
<file path=[Content_Types].xml><?xml version="1.0" encoding="utf-8"?>
<Types xmlns="http://schemas.openxmlformats.org/package/2006/content-types">
  <Default Extension="fntdata" ContentType="application/x-fontdata"/>
  <Default Extension="gif" ContentType="image/gi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41"/>
  </p:notesMasterIdLst>
  <p:sldIdLst>
    <p:sldId id="256" r:id="rId2"/>
    <p:sldId id="257" r:id="rId3"/>
    <p:sldId id="309" r:id="rId4"/>
    <p:sldId id="267" r:id="rId5"/>
    <p:sldId id="268" r:id="rId6"/>
    <p:sldId id="269" r:id="rId7"/>
    <p:sldId id="302" r:id="rId8"/>
    <p:sldId id="270" r:id="rId9"/>
    <p:sldId id="271" r:id="rId10"/>
    <p:sldId id="272" r:id="rId11"/>
    <p:sldId id="273" r:id="rId12"/>
    <p:sldId id="274" r:id="rId13"/>
    <p:sldId id="275" r:id="rId14"/>
    <p:sldId id="276" r:id="rId15"/>
    <p:sldId id="277" r:id="rId16"/>
    <p:sldId id="278" r:id="rId17"/>
    <p:sldId id="279" r:id="rId18"/>
    <p:sldId id="301" r:id="rId19"/>
    <p:sldId id="280" r:id="rId20"/>
    <p:sldId id="281" r:id="rId21"/>
    <p:sldId id="282" r:id="rId22"/>
    <p:sldId id="283" r:id="rId23"/>
    <p:sldId id="284" r:id="rId24"/>
    <p:sldId id="285" r:id="rId25"/>
    <p:sldId id="303" r:id="rId26"/>
    <p:sldId id="304" r:id="rId27"/>
    <p:sldId id="287" r:id="rId28"/>
    <p:sldId id="288" r:id="rId29"/>
    <p:sldId id="290" r:id="rId30"/>
    <p:sldId id="291" r:id="rId31"/>
    <p:sldId id="292" r:id="rId32"/>
    <p:sldId id="293" r:id="rId33"/>
    <p:sldId id="307" r:id="rId34"/>
    <p:sldId id="296" r:id="rId35"/>
    <p:sldId id="295" r:id="rId36"/>
    <p:sldId id="297" r:id="rId37"/>
    <p:sldId id="308" r:id="rId38"/>
    <p:sldId id="258" r:id="rId39"/>
    <p:sldId id="265" r:id="rId40"/>
  </p:sldIdLst>
  <p:sldSz cx="14630400" cy="8229600"/>
  <p:notesSz cx="8229600" cy="14630400"/>
  <p:embeddedFontLst>
    <p:embeddedFont>
      <p:font typeface="Outfit Extra Bold" panose="020B0604020202020204" charset="0"/>
      <p:regular r:id="rId4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1B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89" d="100"/>
          <a:sy n="89" d="100"/>
        </p:scale>
        <p:origin x="71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235950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79D3C-059F-526D-F5B5-D1A149AF34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E95DEB-96E9-22C3-9661-E8ADB85C0E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01CE0C-17C8-21E2-574F-3436427C2C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0FE651-FD56-1BDC-F795-3EE16B97423D}"/>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29054700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372534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3775552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23155116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FF1AC-1F92-64BD-8616-959C282DD2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9EEF8C-A115-E9FE-FEFE-575B29F204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7E4284-FBAE-F261-A2E3-2B5D1C121C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06E382-7C73-7A18-5F5A-9D23FDBAD6B1}"/>
              </a:ext>
            </a:extLst>
          </p:cNvPr>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37290238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1855571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6559815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32228893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24609693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5630040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9185723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20016407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5252996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36384480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26697812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E5355F-ECC6-6DA5-0F65-04CF23FAA3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333855-AE1B-D617-5FEB-E82F8A2E05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10FDBF-0D5D-57E8-87F8-ED2C826765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DF757C-8926-BABD-5EBB-6139200C101A}"/>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662410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77970-06B9-9DBD-3A42-DC3518DB77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B75868-C0F6-37FF-651A-9808838551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AB4515-53C8-ECC2-7CEA-1F14240ECE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1E070D-DC6F-4320-B0B4-CD76FCF4549E}"/>
              </a:ext>
            </a:extLst>
          </p:cNvPr>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26652981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26467-43D0-E2AC-F575-EE75C8671F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2E0868-1F1A-10C2-C851-3BC028FFF3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502AFF-CD1B-5719-353C-9C1654C064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19CC8A-1D68-25D4-4709-E004C41E57B4}"/>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29796568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4BE70-C286-B080-90A5-745C11B73E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B1A844-E3D2-8302-0937-5FD733183D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286497-653C-6CD3-1BA3-BF5D06F51D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10D9972-7BB2-06DF-91F4-2C1497F3A3D0}"/>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345033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020A20-769A-15E4-447E-8FECB39AEA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E6CCB4-667B-D64A-E7DB-91F7032920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CB8BF6-EF3B-18C4-7D63-87FA8F53D3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021550-C843-4310-109D-20E4B92FDF75}"/>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7629629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31D0E-FE48-6494-9BFF-5EEE351328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931935-D909-FDCE-1E89-1EC3AAB1EB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1D7F8D-E3EC-F430-3F7E-6474C0CB81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B97FD1-A916-9320-3773-96BC7F595B1B}"/>
              </a:ext>
            </a:extLst>
          </p:cNvPr>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36801591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30D5B6-D817-790E-1D04-06498DC515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B2CCB2-76A9-42FA-1688-358A8340CB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EC8FC7-86ED-91F3-4C6F-84F017DA2B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FD4B67-5F7B-AA10-AE00-A406198EEA96}"/>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23314215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D2FEBD-E664-0018-E32C-D17733D0F6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E90F93-0F2C-0852-8033-124ECAA31B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EE3BB2-FBD4-C0FB-FA3A-8FEC3EEE88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044536-1D5A-3E28-9EBF-D4993A8EE641}"/>
              </a:ext>
            </a:extLst>
          </p:cNvPr>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2331076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9EBC4-0D34-42DB-B64B-F951AEF401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808EB8-6EF1-CF40-3C4B-9EAD72453A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E1D8BE-435A-AF2A-F69F-5AA8C128F7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A9355D-0F79-5268-33CA-F51DA9DD9F26}"/>
              </a:ext>
            </a:extLst>
          </p:cNvPr>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28601041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B37F5B-45AA-43BB-8B9F-8FCF2F2322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8ED8C1-DD9C-95A4-C1AD-2C6762724F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247ABA-7F24-5A90-AA7E-B1FC49BFD0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FE0925-18A0-B53C-B547-50204749403E}"/>
              </a:ext>
            </a:extLst>
          </p:cNvPr>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4190758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18969-A3F4-7D51-16DE-EAD80464B8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2E58CC-97CA-D155-1407-8B135F4F3F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473696-963B-30A8-3D6E-47AF9BFD35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42F69F-BC26-8DE8-DED2-1B2E2C221627}"/>
              </a:ext>
            </a:extLst>
          </p:cNvPr>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5597256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5F92B-DD6B-23F6-2464-E1133391BD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57E87A-5592-0640-98DA-38C4FB51F6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431D40-B455-07F7-7215-7932A40EFA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5F172E-D367-FE58-C25A-56C7ED7783DF}"/>
              </a:ext>
            </a:extLst>
          </p:cNvPr>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39331764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9DDAB-410F-0066-985C-CE2FB36F69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DCD551-46D3-EC2E-EB66-C3D8084F77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288038-7529-87AD-696B-E565375EB7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4A10A3-18B7-EF70-DA1B-4CB8E3E7FC5E}"/>
              </a:ext>
            </a:extLst>
          </p:cNvPr>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7813883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C08DA-D8CF-8D81-0D85-600B0A194D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4EDF12-868A-2C4F-C15C-119FB4AC7A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C5562C-98F9-61BD-BC5F-1DFB33F497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6F5F1E-0C0C-A602-55B4-D2B1190C27A0}"/>
              </a:ext>
            </a:extLst>
          </p:cNvPr>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41240974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B5B2C-A74A-340B-EEF8-23192D7E80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E35483-F711-D4B7-CB2E-FC5953438D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8A7F58-DC28-E4E5-1D8C-7EAC10F710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D7CCF4A-CDF6-F3C3-918C-1B1A953BE330}"/>
              </a:ext>
            </a:extLst>
          </p:cNvPr>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23327546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27B66A-AF06-D5EC-DC83-26BF9E5426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83FB7A-277D-B876-8E75-BB852D092D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7886D8-8D7F-ADC7-4345-0AD4885309F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023558D-B18F-C39C-8247-4435F604E66F}"/>
              </a:ext>
            </a:extLst>
          </p:cNvPr>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23352833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05D757-B7F1-0FB2-0EB2-0AACCE117C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509800-8071-8809-DC59-90EF52BE5F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1627AE-94C9-3D4D-F53B-B8218C1320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3E316C-5B2B-07CB-9CE7-F65DBC28ECFD}"/>
              </a:ext>
            </a:extLst>
          </p:cNvPr>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5262507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0586F-0C86-D9FE-910B-C9E9CADA33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4D77B5-5F8D-3866-E18D-F5FD387BE0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1AB480-5196-A121-4071-8A26D46BE5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C6C1D5-AEB0-E164-E144-9B1127A633BA}"/>
              </a:ext>
            </a:extLst>
          </p:cNvPr>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33823400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13217-0912-068A-49EE-BD39773FD3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847DFA-2926-AF29-F5D9-F35A0E1A37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6FD492-4C5E-9948-FB7D-794E8562F4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4C2D84-7991-3D79-C364-B2E57F6B3422}"/>
              </a:ext>
            </a:extLst>
          </p:cNvPr>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53898757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1FB588-8602-3E47-4C5F-4EF2164E75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4CCAF1-E5BA-ADD0-3E07-FE0AF532E3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8725A9-A071-8ABC-E986-A8E8A4829D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5CF075-467C-92C6-289E-A295B298B720}"/>
              </a:ext>
            </a:extLst>
          </p:cNvPr>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3802146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9.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754975"/>
            <a:ext cx="7556421" cy="3912870"/>
          </a:xfrm>
          <a:prstGeom prst="rect">
            <a:avLst/>
          </a:prstGeom>
          <a:noFill/>
          <a:ln/>
        </p:spPr>
        <p:txBody>
          <a:bodyPr wrap="square" lIns="0" tIns="0" rIns="0" bIns="0" rtlCol="0" anchor="t"/>
          <a:lstStyle/>
          <a:p>
            <a:pPr marL="0" indent="0">
              <a:lnSpc>
                <a:spcPts val="7700"/>
              </a:lnSpc>
              <a:buNone/>
            </a:pPr>
            <a:r>
              <a:rPr lang="en-US" sz="6150" b="1" dirty="0">
                <a:solidFill>
                  <a:srgbClr val="231971"/>
                </a:solidFill>
                <a:latin typeface="Outfit Extra Bold" pitchFamily="34" charset="0"/>
                <a:ea typeface="Outfit Extra Bold" pitchFamily="34" charset="-122"/>
                <a:cs typeface="Outfit Extra Bold" pitchFamily="34" charset="-120"/>
              </a:rPr>
              <a:t>Computer Graphics and Design</a:t>
            </a:r>
          </a:p>
          <a:p>
            <a:pPr marL="0" indent="0">
              <a:lnSpc>
                <a:spcPts val="7700"/>
              </a:lnSpc>
              <a:buNone/>
            </a:pPr>
            <a:r>
              <a:rPr lang="en-US" sz="4400" b="1" dirty="0">
                <a:solidFill>
                  <a:srgbClr val="231971"/>
                </a:solidFill>
                <a:latin typeface="Outfit Extra Bold" pitchFamily="34" charset="0"/>
                <a:ea typeface="Outfit Extra Bold" pitchFamily="34" charset="-122"/>
                <a:cs typeface="Outfit Extra Bold" pitchFamily="34" charset="-120"/>
              </a:rPr>
              <a:t>Lecture 5</a:t>
            </a:r>
          </a:p>
          <a:p>
            <a:pPr marL="0" indent="0">
              <a:lnSpc>
                <a:spcPts val="7700"/>
              </a:lnSpc>
              <a:buNone/>
            </a:pPr>
            <a:endParaRPr lang="en-US" sz="6150" b="1" dirty="0">
              <a:solidFill>
                <a:srgbClr val="231971"/>
              </a:solidFill>
              <a:latin typeface="Outfit Extra Bold" pitchFamily="34" charset="0"/>
              <a:ea typeface="Outfit Extra Bold" pitchFamily="34" charset="-122"/>
              <a:cs typeface="Outfit Extra Bold" pitchFamily="34" charset="-120"/>
            </a:endParaRPr>
          </a:p>
        </p:txBody>
      </p:sp>
      <p:sp>
        <p:nvSpPr>
          <p:cNvPr id="4" name="Text 1"/>
          <p:cNvSpPr/>
          <p:nvPr/>
        </p:nvSpPr>
        <p:spPr>
          <a:xfrm>
            <a:off x="6280189" y="3852820"/>
            <a:ext cx="7556421" cy="348043"/>
          </a:xfrm>
          <a:prstGeom prst="rect">
            <a:avLst/>
          </a:prstGeom>
          <a:noFill/>
          <a:ln/>
        </p:spPr>
        <p:txBody>
          <a:bodyPr wrap="square" lIns="0" tIns="0" rIns="0" bIns="0" rtlCol="0" anchor="t"/>
          <a:lstStyle/>
          <a:p>
            <a:pPr marL="0" indent="0">
              <a:lnSpc>
                <a:spcPts val="2850"/>
              </a:lnSpc>
              <a:buNone/>
            </a:pPr>
            <a:r>
              <a:rPr lang="en-US" sz="3200" b="1" dirty="0">
                <a:solidFill>
                  <a:srgbClr val="2A2742"/>
                </a:solidFill>
                <a:latin typeface="Arial" panose="020B0604020202020204" pitchFamily="34" charset="0"/>
                <a:ea typeface="Arimo" pitchFamily="34" charset="-122"/>
                <a:cs typeface="Arial" panose="020B0604020202020204" pitchFamily="34" charset="0"/>
              </a:rPr>
              <a:t>Photoshop Interface and Tools</a:t>
            </a:r>
          </a:p>
        </p:txBody>
      </p:sp>
      <p:sp>
        <p:nvSpPr>
          <p:cNvPr id="7" name="Text 3"/>
          <p:cNvSpPr/>
          <p:nvPr/>
        </p:nvSpPr>
        <p:spPr>
          <a:xfrm>
            <a:off x="6280190" y="4357072"/>
            <a:ext cx="2346603" cy="396835"/>
          </a:xfrm>
          <a:prstGeom prst="rect">
            <a:avLst/>
          </a:prstGeom>
          <a:noFill/>
          <a:ln/>
        </p:spPr>
        <p:txBody>
          <a:bodyPr wrap="none" lIns="0" tIns="0" rIns="0" bIns="0" rtlCol="0" anchor="t"/>
          <a:lstStyle/>
          <a:p>
            <a:pPr marL="0" indent="0" algn="l">
              <a:lnSpc>
                <a:spcPts val="3100"/>
              </a:lnSpc>
              <a:buNone/>
            </a:pPr>
            <a:r>
              <a:rPr lang="en-US" sz="2200" b="1" dirty="0">
                <a:solidFill>
                  <a:srgbClr val="2A2742"/>
                </a:solidFill>
                <a:latin typeface="Arial" panose="020B0604020202020204" pitchFamily="34" charset="0"/>
                <a:ea typeface="Arimo Bold" pitchFamily="34" charset="-122"/>
                <a:cs typeface="Arial" panose="020B0604020202020204" pitchFamily="34" charset="0"/>
              </a:rPr>
              <a:t>Lecturer: Baya. Trevor</a:t>
            </a:r>
            <a:endParaRPr lang="en-US" sz="2200" dirty="0">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793790"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Lecture learning outcomes</a:t>
            </a:r>
            <a:endParaRPr lang="en-US" sz="4450" dirty="0">
              <a:latin typeface="Arial" panose="020B0604020202020204" pitchFamily="34" charset="0"/>
              <a:cs typeface="Arial" panose="020B0604020202020204" pitchFamily="34" charset="0"/>
            </a:endParaRPr>
          </a:p>
        </p:txBody>
      </p:sp>
      <p:sp>
        <p:nvSpPr>
          <p:cNvPr id="4" name="Text 2"/>
          <p:cNvSpPr/>
          <p:nvPr/>
        </p:nvSpPr>
        <p:spPr>
          <a:xfrm>
            <a:off x="639677" y="1333182"/>
            <a:ext cx="8253391" cy="5325196"/>
          </a:xfrm>
          <a:prstGeom prst="rect">
            <a:avLst/>
          </a:prstGeom>
          <a:noFill/>
          <a:ln/>
        </p:spPr>
        <p:txBody>
          <a:bodyPr wrap="square" lIns="0" tIns="0" rIns="0" bIns="0" rtlCol="0" anchor="t"/>
          <a:lstStyle/>
          <a:p>
            <a:pPr marL="342900" lvl="0" indent="-342900">
              <a:lnSpc>
                <a:spcPct val="115000"/>
              </a:lnSpc>
              <a:buFont typeface="Symbol" panose="05050102010706020507" pitchFamily="18"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Navigate the Interface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Understand and identify key components of the Photoshop interface, including the toolbar, options bar, and panels.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Utilize Basic Tools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Demonstrate proficiency in essential tools such as the Move Tool, Selection Tools, and Brush Tools for basic image editing.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Apply Advanced Tools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Effectively use advanced tools like the Pen Tool, History Brush Tool, and Dodge Tool for more complex editing tasks.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Access Menu Functions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Utilize different menu options (File, Edit, Image, Layer, etc.) to navigate Photoshop’s features and functionalities.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Manipulate the Canvas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Gain skills in canvas manipulation with tools like the Rotate View Tool and Crop Tool to enhance workflow and composition.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Create and Edit Paths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Develop the ability to create and manipulate paths using the Path Selection Tool and Shape Tools for vector graphics.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Symbol" panose="05050102010706020507" pitchFamily="18"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Evaluate and Critique Work</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Learn to critically evaluate personal and peer work, providing constructive feedback based on Photoshop techniques and design principles.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3085CE-6C02-462B-5EDE-93BF6E645B7F}"/>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05CF9E0E-E6F3-3AB8-3C86-48B5635AFCF2}"/>
              </a:ext>
            </a:extLst>
          </p:cNvPr>
          <p:cNvSpPr/>
          <p:nvPr/>
        </p:nvSpPr>
        <p:spPr>
          <a:xfrm>
            <a:off x="793790"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A Comprehensive Guide to the </a:t>
            </a:r>
          </a:p>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Photoshop Interface and Tools</a:t>
            </a:r>
            <a:endParaRPr lang="en-US" sz="4450"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ABA56900-AA2E-DE17-F900-426138550F41}"/>
              </a:ext>
            </a:extLst>
          </p:cNvPr>
          <p:cNvSpPr/>
          <p:nvPr/>
        </p:nvSpPr>
        <p:spPr>
          <a:xfrm>
            <a:off x="793790" y="1860682"/>
            <a:ext cx="2835235" cy="354330"/>
          </a:xfrm>
          <a:prstGeom prst="rect">
            <a:avLst/>
          </a:prstGeom>
          <a:noFill/>
          <a:ln/>
        </p:spPr>
        <p:txBody>
          <a:bodyPr wrap="none" lIns="0" tIns="0" rIns="0" bIns="0" rtlCol="0" anchor="t"/>
          <a:lstStyle/>
          <a:p>
            <a:pPr marL="0" marR="0">
              <a:lnSpc>
                <a:spcPct val="115000"/>
              </a:lnSpc>
              <a:spcBef>
                <a:spcPts val="0"/>
              </a:spcBef>
              <a:spcAft>
                <a:spcPts val="800"/>
              </a:spcAft>
            </a:pPr>
            <a:r>
              <a:rPr lang="en-US" sz="24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What is Adobe Photoshop?</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 2">
            <a:extLst>
              <a:ext uri="{FF2B5EF4-FFF2-40B4-BE49-F238E27FC236}">
                <a16:creationId xmlns:a16="http://schemas.microsoft.com/office/drawing/2014/main" id="{47D7B38B-B58C-E88B-535E-5242C177E222}"/>
              </a:ext>
            </a:extLst>
          </p:cNvPr>
          <p:cNvSpPr/>
          <p:nvPr/>
        </p:nvSpPr>
        <p:spPr>
          <a:xfrm>
            <a:off x="793789" y="2463340"/>
            <a:ext cx="8253391" cy="5325196"/>
          </a:xfrm>
          <a:prstGeom prst="rect">
            <a:avLst/>
          </a:prstGeom>
          <a:noFill/>
          <a:ln/>
        </p:spPr>
        <p:txBody>
          <a:bodyPr wrap="square" lIns="0" tIns="0" rIns="0" bIns="0" rtlCol="0" anchor="t"/>
          <a:lstStyle/>
          <a:p>
            <a:pPr marL="0" marR="0" algn="just">
              <a:lnSpc>
                <a:spcPct val="115000"/>
              </a:lnSpc>
              <a:spcBef>
                <a:spcPts val="0"/>
              </a:spcBef>
              <a:spcAft>
                <a:spcPts val="800"/>
              </a:spcAft>
            </a:pP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Photoshop</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a powerful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raster graphics editor</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primarily used for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image editing</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graphic design</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digital art</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It is widely recognized as the industry-standard software for photo manipulation, retouching, and compositing. Photoshop enables users to work with layers, filters, brushes, and masks to create or enhance images with a high level of precision and creativity.</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Common uses of Photoshop include: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Photo editing</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retouching</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Graphic design</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for posters, logos, and advertisements.</a:t>
            </a:r>
            <a:endPar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Digital painting</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illustrations.</a:t>
            </a:r>
            <a:endPar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Web design</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creating assets for social media.</a:t>
            </a:r>
            <a:endPar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3D modeling</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video editing</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some versions).</a:t>
            </a:r>
            <a:endPar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12908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93790"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A Comprehensive Guide to the </a:t>
            </a:r>
          </a:p>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Photoshop Interface and Tools</a:t>
            </a:r>
            <a:endParaRPr lang="en-US" sz="4450" dirty="0">
              <a:latin typeface="Arial" panose="020B0604020202020204" pitchFamily="34" charset="0"/>
              <a:cs typeface="Arial" panose="020B0604020202020204" pitchFamily="34" charset="0"/>
            </a:endParaRPr>
          </a:p>
        </p:txBody>
      </p:sp>
      <p:sp>
        <p:nvSpPr>
          <p:cNvPr id="3" name="Text 1"/>
          <p:cNvSpPr/>
          <p:nvPr/>
        </p:nvSpPr>
        <p:spPr>
          <a:xfrm>
            <a:off x="793790" y="1860682"/>
            <a:ext cx="2835235" cy="354330"/>
          </a:xfrm>
          <a:prstGeom prst="rect">
            <a:avLst/>
          </a:prstGeom>
          <a:noFill/>
          <a:ln/>
        </p:spPr>
        <p:txBody>
          <a:bodyPr wrap="none" lIns="0" tIns="0" rIns="0" bIns="0" rtlCol="0" anchor="t"/>
          <a:lstStyle/>
          <a:p>
            <a:pPr marL="0" marR="0">
              <a:lnSpc>
                <a:spcPct val="115000"/>
              </a:lnSpc>
              <a:spcBef>
                <a:spcPts val="0"/>
              </a:spcBef>
              <a:spcAft>
                <a:spcPts val="800"/>
              </a:spcAft>
            </a:pPr>
            <a:r>
              <a:rPr lang="en-US" sz="24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Who Made Photoshop?</a:t>
            </a:r>
          </a:p>
        </p:txBody>
      </p:sp>
      <p:sp>
        <p:nvSpPr>
          <p:cNvPr id="4" name="Text 2"/>
          <p:cNvSpPr/>
          <p:nvPr/>
        </p:nvSpPr>
        <p:spPr>
          <a:xfrm>
            <a:off x="793789" y="2463340"/>
            <a:ext cx="6736563" cy="5325196"/>
          </a:xfrm>
          <a:prstGeom prst="rect">
            <a:avLst/>
          </a:prstGeom>
          <a:noFill/>
          <a:ln/>
        </p:spPr>
        <p:txBody>
          <a:bodyPr wrap="square" lIns="0" tIns="0" rIns="0" bIns="0" rtlCol="0" anchor="t"/>
          <a:lstStyle/>
          <a:p>
            <a:pPr marL="0" marR="0" algn="just">
              <a:lnSpc>
                <a:spcPct val="115000"/>
              </a:lnSpc>
              <a:spcBef>
                <a:spcPts val="0"/>
              </a:spcBef>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Photoshop was originally created by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Thomas Knoll</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John Knoll</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two brothers, in 1987. Thomas developed the initial version as a program to display grayscale images on a monochrome display. His brother, John, who was working at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Industrial Light &amp; Magic</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encouraged further development of the software.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 1988, the Knoll brothers licensed Photoshop to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Adobe Systems</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where it was officially released as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Adobe Photoshop 1.0</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1990. Since then, Adobe has developed and maintained Photoshop, releasing new versions with enhanced features regularly.</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Today, Photoshop is part of 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Adobe Creative Cloud</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suite of applications and continues to evolve, offering users advanced capabilities in digital design and image manipulation.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422060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93790"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Home screen</a:t>
            </a:r>
            <a:endParaRPr lang="en-US" sz="4450" dirty="0">
              <a:latin typeface="Arial" panose="020B0604020202020204" pitchFamily="34" charset="0"/>
              <a:cs typeface="Arial" panose="020B0604020202020204" pitchFamily="34" charset="0"/>
            </a:endParaRPr>
          </a:p>
        </p:txBody>
      </p:sp>
      <p:grpSp>
        <p:nvGrpSpPr>
          <p:cNvPr id="31" name="Group 30">
            <a:extLst>
              <a:ext uri="{FF2B5EF4-FFF2-40B4-BE49-F238E27FC236}">
                <a16:creationId xmlns:a16="http://schemas.microsoft.com/office/drawing/2014/main" id="{1565C25E-ED4F-419F-3474-3A177D6AB7D6}"/>
              </a:ext>
            </a:extLst>
          </p:cNvPr>
          <p:cNvGrpSpPr/>
          <p:nvPr/>
        </p:nvGrpSpPr>
        <p:grpSpPr>
          <a:xfrm>
            <a:off x="6100115" y="1549101"/>
            <a:ext cx="7736494" cy="4148438"/>
            <a:chOff x="686213" y="1014005"/>
            <a:chExt cx="12887264" cy="6910367"/>
          </a:xfrm>
        </p:grpSpPr>
        <p:pic>
          <p:nvPicPr>
            <p:cNvPr id="29" name="Picture 28">
              <a:extLst>
                <a:ext uri="{FF2B5EF4-FFF2-40B4-BE49-F238E27FC236}">
                  <a16:creationId xmlns:a16="http://schemas.microsoft.com/office/drawing/2014/main" id="{F205B759-F963-4ACE-7424-D260754E1CAB}"/>
                </a:ext>
              </a:extLst>
            </p:cNvPr>
            <p:cNvPicPr>
              <a:picLocks noChangeAspect="1"/>
            </p:cNvPicPr>
            <p:nvPr/>
          </p:nvPicPr>
          <p:blipFill>
            <a:blip r:embed="rId3"/>
            <a:stretch>
              <a:fillRect/>
            </a:stretch>
          </p:blipFill>
          <p:spPr>
            <a:xfrm>
              <a:off x="686213" y="1014005"/>
              <a:ext cx="12887264" cy="6910367"/>
            </a:xfrm>
            <a:prstGeom prst="rect">
              <a:avLst/>
            </a:prstGeom>
            <a:ln>
              <a:noFill/>
            </a:ln>
            <a:effectLst>
              <a:outerShdw blurRad="292100" dist="139700" dir="2700000" algn="tl" rotWithShape="0">
                <a:srgbClr val="333333">
                  <a:alpha val="65000"/>
                </a:srgbClr>
              </a:outerShdw>
            </a:effectLst>
          </p:spPr>
        </p:pic>
        <p:sp>
          <p:nvSpPr>
            <p:cNvPr id="30" name="Rectangle 29">
              <a:extLst>
                <a:ext uri="{FF2B5EF4-FFF2-40B4-BE49-F238E27FC236}">
                  <a16:creationId xmlns:a16="http://schemas.microsoft.com/office/drawing/2014/main" id="{94E65845-F523-4907-84AC-3833B0A8C15F}"/>
                </a:ext>
              </a:extLst>
            </p:cNvPr>
            <p:cNvSpPr/>
            <p:nvPr/>
          </p:nvSpPr>
          <p:spPr>
            <a:xfrm>
              <a:off x="2739747" y="2119256"/>
              <a:ext cx="10535189" cy="5529431"/>
            </a:xfrm>
            <a:prstGeom prst="rect">
              <a:avLst/>
            </a:prstGeom>
            <a:solidFill>
              <a:srgbClr val="1B1B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2" name="Text 2">
            <a:extLst>
              <a:ext uri="{FF2B5EF4-FFF2-40B4-BE49-F238E27FC236}">
                <a16:creationId xmlns:a16="http://schemas.microsoft.com/office/drawing/2014/main" id="{E1FD731D-D2D7-4D8D-B5D4-78A23217A522}"/>
              </a:ext>
            </a:extLst>
          </p:cNvPr>
          <p:cNvSpPr/>
          <p:nvPr/>
        </p:nvSpPr>
        <p:spPr>
          <a:xfrm>
            <a:off x="793791" y="1602889"/>
            <a:ext cx="4863972" cy="3929150"/>
          </a:xfrm>
          <a:prstGeom prst="rect">
            <a:avLst/>
          </a:prstGeom>
          <a:noFill/>
          <a:ln/>
        </p:spPr>
        <p:txBody>
          <a:bodyPr wrap="square" lIns="0" tIns="0" rIns="0" bIns="0" rtlCol="0" anchor="t"/>
          <a:lstStyle/>
          <a:p>
            <a:pPr algn="just"/>
            <a:r>
              <a:rPr lang="en-US" dirty="0">
                <a:latin typeface="Arial" panose="020B0604020202020204" pitchFamily="34" charset="0"/>
                <a:cs typeface="Arial" panose="020B0604020202020204" pitchFamily="34" charset="0"/>
              </a:rPr>
              <a:t>The </a:t>
            </a:r>
            <a:r>
              <a:rPr lang="en-US" b="1" dirty="0">
                <a:latin typeface="Arial" panose="020B0604020202020204" pitchFamily="34" charset="0"/>
                <a:cs typeface="Arial" panose="020B0604020202020204" pitchFamily="34" charset="0"/>
              </a:rPr>
              <a:t>Welcome to Photoshop</a:t>
            </a:r>
            <a:r>
              <a:rPr lang="en-US" dirty="0">
                <a:latin typeface="Arial" panose="020B0604020202020204" pitchFamily="34" charset="0"/>
                <a:cs typeface="Arial" panose="020B0604020202020204" pitchFamily="34" charset="0"/>
              </a:rPr>
              <a:t> window (or </a:t>
            </a:r>
            <a:r>
              <a:rPr lang="en-US" b="1" dirty="0">
                <a:latin typeface="Arial" panose="020B0604020202020204" pitchFamily="34" charset="0"/>
                <a:cs typeface="Arial" panose="020B0604020202020204" pitchFamily="34" charset="0"/>
              </a:rPr>
              <a:t>Home Screen</a:t>
            </a:r>
            <a:r>
              <a:rPr lang="en-US" dirty="0">
                <a:latin typeface="Arial" panose="020B0604020202020204" pitchFamily="34" charset="0"/>
                <a:cs typeface="Arial" panose="020B0604020202020204" pitchFamily="34" charset="0"/>
              </a:rPr>
              <a:t>) appears when you launch Photoshop and provides quick access to various features and resources. It helps users get started quickly by offering shortcuts and templates. Here’s what the </a:t>
            </a:r>
            <a:r>
              <a:rPr lang="en-US" b="1" dirty="0">
                <a:latin typeface="Arial" panose="020B0604020202020204" pitchFamily="34" charset="0"/>
                <a:cs typeface="Arial" panose="020B0604020202020204" pitchFamily="34" charset="0"/>
              </a:rPr>
              <a:t>Welcome</a:t>
            </a:r>
            <a:r>
              <a:rPr lang="en-US" dirty="0">
                <a:latin typeface="Arial" panose="020B0604020202020204" pitchFamily="34" charset="0"/>
                <a:cs typeface="Arial" panose="020B0604020202020204" pitchFamily="34" charset="0"/>
              </a:rPr>
              <a:t> or </a:t>
            </a:r>
            <a:r>
              <a:rPr lang="en-US" b="1" dirty="0">
                <a:latin typeface="Arial" panose="020B0604020202020204" pitchFamily="34" charset="0"/>
                <a:cs typeface="Arial" panose="020B0604020202020204" pitchFamily="34" charset="0"/>
              </a:rPr>
              <a:t>Home Screen</a:t>
            </a:r>
            <a:r>
              <a:rPr lang="en-US" dirty="0">
                <a:latin typeface="Arial" panose="020B0604020202020204" pitchFamily="34" charset="0"/>
                <a:cs typeface="Arial" panose="020B0604020202020204" pitchFamily="34" charset="0"/>
              </a:rPr>
              <a:t> contains:</a:t>
            </a:r>
          </a:p>
          <a:p>
            <a:pPr algn="just"/>
            <a:endParaRPr lang="en-US" dirty="0">
              <a:latin typeface="Arial" panose="020B0604020202020204" pitchFamily="34" charset="0"/>
              <a:cs typeface="Arial" panose="020B0604020202020204" pitchFamily="34" charset="0"/>
            </a:endParaRPr>
          </a:p>
          <a:p>
            <a:pPr algn="just"/>
            <a:r>
              <a:rPr lang="en-US" b="1" dirty="0">
                <a:latin typeface="Arial" panose="020B0604020202020204" pitchFamily="34" charset="0"/>
                <a:cs typeface="Arial" panose="020B0604020202020204" pitchFamily="34" charset="0"/>
              </a:rPr>
              <a:t>1. Recent Files Panel</a:t>
            </a:r>
          </a:p>
          <a:p>
            <a:pPr algn="just">
              <a:buFont typeface="Arial" panose="020B0604020202020204" pitchFamily="34" charset="0"/>
              <a:buChar char="•"/>
            </a:pPr>
            <a:r>
              <a:rPr lang="en-US" dirty="0">
                <a:latin typeface="Arial" panose="020B0604020202020204" pitchFamily="34" charset="0"/>
                <a:cs typeface="Arial" panose="020B0604020202020204" pitchFamily="34" charset="0"/>
              </a:rPr>
              <a:t>Displays thumbnails of your recently opened projects for quick access.</a:t>
            </a:r>
          </a:p>
          <a:p>
            <a:pPr algn="just">
              <a:buFont typeface="Arial" panose="020B0604020202020204" pitchFamily="34" charset="0"/>
              <a:buChar char="•"/>
            </a:pPr>
            <a:r>
              <a:rPr lang="en-US" dirty="0">
                <a:latin typeface="Arial" panose="020B0604020202020204" pitchFamily="34" charset="0"/>
                <a:cs typeface="Arial" panose="020B0604020202020204" pitchFamily="34" charset="0"/>
              </a:rPr>
              <a:t>Options to search for recent files or clear the recent file list.</a:t>
            </a:r>
          </a:p>
          <a:p>
            <a:pPr algn="just">
              <a:buFont typeface="Arial" panose="020B0604020202020204" pitchFamily="34" charset="0"/>
              <a:buChar char="•"/>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91762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93790"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Preset Tabs</a:t>
            </a:r>
          </a:p>
        </p:txBody>
      </p:sp>
      <p:pic>
        <p:nvPicPr>
          <p:cNvPr id="4" name="Picture 3">
            <a:extLst>
              <a:ext uri="{FF2B5EF4-FFF2-40B4-BE49-F238E27FC236}">
                <a16:creationId xmlns:a16="http://schemas.microsoft.com/office/drawing/2014/main" id="{CB636143-FC3A-2672-7696-497AD8A0A289}"/>
              </a:ext>
            </a:extLst>
          </p:cNvPr>
          <p:cNvPicPr>
            <a:picLocks noChangeAspect="1"/>
          </p:cNvPicPr>
          <p:nvPr/>
        </p:nvPicPr>
        <p:blipFill>
          <a:blip r:embed="rId3"/>
          <a:stretch>
            <a:fillRect/>
          </a:stretch>
        </p:blipFill>
        <p:spPr>
          <a:xfrm>
            <a:off x="7506562" y="1637951"/>
            <a:ext cx="4983065" cy="2802974"/>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1CDCDABE-87A1-8423-8C2B-D2036A454AD6}"/>
              </a:ext>
            </a:extLst>
          </p:cNvPr>
          <p:cNvPicPr>
            <a:picLocks noChangeAspect="1"/>
          </p:cNvPicPr>
          <p:nvPr/>
        </p:nvPicPr>
        <p:blipFill>
          <a:blip r:embed="rId4"/>
          <a:stretch>
            <a:fillRect/>
          </a:stretch>
        </p:blipFill>
        <p:spPr>
          <a:xfrm>
            <a:off x="7506562" y="4722607"/>
            <a:ext cx="4983065" cy="2802974"/>
          </a:xfrm>
          <a:prstGeom prst="rect">
            <a:avLst/>
          </a:prstGeom>
          <a:ln>
            <a:noFill/>
          </a:ln>
          <a:effectLst>
            <a:outerShdw blurRad="292100" dist="139700" dir="2700000" algn="tl" rotWithShape="0">
              <a:srgbClr val="333333">
                <a:alpha val="65000"/>
              </a:srgbClr>
            </a:outerShdw>
          </a:effectLst>
        </p:spPr>
      </p:pic>
      <p:sp>
        <p:nvSpPr>
          <p:cNvPr id="33" name="Text 2">
            <a:extLst>
              <a:ext uri="{FF2B5EF4-FFF2-40B4-BE49-F238E27FC236}">
                <a16:creationId xmlns:a16="http://schemas.microsoft.com/office/drawing/2014/main" id="{20AC7A8E-B0AD-DDB6-0BA8-9C35DE7E816B}"/>
              </a:ext>
            </a:extLst>
          </p:cNvPr>
          <p:cNvSpPr/>
          <p:nvPr/>
        </p:nvSpPr>
        <p:spPr>
          <a:xfrm>
            <a:off x="428031" y="1249679"/>
            <a:ext cx="6695808" cy="3929150"/>
          </a:xfrm>
          <a:prstGeom prst="rect">
            <a:avLst/>
          </a:prstGeom>
          <a:noFill/>
          <a:ln/>
        </p:spPr>
        <p:txBody>
          <a:bodyPr wrap="square" lIns="0" tIns="0" rIns="0" bIns="0" rtlCol="0" anchor="t"/>
          <a:lstStyle/>
          <a:p>
            <a:r>
              <a:rPr lang="en-US" dirty="0">
                <a:latin typeface="Arial" panose="020B0604020202020204" pitchFamily="34" charset="0"/>
                <a:cs typeface="Arial" panose="020B0604020202020204" pitchFamily="34" charset="0"/>
              </a:rPr>
              <a:t>At the top of the window, there are different categories of presets:</a:t>
            </a:r>
          </a:p>
          <a:p>
            <a:pPr>
              <a:buFont typeface="Arial" panose="020B0604020202020204" pitchFamily="34" charset="0"/>
              <a:buChar char="•"/>
            </a:pPr>
            <a:r>
              <a:rPr lang="en-US" b="1" dirty="0">
                <a:latin typeface="Arial" panose="020B0604020202020204" pitchFamily="34" charset="0"/>
                <a:cs typeface="Arial" panose="020B0604020202020204" pitchFamily="34" charset="0"/>
              </a:rPr>
              <a:t>Recent</a:t>
            </a:r>
            <a:r>
              <a:rPr lang="en-US" dirty="0">
                <a:latin typeface="Arial" panose="020B0604020202020204" pitchFamily="34" charset="0"/>
                <a:cs typeface="Arial" panose="020B0604020202020204" pitchFamily="34" charset="0"/>
              </a:rPr>
              <a:t>: Displays document sizes and settings you've recently used.</a:t>
            </a:r>
          </a:p>
          <a:p>
            <a:pPr>
              <a:buFont typeface="Arial" panose="020B0604020202020204" pitchFamily="34" charset="0"/>
              <a:buChar char="•"/>
            </a:pPr>
            <a:r>
              <a:rPr lang="en-US" b="1" dirty="0">
                <a:latin typeface="Arial" panose="020B0604020202020204" pitchFamily="34" charset="0"/>
                <a:cs typeface="Arial" panose="020B0604020202020204" pitchFamily="34" charset="0"/>
              </a:rPr>
              <a:t>Saved</a:t>
            </a:r>
            <a:r>
              <a:rPr lang="en-US" dirty="0">
                <a:latin typeface="Arial" panose="020B0604020202020204" pitchFamily="34" charset="0"/>
                <a:cs typeface="Arial" panose="020B0604020202020204" pitchFamily="34" charset="0"/>
              </a:rPr>
              <a:t>: Shows any custom presets you’ve saved for future use.</a:t>
            </a:r>
          </a:p>
          <a:p>
            <a:pPr>
              <a:buFont typeface="Arial" panose="020B0604020202020204" pitchFamily="34" charset="0"/>
              <a:buChar char="•"/>
            </a:pPr>
            <a:r>
              <a:rPr lang="en-US" b="1" dirty="0">
                <a:latin typeface="Arial" panose="020B0604020202020204" pitchFamily="34" charset="0"/>
                <a:cs typeface="Arial" panose="020B0604020202020204" pitchFamily="34" charset="0"/>
              </a:rPr>
              <a:t>Photo</a:t>
            </a:r>
            <a:r>
              <a:rPr lang="en-US" dirty="0">
                <a:latin typeface="Arial" panose="020B0604020202020204" pitchFamily="34" charset="0"/>
                <a:cs typeface="Arial" panose="020B0604020202020204" pitchFamily="34" charset="0"/>
              </a:rPr>
              <a:t>: Presets for common photo sizes (e.g., 4x6, 5x7).</a:t>
            </a:r>
          </a:p>
          <a:p>
            <a:pPr>
              <a:buFont typeface="Arial" panose="020B0604020202020204" pitchFamily="34" charset="0"/>
              <a:buChar char="•"/>
            </a:pPr>
            <a:r>
              <a:rPr lang="en-US" b="1" dirty="0">
                <a:latin typeface="Arial" panose="020B0604020202020204" pitchFamily="34" charset="0"/>
                <a:cs typeface="Arial" panose="020B0604020202020204" pitchFamily="34" charset="0"/>
              </a:rPr>
              <a:t>Print</a:t>
            </a:r>
            <a:r>
              <a:rPr lang="en-US" dirty="0">
                <a:latin typeface="Arial" panose="020B0604020202020204" pitchFamily="34" charset="0"/>
                <a:cs typeface="Arial" panose="020B0604020202020204" pitchFamily="34" charset="0"/>
              </a:rPr>
              <a:t>: Standard print sizes (e.g., A4, Letter, Legal).</a:t>
            </a:r>
          </a:p>
          <a:p>
            <a:pPr>
              <a:buFont typeface="Arial" panose="020B0604020202020204" pitchFamily="34" charset="0"/>
              <a:buChar char="•"/>
            </a:pPr>
            <a:r>
              <a:rPr lang="en-US" b="1" dirty="0">
                <a:latin typeface="Arial" panose="020B0604020202020204" pitchFamily="34" charset="0"/>
                <a:cs typeface="Arial" panose="020B0604020202020204" pitchFamily="34" charset="0"/>
              </a:rPr>
              <a:t>Web</a:t>
            </a:r>
            <a:r>
              <a:rPr lang="en-US" dirty="0">
                <a:latin typeface="Arial" panose="020B0604020202020204" pitchFamily="34" charset="0"/>
                <a:cs typeface="Arial" panose="020B0604020202020204" pitchFamily="34" charset="0"/>
              </a:rPr>
              <a:t>: Presets optimized for web design with specific dimensions (e.g., 1920x1080, 1280x720).</a:t>
            </a:r>
          </a:p>
          <a:p>
            <a:pPr>
              <a:buFont typeface="Arial" panose="020B0604020202020204" pitchFamily="34" charset="0"/>
              <a:buChar char="•"/>
            </a:pPr>
            <a:r>
              <a:rPr lang="en-US" b="1" dirty="0">
                <a:latin typeface="Arial" panose="020B0604020202020204" pitchFamily="34" charset="0"/>
                <a:cs typeface="Arial" panose="020B0604020202020204" pitchFamily="34" charset="0"/>
              </a:rPr>
              <a:t>Mobile</a:t>
            </a:r>
            <a:r>
              <a:rPr lang="en-US" dirty="0">
                <a:latin typeface="Arial" panose="020B0604020202020204" pitchFamily="34" charset="0"/>
                <a:cs typeface="Arial" panose="020B0604020202020204" pitchFamily="34" charset="0"/>
              </a:rPr>
              <a:t>: Common screen sizes for mobile devices (e.g., iPhone, Android).</a:t>
            </a:r>
          </a:p>
          <a:p>
            <a:pPr>
              <a:buFont typeface="Arial" panose="020B0604020202020204" pitchFamily="34" charset="0"/>
              <a:buChar char="•"/>
            </a:pPr>
            <a:r>
              <a:rPr lang="en-US" b="1" dirty="0">
                <a:latin typeface="Arial" panose="020B0604020202020204" pitchFamily="34" charset="0"/>
                <a:cs typeface="Arial" panose="020B0604020202020204" pitchFamily="34" charset="0"/>
              </a:rPr>
              <a:t>Film &amp; Video</a:t>
            </a:r>
            <a:r>
              <a:rPr lang="en-US" dirty="0">
                <a:latin typeface="Arial" panose="020B0604020202020204" pitchFamily="34" charset="0"/>
                <a:cs typeface="Arial" panose="020B0604020202020204" pitchFamily="34" charset="0"/>
              </a:rPr>
              <a:t>: Presets for video and film formats, such as 1080p or 4K resolutions.</a:t>
            </a:r>
          </a:p>
        </p:txBody>
      </p:sp>
    </p:spTree>
    <p:extLst>
      <p:ext uri="{BB962C8B-B14F-4D97-AF65-F5344CB8AC3E}">
        <p14:creationId xmlns:p14="http://schemas.microsoft.com/office/powerpoint/2010/main" val="3213327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4254F-B875-4102-3422-440279B66C63}"/>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B3ADACCE-4B86-D112-5B88-A8856E8428C9}"/>
              </a:ext>
            </a:extLst>
          </p:cNvPr>
          <p:cNvSpPr/>
          <p:nvPr/>
        </p:nvSpPr>
        <p:spPr>
          <a:xfrm>
            <a:off x="1496543" y="3760410"/>
            <a:ext cx="11096863" cy="708779"/>
          </a:xfrm>
          <a:prstGeom prst="rect">
            <a:avLst/>
          </a:prstGeom>
          <a:noFill/>
          <a:ln/>
        </p:spPr>
        <p:txBody>
          <a:bodyPr wrap="none" lIns="0" tIns="0" rIns="0" bIns="0" rtlCol="0" anchor="t"/>
          <a:lstStyle/>
          <a:p>
            <a:pPr marL="0" indent="0" algn="ctr">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PHOTOSHOP MENUS</a:t>
            </a:r>
          </a:p>
        </p:txBody>
      </p:sp>
    </p:spTree>
    <p:extLst>
      <p:ext uri="{BB962C8B-B14F-4D97-AF65-F5344CB8AC3E}">
        <p14:creationId xmlns:p14="http://schemas.microsoft.com/office/powerpoint/2010/main" val="27475215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The File Menu</a:t>
            </a:r>
          </a:p>
        </p:txBody>
      </p:sp>
      <p:sp>
        <p:nvSpPr>
          <p:cNvPr id="33" name="Text 2">
            <a:extLst>
              <a:ext uri="{FF2B5EF4-FFF2-40B4-BE49-F238E27FC236}">
                <a16:creationId xmlns:a16="http://schemas.microsoft.com/office/drawing/2014/main" id="{20AC7A8E-B0AD-DDB6-0BA8-9C35DE7E816B}"/>
              </a:ext>
            </a:extLst>
          </p:cNvPr>
          <p:cNvSpPr/>
          <p:nvPr/>
        </p:nvSpPr>
        <p:spPr>
          <a:xfrm>
            <a:off x="428031" y="1249679"/>
            <a:ext cx="8264148" cy="3929150"/>
          </a:xfrm>
          <a:prstGeom prst="rect">
            <a:avLst/>
          </a:prstGeom>
          <a:noFill/>
          <a:ln/>
        </p:spPr>
        <p:txBody>
          <a:bodyPr wrap="square" lIns="0" tIns="0" rIns="0" bIns="0" rtlCol="0" anchor="t"/>
          <a:lstStyle/>
          <a:p>
            <a:pPr marL="0" marR="0" algn="just">
              <a:lnSpc>
                <a:spcPct val="115000"/>
              </a:lnSpc>
              <a:spcBef>
                <a:spcPts val="0"/>
              </a:spcBef>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File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Photoshop contains essential commands for file management, importing/exporting, printing, and document settings. Here’s an overview of the main options available in 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File</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menu:</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1C041C2F-D6B4-4E8E-E805-96FD71D4627B}"/>
              </a:ext>
            </a:extLst>
          </p:cNvPr>
          <p:cNvPicPr>
            <a:picLocks noChangeAspect="1"/>
          </p:cNvPicPr>
          <p:nvPr/>
        </p:nvPicPr>
        <p:blipFill>
          <a:blip r:embed="rId3"/>
          <a:stretch>
            <a:fillRect/>
          </a:stretch>
        </p:blipFill>
        <p:spPr>
          <a:xfrm>
            <a:off x="428031" y="2700168"/>
            <a:ext cx="9141609" cy="5142155"/>
          </a:xfrm>
          <a:prstGeom prst="rect">
            <a:avLst/>
          </a:prstGeom>
        </p:spPr>
      </p:pic>
      <p:sp>
        <p:nvSpPr>
          <p:cNvPr id="9" name="Rectangle 8">
            <a:extLst>
              <a:ext uri="{FF2B5EF4-FFF2-40B4-BE49-F238E27FC236}">
                <a16:creationId xmlns:a16="http://schemas.microsoft.com/office/drawing/2014/main" id="{A6C16342-FA7D-DDA3-9263-4FD1D5BDDC78}"/>
              </a:ext>
            </a:extLst>
          </p:cNvPr>
          <p:cNvSpPr/>
          <p:nvPr/>
        </p:nvSpPr>
        <p:spPr>
          <a:xfrm>
            <a:off x="546365" y="2700168"/>
            <a:ext cx="1476073" cy="344244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98090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The Edit Menu</a:t>
            </a:r>
          </a:p>
        </p:txBody>
      </p:sp>
      <p:sp>
        <p:nvSpPr>
          <p:cNvPr id="33" name="Text 2">
            <a:extLst>
              <a:ext uri="{FF2B5EF4-FFF2-40B4-BE49-F238E27FC236}">
                <a16:creationId xmlns:a16="http://schemas.microsoft.com/office/drawing/2014/main" id="{20AC7A8E-B0AD-DDB6-0BA8-9C35DE7E816B}"/>
              </a:ext>
            </a:extLst>
          </p:cNvPr>
          <p:cNvSpPr/>
          <p:nvPr/>
        </p:nvSpPr>
        <p:spPr>
          <a:xfrm>
            <a:off x="428031" y="1249679"/>
            <a:ext cx="9479762" cy="1773220"/>
          </a:xfrm>
          <a:prstGeom prst="rect">
            <a:avLst/>
          </a:prstGeom>
          <a:noFill/>
          <a:ln/>
        </p:spPr>
        <p:txBody>
          <a:bodyPr wrap="square" lIns="0" tIns="0" rIns="0" bIns="0" rtlCol="0" anchor="t"/>
          <a:lstStyle/>
          <a:p>
            <a:pPr marL="0" marR="0" algn="just">
              <a:lnSpc>
                <a:spcPct val="115000"/>
              </a:lnSpc>
              <a:spcBef>
                <a:spcPts val="0"/>
              </a:spcBef>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Edit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Photoshop provides commands for manipulating content, transforming images, adjusting settings, and managing selections. It also contains options for working with the clipboard, managing presets, and using some advanced tools like content-aware editing.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DE627FA1-67FA-A1D4-2E53-49B674E94720}"/>
              </a:ext>
            </a:extLst>
          </p:cNvPr>
          <p:cNvPicPr>
            <a:picLocks noChangeAspect="1"/>
          </p:cNvPicPr>
          <p:nvPr/>
        </p:nvPicPr>
        <p:blipFill>
          <a:blip r:embed="rId3"/>
          <a:stretch>
            <a:fillRect/>
          </a:stretch>
        </p:blipFill>
        <p:spPr>
          <a:xfrm>
            <a:off x="428031" y="2619488"/>
            <a:ext cx="9198983" cy="5174428"/>
          </a:xfrm>
          <a:prstGeom prst="rect">
            <a:avLst/>
          </a:prstGeom>
        </p:spPr>
      </p:pic>
      <p:sp>
        <p:nvSpPr>
          <p:cNvPr id="5" name="Rectangle 4">
            <a:extLst>
              <a:ext uri="{FF2B5EF4-FFF2-40B4-BE49-F238E27FC236}">
                <a16:creationId xmlns:a16="http://schemas.microsoft.com/office/drawing/2014/main" id="{6C437C82-76E9-9454-92BB-D61424FDF545}"/>
              </a:ext>
            </a:extLst>
          </p:cNvPr>
          <p:cNvSpPr/>
          <p:nvPr/>
        </p:nvSpPr>
        <p:spPr>
          <a:xfrm>
            <a:off x="589395" y="2597974"/>
            <a:ext cx="1562134" cy="422237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07661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The Image Menu</a:t>
            </a:r>
          </a:p>
        </p:txBody>
      </p:sp>
      <p:sp>
        <p:nvSpPr>
          <p:cNvPr id="33" name="Text 2">
            <a:extLst>
              <a:ext uri="{FF2B5EF4-FFF2-40B4-BE49-F238E27FC236}">
                <a16:creationId xmlns:a16="http://schemas.microsoft.com/office/drawing/2014/main" id="{20AC7A8E-B0AD-DDB6-0BA8-9C35DE7E816B}"/>
              </a:ext>
            </a:extLst>
          </p:cNvPr>
          <p:cNvSpPr/>
          <p:nvPr/>
        </p:nvSpPr>
        <p:spPr>
          <a:xfrm>
            <a:off x="428030" y="1249679"/>
            <a:ext cx="10437193" cy="1773220"/>
          </a:xfrm>
          <a:prstGeom prst="rect">
            <a:avLst/>
          </a:prstGeom>
          <a:noFill/>
          <a:ln/>
        </p:spPr>
        <p:txBody>
          <a:bodyPr wrap="square" lIns="0" tIns="0" rIns="0" bIns="0" rtlCol="0" anchor="t"/>
          <a:lstStyle/>
          <a:p>
            <a:pPr marL="0" marR="0" algn="just">
              <a:lnSpc>
                <a:spcPct val="115000"/>
              </a:lnSpc>
              <a:spcBef>
                <a:spcPts val="0"/>
              </a:spcBef>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Image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Photoshop provides powerful tools for adjusting and manipulating the overall characteristics of an image. This menu allows users to modify image attributes such as color, size, rotation, and resolution. Below is an overview of the commands available in 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Image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6EDFBA5C-00A1-CE39-F964-04AD2ACC7CA7}"/>
              </a:ext>
            </a:extLst>
          </p:cNvPr>
          <p:cNvPicPr>
            <a:picLocks noChangeAspect="1"/>
          </p:cNvPicPr>
          <p:nvPr/>
        </p:nvPicPr>
        <p:blipFill>
          <a:blip r:embed="rId3"/>
          <a:stretch>
            <a:fillRect/>
          </a:stretch>
        </p:blipFill>
        <p:spPr>
          <a:xfrm>
            <a:off x="428031" y="2631589"/>
            <a:ext cx="9703398" cy="5458161"/>
          </a:xfrm>
          <a:prstGeom prst="rect">
            <a:avLst/>
          </a:prstGeom>
        </p:spPr>
      </p:pic>
      <p:sp>
        <p:nvSpPr>
          <p:cNvPr id="8" name="Rectangle 7">
            <a:extLst>
              <a:ext uri="{FF2B5EF4-FFF2-40B4-BE49-F238E27FC236}">
                <a16:creationId xmlns:a16="http://schemas.microsoft.com/office/drawing/2014/main" id="{8C251AFA-02E4-316C-33A4-FE798DB412CC}"/>
              </a:ext>
            </a:extLst>
          </p:cNvPr>
          <p:cNvSpPr/>
          <p:nvPr/>
        </p:nvSpPr>
        <p:spPr>
          <a:xfrm>
            <a:off x="750761" y="2631590"/>
            <a:ext cx="1476073" cy="2392232"/>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267103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The Layer Menu</a:t>
            </a:r>
          </a:p>
        </p:txBody>
      </p:sp>
      <p:sp>
        <p:nvSpPr>
          <p:cNvPr id="33" name="Text 2">
            <a:extLst>
              <a:ext uri="{FF2B5EF4-FFF2-40B4-BE49-F238E27FC236}">
                <a16:creationId xmlns:a16="http://schemas.microsoft.com/office/drawing/2014/main" id="{20AC7A8E-B0AD-DDB6-0BA8-9C35DE7E816B}"/>
              </a:ext>
            </a:extLst>
          </p:cNvPr>
          <p:cNvSpPr/>
          <p:nvPr/>
        </p:nvSpPr>
        <p:spPr>
          <a:xfrm>
            <a:off x="428030" y="1249679"/>
            <a:ext cx="10297343" cy="1773220"/>
          </a:xfrm>
          <a:prstGeom prst="rect">
            <a:avLst/>
          </a:prstGeom>
          <a:noFill/>
          <a:ln/>
        </p:spPr>
        <p:txBody>
          <a:bodyPr wrap="square" lIns="0" tIns="0" rIns="0" bIns="0" rtlCol="0" anchor="t"/>
          <a:lstStyle/>
          <a:p>
            <a:pPr marL="0" marR="0" algn="just">
              <a:lnSpc>
                <a:spcPct val="115000"/>
              </a:lnSpc>
              <a:spcBef>
                <a:spcPts val="0"/>
              </a:spcBef>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Layer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Photoshop is essential for managing layers, which are the building blocks of any Photoshop project. Layers allow users to work non-destructively, apply effects, adjust blending modes, and control the visibility and stacking order of elements. Here’s an overview of the commands available in 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Layer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783D748B-1F88-5E98-C739-11D909A5E3FA}"/>
              </a:ext>
            </a:extLst>
          </p:cNvPr>
          <p:cNvPicPr>
            <a:picLocks noChangeAspect="1"/>
          </p:cNvPicPr>
          <p:nvPr/>
        </p:nvPicPr>
        <p:blipFill>
          <a:blip r:embed="rId3"/>
          <a:stretch>
            <a:fillRect/>
          </a:stretch>
        </p:blipFill>
        <p:spPr>
          <a:xfrm>
            <a:off x="449546" y="2669305"/>
            <a:ext cx="9119980" cy="5129989"/>
          </a:xfrm>
          <a:prstGeom prst="rect">
            <a:avLst/>
          </a:prstGeom>
        </p:spPr>
      </p:pic>
      <p:sp>
        <p:nvSpPr>
          <p:cNvPr id="5" name="Rectangle 4">
            <a:extLst>
              <a:ext uri="{FF2B5EF4-FFF2-40B4-BE49-F238E27FC236}">
                <a16:creationId xmlns:a16="http://schemas.microsoft.com/office/drawing/2014/main" id="{78860192-82BE-651A-75A7-10123506AC1E}"/>
              </a:ext>
            </a:extLst>
          </p:cNvPr>
          <p:cNvSpPr/>
          <p:nvPr/>
        </p:nvSpPr>
        <p:spPr>
          <a:xfrm>
            <a:off x="912125" y="2669305"/>
            <a:ext cx="1476073" cy="4118770"/>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7123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The Type Menu</a:t>
            </a:r>
          </a:p>
        </p:txBody>
      </p:sp>
      <p:sp>
        <p:nvSpPr>
          <p:cNvPr id="33" name="Text 2">
            <a:extLst>
              <a:ext uri="{FF2B5EF4-FFF2-40B4-BE49-F238E27FC236}">
                <a16:creationId xmlns:a16="http://schemas.microsoft.com/office/drawing/2014/main" id="{20AC7A8E-B0AD-DDB6-0BA8-9C35DE7E816B}"/>
              </a:ext>
            </a:extLst>
          </p:cNvPr>
          <p:cNvSpPr/>
          <p:nvPr/>
        </p:nvSpPr>
        <p:spPr>
          <a:xfrm>
            <a:off x="428031" y="1249679"/>
            <a:ext cx="9770218" cy="1773220"/>
          </a:xfrm>
          <a:prstGeom prst="rect">
            <a:avLst/>
          </a:prstGeom>
          <a:noFill/>
          <a:ln/>
        </p:spPr>
        <p:txBody>
          <a:bodyPr wrap="square" lIns="0" tIns="0" rIns="0" bIns="0" rtlCol="0" anchor="t"/>
          <a:lstStyle/>
          <a:p>
            <a:pPr marL="0" marR="0">
              <a:lnSpc>
                <a:spcPct val="115000"/>
              </a:lnSpc>
              <a:spcBef>
                <a:spcPts val="0"/>
              </a:spcBef>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Type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Photoshop provides tools and options for working with text and typography. This menu allows users to create and manipulate text layers, apply various type settings, and adjust typography properties. Here’s an overview of the commands available in 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Type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1FF1E2CF-DA47-2763-4E4E-61C0F4C7E2A1}"/>
              </a:ext>
            </a:extLst>
          </p:cNvPr>
          <p:cNvPicPr>
            <a:picLocks noChangeAspect="1"/>
          </p:cNvPicPr>
          <p:nvPr/>
        </p:nvPicPr>
        <p:blipFill>
          <a:blip r:embed="rId3"/>
          <a:stretch>
            <a:fillRect/>
          </a:stretch>
        </p:blipFill>
        <p:spPr>
          <a:xfrm>
            <a:off x="428030" y="2696136"/>
            <a:ext cx="8747161" cy="4920278"/>
          </a:xfrm>
          <a:prstGeom prst="rect">
            <a:avLst/>
          </a:prstGeom>
        </p:spPr>
      </p:pic>
      <p:sp>
        <p:nvSpPr>
          <p:cNvPr id="6" name="Rectangle 5">
            <a:extLst>
              <a:ext uri="{FF2B5EF4-FFF2-40B4-BE49-F238E27FC236}">
                <a16:creationId xmlns:a16="http://schemas.microsoft.com/office/drawing/2014/main" id="{84532F6F-64ED-1241-F662-16A352BEC56F}"/>
              </a:ext>
            </a:extLst>
          </p:cNvPr>
          <p:cNvSpPr/>
          <p:nvPr/>
        </p:nvSpPr>
        <p:spPr>
          <a:xfrm>
            <a:off x="1166068" y="2592594"/>
            <a:ext cx="942432" cy="2753958"/>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7026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The Select Menu</a:t>
            </a:r>
          </a:p>
        </p:txBody>
      </p:sp>
      <p:sp>
        <p:nvSpPr>
          <p:cNvPr id="33" name="Text 2">
            <a:extLst>
              <a:ext uri="{FF2B5EF4-FFF2-40B4-BE49-F238E27FC236}">
                <a16:creationId xmlns:a16="http://schemas.microsoft.com/office/drawing/2014/main" id="{20AC7A8E-B0AD-DDB6-0BA8-9C35DE7E816B}"/>
              </a:ext>
            </a:extLst>
          </p:cNvPr>
          <p:cNvSpPr/>
          <p:nvPr/>
        </p:nvSpPr>
        <p:spPr>
          <a:xfrm>
            <a:off x="428030" y="1249679"/>
            <a:ext cx="10308101" cy="1773220"/>
          </a:xfrm>
          <a:prstGeom prst="rect">
            <a:avLst/>
          </a:prstGeom>
          <a:noFill/>
          <a:ln/>
        </p:spPr>
        <p:txBody>
          <a:bodyPr wrap="square" lIns="0" tIns="0" rIns="0" bIns="0" rtlCol="0" anchor="t"/>
          <a:lstStyle/>
          <a:p>
            <a:pPr marL="0" marR="0">
              <a:lnSpc>
                <a:spcPct val="115000"/>
              </a:lnSpc>
              <a:spcBef>
                <a:spcPts val="0"/>
              </a:spcBef>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Select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Photoshop is crucial for working with selections, which are used to isolate and manipulate specific areas of an image or layer. The commands within this menu allow users to create, modify, and refine selections effectively. Here’s an overview of the commands available in 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Select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C25F5A66-73A6-0FC9-E507-F36D881BD8A7}"/>
              </a:ext>
            </a:extLst>
          </p:cNvPr>
          <p:cNvPicPr>
            <a:picLocks noChangeAspect="1"/>
          </p:cNvPicPr>
          <p:nvPr/>
        </p:nvPicPr>
        <p:blipFill>
          <a:blip r:embed="rId3"/>
          <a:stretch>
            <a:fillRect/>
          </a:stretch>
        </p:blipFill>
        <p:spPr>
          <a:xfrm>
            <a:off x="591670" y="2635178"/>
            <a:ext cx="9403012" cy="5289195"/>
          </a:xfrm>
          <a:prstGeom prst="rect">
            <a:avLst/>
          </a:prstGeom>
        </p:spPr>
      </p:pic>
      <p:sp>
        <p:nvSpPr>
          <p:cNvPr id="6" name="Rectangle 5">
            <a:extLst>
              <a:ext uri="{FF2B5EF4-FFF2-40B4-BE49-F238E27FC236}">
                <a16:creationId xmlns:a16="http://schemas.microsoft.com/office/drawing/2014/main" id="{84532F6F-64ED-1241-F662-16A352BEC56F}"/>
              </a:ext>
            </a:extLst>
          </p:cNvPr>
          <p:cNvSpPr/>
          <p:nvPr/>
        </p:nvSpPr>
        <p:spPr>
          <a:xfrm>
            <a:off x="1506071" y="2635177"/>
            <a:ext cx="1290917" cy="3077133"/>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35322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The Filter Menu</a:t>
            </a:r>
          </a:p>
        </p:txBody>
      </p:sp>
      <p:sp>
        <p:nvSpPr>
          <p:cNvPr id="33" name="Text 2">
            <a:extLst>
              <a:ext uri="{FF2B5EF4-FFF2-40B4-BE49-F238E27FC236}">
                <a16:creationId xmlns:a16="http://schemas.microsoft.com/office/drawing/2014/main" id="{20AC7A8E-B0AD-DDB6-0BA8-9C35DE7E816B}"/>
              </a:ext>
            </a:extLst>
          </p:cNvPr>
          <p:cNvSpPr/>
          <p:nvPr/>
        </p:nvSpPr>
        <p:spPr>
          <a:xfrm>
            <a:off x="428031" y="1249679"/>
            <a:ext cx="11846444" cy="1773220"/>
          </a:xfrm>
          <a:prstGeom prst="rect">
            <a:avLst/>
          </a:prstGeom>
          <a:noFill/>
          <a:ln/>
        </p:spPr>
        <p:txBody>
          <a:bodyPr wrap="square" lIns="0" tIns="0" rIns="0" bIns="0" rtlCol="0" anchor="t"/>
          <a:lstStyle/>
          <a:p>
            <a:pPr marL="0" marR="0">
              <a:lnSpc>
                <a:spcPct val="115000"/>
              </a:lnSpc>
              <a:spcBef>
                <a:spcPts val="0"/>
              </a:spcBef>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Filter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Photoshop provides a variety of tools and effects that can be applied to layers or selections to enhance images, create artistic effects, or improve the overall appearance of a design. Filters can be applied non-destructively using Smart Filters or destructively, and they play a crucial role in image editing and creative design. Here’s an overview of the commands available in 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Filter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92921359-C488-FDFC-F398-C1C8B52CD6FB}"/>
              </a:ext>
            </a:extLst>
          </p:cNvPr>
          <p:cNvPicPr>
            <a:picLocks noChangeAspect="1"/>
          </p:cNvPicPr>
          <p:nvPr/>
        </p:nvPicPr>
        <p:blipFill>
          <a:blip r:embed="rId3"/>
          <a:stretch>
            <a:fillRect/>
          </a:stretch>
        </p:blipFill>
        <p:spPr>
          <a:xfrm>
            <a:off x="428031" y="2498464"/>
            <a:ext cx="10286585" cy="5786204"/>
          </a:xfrm>
          <a:prstGeom prst="rect">
            <a:avLst/>
          </a:prstGeom>
        </p:spPr>
      </p:pic>
      <p:sp>
        <p:nvSpPr>
          <p:cNvPr id="6" name="Rectangle 5">
            <a:extLst>
              <a:ext uri="{FF2B5EF4-FFF2-40B4-BE49-F238E27FC236}">
                <a16:creationId xmlns:a16="http://schemas.microsoft.com/office/drawing/2014/main" id="{84532F6F-64ED-1241-F662-16A352BEC56F}"/>
              </a:ext>
            </a:extLst>
          </p:cNvPr>
          <p:cNvSpPr/>
          <p:nvPr/>
        </p:nvSpPr>
        <p:spPr>
          <a:xfrm>
            <a:off x="1796528" y="2498464"/>
            <a:ext cx="1484554" cy="2471569"/>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67153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AE6D0D6-46BE-F6E2-0927-DA48C217D5C0}"/>
              </a:ext>
            </a:extLst>
          </p:cNvPr>
          <p:cNvPicPr>
            <a:picLocks noChangeAspect="1"/>
          </p:cNvPicPr>
          <p:nvPr/>
        </p:nvPicPr>
        <p:blipFill>
          <a:blip r:embed="rId3"/>
          <a:stretch>
            <a:fillRect/>
          </a:stretch>
        </p:blipFill>
        <p:spPr>
          <a:xfrm>
            <a:off x="428031" y="2690982"/>
            <a:ext cx="9684157" cy="5447339"/>
          </a:xfrm>
          <a:prstGeom prst="rect">
            <a:avLst/>
          </a:prstGeom>
        </p:spPr>
      </p:pic>
      <p:sp>
        <p:nvSpPr>
          <p:cNvPr id="2" name="Text 0"/>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The Window Menu</a:t>
            </a:r>
          </a:p>
        </p:txBody>
      </p:sp>
      <p:sp>
        <p:nvSpPr>
          <p:cNvPr id="33" name="Text 2">
            <a:extLst>
              <a:ext uri="{FF2B5EF4-FFF2-40B4-BE49-F238E27FC236}">
                <a16:creationId xmlns:a16="http://schemas.microsoft.com/office/drawing/2014/main" id="{20AC7A8E-B0AD-DDB6-0BA8-9C35DE7E816B}"/>
              </a:ext>
            </a:extLst>
          </p:cNvPr>
          <p:cNvSpPr/>
          <p:nvPr/>
        </p:nvSpPr>
        <p:spPr>
          <a:xfrm>
            <a:off x="428031" y="1249679"/>
            <a:ext cx="11846444" cy="1773220"/>
          </a:xfrm>
          <a:prstGeom prst="rect">
            <a:avLst/>
          </a:prstGeom>
          <a:noFill/>
          <a:ln/>
        </p:spPr>
        <p:txBody>
          <a:bodyPr wrap="square" lIns="0" tIns="0" rIns="0" bIns="0" rtlCol="0" anchor="t"/>
          <a:lstStyle/>
          <a:p>
            <a:pPr marL="0" marR="0" algn="just">
              <a:lnSpc>
                <a:spcPct val="115000"/>
              </a:lnSpc>
              <a:spcBef>
                <a:spcPts val="0"/>
              </a:spcBef>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Window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Photoshop provides access to various panels, tools, and workspaces that help users manage their workspace and customize the layout according to their workflow preferences. Here’s an overview of the commands and options available in 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Window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84532F6F-64ED-1241-F662-16A352BEC56F}"/>
              </a:ext>
            </a:extLst>
          </p:cNvPr>
          <p:cNvSpPr/>
          <p:nvPr/>
        </p:nvSpPr>
        <p:spPr>
          <a:xfrm>
            <a:off x="2151530" y="2614108"/>
            <a:ext cx="1161825" cy="4365813"/>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161816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1836ED4-4399-530D-F7E0-60290EC551DD}"/>
              </a:ext>
            </a:extLst>
          </p:cNvPr>
          <p:cNvPicPr>
            <a:picLocks noChangeAspect="1"/>
          </p:cNvPicPr>
          <p:nvPr/>
        </p:nvPicPr>
        <p:blipFill>
          <a:blip r:embed="rId3"/>
          <a:stretch>
            <a:fillRect/>
          </a:stretch>
        </p:blipFill>
        <p:spPr>
          <a:xfrm>
            <a:off x="428030" y="2217420"/>
            <a:ext cx="10458823" cy="5883088"/>
          </a:xfrm>
          <a:prstGeom prst="rect">
            <a:avLst/>
          </a:prstGeom>
        </p:spPr>
      </p:pic>
      <p:sp>
        <p:nvSpPr>
          <p:cNvPr id="2" name="Text 0"/>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The Help Menu</a:t>
            </a:r>
          </a:p>
        </p:txBody>
      </p:sp>
      <p:sp>
        <p:nvSpPr>
          <p:cNvPr id="33" name="Text 2">
            <a:extLst>
              <a:ext uri="{FF2B5EF4-FFF2-40B4-BE49-F238E27FC236}">
                <a16:creationId xmlns:a16="http://schemas.microsoft.com/office/drawing/2014/main" id="{20AC7A8E-B0AD-DDB6-0BA8-9C35DE7E816B}"/>
              </a:ext>
            </a:extLst>
          </p:cNvPr>
          <p:cNvSpPr/>
          <p:nvPr/>
        </p:nvSpPr>
        <p:spPr>
          <a:xfrm>
            <a:off x="428030" y="1114760"/>
            <a:ext cx="11846444" cy="1773220"/>
          </a:xfrm>
          <a:prstGeom prst="rect">
            <a:avLst/>
          </a:prstGeom>
          <a:noFill/>
          <a:ln/>
        </p:spPr>
        <p:txBody>
          <a:bodyPr wrap="square" lIns="0" tIns="0" rIns="0" bIns="0" rtlCol="0" anchor="t"/>
          <a:lstStyle/>
          <a:p>
            <a:pPr marL="0" marR="0" algn="just">
              <a:lnSpc>
                <a:spcPct val="115000"/>
              </a:lnSpc>
              <a:spcBef>
                <a:spcPts val="0"/>
              </a:spcBef>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Help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Photoshop provides users with access to a wealth of resources, including documentation, tutorials, and support options. It is designed to assist users in understanding the software, troubleshooting issues, and enhancing their skills. Here’s an overview of the commands and options available in 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Help Menu</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84532F6F-64ED-1241-F662-16A352BEC56F}"/>
              </a:ext>
            </a:extLst>
          </p:cNvPr>
          <p:cNvSpPr/>
          <p:nvPr/>
        </p:nvSpPr>
        <p:spPr>
          <a:xfrm>
            <a:off x="2603351" y="2136290"/>
            <a:ext cx="1161825" cy="1435250"/>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564179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1496543" y="3760410"/>
            <a:ext cx="11096863" cy="708779"/>
          </a:xfrm>
          <a:prstGeom prst="rect">
            <a:avLst/>
          </a:prstGeom>
          <a:noFill/>
          <a:ln/>
        </p:spPr>
        <p:txBody>
          <a:bodyPr wrap="none" lIns="0" tIns="0" rIns="0" bIns="0" rtlCol="0" anchor="t"/>
          <a:lstStyle/>
          <a:p>
            <a:pPr marL="0" indent="0" algn="ctr">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PHOTOSHOP TOOLS</a:t>
            </a:r>
          </a:p>
        </p:txBody>
      </p:sp>
    </p:spTree>
    <p:extLst>
      <p:ext uri="{BB962C8B-B14F-4D97-AF65-F5344CB8AC3E}">
        <p14:creationId xmlns:p14="http://schemas.microsoft.com/office/powerpoint/2010/main" val="35855476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792C6D-B572-496B-0EDC-B187191CD840}"/>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06993386-3545-11E5-C5F9-3E242AAEFC47}"/>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The Move tool</a:t>
            </a:r>
          </a:p>
        </p:txBody>
      </p:sp>
      <p:sp>
        <p:nvSpPr>
          <p:cNvPr id="33" name="Text 2">
            <a:extLst>
              <a:ext uri="{FF2B5EF4-FFF2-40B4-BE49-F238E27FC236}">
                <a16:creationId xmlns:a16="http://schemas.microsoft.com/office/drawing/2014/main" id="{18FF7710-19DF-2C96-8EB8-F3DFDB141192}"/>
              </a:ext>
            </a:extLst>
          </p:cNvPr>
          <p:cNvSpPr/>
          <p:nvPr/>
        </p:nvSpPr>
        <p:spPr>
          <a:xfrm>
            <a:off x="428030" y="1114760"/>
            <a:ext cx="3733004"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Move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a fundamental tool in Photoshop that allows users to reposition layers and selections within an image. It enables users to click and drag to move entire layers, making it easier to arrange elements in a composition. The tool also includes options for automatic layer selection and alignment features, enhancing workflow efficiency when working with multiple layers. Users can create duplicates of layers by holding down the Alt key (or Option key on Mac) while dragging.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DF9ACB7A-EBBE-9C70-479B-A8132146BCD1}"/>
              </a:ext>
            </a:extLst>
          </p:cNvPr>
          <p:cNvPicPr>
            <a:picLocks noChangeAspect="1"/>
          </p:cNvPicPr>
          <p:nvPr/>
        </p:nvPicPr>
        <p:blipFill>
          <a:blip r:embed="rId3"/>
          <a:stretch>
            <a:fillRect/>
          </a:stretch>
        </p:blipFill>
        <p:spPr>
          <a:xfrm>
            <a:off x="4859568" y="1114760"/>
            <a:ext cx="5342669" cy="6489164"/>
          </a:xfrm>
          <a:prstGeom prst="rect">
            <a:avLst/>
          </a:prstGeom>
        </p:spPr>
      </p:pic>
    </p:spTree>
    <p:extLst>
      <p:ext uri="{BB962C8B-B14F-4D97-AF65-F5344CB8AC3E}">
        <p14:creationId xmlns:p14="http://schemas.microsoft.com/office/powerpoint/2010/main" val="28169310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3CA07-0070-469D-F637-D05076F6E788}"/>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4659171F-8EA4-08D6-514A-83D7D16190A5}"/>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Rectangular Marquee Tool</a:t>
            </a:r>
          </a:p>
        </p:txBody>
      </p:sp>
      <p:sp>
        <p:nvSpPr>
          <p:cNvPr id="33" name="Text 2">
            <a:extLst>
              <a:ext uri="{FF2B5EF4-FFF2-40B4-BE49-F238E27FC236}">
                <a16:creationId xmlns:a16="http://schemas.microsoft.com/office/drawing/2014/main" id="{FEC12854-16CB-03C1-C968-AEE99DC19017}"/>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Rectangular Marquee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used for making rectangular selections in an image. By clicking and dragging on the canvas, users can isolate specific areas for editing or manipulation. This tool offers various selection styles, including fixed ratios and sizes, allowing for precise control over the selection dimensions. It also supports adding to or subtracting from existing selections, making it a versatile choice for selecting specific portions of an image.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F2AA212B-3211-7EE6-0EE5-0495FDB8E071}"/>
              </a:ext>
            </a:extLst>
          </p:cNvPr>
          <p:cNvPicPr>
            <a:picLocks noChangeAspect="1"/>
          </p:cNvPicPr>
          <p:nvPr/>
        </p:nvPicPr>
        <p:blipFill>
          <a:blip r:embed="rId3"/>
          <a:stretch>
            <a:fillRect/>
          </a:stretch>
        </p:blipFill>
        <p:spPr>
          <a:xfrm>
            <a:off x="5751709" y="1114760"/>
            <a:ext cx="4133850" cy="5200650"/>
          </a:xfrm>
          <a:prstGeom prst="rect">
            <a:avLst/>
          </a:prstGeom>
        </p:spPr>
      </p:pic>
    </p:spTree>
    <p:extLst>
      <p:ext uri="{BB962C8B-B14F-4D97-AF65-F5344CB8AC3E}">
        <p14:creationId xmlns:p14="http://schemas.microsoft.com/office/powerpoint/2010/main" val="23302041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FAA0B-0D74-C98B-280E-24F0C1D959D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447DE61F-7B53-C8EC-A635-0D4A47FD7ED8}"/>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Elliptical Marquee Tool</a:t>
            </a:r>
          </a:p>
        </p:txBody>
      </p:sp>
      <p:sp>
        <p:nvSpPr>
          <p:cNvPr id="33" name="Text 2">
            <a:extLst>
              <a:ext uri="{FF2B5EF4-FFF2-40B4-BE49-F238E27FC236}">
                <a16:creationId xmlns:a16="http://schemas.microsoft.com/office/drawing/2014/main" id="{EF1A7F19-EBCF-B5DB-D391-F4C6DFCBA45C}"/>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Elliptical Marquee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functions similarly to the Rectangular Marquee Tool but creates elliptical selections instead. Users can click and drag to form circles or ellipses, allowing for circular or oval-shaped selections within an image. Like the rectangular version, it supports various styles for fixed dimensions, ratios, and enables users to refine their selections by adding or subtracting from existing ones.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BC60A413-27C5-1D5C-0AC2-3D4054AA783D}"/>
              </a:ext>
            </a:extLst>
          </p:cNvPr>
          <p:cNvPicPr>
            <a:picLocks noChangeAspect="1"/>
          </p:cNvPicPr>
          <p:nvPr/>
        </p:nvPicPr>
        <p:blipFill>
          <a:blip r:embed="rId3"/>
          <a:stretch>
            <a:fillRect/>
          </a:stretch>
        </p:blipFill>
        <p:spPr>
          <a:xfrm>
            <a:off x="5751709" y="1114760"/>
            <a:ext cx="4133850" cy="5200650"/>
          </a:xfrm>
          <a:prstGeom prst="rect">
            <a:avLst/>
          </a:prstGeom>
        </p:spPr>
      </p:pic>
    </p:spTree>
    <p:extLst>
      <p:ext uri="{BB962C8B-B14F-4D97-AF65-F5344CB8AC3E}">
        <p14:creationId xmlns:p14="http://schemas.microsoft.com/office/powerpoint/2010/main" val="30645237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50D3BC-D0CE-FAA4-155C-7F18DFF47C59}"/>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B90CA05F-CA4C-E93E-8F85-F6F044C09173}"/>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Lasso Tool</a:t>
            </a:r>
          </a:p>
        </p:txBody>
      </p:sp>
      <p:sp>
        <p:nvSpPr>
          <p:cNvPr id="33" name="Text 2">
            <a:extLst>
              <a:ext uri="{FF2B5EF4-FFF2-40B4-BE49-F238E27FC236}">
                <a16:creationId xmlns:a16="http://schemas.microsoft.com/office/drawing/2014/main" id="{87818B7D-D5EB-294B-E2DE-6477F87946AC}"/>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Lasso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provides a freeform selection capability, allowing users to draw custom shapes around areas of interest. By clicking and dragging, users can create complex selections that follow the contours of the subject or area they wish to isolate. The Lasso Tool is particularly useful for selecting irregular shapes, and it includes variations such as 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Polygonal Lasso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for straight-edged selections and 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Magnetic Lasso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that automatically detects edges in an image.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D6E1EDE8-BB0F-0B28-202D-B8986B79EA5A}"/>
              </a:ext>
            </a:extLst>
          </p:cNvPr>
          <p:cNvPicPr>
            <a:picLocks noChangeAspect="1"/>
          </p:cNvPicPr>
          <p:nvPr/>
        </p:nvPicPr>
        <p:blipFill>
          <a:blip r:embed="rId3"/>
          <a:stretch>
            <a:fillRect/>
          </a:stretch>
        </p:blipFill>
        <p:spPr>
          <a:xfrm>
            <a:off x="5458788" y="750228"/>
            <a:ext cx="4000500" cy="4838700"/>
          </a:xfrm>
          <a:prstGeom prst="rect">
            <a:avLst/>
          </a:prstGeom>
        </p:spPr>
      </p:pic>
    </p:spTree>
    <p:extLst>
      <p:ext uri="{BB962C8B-B14F-4D97-AF65-F5344CB8AC3E}">
        <p14:creationId xmlns:p14="http://schemas.microsoft.com/office/powerpoint/2010/main" val="33641330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40FED-86CD-C15B-99E4-72AD1028A7E3}"/>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847BE7CE-9BB2-4BA2-5367-90FD1C4607B5}"/>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Quick Selection Tool</a:t>
            </a:r>
          </a:p>
        </p:txBody>
      </p:sp>
      <p:sp>
        <p:nvSpPr>
          <p:cNvPr id="33" name="Text 2">
            <a:extLst>
              <a:ext uri="{FF2B5EF4-FFF2-40B4-BE49-F238E27FC236}">
                <a16:creationId xmlns:a16="http://schemas.microsoft.com/office/drawing/2014/main" id="{084CA48C-7FCC-EB4D-7B2B-6238863479E4}"/>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Quick Selection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allows users to paint a selection using brush-like strokes, making it easier to select subjects with complex edges. By clicking and dragging over the area to be selected, Photoshop automatically expands the selection based on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texture similarities. This tool is particularly useful for quickly isolating subjects from their backgrounds, and it works well in conjunction with 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Refine Edge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tool for further adjustments.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950644C3-1D2B-144B-628D-2FF092282186}"/>
              </a:ext>
            </a:extLst>
          </p:cNvPr>
          <p:cNvPicPr>
            <a:picLocks noChangeAspect="1"/>
          </p:cNvPicPr>
          <p:nvPr/>
        </p:nvPicPr>
        <p:blipFill>
          <a:blip r:embed="rId3"/>
          <a:stretch>
            <a:fillRect/>
          </a:stretch>
        </p:blipFill>
        <p:spPr>
          <a:xfrm>
            <a:off x="5286375" y="1114760"/>
            <a:ext cx="4057650" cy="5010150"/>
          </a:xfrm>
          <a:prstGeom prst="rect">
            <a:avLst/>
          </a:prstGeom>
        </p:spPr>
      </p:pic>
    </p:spTree>
    <p:extLst>
      <p:ext uri="{BB962C8B-B14F-4D97-AF65-F5344CB8AC3E}">
        <p14:creationId xmlns:p14="http://schemas.microsoft.com/office/powerpoint/2010/main" val="10318277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D809B-6AF7-637C-8364-623911380035}"/>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7DDC633D-898E-2A89-530A-C27456657980}"/>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Magic Wand Tool</a:t>
            </a:r>
          </a:p>
        </p:txBody>
      </p:sp>
      <p:sp>
        <p:nvSpPr>
          <p:cNvPr id="33" name="Text 2">
            <a:extLst>
              <a:ext uri="{FF2B5EF4-FFF2-40B4-BE49-F238E27FC236}">
                <a16:creationId xmlns:a16="http://schemas.microsoft.com/office/drawing/2014/main" id="{1AA6BE45-56A0-5207-78F8-80FF6D742F85}"/>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Magic Wand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designed for selecting areas of similar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within an image. By clicking on a specific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the tool selects all adjacent pixels with similar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making it easy to isolate backgrounds or specific elements. Users can adjust the tool’s tolerance level to include more or fewer similar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allowing for greater control over the selection process. This tool is most effective in images with high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contrast.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DEA292A9-457A-2217-5079-07D3FE78FE64}"/>
              </a:ext>
            </a:extLst>
          </p:cNvPr>
          <p:cNvPicPr>
            <a:picLocks noChangeAspect="1"/>
          </p:cNvPicPr>
          <p:nvPr/>
        </p:nvPicPr>
        <p:blipFill>
          <a:blip r:embed="rId3"/>
          <a:stretch>
            <a:fillRect/>
          </a:stretch>
        </p:blipFill>
        <p:spPr>
          <a:xfrm>
            <a:off x="5286375" y="1114760"/>
            <a:ext cx="4057650" cy="5010150"/>
          </a:xfrm>
          <a:prstGeom prst="rect">
            <a:avLst/>
          </a:prstGeom>
        </p:spPr>
      </p:pic>
    </p:spTree>
    <p:extLst>
      <p:ext uri="{BB962C8B-B14F-4D97-AF65-F5344CB8AC3E}">
        <p14:creationId xmlns:p14="http://schemas.microsoft.com/office/powerpoint/2010/main" val="37169568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C0827-743C-1B30-5587-E3030B14BF3D}"/>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3805F917-A151-36E5-17F8-049B60091949}"/>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Crop Tool</a:t>
            </a:r>
          </a:p>
        </p:txBody>
      </p:sp>
      <p:sp>
        <p:nvSpPr>
          <p:cNvPr id="33" name="Text 2">
            <a:extLst>
              <a:ext uri="{FF2B5EF4-FFF2-40B4-BE49-F238E27FC236}">
                <a16:creationId xmlns:a16="http://schemas.microsoft.com/office/drawing/2014/main" id="{22D01512-4030-599A-3DE2-81B8E63210D8}"/>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Crop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enables users to trim and adjust the dimensions of an image. By dragging the corners of the crop box, users can select the area they wish to keep, while the rest of the image is discarded. The Crop Tool also offers options for setting specific aspect ratios and straightening images, making it essential for refining compositions and improving image framing.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ACD0BF02-C2F0-2BCC-96D8-F7DF52831DCF}"/>
              </a:ext>
            </a:extLst>
          </p:cNvPr>
          <p:cNvPicPr>
            <a:picLocks noChangeAspect="1"/>
          </p:cNvPicPr>
          <p:nvPr/>
        </p:nvPicPr>
        <p:blipFill>
          <a:blip r:embed="rId3"/>
          <a:stretch>
            <a:fillRect/>
          </a:stretch>
        </p:blipFill>
        <p:spPr>
          <a:xfrm>
            <a:off x="5267325" y="1014006"/>
            <a:ext cx="4095750" cy="5124450"/>
          </a:xfrm>
          <a:prstGeom prst="rect">
            <a:avLst/>
          </a:prstGeom>
        </p:spPr>
      </p:pic>
    </p:spTree>
    <p:extLst>
      <p:ext uri="{BB962C8B-B14F-4D97-AF65-F5344CB8AC3E}">
        <p14:creationId xmlns:p14="http://schemas.microsoft.com/office/powerpoint/2010/main" val="32629884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6B4B70-E03A-E04F-9AA6-D8A33605FF2E}"/>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AFDAC5B9-3C57-046C-64A7-F73725DD58C0}"/>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Frame Tool</a:t>
            </a:r>
          </a:p>
        </p:txBody>
      </p:sp>
      <p:sp>
        <p:nvSpPr>
          <p:cNvPr id="33" name="Text 2">
            <a:extLst>
              <a:ext uri="{FF2B5EF4-FFF2-40B4-BE49-F238E27FC236}">
                <a16:creationId xmlns:a16="http://schemas.microsoft.com/office/drawing/2014/main" id="{6026EFCA-A4CF-742C-EC11-EDD6D1D16EDB}"/>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Frame Tool</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Photoshop is designed to streamline the process of creating placeholders for images in layouts, making it especially useful for tasks like mockups or magazine designs. It allows users to easily draw rectangular or elliptical frames on the canvas, which can then be filled with images that automatically fit within the frame's boundaries. Images inside frames can be resized and adjusted without affecting the frame itself, providing a flexible and non-destructive way to work with visuals in compositions. This tool enhances the layout design workflow, simplifying image placement and adjustments.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52F6CD60-76A6-9100-E89B-33FF4764191D}"/>
              </a:ext>
            </a:extLst>
          </p:cNvPr>
          <p:cNvPicPr>
            <a:picLocks noChangeAspect="1"/>
          </p:cNvPicPr>
          <p:nvPr/>
        </p:nvPicPr>
        <p:blipFill>
          <a:blip r:embed="rId3"/>
          <a:stretch>
            <a:fillRect/>
          </a:stretch>
        </p:blipFill>
        <p:spPr>
          <a:xfrm>
            <a:off x="5276850" y="1114760"/>
            <a:ext cx="4076700" cy="5276850"/>
          </a:xfrm>
          <a:prstGeom prst="rect">
            <a:avLst/>
          </a:prstGeom>
        </p:spPr>
      </p:pic>
    </p:spTree>
    <p:extLst>
      <p:ext uri="{BB962C8B-B14F-4D97-AF65-F5344CB8AC3E}">
        <p14:creationId xmlns:p14="http://schemas.microsoft.com/office/powerpoint/2010/main" val="26047913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D9E8D-D353-9462-AFC5-1DBC7FB8C889}"/>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50B02ECE-0E82-572C-B271-5E74A2397BD0}"/>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Eyedropper Tool</a:t>
            </a:r>
          </a:p>
        </p:txBody>
      </p:sp>
      <p:sp>
        <p:nvSpPr>
          <p:cNvPr id="33" name="Text 2">
            <a:extLst>
              <a:ext uri="{FF2B5EF4-FFF2-40B4-BE49-F238E27FC236}">
                <a16:creationId xmlns:a16="http://schemas.microsoft.com/office/drawing/2014/main" id="{C0F20587-972B-C581-AE31-0094E5089FCF}"/>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Eyedropper Tool</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Photoshop allows users to sample and pick up colors from an image or canvas. When using the Eyedropper Tool, clicking on any area of the image captures the color of the pixels beneath the cursor, making it the active foreground color in the color palette. This tool is especially useful for ensuring color consistency throughout a design, allowing users to match colors precisely from one part of the image to another or from an external reference. It also offers additional settings to sample colors from a specific point or an average area, depending on the desired accuracy.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30FE6AB7-0DFD-B967-2096-7D212E23B094}"/>
              </a:ext>
            </a:extLst>
          </p:cNvPr>
          <p:cNvPicPr>
            <a:picLocks noChangeAspect="1"/>
          </p:cNvPicPr>
          <p:nvPr/>
        </p:nvPicPr>
        <p:blipFill>
          <a:blip r:embed="rId3"/>
          <a:stretch>
            <a:fillRect/>
          </a:stretch>
        </p:blipFill>
        <p:spPr>
          <a:xfrm>
            <a:off x="5276850" y="1014006"/>
            <a:ext cx="4076700" cy="5010150"/>
          </a:xfrm>
          <a:prstGeom prst="rect">
            <a:avLst/>
          </a:prstGeom>
        </p:spPr>
      </p:pic>
    </p:spTree>
    <p:extLst>
      <p:ext uri="{BB962C8B-B14F-4D97-AF65-F5344CB8AC3E}">
        <p14:creationId xmlns:p14="http://schemas.microsoft.com/office/powerpoint/2010/main" val="7704314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969EDB-BC81-EA90-0D55-2353E5B23CDA}"/>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B834E40D-27FB-EF4B-833E-17905AB4BBC1}"/>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Spot Healing Brush Tool</a:t>
            </a:r>
          </a:p>
        </p:txBody>
      </p:sp>
      <p:sp>
        <p:nvSpPr>
          <p:cNvPr id="33" name="Text 2">
            <a:extLst>
              <a:ext uri="{FF2B5EF4-FFF2-40B4-BE49-F238E27FC236}">
                <a16:creationId xmlns:a16="http://schemas.microsoft.com/office/drawing/2014/main" id="{DDAC09D5-0810-1F88-2EA9-B1BE00FB6ACE}"/>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Spot Healing Brush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a powerful retouching tool that allows users to quickly remove imperfections in an image. By painting over blemishes or unwanted objects, the tool automatically blends the surrounding pixels to seamlessly repair the area. It is particularly useful for tasks such as removing skin blemishes in portrait photography or fixing small distractions in a scene.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4A15D474-451F-AA4E-AF95-A620B6CF6A97}"/>
              </a:ext>
            </a:extLst>
          </p:cNvPr>
          <p:cNvPicPr>
            <a:picLocks noChangeAspect="1"/>
          </p:cNvPicPr>
          <p:nvPr/>
        </p:nvPicPr>
        <p:blipFill>
          <a:blip r:embed="rId3"/>
          <a:stretch>
            <a:fillRect/>
          </a:stretch>
        </p:blipFill>
        <p:spPr>
          <a:xfrm>
            <a:off x="5286375" y="1114760"/>
            <a:ext cx="4057650" cy="5372100"/>
          </a:xfrm>
          <a:prstGeom prst="rect">
            <a:avLst/>
          </a:prstGeom>
        </p:spPr>
      </p:pic>
    </p:spTree>
    <p:extLst>
      <p:ext uri="{BB962C8B-B14F-4D97-AF65-F5344CB8AC3E}">
        <p14:creationId xmlns:p14="http://schemas.microsoft.com/office/powerpoint/2010/main" val="23696032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8E3CD-F272-6D99-FB4D-B1461BED83D7}"/>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14F263D5-1E5C-A552-05EE-F44B4D7626A4}"/>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Healing Brush Tool</a:t>
            </a:r>
          </a:p>
        </p:txBody>
      </p:sp>
      <p:sp>
        <p:nvSpPr>
          <p:cNvPr id="33" name="Text 2">
            <a:extLst>
              <a:ext uri="{FF2B5EF4-FFF2-40B4-BE49-F238E27FC236}">
                <a16:creationId xmlns:a16="http://schemas.microsoft.com/office/drawing/2014/main" id="{CD157790-81A6-6227-E8A1-23074B860140}"/>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Healing Brush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similar to the Spot Healing Brush but provides more control over the healing process. Users can define a source point to sample pixels from, allowing them to manually choose the area to blend with the imperfections they want to correct. This tool is particularly effective for more complex retouching tasks where precise control over the healing process is necessary.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3B50EE24-3EB1-C43A-3F74-F3E9617EEA2D}"/>
              </a:ext>
            </a:extLst>
          </p:cNvPr>
          <p:cNvPicPr>
            <a:picLocks noChangeAspect="1"/>
          </p:cNvPicPr>
          <p:nvPr/>
        </p:nvPicPr>
        <p:blipFill>
          <a:blip r:embed="rId3"/>
          <a:stretch>
            <a:fillRect/>
          </a:stretch>
        </p:blipFill>
        <p:spPr>
          <a:xfrm>
            <a:off x="5286375" y="1114760"/>
            <a:ext cx="4057650" cy="5372100"/>
          </a:xfrm>
          <a:prstGeom prst="rect">
            <a:avLst/>
          </a:prstGeom>
        </p:spPr>
      </p:pic>
    </p:spTree>
    <p:extLst>
      <p:ext uri="{BB962C8B-B14F-4D97-AF65-F5344CB8AC3E}">
        <p14:creationId xmlns:p14="http://schemas.microsoft.com/office/powerpoint/2010/main" val="38002407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72EE4-862F-85E8-0001-ACB1F6A7582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341FB654-F7BF-28BD-545C-C4E79BD3A6D4}"/>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Brush Tool</a:t>
            </a:r>
          </a:p>
        </p:txBody>
      </p:sp>
      <p:sp>
        <p:nvSpPr>
          <p:cNvPr id="33" name="Text 2">
            <a:extLst>
              <a:ext uri="{FF2B5EF4-FFF2-40B4-BE49-F238E27FC236}">
                <a16:creationId xmlns:a16="http://schemas.microsoft.com/office/drawing/2014/main" id="{33D513DD-ADAA-53A4-762A-6D71AF323520}"/>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Brush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a versatile painting tool that allows users to create custom strokes and textures on a canvas. Users can choose from a variety of brush shapes, sizes, and textures, enabling them to paint or draw with precision. The Brush Tool is essential for digital painting, retouching, and creating artistic effects, allowing for extensive creative expression in Photoshop.</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E60E46C8-B4F9-FE9C-F077-7B0F6D9775EF}"/>
              </a:ext>
            </a:extLst>
          </p:cNvPr>
          <p:cNvPicPr>
            <a:picLocks noChangeAspect="1"/>
          </p:cNvPicPr>
          <p:nvPr/>
        </p:nvPicPr>
        <p:blipFill>
          <a:blip r:embed="rId3"/>
          <a:stretch>
            <a:fillRect/>
          </a:stretch>
        </p:blipFill>
        <p:spPr>
          <a:xfrm>
            <a:off x="5267325" y="659616"/>
            <a:ext cx="4095750" cy="5524500"/>
          </a:xfrm>
          <a:prstGeom prst="rect">
            <a:avLst/>
          </a:prstGeom>
        </p:spPr>
      </p:pic>
    </p:spTree>
    <p:extLst>
      <p:ext uri="{BB962C8B-B14F-4D97-AF65-F5344CB8AC3E}">
        <p14:creationId xmlns:p14="http://schemas.microsoft.com/office/powerpoint/2010/main" val="16709998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2358A-DAFC-EDA6-8BB8-326FDC392577}"/>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D929BC55-AF67-06F7-5E55-7DDA619BDED6}"/>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Clone Stamp Tool</a:t>
            </a:r>
          </a:p>
        </p:txBody>
      </p:sp>
      <p:sp>
        <p:nvSpPr>
          <p:cNvPr id="33" name="Text 2">
            <a:extLst>
              <a:ext uri="{FF2B5EF4-FFF2-40B4-BE49-F238E27FC236}">
                <a16:creationId xmlns:a16="http://schemas.microsoft.com/office/drawing/2014/main" id="{4F555F9F-A9FC-C66A-CB70-68B2945A0FF8}"/>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Clone Stamp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allows users to duplicate parts of an image by painting with sampled pixels from another area. By holding down the Alt key (or Option key on Mac) and clicking to define a source point, users can then paint over the target area to apply the cloned pixels. This tool is particularly useful for removing unwanted elements or duplicating features within an image.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88C9ADC8-901B-B585-4D3C-B2EA6ACFF498}"/>
              </a:ext>
            </a:extLst>
          </p:cNvPr>
          <p:cNvPicPr>
            <a:picLocks noChangeAspect="1"/>
          </p:cNvPicPr>
          <p:nvPr/>
        </p:nvPicPr>
        <p:blipFill>
          <a:blip r:embed="rId3"/>
          <a:stretch>
            <a:fillRect/>
          </a:stretch>
        </p:blipFill>
        <p:spPr>
          <a:xfrm>
            <a:off x="5257800" y="1014006"/>
            <a:ext cx="4114800" cy="5105400"/>
          </a:xfrm>
          <a:prstGeom prst="rect">
            <a:avLst/>
          </a:prstGeom>
        </p:spPr>
      </p:pic>
    </p:spTree>
    <p:extLst>
      <p:ext uri="{BB962C8B-B14F-4D97-AF65-F5344CB8AC3E}">
        <p14:creationId xmlns:p14="http://schemas.microsoft.com/office/powerpoint/2010/main" val="3984067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B4F39C-280A-C511-3C30-52F488548566}"/>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6912F905-519E-3680-28ED-B5F5ADF2FF6D}"/>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Eraser Tool</a:t>
            </a:r>
          </a:p>
        </p:txBody>
      </p:sp>
      <p:sp>
        <p:nvSpPr>
          <p:cNvPr id="33" name="Text 2">
            <a:extLst>
              <a:ext uri="{FF2B5EF4-FFF2-40B4-BE49-F238E27FC236}">
                <a16:creationId xmlns:a16="http://schemas.microsoft.com/office/drawing/2014/main" id="{B265BABE-892A-36B9-F53D-727604129D2C}"/>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Eraser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used to remove pixels from an image, functioning like a brush but in reverse. Users can select different brush sizes and hardness levels to control how they erase parts of their image. The Eraser Tool can also be used to create transparency in a layer, making it essential for refining compositions and correcting mistakes.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B70300B6-AB76-5278-02CB-E6658240C1A7}"/>
              </a:ext>
            </a:extLst>
          </p:cNvPr>
          <p:cNvPicPr>
            <a:picLocks noChangeAspect="1"/>
          </p:cNvPicPr>
          <p:nvPr/>
        </p:nvPicPr>
        <p:blipFill>
          <a:blip r:embed="rId3"/>
          <a:stretch>
            <a:fillRect/>
          </a:stretch>
        </p:blipFill>
        <p:spPr>
          <a:xfrm>
            <a:off x="5286375" y="1014006"/>
            <a:ext cx="4057650" cy="4514850"/>
          </a:xfrm>
          <a:prstGeom prst="rect">
            <a:avLst/>
          </a:prstGeom>
        </p:spPr>
      </p:pic>
    </p:spTree>
    <p:extLst>
      <p:ext uri="{BB962C8B-B14F-4D97-AF65-F5344CB8AC3E}">
        <p14:creationId xmlns:p14="http://schemas.microsoft.com/office/powerpoint/2010/main" val="15110223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65D82-5FB7-FAAA-3EF9-96792D9C67B8}"/>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2C48B69C-5340-AFAF-0A95-A932E90D2859}"/>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Gradient Tool</a:t>
            </a:r>
          </a:p>
        </p:txBody>
      </p:sp>
      <p:sp>
        <p:nvSpPr>
          <p:cNvPr id="33" name="Text 2">
            <a:extLst>
              <a:ext uri="{FF2B5EF4-FFF2-40B4-BE49-F238E27FC236}">
                <a16:creationId xmlns:a16="http://schemas.microsoft.com/office/drawing/2014/main" id="{A825DC64-9D0F-EB7B-E5C4-F14BE8DBE829}"/>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Gradient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allows users to create smooth transitions between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an image. By selecting a gradient preset or creating a custom gradient, users can apply it to a selected area by clicking and dragging across the canvas. This tool is commonly used for backgrounds, overlays, and blending effects, enhancing the visual appeal of compositions.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236A683C-887F-A18B-75A7-A130054E2AB3}"/>
              </a:ext>
            </a:extLst>
          </p:cNvPr>
          <p:cNvPicPr>
            <a:picLocks noChangeAspect="1"/>
          </p:cNvPicPr>
          <p:nvPr/>
        </p:nvPicPr>
        <p:blipFill>
          <a:blip r:embed="rId3"/>
          <a:stretch>
            <a:fillRect/>
          </a:stretch>
        </p:blipFill>
        <p:spPr>
          <a:xfrm>
            <a:off x="5257800" y="1114760"/>
            <a:ext cx="4114800" cy="4838700"/>
          </a:xfrm>
          <a:prstGeom prst="rect">
            <a:avLst/>
          </a:prstGeom>
        </p:spPr>
      </p:pic>
    </p:spTree>
    <p:extLst>
      <p:ext uri="{BB962C8B-B14F-4D97-AF65-F5344CB8AC3E}">
        <p14:creationId xmlns:p14="http://schemas.microsoft.com/office/powerpoint/2010/main" val="28972461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D35AB-0981-5847-5F89-30269E9AA528}"/>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4AE3ADDE-8300-561E-125F-2225AFAF03E6}"/>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Dodge Tool</a:t>
            </a:r>
          </a:p>
        </p:txBody>
      </p:sp>
      <p:sp>
        <p:nvSpPr>
          <p:cNvPr id="33" name="Text 2">
            <a:extLst>
              <a:ext uri="{FF2B5EF4-FFF2-40B4-BE49-F238E27FC236}">
                <a16:creationId xmlns:a16="http://schemas.microsoft.com/office/drawing/2014/main" id="{EB885F66-0BE6-2F9F-4A7B-F09E324815BE}"/>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Dodge Tool</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Photoshop is used to lighten specific areas of an image by increasing the exposure of the pixels it is applied to. It mimics traditional darkroom techniques where certain areas of a photograph are exposed to more light to brighten them. The Dodge Tool is commonly used in photo retouching to enhance highlights, brighten facial features, or bring attention to specific areas of an image. Users can adjust the tool’s range (shadows, midtones, or highlights) and exposure settings to control the intensity of the lightening effect, allowing for precise and subtle adjustments.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4EE49427-0F6A-A460-523D-1DEC94DB7D23}"/>
              </a:ext>
            </a:extLst>
          </p:cNvPr>
          <p:cNvPicPr>
            <a:picLocks noChangeAspect="1"/>
          </p:cNvPicPr>
          <p:nvPr/>
        </p:nvPicPr>
        <p:blipFill>
          <a:blip r:embed="rId3"/>
          <a:stretch>
            <a:fillRect/>
          </a:stretch>
        </p:blipFill>
        <p:spPr>
          <a:xfrm>
            <a:off x="5276850" y="1014006"/>
            <a:ext cx="4076700" cy="4572000"/>
          </a:xfrm>
          <a:prstGeom prst="rect">
            <a:avLst/>
          </a:prstGeom>
        </p:spPr>
      </p:pic>
    </p:spTree>
    <p:extLst>
      <p:ext uri="{BB962C8B-B14F-4D97-AF65-F5344CB8AC3E}">
        <p14:creationId xmlns:p14="http://schemas.microsoft.com/office/powerpoint/2010/main" val="32822722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DDF52-2B1A-626A-A314-767608160809}"/>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02F404A1-6DB3-1477-13F0-19549A30BBB2}"/>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Pen Tool</a:t>
            </a:r>
          </a:p>
        </p:txBody>
      </p:sp>
      <p:sp>
        <p:nvSpPr>
          <p:cNvPr id="33" name="Text 2">
            <a:extLst>
              <a:ext uri="{FF2B5EF4-FFF2-40B4-BE49-F238E27FC236}">
                <a16:creationId xmlns:a16="http://schemas.microsoft.com/office/drawing/2014/main" id="{1E4D11A8-AEBD-8311-90E3-FE56C2588C8A}"/>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Pen Tool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a precision tool used for creating paths and shapes. Users can click to create anchor points and control curves by adjusting the handles. This tool is particularly useful for creating complex shapes and selections, as it allows for detailed and precise editing. The Pen Tool is essential in graphic design for logo creation, vector illustrations, and intricate selections.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55A8DA14-8948-ADE3-92FE-3298A73DE7AB}"/>
              </a:ext>
            </a:extLst>
          </p:cNvPr>
          <p:cNvPicPr>
            <a:picLocks noChangeAspect="1"/>
          </p:cNvPicPr>
          <p:nvPr/>
        </p:nvPicPr>
        <p:blipFill>
          <a:blip r:embed="rId3"/>
          <a:stretch>
            <a:fillRect/>
          </a:stretch>
        </p:blipFill>
        <p:spPr>
          <a:xfrm>
            <a:off x="5286375" y="1014006"/>
            <a:ext cx="4057650" cy="4724400"/>
          </a:xfrm>
          <a:prstGeom prst="rect">
            <a:avLst/>
          </a:prstGeom>
        </p:spPr>
      </p:pic>
    </p:spTree>
    <p:extLst>
      <p:ext uri="{BB962C8B-B14F-4D97-AF65-F5344CB8AC3E}">
        <p14:creationId xmlns:p14="http://schemas.microsoft.com/office/powerpoint/2010/main" val="35330652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06356-68E9-B517-5D3D-7AD3DF75155C}"/>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15035DF4-20EC-EB9C-5BC6-B2D983FBAA0D}"/>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Path Selection Tool</a:t>
            </a:r>
          </a:p>
        </p:txBody>
      </p:sp>
      <p:sp>
        <p:nvSpPr>
          <p:cNvPr id="33" name="Text 2">
            <a:extLst>
              <a:ext uri="{FF2B5EF4-FFF2-40B4-BE49-F238E27FC236}">
                <a16:creationId xmlns:a16="http://schemas.microsoft.com/office/drawing/2014/main" id="{5C75F1BF-11BC-EE3A-9A8C-B38A2A26487C}"/>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Path Selection Tool</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Photoshop is used for selecting and manipulating entire paths created with the Pen Tool or Shape Tools. It allows users to click on a path to select it and then move, transform, or modify it as needed. When a path is selected, users can adjust its shape, change its fill or stroke properties, and apply other transformations. The Path Selection Tool is particularly useful in vector graphic design and illustration, where precise control over paths is essential. It helps streamline the workflow by allowing users to manage and edit paths efficiently within their projects.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97C018FF-00BB-34B1-B584-8839914AE383}"/>
              </a:ext>
            </a:extLst>
          </p:cNvPr>
          <p:cNvPicPr>
            <a:picLocks noChangeAspect="1"/>
          </p:cNvPicPr>
          <p:nvPr/>
        </p:nvPicPr>
        <p:blipFill>
          <a:blip r:embed="rId3"/>
          <a:stretch>
            <a:fillRect/>
          </a:stretch>
        </p:blipFill>
        <p:spPr>
          <a:xfrm>
            <a:off x="5421439" y="1150720"/>
            <a:ext cx="4095750" cy="4286250"/>
          </a:xfrm>
          <a:prstGeom prst="rect">
            <a:avLst/>
          </a:prstGeom>
        </p:spPr>
      </p:pic>
    </p:spTree>
    <p:extLst>
      <p:ext uri="{BB962C8B-B14F-4D97-AF65-F5344CB8AC3E}">
        <p14:creationId xmlns:p14="http://schemas.microsoft.com/office/powerpoint/2010/main" val="17703025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4BD95-1D4B-17E6-6FE8-05F3DE5A70F7}"/>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373F3B1C-E49A-6AF8-1F2C-7F665BE79F5E}"/>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Shape Tools</a:t>
            </a:r>
          </a:p>
        </p:txBody>
      </p:sp>
      <p:sp>
        <p:nvSpPr>
          <p:cNvPr id="33" name="Text 2">
            <a:extLst>
              <a:ext uri="{FF2B5EF4-FFF2-40B4-BE49-F238E27FC236}">
                <a16:creationId xmlns:a16="http://schemas.microsoft.com/office/drawing/2014/main" id="{CD308126-FFE6-09BA-8F8E-143D18D1ED12}"/>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Shape Tools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consist of several tools for creating geometric shapes such as rectangles, ellipses, polygons, and custom shapes. Users can click and drag on the canvas to create shapes, which can be filled with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or gradients and modified using various options in the Options Bar. Shape Tools are valuable for designing logos, icons, and other graphic elements.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91FE4795-7BF1-0F39-85BA-8E8D6E4B09A0}"/>
              </a:ext>
            </a:extLst>
          </p:cNvPr>
          <p:cNvPicPr>
            <a:picLocks noChangeAspect="1"/>
          </p:cNvPicPr>
          <p:nvPr/>
        </p:nvPicPr>
        <p:blipFill>
          <a:blip r:embed="rId3"/>
          <a:stretch>
            <a:fillRect/>
          </a:stretch>
        </p:blipFill>
        <p:spPr>
          <a:xfrm>
            <a:off x="5286375" y="1114760"/>
            <a:ext cx="4057650" cy="4057650"/>
          </a:xfrm>
          <a:prstGeom prst="rect">
            <a:avLst/>
          </a:prstGeom>
        </p:spPr>
      </p:pic>
    </p:spTree>
    <p:extLst>
      <p:ext uri="{BB962C8B-B14F-4D97-AF65-F5344CB8AC3E}">
        <p14:creationId xmlns:p14="http://schemas.microsoft.com/office/powerpoint/2010/main" val="27871383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CD685-113B-9981-F845-71101631E7BD}"/>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3E857F19-264A-85DC-BECC-7B0E5262D8F6}"/>
              </a:ext>
            </a:extLst>
          </p:cNvPr>
          <p:cNvSpPr/>
          <p:nvPr/>
        </p:nvSpPr>
        <p:spPr>
          <a:xfrm>
            <a:off x="428031" y="305227"/>
            <a:ext cx="11096863"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Rotate View Tool </a:t>
            </a:r>
          </a:p>
        </p:txBody>
      </p:sp>
      <p:sp>
        <p:nvSpPr>
          <p:cNvPr id="33" name="Text 2">
            <a:extLst>
              <a:ext uri="{FF2B5EF4-FFF2-40B4-BE49-F238E27FC236}">
                <a16:creationId xmlns:a16="http://schemas.microsoft.com/office/drawing/2014/main" id="{D021A7B3-372A-6CDD-C842-DF153C5A6867}"/>
              </a:ext>
            </a:extLst>
          </p:cNvPr>
          <p:cNvSpPr/>
          <p:nvPr/>
        </p:nvSpPr>
        <p:spPr>
          <a:xfrm>
            <a:off x="428030" y="1114760"/>
            <a:ext cx="4431646" cy="1773220"/>
          </a:xfrm>
          <a:prstGeom prst="rect">
            <a:avLst/>
          </a:prstGeom>
          <a:noFill/>
          <a:ln/>
        </p:spPr>
        <p:txBody>
          <a:bodyPr wrap="square" lIns="0" tIns="0" rIns="0" bIns="0" rtlCol="0" anchor="t"/>
          <a:lstStyle/>
          <a:p>
            <a:pPr>
              <a:lnSpc>
                <a:spcPct val="115000"/>
              </a:lnSpc>
              <a:spcAft>
                <a:spcPts val="80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Rotate View Tool</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Photoshop allows users to temporarily rotate the canvas to a desired angle for more comfortable editing and painting. This tool is particularly useful for artists and designers who need to work on specific details or strokes that may be easier to execute at a different angle. Users can click and drag on the canvas to rotate it freely or use the Options Bar to set a specific angle. Importantly, the Rotate View Tool does not alter the actual image; it only changes the view, allowing for precise adjustments without affecting the final composition. Users can easily return the canvas to its original orientation by resetting the view or using the keyboard shortcut.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67E14FA6-231E-EB54-6B9D-4412961B2BD3}"/>
              </a:ext>
            </a:extLst>
          </p:cNvPr>
          <p:cNvPicPr>
            <a:picLocks noChangeAspect="1"/>
          </p:cNvPicPr>
          <p:nvPr/>
        </p:nvPicPr>
        <p:blipFill>
          <a:blip r:embed="rId3"/>
          <a:stretch>
            <a:fillRect/>
          </a:stretch>
        </p:blipFill>
        <p:spPr>
          <a:xfrm>
            <a:off x="5248275" y="1014006"/>
            <a:ext cx="4133850" cy="4076700"/>
          </a:xfrm>
          <a:prstGeom prst="rect">
            <a:avLst/>
          </a:prstGeom>
        </p:spPr>
      </p:pic>
    </p:spTree>
    <p:extLst>
      <p:ext uri="{BB962C8B-B14F-4D97-AF65-F5344CB8AC3E}">
        <p14:creationId xmlns:p14="http://schemas.microsoft.com/office/powerpoint/2010/main" val="14123702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92679" y="1837884"/>
            <a:ext cx="7731443" cy="1261348"/>
          </a:xfrm>
          <a:prstGeom prst="rect">
            <a:avLst/>
          </a:prstGeom>
          <a:noFill/>
          <a:ln/>
        </p:spPr>
        <p:txBody>
          <a:bodyPr wrap="square" lIns="0" tIns="0" rIns="0" bIns="0" rtlCol="0" anchor="t"/>
          <a:lstStyle/>
          <a:p>
            <a:pPr marL="0" indent="0">
              <a:lnSpc>
                <a:spcPts val="2450"/>
              </a:lnSpc>
              <a:buNone/>
            </a:pPr>
            <a:r>
              <a:rPr lang="en-US" sz="4000" b="1" dirty="0">
                <a:solidFill>
                  <a:srgbClr val="2A2742"/>
                </a:solidFill>
                <a:latin typeface="Arial" panose="020B0604020202020204" pitchFamily="34" charset="0"/>
                <a:ea typeface="Outfit Extra Bold" pitchFamily="34" charset="-122"/>
                <a:cs typeface="Arial" panose="020B0604020202020204" pitchFamily="34" charset="0"/>
              </a:rPr>
              <a:t>References:</a:t>
            </a:r>
          </a:p>
        </p:txBody>
      </p:sp>
      <p:sp>
        <p:nvSpPr>
          <p:cNvPr id="4" name="Shape 1"/>
          <p:cNvSpPr/>
          <p:nvPr/>
        </p:nvSpPr>
        <p:spPr>
          <a:xfrm>
            <a:off x="6192679" y="2326124"/>
            <a:ext cx="8093476" cy="3687401"/>
          </a:xfrm>
          <a:prstGeom prst="roundRect">
            <a:avLst>
              <a:gd name="adj" fmla="val 3432"/>
            </a:avLst>
          </a:prstGeom>
          <a:solidFill>
            <a:srgbClr val="E9E6FA"/>
          </a:solidFill>
          <a:ln w="7620">
            <a:solidFill>
              <a:srgbClr val="BDB8DF"/>
            </a:solidFill>
            <a:prstDash val="solid"/>
          </a:ln>
        </p:spPr>
      </p:sp>
      <p:sp>
        <p:nvSpPr>
          <p:cNvPr id="6" name="Text 3"/>
          <p:cNvSpPr/>
          <p:nvPr/>
        </p:nvSpPr>
        <p:spPr>
          <a:xfrm>
            <a:off x="6402110" y="2971919"/>
            <a:ext cx="7733438" cy="1614488"/>
          </a:xfrm>
          <a:prstGeom prst="rect">
            <a:avLst/>
          </a:prstGeom>
          <a:noFill/>
          <a:ln/>
        </p:spPr>
        <p:txBody>
          <a:bodyPr wrap="square" lIns="0" tIns="0" rIns="0" bIns="0" rtlCol="0" anchor="t"/>
          <a:lstStyle/>
          <a:p>
            <a:pPr marL="285750" marR="0" indent="-285750">
              <a:lnSpc>
                <a:spcPct val="150000"/>
              </a:lnSpc>
              <a:spcBef>
                <a:spcPts val="0"/>
              </a:spcBef>
              <a:spcAft>
                <a:spcPts val="800"/>
              </a:spcAft>
              <a:buFont typeface="Arial" panose="020B0604020202020204" pitchFamily="34" charset="0"/>
              <a:buChar char="•"/>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"Digital Art Fundamentals," Robin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Landa</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Open Textbook Library, 2020.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nSpc>
                <a:spcPct val="150000"/>
              </a:lnSpc>
              <a:spcBef>
                <a:spcPts val="0"/>
              </a:spcBef>
              <a:spcAft>
                <a:spcPts val="800"/>
              </a:spcAft>
              <a:buFont typeface="Arial" panose="020B0604020202020204" pitchFamily="34" charset="0"/>
              <a:buChar char="•"/>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"Introduction to Graphic Design," Richard Hollis, Open Library, 2013.</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nSpc>
                <a:spcPct val="150000"/>
              </a:lnSpc>
              <a:spcBef>
                <a:spcPts val="0"/>
              </a:spcBef>
              <a:spcAft>
                <a:spcPts val="800"/>
              </a:spcAft>
              <a:buFont typeface="Arial" panose="020B0604020202020204" pitchFamily="34" charset="0"/>
              <a:buChar char="•"/>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Elements of Graphic Design," Alex W. White, Internet Archive, 2011.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nSpc>
                <a:spcPct val="150000"/>
              </a:lnSpc>
              <a:spcBef>
                <a:spcPts val="0"/>
              </a:spcBef>
              <a:spcAft>
                <a:spcPts val="800"/>
              </a:spcAft>
              <a:buFont typeface="Arial" panose="020B0604020202020204" pitchFamily="34" charset="0"/>
              <a:buChar char="•"/>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"Computer Graphics: Principles and Practice," John F. Hughes et al., MIT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OpenCourseWare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2006.</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475428"/>
          </a:xfrm>
          <a:prstGeom prst="rect">
            <a:avLst/>
          </a:prstGeom>
        </p:spPr>
      </p:pic>
      <p:sp>
        <p:nvSpPr>
          <p:cNvPr id="3" name="Text 0"/>
          <p:cNvSpPr/>
          <p:nvPr/>
        </p:nvSpPr>
        <p:spPr>
          <a:xfrm>
            <a:off x="693063" y="3020020"/>
            <a:ext cx="10435471" cy="618768"/>
          </a:xfrm>
          <a:prstGeom prst="rect">
            <a:avLst/>
          </a:prstGeom>
          <a:noFill/>
          <a:ln/>
        </p:spPr>
        <p:txBody>
          <a:bodyPr wrap="none" lIns="0" tIns="0" rIns="0" bIns="0" rtlCol="0" anchor="t"/>
          <a:lstStyle/>
          <a:p>
            <a:pPr marL="0" indent="0">
              <a:lnSpc>
                <a:spcPts val="4850"/>
              </a:lnSpc>
              <a:buNone/>
            </a:pPr>
            <a:r>
              <a:rPr lang="en-US" sz="3850" b="1" dirty="0">
                <a:solidFill>
                  <a:srgbClr val="231971"/>
                </a:solidFill>
                <a:latin typeface="Arial" panose="020B0604020202020204" pitchFamily="34" charset="0"/>
                <a:ea typeface="Outfit Extra Bold" pitchFamily="34" charset="-122"/>
                <a:cs typeface="Arial" panose="020B0604020202020204" pitchFamily="34" charset="0"/>
              </a:rPr>
              <a:t>Workflow Optimization and Productivity Tips</a:t>
            </a:r>
            <a:endParaRPr lang="en-US" sz="3850" dirty="0">
              <a:latin typeface="Arial" panose="020B0604020202020204" pitchFamily="34" charset="0"/>
              <a:cs typeface="Arial" panose="020B0604020202020204" pitchFamily="34" charset="0"/>
            </a:endParaRPr>
          </a:p>
        </p:txBody>
      </p:sp>
      <p:sp>
        <p:nvSpPr>
          <p:cNvPr id="4" name="Shape 1"/>
          <p:cNvSpPr/>
          <p:nvPr/>
        </p:nvSpPr>
        <p:spPr>
          <a:xfrm>
            <a:off x="7303770" y="3935730"/>
            <a:ext cx="22860" cy="3750350"/>
          </a:xfrm>
          <a:prstGeom prst="roundRect">
            <a:avLst>
              <a:gd name="adj" fmla="val 363845"/>
            </a:avLst>
          </a:prstGeom>
          <a:solidFill>
            <a:srgbClr val="BDB8DF"/>
          </a:solidFill>
          <a:ln/>
        </p:spPr>
      </p:sp>
      <p:sp>
        <p:nvSpPr>
          <p:cNvPr id="5" name="Shape 2"/>
          <p:cNvSpPr/>
          <p:nvPr/>
        </p:nvSpPr>
        <p:spPr>
          <a:xfrm>
            <a:off x="6422231" y="4369832"/>
            <a:ext cx="693063" cy="22860"/>
          </a:xfrm>
          <a:prstGeom prst="roundRect">
            <a:avLst>
              <a:gd name="adj" fmla="val 363845"/>
            </a:avLst>
          </a:prstGeom>
          <a:solidFill>
            <a:srgbClr val="BDB8DF"/>
          </a:solidFill>
          <a:ln/>
        </p:spPr>
      </p:sp>
      <p:sp>
        <p:nvSpPr>
          <p:cNvPr id="6" name="Shape 3"/>
          <p:cNvSpPr/>
          <p:nvPr/>
        </p:nvSpPr>
        <p:spPr>
          <a:xfrm>
            <a:off x="7092434" y="4158496"/>
            <a:ext cx="445532" cy="445532"/>
          </a:xfrm>
          <a:prstGeom prst="roundRect">
            <a:avLst>
              <a:gd name="adj" fmla="val 18669"/>
            </a:avLst>
          </a:prstGeom>
          <a:solidFill>
            <a:srgbClr val="E9E6FA"/>
          </a:solidFill>
          <a:ln w="7620">
            <a:solidFill>
              <a:srgbClr val="BDB8DF"/>
            </a:solidFill>
            <a:prstDash val="solid"/>
          </a:ln>
        </p:spPr>
      </p:sp>
      <p:sp>
        <p:nvSpPr>
          <p:cNvPr id="7" name="Text 4"/>
          <p:cNvSpPr/>
          <p:nvPr/>
        </p:nvSpPr>
        <p:spPr>
          <a:xfrm>
            <a:off x="7257217" y="4232672"/>
            <a:ext cx="115848" cy="297061"/>
          </a:xfrm>
          <a:prstGeom prst="rect">
            <a:avLst/>
          </a:prstGeom>
          <a:noFill/>
          <a:ln/>
        </p:spPr>
        <p:txBody>
          <a:bodyPr wrap="none" lIns="0" tIns="0" rIns="0" bIns="0" rtlCol="0" anchor="t"/>
          <a:lstStyle/>
          <a:p>
            <a:pPr marL="0" indent="0" algn="ctr">
              <a:lnSpc>
                <a:spcPts val="2300"/>
              </a:lnSpc>
              <a:buNone/>
            </a:pPr>
            <a:r>
              <a:rPr lang="en-US" sz="2300" b="1" dirty="0">
                <a:solidFill>
                  <a:srgbClr val="2A2742"/>
                </a:solidFill>
                <a:latin typeface="Arial" panose="020B0604020202020204" pitchFamily="34" charset="0"/>
                <a:ea typeface="Outfit Extra Bold" pitchFamily="34" charset="-122"/>
                <a:cs typeface="Arial" panose="020B0604020202020204" pitchFamily="34" charset="0"/>
              </a:rPr>
              <a:t>1</a:t>
            </a:r>
            <a:endParaRPr lang="en-US" sz="2300" dirty="0">
              <a:latin typeface="Arial" panose="020B0604020202020204" pitchFamily="34" charset="0"/>
              <a:cs typeface="Arial" panose="020B0604020202020204" pitchFamily="34" charset="0"/>
            </a:endParaRPr>
          </a:p>
        </p:txBody>
      </p:sp>
      <p:sp>
        <p:nvSpPr>
          <p:cNvPr id="8" name="Text 5"/>
          <p:cNvSpPr/>
          <p:nvPr/>
        </p:nvSpPr>
        <p:spPr>
          <a:xfrm>
            <a:off x="3750588" y="4133731"/>
            <a:ext cx="2475428" cy="309324"/>
          </a:xfrm>
          <a:prstGeom prst="rect">
            <a:avLst/>
          </a:prstGeom>
          <a:noFill/>
          <a:ln/>
        </p:spPr>
        <p:txBody>
          <a:bodyPr wrap="none" lIns="0" tIns="0" rIns="0" bIns="0" rtlCol="0" anchor="t"/>
          <a:lstStyle/>
          <a:p>
            <a:pPr marL="0" indent="0" algn="r">
              <a:lnSpc>
                <a:spcPts val="2400"/>
              </a:lnSpc>
              <a:buNone/>
            </a:pPr>
            <a:r>
              <a:rPr lang="en-US" sz="1900" b="1" dirty="0">
                <a:solidFill>
                  <a:srgbClr val="2A2742"/>
                </a:solidFill>
                <a:latin typeface="Arial" panose="020B0604020202020204" pitchFamily="34" charset="0"/>
                <a:ea typeface="Outfit Extra Bold" pitchFamily="34" charset="-122"/>
                <a:cs typeface="Arial" panose="020B0604020202020204" pitchFamily="34" charset="0"/>
              </a:rPr>
              <a:t>Automation</a:t>
            </a:r>
            <a:endParaRPr lang="en-US" sz="1900" dirty="0">
              <a:latin typeface="Arial" panose="020B0604020202020204" pitchFamily="34" charset="0"/>
              <a:cs typeface="Arial" panose="020B0604020202020204" pitchFamily="34" charset="0"/>
            </a:endParaRPr>
          </a:p>
        </p:txBody>
      </p:sp>
      <p:sp>
        <p:nvSpPr>
          <p:cNvPr id="9" name="Text 6"/>
          <p:cNvSpPr/>
          <p:nvPr/>
        </p:nvSpPr>
        <p:spPr>
          <a:xfrm>
            <a:off x="693063" y="4561761"/>
            <a:ext cx="5532953" cy="950119"/>
          </a:xfrm>
          <a:prstGeom prst="rect">
            <a:avLst/>
          </a:prstGeom>
          <a:noFill/>
          <a:ln/>
        </p:spPr>
        <p:txBody>
          <a:bodyPr wrap="square" lIns="0" tIns="0" rIns="0" bIns="0" rtlCol="0" anchor="t"/>
          <a:lstStyle/>
          <a:p>
            <a:pPr marL="0" indent="0" algn="r">
              <a:lnSpc>
                <a:spcPts val="2450"/>
              </a:lnSpc>
              <a:buNone/>
            </a:pPr>
            <a:r>
              <a:rPr lang="en-US" sz="1550" dirty="0">
                <a:solidFill>
                  <a:srgbClr val="2A2742"/>
                </a:solidFill>
                <a:latin typeface="Arial" panose="020B0604020202020204" pitchFamily="34" charset="0"/>
                <a:ea typeface="Arimo" pitchFamily="34" charset="-122"/>
                <a:cs typeface="Arial" panose="020B0604020202020204" pitchFamily="34" charset="0"/>
              </a:rPr>
              <a:t>Photoshop's automation features, such as Actions and Scripts, enable users to streamline repetitive tasks, boost efficiency, and unlock new levels of productivity.</a:t>
            </a:r>
            <a:endParaRPr lang="en-US" sz="1550" dirty="0">
              <a:latin typeface="Arial" panose="020B0604020202020204" pitchFamily="34" charset="0"/>
              <a:cs typeface="Arial" panose="020B0604020202020204" pitchFamily="34" charset="0"/>
            </a:endParaRPr>
          </a:p>
        </p:txBody>
      </p:sp>
      <p:sp>
        <p:nvSpPr>
          <p:cNvPr id="10" name="Shape 7"/>
          <p:cNvSpPr/>
          <p:nvPr/>
        </p:nvSpPr>
        <p:spPr>
          <a:xfrm>
            <a:off x="7515106" y="5359956"/>
            <a:ext cx="693063" cy="22860"/>
          </a:xfrm>
          <a:prstGeom prst="roundRect">
            <a:avLst>
              <a:gd name="adj" fmla="val 363845"/>
            </a:avLst>
          </a:prstGeom>
          <a:solidFill>
            <a:srgbClr val="BDB8DF"/>
          </a:solidFill>
          <a:ln/>
        </p:spPr>
      </p:sp>
      <p:sp>
        <p:nvSpPr>
          <p:cNvPr id="11" name="Shape 8"/>
          <p:cNvSpPr/>
          <p:nvPr/>
        </p:nvSpPr>
        <p:spPr>
          <a:xfrm>
            <a:off x="7092434" y="5148620"/>
            <a:ext cx="445532" cy="445532"/>
          </a:xfrm>
          <a:prstGeom prst="roundRect">
            <a:avLst>
              <a:gd name="adj" fmla="val 18669"/>
            </a:avLst>
          </a:prstGeom>
          <a:solidFill>
            <a:srgbClr val="E9E6FA"/>
          </a:solidFill>
          <a:ln w="7620">
            <a:solidFill>
              <a:srgbClr val="BDB8DF"/>
            </a:solidFill>
            <a:prstDash val="solid"/>
          </a:ln>
        </p:spPr>
      </p:sp>
      <p:sp>
        <p:nvSpPr>
          <p:cNvPr id="12" name="Text 9"/>
          <p:cNvSpPr/>
          <p:nvPr/>
        </p:nvSpPr>
        <p:spPr>
          <a:xfrm>
            <a:off x="7229594" y="5222796"/>
            <a:ext cx="171093" cy="297061"/>
          </a:xfrm>
          <a:prstGeom prst="rect">
            <a:avLst/>
          </a:prstGeom>
          <a:noFill/>
          <a:ln/>
        </p:spPr>
        <p:txBody>
          <a:bodyPr wrap="none" lIns="0" tIns="0" rIns="0" bIns="0" rtlCol="0" anchor="t"/>
          <a:lstStyle/>
          <a:p>
            <a:pPr marL="0" indent="0" algn="ctr">
              <a:lnSpc>
                <a:spcPts val="2300"/>
              </a:lnSpc>
              <a:buNone/>
            </a:pPr>
            <a:r>
              <a:rPr lang="en-US" sz="2300" b="1" dirty="0">
                <a:solidFill>
                  <a:srgbClr val="2A2742"/>
                </a:solidFill>
                <a:latin typeface="Arial" panose="020B0604020202020204" pitchFamily="34" charset="0"/>
                <a:ea typeface="Outfit Extra Bold" pitchFamily="34" charset="-122"/>
                <a:cs typeface="Arial" panose="020B0604020202020204" pitchFamily="34" charset="0"/>
              </a:rPr>
              <a:t>2</a:t>
            </a:r>
            <a:endParaRPr lang="en-US" sz="2300" dirty="0">
              <a:latin typeface="Arial" panose="020B0604020202020204" pitchFamily="34" charset="0"/>
              <a:cs typeface="Arial" panose="020B0604020202020204" pitchFamily="34" charset="0"/>
            </a:endParaRPr>
          </a:p>
        </p:txBody>
      </p:sp>
      <p:sp>
        <p:nvSpPr>
          <p:cNvPr id="13" name="Text 10"/>
          <p:cNvSpPr/>
          <p:nvPr/>
        </p:nvSpPr>
        <p:spPr>
          <a:xfrm>
            <a:off x="8404384" y="5123855"/>
            <a:ext cx="2475428" cy="309324"/>
          </a:xfrm>
          <a:prstGeom prst="rect">
            <a:avLst/>
          </a:prstGeom>
          <a:noFill/>
          <a:ln/>
        </p:spPr>
        <p:txBody>
          <a:bodyPr wrap="none" lIns="0" tIns="0" rIns="0" bIns="0" rtlCol="0" anchor="t"/>
          <a:lstStyle/>
          <a:p>
            <a:pPr marL="0" indent="0" algn="l">
              <a:lnSpc>
                <a:spcPts val="2400"/>
              </a:lnSpc>
              <a:buNone/>
            </a:pPr>
            <a:r>
              <a:rPr lang="en-US" sz="1900" b="1" dirty="0">
                <a:solidFill>
                  <a:srgbClr val="2A2742"/>
                </a:solidFill>
                <a:latin typeface="Arial" panose="020B0604020202020204" pitchFamily="34" charset="0"/>
                <a:ea typeface="Outfit Extra Bold" pitchFamily="34" charset="-122"/>
                <a:cs typeface="Arial" panose="020B0604020202020204" pitchFamily="34" charset="0"/>
              </a:rPr>
              <a:t>Keyboard Shortcuts</a:t>
            </a:r>
            <a:endParaRPr lang="en-US" sz="1900" dirty="0">
              <a:latin typeface="Arial" panose="020B0604020202020204" pitchFamily="34" charset="0"/>
              <a:cs typeface="Arial" panose="020B0604020202020204" pitchFamily="34" charset="0"/>
            </a:endParaRPr>
          </a:p>
        </p:txBody>
      </p:sp>
      <p:sp>
        <p:nvSpPr>
          <p:cNvPr id="14" name="Text 11"/>
          <p:cNvSpPr/>
          <p:nvPr/>
        </p:nvSpPr>
        <p:spPr>
          <a:xfrm>
            <a:off x="8404384" y="5551884"/>
            <a:ext cx="5532953" cy="950119"/>
          </a:xfrm>
          <a:prstGeom prst="rect">
            <a:avLst/>
          </a:prstGeom>
          <a:noFill/>
          <a:ln/>
        </p:spPr>
        <p:txBody>
          <a:bodyPr wrap="square" lIns="0" tIns="0" rIns="0" bIns="0" rtlCol="0" anchor="t"/>
          <a:lstStyle/>
          <a:p>
            <a:pPr marL="0" indent="0" algn="l">
              <a:lnSpc>
                <a:spcPts val="2450"/>
              </a:lnSpc>
              <a:buNone/>
            </a:pPr>
            <a:r>
              <a:rPr lang="en-US" sz="1550" dirty="0">
                <a:solidFill>
                  <a:srgbClr val="2A2742"/>
                </a:solidFill>
                <a:latin typeface="Arial" panose="020B0604020202020204" pitchFamily="34" charset="0"/>
                <a:ea typeface="Arimo" pitchFamily="34" charset="-122"/>
                <a:cs typeface="Arial" panose="020B0604020202020204" pitchFamily="34" charset="0"/>
              </a:rPr>
              <a:t>Mastering Photoshop's extensive keyboard shortcuts can significantly improve workflow, allowing users to navigate the interface and execute commands with lightning-fast speed.</a:t>
            </a:r>
            <a:endParaRPr lang="en-US" sz="1550" dirty="0">
              <a:latin typeface="Arial" panose="020B0604020202020204" pitchFamily="34" charset="0"/>
              <a:cs typeface="Arial" panose="020B0604020202020204" pitchFamily="34" charset="0"/>
            </a:endParaRPr>
          </a:p>
        </p:txBody>
      </p:sp>
      <p:sp>
        <p:nvSpPr>
          <p:cNvPr id="15" name="Shape 12"/>
          <p:cNvSpPr/>
          <p:nvPr/>
        </p:nvSpPr>
        <p:spPr>
          <a:xfrm>
            <a:off x="6422231" y="6346031"/>
            <a:ext cx="693063" cy="22860"/>
          </a:xfrm>
          <a:prstGeom prst="roundRect">
            <a:avLst>
              <a:gd name="adj" fmla="val 363845"/>
            </a:avLst>
          </a:prstGeom>
          <a:solidFill>
            <a:srgbClr val="BDB8DF"/>
          </a:solidFill>
          <a:ln/>
        </p:spPr>
      </p:sp>
      <p:sp>
        <p:nvSpPr>
          <p:cNvPr id="16" name="Shape 13"/>
          <p:cNvSpPr/>
          <p:nvPr/>
        </p:nvSpPr>
        <p:spPr>
          <a:xfrm>
            <a:off x="7092434" y="6134695"/>
            <a:ext cx="445532" cy="445532"/>
          </a:xfrm>
          <a:prstGeom prst="roundRect">
            <a:avLst>
              <a:gd name="adj" fmla="val 18669"/>
            </a:avLst>
          </a:prstGeom>
          <a:solidFill>
            <a:srgbClr val="E9E6FA"/>
          </a:solidFill>
          <a:ln w="7620">
            <a:solidFill>
              <a:srgbClr val="BDB8DF"/>
            </a:solidFill>
            <a:prstDash val="solid"/>
          </a:ln>
        </p:spPr>
      </p:sp>
      <p:sp>
        <p:nvSpPr>
          <p:cNvPr id="17" name="Text 14"/>
          <p:cNvSpPr/>
          <p:nvPr/>
        </p:nvSpPr>
        <p:spPr>
          <a:xfrm>
            <a:off x="7230666" y="6208871"/>
            <a:ext cx="169069" cy="297061"/>
          </a:xfrm>
          <a:prstGeom prst="rect">
            <a:avLst/>
          </a:prstGeom>
          <a:noFill/>
          <a:ln/>
        </p:spPr>
        <p:txBody>
          <a:bodyPr wrap="none" lIns="0" tIns="0" rIns="0" bIns="0" rtlCol="0" anchor="t"/>
          <a:lstStyle/>
          <a:p>
            <a:pPr marL="0" indent="0" algn="ctr">
              <a:lnSpc>
                <a:spcPts val="2300"/>
              </a:lnSpc>
              <a:buNone/>
            </a:pPr>
            <a:r>
              <a:rPr lang="en-US" sz="2300" b="1" dirty="0">
                <a:solidFill>
                  <a:srgbClr val="2A2742"/>
                </a:solidFill>
                <a:latin typeface="Arial" panose="020B0604020202020204" pitchFamily="34" charset="0"/>
                <a:ea typeface="Outfit Extra Bold" pitchFamily="34" charset="-122"/>
                <a:cs typeface="Arial" panose="020B0604020202020204" pitchFamily="34" charset="0"/>
              </a:rPr>
              <a:t>3</a:t>
            </a:r>
            <a:endParaRPr lang="en-US" sz="2300" dirty="0">
              <a:latin typeface="Arial" panose="020B0604020202020204" pitchFamily="34" charset="0"/>
              <a:cs typeface="Arial" panose="020B0604020202020204" pitchFamily="34" charset="0"/>
            </a:endParaRPr>
          </a:p>
        </p:txBody>
      </p:sp>
      <p:sp>
        <p:nvSpPr>
          <p:cNvPr id="18" name="Text 15"/>
          <p:cNvSpPr/>
          <p:nvPr/>
        </p:nvSpPr>
        <p:spPr>
          <a:xfrm>
            <a:off x="3422571" y="6109930"/>
            <a:ext cx="2803446" cy="309324"/>
          </a:xfrm>
          <a:prstGeom prst="rect">
            <a:avLst/>
          </a:prstGeom>
          <a:noFill/>
          <a:ln/>
        </p:spPr>
        <p:txBody>
          <a:bodyPr wrap="none" lIns="0" tIns="0" rIns="0" bIns="0" rtlCol="0" anchor="t"/>
          <a:lstStyle/>
          <a:p>
            <a:pPr marL="0" indent="0" algn="r">
              <a:lnSpc>
                <a:spcPts val="2400"/>
              </a:lnSpc>
              <a:buNone/>
            </a:pPr>
            <a:r>
              <a:rPr lang="en-US" sz="1900" b="1" dirty="0">
                <a:solidFill>
                  <a:srgbClr val="2A2742"/>
                </a:solidFill>
                <a:latin typeface="Arial" panose="020B0604020202020204" pitchFamily="34" charset="0"/>
                <a:ea typeface="Outfit Extra Bold" pitchFamily="34" charset="-122"/>
                <a:cs typeface="Arial" panose="020B0604020202020204" pitchFamily="34" charset="0"/>
              </a:rPr>
              <a:t>Interface Customization</a:t>
            </a:r>
            <a:endParaRPr lang="en-US" sz="1900" dirty="0">
              <a:latin typeface="Arial" panose="020B0604020202020204" pitchFamily="34" charset="0"/>
              <a:cs typeface="Arial" panose="020B0604020202020204" pitchFamily="34" charset="0"/>
            </a:endParaRPr>
          </a:p>
        </p:txBody>
      </p:sp>
      <p:sp>
        <p:nvSpPr>
          <p:cNvPr id="19" name="Text 16"/>
          <p:cNvSpPr/>
          <p:nvPr/>
        </p:nvSpPr>
        <p:spPr>
          <a:xfrm>
            <a:off x="693063" y="6537960"/>
            <a:ext cx="5532953" cy="950119"/>
          </a:xfrm>
          <a:prstGeom prst="rect">
            <a:avLst/>
          </a:prstGeom>
          <a:noFill/>
          <a:ln/>
        </p:spPr>
        <p:txBody>
          <a:bodyPr wrap="square" lIns="0" tIns="0" rIns="0" bIns="0" rtlCol="0" anchor="t"/>
          <a:lstStyle/>
          <a:p>
            <a:pPr marL="0" indent="0" algn="r">
              <a:lnSpc>
                <a:spcPts val="2450"/>
              </a:lnSpc>
              <a:buNone/>
            </a:pPr>
            <a:r>
              <a:rPr lang="en-US" sz="1550" dirty="0">
                <a:solidFill>
                  <a:srgbClr val="2A2742"/>
                </a:solidFill>
                <a:latin typeface="Arial" panose="020B0604020202020204" pitchFamily="34" charset="0"/>
                <a:ea typeface="Arimo" pitchFamily="34" charset="-122"/>
                <a:cs typeface="Arial" panose="020B0604020202020204" pitchFamily="34" charset="0"/>
              </a:rPr>
              <a:t>Personalized workspace layouts, custom panels, and optimized tool sets can be tailored to individual users' preferences, enhancing their overall Photoshop experience.</a:t>
            </a:r>
            <a:endParaRPr lang="en-US" sz="1550" dirty="0">
              <a:latin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1212</TotalTime>
  <Words>3027</Words>
  <Application>Microsoft Office PowerPoint</Application>
  <PresentationFormat>Custom</PresentationFormat>
  <Paragraphs>157</Paragraphs>
  <Slides>39</Slides>
  <Notes>39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Outfit Extra Bold</vt:lpstr>
      <vt:lpstr>Calibri</vt:lpstr>
      <vt:lpstr>Symbol</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Trevor Kwicha</cp:lastModifiedBy>
  <cp:revision>80</cp:revision>
  <dcterms:created xsi:type="dcterms:W3CDTF">2024-10-05T14:06:41Z</dcterms:created>
  <dcterms:modified xsi:type="dcterms:W3CDTF">2024-10-13T00:44:39Z</dcterms:modified>
</cp:coreProperties>
</file>