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31"/>
  </p:notesMasterIdLst>
  <p:sldIdLst>
    <p:sldId id="256" r:id="rId2"/>
    <p:sldId id="265" r:id="rId3"/>
    <p:sldId id="293" r:id="rId4"/>
    <p:sldId id="259" r:id="rId5"/>
    <p:sldId id="271" r:id="rId6"/>
    <p:sldId id="258"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63" r:id="rId26"/>
    <p:sldId id="290" r:id="rId27"/>
    <p:sldId id="292" r:id="rId28"/>
    <p:sldId id="264" r:id="rId29"/>
    <p:sldId id="291" r:id="rId30"/>
  </p:sldIdLst>
  <p:sldSz cx="14630400" cy="8229600"/>
  <p:notesSz cx="8229600" cy="14630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0B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10"/>
  </p:normalViewPr>
  <p:slideViewPr>
    <p:cSldViewPr snapToGrid="0" snapToObjects="1">
      <p:cViewPr varScale="1">
        <p:scale>
          <a:sx n="93" d="100"/>
          <a:sy n="93" d="100"/>
        </p:scale>
        <p:origin x="558"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23412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A28F22-D4B9-58EF-5150-F45AB8AA37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A541A2-4358-5C78-7CE0-FA958254A5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8B8284-43D4-AA4D-7320-AEAB2FD463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65E4D9A-2A84-1220-8851-5E567D797439}"/>
              </a:ext>
            </a:extLst>
          </p:cNvPr>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38606011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FDFF98-F8FA-955E-462F-1D115F9A0A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C8D776-3F5C-E5E1-6118-ECFF0F3541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5F4251-3452-8586-C9DD-DC2085C30F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2D4DEC9-CA1A-B8BF-7DF9-C32525C0A5D5}"/>
              </a:ext>
            </a:extLst>
          </p:cNvPr>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3392056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9EF24-6B38-3DC0-ADD0-5BB8750E2B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41396A-F3F0-CDBE-72A6-0AF9D3A607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BC45AC-F787-0F85-07F5-DA5431D8905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11232E0-61E4-EEEC-2796-8A7E385A5717}"/>
              </a:ext>
            </a:extLst>
          </p:cNvPr>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313362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02B1C8-A0ED-98E2-5205-ACA79D0323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B6CE04-622D-42F9-FEB9-8324C09730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910B69-4D55-2820-490B-263F2F7F1C0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53E424-5C7A-2981-BF95-41A1491B4ED8}"/>
              </a:ext>
            </a:extLst>
          </p:cNvPr>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29482162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C65A3-DAAE-4609-25AB-176C5025C5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6015B0-705C-3D3F-BC58-0219456F79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C9F277-11C6-236E-80AE-0D288530E8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2BCB48-4A9B-8225-7F88-975E913DC1C3}"/>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32191404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FFACB3-B3DD-24C6-FA78-4E1A90933E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E3A6D-0AC1-7328-2070-DB13E34AF5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B9981B-154E-9713-D036-C7FE50A23D2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1A3D612-F590-ABE2-231B-F4770692B92D}"/>
              </a:ext>
            </a:extLst>
          </p:cNvPr>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31983090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485C9D-BA5B-E20B-3007-92F98532C1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CD0DDB-699D-44CE-568B-692BD7122F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E694DC-231B-2A2E-63F0-2C244988E3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B620E5D-E33F-E5FB-4764-A6D9E268593C}"/>
              </a:ext>
            </a:extLst>
          </p:cNvPr>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3143311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5F03E-6019-00E3-873B-E2F8FEF380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DD1367-2821-9381-C7E5-8301AC899F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0156DA-DEEF-A2E4-C91F-5C08DD472A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98D9DF-F2D7-EB00-C744-D81D42419042}"/>
              </a:ext>
            </a:extLst>
          </p:cNvPr>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526143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BB1EC4-27BB-E0F7-B966-E44A922AF2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D3DFBC-39E9-287F-8E76-304F585C90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AC4ED1-D344-D08F-423B-F6C8D20D8F0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2B53CB9-E1E6-DB42-EABA-E818F467275D}"/>
              </a:ext>
            </a:extLst>
          </p:cNvPr>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40902540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3C06F-0582-D0F1-3D74-F4857CAD50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AE9A91-2B9C-37DB-CAB2-CA741F01F9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A6738E-9F5A-C3A6-809D-78ACEA0AAB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FE2810-C6BC-193F-CD36-710ED9AF05EC}"/>
              </a:ext>
            </a:extLst>
          </p:cNvPr>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22515530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01EB8-6A0B-3554-61B4-9F3273AA8C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8F90A2-5FC2-DAD8-DA49-53ED61BB49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1F42AA-DB10-EF46-B92A-99CCB361A7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765695-A769-93D1-1EFB-9F760F7A1A65}"/>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30180600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5C2A5F-B537-743C-1E55-FA84D1AD05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49B9D7-FFFB-E298-7F76-FDFDE309A9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7BBE31-34DD-CC14-9348-63AF2DDCB8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98EC3B2-51A5-167A-2D1D-3D35174AC244}"/>
              </a:ext>
            </a:extLst>
          </p:cNvPr>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4237098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379D6-A4BD-3960-18B3-231FA5AFE2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715E5C-A2A7-C59E-0D54-B913908718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48F1B0-1210-A26B-111E-697D6B61B2C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37EC70-CABF-1734-61AD-D7FD9588598A}"/>
              </a:ext>
            </a:extLst>
          </p:cNvPr>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857711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266681-4C6A-919B-D6A0-629E97A513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EF1A0C-A654-D1D3-C4FC-23EC394382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BFE17E-7A37-E5CE-0ABA-A570301C9A7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1A3795C-ABCD-1974-3152-249BFC758DB5}"/>
              </a:ext>
            </a:extLst>
          </p:cNvPr>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9572856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57E0C-D554-7FF2-BED2-A2CFA575A6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46513C-C2D5-4555-39EB-F7087FA0FE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2D8C0E-AE00-1C82-723D-DD580461347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31050A2-E376-5670-7EDB-694588C8BDC7}"/>
              </a:ext>
            </a:extLst>
          </p:cNvPr>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27854484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566D9C-70D5-A4B4-6CF4-9112C909A2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8DA338-1E89-B704-2CCB-F50833CAF4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86ECAA-365E-5F33-49FC-0D455B722CB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291B76A-4949-5F6C-D35C-0EFB66F660A8}"/>
              </a:ext>
            </a:extLst>
          </p:cNvPr>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21261921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FDEE46-473E-2E0B-4DE3-3EF753A544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674FDB-9C2F-3950-0E01-5B5F437E91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B2148F-2A0B-FC32-6B11-C6C7EEE2C21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2151E35-3ECD-2FCA-DED9-30B561879BAC}"/>
              </a:ext>
            </a:extLst>
          </p:cNvPr>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24208766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6DA642-FB6A-3CD4-AE22-A81AA8A614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379EFD-8511-D449-F7C5-965A28D0DB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0CA108-2794-D142-D60E-50DDB7B0CE7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ADDA63-BA5E-E185-3581-F401CE047931}"/>
              </a:ext>
            </a:extLst>
          </p:cNvPr>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6606117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9211A-E8A3-B831-CC0B-8BB1DD9C5B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5EDF77-75B4-9EEA-A783-AAE786EEAD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981B26-41B5-66E4-E0B6-0C7854234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BE07B4D-2A30-6F44-699D-678C8BBFB6EC}"/>
              </a:ext>
            </a:extLst>
          </p:cNvPr>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1466311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152B78-52AB-6A77-0E80-C8ABBCC245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2033ED-E7C5-93FD-7531-A7F4B97D1B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39B7FF-F4FC-CFA3-6E6E-0D1E5EAD35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DB60BD-A3B6-5F9F-C9E1-0A02E09CBAB9}"/>
              </a:ext>
            </a:extLst>
          </p:cNvPr>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3060875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C3BCC-BEA8-7DD3-365A-B53ABE323A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2230F9-837B-3D23-9C6D-1C57AAAC27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660043-B3BE-C347-1D92-A42A4C254D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4F2A18-F3B8-7009-F6CD-6F97CAAFE736}"/>
              </a:ext>
            </a:extLst>
          </p:cNvPr>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4985521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3BA324-294B-FFD8-F4CF-B30632D0E2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037677-9FC3-AF52-6554-41544A2632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4E16F7-D29C-4C93-635A-740F27863D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CC25816-5AA6-1B03-15D8-E26999EBCE0A}"/>
              </a:ext>
            </a:extLst>
          </p:cNvPr>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26414384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BDCD56-4C11-73FF-F619-BCB7E34BA8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DA8B33-EA1E-0145-86EF-7955D432B8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986895-2B4C-7870-65AC-17F7F5251D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6A1F20-0757-80D3-EEAE-3010BA170E58}"/>
              </a:ext>
            </a:extLst>
          </p:cNvPr>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3674377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C43F57-8D35-2174-06C2-25C195FE5F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920CAA-6D10-737B-D8EA-04452A74E7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D92FC8-CB34-3114-C988-6296ADA202C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196F96-91D2-F19F-6A43-330A7AB9049A}"/>
              </a:ext>
            </a:extLst>
          </p:cNvPr>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25348905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524">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524">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524">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524">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524">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524">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524">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524">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524">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0.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0.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838795"/>
            <a:ext cx="7556421" cy="4108133"/>
          </a:xfrm>
          <a:prstGeom prst="rect">
            <a:avLst/>
          </a:prstGeom>
          <a:noFill/>
          <a:ln/>
        </p:spPr>
        <p:txBody>
          <a:bodyPr wrap="square" lIns="0" tIns="0" rIns="0" bIns="0" rtlCol="0" anchor="t"/>
          <a:lstStyle/>
          <a:p>
            <a:pPr marL="0" indent="0" algn="ctr">
              <a:lnSpc>
                <a:spcPts val="8050"/>
              </a:lnSpc>
              <a:buNone/>
            </a:pPr>
            <a:r>
              <a:rPr lang="en-US" sz="6450" b="1" kern="0" spc="-129" dirty="0">
                <a:solidFill>
                  <a:srgbClr val="FF8AAF"/>
                </a:solidFill>
                <a:latin typeface="Arial" panose="020B0604020202020204" pitchFamily="34" charset="0"/>
                <a:ea typeface="Petrona Bold" pitchFamily="34" charset="-122"/>
                <a:cs typeface="Arial" panose="020B0604020202020204" pitchFamily="34" charset="0"/>
              </a:rPr>
              <a:t>Computer Graphics and design</a:t>
            </a:r>
            <a:endParaRPr lang="en-US" sz="6450" dirty="0">
              <a:latin typeface="Arial" panose="020B0604020202020204" pitchFamily="34" charset="0"/>
              <a:cs typeface="Arial" panose="020B0604020202020204" pitchFamily="34" charset="0"/>
            </a:endParaRPr>
          </a:p>
        </p:txBody>
      </p:sp>
      <p:sp>
        <p:nvSpPr>
          <p:cNvPr id="4" name="Text 1"/>
          <p:cNvSpPr/>
          <p:nvPr/>
        </p:nvSpPr>
        <p:spPr>
          <a:xfrm>
            <a:off x="6280190" y="3380648"/>
            <a:ext cx="7556421" cy="1451610"/>
          </a:xfrm>
          <a:prstGeom prst="rect">
            <a:avLst/>
          </a:prstGeom>
          <a:noFill/>
          <a:ln/>
        </p:spPr>
        <p:txBody>
          <a:bodyPr wrap="square" lIns="0" tIns="0" rIns="0" bIns="0" rtlCol="0" anchor="t"/>
          <a:lstStyle/>
          <a:p>
            <a:pPr marL="0" indent="0" algn="ctr">
              <a:lnSpc>
                <a:spcPts val="2850"/>
              </a:lnSpc>
              <a:buNone/>
            </a:pPr>
            <a:r>
              <a:rPr lang="en-US" sz="4000" b="1" kern="0" spc="-36" dirty="0">
                <a:solidFill>
                  <a:srgbClr val="E0D6DE"/>
                </a:solidFill>
                <a:latin typeface="Arial" panose="020B0604020202020204" pitchFamily="34" charset="0"/>
                <a:ea typeface="Inter" pitchFamily="34" charset="-122"/>
                <a:cs typeface="Arial" panose="020B0604020202020204" pitchFamily="34" charset="0"/>
              </a:rPr>
              <a:t>Lecture 7</a:t>
            </a:r>
            <a:endParaRPr lang="en-US" sz="4000" b="1" dirty="0">
              <a:latin typeface="Arial" panose="020B0604020202020204" pitchFamily="34" charset="0"/>
              <a:cs typeface="Arial" panose="020B0604020202020204" pitchFamily="34" charset="0"/>
            </a:endParaRPr>
          </a:p>
        </p:txBody>
      </p:sp>
      <p:sp>
        <p:nvSpPr>
          <p:cNvPr id="7" name="Text 3"/>
          <p:cNvSpPr/>
          <p:nvPr/>
        </p:nvSpPr>
        <p:spPr>
          <a:xfrm>
            <a:off x="8828241" y="3908036"/>
            <a:ext cx="2316480" cy="396835"/>
          </a:xfrm>
          <a:prstGeom prst="rect">
            <a:avLst/>
          </a:prstGeom>
          <a:noFill/>
          <a:ln/>
        </p:spPr>
        <p:txBody>
          <a:bodyPr wrap="none" lIns="0" tIns="0" rIns="0" bIns="0" rtlCol="0" anchor="t"/>
          <a:lstStyle/>
          <a:p>
            <a:pPr algn="ctr">
              <a:lnSpc>
                <a:spcPct val="115000"/>
              </a:lnSpc>
              <a:spcAft>
                <a:spcPts val="800"/>
              </a:spcAft>
            </a:pPr>
            <a:r>
              <a:rPr lang="en-US" sz="24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Advanced Photo Manipulation Techniques</a:t>
            </a:r>
            <a:endParaRPr lang="en-GB"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800"/>
              </a:spcAft>
            </a:pPr>
            <a:r>
              <a:rPr lang="en-US" sz="24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Lecturer: Baya, Trevor.</a:t>
            </a:r>
            <a:endParaRPr lang="en-GB"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a:extLst>
              <a:ext uri="{FF2B5EF4-FFF2-40B4-BE49-F238E27FC236}">
                <a16:creationId xmlns:a16="http://schemas.microsoft.com/office/drawing/2014/main" id="{59FE871B-5C3E-54B3-E691-F32604A4E431}"/>
              </a:ext>
            </a:extLst>
          </p:cNvPr>
          <p:cNvSpPr/>
          <p:nvPr/>
        </p:nvSpPr>
        <p:spPr>
          <a:xfrm>
            <a:off x="12678310" y="7705618"/>
            <a:ext cx="1952090" cy="452063"/>
          </a:xfrm>
          <a:prstGeom prst="rect">
            <a:avLst/>
          </a:prstGeom>
          <a:solidFill>
            <a:srgbClr val="100B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FA289-4E42-DA23-6E57-53B31C112037}"/>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A0903136-EED6-F30C-69E3-4F5EF8000605}"/>
              </a:ext>
            </a:extLst>
          </p:cNvPr>
          <p:cNvPicPr>
            <a:picLocks noChangeAspect="1"/>
          </p:cNvPicPr>
          <p:nvPr/>
        </p:nvPicPr>
        <p:blipFill>
          <a:blip r:embed="rId3"/>
          <a:stretch>
            <a:fillRect/>
          </a:stretch>
        </p:blipFill>
        <p:spPr>
          <a:xfrm>
            <a:off x="9144000" y="0"/>
            <a:ext cx="5486400" cy="8229600"/>
          </a:xfrm>
          <a:prstGeom prst="rect">
            <a:avLst/>
          </a:prstGeom>
        </p:spPr>
      </p:pic>
      <p:pic>
        <p:nvPicPr>
          <p:cNvPr id="3" name="Image 1" descr="preencoded.png">
            <a:extLst>
              <a:ext uri="{FF2B5EF4-FFF2-40B4-BE49-F238E27FC236}">
                <a16:creationId xmlns:a16="http://schemas.microsoft.com/office/drawing/2014/main" id="{7104BB7E-EA31-EE78-FD4D-ADE1E7773C43}"/>
              </a:ext>
            </a:extLst>
          </p:cNvPr>
          <p:cNvPicPr>
            <a:picLocks noChangeAspect="1"/>
          </p:cNvPicPr>
          <p:nvPr/>
        </p:nvPicPr>
        <p:blipFill>
          <a:blip r:embed="rId4"/>
          <a:stretch>
            <a:fillRect/>
          </a:stretch>
        </p:blipFill>
        <p:spPr>
          <a:xfrm>
            <a:off x="9427488" y="2474952"/>
            <a:ext cx="4919305" cy="3279577"/>
          </a:xfrm>
          <a:prstGeom prst="rect">
            <a:avLst/>
          </a:prstGeom>
        </p:spPr>
      </p:pic>
      <p:sp>
        <p:nvSpPr>
          <p:cNvPr id="4" name="Text 0">
            <a:extLst>
              <a:ext uri="{FF2B5EF4-FFF2-40B4-BE49-F238E27FC236}">
                <a16:creationId xmlns:a16="http://schemas.microsoft.com/office/drawing/2014/main" id="{FE9462F2-3902-FCE0-1A02-A0E3829B804E}"/>
              </a:ext>
            </a:extLst>
          </p:cNvPr>
          <p:cNvSpPr/>
          <p:nvPr/>
        </p:nvSpPr>
        <p:spPr>
          <a:xfrm>
            <a:off x="793790" y="421220"/>
            <a:ext cx="6919317" cy="744260"/>
          </a:xfrm>
          <a:prstGeom prst="rect">
            <a:avLst/>
          </a:prstGeom>
          <a:noFill/>
          <a:ln/>
        </p:spPr>
        <p:txBody>
          <a:bodyPr wrap="none" lIns="0" tIns="0" rIns="0" bIns="0" rtlCol="0" anchor="t"/>
          <a:lstStyle/>
          <a:p>
            <a:pPr marL="0" indent="0">
              <a:lnSpc>
                <a:spcPts val="5850"/>
              </a:lnSpc>
              <a:buNone/>
            </a:pPr>
            <a:r>
              <a:rPr lang="en-US" sz="4650" b="1" kern="0" spc="-94" dirty="0">
                <a:solidFill>
                  <a:srgbClr val="FF8AAF"/>
                </a:solidFill>
                <a:latin typeface="Arial" panose="020B0604020202020204" pitchFamily="34" charset="0"/>
                <a:ea typeface="Petrona Bold" pitchFamily="34" charset="-122"/>
                <a:cs typeface="Arial" panose="020B0604020202020204" pitchFamily="34" charset="0"/>
              </a:rPr>
              <a:t>Lecture Learning outcomes</a:t>
            </a:r>
          </a:p>
        </p:txBody>
      </p:sp>
      <p:sp>
        <p:nvSpPr>
          <p:cNvPr id="5" name="Text 1">
            <a:extLst>
              <a:ext uri="{FF2B5EF4-FFF2-40B4-BE49-F238E27FC236}">
                <a16:creationId xmlns:a16="http://schemas.microsoft.com/office/drawing/2014/main" id="{52C605BC-A180-052E-18BD-1C2DB9B69CA9}"/>
              </a:ext>
            </a:extLst>
          </p:cNvPr>
          <p:cNvSpPr/>
          <p:nvPr/>
        </p:nvSpPr>
        <p:spPr>
          <a:xfrm>
            <a:off x="872132" y="1485679"/>
            <a:ext cx="7556421" cy="1451610"/>
          </a:xfrm>
          <a:prstGeom prst="rect">
            <a:avLst/>
          </a:prstGeom>
          <a:noFill/>
          <a:ln/>
        </p:spPr>
        <p:txBody>
          <a:bodyPr wrap="square" lIns="0" tIns="0" rIns="0" bIns="0" rtlCol="0" anchor="t"/>
          <a:lstStyle/>
          <a:p>
            <a:pPr marL="342900" lvl="0" indent="-342900">
              <a:buFont typeface="Symbol" panose="05050102010706020507" pitchFamily="18" charset="2"/>
              <a:buChar char=""/>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Understand and apply adjustment layers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Learners will be able to use non-destructive adjustment layers (such as brightness/contrast, levels, curves, etc.) to correct and enhance images in Photoshop.</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anose="05050102010706020507" pitchFamily="18" charset="2"/>
              <a:buChar char=""/>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Create complex cutouts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Learners will demonstrate proficiency in isolating subjects from their backgrounds using various Photoshop tools, including the Pen Tool, Quick Selection Tool, Magic Wand, and Select Subject.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anose="05050102010706020507" pitchFamily="18" charset="2"/>
              <a:buChar char=""/>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Add realistic shadows and reflections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Learners will be able to enhance their image composites by creating and refining realistic shadows and reflections, improving the overall integration of their cutouts with new backgrounds.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anose="05050102010706020507" pitchFamily="18" charset="2"/>
              <a:buChar char=""/>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Export projects using appropriate file formats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Learners will export their Photoshop projects using suitable file formats for different purposes, such as web display (JPEG, PNG), high-quality printing (TIFF), and further editing (PSD).</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632353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199BE-DDFD-A554-ABA3-98E14AAA3EBC}"/>
            </a:ext>
          </a:extLst>
        </p:cNvPr>
        <p:cNvGrpSpPr/>
        <p:nvPr/>
      </p:nvGrpSpPr>
      <p:grpSpPr>
        <a:xfrm>
          <a:off x="0" y="0"/>
          <a:ext cx="0" cy="0"/>
          <a:chOff x="0" y="0"/>
          <a:chExt cx="0" cy="0"/>
        </a:xfrm>
      </p:grpSpPr>
      <p:sp>
        <p:nvSpPr>
          <p:cNvPr id="4" name="Text 0">
            <a:extLst>
              <a:ext uri="{FF2B5EF4-FFF2-40B4-BE49-F238E27FC236}">
                <a16:creationId xmlns:a16="http://schemas.microsoft.com/office/drawing/2014/main" id="{AE8D2B7E-E643-BA29-3601-A149C16816A4}"/>
              </a:ext>
            </a:extLst>
          </p:cNvPr>
          <p:cNvSpPr/>
          <p:nvPr/>
        </p:nvSpPr>
        <p:spPr>
          <a:xfrm>
            <a:off x="793790" y="49090"/>
            <a:ext cx="6919317" cy="744260"/>
          </a:xfrm>
          <a:prstGeom prst="rect">
            <a:avLst/>
          </a:prstGeom>
          <a:noFill/>
          <a:ln/>
        </p:spPr>
        <p:txBody>
          <a:bodyPr wrap="none" lIns="0" tIns="0" rIns="0" bIns="0" rtlCol="0" anchor="t"/>
          <a:lstStyle/>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Creating Cutouts in Adobe </a:t>
            </a:r>
          </a:p>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Photoshop</a:t>
            </a:r>
          </a:p>
        </p:txBody>
      </p:sp>
      <p:sp>
        <p:nvSpPr>
          <p:cNvPr id="5" name="Text 1">
            <a:extLst>
              <a:ext uri="{FF2B5EF4-FFF2-40B4-BE49-F238E27FC236}">
                <a16:creationId xmlns:a16="http://schemas.microsoft.com/office/drawing/2014/main" id="{7EB4BB16-7E87-9EEB-AC96-9FB6FF13612D}"/>
              </a:ext>
            </a:extLst>
          </p:cNvPr>
          <p:cNvSpPr/>
          <p:nvPr/>
        </p:nvSpPr>
        <p:spPr>
          <a:xfrm>
            <a:off x="872132" y="1331566"/>
            <a:ext cx="7491032" cy="5079507"/>
          </a:xfrm>
          <a:prstGeom prst="rect">
            <a:avLst/>
          </a:prstGeom>
          <a:noFill/>
          <a:ln/>
        </p:spPr>
        <p:txBody>
          <a:bodyPr wrap="square" lIns="0" tIns="0" rIns="0" bIns="0" rtlCol="0" anchor="t"/>
          <a:lstStyle/>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cutout</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refers to an image or shape that has been isolated from its original background, creating a distinct object with a transparent or contrasting background. In visual arts, design, and photography, cutouts are often used to separate a subject (such as a person, object, or figure) from its background, making it easier to integrate the isolated image into different compositions or designs.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digital editing (e.g., Photoshop), a cutout involves removing or masking parts of an image to highlight the subject, giving the appearance that it has been "cut out" from its original background.</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Creating cutouts in Photoshop involves isolating a subject from its background, allowing you to place it on a different background or use it in a composite. Here are the common methods for creating cutouts:</a:t>
            </a:r>
          </a:p>
        </p:txBody>
      </p:sp>
      <p:pic>
        <p:nvPicPr>
          <p:cNvPr id="2" name="Image 0" descr="preencoded.png">
            <a:extLst>
              <a:ext uri="{FF2B5EF4-FFF2-40B4-BE49-F238E27FC236}">
                <a16:creationId xmlns:a16="http://schemas.microsoft.com/office/drawing/2014/main" id="{C89BCAF7-BD92-0F76-F308-0CD930A4A0AC}"/>
              </a:ext>
            </a:extLst>
          </p:cNvPr>
          <p:cNvPicPr>
            <a:picLocks noChangeAspect="1"/>
          </p:cNvPicPr>
          <p:nvPr/>
        </p:nvPicPr>
        <p:blipFill>
          <a:blip r:embed="rId3"/>
          <a:stretch>
            <a:fillRect/>
          </a:stretch>
        </p:blipFill>
        <p:spPr>
          <a:xfrm>
            <a:off x="9144000" y="0"/>
            <a:ext cx="5486400" cy="8229600"/>
          </a:xfrm>
          <a:prstGeom prst="rect">
            <a:avLst/>
          </a:prstGeom>
        </p:spPr>
      </p:pic>
    </p:spTree>
    <p:extLst>
      <p:ext uri="{BB962C8B-B14F-4D97-AF65-F5344CB8AC3E}">
        <p14:creationId xmlns:p14="http://schemas.microsoft.com/office/powerpoint/2010/main" val="37075805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228241"/>
            <a:ext cx="7556421" cy="1488519"/>
          </a:xfrm>
          <a:prstGeom prst="rect">
            <a:avLst/>
          </a:prstGeom>
          <a:noFill/>
          <a:ln/>
        </p:spPr>
        <p:txBody>
          <a:bodyPr wrap="square" lIns="0" tIns="0" rIns="0" bIns="0" rtlCol="0" anchor="t"/>
          <a:lstStyle/>
          <a:p>
            <a:pPr marL="0" indent="0">
              <a:buNone/>
            </a:pPr>
            <a:r>
              <a:rPr lang="en-GB" sz="4800" b="1" kern="0" spc="-94" dirty="0">
                <a:solidFill>
                  <a:srgbClr val="FF8AAF"/>
                </a:solidFill>
                <a:latin typeface="Arial" panose="020B0604020202020204" pitchFamily="34" charset="0"/>
                <a:ea typeface="Petrona Bold" pitchFamily="34" charset="-122"/>
                <a:cs typeface="Arial" panose="020B0604020202020204" pitchFamily="34" charset="0"/>
              </a:rPr>
              <a:t>Creating Cutouts in Adobe </a:t>
            </a:r>
          </a:p>
          <a:p>
            <a:pPr marL="0" indent="0">
              <a:buNone/>
            </a:pPr>
            <a:r>
              <a:rPr lang="en-GB" sz="4800" b="1" kern="0" spc="-94" dirty="0">
                <a:solidFill>
                  <a:srgbClr val="FF8AAF"/>
                </a:solidFill>
                <a:latin typeface="Arial" panose="020B0604020202020204" pitchFamily="34" charset="0"/>
                <a:ea typeface="Petrona Bold" pitchFamily="34" charset="-122"/>
                <a:cs typeface="Arial" panose="020B0604020202020204" pitchFamily="34" charset="0"/>
              </a:rPr>
              <a:t>Photoshop</a:t>
            </a:r>
          </a:p>
        </p:txBody>
      </p:sp>
      <p:sp>
        <p:nvSpPr>
          <p:cNvPr id="4" name="Shape 1"/>
          <p:cNvSpPr/>
          <p:nvPr/>
        </p:nvSpPr>
        <p:spPr>
          <a:xfrm>
            <a:off x="793790" y="2487097"/>
            <a:ext cx="3664863" cy="2428637"/>
          </a:xfrm>
          <a:prstGeom prst="roundRect">
            <a:avLst>
              <a:gd name="adj" fmla="val 3923"/>
            </a:avLst>
          </a:prstGeom>
          <a:solidFill>
            <a:srgbClr val="2F1D63"/>
          </a:solidFill>
          <a:ln w="7620">
            <a:solidFill>
              <a:srgbClr val="48367C"/>
            </a:solidFill>
            <a:prstDash val="solid"/>
          </a:ln>
        </p:spPr>
      </p:sp>
      <p:sp>
        <p:nvSpPr>
          <p:cNvPr id="5" name="Text 2"/>
          <p:cNvSpPr/>
          <p:nvPr/>
        </p:nvSpPr>
        <p:spPr>
          <a:xfrm>
            <a:off x="1028224" y="2721531"/>
            <a:ext cx="2977039" cy="372070"/>
          </a:xfrm>
          <a:prstGeom prst="rect">
            <a:avLst/>
          </a:prstGeom>
          <a:noFill/>
          <a:ln/>
        </p:spPr>
        <p:txBody>
          <a:bodyPr wrap="none" lIns="0" tIns="0" rIns="0" bIns="0" rtlCol="0" anchor="t"/>
          <a:lstStyle/>
          <a:p>
            <a:pPr marL="0" indent="0">
              <a:lnSpc>
                <a:spcPts val="2900"/>
              </a:lnSpc>
              <a:buNone/>
            </a:pPr>
            <a:r>
              <a:rPr lang="en-US" sz="2300" b="1" kern="0" spc="-47" dirty="0">
                <a:solidFill>
                  <a:srgbClr val="E0D6DE"/>
                </a:solidFill>
                <a:latin typeface="Arial" panose="020B0604020202020204" pitchFamily="34" charset="0"/>
                <a:ea typeface="Petrona Bold" pitchFamily="34" charset="-122"/>
                <a:cs typeface="Arial" panose="020B0604020202020204" pitchFamily="34" charset="0"/>
              </a:rPr>
              <a:t>Step 1: </a:t>
            </a:r>
            <a:endParaRPr lang="en-US" sz="2300" dirty="0">
              <a:latin typeface="Arial" panose="020B0604020202020204" pitchFamily="34" charset="0"/>
              <a:cs typeface="Arial" panose="020B0604020202020204" pitchFamily="34" charset="0"/>
            </a:endParaRPr>
          </a:p>
        </p:txBody>
      </p:sp>
      <p:sp>
        <p:nvSpPr>
          <p:cNvPr id="6" name="Text 3"/>
          <p:cNvSpPr/>
          <p:nvPr/>
        </p:nvSpPr>
        <p:spPr>
          <a:xfrm>
            <a:off x="1028224" y="3229689"/>
            <a:ext cx="3195995" cy="1451610"/>
          </a:xfrm>
          <a:prstGeom prst="rect">
            <a:avLst/>
          </a:prstGeom>
          <a:noFill/>
          <a:ln/>
        </p:spPr>
        <p:txBody>
          <a:bodyPr wrap="square" lIns="0" tIns="0" rIns="0" bIns="0" rtlCol="0" anchor="t"/>
          <a:lstStyle/>
          <a:p>
            <a:pPr marL="0" indent="0">
              <a:lnSpc>
                <a:spcPts val="2850"/>
              </a:lnSpc>
              <a:buNone/>
            </a:pPr>
            <a:r>
              <a:rPr lang="en-GB" sz="1750" kern="0" spc="-36" dirty="0">
                <a:solidFill>
                  <a:srgbClr val="E0D6DE"/>
                </a:solidFill>
                <a:latin typeface="Arial" panose="020B0604020202020204" pitchFamily="34" charset="0"/>
                <a:ea typeface="Inter" pitchFamily="34" charset="-122"/>
                <a:cs typeface="Arial" panose="020B0604020202020204" pitchFamily="34" charset="0"/>
              </a:rPr>
              <a:t>Select the Quick Selection Tool from the toolbar. It's usually grouped with the Magic Wand Tool.</a:t>
            </a:r>
            <a:endParaRPr lang="en-US" sz="1750" dirty="0">
              <a:latin typeface="Arial" panose="020B0604020202020204" pitchFamily="34" charset="0"/>
              <a:cs typeface="Arial" panose="020B0604020202020204" pitchFamily="34" charset="0"/>
            </a:endParaRPr>
          </a:p>
        </p:txBody>
      </p:sp>
      <p:sp>
        <p:nvSpPr>
          <p:cNvPr id="7" name="Shape 4"/>
          <p:cNvSpPr/>
          <p:nvPr/>
        </p:nvSpPr>
        <p:spPr>
          <a:xfrm>
            <a:off x="4685467" y="2487097"/>
            <a:ext cx="4224099" cy="2428637"/>
          </a:xfrm>
          <a:prstGeom prst="roundRect">
            <a:avLst>
              <a:gd name="adj" fmla="val 3923"/>
            </a:avLst>
          </a:prstGeom>
          <a:solidFill>
            <a:srgbClr val="2F1D63"/>
          </a:solidFill>
          <a:ln w="7620">
            <a:solidFill>
              <a:srgbClr val="48367C"/>
            </a:solidFill>
            <a:prstDash val="solid"/>
          </a:ln>
        </p:spPr>
      </p:sp>
      <p:sp>
        <p:nvSpPr>
          <p:cNvPr id="8" name="Text 5"/>
          <p:cNvSpPr/>
          <p:nvPr/>
        </p:nvSpPr>
        <p:spPr>
          <a:xfrm>
            <a:off x="4919901" y="2721531"/>
            <a:ext cx="2977039" cy="372070"/>
          </a:xfrm>
          <a:prstGeom prst="rect">
            <a:avLst/>
          </a:prstGeom>
          <a:noFill/>
          <a:ln/>
        </p:spPr>
        <p:txBody>
          <a:bodyPr wrap="none" lIns="0" tIns="0" rIns="0" bIns="0" rtlCol="0" anchor="t"/>
          <a:lstStyle/>
          <a:p>
            <a:pPr marL="0" indent="0">
              <a:lnSpc>
                <a:spcPts val="2900"/>
              </a:lnSpc>
              <a:buNone/>
            </a:pPr>
            <a:r>
              <a:rPr lang="en-US" sz="2300" b="1" kern="0" spc="-47" dirty="0">
                <a:solidFill>
                  <a:srgbClr val="E0D6DE"/>
                </a:solidFill>
                <a:latin typeface="Arial" panose="020B0604020202020204" pitchFamily="34" charset="0"/>
                <a:ea typeface="Petrona Bold" pitchFamily="34" charset="-122"/>
                <a:cs typeface="Arial" panose="020B0604020202020204" pitchFamily="34" charset="0"/>
              </a:rPr>
              <a:t>Step 2: </a:t>
            </a:r>
            <a:endParaRPr lang="en-US" sz="2300" dirty="0">
              <a:latin typeface="Arial" panose="020B0604020202020204" pitchFamily="34" charset="0"/>
              <a:cs typeface="Arial" panose="020B0604020202020204" pitchFamily="34" charset="0"/>
            </a:endParaRPr>
          </a:p>
        </p:txBody>
      </p:sp>
      <p:sp>
        <p:nvSpPr>
          <p:cNvPr id="9" name="Text 6"/>
          <p:cNvSpPr/>
          <p:nvPr/>
        </p:nvSpPr>
        <p:spPr>
          <a:xfrm>
            <a:off x="4919901" y="3229689"/>
            <a:ext cx="3195995" cy="1451610"/>
          </a:xfrm>
          <a:prstGeom prst="rect">
            <a:avLst/>
          </a:prstGeom>
          <a:noFill/>
          <a:ln/>
        </p:spPr>
        <p:txBody>
          <a:bodyPr wrap="square" lIns="0" tIns="0" rIns="0" bIns="0" rtlCol="0" anchor="t"/>
          <a:lstStyle/>
          <a:p>
            <a:pPr marL="0" indent="0">
              <a:lnSpc>
                <a:spcPts val="2850"/>
              </a:lnSpc>
              <a:buNone/>
            </a:pPr>
            <a:r>
              <a:rPr lang="en-GB" sz="1750" kern="0" spc="-36" dirty="0">
                <a:solidFill>
                  <a:srgbClr val="E0D6DE"/>
                </a:solidFill>
                <a:latin typeface="Arial" panose="020B0604020202020204" pitchFamily="34" charset="0"/>
                <a:ea typeface="Inter" pitchFamily="34" charset="-122"/>
                <a:cs typeface="Arial" panose="020B0604020202020204" pitchFamily="34" charset="0"/>
              </a:rPr>
              <a:t>Click and drag over the area you want to select. Photoshop will try to detect the edges automatically.</a:t>
            </a:r>
            <a:endParaRPr lang="en-US" sz="1750" dirty="0">
              <a:latin typeface="Arial" panose="020B0604020202020204" pitchFamily="34" charset="0"/>
              <a:cs typeface="Arial" panose="020B0604020202020204" pitchFamily="34" charset="0"/>
            </a:endParaRPr>
          </a:p>
        </p:txBody>
      </p:sp>
      <p:sp>
        <p:nvSpPr>
          <p:cNvPr id="10" name="Shape 7"/>
          <p:cNvSpPr/>
          <p:nvPr/>
        </p:nvSpPr>
        <p:spPr>
          <a:xfrm>
            <a:off x="793790" y="5142548"/>
            <a:ext cx="3664863" cy="2858811"/>
          </a:xfrm>
          <a:prstGeom prst="roundRect">
            <a:avLst>
              <a:gd name="adj" fmla="val 3923"/>
            </a:avLst>
          </a:prstGeom>
          <a:solidFill>
            <a:srgbClr val="2F1D63"/>
          </a:solidFill>
          <a:ln w="7620">
            <a:solidFill>
              <a:srgbClr val="48367C"/>
            </a:solidFill>
            <a:prstDash val="solid"/>
          </a:ln>
        </p:spPr>
      </p:sp>
      <p:sp>
        <p:nvSpPr>
          <p:cNvPr id="11" name="Text 8"/>
          <p:cNvSpPr/>
          <p:nvPr/>
        </p:nvSpPr>
        <p:spPr>
          <a:xfrm>
            <a:off x="1028224" y="5240894"/>
            <a:ext cx="2977039" cy="372070"/>
          </a:xfrm>
          <a:prstGeom prst="rect">
            <a:avLst/>
          </a:prstGeom>
          <a:noFill/>
          <a:ln/>
        </p:spPr>
        <p:txBody>
          <a:bodyPr wrap="none" lIns="0" tIns="0" rIns="0" bIns="0" rtlCol="0" anchor="t"/>
          <a:lstStyle/>
          <a:p>
            <a:pPr marL="0" indent="0">
              <a:lnSpc>
                <a:spcPts val="2900"/>
              </a:lnSpc>
              <a:buNone/>
            </a:pPr>
            <a:r>
              <a:rPr lang="en-US" sz="2300" b="1" kern="0" spc="-47" dirty="0">
                <a:solidFill>
                  <a:srgbClr val="E0D6DE"/>
                </a:solidFill>
                <a:latin typeface="Arial" panose="020B0604020202020204" pitchFamily="34" charset="0"/>
                <a:ea typeface="Petrona Bold" pitchFamily="34" charset="-122"/>
                <a:cs typeface="Arial" panose="020B0604020202020204" pitchFamily="34" charset="0"/>
              </a:rPr>
              <a:t>Step 3: </a:t>
            </a:r>
            <a:endParaRPr lang="en-US" sz="2300" dirty="0">
              <a:latin typeface="Arial" panose="020B0604020202020204" pitchFamily="34" charset="0"/>
              <a:cs typeface="Arial" panose="020B0604020202020204" pitchFamily="34" charset="0"/>
            </a:endParaRPr>
          </a:p>
        </p:txBody>
      </p:sp>
      <p:sp>
        <p:nvSpPr>
          <p:cNvPr id="12" name="Text 9"/>
          <p:cNvSpPr/>
          <p:nvPr/>
        </p:nvSpPr>
        <p:spPr>
          <a:xfrm>
            <a:off x="1028224" y="5612964"/>
            <a:ext cx="3195995" cy="1451610"/>
          </a:xfrm>
          <a:prstGeom prst="rect">
            <a:avLst/>
          </a:prstGeom>
          <a:noFill/>
          <a:ln/>
        </p:spPr>
        <p:txBody>
          <a:bodyPr wrap="square" lIns="0" tIns="0" rIns="0" bIns="0" rtlCol="0" anchor="t"/>
          <a:lstStyle/>
          <a:p>
            <a:pPr marL="0" indent="0">
              <a:lnSpc>
                <a:spcPts val="2850"/>
              </a:lnSpc>
              <a:buNone/>
            </a:pPr>
            <a:r>
              <a:rPr lang="en-GB" sz="1750" kern="0" spc="-36" dirty="0">
                <a:solidFill>
                  <a:srgbClr val="E0D6DE"/>
                </a:solidFill>
                <a:latin typeface="Arial" panose="020B0604020202020204" pitchFamily="34" charset="0"/>
                <a:ea typeface="Inter" pitchFamily="34" charset="-122"/>
                <a:cs typeface="Arial" panose="020B0604020202020204" pitchFamily="34" charset="0"/>
              </a:rPr>
              <a:t>Refine the selection if needed by adding or subtracting areas using the Add to Selection or Subtract from Selection options.</a:t>
            </a:r>
            <a:endParaRPr lang="en-US" sz="1750" dirty="0">
              <a:latin typeface="Arial" panose="020B0604020202020204" pitchFamily="34" charset="0"/>
              <a:cs typeface="Arial" panose="020B0604020202020204" pitchFamily="34" charset="0"/>
            </a:endParaRPr>
          </a:p>
        </p:txBody>
      </p:sp>
      <p:sp>
        <p:nvSpPr>
          <p:cNvPr id="13" name="Shape 10"/>
          <p:cNvSpPr/>
          <p:nvPr/>
        </p:nvSpPr>
        <p:spPr>
          <a:xfrm>
            <a:off x="4685467" y="5142548"/>
            <a:ext cx="4224099" cy="2858811"/>
          </a:xfrm>
          <a:prstGeom prst="roundRect">
            <a:avLst>
              <a:gd name="adj" fmla="val 3923"/>
            </a:avLst>
          </a:prstGeom>
          <a:solidFill>
            <a:srgbClr val="2F1D63"/>
          </a:solidFill>
          <a:ln w="7620">
            <a:solidFill>
              <a:srgbClr val="48367C"/>
            </a:solidFill>
            <a:prstDash val="solid"/>
          </a:ln>
        </p:spPr>
      </p:sp>
      <p:sp>
        <p:nvSpPr>
          <p:cNvPr id="14" name="Text 11"/>
          <p:cNvSpPr/>
          <p:nvPr/>
        </p:nvSpPr>
        <p:spPr>
          <a:xfrm>
            <a:off x="4919901" y="5240894"/>
            <a:ext cx="2977039" cy="372070"/>
          </a:xfrm>
          <a:prstGeom prst="rect">
            <a:avLst/>
          </a:prstGeom>
          <a:noFill/>
          <a:ln/>
        </p:spPr>
        <p:txBody>
          <a:bodyPr wrap="none" lIns="0" tIns="0" rIns="0" bIns="0" rtlCol="0" anchor="t"/>
          <a:lstStyle/>
          <a:p>
            <a:pPr marL="0" indent="0">
              <a:lnSpc>
                <a:spcPts val="2900"/>
              </a:lnSpc>
              <a:buNone/>
            </a:pPr>
            <a:r>
              <a:rPr lang="en-US" sz="2300" b="1" kern="0" spc="-47" dirty="0">
                <a:solidFill>
                  <a:srgbClr val="E0D6DE"/>
                </a:solidFill>
                <a:latin typeface="Arial" panose="020B0604020202020204" pitchFamily="34" charset="0"/>
                <a:ea typeface="Petrona Bold" pitchFamily="34" charset="-122"/>
                <a:cs typeface="Arial" panose="020B0604020202020204" pitchFamily="34" charset="0"/>
              </a:rPr>
              <a:t>Step 4: </a:t>
            </a:r>
            <a:endParaRPr lang="en-US" sz="2300" dirty="0">
              <a:latin typeface="Arial" panose="020B0604020202020204" pitchFamily="34" charset="0"/>
              <a:cs typeface="Arial" panose="020B0604020202020204" pitchFamily="34" charset="0"/>
            </a:endParaRPr>
          </a:p>
        </p:txBody>
      </p:sp>
      <p:sp>
        <p:nvSpPr>
          <p:cNvPr id="15" name="Text 12"/>
          <p:cNvSpPr/>
          <p:nvPr/>
        </p:nvSpPr>
        <p:spPr>
          <a:xfrm>
            <a:off x="4919900" y="5612964"/>
            <a:ext cx="3770709" cy="1451610"/>
          </a:xfrm>
          <a:prstGeom prst="rect">
            <a:avLst/>
          </a:prstGeom>
          <a:noFill/>
          <a:ln/>
        </p:spPr>
        <p:txBody>
          <a:bodyPr wrap="square" lIns="0" tIns="0" rIns="0" bIns="0" rtlCol="0" anchor="t"/>
          <a:lstStyle/>
          <a:p>
            <a:pPr lvl="0">
              <a:lnSpc>
                <a:spcPct val="150000"/>
              </a:lnSpc>
              <a:spcAft>
                <a:spcPts val="800"/>
              </a:spcAft>
              <a:buSzPts val="1000"/>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Click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Select and Mask</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the options bar to refine the selection edges. Use the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Refine Edge Brush Tool</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improve the selection around hair or other complex edges.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 2">
            <a:extLst>
              <a:ext uri="{FF2B5EF4-FFF2-40B4-BE49-F238E27FC236}">
                <a16:creationId xmlns:a16="http://schemas.microsoft.com/office/drawing/2014/main" id="{31CC830E-F595-3B79-A19F-705C8298B8A8}"/>
              </a:ext>
            </a:extLst>
          </p:cNvPr>
          <p:cNvSpPr/>
          <p:nvPr/>
        </p:nvSpPr>
        <p:spPr>
          <a:xfrm>
            <a:off x="793790" y="1880592"/>
            <a:ext cx="5096886" cy="372070"/>
          </a:xfrm>
          <a:prstGeom prst="rect">
            <a:avLst/>
          </a:prstGeom>
          <a:noFill/>
          <a:ln/>
        </p:spPr>
        <p:txBody>
          <a:bodyPr wrap="none" lIns="0" tIns="0" rIns="0" bIns="0" rtlCol="0" anchor="t"/>
          <a:lstStyle/>
          <a:p>
            <a:pPr marL="0" indent="0">
              <a:lnSpc>
                <a:spcPts val="2900"/>
              </a:lnSpc>
              <a:buNone/>
            </a:pPr>
            <a:r>
              <a:rPr lang="en-GB" sz="2400" b="1" kern="0" spc="-47" dirty="0">
                <a:solidFill>
                  <a:srgbClr val="E0D6DE"/>
                </a:solidFill>
                <a:latin typeface="Arial" panose="020B0604020202020204" pitchFamily="34" charset="0"/>
                <a:ea typeface="Petrona Bold" pitchFamily="34" charset="-122"/>
                <a:cs typeface="Arial" panose="020B0604020202020204" pitchFamily="34" charset="0"/>
              </a:rPr>
              <a:t>1. Using the Quick Selection Tool</a:t>
            </a:r>
            <a:endParaRPr lang="en-US" sz="2400" dirty="0">
              <a:latin typeface="Arial" panose="020B060402020202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70F74-10E1-2A13-1F10-86D191901897}"/>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79FDD23D-432F-2FED-E51D-A25DCA96CE0C}"/>
              </a:ext>
            </a:extLst>
          </p:cNvPr>
          <p:cNvPicPr>
            <a:picLocks noChangeAspect="1"/>
          </p:cNvPicPr>
          <p:nvPr/>
        </p:nvPicPr>
        <p:blipFill>
          <a:blip r:embed="rId3"/>
          <a:stretch>
            <a:fillRect/>
          </a:stretch>
        </p:blipFill>
        <p:spPr>
          <a:xfrm>
            <a:off x="9144000" y="0"/>
            <a:ext cx="5486400" cy="8229600"/>
          </a:xfrm>
          <a:prstGeom prst="rect">
            <a:avLst/>
          </a:prstGeom>
        </p:spPr>
      </p:pic>
      <p:sp>
        <p:nvSpPr>
          <p:cNvPr id="3" name="Text 0">
            <a:extLst>
              <a:ext uri="{FF2B5EF4-FFF2-40B4-BE49-F238E27FC236}">
                <a16:creationId xmlns:a16="http://schemas.microsoft.com/office/drawing/2014/main" id="{3BA80B43-CC08-A3C1-89CE-8CBE358DB9E0}"/>
              </a:ext>
            </a:extLst>
          </p:cNvPr>
          <p:cNvSpPr/>
          <p:nvPr/>
        </p:nvSpPr>
        <p:spPr>
          <a:xfrm>
            <a:off x="793790" y="228241"/>
            <a:ext cx="7556421" cy="1488519"/>
          </a:xfrm>
          <a:prstGeom prst="rect">
            <a:avLst/>
          </a:prstGeom>
          <a:noFill/>
          <a:ln/>
        </p:spPr>
        <p:txBody>
          <a:bodyPr wrap="square" lIns="0" tIns="0" rIns="0" bIns="0" rtlCol="0" anchor="t"/>
          <a:lstStyle/>
          <a:p>
            <a:pPr marL="0" indent="0">
              <a:buNone/>
            </a:pPr>
            <a:r>
              <a:rPr lang="en-GB" sz="4800" b="1" kern="0" spc="-94" dirty="0">
                <a:solidFill>
                  <a:srgbClr val="FF8AAF"/>
                </a:solidFill>
                <a:latin typeface="Arial" panose="020B0604020202020204" pitchFamily="34" charset="0"/>
                <a:ea typeface="Petrona Bold" pitchFamily="34" charset="-122"/>
                <a:cs typeface="Arial" panose="020B0604020202020204" pitchFamily="34" charset="0"/>
              </a:rPr>
              <a:t>Creating Cutouts in Adobe </a:t>
            </a:r>
          </a:p>
          <a:p>
            <a:pPr marL="0" indent="0">
              <a:buNone/>
            </a:pPr>
            <a:r>
              <a:rPr lang="en-GB" sz="4800" b="1" kern="0" spc="-94" dirty="0">
                <a:solidFill>
                  <a:srgbClr val="FF8AAF"/>
                </a:solidFill>
                <a:latin typeface="Arial" panose="020B0604020202020204" pitchFamily="34" charset="0"/>
                <a:ea typeface="Petrona Bold" pitchFamily="34" charset="-122"/>
                <a:cs typeface="Arial" panose="020B0604020202020204" pitchFamily="34" charset="0"/>
              </a:rPr>
              <a:t>Photoshop</a:t>
            </a:r>
          </a:p>
        </p:txBody>
      </p:sp>
      <p:sp>
        <p:nvSpPr>
          <p:cNvPr id="4" name="Shape 1">
            <a:extLst>
              <a:ext uri="{FF2B5EF4-FFF2-40B4-BE49-F238E27FC236}">
                <a16:creationId xmlns:a16="http://schemas.microsoft.com/office/drawing/2014/main" id="{4CC72140-6D5A-0529-7828-898B50BDB166}"/>
              </a:ext>
            </a:extLst>
          </p:cNvPr>
          <p:cNvSpPr/>
          <p:nvPr/>
        </p:nvSpPr>
        <p:spPr>
          <a:xfrm>
            <a:off x="793790" y="2487097"/>
            <a:ext cx="3664863" cy="2428637"/>
          </a:xfrm>
          <a:prstGeom prst="roundRect">
            <a:avLst>
              <a:gd name="adj" fmla="val 3923"/>
            </a:avLst>
          </a:prstGeom>
          <a:solidFill>
            <a:srgbClr val="2F1D63"/>
          </a:solidFill>
          <a:ln w="7620">
            <a:solidFill>
              <a:srgbClr val="48367C"/>
            </a:solidFill>
            <a:prstDash val="solid"/>
          </a:ln>
        </p:spPr>
      </p:sp>
      <p:sp>
        <p:nvSpPr>
          <p:cNvPr id="5" name="Text 2">
            <a:extLst>
              <a:ext uri="{FF2B5EF4-FFF2-40B4-BE49-F238E27FC236}">
                <a16:creationId xmlns:a16="http://schemas.microsoft.com/office/drawing/2014/main" id="{5C99E089-E574-0354-E3E9-1DB0686252F8}"/>
              </a:ext>
            </a:extLst>
          </p:cNvPr>
          <p:cNvSpPr/>
          <p:nvPr/>
        </p:nvSpPr>
        <p:spPr>
          <a:xfrm>
            <a:off x="1028224" y="2721531"/>
            <a:ext cx="2977039" cy="372070"/>
          </a:xfrm>
          <a:prstGeom prst="rect">
            <a:avLst/>
          </a:prstGeom>
          <a:noFill/>
          <a:ln/>
        </p:spPr>
        <p:txBody>
          <a:bodyPr wrap="none" lIns="0" tIns="0" rIns="0" bIns="0" rtlCol="0" anchor="t"/>
          <a:lstStyle/>
          <a:p>
            <a:pPr marL="0" indent="0">
              <a:lnSpc>
                <a:spcPts val="2900"/>
              </a:lnSpc>
              <a:buNone/>
            </a:pPr>
            <a:r>
              <a:rPr lang="en-US" sz="2300" b="1" kern="0" spc="-47" dirty="0">
                <a:solidFill>
                  <a:srgbClr val="E0D6DE"/>
                </a:solidFill>
                <a:latin typeface="Arial" panose="020B0604020202020204" pitchFamily="34" charset="0"/>
                <a:ea typeface="Petrona Bold" pitchFamily="34" charset="-122"/>
                <a:cs typeface="Arial" panose="020B0604020202020204" pitchFamily="34" charset="0"/>
              </a:rPr>
              <a:t>Step 5: </a:t>
            </a:r>
            <a:endParaRPr lang="en-US" sz="2300" dirty="0">
              <a:latin typeface="Arial" panose="020B0604020202020204" pitchFamily="34" charset="0"/>
              <a:cs typeface="Arial" panose="020B0604020202020204" pitchFamily="34" charset="0"/>
            </a:endParaRPr>
          </a:p>
        </p:txBody>
      </p:sp>
      <p:sp>
        <p:nvSpPr>
          <p:cNvPr id="6" name="Text 3">
            <a:extLst>
              <a:ext uri="{FF2B5EF4-FFF2-40B4-BE49-F238E27FC236}">
                <a16:creationId xmlns:a16="http://schemas.microsoft.com/office/drawing/2014/main" id="{8F01E1FD-F112-E517-FB22-AC12AC8E3589}"/>
              </a:ext>
            </a:extLst>
          </p:cNvPr>
          <p:cNvSpPr/>
          <p:nvPr/>
        </p:nvSpPr>
        <p:spPr>
          <a:xfrm>
            <a:off x="1028224" y="3229689"/>
            <a:ext cx="3195995" cy="1451610"/>
          </a:xfrm>
          <a:prstGeom prst="rect">
            <a:avLst/>
          </a:prstGeom>
          <a:noFill/>
          <a:ln/>
        </p:spPr>
        <p:txBody>
          <a:bodyPr wrap="square" lIns="0" tIns="0" rIns="0" bIns="0" rtlCol="0" anchor="t"/>
          <a:lstStyle/>
          <a:p>
            <a:pPr lvl="0">
              <a:lnSpc>
                <a:spcPct val="150000"/>
              </a:lnSpc>
              <a:spcAft>
                <a:spcPts val="800"/>
              </a:spcAft>
              <a:buSzPts val="1000"/>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Choose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Output to: Layer Mask</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the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Select and Mask</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properties panel, then click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OK</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 2">
            <a:extLst>
              <a:ext uri="{FF2B5EF4-FFF2-40B4-BE49-F238E27FC236}">
                <a16:creationId xmlns:a16="http://schemas.microsoft.com/office/drawing/2014/main" id="{29A828AD-5E1E-91BB-89FA-9C4EBE57F542}"/>
              </a:ext>
            </a:extLst>
          </p:cNvPr>
          <p:cNvSpPr/>
          <p:nvPr/>
        </p:nvSpPr>
        <p:spPr>
          <a:xfrm>
            <a:off x="793790" y="1880592"/>
            <a:ext cx="5096886" cy="372070"/>
          </a:xfrm>
          <a:prstGeom prst="rect">
            <a:avLst/>
          </a:prstGeom>
          <a:noFill/>
          <a:ln/>
        </p:spPr>
        <p:txBody>
          <a:bodyPr wrap="none" lIns="0" tIns="0" rIns="0" bIns="0" rtlCol="0" anchor="t"/>
          <a:lstStyle/>
          <a:p>
            <a:pPr marL="0" indent="0">
              <a:lnSpc>
                <a:spcPts val="2900"/>
              </a:lnSpc>
              <a:buNone/>
            </a:pPr>
            <a:r>
              <a:rPr lang="en-GB" sz="2400" b="1" kern="0" spc="-47" dirty="0">
                <a:solidFill>
                  <a:srgbClr val="E0D6DE"/>
                </a:solidFill>
                <a:latin typeface="Arial" panose="020B0604020202020204" pitchFamily="34" charset="0"/>
                <a:ea typeface="Petrona Bold" pitchFamily="34" charset="-122"/>
                <a:cs typeface="Arial" panose="020B0604020202020204" pitchFamily="34" charset="0"/>
              </a:rPr>
              <a:t>1. Using the Quick Selection Tool</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15783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46495" y="97274"/>
            <a:ext cx="7623810" cy="1425178"/>
          </a:xfrm>
          <a:prstGeom prst="rect">
            <a:avLst/>
          </a:prstGeom>
          <a:noFill/>
          <a:ln/>
        </p:spPr>
        <p:txBody>
          <a:bodyPr wrap="square" lIns="0" tIns="0" rIns="0" bIns="0" rtlCol="0" anchor="t"/>
          <a:lstStyle/>
          <a:p>
            <a:pPr marL="0" indent="0">
              <a:buNone/>
            </a:pPr>
            <a:r>
              <a:rPr lang="en-GB" sz="4400" b="1" kern="0" spc="-94" dirty="0">
                <a:solidFill>
                  <a:srgbClr val="FF8AAF"/>
                </a:solidFill>
                <a:latin typeface="Arial" panose="020B0604020202020204" pitchFamily="34" charset="0"/>
                <a:ea typeface="Petrona Bold" pitchFamily="34" charset="-122"/>
                <a:cs typeface="Arial" panose="020B0604020202020204" pitchFamily="34" charset="0"/>
              </a:rPr>
              <a:t>Creating Cutouts in Adobe </a:t>
            </a:r>
          </a:p>
          <a:p>
            <a:pPr marL="0" indent="0">
              <a:buNone/>
            </a:pPr>
            <a:r>
              <a:rPr lang="en-GB" sz="4400" b="1" kern="0" spc="-94" dirty="0">
                <a:solidFill>
                  <a:srgbClr val="FF8AAF"/>
                </a:solidFill>
                <a:latin typeface="Arial" panose="020B0604020202020204" pitchFamily="34" charset="0"/>
                <a:ea typeface="Petrona Bold" pitchFamily="34" charset="-122"/>
                <a:cs typeface="Arial" panose="020B0604020202020204" pitchFamily="34" charset="0"/>
              </a:rPr>
              <a:t>Photoshop</a:t>
            </a:r>
          </a:p>
        </p:txBody>
      </p:sp>
      <p:sp>
        <p:nvSpPr>
          <p:cNvPr id="4" name="Shape 1"/>
          <p:cNvSpPr/>
          <p:nvPr/>
        </p:nvSpPr>
        <p:spPr>
          <a:xfrm>
            <a:off x="6557010" y="2349579"/>
            <a:ext cx="30480" cy="5281374"/>
          </a:xfrm>
          <a:prstGeom prst="roundRect">
            <a:avLst>
              <a:gd name="adj" fmla="val 299258"/>
            </a:avLst>
          </a:prstGeom>
          <a:solidFill>
            <a:srgbClr val="48367C"/>
          </a:solidFill>
          <a:ln/>
        </p:spPr>
      </p:sp>
      <p:sp>
        <p:nvSpPr>
          <p:cNvPr id="5" name="Shape 2"/>
          <p:cNvSpPr/>
          <p:nvPr/>
        </p:nvSpPr>
        <p:spPr>
          <a:xfrm>
            <a:off x="6786086" y="2822972"/>
            <a:ext cx="760095" cy="30480"/>
          </a:xfrm>
          <a:prstGeom prst="roundRect">
            <a:avLst>
              <a:gd name="adj" fmla="val 299258"/>
            </a:avLst>
          </a:prstGeom>
          <a:solidFill>
            <a:srgbClr val="48367C"/>
          </a:solidFill>
          <a:ln/>
        </p:spPr>
      </p:sp>
      <p:sp>
        <p:nvSpPr>
          <p:cNvPr id="6" name="Shape 3"/>
          <p:cNvSpPr/>
          <p:nvPr/>
        </p:nvSpPr>
        <p:spPr>
          <a:xfrm>
            <a:off x="6327934" y="2593896"/>
            <a:ext cx="488633" cy="488633"/>
          </a:xfrm>
          <a:prstGeom prst="roundRect">
            <a:avLst>
              <a:gd name="adj" fmla="val 18667"/>
            </a:avLst>
          </a:prstGeom>
          <a:solidFill>
            <a:srgbClr val="2F1D63"/>
          </a:solidFill>
          <a:ln w="7620">
            <a:solidFill>
              <a:srgbClr val="48367C"/>
            </a:solidFill>
            <a:prstDash val="solid"/>
          </a:ln>
        </p:spPr>
      </p:sp>
      <p:sp>
        <p:nvSpPr>
          <p:cNvPr id="7" name="Text 4"/>
          <p:cNvSpPr/>
          <p:nvPr/>
        </p:nvSpPr>
        <p:spPr>
          <a:xfrm>
            <a:off x="6502479" y="2667119"/>
            <a:ext cx="139541" cy="342067"/>
          </a:xfrm>
          <a:prstGeom prst="rect">
            <a:avLst/>
          </a:prstGeom>
          <a:noFill/>
          <a:ln/>
        </p:spPr>
        <p:txBody>
          <a:bodyPr wrap="none" lIns="0" tIns="0" rIns="0" bIns="0" rtlCol="0" anchor="t"/>
          <a:lstStyle/>
          <a:p>
            <a:pPr marL="0" indent="0" algn="ctr">
              <a:lnSpc>
                <a:spcPts val="2650"/>
              </a:lnSpc>
              <a:buNone/>
            </a:pPr>
            <a:r>
              <a:rPr lang="en-US" sz="2650" b="1" kern="0" spc="-54" dirty="0">
                <a:solidFill>
                  <a:srgbClr val="E0D6DE"/>
                </a:solidFill>
                <a:latin typeface="Arial" panose="020B0604020202020204" pitchFamily="34" charset="0"/>
                <a:ea typeface="Petrona Bold" pitchFamily="34" charset="-122"/>
                <a:cs typeface="Arial" panose="020B0604020202020204" pitchFamily="34" charset="0"/>
              </a:rPr>
              <a:t>1</a:t>
            </a:r>
            <a:endParaRPr lang="en-US" sz="2650" dirty="0">
              <a:latin typeface="Arial" panose="020B0604020202020204" pitchFamily="34" charset="0"/>
              <a:cs typeface="Arial" panose="020B0604020202020204" pitchFamily="34" charset="0"/>
            </a:endParaRPr>
          </a:p>
        </p:txBody>
      </p:sp>
      <p:sp>
        <p:nvSpPr>
          <p:cNvPr id="8" name="Text 5"/>
          <p:cNvSpPr/>
          <p:nvPr/>
        </p:nvSpPr>
        <p:spPr>
          <a:xfrm>
            <a:off x="7766685" y="2566749"/>
            <a:ext cx="2850356" cy="356235"/>
          </a:xfrm>
          <a:prstGeom prst="rect">
            <a:avLst/>
          </a:prstGeom>
          <a:noFill/>
          <a:ln/>
        </p:spPr>
        <p:txBody>
          <a:bodyPr wrap="none" lIns="0" tIns="0" rIns="0" bIns="0" rtlCol="0" anchor="t"/>
          <a:lstStyle/>
          <a:p>
            <a:pPr marL="0" indent="0" algn="l">
              <a:lnSpc>
                <a:spcPts val="2800"/>
              </a:lnSpc>
              <a:buNone/>
            </a:pPr>
            <a:r>
              <a:rPr lang="en-US" sz="2200" b="1" kern="0" spc="-45" dirty="0">
                <a:solidFill>
                  <a:srgbClr val="E0D6DE"/>
                </a:solidFill>
                <a:latin typeface="Arial" panose="020B0604020202020204" pitchFamily="34" charset="0"/>
                <a:ea typeface="Petrona Bold" pitchFamily="34" charset="-122"/>
                <a:cs typeface="Arial" panose="020B0604020202020204" pitchFamily="34" charset="0"/>
              </a:rPr>
              <a:t>Step 1 </a:t>
            </a:r>
            <a:endParaRPr lang="en-US" sz="2200" dirty="0">
              <a:latin typeface="Arial" panose="020B0604020202020204" pitchFamily="34" charset="0"/>
              <a:cs typeface="Arial" panose="020B0604020202020204" pitchFamily="34" charset="0"/>
            </a:endParaRPr>
          </a:p>
        </p:txBody>
      </p:sp>
      <p:sp>
        <p:nvSpPr>
          <p:cNvPr id="9" name="Text 6"/>
          <p:cNvSpPr/>
          <p:nvPr/>
        </p:nvSpPr>
        <p:spPr>
          <a:xfrm>
            <a:off x="7766685" y="3053239"/>
            <a:ext cx="6103620" cy="694849"/>
          </a:xfrm>
          <a:prstGeom prst="rect">
            <a:avLst/>
          </a:prstGeom>
          <a:noFill/>
          <a:ln/>
        </p:spPr>
        <p:txBody>
          <a:bodyPr wrap="square" lIns="0" tIns="0" rIns="0" bIns="0" rtlCol="0" anchor="t"/>
          <a:lstStyle/>
          <a:p>
            <a:pPr marL="0" indent="0" algn="l">
              <a:lnSpc>
                <a:spcPts val="2700"/>
              </a:lnSpc>
              <a:buNone/>
            </a:pPr>
            <a:r>
              <a:rPr lang="en-GB" sz="1700" kern="0" spc="-34" dirty="0">
                <a:solidFill>
                  <a:srgbClr val="E0D6DE"/>
                </a:solidFill>
                <a:latin typeface="Arial" panose="020B0604020202020204" pitchFamily="34" charset="0"/>
                <a:ea typeface="Inter" pitchFamily="34" charset="-122"/>
                <a:cs typeface="Arial" panose="020B0604020202020204" pitchFamily="34" charset="0"/>
              </a:rPr>
              <a:t>Select the Pen Tool from the toolbar.</a:t>
            </a:r>
            <a:endParaRPr lang="en-US" sz="1700" dirty="0">
              <a:latin typeface="Arial" panose="020B0604020202020204" pitchFamily="34" charset="0"/>
              <a:cs typeface="Arial" panose="020B0604020202020204" pitchFamily="34" charset="0"/>
            </a:endParaRPr>
          </a:p>
        </p:txBody>
      </p:sp>
      <p:sp>
        <p:nvSpPr>
          <p:cNvPr id="10" name="Shape 7"/>
          <p:cNvSpPr/>
          <p:nvPr/>
        </p:nvSpPr>
        <p:spPr>
          <a:xfrm>
            <a:off x="6786086" y="4655820"/>
            <a:ext cx="760095" cy="30480"/>
          </a:xfrm>
          <a:prstGeom prst="roundRect">
            <a:avLst>
              <a:gd name="adj" fmla="val 299258"/>
            </a:avLst>
          </a:prstGeom>
          <a:solidFill>
            <a:srgbClr val="48367C"/>
          </a:solidFill>
          <a:ln/>
        </p:spPr>
      </p:sp>
      <p:sp>
        <p:nvSpPr>
          <p:cNvPr id="11" name="Shape 8"/>
          <p:cNvSpPr/>
          <p:nvPr/>
        </p:nvSpPr>
        <p:spPr>
          <a:xfrm>
            <a:off x="6327934" y="4426744"/>
            <a:ext cx="488633" cy="488633"/>
          </a:xfrm>
          <a:prstGeom prst="roundRect">
            <a:avLst>
              <a:gd name="adj" fmla="val 18667"/>
            </a:avLst>
          </a:prstGeom>
          <a:solidFill>
            <a:srgbClr val="2F1D63"/>
          </a:solidFill>
          <a:ln w="7620">
            <a:solidFill>
              <a:srgbClr val="48367C"/>
            </a:solidFill>
            <a:prstDash val="solid"/>
          </a:ln>
        </p:spPr>
      </p:sp>
      <p:sp>
        <p:nvSpPr>
          <p:cNvPr id="12" name="Text 9"/>
          <p:cNvSpPr/>
          <p:nvPr/>
        </p:nvSpPr>
        <p:spPr>
          <a:xfrm>
            <a:off x="6478667" y="4499967"/>
            <a:ext cx="187047" cy="342067"/>
          </a:xfrm>
          <a:prstGeom prst="rect">
            <a:avLst/>
          </a:prstGeom>
          <a:noFill/>
          <a:ln/>
        </p:spPr>
        <p:txBody>
          <a:bodyPr wrap="none" lIns="0" tIns="0" rIns="0" bIns="0" rtlCol="0" anchor="t"/>
          <a:lstStyle/>
          <a:p>
            <a:pPr marL="0" indent="0" algn="ctr">
              <a:lnSpc>
                <a:spcPts val="2650"/>
              </a:lnSpc>
              <a:buNone/>
            </a:pPr>
            <a:r>
              <a:rPr lang="en-US" sz="2650" b="1" kern="0" spc="-54" dirty="0">
                <a:solidFill>
                  <a:srgbClr val="E0D6DE"/>
                </a:solidFill>
                <a:latin typeface="Arial" panose="020B0604020202020204" pitchFamily="34" charset="0"/>
                <a:ea typeface="Petrona Bold" pitchFamily="34" charset="-122"/>
                <a:cs typeface="Arial" panose="020B0604020202020204" pitchFamily="34" charset="0"/>
              </a:rPr>
              <a:t>2</a:t>
            </a:r>
            <a:endParaRPr lang="en-US" sz="2650" dirty="0">
              <a:latin typeface="Arial" panose="020B0604020202020204" pitchFamily="34" charset="0"/>
              <a:cs typeface="Arial" panose="020B0604020202020204" pitchFamily="34" charset="0"/>
            </a:endParaRPr>
          </a:p>
        </p:txBody>
      </p:sp>
      <p:sp>
        <p:nvSpPr>
          <p:cNvPr id="13" name="Text 10"/>
          <p:cNvSpPr/>
          <p:nvPr/>
        </p:nvSpPr>
        <p:spPr>
          <a:xfrm>
            <a:off x="7766685" y="4399598"/>
            <a:ext cx="2850356" cy="356235"/>
          </a:xfrm>
          <a:prstGeom prst="rect">
            <a:avLst/>
          </a:prstGeom>
          <a:noFill/>
          <a:ln/>
        </p:spPr>
        <p:txBody>
          <a:bodyPr wrap="none" lIns="0" tIns="0" rIns="0" bIns="0" rtlCol="0" anchor="t"/>
          <a:lstStyle/>
          <a:p>
            <a:pPr marL="0" indent="0" algn="l">
              <a:lnSpc>
                <a:spcPts val="2800"/>
              </a:lnSpc>
              <a:buNone/>
            </a:pPr>
            <a:r>
              <a:rPr lang="en-US" sz="2200" b="1" kern="0" spc="-45" dirty="0">
                <a:solidFill>
                  <a:srgbClr val="E0D6DE"/>
                </a:solidFill>
                <a:latin typeface="Arial" panose="020B0604020202020204" pitchFamily="34" charset="0"/>
                <a:ea typeface="Petrona Bold" pitchFamily="34" charset="-122"/>
                <a:cs typeface="Arial" panose="020B0604020202020204" pitchFamily="34" charset="0"/>
              </a:rPr>
              <a:t>Step 2</a:t>
            </a:r>
            <a:endParaRPr lang="en-US" sz="2200" dirty="0">
              <a:latin typeface="Arial" panose="020B0604020202020204" pitchFamily="34" charset="0"/>
              <a:cs typeface="Arial" panose="020B0604020202020204" pitchFamily="34" charset="0"/>
            </a:endParaRPr>
          </a:p>
        </p:txBody>
      </p:sp>
      <p:sp>
        <p:nvSpPr>
          <p:cNvPr id="14" name="Text 11"/>
          <p:cNvSpPr/>
          <p:nvPr/>
        </p:nvSpPr>
        <p:spPr>
          <a:xfrm>
            <a:off x="7766685" y="4886087"/>
            <a:ext cx="6103620" cy="694849"/>
          </a:xfrm>
          <a:prstGeom prst="rect">
            <a:avLst/>
          </a:prstGeom>
          <a:noFill/>
          <a:ln/>
        </p:spPr>
        <p:txBody>
          <a:bodyPr wrap="square" lIns="0" tIns="0" rIns="0" bIns="0" rtlCol="0" anchor="t"/>
          <a:lstStyle/>
          <a:p>
            <a:pPr marL="0" indent="0" algn="l">
              <a:lnSpc>
                <a:spcPts val="2700"/>
              </a:lnSpc>
              <a:buNone/>
            </a:pPr>
            <a:r>
              <a:rPr lang="en-GB" sz="1700" kern="0" spc="-34" dirty="0">
                <a:solidFill>
                  <a:srgbClr val="E0D6DE"/>
                </a:solidFill>
                <a:latin typeface="Arial" panose="020B0604020202020204" pitchFamily="34" charset="0"/>
                <a:ea typeface="Inter" pitchFamily="34" charset="-122"/>
                <a:cs typeface="Arial" panose="020B0604020202020204" pitchFamily="34" charset="0"/>
              </a:rPr>
              <a:t>Carefully trace around the object by clicking to create anchor points and adjusting the curves.</a:t>
            </a:r>
            <a:endParaRPr lang="en-US" sz="1700" dirty="0">
              <a:latin typeface="Arial" panose="020B0604020202020204" pitchFamily="34" charset="0"/>
              <a:cs typeface="Arial" panose="020B0604020202020204" pitchFamily="34" charset="0"/>
            </a:endParaRPr>
          </a:p>
        </p:txBody>
      </p:sp>
      <p:sp>
        <p:nvSpPr>
          <p:cNvPr id="15" name="Shape 12"/>
          <p:cNvSpPr/>
          <p:nvPr/>
        </p:nvSpPr>
        <p:spPr>
          <a:xfrm>
            <a:off x="6786086" y="6488668"/>
            <a:ext cx="760095" cy="30480"/>
          </a:xfrm>
          <a:prstGeom prst="roundRect">
            <a:avLst>
              <a:gd name="adj" fmla="val 299258"/>
            </a:avLst>
          </a:prstGeom>
          <a:solidFill>
            <a:srgbClr val="48367C"/>
          </a:solidFill>
          <a:ln/>
        </p:spPr>
      </p:sp>
      <p:sp>
        <p:nvSpPr>
          <p:cNvPr id="16" name="Shape 13"/>
          <p:cNvSpPr/>
          <p:nvPr/>
        </p:nvSpPr>
        <p:spPr>
          <a:xfrm>
            <a:off x="6327934" y="6259592"/>
            <a:ext cx="488633" cy="488633"/>
          </a:xfrm>
          <a:prstGeom prst="roundRect">
            <a:avLst>
              <a:gd name="adj" fmla="val 18667"/>
            </a:avLst>
          </a:prstGeom>
          <a:solidFill>
            <a:srgbClr val="2F1D63"/>
          </a:solidFill>
          <a:ln w="7620">
            <a:solidFill>
              <a:srgbClr val="48367C"/>
            </a:solidFill>
            <a:prstDash val="solid"/>
          </a:ln>
        </p:spPr>
      </p:sp>
      <p:sp>
        <p:nvSpPr>
          <p:cNvPr id="17" name="Text 14"/>
          <p:cNvSpPr/>
          <p:nvPr/>
        </p:nvSpPr>
        <p:spPr>
          <a:xfrm>
            <a:off x="6478786" y="6332815"/>
            <a:ext cx="186809" cy="342067"/>
          </a:xfrm>
          <a:prstGeom prst="rect">
            <a:avLst/>
          </a:prstGeom>
          <a:noFill/>
          <a:ln/>
        </p:spPr>
        <p:txBody>
          <a:bodyPr wrap="none" lIns="0" tIns="0" rIns="0" bIns="0" rtlCol="0" anchor="t"/>
          <a:lstStyle/>
          <a:p>
            <a:pPr marL="0" indent="0" algn="ctr">
              <a:lnSpc>
                <a:spcPts val="2650"/>
              </a:lnSpc>
              <a:buNone/>
            </a:pPr>
            <a:r>
              <a:rPr lang="en-US" sz="2650" b="1" kern="0" spc="-54" dirty="0">
                <a:solidFill>
                  <a:srgbClr val="E0D6DE"/>
                </a:solidFill>
                <a:latin typeface="Arial" panose="020B0604020202020204" pitchFamily="34" charset="0"/>
                <a:ea typeface="Petrona Bold" pitchFamily="34" charset="-122"/>
                <a:cs typeface="Arial" panose="020B0604020202020204" pitchFamily="34" charset="0"/>
              </a:rPr>
              <a:t>3</a:t>
            </a:r>
            <a:endParaRPr lang="en-US" sz="2650" dirty="0">
              <a:latin typeface="Arial" panose="020B0604020202020204" pitchFamily="34" charset="0"/>
              <a:cs typeface="Arial" panose="020B0604020202020204" pitchFamily="34" charset="0"/>
            </a:endParaRPr>
          </a:p>
        </p:txBody>
      </p:sp>
      <p:sp>
        <p:nvSpPr>
          <p:cNvPr id="18" name="Text 15"/>
          <p:cNvSpPr/>
          <p:nvPr/>
        </p:nvSpPr>
        <p:spPr>
          <a:xfrm>
            <a:off x="7766685" y="6232446"/>
            <a:ext cx="2850356" cy="356235"/>
          </a:xfrm>
          <a:prstGeom prst="rect">
            <a:avLst/>
          </a:prstGeom>
          <a:noFill/>
          <a:ln/>
        </p:spPr>
        <p:txBody>
          <a:bodyPr wrap="none" lIns="0" tIns="0" rIns="0" bIns="0" rtlCol="0" anchor="t"/>
          <a:lstStyle/>
          <a:p>
            <a:pPr marL="0" indent="0" algn="l">
              <a:lnSpc>
                <a:spcPts val="2800"/>
              </a:lnSpc>
              <a:buNone/>
            </a:pPr>
            <a:r>
              <a:rPr lang="en-US" sz="2200" b="1" kern="0" spc="-45" dirty="0">
                <a:solidFill>
                  <a:srgbClr val="E0D6DE"/>
                </a:solidFill>
                <a:latin typeface="Arial" panose="020B0604020202020204" pitchFamily="34" charset="0"/>
                <a:ea typeface="Petrona Bold" pitchFamily="34" charset="-122"/>
                <a:cs typeface="Arial" panose="020B0604020202020204" pitchFamily="34" charset="0"/>
              </a:rPr>
              <a:t>Step 3</a:t>
            </a:r>
            <a:endParaRPr lang="en-US" sz="2200" dirty="0">
              <a:latin typeface="Arial" panose="020B0604020202020204" pitchFamily="34" charset="0"/>
              <a:cs typeface="Arial" panose="020B0604020202020204" pitchFamily="34" charset="0"/>
            </a:endParaRPr>
          </a:p>
        </p:txBody>
      </p:sp>
      <p:sp>
        <p:nvSpPr>
          <p:cNvPr id="19" name="Text 16"/>
          <p:cNvSpPr/>
          <p:nvPr/>
        </p:nvSpPr>
        <p:spPr>
          <a:xfrm>
            <a:off x="7766685" y="6718935"/>
            <a:ext cx="6103620" cy="694849"/>
          </a:xfrm>
          <a:prstGeom prst="rect">
            <a:avLst/>
          </a:prstGeom>
          <a:noFill/>
          <a:ln/>
        </p:spPr>
        <p:txBody>
          <a:bodyPr wrap="square" lIns="0" tIns="0" rIns="0" bIns="0" rtlCol="0" anchor="t"/>
          <a:lstStyle/>
          <a:p>
            <a:pPr lvl="0">
              <a:lnSpc>
                <a:spcPct val="150000"/>
              </a:lnSpc>
              <a:spcAft>
                <a:spcPts val="800"/>
              </a:spcAft>
              <a:buSzPts val="1000"/>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Once you've completed the path, right-click inside the path and choose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Make Selection</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 name="Rectangle 19">
            <a:extLst>
              <a:ext uri="{FF2B5EF4-FFF2-40B4-BE49-F238E27FC236}">
                <a16:creationId xmlns:a16="http://schemas.microsoft.com/office/drawing/2014/main" id="{1271925A-9BC8-D8AB-3A82-9D08B46842A3}"/>
              </a:ext>
            </a:extLst>
          </p:cNvPr>
          <p:cNvSpPr/>
          <p:nvPr/>
        </p:nvSpPr>
        <p:spPr>
          <a:xfrm>
            <a:off x="12678310" y="7705618"/>
            <a:ext cx="1952090" cy="452063"/>
          </a:xfrm>
          <a:prstGeom prst="rect">
            <a:avLst/>
          </a:prstGeom>
          <a:solidFill>
            <a:srgbClr val="100B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
        <p:nvSpPr>
          <p:cNvPr id="21" name="Text 2">
            <a:extLst>
              <a:ext uri="{FF2B5EF4-FFF2-40B4-BE49-F238E27FC236}">
                <a16:creationId xmlns:a16="http://schemas.microsoft.com/office/drawing/2014/main" id="{08D94DDA-8C18-DA4F-0744-DA4FC544DCCD}"/>
              </a:ext>
            </a:extLst>
          </p:cNvPr>
          <p:cNvSpPr/>
          <p:nvPr/>
        </p:nvSpPr>
        <p:spPr>
          <a:xfrm>
            <a:off x="6246495" y="1592760"/>
            <a:ext cx="5096886" cy="372070"/>
          </a:xfrm>
          <a:prstGeom prst="rect">
            <a:avLst/>
          </a:prstGeom>
          <a:noFill/>
          <a:ln/>
        </p:spPr>
        <p:txBody>
          <a:bodyPr wrap="none" lIns="0" tIns="0" rIns="0" bIns="0" rtlCol="0" anchor="t"/>
          <a:lstStyle/>
          <a:p>
            <a:pPr marL="0" indent="0">
              <a:lnSpc>
                <a:spcPts val="2900"/>
              </a:lnSpc>
              <a:buNone/>
            </a:pPr>
            <a:r>
              <a:rPr lang="en-GB" sz="2400" b="1" kern="0" spc="-47" dirty="0">
                <a:solidFill>
                  <a:srgbClr val="E0D6DE"/>
                </a:solidFill>
                <a:latin typeface="Arial" panose="020B0604020202020204" pitchFamily="34" charset="0"/>
                <a:ea typeface="Petrona Bold" pitchFamily="34" charset="-122"/>
                <a:cs typeface="Arial" panose="020B0604020202020204" pitchFamily="34" charset="0"/>
              </a:rPr>
              <a:t>2. Using the Pen Tool</a:t>
            </a:r>
            <a:endParaRPr lang="en-US" sz="2400" dirty="0">
              <a:latin typeface="Arial" panose="020B0604020202020204" pitchFamily="34" charset="0"/>
              <a:cs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C91699-EA48-970D-6CF5-7B94A3EE416D}"/>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1E4137CA-376C-9FED-0612-C814F1954ACF}"/>
              </a:ext>
            </a:extLst>
          </p:cNvPr>
          <p:cNvPicPr>
            <a:picLocks noChangeAspect="1"/>
          </p:cNvPicPr>
          <p:nvPr/>
        </p:nvPicPr>
        <p:blipFill>
          <a:blip r:embed="rId3"/>
          <a:stretch>
            <a:fillRect/>
          </a:stretch>
        </p:blipFill>
        <p:spPr>
          <a:xfrm>
            <a:off x="0" y="0"/>
            <a:ext cx="5486400" cy="8229600"/>
          </a:xfrm>
          <a:prstGeom prst="rect">
            <a:avLst/>
          </a:prstGeom>
        </p:spPr>
      </p:pic>
      <p:sp>
        <p:nvSpPr>
          <p:cNvPr id="3" name="Text 0">
            <a:extLst>
              <a:ext uri="{FF2B5EF4-FFF2-40B4-BE49-F238E27FC236}">
                <a16:creationId xmlns:a16="http://schemas.microsoft.com/office/drawing/2014/main" id="{C0ACE020-1AF7-4932-AC9C-88C8B4760DCD}"/>
              </a:ext>
            </a:extLst>
          </p:cNvPr>
          <p:cNvSpPr/>
          <p:nvPr/>
        </p:nvSpPr>
        <p:spPr>
          <a:xfrm>
            <a:off x="6246495" y="97274"/>
            <a:ext cx="7623810" cy="1425178"/>
          </a:xfrm>
          <a:prstGeom prst="rect">
            <a:avLst/>
          </a:prstGeom>
          <a:noFill/>
          <a:ln/>
        </p:spPr>
        <p:txBody>
          <a:bodyPr wrap="square" lIns="0" tIns="0" rIns="0" bIns="0" rtlCol="0" anchor="t"/>
          <a:lstStyle/>
          <a:p>
            <a:pPr marL="0" indent="0">
              <a:buNone/>
            </a:pPr>
            <a:r>
              <a:rPr lang="en-GB" sz="4400" b="1" kern="0" spc="-94" dirty="0">
                <a:solidFill>
                  <a:srgbClr val="FF8AAF"/>
                </a:solidFill>
                <a:latin typeface="Arial" panose="020B0604020202020204" pitchFamily="34" charset="0"/>
                <a:ea typeface="Petrona Bold" pitchFamily="34" charset="-122"/>
                <a:cs typeface="Arial" panose="020B0604020202020204" pitchFamily="34" charset="0"/>
              </a:rPr>
              <a:t>Creating Cutouts in Adobe </a:t>
            </a:r>
          </a:p>
          <a:p>
            <a:pPr marL="0" indent="0">
              <a:buNone/>
            </a:pPr>
            <a:r>
              <a:rPr lang="en-GB" sz="4400" b="1" kern="0" spc="-94" dirty="0">
                <a:solidFill>
                  <a:srgbClr val="FF8AAF"/>
                </a:solidFill>
                <a:latin typeface="Arial" panose="020B0604020202020204" pitchFamily="34" charset="0"/>
                <a:ea typeface="Petrona Bold" pitchFamily="34" charset="-122"/>
                <a:cs typeface="Arial" panose="020B0604020202020204" pitchFamily="34" charset="0"/>
              </a:rPr>
              <a:t>Photoshop</a:t>
            </a:r>
          </a:p>
        </p:txBody>
      </p:sp>
      <p:sp>
        <p:nvSpPr>
          <p:cNvPr id="4" name="Shape 1">
            <a:extLst>
              <a:ext uri="{FF2B5EF4-FFF2-40B4-BE49-F238E27FC236}">
                <a16:creationId xmlns:a16="http://schemas.microsoft.com/office/drawing/2014/main" id="{458C2A67-CE53-F05D-1293-003AA652AB60}"/>
              </a:ext>
            </a:extLst>
          </p:cNvPr>
          <p:cNvSpPr/>
          <p:nvPr/>
        </p:nvSpPr>
        <p:spPr>
          <a:xfrm>
            <a:off x="6557009" y="2349579"/>
            <a:ext cx="45719" cy="3231357"/>
          </a:xfrm>
          <a:prstGeom prst="roundRect">
            <a:avLst>
              <a:gd name="adj" fmla="val 299258"/>
            </a:avLst>
          </a:prstGeom>
          <a:solidFill>
            <a:srgbClr val="48367C"/>
          </a:solidFill>
          <a:ln/>
        </p:spPr>
      </p:sp>
      <p:sp>
        <p:nvSpPr>
          <p:cNvPr id="5" name="Shape 2">
            <a:extLst>
              <a:ext uri="{FF2B5EF4-FFF2-40B4-BE49-F238E27FC236}">
                <a16:creationId xmlns:a16="http://schemas.microsoft.com/office/drawing/2014/main" id="{9FB74CF0-E1AD-3466-643F-FC5B8BEC848B}"/>
              </a:ext>
            </a:extLst>
          </p:cNvPr>
          <p:cNvSpPr/>
          <p:nvPr/>
        </p:nvSpPr>
        <p:spPr>
          <a:xfrm>
            <a:off x="6786086" y="2822972"/>
            <a:ext cx="760095" cy="30480"/>
          </a:xfrm>
          <a:prstGeom prst="roundRect">
            <a:avLst>
              <a:gd name="adj" fmla="val 299258"/>
            </a:avLst>
          </a:prstGeom>
          <a:solidFill>
            <a:srgbClr val="48367C"/>
          </a:solidFill>
          <a:ln/>
        </p:spPr>
      </p:sp>
      <p:sp>
        <p:nvSpPr>
          <p:cNvPr id="6" name="Shape 3">
            <a:extLst>
              <a:ext uri="{FF2B5EF4-FFF2-40B4-BE49-F238E27FC236}">
                <a16:creationId xmlns:a16="http://schemas.microsoft.com/office/drawing/2014/main" id="{71030000-AFEF-5905-69CC-5E7B700FC2D9}"/>
              </a:ext>
            </a:extLst>
          </p:cNvPr>
          <p:cNvSpPr/>
          <p:nvPr/>
        </p:nvSpPr>
        <p:spPr>
          <a:xfrm>
            <a:off x="6327934" y="2593896"/>
            <a:ext cx="488633" cy="488633"/>
          </a:xfrm>
          <a:prstGeom prst="roundRect">
            <a:avLst>
              <a:gd name="adj" fmla="val 18667"/>
            </a:avLst>
          </a:prstGeom>
          <a:solidFill>
            <a:srgbClr val="2F1D63"/>
          </a:solidFill>
          <a:ln w="7620">
            <a:solidFill>
              <a:srgbClr val="48367C"/>
            </a:solidFill>
            <a:prstDash val="solid"/>
          </a:ln>
        </p:spPr>
      </p:sp>
      <p:sp>
        <p:nvSpPr>
          <p:cNvPr id="7" name="Text 4">
            <a:extLst>
              <a:ext uri="{FF2B5EF4-FFF2-40B4-BE49-F238E27FC236}">
                <a16:creationId xmlns:a16="http://schemas.microsoft.com/office/drawing/2014/main" id="{AF75325A-CCE1-F595-74C4-2B9092358C3F}"/>
              </a:ext>
            </a:extLst>
          </p:cNvPr>
          <p:cNvSpPr/>
          <p:nvPr/>
        </p:nvSpPr>
        <p:spPr>
          <a:xfrm>
            <a:off x="6502479" y="2667119"/>
            <a:ext cx="139541" cy="342067"/>
          </a:xfrm>
          <a:prstGeom prst="rect">
            <a:avLst/>
          </a:prstGeom>
          <a:noFill/>
          <a:ln/>
        </p:spPr>
        <p:txBody>
          <a:bodyPr wrap="none" lIns="0" tIns="0" rIns="0" bIns="0" rtlCol="0" anchor="t"/>
          <a:lstStyle/>
          <a:p>
            <a:pPr marL="0" indent="0" algn="ctr">
              <a:lnSpc>
                <a:spcPts val="2650"/>
              </a:lnSpc>
              <a:buNone/>
            </a:pPr>
            <a:r>
              <a:rPr lang="en-US" sz="2650" b="1" kern="0" spc="-54" dirty="0">
                <a:solidFill>
                  <a:srgbClr val="E0D6DE"/>
                </a:solidFill>
                <a:latin typeface="Arial" panose="020B0604020202020204" pitchFamily="34" charset="0"/>
                <a:ea typeface="Petrona Bold" pitchFamily="34" charset="-122"/>
                <a:cs typeface="Arial" panose="020B0604020202020204" pitchFamily="34" charset="0"/>
              </a:rPr>
              <a:t>4</a:t>
            </a:r>
            <a:endParaRPr lang="en-US" sz="2650" dirty="0">
              <a:latin typeface="Arial" panose="020B0604020202020204" pitchFamily="34" charset="0"/>
              <a:cs typeface="Arial" panose="020B0604020202020204" pitchFamily="34" charset="0"/>
            </a:endParaRPr>
          </a:p>
        </p:txBody>
      </p:sp>
      <p:sp>
        <p:nvSpPr>
          <p:cNvPr id="8" name="Text 5">
            <a:extLst>
              <a:ext uri="{FF2B5EF4-FFF2-40B4-BE49-F238E27FC236}">
                <a16:creationId xmlns:a16="http://schemas.microsoft.com/office/drawing/2014/main" id="{30F4A809-5075-9E47-44D0-EA8079D7A0C6}"/>
              </a:ext>
            </a:extLst>
          </p:cNvPr>
          <p:cNvSpPr/>
          <p:nvPr/>
        </p:nvSpPr>
        <p:spPr>
          <a:xfrm>
            <a:off x="7766685" y="2566749"/>
            <a:ext cx="2850356" cy="356235"/>
          </a:xfrm>
          <a:prstGeom prst="rect">
            <a:avLst/>
          </a:prstGeom>
          <a:noFill/>
          <a:ln/>
        </p:spPr>
        <p:txBody>
          <a:bodyPr wrap="none" lIns="0" tIns="0" rIns="0" bIns="0" rtlCol="0" anchor="t"/>
          <a:lstStyle/>
          <a:p>
            <a:pPr marL="0" indent="0" algn="l">
              <a:lnSpc>
                <a:spcPts val="2800"/>
              </a:lnSpc>
              <a:buNone/>
            </a:pPr>
            <a:r>
              <a:rPr lang="en-US" sz="2200" b="1" kern="0" spc="-45" dirty="0">
                <a:solidFill>
                  <a:srgbClr val="E0D6DE"/>
                </a:solidFill>
                <a:latin typeface="Arial" panose="020B0604020202020204" pitchFamily="34" charset="0"/>
                <a:ea typeface="Petrona Bold" pitchFamily="34" charset="-122"/>
                <a:cs typeface="Arial" panose="020B0604020202020204" pitchFamily="34" charset="0"/>
              </a:rPr>
              <a:t>Step 4</a:t>
            </a:r>
            <a:endParaRPr lang="en-US" sz="2200" dirty="0">
              <a:latin typeface="Arial" panose="020B0604020202020204" pitchFamily="34" charset="0"/>
              <a:cs typeface="Arial" panose="020B0604020202020204" pitchFamily="34" charset="0"/>
            </a:endParaRPr>
          </a:p>
        </p:txBody>
      </p:sp>
      <p:sp>
        <p:nvSpPr>
          <p:cNvPr id="9" name="Text 6">
            <a:extLst>
              <a:ext uri="{FF2B5EF4-FFF2-40B4-BE49-F238E27FC236}">
                <a16:creationId xmlns:a16="http://schemas.microsoft.com/office/drawing/2014/main" id="{C50CC639-918B-12BF-359B-6F3766E0E2A2}"/>
              </a:ext>
            </a:extLst>
          </p:cNvPr>
          <p:cNvSpPr/>
          <p:nvPr/>
        </p:nvSpPr>
        <p:spPr>
          <a:xfrm>
            <a:off x="7766685" y="3053239"/>
            <a:ext cx="6103620" cy="694849"/>
          </a:xfrm>
          <a:prstGeom prst="rect">
            <a:avLst/>
          </a:prstGeom>
          <a:noFill/>
          <a:ln/>
        </p:spPr>
        <p:txBody>
          <a:bodyPr wrap="square" lIns="0" tIns="0" rIns="0" bIns="0" rtlCol="0" anchor="t"/>
          <a:lstStyle/>
          <a:p>
            <a:pPr lvl="0">
              <a:lnSpc>
                <a:spcPct val="150000"/>
              </a:lnSpc>
              <a:spcAft>
                <a:spcPts val="800"/>
              </a:spcAft>
              <a:buSzPts val="1000"/>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Feather the selection by 1-2 pixels to soften the edges, then click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OK</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Shape 7">
            <a:extLst>
              <a:ext uri="{FF2B5EF4-FFF2-40B4-BE49-F238E27FC236}">
                <a16:creationId xmlns:a16="http://schemas.microsoft.com/office/drawing/2014/main" id="{003CB9DA-121A-5E2B-F778-70E068AE4C77}"/>
              </a:ext>
            </a:extLst>
          </p:cNvPr>
          <p:cNvSpPr/>
          <p:nvPr/>
        </p:nvSpPr>
        <p:spPr>
          <a:xfrm>
            <a:off x="6786086" y="4655820"/>
            <a:ext cx="760095" cy="30480"/>
          </a:xfrm>
          <a:prstGeom prst="roundRect">
            <a:avLst>
              <a:gd name="adj" fmla="val 299258"/>
            </a:avLst>
          </a:prstGeom>
          <a:solidFill>
            <a:srgbClr val="48367C"/>
          </a:solidFill>
          <a:ln/>
        </p:spPr>
      </p:sp>
      <p:sp>
        <p:nvSpPr>
          <p:cNvPr id="11" name="Shape 8">
            <a:extLst>
              <a:ext uri="{FF2B5EF4-FFF2-40B4-BE49-F238E27FC236}">
                <a16:creationId xmlns:a16="http://schemas.microsoft.com/office/drawing/2014/main" id="{92F76339-6CF2-5479-B178-76E712B9F9D9}"/>
              </a:ext>
            </a:extLst>
          </p:cNvPr>
          <p:cNvSpPr/>
          <p:nvPr/>
        </p:nvSpPr>
        <p:spPr>
          <a:xfrm>
            <a:off x="6327934" y="4426744"/>
            <a:ext cx="488633" cy="488633"/>
          </a:xfrm>
          <a:prstGeom prst="roundRect">
            <a:avLst>
              <a:gd name="adj" fmla="val 18667"/>
            </a:avLst>
          </a:prstGeom>
          <a:solidFill>
            <a:srgbClr val="2F1D63"/>
          </a:solidFill>
          <a:ln w="7620">
            <a:solidFill>
              <a:srgbClr val="48367C"/>
            </a:solidFill>
            <a:prstDash val="solid"/>
          </a:ln>
        </p:spPr>
      </p:sp>
      <p:sp>
        <p:nvSpPr>
          <p:cNvPr id="12" name="Text 9">
            <a:extLst>
              <a:ext uri="{FF2B5EF4-FFF2-40B4-BE49-F238E27FC236}">
                <a16:creationId xmlns:a16="http://schemas.microsoft.com/office/drawing/2014/main" id="{FFD4DE59-881F-D172-B3EE-64B516B4940E}"/>
              </a:ext>
            </a:extLst>
          </p:cNvPr>
          <p:cNvSpPr/>
          <p:nvPr/>
        </p:nvSpPr>
        <p:spPr>
          <a:xfrm>
            <a:off x="6478667" y="4499967"/>
            <a:ext cx="187047" cy="342067"/>
          </a:xfrm>
          <a:prstGeom prst="rect">
            <a:avLst/>
          </a:prstGeom>
          <a:noFill/>
          <a:ln/>
        </p:spPr>
        <p:txBody>
          <a:bodyPr wrap="none" lIns="0" tIns="0" rIns="0" bIns="0" rtlCol="0" anchor="t"/>
          <a:lstStyle/>
          <a:p>
            <a:pPr marL="0" indent="0" algn="ctr">
              <a:lnSpc>
                <a:spcPts val="2650"/>
              </a:lnSpc>
              <a:buNone/>
            </a:pPr>
            <a:r>
              <a:rPr lang="en-US" sz="2650" b="1" kern="0" spc="-54" dirty="0">
                <a:solidFill>
                  <a:srgbClr val="E0D6DE"/>
                </a:solidFill>
                <a:latin typeface="Arial" panose="020B0604020202020204" pitchFamily="34" charset="0"/>
                <a:ea typeface="Petrona Bold" pitchFamily="34" charset="-122"/>
                <a:cs typeface="Arial" panose="020B0604020202020204" pitchFamily="34" charset="0"/>
              </a:rPr>
              <a:t>5</a:t>
            </a:r>
            <a:endParaRPr lang="en-US" sz="2650" dirty="0">
              <a:latin typeface="Arial" panose="020B0604020202020204" pitchFamily="34" charset="0"/>
              <a:cs typeface="Arial" panose="020B0604020202020204" pitchFamily="34" charset="0"/>
            </a:endParaRPr>
          </a:p>
        </p:txBody>
      </p:sp>
      <p:sp>
        <p:nvSpPr>
          <p:cNvPr id="13" name="Text 10">
            <a:extLst>
              <a:ext uri="{FF2B5EF4-FFF2-40B4-BE49-F238E27FC236}">
                <a16:creationId xmlns:a16="http://schemas.microsoft.com/office/drawing/2014/main" id="{440EEE5F-F2E8-D8A5-B521-59B99EAD7587}"/>
              </a:ext>
            </a:extLst>
          </p:cNvPr>
          <p:cNvSpPr/>
          <p:nvPr/>
        </p:nvSpPr>
        <p:spPr>
          <a:xfrm>
            <a:off x="7766685" y="4399598"/>
            <a:ext cx="2850356" cy="356235"/>
          </a:xfrm>
          <a:prstGeom prst="rect">
            <a:avLst/>
          </a:prstGeom>
          <a:noFill/>
          <a:ln/>
        </p:spPr>
        <p:txBody>
          <a:bodyPr wrap="none" lIns="0" tIns="0" rIns="0" bIns="0" rtlCol="0" anchor="t"/>
          <a:lstStyle/>
          <a:p>
            <a:pPr marL="0" indent="0" algn="l">
              <a:lnSpc>
                <a:spcPts val="2800"/>
              </a:lnSpc>
              <a:buNone/>
            </a:pPr>
            <a:r>
              <a:rPr lang="en-US" sz="2200" b="1" kern="0" spc="-45" dirty="0">
                <a:solidFill>
                  <a:srgbClr val="E0D6DE"/>
                </a:solidFill>
                <a:latin typeface="Arial" panose="020B0604020202020204" pitchFamily="34" charset="0"/>
                <a:ea typeface="Petrona Bold" pitchFamily="34" charset="-122"/>
                <a:cs typeface="Arial" panose="020B0604020202020204" pitchFamily="34" charset="0"/>
              </a:rPr>
              <a:t>Step 5</a:t>
            </a:r>
            <a:endParaRPr lang="en-US" sz="2200" dirty="0">
              <a:latin typeface="Arial" panose="020B0604020202020204" pitchFamily="34" charset="0"/>
              <a:cs typeface="Arial" panose="020B0604020202020204" pitchFamily="34" charset="0"/>
            </a:endParaRPr>
          </a:p>
        </p:txBody>
      </p:sp>
      <p:sp>
        <p:nvSpPr>
          <p:cNvPr id="14" name="Text 11">
            <a:extLst>
              <a:ext uri="{FF2B5EF4-FFF2-40B4-BE49-F238E27FC236}">
                <a16:creationId xmlns:a16="http://schemas.microsoft.com/office/drawing/2014/main" id="{695F5B25-279B-B7EA-98D6-B71F8D63112A}"/>
              </a:ext>
            </a:extLst>
          </p:cNvPr>
          <p:cNvSpPr/>
          <p:nvPr/>
        </p:nvSpPr>
        <p:spPr>
          <a:xfrm>
            <a:off x="7766685" y="4886087"/>
            <a:ext cx="6103620" cy="694849"/>
          </a:xfrm>
          <a:prstGeom prst="rect">
            <a:avLst/>
          </a:prstGeom>
          <a:noFill/>
          <a:ln/>
        </p:spPr>
        <p:txBody>
          <a:bodyPr wrap="square" lIns="0" tIns="0" rIns="0" bIns="0" rtlCol="0" anchor="t"/>
          <a:lstStyle/>
          <a:p>
            <a:pPr marL="0" indent="0" algn="l">
              <a:lnSpc>
                <a:spcPts val="2700"/>
              </a:lnSpc>
              <a:buNone/>
            </a:pPr>
            <a:r>
              <a:rPr lang="en-GB" sz="1800" dirty="0">
                <a:solidFill>
                  <a:schemeClr val="bg1"/>
                </a:solidFill>
                <a:effectLst/>
                <a:latin typeface="Arial" panose="020B0604020202020204" pitchFamily="34" charset="0"/>
                <a:ea typeface="Calibri" panose="020F0502020204030204" pitchFamily="34" charset="0"/>
              </a:rPr>
              <a:t>Apply the selection as a layer mask by clicking the </a:t>
            </a:r>
            <a:r>
              <a:rPr lang="en-GB" sz="1800" b="1" dirty="0">
                <a:solidFill>
                  <a:schemeClr val="bg1"/>
                </a:solidFill>
                <a:effectLst/>
                <a:latin typeface="Arial" panose="020B0604020202020204" pitchFamily="34" charset="0"/>
                <a:ea typeface="Calibri" panose="020F0502020204030204" pitchFamily="34" charset="0"/>
              </a:rPr>
              <a:t>Add Layer Mask</a:t>
            </a:r>
            <a:r>
              <a:rPr lang="en-GB" sz="1800" dirty="0">
                <a:solidFill>
                  <a:schemeClr val="bg1"/>
                </a:solidFill>
                <a:effectLst/>
                <a:latin typeface="Arial" panose="020B0604020202020204" pitchFamily="34" charset="0"/>
                <a:ea typeface="Calibri" panose="020F0502020204030204" pitchFamily="34" charset="0"/>
              </a:rPr>
              <a:t> icon at the bottom of the layers panel.</a:t>
            </a:r>
            <a:endParaRPr lang="en-US" sz="1700" dirty="0">
              <a:solidFill>
                <a:schemeClr val="bg1"/>
              </a:solidFill>
              <a:latin typeface="Arial" panose="020B0604020202020204" pitchFamily="34" charset="0"/>
              <a:cs typeface="Arial" panose="020B0604020202020204" pitchFamily="34" charset="0"/>
            </a:endParaRPr>
          </a:p>
        </p:txBody>
      </p:sp>
      <p:sp>
        <p:nvSpPr>
          <p:cNvPr id="20" name="Rectangle 19">
            <a:extLst>
              <a:ext uri="{FF2B5EF4-FFF2-40B4-BE49-F238E27FC236}">
                <a16:creationId xmlns:a16="http://schemas.microsoft.com/office/drawing/2014/main" id="{BBC2D799-C856-8DFD-0E6F-9677154D67F6}"/>
              </a:ext>
            </a:extLst>
          </p:cNvPr>
          <p:cNvSpPr/>
          <p:nvPr/>
        </p:nvSpPr>
        <p:spPr>
          <a:xfrm>
            <a:off x="12678310" y="7705618"/>
            <a:ext cx="1952090" cy="452063"/>
          </a:xfrm>
          <a:prstGeom prst="rect">
            <a:avLst/>
          </a:prstGeom>
          <a:solidFill>
            <a:srgbClr val="100B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
        <p:nvSpPr>
          <p:cNvPr id="21" name="Text 2">
            <a:extLst>
              <a:ext uri="{FF2B5EF4-FFF2-40B4-BE49-F238E27FC236}">
                <a16:creationId xmlns:a16="http://schemas.microsoft.com/office/drawing/2014/main" id="{BE3E2CA8-377F-2D08-9429-D0C21866A931}"/>
              </a:ext>
            </a:extLst>
          </p:cNvPr>
          <p:cNvSpPr/>
          <p:nvPr/>
        </p:nvSpPr>
        <p:spPr>
          <a:xfrm>
            <a:off x="6246495" y="1592760"/>
            <a:ext cx="5096886" cy="372070"/>
          </a:xfrm>
          <a:prstGeom prst="rect">
            <a:avLst/>
          </a:prstGeom>
          <a:noFill/>
          <a:ln/>
        </p:spPr>
        <p:txBody>
          <a:bodyPr wrap="none" lIns="0" tIns="0" rIns="0" bIns="0" rtlCol="0" anchor="t"/>
          <a:lstStyle/>
          <a:p>
            <a:pPr marL="0" indent="0">
              <a:lnSpc>
                <a:spcPts val="2900"/>
              </a:lnSpc>
              <a:buNone/>
            </a:pPr>
            <a:r>
              <a:rPr lang="en-GB" sz="2400" b="1" kern="0" spc="-47" dirty="0">
                <a:solidFill>
                  <a:srgbClr val="E0D6DE"/>
                </a:solidFill>
                <a:latin typeface="Arial" panose="020B0604020202020204" pitchFamily="34" charset="0"/>
                <a:ea typeface="Petrona Bold" pitchFamily="34" charset="-122"/>
                <a:cs typeface="Arial" panose="020B0604020202020204" pitchFamily="34" charset="0"/>
              </a:rPr>
              <a:t>2. Using the Pen Tool</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368671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0C5C7B-8028-0919-543C-9B4A9050B2E4}"/>
            </a:ext>
          </a:extLst>
        </p:cNvPr>
        <p:cNvGrpSpPr/>
        <p:nvPr/>
      </p:nvGrpSpPr>
      <p:grpSpPr>
        <a:xfrm>
          <a:off x="0" y="0"/>
          <a:ext cx="0" cy="0"/>
          <a:chOff x="0" y="0"/>
          <a:chExt cx="0" cy="0"/>
        </a:xfrm>
      </p:grpSpPr>
      <p:sp>
        <p:nvSpPr>
          <p:cNvPr id="4" name="Text 0">
            <a:extLst>
              <a:ext uri="{FF2B5EF4-FFF2-40B4-BE49-F238E27FC236}">
                <a16:creationId xmlns:a16="http://schemas.microsoft.com/office/drawing/2014/main" id="{2BC35EAD-4076-FD9F-98D3-4AF41B642F24}"/>
              </a:ext>
            </a:extLst>
          </p:cNvPr>
          <p:cNvSpPr/>
          <p:nvPr/>
        </p:nvSpPr>
        <p:spPr>
          <a:xfrm>
            <a:off x="793790" y="49090"/>
            <a:ext cx="6919317" cy="744260"/>
          </a:xfrm>
          <a:prstGeom prst="rect">
            <a:avLst/>
          </a:prstGeom>
          <a:noFill/>
          <a:ln/>
        </p:spPr>
        <p:txBody>
          <a:bodyPr wrap="none" lIns="0" tIns="0" rIns="0" bIns="0" rtlCol="0" anchor="t"/>
          <a:lstStyle/>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Creating Cutouts in Adobe </a:t>
            </a:r>
          </a:p>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Photoshop</a:t>
            </a:r>
          </a:p>
        </p:txBody>
      </p:sp>
      <p:sp>
        <p:nvSpPr>
          <p:cNvPr id="5" name="Text 1">
            <a:extLst>
              <a:ext uri="{FF2B5EF4-FFF2-40B4-BE49-F238E27FC236}">
                <a16:creationId xmlns:a16="http://schemas.microsoft.com/office/drawing/2014/main" id="{CC76A5C4-9C1D-3985-A175-280291AA5E7C}"/>
              </a:ext>
            </a:extLst>
          </p:cNvPr>
          <p:cNvSpPr/>
          <p:nvPr/>
        </p:nvSpPr>
        <p:spPr>
          <a:xfrm>
            <a:off x="793790" y="1913499"/>
            <a:ext cx="7491032" cy="5079507"/>
          </a:xfrm>
          <a:prstGeom prst="rect">
            <a:avLst/>
          </a:prstGeom>
          <a:noFill/>
          <a:ln/>
        </p:spPr>
        <p:txBody>
          <a:bodyPr wrap="square" lIns="0" tIns="0" rIns="0" bIns="0" rtlCol="0" anchor="t"/>
          <a:lstStyle/>
          <a:p>
            <a:pPr marL="800100" lvl="1" indent="-342900">
              <a:lnSpc>
                <a:spcPct val="150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1:</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Select the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Magic Wand Tool</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from the toolbar.</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50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2:</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Click on the background or the area you want to remove. Adjust the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Tolerance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setting to capture more or fewer pixels.</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50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3:</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If needed, use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Shift + Click</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add to the selection or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Alt + Click</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subtract from the selection.</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50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4:</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Once the background is selected, you can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invert the selection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(Select &gt; Inverse) to isolate the subject.</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50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5:</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Click the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Add Layer Mask</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icon to apply the mask.</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 2">
            <a:extLst>
              <a:ext uri="{FF2B5EF4-FFF2-40B4-BE49-F238E27FC236}">
                <a16:creationId xmlns:a16="http://schemas.microsoft.com/office/drawing/2014/main" id="{659E8FE3-9812-7415-A3C8-DD1725C19B6D}"/>
              </a:ext>
            </a:extLst>
          </p:cNvPr>
          <p:cNvSpPr/>
          <p:nvPr/>
        </p:nvSpPr>
        <p:spPr>
          <a:xfrm>
            <a:off x="793790" y="1403695"/>
            <a:ext cx="5096886" cy="372070"/>
          </a:xfrm>
          <a:prstGeom prst="rect">
            <a:avLst/>
          </a:prstGeom>
          <a:noFill/>
          <a:ln/>
        </p:spPr>
        <p:txBody>
          <a:bodyPr wrap="none" lIns="0" tIns="0" rIns="0" bIns="0" rtlCol="0" anchor="t"/>
          <a:lstStyle/>
          <a:p>
            <a:pPr marL="0" indent="0">
              <a:lnSpc>
                <a:spcPts val="2900"/>
              </a:lnSpc>
              <a:buNone/>
            </a:pPr>
            <a:r>
              <a:rPr lang="en-GB" sz="2400" b="1" kern="0" spc="-47" dirty="0">
                <a:solidFill>
                  <a:srgbClr val="E0D6DE"/>
                </a:solidFill>
                <a:latin typeface="Arial" panose="020B0604020202020204" pitchFamily="34" charset="0"/>
                <a:ea typeface="Petrona Bold" pitchFamily="34" charset="-122"/>
                <a:cs typeface="Arial" panose="020B0604020202020204" pitchFamily="34" charset="0"/>
              </a:rPr>
              <a:t>3. Using the Magic Wand Tool</a:t>
            </a:r>
            <a:endParaRPr lang="en-US" sz="2400" dirty="0">
              <a:latin typeface="Arial" panose="020B0604020202020204" pitchFamily="34" charset="0"/>
              <a:cs typeface="Arial" panose="020B0604020202020204" pitchFamily="34" charset="0"/>
            </a:endParaRPr>
          </a:p>
        </p:txBody>
      </p:sp>
      <p:pic>
        <p:nvPicPr>
          <p:cNvPr id="6" name="Image 0" descr="preencoded.png">
            <a:extLst>
              <a:ext uri="{FF2B5EF4-FFF2-40B4-BE49-F238E27FC236}">
                <a16:creationId xmlns:a16="http://schemas.microsoft.com/office/drawing/2014/main" id="{B36ABB09-031F-16E8-2619-B107D61D3DDF}"/>
              </a:ext>
            </a:extLst>
          </p:cNvPr>
          <p:cNvPicPr>
            <a:picLocks noChangeAspect="1"/>
          </p:cNvPicPr>
          <p:nvPr/>
        </p:nvPicPr>
        <p:blipFill>
          <a:blip r:embed="rId3"/>
          <a:stretch>
            <a:fillRect/>
          </a:stretch>
        </p:blipFill>
        <p:spPr>
          <a:xfrm>
            <a:off x="9144000" y="0"/>
            <a:ext cx="5486400" cy="8229600"/>
          </a:xfrm>
          <a:prstGeom prst="rect">
            <a:avLst/>
          </a:prstGeom>
        </p:spPr>
      </p:pic>
    </p:spTree>
    <p:extLst>
      <p:ext uri="{BB962C8B-B14F-4D97-AF65-F5344CB8AC3E}">
        <p14:creationId xmlns:p14="http://schemas.microsoft.com/office/powerpoint/2010/main" val="42616259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E60BCF-ADB1-783E-5431-269063B00E8E}"/>
            </a:ext>
          </a:extLst>
        </p:cNvPr>
        <p:cNvGrpSpPr/>
        <p:nvPr/>
      </p:nvGrpSpPr>
      <p:grpSpPr>
        <a:xfrm>
          <a:off x="0" y="0"/>
          <a:ext cx="0" cy="0"/>
          <a:chOff x="0" y="0"/>
          <a:chExt cx="0" cy="0"/>
        </a:xfrm>
      </p:grpSpPr>
      <p:sp>
        <p:nvSpPr>
          <p:cNvPr id="4" name="Text 0">
            <a:extLst>
              <a:ext uri="{FF2B5EF4-FFF2-40B4-BE49-F238E27FC236}">
                <a16:creationId xmlns:a16="http://schemas.microsoft.com/office/drawing/2014/main" id="{DCB3A155-3668-D93A-1158-9874D85CD836}"/>
              </a:ext>
            </a:extLst>
          </p:cNvPr>
          <p:cNvSpPr/>
          <p:nvPr/>
        </p:nvSpPr>
        <p:spPr>
          <a:xfrm>
            <a:off x="793790" y="49090"/>
            <a:ext cx="6919317" cy="744260"/>
          </a:xfrm>
          <a:prstGeom prst="rect">
            <a:avLst/>
          </a:prstGeom>
          <a:noFill/>
          <a:ln/>
        </p:spPr>
        <p:txBody>
          <a:bodyPr wrap="none" lIns="0" tIns="0" rIns="0" bIns="0" rtlCol="0" anchor="t"/>
          <a:lstStyle/>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Creating Cutouts in Adobe </a:t>
            </a:r>
          </a:p>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Photoshop</a:t>
            </a:r>
          </a:p>
        </p:txBody>
      </p:sp>
      <p:sp>
        <p:nvSpPr>
          <p:cNvPr id="5" name="Text 1">
            <a:extLst>
              <a:ext uri="{FF2B5EF4-FFF2-40B4-BE49-F238E27FC236}">
                <a16:creationId xmlns:a16="http://schemas.microsoft.com/office/drawing/2014/main" id="{6B39AF1A-841A-2E1E-3E7C-CB15E954D4F5}"/>
              </a:ext>
            </a:extLst>
          </p:cNvPr>
          <p:cNvSpPr/>
          <p:nvPr/>
        </p:nvSpPr>
        <p:spPr>
          <a:xfrm>
            <a:off x="793790" y="1913499"/>
            <a:ext cx="7491032" cy="5079507"/>
          </a:xfrm>
          <a:prstGeom prst="rect">
            <a:avLst/>
          </a:prstGeom>
          <a:noFill/>
          <a:ln/>
        </p:spPr>
        <p:txBody>
          <a:bodyPr wrap="square" lIns="0" tIns="0" rIns="0" bIns="0" rtlCol="0" anchor="t"/>
          <a:lstStyle/>
          <a:p>
            <a:pPr marL="800100" lvl="1" indent="-342900">
              <a:lnSpc>
                <a:spcPct val="150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1:</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Go to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Select &gt; Subject</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Photoshop uses AI to detect the main subject in the image and creates a selection around it.</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50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2:</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refine the selection, click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Select and Mask</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the options bar.</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50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3:</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 tools like the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Refine Edge Brush Tool</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improve complex areas like hair.</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50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4:</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Output the selection as a layer mask.</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Image 0" descr="preencoded.png">
            <a:extLst>
              <a:ext uri="{FF2B5EF4-FFF2-40B4-BE49-F238E27FC236}">
                <a16:creationId xmlns:a16="http://schemas.microsoft.com/office/drawing/2014/main" id="{D9548A79-F3B3-BFB5-8D9A-2CDF5118CDAD}"/>
              </a:ext>
            </a:extLst>
          </p:cNvPr>
          <p:cNvPicPr>
            <a:picLocks noChangeAspect="1"/>
          </p:cNvPicPr>
          <p:nvPr/>
        </p:nvPicPr>
        <p:blipFill>
          <a:blip r:embed="rId3"/>
          <a:stretch>
            <a:fillRect/>
          </a:stretch>
        </p:blipFill>
        <p:spPr>
          <a:xfrm>
            <a:off x="9144000" y="0"/>
            <a:ext cx="5486400" cy="8229600"/>
          </a:xfrm>
          <a:prstGeom prst="rect">
            <a:avLst/>
          </a:prstGeom>
        </p:spPr>
      </p:pic>
      <p:sp>
        <p:nvSpPr>
          <p:cNvPr id="3" name="Text 2">
            <a:extLst>
              <a:ext uri="{FF2B5EF4-FFF2-40B4-BE49-F238E27FC236}">
                <a16:creationId xmlns:a16="http://schemas.microsoft.com/office/drawing/2014/main" id="{EF646AF9-EADC-86FF-97E7-03EEA885AEF0}"/>
              </a:ext>
            </a:extLst>
          </p:cNvPr>
          <p:cNvSpPr/>
          <p:nvPr/>
        </p:nvSpPr>
        <p:spPr>
          <a:xfrm>
            <a:off x="793790" y="1403695"/>
            <a:ext cx="5096886" cy="372070"/>
          </a:xfrm>
          <a:prstGeom prst="rect">
            <a:avLst/>
          </a:prstGeom>
          <a:noFill/>
          <a:ln/>
        </p:spPr>
        <p:txBody>
          <a:bodyPr wrap="none" lIns="0" tIns="0" rIns="0" bIns="0" rtlCol="0" anchor="t"/>
          <a:lstStyle/>
          <a:p>
            <a:pPr marL="0" indent="0">
              <a:lnSpc>
                <a:spcPts val="2900"/>
              </a:lnSpc>
              <a:buNone/>
            </a:pPr>
            <a:r>
              <a:rPr lang="en-GB" sz="2400" b="1" kern="0" spc="-47" dirty="0">
                <a:solidFill>
                  <a:srgbClr val="E0D6DE"/>
                </a:solidFill>
                <a:latin typeface="Arial" panose="020B0604020202020204" pitchFamily="34" charset="0"/>
                <a:ea typeface="Petrona Bold" pitchFamily="34" charset="-122"/>
                <a:cs typeface="Arial" panose="020B0604020202020204" pitchFamily="34" charset="0"/>
              </a:rPr>
              <a:t>4. Using Select Subject</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4748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79C7C8-2E12-8355-E736-A210B98075E0}"/>
            </a:ext>
          </a:extLst>
        </p:cNvPr>
        <p:cNvGrpSpPr/>
        <p:nvPr/>
      </p:nvGrpSpPr>
      <p:grpSpPr>
        <a:xfrm>
          <a:off x="0" y="0"/>
          <a:ext cx="0" cy="0"/>
          <a:chOff x="0" y="0"/>
          <a:chExt cx="0" cy="0"/>
        </a:xfrm>
      </p:grpSpPr>
      <p:sp>
        <p:nvSpPr>
          <p:cNvPr id="4" name="Text 0">
            <a:extLst>
              <a:ext uri="{FF2B5EF4-FFF2-40B4-BE49-F238E27FC236}">
                <a16:creationId xmlns:a16="http://schemas.microsoft.com/office/drawing/2014/main" id="{BD0B782E-01DA-2BED-4DAF-DA8D4BA76DFB}"/>
              </a:ext>
            </a:extLst>
          </p:cNvPr>
          <p:cNvSpPr/>
          <p:nvPr/>
        </p:nvSpPr>
        <p:spPr>
          <a:xfrm>
            <a:off x="793790" y="49090"/>
            <a:ext cx="6919317" cy="744260"/>
          </a:xfrm>
          <a:prstGeom prst="rect">
            <a:avLst/>
          </a:prstGeom>
          <a:noFill/>
          <a:ln/>
        </p:spPr>
        <p:txBody>
          <a:bodyPr wrap="none" lIns="0" tIns="0" rIns="0" bIns="0" rtlCol="0" anchor="t"/>
          <a:lstStyle/>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Creating Cutouts in Adobe </a:t>
            </a:r>
          </a:p>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Photoshop</a:t>
            </a:r>
          </a:p>
        </p:txBody>
      </p:sp>
      <p:sp>
        <p:nvSpPr>
          <p:cNvPr id="5" name="Text 1">
            <a:extLst>
              <a:ext uri="{FF2B5EF4-FFF2-40B4-BE49-F238E27FC236}">
                <a16:creationId xmlns:a16="http://schemas.microsoft.com/office/drawing/2014/main" id="{6675C801-8A33-64E0-A1DA-3523D1115380}"/>
              </a:ext>
            </a:extLst>
          </p:cNvPr>
          <p:cNvSpPr/>
          <p:nvPr/>
        </p:nvSpPr>
        <p:spPr>
          <a:xfrm>
            <a:off x="793790" y="1913499"/>
            <a:ext cx="7491032" cy="5079507"/>
          </a:xfrm>
          <a:prstGeom prst="rect">
            <a:avLst/>
          </a:prstGeom>
          <a:noFill/>
          <a:ln/>
        </p:spPr>
        <p:txBody>
          <a:bodyPr wrap="square" lIns="0" tIns="0" rIns="0" bIns="0" rtlCol="0" anchor="t"/>
          <a:lstStyle/>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1:</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Go to the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Channels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panel (Window &gt; Channels).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2:</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Find the channel (Red, Green, or Blue) with the highest contrast between the subject and the background.</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3:</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Duplicate the channel by dragging it to the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New Channel</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icon.</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4:</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Levels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(Ctrl + L or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Cmd</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L) to increase the contrast even more.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5:</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Paint with black or white to refine the selection.</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6:</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Load the channel as a selection by pressing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Ctrl + Click</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(or </a:t>
            </a:r>
            <a:r>
              <a:rPr lang="en-GB" sz="18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Cmd</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Click</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on Mac) on the channel thumbnail.</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7:</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Return to the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Layers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panel and apply a layer mask.</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 2">
            <a:extLst>
              <a:ext uri="{FF2B5EF4-FFF2-40B4-BE49-F238E27FC236}">
                <a16:creationId xmlns:a16="http://schemas.microsoft.com/office/drawing/2014/main" id="{93B62B31-C20D-711B-F85F-2E036676B9BC}"/>
              </a:ext>
            </a:extLst>
          </p:cNvPr>
          <p:cNvSpPr/>
          <p:nvPr/>
        </p:nvSpPr>
        <p:spPr>
          <a:xfrm>
            <a:off x="793790" y="1403695"/>
            <a:ext cx="5096886" cy="372070"/>
          </a:xfrm>
          <a:prstGeom prst="rect">
            <a:avLst/>
          </a:prstGeom>
          <a:noFill/>
          <a:ln/>
        </p:spPr>
        <p:txBody>
          <a:bodyPr wrap="none" lIns="0" tIns="0" rIns="0" bIns="0" rtlCol="0" anchor="t"/>
          <a:lstStyle/>
          <a:p>
            <a:pPr marL="0" indent="0">
              <a:lnSpc>
                <a:spcPts val="2900"/>
              </a:lnSpc>
              <a:buNone/>
            </a:pPr>
            <a:r>
              <a:rPr lang="en-GB" sz="2400" b="1" kern="0" spc="-47" dirty="0">
                <a:solidFill>
                  <a:srgbClr val="E0D6DE"/>
                </a:solidFill>
                <a:latin typeface="Arial" panose="020B0604020202020204" pitchFamily="34" charset="0"/>
                <a:ea typeface="Petrona Bold" pitchFamily="34" charset="-122"/>
                <a:cs typeface="Arial" panose="020B0604020202020204" pitchFamily="34" charset="0"/>
              </a:rPr>
              <a:t>5. Using Channels for Complex Cutouts</a:t>
            </a:r>
          </a:p>
        </p:txBody>
      </p:sp>
      <p:pic>
        <p:nvPicPr>
          <p:cNvPr id="6" name="Image 0" descr="preencoded.png">
            <a:extLst>
              <a:ext uri="{FF2B5EF4-FFF2-40B4-BE49-F238E27FC236}">
                <a16:creationId xmlns:a16="http://schemas.microsoft.com/office/drawing/2014/main" id="{87A5F6F0-419A-C3DB-88D4-18856CE1A11A}"/>
              </a:ext>
            </a:extLst>
          </p:cNvPr>
          <p:cNvPicPr>
            <a:picLocks noChangeAspect="1"/>
          </p:cNvPicPr>
          <p:nvPr/>
        </p:nvPicPr>
        <p:blipFill>
          <a:blip r:embed="rId3"/>
          <a:stretch>
            <a:fillRect/>
          </a:stretch>
        </p:blipFill>
        <p:spPr>
          <a:xfrm>
            <a:off x="9144000" y="0"/>
            <a:ext cx="5486400" cy="8229600"/>
          </a:xfrm>
          <a:prstGeom prst="rect">
            <a:avLst/>
          </a:prstGeom>
        </p:spPr>
      </p:pic>
    </p:spTree>
    <p:extLst>
      <p:ext uri="{BB962C8B-B14F-4D97-AF65-F5344CB8AC3E}">
        <p14:creationId xmlns:p14="http://schemas.microsoft.com/office/powerpoint/2010/main" val="41092836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EDA6D2-EB4C-5F4A-C455-A58157BD86AE}"/>
            </a:ext>
          </a:extLst>
        </p:cNvPr>
        <p:cNvGrpSpPr/>
        <p:nvPr/>
      </p:nvGrpSpPr>
      <p:grpSpPr>
        <a:xfrm>
          <a:off x="0" y="0"/>
          <a:ext cx="0" cy="0"/>
          <a:chOff x="0" y="0"/>
          <a:chExt cx="0" cy="0"/>
        </a:xfrm>
      </p:grpSpPr>
      <p:sp>
        <p:nvSpPr>
          <p:cNvPr id="4" name="Text 0">
            <a:extLst>
              <a:ext uri="{FF2B5EF4-FFF2-40B4-BE49-F238E27FC236}">
                <a16:creationId xmlns:a16="http://schemas.microsoft.com/office/drawing/2014/main" id="{99B71484-5160-944E-A868-A60BD240893D}"/>
              </a:ext>
            </a:extLst>
          </p:cNvPr>
          <p:cNvSpPr/>
          <p:nvPr/>
        </p:nvSpPr>
        <p:spPr>
          <a:xfrm>
            <a:off x="793790" y="49090"/>
            <a:ext cx="6919317" cy="744260"/>
          </a:xfrm>
          <a:prstGeom prst="rect">
            <a:avLst/>
          </a:prstGeom>
          <a:noFill/>
          <a:ln/>
        </p:spPr>
        <p:txBody>
          <a:bodyPr wrap="none" lIns="0" tIns="0" rIns="0" bIns="0" rtlCol="0" anchor="t"/>
          <a:lstStyle/>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Creating Cutouts in Adobe </a:t>
            </a:r>
          </a:p>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Photoshop</a:t>
            </a:r>
          </a:p>
        </p:txBody>
      </p:sp>
      <p:sp>
        <p:nvSpPr>
          <p:cNvPr id="5" name="Text 1">
            <a:extLst>
              <a:ext uri="{FF2B5EF4-FFF2-40B4-BE49-F238E27FC236}">
                <a16:creationId xmlns:a16="http://schemas.microsoft.com/office/drawing/2014/main" id="{B548FF91-A2A7-58DC-B046-F938298B2A62}"/>
              </a:ext>
            </a:extLst>
          </p:cNvPr>
          <p:cNvSpPr/>
          <p:nvPr/>
        </p:nvSpPr>
        <p:spPr>
          <a:xfrm>
            <a:off x="793790" y="1913499"/>
            <a:ext cx="7491032" cy="5079507"/>
          </a:xfrm>
          <a:prstGeom prst="rect">
            <a:avLst/>
          </a:prstGeom>
          <a:noFill/>
          <a:ln/>
        </p:spPr>
        <p:txBody>
          <a:bodyPr wrap="square" lIns="0" tIns="0" rIns="0" bIns="0" rtlCol="0" anchor="t"/>
          <a:lstStyle/>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1:</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Select the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Lasso Tool</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or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Polygonal Lasso Tool</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from the toolbar.</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2:</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Manually trace around the object to create a selection.</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3:</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Once the selection is complete, apply a layer mask.</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Image 0" descr="preencoded.png">
            <a:extLst>
              <a:ext uri="{FF2B5EF4-FFF2-40B4-BE49-F238E27FC236}">
                <a16:creationId xmlns:a16="http://schemas.microsoft.com/office/drawing/2014/main" id="{D7462A3F-B60E-2503-BB4D-C2E2675E62DC}"/>
              </a:ext>
            </a:extLst>
          </p:cNvPr>
          <p:cNvPicPr>
            <a:picLocks noChangeAspect="1"/>
          </p:cNvPicPr>
          <p:nvPr/>
        </p:nvPicPr>
        <p:blipFill>
          <a:blip r:embed="rId3"/>
          <a:stretch>
            <a:fillRect/>
          </a:stretch>
        </p:blipFill>
        <p:spPr>
          <a:xfrm>
            <a:off x="9144000" y="0"/>
            <a:ext cx="5486400" cy="8229600"/>
          </a:xfrm>
          <a:prstGeom prst="rect">
            <a:avLst/>
          </a:prstGeom>
        </p:spPr>
      </p:pic>
      <p:sp>
        <p:nvSpPr>
          <p:cNvPr id="3" name="Text 2">
            <a:extLst>
              <a:ext uri="{FF2B5EF4-FFF2-40B4-BE49-F238E27FC236}">
                <a16:creationId xmlns:a16="http://schemas.microsoft.com/office/drawing/2014/main" id="{F2ADBDF5-E65D-61D8-EA70-49AF9C99C86D}"/>
              </a:ext>
            </a:extLst>
          </p:cNvPr>
          <p:cNvSpPr/>
          <p:nvPr/>
        </p:nvSpPr>
        <p:spPr>
          <a:xfrm>
            <a:off x="793790" y="1403695"/>
            <a:ext cx="5096886" cy="372070"/>
          </a:xfrm>
          <a:prstGeom prst="rect">
            <a:avLst/>
          </a:prstGeom>
          <a:noFill/>
          <a:ln/>
        </p:spPr>
        <p:txBody>
          <a:bodyPr wrap="none" lIns="0" tIns="0" rIns="0" bIns="0" rtlCol="0" anchor="t"/>
          <a:lstStyle/>
          <a:p>
            <a:pPr marL="0" indent="0">
              <a:lnSpc>
                <a:spcPts val="2900"/>
              </a:lnSpc>
              <a:buNone/>
            </a:pPr>
            <a:r>
              <a:rPr lang="en-GB" sz="2400" b="1" kern="0" spc="-47" dirty="0">
                <a:solidFill>
                  <a:srgbClr val="E0D6DE"/>
                </a:solidFill>
                <a:latin typeface="Arial" panose="020B0604020202020204" pitchFamily="34" charset="0"/>
                <a:ea typeface="Petrona Bold" pitchFamily="34" charset="-122"/>
                <a:cs typeface="Arial" panose="020B0604020202020204" pitchFamily="34" charset="0"/>
              </a:rPr>
              <a:t>6. Using the Lasso Tool</a:t>
            </a:r>
          </a:p>
        </p:txBody>
      </p:sp>
    </p:spTree>
    <p:extLst>
      <p:ext uri="{BB962C8B-B14F-4D97-AF65-F5344CB8AC3E}">
        <p14:creationId xmlns:p14="http://schemas.microsoft.com/office/powerpoint/2010/main" val="5854089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0D21BC-9BDA-032D-27F1-7E8EC92E16CD}"/>
            </a:ext>
          </a:extLst>
        </p:cNvPr>
        <p:cNvGrpSpPr/>
        <p:nvPr/>
      </p:nvGrpSpPr>
      <p:grpSpPr>
        <a:xfrm>
          <a:off x="0" y="0"/>
          <a:ext cx="0" cy="0"/>
          <a:chOff x="0" y="0"/>
          <a:chExt cx="0" cy="0"/>
        </a:xfrm>
      </p:grpSpPr>
      <p:sp>
        <p:nvSpPr>
          <p:cNvPr id="4" name="Text 0">
            <a:extLst>
              <a:ext uri="{FF2B5EF4-FFF2-40B4-BE49-F238E27FC236}">
                <a16:creationId xmlns:a16="http://schemas.microsoft.com/office/drawing/2014/main" id="{56FA3339-F9E4-3362-3A82-E0BA784861E8}"/>
              </a:ext>
            </a:extLst>
          </p:cNvPr>
          <p:cNvSpPr/>
          <p:nvPr/>
        </p:nvSpPr>
        <p:spPr>
          <a:xfrm>
            <a:off x="793790" y="49090"/>
            <a:ext cx="6919317" cy="744260"/>
          </a:xfrm>
          <a:prstGeom prst="rect">
            <a:avLst/>
          </a:prstGeom>
          <a:noFill/>
          <a:ln/>
        </p:spPr>
        <p:txBody>
          <a:bodyPr wrap="none" lIns="0" tIns="0" rIns="0" bIns="0" rtlCol="0" anchor="t"/>
          <a:lstStyle/>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Creating Cutouts in Adobe </a:t>
            </a:r>
          </a:p>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Photoshop</a:t>
            </a:r>
          </a:p>
        </p:txBody>
      </p:sp>
      <p:sp>
        <p:nvSpPr>
          <p:cNvPr id="5" name="Text 1">
            <a:extLst>
              <a:ext uri="{FF2B5EF4-FFF2-40B4-BE49-F238E27FC236}">
                <a16:creationId xmlns:a16="http://schemas.microsoft.com/office/drawing/2014/main" id="{F168AEEF-56D6-DB1D-9009-244C56B942E9}"/>
              </a:ext>
            </a:extLst>
          </p:cNvPr>
          <p:cNvSpPr/>
          <p:nvPr/>
        </p:nvSpPr>
        <p:spPr>
          <a:xfrm>
            <a:off x="793790" y="1913499"/>
            <a:ext cx="7491032" cy="5079507"/>
          </a:xfrm>
          <a:prstGeom prst="rect">
            <a:avLst/>
          </a:prstGeom>
          <a:noFill/>
          <a:ln/>
        </p:spPr>
        <p:txBody>
          <a:bodyPr wrap="square" lIns="0" tIns="0" rIns="0" bIns="0" rtlCol="0" anchor="t"/>
          <a:lstStyle/>
          <a:p>
            <a:pPr marL="342900" lvl="0" indent="-342900">
              <a:lnSpc>
                <a:spcPct val="150000"/>
              </a:lnSpc>
              <a:spcAft>
                <a:spcPts val="800"/>
              </a:spcAft>
              <a:buSzPts val="1000"/>
              <a:buFont typeface="Symbol" panose="05050102010706020507" pitchFamily="18" charset="2"/>
              <a:buChar char=""/>
              <a:tabLst>
                <a:tab pos="4572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After creating the initial cutout, refining the edges is crucial. You can use: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Select and Mask</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adjust the smoothness, feather, and contrast of the selection.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Refine Edge Brush Tool</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enhance hair or fur.</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Layer Mask Properties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like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Feather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Density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adjust the mask.</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 2">
            <a:extLst>
              <a:ext uri="{FF2B5EF4-FFF2-40B4-BE49-F238E27FC236}">
                <a16:creationId xmlns:a16="http://schemas.microsoft.com/office/drawing/2014/main" id="{0540ABED-D208-4D02-E117-6B2814CB9BFE}"/>
              </a:ext>
            </a:extLst>
          </p:cNvPr>
          <p:cNvSpPr/>
          <p:nvPr/>
        </p:nvSpPr>
        <p:spPr>
          <a:xfrm>
            <a:off x="793790" y="1403695"/>
            <a:ext cx="5096886" cy="372070"/>
          </a:xfrm>
          <a:prstGeom prst="rect">
            <a:avLst/>
          </a:prstGeom>
          <a:noFill/>
          <a:ln/>
        </p:spPr>
        <p:txBody>
          <a:bodyPr wrap="none" lIns="0" tIns="0" rIns="0" bIns="0" rtlCol="0" anchor="t"/>
          <a:lstStyle/>
          <a:p>
            <a:pPr marL="0" indent="0">
              <a:lnSpc>
                <a:spcPts val="2900"/>
              </a:lnSpc>
              <a:buNone/>
            </a:pPr>
            <a:r>
              <a:rPr lang="en-GB" sz="2400" b="1" kern="0" spc="-47" dirty="0">
                <a:solidFill>
                  <a:srgbClr val="E0D6DE"/>
                </a:solidFill>
                <a:latin typeface="Arial" panose="020B0604020202020204" pitchFamily="34" charset="0"/>
                <a:ea typeface="Petrona Bold" pitchFamily="34" charset="-122"/>
                <a:cs typeface="Arial" panose="020B0604020202020204" pitchFamily="34" charset="0"/>
              </a:rPr>
              <a:t>7. Refining the Cutout</a:t>
            </a:r>
          </a:p>
        </p:txBody>
      </p:sp>
      <p:pic>
        <p:nvPicPr>
          <p:cNvPr id="6" name="Image 0" descr="preencoded.png">
            <a:extLst>
              <a:ext uri="{FF2B5EF4-FFF2-40B4-BE49-F238E27FC236}">
                <a16:creationId xmlns:a16="http://schemas.microsoft.com/office/drawing/2014/main" id="{3E0996F2-75D3-7D5B-58F9-5EEA4E16FE4C}"/>
              </a:ext>
            </a:extLst>
          </p:cNvPr>
          <p:cNvPicPr>
            <a:picLocks noChangeAspect="1"/>
          </p:cNvPicPr>
          <p:nvPr/>
        </p:nvPicPr>
        <p:blipFill>
          <a:blip r:embed="rId3"/>
          <a:stretch>
            <a:fillRect/>
          </a:stretch>
        </p:blipFill>
        <p:spPr>
          <a:xfrm>
            <a:off x="9144000" y="0"/>
            <a:ext cx="5486400" cy="8229600"/>
          </a:xfrm>
          <a:prstGeom prst="rect">
            <a:avLst/>
          </a:prstGeom>
        </p:spPr>
      </p:pic>
    </p:spTree>
    <p:extLst>
      <p:ext uri="{BB962C8B-B14F-4D97-AF65-F5344CB8AC3E}">
        <p14:creationId xmlns:p14="http://schemas.microsoft.com/office/powerpoint/2010/main" val="30304511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587EA-3735-F1CD-C2C1-9B8A1423B312}"/>
            </a:ext>
          </a:extLst>
        </p:cNvPr>
        <p:cNvGrpSpPr/>
        <p:nvPr/>
      </p:nvGrpSpPr>
      <p:grpSpPr>
        <a:xfrm>
          <a:off x="0" y="0"/>
          <a:ext cx="0" cy="0"/>
          <a:chOff x="0" y="0"/>
          <a:chExt cx="0" cy="0"/>
        </a:xfrm>
      </p:grpSpPr>
      <p:sp>
        <p:nvSpPr>
          <p:cNvPr id="4" name="Text 0">
            <a:extLst>
              <a:ext uri="{FF2B5EF4-FFF2-40B4-BE49-F238E27FC236}">
                <a16:creationId xmlns:a16="http://schemas.microsoft.com/office/drawing/2014/main" id="{FEC1022C-3B60-EC6E-DE1C-BE0BA88B93B3}"/>
              </a:ext>
            </a:extLst>
          </p:cNvPr>
          <p:cNvSpPr/>
          <p:nvPr/>
        </p:nvSpPr>
        <p:spPr>
          <a:xfrm>
            <a:off x="793790" y="49090"/>
            <a:ext cx="6919317" cy="744260"/>
          </a:xfrm>
          <a:prstGeom prst="rect">
            <a:avLst/>
          </a:prstGeom>
          <a:noFill/>
          <a:ln/>
        </p:spPr>
        <p:txBody>
          <a:bodyPr wrap="none" lIns="0" tIns="0" rIns="0" bIns="0" rtlCol="0" anchor="t"/>
          <a:lstStyle/>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Creating Cutouts in Adobe </a:t>
            </a:r>
          </a:p>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Photoshop</a:t>
            </a:r>
          </a:p>
        </p:txBody>
      </p:sp>
      <p:sp>
        <p:nvSpPr>
          <p:cNvPr id="5" name="Text 1">
            <a:extLst>
              <a:ext uri="{FF2B5EF4-FFF2-40B4-BE49-F238E27FC236}">
                <a16:creationId xmlns:a16="http://schemas.microsoft.com/office/drawing/2014/main" id="{42F00C9B-FB81-34EE-FBE8-30C2894F5402}"/>
              </a:ext>
            </a:extLst>
          </p:cNvPr>
          <p:cNvSpPr/>
          <p:nvPr/>
        </p:nvSpPr>
        <p:spPr>
          <a:xfrm>
            <a:off x="793790" y="1913499"/>
            <a:ext cx="7491032" cy="5079507"/>
          </a:xfrm>
          <a:prstGeom prst="rect">
            <a:avLst/>
          </a:prstGeom>
          <a:noFill/>
          <a:ln/>
        </p:spPr>
        <p:txBody>
          <a:bodyPr wrap="square" lIns="0" tIns="0" rIns="0" bIns="0" rtlCol="0" anchor="t"/>
          <a:lstStyle/>
          <a:p>
            <a:pPr marL="342900" lvl="0" indent="-342900">
              <a:lnSpc>
                <a:spcPct val="150000"/>
              </a:lnSpc>
              <a:spcAft>
                <a:spcPts val="800"/>
              </a:spcAft>
              <a:buSzPts val="1000"/>
              <a:buFont typeface="Symbol" panose="05050102010706020507" pitchFamily="18" charset="2"/>
              <a:buChar char=""/>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After creating the cutout, you can add a new background by dragging a different image into the document.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Position the new background layer below the cutout layer.</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Cutouts can be used for various creative projects, like photo 	manipulations, compositing, or product photography.</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Image 0" descr="preencoded.png">
            <a:extLst>
              <a:ext uri="{FF2B5EF4-FFF2-40B4-BE49-F238E27FC236}">
                <a16:creationId xmlns:a16="http://schemas.microsoft.com/office/drawing/2014/main" id="{FFA44727-E84F-212A-F684-87EC4F1358E4}"/>
              </a:ext>
            </a:extLst>
          </p:cNvPr>
          <p:cNvPicPr>
            <a:picLocks noChangeAspect="1"/>
          </p:cNvPicPr>
          <p:nvPr/>
        </p:nvPicPr>
        <p:blipFill>
          <a:blip r:embed="rId3"/>
          <a:stretch>
            <a:fillRect/>
          </a:stretch>
        </p:blipFill>
        <p:spPr>
          <a:xfrm>
            <a:off x="9144000" y="0"/>
            <a:ext cx="5486400" cy="8229600"/>
          </a:xfrm>
          <a:prstGeom prst="rect">
            <a:avLst/>
          </a:prstGeom>
        </p:spPr>
      </p:pic>
      <p:sp>
        <p:nvSpPr>
          <p:cNvPr id="3" name="Text 2">
            <a:extLst>
              <a:ext uri="{FF2B5EF4-FFF2-40B4-BE49-F238E27FC236}">
                <a16:creationId xmlns:a16="http://schemas.microsoft.com/office/drawing/2014/main" id="{B89473F2-D2BD-ABBC-C8B8-FE5CE9C7CDB4}"/>
              </a:ext>
            </a:extLst>
          </p:cNvPr>
          <p:cNvSpPr/>
          <p:nvPr/>
        </p:nvSpPr>
        <p:spPr>
          <a:xfrm>
            <a:off x="793790" y="1403695"/>
            <a:ext cx="5096886" cy="372070"/>
          </a:xfrm>
          <a:prstGeom prst="rect">
            <a:avLst/>
          </a:prstGeom>
          <a:noFill/>
          <a:ln/>
        </p:spPr>
        <p:txBody>
          <a:bodyPr wrap="none" lIns="0" tIns="0" rIns="0" bIns="0" rtlCol="0" anchor="t"/>
          <a:lstStyle/>
          <a:p>
            <a:pPr marL="0" indent="0">
              <a:lnSpc>
                <a:spcPts val="2900"/>
              </a:lnSpc>
              <a:buNone/>
            </a:pPr>
            <a:r>
              <a:rPr lang="en-GB" sz="2400" b="1" kern="0" spc="-47" dirty="0">
                <a:solidFill>
                  <a:srgbClr val="E0D6DE"/>
                </a:solidFill>
                <a:latin typeface="Arial" panose="020B0604020202020204" pitchFamily="34" charset="0"/>
                <a:ea typeface="Petrona Bold" pitchFamily="34" charset="-122"/>
                <a:cs typeface="Arial" panose="020B0604020202020204" pitchFamily="34" charset="0"/>
              </a:rPr>
              <a:t>8. Adding a New Background</a:t>
            </a:r>
          </a:p>
        </p:txBody>
      </p:sp>
    </p:spTree>
    <p:extLst>
      <p:ext uri="{BB962C8B-B14F-4D97-AF65-F5344CB8AC3E}">
        <p14:creationId xmlns:p14="http://schemas.microsoft.com/office/powerpoint/2010/main" val="12278814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E1449-CA3B-F7AE-E468-57CC4134433F}"/>
            </a:ext>
          </a:extLst>
        </p:cNvPr>
        <p:cNvGrpSpPr/>
        <p:nvPr/>
      </p:nvGrpSpPr>
      <p:grpSpPr>
        <a:xfrm>
          <a:off x="0" y="0"/>
          <a:ext cx="0" cy="0"/>
          <a:chOff x="0" y="0"/>
          <a:chExt cx="0" cy="0"/>
        </a:xfrm>
      </p:grpSpPr>
      <p:sp>
        <p:nvSpPr>
          <p:cNvPr id="4" name="Text 0">
            <a:extLst>
              <a:ext uri="{FF2B5EF4-FFF2-40B4-BE49-F238E27FC236}">
                <a16:creationId xmlns:a16="http://schemas.microsoft.com/office/drawing/2014/main" id="{41801AA5-D77D-1FF4-CFBF-73D147DE273A}"/>
              </a:ext>
            </a:extLst>
          </p:cNvPr>
          <p:cNvSpPr/>
          <p:nvPr/>
        </p:nvSpPr>
        <p:spPr>
          <a:xfrm>
            <a:off x="793790" y="49090"/>
            <a:ext cx="6919317" cy="744260"/>
          </a:xfrm>
          <a:prstGeom prst="rect">
            <a:avLst/>
          </a:prstGeom>
          <a:noFill/>
          <a:ln/>
        </p:spPr>
        <p:txBody>
          <a:bodyPr wrap="none" lIns="0" tIns="0" rIns="0" bIns="0" rtlCol="0" anchor="t"/>
          <a:lstStyle/>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Adding shadows to your cutout</a:t>
            </a:r>
          </a:p>
        </p:txBody>
      </p:sp>
      <p:sp>
        <p:nvSpPr>
          <p:cNvPr id="5" name="Text 1">
            <a:extLst>
              <a:ext uri="{FF2B5EF4-FFF2-40B4-BE49-F238E27FC236}">
                <a16:creationId xmlns:a16="http://schemas.microsoft.com/office/drawing/2014/main" id="{07F17E6D-3E3C-D861-A3E7-EE29495E2848}"/>
              </a:ext>
            </a:extLst>
          </p:cNvPr>
          <p:cNvSpPr/>
          <p:nvPr/>
        </p:nvSpPr>
        <p:spPr>
          <a:xfrm>
            <a:off x="793790" y="786176"/>
            <a:ext cx="7491032" cy="5079507"/>
          </a:xfrm>
          <a:prstGeom prst="rect">
            <a:avLst/>
          </a:prstGeom>
          <a:noFill/>
          <a:ln/>
        </p:spPr>
        <p:txBody>
          <a:bodyPr wrap="square" lIns="0" tIns="0" rIns="0" bIns="0" rtlCol="0" anchor="t"/>
          <a:lstStyle/>
          <a:p>
            <a:pPr>
              <a:lnSpc>
                <a:spcPct val="150000"/>
              </a:lnSpc>
              <a:spcAft>
                <a:spcPts val="800"/>
              </a:spcAf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Adding shadows and reflections to a cutout in Photoshop can enhance realism and make your composite image look more convincing. Here's a step-by-step guide on how to achieve both effects:</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1. Adding Shadows</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There are different types of shadows you can create: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drop shadows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(for softer shadows that appear close to the subject) or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cast shadows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(for longer, directional shadows). Here’s how to create them:</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Image 0" descr="preencoded.png">
            <a:extLst>
              <a:ext uri="{FF2B5EF4-FFF2-40B4-BE49-F238E27FC236}">
                <a16:creationId xmlns:a16="http://schemas.microsoft.com/office/drawing/2014/main" id="{EAAE43A1-E07D-FF67-D14B-9D7B76B11EE3}"/>
              </a:ext>
            </a:extLst>
          </p:cNvPr>
          <p:cNvPicPr>
            <a:picLocks noChangeAspect="1"/>
          </p:cNvPicPr>
          <p:nvPr/>
        </p:nvPicPr>
        <p:blipFill>
          <a:blip r:embed="rId3"/>
          <a:stretch>
            <a:fillRect/>
          </a:stretch>
        </p:blipFill>
        <p:spPr>
          <a:xfrm>
            <a:off x="9144000" y="0"/>
            <a:ext cx="5486400" cy="8229600"/>
          </a:xfrm>
          <a:prstGeom prst="rect">
            <a:avLst/>
          </a:prstGeom>
        </p:spPr>
      </p:pic>
    </p:spTree>
    <p:extLst>
      <p:ext uri="{BB962C8B-B14F-4D97-AF65-F5344CB8AC3E}">
        <p14:creationId xmlns:p14="http://schemas.microsoft.com/office/powerpoint/2010/main" val="3809491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59E5B-D2D1-6AFB-9600-01BF791517CD}"/>
            </a:ext>
          </a:extLst>
        </p:cNvPr>
        <p:cNvGrpSpPr/>
        <p:nvPr/>
      </p:nvGrpSpPr>
      <p:grpSpPr>
        <a:xfrm>
          <a:off x="0" y="0"/>
          <a:ext cx="0" cy="0"/>
          <a:chOff x="0" y="0"/>
          <a:chExt cx="0" cy="0"/>
        </a:xfrm>
      </p:grpSpPr>
      <p:sp>
        <p:nvSpPr>
          <p:cNvPr id="5" name="Text 1">
            <a:extLst>
              <a:ext uri="{FF2B5EF4-FFF2-40B4-BE49-F238E27FC236}">
                <a16:creationId xmlns:a16="http://schemas.microsoft.com/office/drawing/2014/main" id="{C9D907A5-D66A-F87D-7DEE-1395D9D17D4D}"/>
              </a:ext>
            </a:extLst>
          </p:cNvPr>
          <p:cNvSpPr/>
          <p:nvPr/>
        </p:nvSpPr>
        <p:spPr>
          <a:xfrm>
            <a:off x="783225" y="1338147"/>
            <a:ext cx="7491032" cy="5079507"/>
          </a:xfrm>
          <a:prstGeom prst="rect">
            <a:avLst/>
          </a:prstGeom>
          <a:noFill/>
          <a:ln/>
        </p:spPr>
        <p:txBody>
          <a:bodyPr wrap="square" lIns="0" tIns="0" rIns="0" bIns="0" rtlCol="0" anchor="t"/>
          <a:lstStyle/>
          <a:p>
            <a:pPr marL="342900" lvl="0" indent="-342900">
              <a:lnSpc>
                <a:spcPct val="150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1:</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Select the layer with your cutout.</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2:</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Go to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Layer &gt; Layer Style &gt; Drop Shadow</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3:</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the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Layer Style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dialog box, adjust the following settings:</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Angle: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Set the light source direction.</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Distance: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Controls how far the shadow is from the cutout.</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Spread:</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Adjusts the size of the shadow edges.</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Size: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Controls the softness of the shadow edges.</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Opacity: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Controls the darkness of the shadow.</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4:</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Fine-tune these settings to achieve the desired shadow effect.</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Image 0" descr="preencoded.png">
            <a:extLst>
              <a:ext uri="{FF2B5EF4-FFF2-40B4-BE49-F238E27FC236}">
                <a16:creationId xmlns:a16="http://schemas.microsoft.com/office/drawing/2014/main" id="{8FACB072-B932-707C-D0CF-481211AC0A51}"/>
              </a:ext>
            </a:extLst>
          </p:cNvPr>
          <p:cNvPicPr>
            <a:picLocks noChangeAspect="1"/>
          </p:cNvPicPr>
          <p:nvPr/>
        </p:nvPicPr>
        <p:blipFill>
          <a:blip r:embed="rId3"/>
          <a:stretch>
            <a:fillRect/>
          </a:stretch>
        </p:blipFill>
        <p:spPr>
          <a:xfrm>
            <a:off x="9144000" y="0"/>
            <a:ext cx="5486400" cy="8229600"/>
          </a:xfrm>
          <a:prstGeom prst="rect">
            <a:avLst/>
          </a:prstGeom>
        </p:spPr>
      </p:pic>
      <p:sp>
        <p:nvSpPr>
          <p:cNvPr id="3" name="Text 2">
            <a:extLst>
              <a:ext uri="{FF2B5EF4-FFF2-40B4-BE49-F238E27FC236}">
                <a16:creationId xmlns:a16="http://schemas.microsoft.com/office/drawing/2014/main" id="{4A1B884D-0259-C6BB-4B36-6FFF7349E50A}"/>
              </a:ext>
            </a:extLst>
          </p:cNvPr>
          <p:cNvSpPr/>
          <p:nvPr/>
        </p:nvSpPr>
        <p:spPr>
          <a:xfrm>
            <a:off x="783225" y="840111"/>
            <a:ext cx="5096886" cy="372070"/>
          </a:xfrm>
          <a:prstGeom prst="rect">
            <a:avLst/>
          </a:prstGeom>
          <a:noFill/>
          <a:ln/>
        </p:spPr>
        <p:txBody>
          <a:bodyPr wrap="none" lIns="0" tIns="0" rIns="0" bIns="0" rtlCol="0" anchor="t"/>
          <a:lstStyle/>
          <a:p>
            <a:pPr>
              <a:lnSpc>
                <a:spcPts val="2900"/>
              </a:lnSpc>
            </a:pPr>
            <a:r>
              <a:rPr lang="en-GB" sz="24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Method A: Drop Shadow (Layer Style)</a:t>
            </a:r>
            <a:endParaRPr lang="en-GB"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ts val="2900"/>
              </a:lnSpc>
              <a:buNone/>
            </a:pPr>
            <a:endParaRPr lang="en-GB" sz="3200" b="1" kern="0" spc="-47" dirty="0">
              <a:solidFill>
                <a:schemeClr val="bg1"/>
              </a:solidFill>
              <a:latin typeface="Arial" panose="020B0604020202020204" pitchFamily="34" charset="0"/>
              <a:ea typeface="Petrona Bold" pitchFamily="34" charset="-122"/>
              <a:cs typeface="Arial" panose="020B0604020202020204" pitchFamily="34" charset="0"/>
            </a:endParaRPr>
          </a:p>
        </p:txBody>
      </p:sp>
      <p:sp>
        <p:nvSpPr>
          <p:cNvPr id="6" name="Text 0">
            <a:extLst>
              <a:ext uri="{FF2B5EF4-FFF2-40B4-BE49-F238E27FC236}">
                <a16:creationId xmlns:a16="http://schemas.microsoft.com/office/drawing/2014/main" id="{8A44831B-C38D-B10D-2786-498BB06F14C8}"/>
              </a:ext>
            </a:extLst>
          </p:cNvPr>
          <p:cNvSpPr/>
          <p:nvPr/>
        </p:nvSpPr>
        <p:spPr>
          <a:xfrm>
            <a:off x="793790" y="49090"/>
            <a:ext cx="6919317" cy="744260"/>
          </a:xfrm>
          <a:prstGeom prst="rect">
            <a:avLst/>
          </a:prstGeom>
          <a:noFill/>
          <a:ln/>
        </p:spPr>
        <p:txBody>
          <a:bodyPr wrap="none" lIns="0" tIns="0" rIns="0" bIns="0" rtlCol="0" anchor="t"/>
          <a:lstStyle/>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Adding shadows to your cutout</a:t>
            </a:r>
          </a:p>
        </p:txBody>
      </p:sp>
    </p:spTree>
    <p:extLst>
      <p:ext uri="{BB962C8B-B14F-4D97-AF65-F5344CB8AC3E}">
        <p14:creationId xmlns:p14="http://schemas.microsoft.com/office/powerpoint/2010/main" val="33330086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54CA3-C2F4-75BC-C840-8F8A49325F30}"/>
            </a:ext>
          </a:extLst>
        </p:cNvPr>
        <p:cNvGrpSpPr/>
        <p:nvPr/>
      </p:nvGrpSpPr>
      <p:grpSpPr>
        <a:xfrm>
          <a:off x="0" y="0"/>
          <a:ext cx="0" cy="0"/>
          <a:chOff x="0" y="0"/>
          <a:chExt cx="0" cy="0"/>
        </a:xfrm>
      </p:grpSpPr>
      <p:sp>
        <p:nvSpPr>
          <p:cNvPr id="5" name="Text 1">
            <a:extLst>
              <a:ext uri="{FF2B5EF4-FFF2-40B4-BE49-F238E27FC236}">
                <a16:creationId xmlns:a16="http://schemas.microsoft.com/office/drawing/2014/main" id="{EEA75D89-D22E-FDA3-F7CE-5A7309275F55}"/>
              </a:ext>
            </a:extLst>
          </p:cNvPr>
          <p:cNvSpPr/>
          <p:nvPr/>
        </p:nvSpPr>
        <p:spPr>
          <a:xfrm>
            <a:off x="793790" y="1303154"/>
            <a:ext cx="7491032" cy="5079507"/>
          </a:xfrm>
          <a:prstGeom prst="rect">
            <a:avLst/>
          </a:prstGeom>
          <a:noFill/>
          <a:ln/>
        </p:spPr>
        <p:txBody>
          <a:bodyPr wrap="square" lIns="0" tIns="0" rIns="0" bIns="0" rtlCol="0" anchor="t"/>
          <a:lstStyle/>
          <a:p>
            <a:pPr marL="342900" lvl="0" indent="-342900">
              <a:lnSpc>
                <a:spcPct val="150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1:</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Create a new layer below the cutout.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2:</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 the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Brush Tool (B)</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with a soft round brush to paint a black or dark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shadow under the cutout.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3:</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Lower the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Opacity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of the shadow layer to make it more realistic.</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4:</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 the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Gaussian Blur filter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(Filter &gt; Blur &gt; Gaussian Blur) to soften the edges of the shadow.</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5:</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For directional shadows, use the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Transform Tool (Ctrl + T or </a:t>
            </a:r>
            <a:r>
              <a:rPr lang="en-GB" sz="18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Cmd</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T)</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skew, distort, or warp the shadow into place, mimicking how a real shadow would fall on the ground.</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 2">
            <a:extLst>
              <a:ext uri="{FF2B5EF4-FFF2-40B4-BE49-F238E27FC236}">
                <a16:creationId xmlns:a16="http://schemas.microsoft.com/office/drawing/2014/main" id="{C9127CC9-9B76-523E-3C05-98125014590D}"/>
              </a:ext>
            </a:extLst>
          </p:cNvPr>
          <p:cNvSpPr/>
          <p:nvPr/>
        </p:nvSpPr>
        <p:spPr>
          <a:xfrm>
            <a:off x="793790" y="793350"/>
            <a:ext cx="5096886" cy="372070"/>
          </a:xfrm>
          <a:prstGeom prst="rect">
            <a:avLst/>
          </a:prstGeom>
          <a:noFill/>
          <a:ln/>
        </p:spPr>
        <p:txBody>
          <a:bodyPr wrap="none" lIns="0" tIns="0" rIns="0" bIns="0" rtlCol="0" anchor="t"/>
          <a:lstStyle/>
          <a:p>
            <a:pPr>
              <a:lnSpc>
                <a:spcPts val="2900"/>
              </a:lnSpc>
            </a:pPr>
            <a:r>
              <a:rPr lang="en-GB" sz="24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Method B: Cast Shadow (Manual)</a:t>
            </a:r>
          </a:p>
        </p:txBody>
      </p:sp>
      <p:sp>
        <p:nvSpPr>
          <p:cNvPr id="6" name="Text 0">
            <a:extLst>
              <a:ext uri="{FF2B5EF4-FFF2-40B4-BE49-F238E27FC236}">
                <a16:creationId xmlns:a16="http://schemas.microsoft.com/office/drawing/2014/main" id="{907F839A-EB75-2028-30F3-7A1BE1DCA2B3}"/>
              </a:ext>
            </a:extLst>
          </p:cNvPr>
          <p:cNvSpPr/>
          <p:nvPr/>
        </p:nvSpPr>
        <p:spPr>
          <a:xfrm>
            <a:off x="793790" y="49090"/>
            <a:ext cx="6919317" cy="744260"/>
          </a:xfrm>
          <a:prstGeom prst="rect">
            <a:avLst/>
          </a:prstGeom>
          <a:noFill/>
          <a:ln/>
        </p:spPr>
        <p:txBody>
          <a:bodyPr wrap="none" lIns="0" tIns="0" rIns="0" bIns="0" rtlCol="0" anchor="t"/>
          <a:lstStyle/>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Adding shadows to your cutout</a:t>
            </a:r>
          </a:p>
        </p:txBody>
      </p:sp>
      <p:pic>
        <p:nvPicPr>
          <p:cNvPr id="7" name="Image 0" descr="preencoded.png">
            <a:extLst>
              <a:ext uri="{FF2B5EF4-FFF2-40B4-BE49-F238E27FC236}">
                <a16:creationId xmlns:a16="http://schemas.microsoft.com/office/drawing/2014/main" id="{D6D29745-8D8F-0544-DBF3-B99850AC0A3E}"/>
              </a:ext>
            </a:extLst>
          </p:cNvPr>
          <p:cNvPicPr>
            <a:picLocks noChangeAspect="1"/>
          </p:cNvPicPr>
          <p:nvPr/>
        </p:nvPicPr>
        <p:blipFill>
          <a:blip r:embed="rId3"/>
          <a:stretch>
            <a:fillRect/>
          </a:stretch>
        </p:blipFill>
        <p:spPr>
          <a:xfrm>
            <a:off x="9144000" y="0"/>
            <a:ext cx="5486400" cy="8229600"/>
          </a:xfrm>
          <a:prstGeom prst="rect">
            <a:avLst/>
          </a:prstGeom>
        </p:spPr>
      </p:pic>
    </p:spTree>
    <p:extLst>
      <p:ext uri="{BB962C8B-B14F-4D97-AF65-F5344CB8AC3E}">
        <p14:creationId xmlns:p14="http://schemas.microsoft.com/office/powerpoint/2010/main" val="20243611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C6473-191A-73D5-4B21-108FBBB3F091}"/>
            </a:ext>
          </a:extLst>
        </p:cNvPr>
        <p:cNvGrpSpPr/>
        <p:nvPr/>
      </p:nvGrpSpPr>
      <p:grpSpPr>
        <a:xfrm>
          <a:off x="0" y="0"/>
          <a:ext cx="0" cy="0"/>
          <a:chOff x="0" y="0"/>
          <a:chExt cx="0" cy="0"/>
        </a:xfrm>
      </p:grpSpPr>
      <p:sp>
        <p:nvSpPr>
          <p:cNvPr id="4" name="Text 0">
            <a:extLst>
              <a:ext uri="{FF2B5EF4-FFF2-40B4-BE49-F238E27FC236}">
                <a16:creationId xmlns:a16="http://schemas.microsoft.com/office/drawing/2014/main" id="{5D6AC458-16AD-B70D-1C4D-7CB2BA9F8A4B}"/>
              </a:ext>
            </a:extLst>
          </p:cNvPr>
          <p:cNvSpPr/>
          <p:nvPr/>
        </p:nvSpPr>
        <p:spPr>
          <a:xfrm>
            <a:off x="793790" y="49090"/>
            <a:ext cx="6919317" cy="744260"/>
          </a:xfrm>
          <a:prstGeom prst="rect">
            <a:avLst/>
          </a:prstGeom>
          <a:noFill/>
          <a:ln/>
        </p:spPr>
        <p:txBody>
          <a:bodyPr wrap="none" lIns="0" tIns="0" rIns="0" bIns="0" rtlCol="0" anchor="t"/>
          <a:lstStyle/>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Adding Reflections to your cutout</a:t>
            </a:r>
          </a:p>
        </p:txBody>
      </p:sp>
      <p:sp>
        <p:nvSpPr>
          <p:cNvPr id="5" name="Text 1">
            <a:extLst>
              <a:ext uri="{FF2B5EF4-FFF2-40B4-BE49-F238E27FC236}">
                <a16:creationId xmlns:a16="http://schemas.microsoft.com/office/drawing/2014/main" id="{FD7627D9-FC6F-9A51-A714-4CB97356AF03}"/>
              </a:ext>
            </a:extLst>
          </p:cNvPr>
          <p:cNvSpPr/>
          <p:nvPr/>
        </p:nvSpPr>
        <p:spPr>
          <a:xfrm>
            <a:off x="793789" y="812234"/>
            <a:ext cx="8278291" cy="5079507"/>
          </a:xfrm>
          <a:prstGeom prst="rect">
            <a:avLst/>
          </a:prstGeom>
          <a:noFill/>
          <a:ln/>
        </p:spPr>
        <p:txBody>
          <a:bodyPr wrap="square" lIns="0" tIns="0" rIns="0" bIns="0" rtlCol="0" anchor="t"/>
          <a:lstStyle/>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Reflections are commonly used for objects on shiny or glossy surfaces. Here’s how to create a reflection:</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1:</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Duplicate the cutout layer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by right-clicking the layer and choosing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Duplicate Layer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2:</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Flip the duplicated layer vertically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(Edit &gt; Transform &gt; Flip Vertical).</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3:</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Move the flipped layer down so it appears like a reflection below the original cutout.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4:</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Lower the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Opacity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of the reflection layer to make it look realistic (around 30-50% opacity).</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5:</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Apply a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layer mask</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the reflection layer and use a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black-to-white gradient</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gradually fade the reflection away from the original cutout.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6:</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Optionally, add some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Gaussian Blur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the reflection to simulate the look of a reflective surface.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Image 0" descr="preencoded.png">
            <a:extLst>
              <a:ext uri="{FF2B5EF4-FFF2-40B4-BE49-F238E27FC236}">
                <a16:creationId xmlns:a16="http://schemas.microsoft.com/office/drawing/2014/main" id="{24462164-C0BE-4945-45C9-EF10E2BA2E51}"/>
              </a:ext>
            </a:extLst>
          </p:cNvPr>
          <p:cNvPicPr>
            <a:picLocks noChangeAspect="1"/>
          </p:cNvPicPr>
          <p:nvPr/>
        </p:nvPicPr>
        <p:blipFill>
          <a:blip r:embed="rId3"/>
          <a:stretch>
            <a:fillRect/>
          </a:stretch>
        </p:blipFill>
        <p:spPr>
          <a:xfrm>
            <a:off x="9144000" y="0"/>
            <a:ext cx="5486400" cy="8229600"/>
          </a:xfrm>
          <a:prstGeom prst="rect">
            <a:avLst/>
          </a:prstGeom>
        </p:spPr>
      </p:pic>
    </p:spTree>
    <p:extLst>
      <p:ext uri="{BB962C8B-B14F-4D97-AF65-F5344CB8AC3E}">
        <p14:creationId xmlns:p14="http://schemas.microsoft.com/office/powerpoint/2010/main" val="159693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583DF9-4B78-E884-DFA5-9BE0CE74186E}"/>
            </a:ext>
          </a:extLst>
        </p:cNvPr>
        <p:cNvGrpSpPr/>
        <p:nvPr/>
      </p:nvGrpSpPr>
      <p:grpSpPr>
        <a:xfrm>
          <a:off x="0" y="0"/>
          <a:ext cx="0" cy="0"/>
          <a:chOff x="0" y="0"/>
          <a:chExt cx="0" cy="0"/>
        </a:xfrm>
      </p:grpSpPr>
      <p:sp>
        <p:nvSpPr>
          <p:cNvPr id="4" name="Text 0">
            <a:extLst>
              <a:ext uri="{FF2B5EF4-FFF2-40B4-BE49-F238E27FC236}">
                <a16:creationId xmlns:a16="http://schemas.microsoft.com/office/drawing/2014/main" id="{FD58B1A2-ADC0-5F14-7398-508C542B3294}"/>
              </a:ext>
            </a:extLst>
          </p:cNvPr>
          <p:cNvSpPr/>
          <p:nvPr/>
        </p:nvSpPr>
        <p:spPr>
          <a:xfrm>
            <a:off x="793790" y="49090"/>
            <a:ext cx="6919317" cy="744260"/>
          </a:xfrm>
          <a:prstGeom prst="rect">
            <a:avLst/>
          </a:prstGeom>
          <a:noFill/>
          <a:ln/>
        </p:spPr>
        <p:txBody>
          <a:bodyPr wrap="none" lIns="0" tIns="0" rIns="0" bIns="0" rtlCol="0" anchor="t"/>
          <a:lstStyle/>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Refining Shadows and Reflections</a:t>
            </a:r>
          </a:p>
        </p:txBody>
      </p:sp>
      <p:sp>
        <p:nvSpPr>
          <p:cNvPr id="5" name="Text 1">
            <a:extLst>
              <a:ext uri="{FF2B5EF4-FFF2-40B4-BE49-F238E27FC236}">
                <a16:creationId xmlns:a16="http://schemas.microsoft.com/office/drawing/2014/main" id="{51659FB7-CAB7-1293-C890-DD628204D905}"/>
              </a:ext>
            </a:extLst>
          </p:cNvPr>
          <p:cNvSpPr/>
          <p:nvPr/>
        </p:nvSpPr>
        <p:spPr>
          <a:xfrm>
            <a:off x="793789" y="812234"/>
            <a:ext cx="8278291" cy="5079507"/>
          </a:xfrm>
          <a:prstGeom prst="rect">
            <a:avLst/>
          </a:prstGeom>
          <a:noFill/>
          <a:ln/>
        </p:spPr>
        <p:txBody>
          <a:bodyPr wrap="square" lIns="0" tIns="0" rIns="0" bIns="0" rtlCol="0" anchor="t"/>
          <a:lstStyle/>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Blend Modes: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For shadows, try setting the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blend mode</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of the shadow layer to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Multiply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for a more realistic look.</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Layer Masks: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layer masks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on both shadows and reflections to blend them better with the background, especially if the surface isn't perfectly flat.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Distort/Transform:</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Adjust the shape of the shadows or reflections using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Transform</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(Ctrl + T or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Cmd</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T) to better match the light source and perspective.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Image 0" descr="preencoded.png">
            <a:extLst>
              <a:ext uri="{FF2B5EF4-FFF2-40B4-BE49-F238E27FC236}">
                <a16:creationId xmlns:a16="http://schemas.microsoft.com/office/drawing/2014/main" id="{FFFA5955-68AA-5570-3197-9C16BDFB3DDC}"/>
              </a:ext>
            </a:extLst>
          </p:cNvPr>
          <p:cNvPicPr>
            <a:picLocks noChangeAspect="1"/>
          </p:cNvPicPr>
          <p:nvPr/>
        </p:nvPicPr>
        <p:blipFill>
          <a:blip r:embed="rId3"/>
          <a:stretch>
            <a:fillRect/>
          </a:stretch>
        </p:blipFill>
        <p:spPr>
          <a:xfrm>
            <a:off x="9144000" y="0"/>
            <a:ext cx="5486400" cy="8229600"/>
          </a:xfrm>
          <a:prstGeom prst="rect">
            <a:avLst/>
          </a:prstGeom>
        </p:spPr>
      </p:pic>
    </p:spTree>
    <p:extLst>
      <p:ext uri="{BB962C8B-B14F-4D97-AF65-F5344CB8AC3E}">
        <p14:creationId xmlns:p14="http://schemas.microsoft.com/office/powerpoint/2010/main" val="18274312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B9FD05-C843-A58D-D10A-1E3A2F6D9BBC}"/>
            </a:ext>
          </a:extLst>
        </p:cNvPr>
        <p:cNvGrpSpPr/>
        <p:nvPr/>
      </p:nvGrpSpPr>
      <p:grpSpPr>
        <a:xfrm>
          <a:off x="0" y="0"/>
          <a:ext cx="0" cy="0"/>
          <a:chOff x="0" y="0"/>
          <a:chExt cx="0" cy="0"/>
        </a:xfrm>
      </p:grpSpPr>
      <p:sp>
        <p:nvSpPr>
          <p:cNvPr id="4" name="Text 0">
            <a:extLst>
              <a:ext uri="{FF2B5EF4-FFF2-40B4-BE49-F238E27FC236}">
                <a16:creationId xmlns:a16="http://schemas.microsoft.com/office/drawing/2014/main" id="{6B93807F-8162-4E58-9B10-6E436DB29948}"/>
              </a:ext>
            </a:extLst>
          </p:cNvPr>
          <p:cNvSpPr/>
          <p:nvPr/>
        </p:nvSpPr>
        <p:spPr>
          <a:xfrm>
            <a:off x="793790" y="49090"/>
            <a:ext cx="6919317" cy="744260"/>
          </a:xfrm>
          <a:prstGeom prst="rect">
            <a:avLst/>
          </a:prstGeom>
          <a:noFill/>
          <a:ln/>
        </p:spPr>
        <p:txBody>
          <a:bodyPr wrap="none" lIns="0" tIns="0" rIns="0" bIns="0" rtlCol="0" anchor="t"/>
          <a:lstStyle/>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Adding a Grounding Shadow </a:t>
            </a:r>
          </a:p>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(Ambient Shadow)</a:t>
            </a:r>
          </a:p>
        </p:txBody>
      </p:sp>
      <p:sp>
        <p:nvSpPr>
          <p:cNvPr id="5" name="Text 1">
            <a:extLst>
              <a:ext uri="{FF2B5EF4-FFF2-40B4-BE49-F238E27FC236}">
                <a16:creationId xmlns:a16="http://schemas.microsoft.com/office/drawing/2014/main" id="{E8DF3F7D-0BD2-4793-93FA-4574DCA57790}"/>
              </a:ext>
            </a:extLst>
          </p:cNvPr>
          <p:cNvSpPr/>
          <p:nvPr/>
        </p:nvSpPr>
        <p:spPr>
          <a:xfrm>
            <a:off x="701322" y="1675263"/>
            <a:ext cx="8278291" cy="5079507"/>
          </a:xfrm>
          <a:prstGeom prst="rect">
            <a:avLst/>
          </a:prstGeom>
          <a:noFill/>
          <a:ln/>
        </p:spPr>
        <p:txBody>
          <a:bodyPr wrap="square" lIns="0" tIns="0" rIns="0" bIns="0" rtlCol="0" anchor="t"/>
          <a:lstStyle/>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To make the cutout look grounded, you can add an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ambient shadow</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where the object touches the surface: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1:</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Create a new layer below the cutout.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2:</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 a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soft brush</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with low opacity to paint a dark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or black shadow directly below the object.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Step 3:</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Apply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Gaussian Blur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soften the shadow edges and lower the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opacity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make it subtle.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Adding shadows and reflections can significantly enhance the realism of your cutout, making it blend seamlessly with the new background or scene.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Image 0" descr="preencoded.png">
            <a:extLst>
              <a:ext uri="{FF2B5EF4-FFF2-40B4-BE49-F238E27FC236}">
                <a16:creationId xmlns:a16="http://schemas.microsoft.com/office/drawing/2014/main" id="{18F8AA6D-49CA-98FB-5BCD-ACAAEF5F9311}"/>
              </a:ext>
            </a:extLst>
          </p:cNvPr>
          <p:cNvPicPr>
            <a:picLocks noChangeAspect="1"/>
          </p:cNvPicPr>
          <p:nvPr/>
        </p:nvPicPr>
        <p:blipFill>
          <a:blip r:embed="rId3"/>
          <a:stretch>
            <a:fillRect/>
          </a:stretch>
        </p:blipFill>
        <p:spPr>
          <a:xfrm>
            <a:off x="9144000" y="0"/>
            <a:ext cx="5486400" cy="8229600"/>
          </a:xfrm>
          <a:prstGeom prst="rect">
            <a:avLst/>
          </a:prstGeom>
        </p:spPr>
      </p:pic>
    </p:spTree>
    <p:extLst>
      <p:ext uri="{BB962C8B-B14F-4D97-AF65-F5344CB8AC3E}">
        <p14:creationId xmlns:p14="http://schemas.microsoft.com/office/powerpoint/2010/main" val="24665081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83EAC4-D9BB-6385-1F90-927EAEC52C61}"/>
            </a:ext>
          </a:extLst>
        </p:cNvPr>
        <p:cNvGrpSpPr/>
        <p:nvPr/>
      </p:nvGrpSpPr>
      <p:grpSpPr>
        <a:xfrm>
          <a:off x="0" y="0"/>
          <a:ext cx="0" cy="0"/>
          <a:chOff x="0" y="0"/>
          <a:chExt cx="0" cy="0"/>
        </a:xfrm>
      </p:grpSpPr>
      <p:sp>
        <p:nvSpPr>
          <p:cNvPr id="4" name="Text 0">
            <a:extLst>
              <a:ext uri="{FF2B5EF4-FFF2-40B4-BE49-F238E27FC236}">
                <a16:creationId xmlns:a16="http://schemas.microsoft.com/office/drawing/2014/main" id="{8764F0B6-53D7-71D0-8C3A-F52B24A7BE65}"/>
              </a:ext>
            </a:extLst>
          </p:cNvPr>
          <p:cNvSpPr/>
          <p:nvPr/>
        </p:nvSpPr>
        <p:spPr>
          <a:xfrm>
            <a:off x="793790" y="49090"/>
            <a:ext cx="6919317" cy="744260"/>
          </a:xfrm>
          <a:prstGeom prst="rect">
            <a:avLst/>
          </a:prstGeom>
          <a:noFill/>
          <a:ln/>
        </p:spPr>
        <p:txBody>
          <a:bodyPr wrap="none" lIns="0" tIns="0" rIns="0" bIns="0" rtlCol="0" anchor="t"/>
          <a:lstStyle/>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Exporting and File Formats in </a:t>
            </a:r>
          </a:p>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Photoshop</a:t>
            </a:r>
          </a:p>
        </p:txBody>
      </p:sp>
      <p:sp>
        <p:nvSpPr>
          <p:cNvPr id="5" name="Text 1">
            <a:extLst>
              <a:ext uri="{FF2B5EF4-FFF2-40B4-BE49-F238E27FC236}">
                <a16:creationId xmlns:a16="http://schemas.microsoft.com/office/drawing/2014/main" id="{AF653418-C7BF-6D30-6D53-056782E5C384}"/>
              </a:ext>
            </a:extLst>
          </p:cNvPr>
          <p:cNvSpPr/>
          <p:nvPr/>
        </p:nvSpPr>
        <p:spPr>
          <a:xfrm>
            <a:off x="701322" y="1675263"/>
            <a:ext cx="8278291" cy="5079507"/>
          </a:xfrm>
          <a:prstGeom prst="rect">
            <a:avLst/>
          </a:prstGeom>
          <a:noFill/>
          <a:ln/>
        </p:spPr>
        <p:txBody>
          <a:bodyPr wrap="square" lIns="0" tIns="0" rIns="0" bIns="0" rtlCol="0" anchor="t"/>
          <a:lstStyle/>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When working with Photoshop, understanding how to export your work and choosing the appropriate file format is essential for maintaining quality and compatibility across different platforms. Here’s a summary of exporting options and common file formats:</a:t>
            </a:r>
          </a:p>
          <a:p>
            <a:pPr>
              <a:spcAft>
                <a:spcPts val="800"/>
              </a:spcAf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Exporting in Photoshop</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Export As...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Location: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File &gt; Export &gt; Export As...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Allows you to export your work into different file formats with control over the size, resolution, and metadata.</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You can preview the exported image and adjust settings like: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spcAft>
                <a:spcPts val="800"/>
              </a:spcAft>
              <a:buSzPts val="1000"/>
              <a:buFont typeface="Wingdings" panose="05000000000000000000" pitchFamily="2" charset="2"/>
              <a:buChar char=""/>
              <a:tabLst>
                <a:tab pos="13716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File format:</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JPEG, PNG, GIF, or SVG.</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spcAft>
                <a:spcPts val="800"/>
              </a:spcAft>
              <a:buSzPts val="1000"/>
              <a:buFont typeface="Wingdings" panose="05000000000000000000" pitchFamily="2" charset="2"/>
              <a:buChar char=""/>
              <a:tabLst>
                <a:tab pos="13716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Image size: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Resize the output dimensions.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spcAft>
                <a:spcPts val="800"/>
              </a:spcAft>
              <a:buSzPts val="1000"/>
              <a:buFont typeface="Wingdings" panose="05000000000000000000" pitchFamily="2" charset="2"/>
              <a:buChar char=""/>
              <a:tabLst>
                <a:tab pos="1371600" algn="l"/>
              </a:tabLst>
            </a:pP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space: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Convert to sRGB for web display.</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Image 0" descr="preencoded.png">
            <a:extLst>
              <a:ext uri="{FF2B5EF4-FFF2-40B4-BE49-F238E27FC236}">
                <a16:creationId xmlns:a16="http://schemas.microsoft.com/office/drawing/2014/main" id="{0216FDBF-9870-4319-367F-F90DB04EDBF8}"/>
              </a:ext>
            </a:extLst>
          </p:cNvPr>
          <p:cNvPicPr>
            <a:picLocks noChangeAspect="1"/>
          </p:cNvPicPr>
          <p:nvPr/>
        </p:nvPicPr>
        <p:blipFill>
          <a:blip r:embed="rId3"/>
          <a:stretch>
            <a:fillRect/>
          </a:stretch>
        </p:blipFill>
        <p:spPr>
          <a:xfrm>
            <a:off x="9144000" y="0"/>
            <a:ext cx="5486400" cy="8229600"/>
          </a:xfrm>
          <a:prstGeom prst="rect">
            <a:avLst/>
          </a:prstGeom>
        </p:spPr>
      </p:pic>
    </p:spTree>
    <p:extLst>
      <p:ext uri="{BB962C8B-B14F-4D97-AF65-F5344CB8AC3E}">
        <p14:creationId xmlns:p14="http://schemas.microsoft.com/office/powerpoint/2010/main" val="7645404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0FC6E-DF20-7357-BF4F-86AEB87AFD3B}"/>
            </a:ext>
          </a:extLst>
        </p:cNvPr>
        <p:cNvGrpSpPr/>
        <p:nvPr/>
      </p:nvGrpSpPr>
      <p:grpSpPr>
        <a:xfrm>
          <a:off x="0" y="0"/>
          <a:ext cx="0" cy="0"/>
          <a:chOff x="0" y="0"/>
          <a:chExt cx="0" cy="0"/>
        </a:xfrm>
      </p:grpSpPr>
      <p:sp>
        <p:nvSpPr>
          <p:cNvPr id="4" name="Text 0">
            <a:extLst>
              <a:ext uri="{FF2B5EF4-FFF2-40B4-BE49-F238E27FC236}">
                <a16:creationId xmlns:a16="http://schemas.microsoft.com/office/drawing/2014/main" id="{853E2FC0-5A5C-DD0C-6FED-C3A4CE0D4C82}"/>
              </a:ext>
            </a:extLst>
          </p:cNvPr>
          <p:cNvSpPr/>
          <p:nvPr/>
        </p:nvSpPr>
        <p:spPr>
          <a:xfrm>
            <a:off x="793790" y="49090"/>
            <a:ext cx="6919317" cy="744260"/>
          </a:xfrm>
          <a:prstGeom prst="rect">
            <a:avLst/>
          </a:prstGeom>
          <a:noFill/>
          <a:ln/>
        </p:spPr>
        <p:txBody>
          <a:bodyPr wrap="none" lIns="0" tIns="0" rIns="0" bIns="0" rtlCol="0" anchor="t"/>
          <a:lstStyle/>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Exporting and File Formats in </a:t>
            </a:r>
          </a:p>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Photoshop</a:t>
            </a:r>
          </a:p>
        </p:txBody>
      </p:sp>
      <p:sp>
        <p:nvSpPr>
          <p:cNvPr id="5" name="Text 1">
            <a:extLst>
              <a:ext uri="{FF2B5EF4-FFF2-40B4-BE49-F238E27FC236}">
                <a16:creationId xmlns:a16="http://schemas.microsoft.com/office/drawing/2014/main" id="{1F4DCF3A-2E4C-C3CE-C101-7024C2ECC650}"/>
              </a:ext>
            </a:extLst>
          </p:cNvPr>
          <p:cNvSpPr/>
          <p:nvPr/>
        </p:nvSpPr>
        <p:spPr>
          <a:xfrm>
            <a:off x="793790" y="1575046"/>
            <a:ext cx="8278291" cy="5079507"/>
          </a:xfrm>
          <a:prstGeom prst="rect">
            <a:avLst/>
          </a:prstGeom>
          <a:noFill/>
          <a:ln/>
        </p:spPr>
        <p:txBody>
          <a:bodyPr wrap="square" lIns="0" tIns="0" rIns="0" bIns="0" rtlCol="0" anchor="t"/>
          <a:lstStyle/>
          <a:p>
            <a:pPr marL="342900" lvl="0" indent="-342900">
              <a:spcAft>
                <a:spcPts val="800"/>
              </a:spcAft>
              <a:buFont typeface="+mj-lt"/>
              <a:buAutoNum type="arabicPeriod" startAt="2"/>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Save for Web (Legacy)</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spcAft>
                <a:spcPts val="800"/>
              </a:spcAft>
              <a:buSzPts val="1000"/>
              <a:buFont typeface="Arial" panose="020B0604020202020204" pitchFamily="34" charset="0"/>
              <a:buChar char="•"/>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Location: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File &gt; Export &gt; Save for Web (Legacy)...</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spcAft>
                <a:spcPts val="800"/>
              </a:spcAft>
              <a:buSzPts val="1000"/>
              <a:buFont typeface="Arial" panose="020B0604020202020204" pitchFamily="34" charset="0"/>
              <a:buChar char="•"/>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Used for web-optimized images with control over compression settings,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profiles, and file size.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spcAft>
                <a:spcPts val="800"/>
              </a:spcAft>
              <a:buSzPts val="1000"/>
              <a:buFont typeface="Arial" panose="020B0604020202020204" pitchFamily="34" charset="0"/>
              <a:buChar char="•"/>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Supports JPEG, PNG-8, PNG-24, GIF, and WBMP formats.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mj-lt"/>
              <a:buAutoNum type="arabicPeriod" startAt="2"/>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Save As...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Location: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File &gt; Save As...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Saves the current project in the desired format. It’s ideal for archival purposes or changing the file format (e.g., from PSD to PNG).</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mj-lt"/>
              <a:buAutoNum type="arabicPeriod" startAt="2"/>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Export Layers to Files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Location: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File &gt; Export &gt; Layers to Files...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Exports each Photoshop layer as a separate file. Useful when dealing with animations, sprite sheets, or multiple image assets.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Image 0" descr="preencoded.png">
            <a:extLst>
              <a:ext uri="{FF2B5EF4-FFF2-40B4-BE49-F238E27FC236}">
                <a16:creationId xmlns:a16="http://schemas.microsoft.com/office/drawing/2014/main" id="{C6B892E2-FF03-4BDE-C518-50EB7EB49105}"/>
              </a:ext>
            </a:extLst>
          </p:cNvPr>
          <p:cNvPicPr>
            <a:picLocks noChangeAspect="1"/>
          </p:cNvPicPr>
          <p:nvPr/>
        </p:nvPicPr>
        <p:blipFill>
          <a:blip r:embed="rId3"/>
          <a:stretch>
            <a:fillRect/>
          </a:stretch>
        </p:blipFill>
        <p:spPr>
          <a:xfrm>
            <a:off x="9144000" y="0"/>
            <a:ext cx="5486400" cy="8229600"/>
          </a:xfrm>
          <a:prstGeom prst="rect">
            <a:avLst/>
          </a:prstGeom>
        </p:spPr>
      </p:pic>
    </p:spTree>
    <p:extLst>
      <p:ext uri="{BB962C8B-B14F-4D97-AF65-F5344CB8AC3E}">
        <p14:creationId xmlns:p14="http://schemas.microsoft.com/office/powerpoint/2010/main" val="5748103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C7A7E7-5F12-E78F-6215-96BF996CC458}"/>
            </a:ext>
          </a:extLst>
        </p:cNvPr>
        <p:cNvGrpSpPr/>
        <p:nvPr/>
      </p:nvGrpSpPr>
      <p:grpSpPr>
        <a:xfrm>
          <a:off x="0" y="0"/>
          <a:ext cx="0" cy="0"/>
          <a:chOff x="0" y="0"/>
          <a:chExt cx="0" cy="0"/>
        </a:xfrm>
      </p:grpSpPr>
      <p:sp>
        <p:nvSpPr>
          <p:cNvPr id="4" name="Text 0">
            <a:extLst>
              <a:ext uri="{FF2B5EF4-FFF2-40B4-BE49-F238E27FC236}">
                <a16:creationId xmlns:a16="http://schemas.microsoft.com/office/drawing/2014/main" id="{B2AC5A95-FBC8-05F9-FB87-5ED4280B38AD}"/>
              </a:ext>
            </a:extLst>
          </p:cNvPr>
          <p:cNvSpPr/>
          <p:nvPr/>
        </p:nvSpPr>
        <p:spPr>
          <a:xfrm>
            <a:off x="557485" y="223750"/>
            <a:ext cx="6919317" cy="744260"/>
          </a:xfrm>
          <a:prstGeom prst="rect">
            <a:avLst/>
          </a:prstGeom>
          <a:noFill/>
          <a:ln/>
        </p:spPr>
        <p:txBody>
          <a:bodyPr wrap="none" lIns="0" tIns="0" rIns="0" bIns="0" rtlCol="0" anchor="t"/>
          <a:lstStyle/>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Common File Formats in Photoshop</a:t>
            </a:r>
          </a:p>
        </p:txBody>
      </p:sp>
      <p:sp>
        <p:nvSpPr>
          <p:cNvPr id="5" name="Text 1">
            <a:extLst>
              <a:ext uri="{FF2B5EF4-FFF2-40B4-BE49-F238E27FC236}">
                <a16:creationId xmlns:a16="http://schemas.microsoft.com/office/drawing/2014/main" id="{9108836D-DD44-23DC-8812-34F9D59AF2E6}"/>
              </a:ext>
            </a:extLst>
          </p:cNvPr>
          <p:cNvSpPr/>
          <p:nvPr/>
        </p:nvSpPr>
        <p:spPr>
          <a:xfrm>
            <a:off x="629404" y="1001932"/>
            <a:ext cx="8278291" cy="5079507"/>
          </a:xfrm>
          <a:prstGeom prst="rect">
            <a:avLst/>
          </a:prstGeom>
          <a:noFill/>
          <a:ln/>
        </p:spPr>
        <p:txBody>
          <a:bodyPr wrap="square" lIns="0" tIns="0" rIns="0" bIns="0" rtlCol="0" anchor="t"/>
          <a:lstStyle/>
          <a:p>
            <a:pPr marL="342900" lvl="0" indent="-342900">
              <a:lnSpc>
                <a:spcPct val="150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PSD (Photoshop Document)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Native file format for Photoshop. Supports layers, masks, adjustment layers, and effects.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Best For: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Editing files within Photoshop. Keep a PSD copy to maintain layers for future edits.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JPEG (Joint Photographic Experts Group)</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Compressed format ideal for photographs and web use.</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Best For: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Sharing images online or printing with small file sizes.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Limitations: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Lossy compression reduces quality with each save.</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PNG (Portable Network Graphics)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Lossless format that supports transparency.</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Best For: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Web graphics, logos, and icons that need transparent backgrounds.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Limitations: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Larger file size than JPEG.</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Image 0" descr="preencoded.png">
            <a:extLst>
              <a:ext uri="{FF2B5EF4-FFF2-40B4-BE49-F238E27FC236}">
                <a16:creationId xmlns:a16="http://schemas.microsoft.com/office/drawing/2014/main" id="{23102588-7AA2-934F-3548-4C01A5429089}"/>
              </a:ext>
            </a:extLst>
          </p:cNvPr>
          <p:cNvPicPr>
            <a:picLocks noChangeAspect="1"/>
          </p:cNvPicPr>
          <p:nvPr/>
        </p:nvPicPr>
        <p:blipFill>
          <a:blip r:embed="rId3"/>
          <a:stretch>
            <a:fillRect/>
          </a:stretch>
        </p:blipFill>
        <p:spPr>
          <a:xfrm>
            <a:off x="9144000" y="0"/>
            <a:ext cx="5486400" cy="8229600"/>
          </a:xfrm>
          <a:prstGeom prst="rect">
            <a:avLst/>
          </a:prstGeom>
        </p:spPr>
      </p:pic>
    </p:spTree>
    <p:extLst>
      <p:ext uri="{BB962C8B-B14F-4D97-AF65-F5344CB8AC3E}">
        <p14:creationId xmlns:p14="http://schemas.microsoft.com/office/powerpoint/2010/main" val="10319634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787F8-DD97-68CD-A75E-21A39D3871B7}"/>
            </a:ext>
          </a:extLst>
        </p:cNvPr>
        <p:cNvGrpSpPr/>
        <p:nvPr/>
      </p:nvGrpSpPr>
      <p:grpSpPr>
        <a:xfrm>
          <a:off x="0" y="0"/>
          <a:ext cx="0" cy="0"/>
          <a:chOff x="0" y="0"/>
          <a:chExt cx="0" cy="0"/>
        </a:xfrm>
      </p:grpSpPr>
      <p:sp>
        <p:nvSpPr>
          <p:cNvPr id="4" name="Text 0">
            <a:extLst>
              <a:ext uri="{FF2B5EF4-FFF2-40B4-BE49-F238E27FC236}">
                <a16:creationId xmlns:a16="http://schemas.microsoft.com/office/drawing/2014/main" id="{00CEF166-F3D9-EF35-5B47-1AC34079D34A}"/>
              </a:ext>
            </a:extLst>
          </p:cNvPr>
          <p:cNvSpPr/>
          <p:nvPr/>
        </p:nvSpPr>
        <p:spPr>
          <a:xfrm>
            <a:off x="557485" y="223750"/>
            <a:ext cx="6919317" cy="744260"/>
          </a:xfrm>
          <a:prstGeom prst="rect">
            <a:avLst/>
          </a:prstGeom>
          <a:noFill/>
          <a:ln/>
        </p:spPr>
        <p:txBody>
          <a:bodyPr wrap="none" lIns="0" tIns="0" rIns="0" bIns="0" rtlCol="0" anchor="t"/>
          <a:lstStyle/>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Common File Formats in Photoshop</a:t>
            </a:r>
          </a:p>
        </p:txBody>
      </p:sp>
      <p:sp>
        <p:nvSpPr>
          <p:cNvPr id="5" name="Text 1">
            <a:extLst>
              <a:ext uri="{FF2B5EF4-FFF2-40B4-BE49-F238E27FC236}">
                <a16:creationId xmlns:a16="http://schemas.microsoft.com/office/drawing/2014/main" id="{40110D2D-FDB7-7BC3-9BC3-21E2AF06BD21}"/>
              </a:ext>
            </a:extLst>
          </p:cNvPr>
          <p:cNvSpPr/>
          <p:nvPr/>
        </p:nvSpPr>
        <p:spPr>
          <a:xfrm>
            <a:off x="629404" y="1001932"/>
            <a:ext cx="8278291" cy="5079507"/>
          </a:xfrm>
          <a:prstGeom prst="rect">
            <a:avLst/>
          </a:prstGeom>
          <a:noFill/>
          <a:ln/>
        </p:spPr>
        <p:txBody>
          <a:bodyPr wrap="square" lIns="0" tIns="0" rIns="0" bIns="0" rtlCol="0" anchor="t"/>
          <a:lstStyle/>
          <a:p>
            <a:pPr marL="342900" lvl="0" indent="-342900">
              <a:lnSpc>
                <a:spcPct val="150000"/>
              </a:lnSpc>
              <a:spcAft>
                <a:spcPts val="800"/>
              </a:spcAft>
              <a:buFont typeface="+mj-lt"/>
              <a:buAutoNum type="arabicPeriod" startAt="4"/>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GIF (Graphics Interchange Format)</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Supports animation and transparency but limited to 256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Best For: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Simple web animations or low-</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images.</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Limitations: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Limited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depth.</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startAt="4"/>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TIFF (Tagged Image File Format)</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High-quality, lossless format often used in print production.</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Best For: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Large prints or archival purposes.</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Limitations: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Large file sizes.</a:t>
            </a:r>
            <a:endParaRPr lang="en-GB" kern="1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startAt="6"/>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PDF (Portable Document Format)</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50000"/>
              </a:lnSpc>
              <a:spcAft>
                <a:spcPts val="800"/>
              </a:spcAft>
              <a:buSzPts val="1000"/>
              <a:buFont typeface="+mj-lt"/>
              <a:buAutoNum type="arabicPeriod" startAt="6"/>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Encapsulates images and text for distribution and printing.</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50000"/>
              </a:lnSpc>
              <a:spcAft>
                <a:spcPts val="800"/>
              </a:spcAft>
              <a:buSzPts val="1000"/>
              <a:buFont typeface="+mj-lt"/>
              <a:buAutoNum type="arabicPeriod" startAt="6"/>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Best For: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Printable documents or image portfolios.</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50000"/>
              </a:lnSpc>
              <a:spcAft>
                <a:spcPts val="800"/>
              </a:spcAft>
              <a:buSzPts val="1000"/>
              <a:buFont typeface="+mj-lt"/>
              <a:buAutoNum type="arabicPeriod" startAt="6"/>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Limitations: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May flatten layers depending on export settings.</a:t>
            </a:r>
          </a:p>
        </p:txBody>
      </p:sp>
      <p:pic>
        <p:nvPicPr>
          <p:cNvPr id="2" name="Image 0" descr="preencoded.png">
            <a:extLst>
              <a:ext uri="{FF2B5EF4-FFF2-40B4-BE49-F238E27FC236}">
                <a16:creationId xmlns:a16="http://schemas.microsoft.com/office/drawing/2014/main" id="{05C1ADD3-9861-DFFE-E8BE-EE5FC5398878}"/>
              </a:ext>
            </a:extLst>
          </p:cNvPr>
          <p:cNvPicPr>
            <a:picLocks noChangeAspect="1"/>
          </p:cNvPicPr>
          <p:nvPr/>
        </p:nvPicPr>
        <p:blipFill>
          <a:blip r:embed="rId3"/>
          <a:stretch>
            <a:fillRect/>
          </a:stretch>
        </p:blipFill>
        <p:spPr>
          <a:xfrm>
            <a:off x="9144000" y="0"/>
            <a:ext cx="5486400" cy="8229600"/>
          </a:xfrm>
          <a:prstGeom prst="rect">
            <a:avLst/>
          </a:prstGeom>
        </p:spPr>
      </p:pic>
    </p:spTree>
    <p:extLst>
      <p:ext uri="{BB962C8B-B14F-4D97-AF65-F5344CB8AC3E}">
        <p14:creationId xmlns:p14="http://schemas.microsoft.com/office/powerpoint/2010/main" val="10742995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CBF6C-C796-6A45-7CB6-C8ACB5501811}"/>
            </a:ext>
          </a:extLst>
        </p:cNvPr>
        <p:cNvGrpSpPr/>
        <p:nvPr/>
      </p:nvGrpSpPr>
      <p:grpSpPr>
        <a:xfrm>
          <a:off x="0" y="0"/>
          <a:ext cx="0" cy="0"/>
          <a:chOff x="0" y="0"/>
          <a:chExt cx="0" cy="0"/>
        </a:xfrm>
      </p:grpSpPr>
      <p:sp>
        <p:nvSpPr>
          <p:cNvPr id="4" name="Text 0">
            <a:extLst>
              <a:ext uri="{FF2B5EF4-FFF2-40B4-BE49-F238E27FC236}">
                <a16:creationId xmlns:a16="http://schemas.microsoft.com/office/drawing/2014/main" id="{3B2C0FF1-4A06-DF0E-5AEF-9923A8CBAFAE}"/>
              </a:ext>
            </a:extLst>
          </p:cNvPr>
          <p:cNvSpPr/>
          <p:nvPr/>
        </p:nvSpPr>
        <p:spPr>
          <a:xfrm>
            <a:off x="557485" y="223750"/>
            <a:ext cx="6919317" cy="744260"/>
          </a:xfrm>
          <a:prstGeom prst="rect">
            <a:avLst/>
          </a:prstGeom>
          <a:noFill/>
          <a:ln/>
        </p:spPr>
        <p:txBody>
          <a:bodyPr wrap="none" lIns="0" tIns="0" rIns="0" bIns="0" rtlCol="0" anchor="t"/>
          <a:lstStyle/>
          <a:p>
            <a:pPr marL="0" indent="0">
              <a:buNone/>
            </a:pPr>
            <a:r>
              <a:rPr lang="en-GB" sz="4000" b="1" kern="0" spc="-94" dirty="0">
                <a:solidFill>
                  <a:srgbClr val="FF8AAF"/>
                </a:solidFill>
                <a:latin typeface="Arial" panose="020B0604020202020204" pitchFamily="34" charset="0"/>
                <a:ea typeface="Petrona Bold" pitchFamily="34" charset="-122"/>
                <a:cs typeface="Arial" panose="020B0604020202020204" pitchFamily="34" charset="0"/>
              </a:rPr>
              <a:t>Common File Formats in Photoshop</a:t>
            </a:r>
          </a:p>
        </p:txBody>
      </p:sp>
      <p:sp>
        <p:nvSpPr>
          <p:cNvPr id="5" name="Text 1">
            <a:extLst>
              <a:ext uri="{FF2B5EF4-FFF2-40B4-BE49-F238E27FC236}">
                <a16:creationId xmlns:a16="http://schemas.microsoft.com/office/drawing/2014/main" id="{96CB83B0-0DCE-398F-D1C9-61265B2DE661}"/>
              </a:ext>
            </a:extLst>
          </p:cNvPr>
          <p:cNvSpPr/>
          <p:nvPr/>
        </p:nvSpPr>
        <p:spPr>
          <a:xfrm>
            <a:off x="629404" y="1001932"/>
            <a:ext cx="8278291" cy="5079507"/>
          </a:xfrm>
          <a:prstGeom prst="rect">
            <a:avLst/>
          </a:prstGeom>
          <a:noFill/>
          <a:ln/>
        </p:spPr>
        <p:txBody>
          <a:bodyPr wrap="square" lIns="0" tIns="0" rIns="0" bIns="0" rtlCol="0" anchor="t"/>
          <a:lstStyle/>
          <a:p>
            <a:pPr marL="342900" lvl="0" indent="-342900">
              <a:lnSpc>
                <a:spcPct val="150000"/>
              </a:lnSpc>
              <a:spcAft>
                <a:spcPts val="800"/>
              </a:spcAft>
              <a:buFont typeface="+mj-lt"/>
              <a:buAutoNum type="arabicPeriod" startAt="6"/>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SVG (Scalable Vector Graphics)</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Vector format commonly used for web graphics and logos.</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Best For: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Icons and scalable images on the web.</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Limitations: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Not suitable for complex raster images.</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startAt="6"/>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RAW</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Unprocessed image data from a camera.</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Best For: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Photographers who want full control over post-processing.</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Limitations: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Requires special software (like Photoshop or Lightroom) to open and edit.</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Image 0" descr="preencoded.png">
            <a:extLst>
              <a:ext uri="{FF2B5EF4-FFF2-40B4-BE49-F238E27FC236}">
                <a16:creationId xmlns:a16="http://schemas.microsoft.com/office/drawing/2014/main" id="{3E8588CB-505E-EB1B-5DE3-AFD7E3839716}"/>
              </a:ext>
            </a:extLst>
          </p:cNvPr>
          <p:cNvPicPr>
            <a:picLocks noChangeAspect="1"/>
          </p:cNvPicPr>
          <p:nvPr/>
        </p:nvPicPr>
        <p:blipFill>
          <a:blip r:embed="rId3"/>
          <a:stretch>
            <a:fillRect/>
          </a:stretch>
        </p:blipFill>
        <p:spPr>
          <a:xfrm>
            <a:off x="9144000" y="0"/>
            <a:ext cx="5486400" cy="8229600"/>
          </a:xfrm>
          <a:prstGeom prst="rect">
            <a:avLst/>
          </a:prstGeom>
        </p:spPr>
      </p:pic>
    </p:spTree>
    <p:extLst>
      <p:ext uri="{BB962C8B-B14F-4D97-AF65-F5344CB8AC3E}">
        <p14:creationId xmlns:p14="http://schemas.microsoft.com/office/powerpoint/2010/main" val="37603232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503408"/>
          </a:xfrm>
          <a:prstGeom prst="rect">
            <a:avLst/>
          </a:prstGeom>
        </p:spPr>
      </p:pic>
      <p:sp>
        <p:nvSpPr>
          <p:cNvPr id="3" name="Text 0"/>
          <p:cNvSpPr/>
          <p:nvPr/>
        </p:nvSpPr>
        <p:spPr>
          <a:xfrm>
            <a:off x="700921" y="3087410"/>
            <a:ext cx="11784806" cy="657225"/>
          </a:xfrm>
          <a:prstGeom prst="rect">
            <a:avLst/>
          </a:prstGeom>
          <a:noFill/>
          <a:ln/>
        </p:spPr>
        <p:txBody>
          <a:bodyPr wrap="none" lIns="0" tIns="0" rIns="0" bIns="0" rtlCol="0" anchor="t"/>
          <a:lstStyle/>
          <a:p>
            <a:pPr marL="0" indent="0">
              <a:lnSpc>
                <a:spcPts val="5150"/>
              </a:lnSpc>
              <a:buNone/>
            </a:pPr>
            <a:r>
              <a:rPr lang="en-GB" sz="4100" b="1" kern="0" spc="-83" dirty="0">
                <a:solidFill>
                  <a:srgbClr val="FF8AAF"/>
                </a:solidFill>
                <a:latin typeface="Arial" panose="020B0604020202020204" pitchFamily="34" charset="0"/>
                <a:ea typeface="Petrona Bold" pitchFamily="34" charset="-122"/>
                <a:cs typeface="Arial" panose="020B0604020202020204" pitchFamily="34" charset="0"/>
              </a:rPr>
              <a:t>Choosing the Right Format Based on Use Case</a:t>
            </a:r>
            <a:endParaRPr lang="en-US" sz="4100" dirty="0">
              <a:latin typeface="Arial" panose="020B0604020202020204" pitchFamily="34" charset="0"/>
              <a:cs typeface="Arial" panose="020B0604020202020204" pitchFamily="34" charset="0"/>
            </a:endParaRPr>
          </a:p>
        </p:txBody>
      </p:sp>
      <p:sp>
        <p:nvSpPr>
          <p:cNvPr id="4" name="Shape 1"/>
          <p:cNvSpPr/>
          <p:nvPr/>
        </p:nvSpPr>
        <p:spPr>
          <a:xfrm>
            <a:off x="700921" y="4045029"/>
            <a:ext cx="13228558" cy="3600450"/>
          </a:xfrm>
          <a:prstGeom prst="roundRect">
            <a:avLst>
              <a:gd name="adj" fmla="val 2336"/>
            </a:avLst>
          </a:prstGeom>
          <a:noFill/>
          <a:ln w="7620">
            <a:solidFill>
              <a:srgbClr val="FFFFFF">
                <a:alpha val="24000"/>
              </a:srgbClr>
            </a:solidFill>
            <a:prstDash val="solid"/>
          </a:ln>
        </p:spPr>
      </p:sp>
      <p:sp>
        <p:nvSpPr>
          <p:cNvPr id="5" name="Shape 2"/>
          <p:cNvSpPr/>
          <p:nvPr/>
        </p:nvSpPr>
        <p:spPr>
          <a:xfrm>
            <a:off x="708541" y="4052649"/>
            <a:ext cx="13213318" cy="896303"/>
          </a:xfrm>
          <a:prstGeom prst="rect">
            <a:avLst/>
          </a:prstGeom>
          <a:solidFill>
            <a:srgbClr val="FFFFFF">
              <a:alpha val="4000"/>
            </a:srgbClr>
          </a:solidFill>
          <a:ln/>
        </p:spPr>
      </p:sp>
      <p:sp>
        <p:nvSpPr>
          <p:cNvPr id="6" name="Text 3"/>
          <p:cNvSpPr/>
          <p:nvPr/>
        </p:nvSpPr>
        <p:spPr>
          <a:xfrm>
            <a:off x="908804" y="4180403"/>
            <a:ext cx="6202323" cy="320397"/>
          </a:xfrm>
          <a:prstGeom prst="rect">
            <a:avLst/>
          </a:prstGeom>
          <a:noFill/>
          <a:ln/>
        </p:spPr>
        <p:txBody>
          <a:bodyPr wrap="none" lIns="0" tIns="0" rIns="0" bIns="0" rtlCol="0" anchor="t"/>
          <a:lstStyle/>
          <a:p>
            <a:pPr marL="0" indent="0">
              <a:lnSpc>
                <a:spcPts val="2500"/>
              </a:lnSpc>
              <a:buNone/>
            </a:pPr>
            <a:r>
              <a:rPr lang="en-US" sz="1550" kern="0" spc="-32" dirty="0">
                <a:solidFill>
                  <a:srgbClr val="E0D6DE"/>
                </a:solidFill>
                <a:latin typeface="Arial" panose="020B0604020202020204" pitchFamily="34" charset="0"/>
                <a:ea typeface="Inter" pitchFamily="34" charset="-122"/>
                <a:cs typeface="Arial" panose="020B0604020202020204" pitchFamily="34" charset="0"/>
              </a:rPr>
              <a:t>Editing and Future Use</a:t>
            </a:r>
            <a:endParaRPr lang="en-US" sz="1550" dirty="0">
              <a:latin typeface="Arial" panose="020B0604020202020204" pitchFamily="34" charset="0"/>
              <a:cs typeface="Arial" panose="020B0604020202020204" pitchFamily="34" charset="0"/>
            </a:endParaRPr>
          </a:p>
        </p:txBody>
      </p:sp>
      <p:sp>
        <p:nvSpPr>
          <p:cNvPr id="7" name="Text 4"/>
          <p:cNvSpPr/>
          <p:nvPr/>
        </p:nvSpPr>
        <p:spPr>
          <a:xfrm>
            <a:off x="7519273" y="4180403"/>
            <a:ext cx="6202323" cy="640794"/>
          </a:xfrm>
          <a:prstGeom prst="rect">
            <a:avLst/>
          </a:prstGeom>
          <a:noFill/>
          <a:ln/>
        </p:spPr>
        <p:txBody>
          <a:bodyPr wrap="square" lIns="0" tIns="0" rIns="0" bIns="0" rtlCol="0" anchor="t"/>
          <a:lstStyle/>
          <a:p>
            <a:pPr marL="0" indent="0">
              <a:lnSpc>
                <a:spcPts val="2500"/>
              </a:lnSpc>
              <a:buNone/>
            </a:pPr>
            <a:r>
              <a:rPr lang="en-US" sz="1550" kern="0" spc="-32" dirty="0">
                <a:solidFill>
                  <a:srgbClr val="E0D6DE"/>
                </a:solidFill>
                <a:latin typeface="Arial" panose="020B0604020202020204" pitchFamily="34" charset="0"/>
                <a:ea typeface="Inter" pitchFamily="34" charset="-122"/>
                <a:cs typeface="Arial" panose="020B0604020202020204" pitchFamily="34" charset="0"/>
              </a:rPr>
              <a:t>PSD</a:t>
            </a:r>
            <a:endParaRPr lang="en-US" sz="1550" dirty="0">
              <a:latin typeface="Arial" panose="020B0604020202020204" pitchFamily="34" charset="0"/>
              <a:cs typeface="Arial" panose="020B0604020202020204" pitchFamily="34" charset="0"/>
            </a:endParaRPr>
          </a:p>
        </p:txBody>
      </p:sp>
      <p:sp>
        <p:nvSpPr>
          <p:cNvPr id="8" name="Shape 5"/>
          <p:cNvSpPr/>
          <p:nvPr/>
        </p:nvSpPr>
        <p:spPr>
          <a:xfrm>
            <a:off x="708541" y="4948952"/>
            <a:ext cx="13213318" cy="896303"/>
          </a:xfrm>
          <a:prstGeom prst="rect">
            <a:avLst/>
          </a:prstGeom>
          <a:solidFill>
            <a:srgbClr val="000000">
              <a:alpha val="4000"/>
            </a:srgbClr>
          </a:solidFill>
          <a:ln/>
        </p:spPr>
      </p:sp>
      <p:sp>
        <p:nvSpPr>
          <p:cNvPr id="9" name="Text 6"/>
          <p:cNvSpPr/>
          <p:nvPr/>
        </p:nvSpPr>
        <p:spPr>
          <a:xfrm>
            <a:off x="908804" y="5076706"/>
            <a:ext cx="6202323" cy="320397"/>
          </a:xfrm>
          <a:prstGeom prst="rect">
            <a:avLst/>
          </a:prstGeom>
          <a:noFill/>
          <a:ln/>
        </p:spPr>
        <p:txBody>
          <a:bodyPr wrap="none" lIns="0" tIns="0" rIns="0" bIns="0" rtlCol="0" anchor="t"/>
          <a:lstStyle/>
          <a:p>
            <a:pPr marL="0" indent="0">
              <a:lnSpc>
                <a:spcPts val="2500"/>
              </a:lnSpc>
              <a:buNone/>
            </a:pPr>
            <a:r>
              <a:rPr lang="en-GB" sz="1550" kern="0" spc="-32" dirty="0">
                <a:solidFill>
                  <a:srgbClr val="E0D6DE"/>
                </a:solidFill>
                <a:latin typeface="Arial" panose="020B0604020202020204" pitchFamily="34" charset="0"/>
                <a:ea typeface="Inter" pitchFamily="34" charset="-122"/>
                <a:cs typeface="Arial" panose="020B0604020202020204" pitchFamily="34" charset="0"/>
              </a:rPr>
              <a:t>Web Use (Photos and Graphics)</a:t>
            </a:r>
            <a:endParaRPr lang="en-US" sz="1550" dirty="0">
              <a:latin typeface="Arial" panose="020B0604020202020204" pitchFamily="34" charset="0"/>
              <a:cs typeface="Arial" panose="020B0604020202020204" pitchFamily="34" charset="0"/>
            </a:endParaRPr>
          </a:p>
        </p:txBody>
      </p:sp>
      <p:sp>
        <p:nvSpPr>
          <p:cNvPr id="10" name="Text 7"/>
          <p:cNvSpPr/>
          <p:nvPr/>
        </p:nvSpPr>
        <p:spPr>
          <a:xfrm>
            <a:off x="7519273" y="5076706"/>
            <a:ext cx="6202323" cy="640794"/>
          </a:xfrm>
          <a:prstGeom prst="rect">
            <a:avLst/>
          </a:prstGeom>
          <a:noFill/>
          <a:ln/>
        </p:spPr>
        <p:txBody>
          <a:bodyPr wrap="square" lIns="0" tIns="0" rIns="0" bIns="0" rtlCol="0" anchor="t"/>
          <a:lstStyle/>
          <a:p>
            <a:pPr marL="0" indent="0">
              <a:lnSpc>
                <a:spcPts val="2500"/>
              </a:lnSpc>
              <a:buNone/>
            </a:pPr>
            <a:r>
              <a:rPr lang="en-US" sz="1550" kern="0" spc="-32" dirty="0">
                <a:solidFill>
                  <a:srgbClr val="E0D6DE"/>
                </a:solidFill>
                <a:latin typeface="Arial" panose="020B0604020202020204" pitchFamily="34" charset="0"/>
                <a:ea typeface="Inter" pitchFamily="34" charset="-122"/>
                <a:cs typeface="Arial" panose="020B0604020202020204" pitchFamily="34" charset="0"/>
              </a:rPr>
              <a:t>JPEG, PNG</a:t>
            </a:r>
            <a:endParaRPr lang="en-US" sz="1550" dirty="0">
              <a:latin typeface="Arial" panose="020B0604020202020204" pitchFamily="34" charset="0"/>
              <a:cs typeface="Arial" panose="020B0604020202020204" pitchFamily="34" charset="0"/>
            </a:endParaRPr>
          </a:p>
        </p:txBody>
      </p:sp>
      <p:sp>
        <p:nvSpPr>
          <p:cNvPr id="11" name="Shape 8"/>
          <p:cNvSpPr/>
          <p:nvPr/>
        </p:nvSpPr>
        <p:spPr>
          <a:xfrm>
            <a:off x="708541" y="5845254"/>
            <a:ext cx="13213318" cy="896303"/>
          </a:xfrm>
          <a:prstGeom prst="rect">
            <a:avLst/>
          </a:prstGeom>
          <a:solidFill>
            <a:srgbClr val="FFFFFF">
              <a:alpha val="4000"/>
            </a:srgbClr>
          </a:solidFill>
          <a:ln/>
        </p:spPr>
      </p:sp>
      <p:sp>
        <p:nvSpPr>
          <p:cNvPr id="12" name="Text 9"/>
          <p:cNvSpPr/>
          <p:nvPr/>
        </p:nvSpPr>
        <p:spPr>
          <a:xfrm>
            <a:off x="908804" y="5973008"/>
            <a:ext cx="6202323" cy="320397"/>
          </a:xfrm>
          <a:prstGeom prst="rect">
            <a:avLst/>
          </a:prstGeom>
          <a:noFill/>
          <a:ln/>
        </p:spPr>
        <p:txBody>
          <a:bodyPr wrap="none" lIns="0" tIns="0" rIns="0" bIns="0" rtlCol="0" anchor="t"/>
          <a:lstStyle/>
          <a:p>
            <a:pPr marL="0" indent="0">
              <a:lnSpc>
                <a:spcPts val="2500"/>
              </a:lnSpc>
              <a:buNone/>
            </a:pPr>
            <a:r>
              <a:rPr lang="en-US" sz="1550" kern="0" spc="-32" dirty="0">
                <a:solidFill>
                  <a:srgbClr val="E0D6DE"/>
                </a:solidFill>
                <a:latin typeface="Arial" panose="020B0604020202020204" pitchFamily="34" charset="0"/>
                <a:ea typeface="Inter" pitchFamily="34" charset="-122"/>
                <a:cs typeface="Arial" panose="020B0604020202020204" pitchFamily="34" charset="0"/>
              </a:rPr>
              <a:t>Web Animation</a:t>
            </a:r>
            <a:endParaRPr lang="en-US" sz="1550" dirty="0">
              <a:latin typeface="Arial" panose="020B0604020202020204" pitchFamily="34" charset="0"/>
              <a:cs typeface="Arial" panose="020B0604020202020204" pitchFamily="34" charset="0"/>
            </a:endParaRPr>
          </a:p>
        </p:txBody>
      </p:sp>
      <p:sp>
        <p:nvSpPr>
          <p:cNvPr id="13" name="Text 10"/>
          <p:cNvSpPr/>
          <p:nvPr/>
        </p:nvSpPr>
        <p:spPr>
          <a:xfrm>
            <a:off x="7519273" y="5973008"/>
            <a:ext cx="6202323" cy="640794"/>
          </a:xfrm>
          <a:prstGeom prst="rect">
            <a:avLst/>
          </a:prstGeom>
          <a:noFill/>
          <a:ln/>
        </p:spPr>
        <p:txBody>
          <a:bodyPr wrap="square" lIns="0" tIns="0" rIns="0" bIns="0" rtlCol="0" anchor="t"/>
          <a:lstStyle/>
          <a:p>
            <a:pPr marL="0" indent="0">
              <a:lnSpc>
                <a:spcPts val="2500"/>
              </a:lnSpc>
              <a:buNone/>
            </a:pPr>
            <a:r>
              <a:rPr lang="en-US" sz="1550" kern="0" spc="-32" dirty="0">
                <a:solidFill>
                  <a:srgbClr val="E0D6DE"/>
                </a:solidFill>
                <a:latin typeface="Arial" panose="020B0604020202020204" pitchFamily="34" charset="0"/>
                <a:ea typeface="Inter" pitchFamily="34" charset="-122"/>
                <a:cs typeface="Arial" panose="020B0604020202020204" pitchFamily="34" charset="0"/>
              </a:rPr>
              <a:t>GIF</a:t>
            </a:r>
            <a:endParaRPr lang="en-US" sz="1550" dirty="0">
              <a:latin typeface="Arial" panose="020B0604020202020204" pitchFamily="34" charset="0"/>
              <a:cs typeface="Arial" panose="020B0604020202020204" pitchFamily="34" charset="0"/>
            </a:endParaRPr>
          </a:p>
        </p:txBody>
      </p:sp>
      <p:sp>
        <p:nvSpPr>
          <p:cNvPr id="14" name="Shape 11"/>
          <p:cNvSpPr/>
          <p:nvPr/>
        </p:nvSpPr>
        <p:spPr>
          <a:xfrm>
            <a:off x="708541" y="6741557"/>
            <a:ext cx="13213318" cy="896303"/>
          </a:xfrm>
          <a:prstGeom prst="rect">
            <a:avLst/>
          </a:prstGeom>
          <a:solidFill>
            <a:srgbClr val="000000">
              <a:alpha val="4000"/>
            </a:srgbClr>
          </a:solidFill>
          <a:ln/>
        </p:spPr>
      </p:sp>
      <p:sp>
        <p:nvSpPr>
          <p:cNvPr id="15" name="Text 12"/>
          <p:cNvSpPr/>
          <p:nvPr/>
        </p:nvSpPr>
        <p:spPr>
          <a:xfrm>
            <a:off x="908804" y="6869311"/>
            <a:ext cx="6202323" cy="320397"/>
          </a:xfrm>
          <a:prstGeom prst="rect">
            <a:avLst/>
          </a:prstGeom>
          <a:noFill/>
          <a:ln/>
        </p:spPr>
        <p:txBody>
          <a:bodyPr wrap="none" lIns="0" tIns="0" rIns="0" bIns="0" rtlCol="0" anchor="t"/>
          <a:lstStyle/>
          <a:p>
            <a:pPr marL="0" indent="0">
              <a:lnSpc>
                <a:spcPts val="2500"/>
              </a:lnSpc>
              <a:buNone/>
            </a:pPr>
            <a:r>
              <a:rPr lang="en-US" sz="1550" kern="0" spc="-32" dirty="0">
                <a:solidFill>
                  <a:srgbClr val="E0D6DE"/>
                </a:solidFill>
                <a:latin typeface="Arial" panose="020B0604020202020204" pitchFamily="34" charset="0"/>
                <a:ea typeface="Inter" pitchFamily="34" charset="-122"/>
                <a:cs typeface="Arial" panose="020B0604020202020204" pitchFamily="34" charset="0"/>
              </a:rPr>
              <a:t>High-Quality Printing</a:t>
            </a:r>
            <a:endParaRPr lang="en-US" sz="1550" dirty="0">
              <a:latin typeface="Arial" panose="020B0604020202020204" pitchFamily="34" charset="0"/>
              <a:cs typeface="Arial" panose="020B0604020202020204" pitchFamily="34" charset="0"/>
            </a:endParaRPr>
          </a:p>
        </p:txBody>
      </p:sp>
      <p:sp>
        <p:nvSpPr>
          <p:cNvPr id="16" name="Text 13"/>
          <p:cNvSpPr/>
          <p:nvPr/>
        </p:nvSpPr>
        <p:spPr>
          <a:xfrm>
            <a:off x="7519273" y="6869311"/>
            <a:ext cx="6202323" cy="640794"/>
          </a:xfrm>
          <a:prstGeom prst="rect">
            <a:avLst/>
          </a:prstGeom>
          <a:noFill/>
          <a:ln/>
        </p:spPr>
        <p:txBody>
          <a:bodyPr wrap="square" lIns="0" tIns="0" rIns="0" bIns="0" rtlCol="0" anchor="t"/>
          <a:lstStyle/>
          <a:p>
            <a:pPr marL="0" indent="0">
              <a:lnSpc>
                <a:spcPts val="2500"/>
              </a:lnSpc>
              <a:buNone/>
            </a:pPr>
            <a:r>
              <a:rPr lang="en-US" sz="1550" kern="0" spc="-32" dirty="0">
                <a:solidFill>
                  <a:srgbClr val="E0D6DE"/>
                </a:solidFill>
                <a:latin typeface="Arial" panose="020B0604020202020204" pitchFamily="34" charset="0"/>
                <a:ea typeface="Inter" pitchFamily="34" charset="-122"/>
                <a:cs typeface="Arial" panose="020B0604020202020204" pitchFamily="34" charset="0"/>
              </a:rPr>
              <a:t>TIFF</a:t>
            </a:r>
            <a:endParaRPr lang="en-US" sz="1550" dirty="0">
              <a:latin typeface="Arial" panose="020B0604020202020204" pitchFamily="34" charset="0"/>
              <a:cs typeface="Arial" panose="020B0604020202020204" pitchFamily="34" charset="0"/>
            </a:endParaRPr>
          </a:p>
        </p:txBody>
      </p:sp>
      <p:sp>
        <p:nvSpPr>
          <p:cNvPr id="17" name="Rectangle 16">
            <a:extLst>
              <a:ext uri="{FF2B5EF4-FFF2-40B4-BE49-F238E27FC236}">
                <a16:creationId xmlns:a16="http://schemas.microsoft.com/office/drawing/2014/main" id="{0A543C1A-9809-F495-F9BB-37F2CFF3329B}"/>
              </a:ext>
            </a:extLst>
          </p:cNvPr>
          <p:cNvSpPr/>
          <p:nvPr/>
        </p:nvSpPr>
        <p:spPr>
          <a:xfrm>
            <a:off x="12678310" y="7705618"/>
            <a:ext cx="1952090" cy="452063"/>
          </a:xfrm>
          <a:prstGeom prst="rect">
            <a:avLst/>
          </a:prstGeom>
          <a:solidFill>
            <a:srgbClr val="100B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9CB2A3-F054-FA4C-817A-F8D21B2DE7BB}"/>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20D4CFBD-DEEC-4628-038C-0BB8B5F6B8E8}"/>
              </a:ext>
            </a:extLst>
          </p:cNvPr>
          <p:cNvPicPr>
            <a:picLocks noChangeAspect="1"/>
          </p:cNvPicPr>
          <p:nvPr/>
        </p:nvPicPr>
        <p:blipFill>
          <a:blip r:embed="rId3"/>
          <a:stretch>
            <a:fillRect/>
          </a:stretch>
        </p:blipFill>
        <p:spPr>
          <a:xfrm>
            <a:off x="0" y="0"/>
            <a:ext cx="14630400" cy="2503408"/>
          </a:xfrm>
          <a:prstGeom prst="rect">
            <a:avLst/>
          </a:prstGeom>
        </p:spPr>
      </p:pic>
      <p:sp>
        <p:nvSpPr>
          <p:cNvPr id="3" name="Text 0">
            <a:extLst>
              <a:ext uri="{FF2B5EF4-FFF2-40B4-BE49-F238E27FC236}">
                <a16:creationId xmlns:a16="http://schemas.microsoft.com/office/drawing/2014/main" id="{BB19A700-8476-59AA-5BCF-30EBA70279A7}"/>
              </a:ext>
            </a:extLst>
          </p:cNvPr>
          <p:cNvSpPr/>
          <p:nvPr/>
        </p:nvSpPr>
        <p:spPr>
          <a:xfrm>
            <a:off x="700921" y="3087410"/>
            <a:ext cx="11784806" cy="657225"/>
          </a:xfrm>
          <a:prstGeom prst="rect">
            <a:avLst/>
          </a:prstGeom>
          <a:noFill/>
          <a:ln/>
        </p:spPr>
        <p:txBody>
          <a:bodyPr wrap="none" lIns="0" tIns="0" rIns="0" bIns="0" rtlCol="0" anchor="t"/>
          <a:lstStyle/>
          <a:p>
            <a:pPr marL="0" indent="0">
              <a:lnSpc>
                <a:spcPts val="5150"/>
              </a:lnSpc>
              <a:buNone/>
            </a:pPr>
            <a:r>
              <a:rPr lang="en-GB" sz="4100" b="1" kern="0" spc="-83" dirty="0">
                <a:solidFill>
                  <a:srgbClr val="FF8AAF"/>
                </a:solidFill>
                <a:latin typeface="Arial" panose="020B0604020202020204" pitchFamily="34" charset="0"/>
                <a:ea typeface="Petrona Bold" pitchFamily="34" charset="-122"/>
                <a:cs typeface="Arial" panose="020B0604020202020204" pitchFamily="34" charset="0"/>
              </a:rPr>
              <a:t>Choosing the Right Format Based on Use Case</a:t>
            </a:r>
            <a:endParaRPr lang="en-US" sz="4100" dirty="0">
              <a:latin typeface="Arial" panose="020B0604020202020204" pitchFamily="34" charset="0"/>
              <a:cs typeface="Arial" panose="020B0604020202020204" pitchFamily="34" charset="0"/>
            </a:endParaRPr>
          </a:p>
        </p:txBody>
      </p:sp>
      <p:sp>
        <p:nvSpPr>
          <p:cNvPr id="4" name="Shape 1">
            <a:extLst>
              <a:ext uri="{FF2B5EF4-FFF2-40B4-BE49-F238E27FC236}">
                <a16:creationId xmlns:a16="http://schemas.microsoft.com/office/drawing/2014/main" id="{B35B2C5B-5D9D-6AC8-AD0C-757B4E8CFD5C}"/>
              </a:ext>
            </a:extLst>
          </p:cNvPr>
          <p:cNvSpPr/>
          <p:nvPr/>
        </p:nvSpPr>
        <p:spPr>
          <a:xfrm>
            <a:off x="700921" y="4045029"/>
            <a:ext cx="13228558" cy="3600450"/>
          </a:xfrm>
          <a:prstGeom prst="roundRect">
            <a:avLst>
              <a:gd name="adj" fmla="val 2336"/>
            </a:avLst>
          </a:prstGeom>
          <a:noFill/>
          <a:ln w="7620">
            <a:solidFill>
              <a:srgbClr val="FFFFFF">
                <a:alpha val="24000"/>
              </a:srgbClr>
            </a:solidFill>
            <a:prstDash val="solid"/>
          </a:ln>
        </p:spPr>
      </p:sp>
      <p:sp>
        <p:nvSpPr>
          <p:cNvPr id="5" name="Shape 2">
            <a:extLst>
              <a:ext uri="{FF2B5EF4-FFF2-40B4-BE49-F238E27FC236}">
                <a16:creationId xmlns:a16="http://schemas.microsoft.com/office/drawing/2014/main" id="{8EE30FE1-F587-6C5F-7559-4A9E1073350F}"/>
              </a:ext>
            </a:extLst>
          </p:cNvPr>
          <p:cNvSpPr/>
          <p:nvPr/>
        </p:nvSpPr>
        <p:spPr>
          <a:xfrm>
            <a:off x="708541" y="4052649"/>
            <a:ext cx="13213318" cy="896303"/>
          </a:xfrm>
          <a:prstGeom prst="rect">
            <a:avLst/>
          </a:prstGeom>
          <a:solidFill>
            <a:srgbClr val="FFFFFF">
              <a:alpha val="4000"/>
            </a:srgbClr>
          </a:solidFill>
          <a:ln/>
        </p:spPr>
      </p:sp>
      <p:sp>
        <p:nvSpPr>
          <p:cNvPr id="6" name="Text 3">
            <a:extLst>
              <a:ext uri="{FF2B5EF4-FFF2-40B4-BE49-F238E27FC236}">
                <a16:creationId xmlns:a16="http://schemas.microsoft.com/office/drawing/2014/main" id="{0C45F6C7-9666-00AD-C0BF-69CC42F968AC}"/>
              </a:ext>
            </a:extLst>
          </p:cNvPr>
          <p:cNvSpPr/>
          <p:nvPr/>
        </p:nvSpPr>
        <p:spPr>
          <a:xfrm>
            <a:off x="908804" y="4180403"/>
            <a:ext cx="6202323" cy="320397"/>
          </a:xfrm>
          <a:prstGeom prst="rect">
            <a:avLst/>
          </a:prstGeom>
          <a:noFill/>
          <a:ln/>
        </p:spPr>
        <p:txBody>
          <a:bodyPr wrap="none" lIns="0" tIns="0" rIns="0" bIns="0" rtlCol="0" anchor="t"/>
          <a:lstStyle/>
          <a:p>
            <a:pPr marL="0" indent="0">
              <a:lnSpc>
                <a:spcPts val="2500"/>
              </a:lnSpc>
              <a:buNone/>
            </a:pPr>
            <a:r>
              <a:rPr lang="en-US" sz="1550" kern="0" spc="-32" dirty="0">
                <a:solidFill>
                  <a:srgbClr val="E0D6DE"/>
                </a:solidFill>
                <a:latin typeface="Arial" panose="020B0604020202020204" pitchFamily="34" charset="0"/>
                <a:ea typeface="Inter" pitchFamily="34" charset="-122"/>
                <a:cs typeface="Arial" panose="020B0604020202020204" pitchFamily="34" charset="0"/>
              </a:rPr>
              <a:t>Print and Share Documents</a:t>
            </a:r>
            <a:endParaRPr lang="en-US" sz="15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70B5BEBF-1736-9E94-0385-44457AB2E633}"/>
              </a:ext>
            </a:extLst>
          </p:cNvPr>
          <p:cNvSpPr/>
          <p:nvPr/>
        </p:nvSpPr>
        <p:spPr>
          <a:xfrm>
            <a:off x="7519273" y="4180403"/>
            <a:ext cx="6202323" cy="640794"/>
          </a:xfrm>
          <a:prstGeom prst="rect">
            <a:avLst/>
          </a:prstGeom>
          <a:noFill/>
          <a:ln/>
        </p:spPr>
        <p:txBody>
          <a:bodyPr wrap="square" lIns="0" tIns="0" rIns="0" bIns="0" rtlCol="0" anchor="t"/>
          <a:lstStyle/>
          <a:p>
            <a:pPr marL="0" indent="0">
              <a:lnSpc>
                <a:spcPts val="2500"/>
              </a:lnSpc>
              <a:buNone/>
            </a:pPr>
            <a:r>
              <a:rPr lang="en-US" sz="1550" kern="0" spc="-32" dirty="0">
                <a:solidFill>
                  <a:srgbClr val="E0D6DE"/>
                </a:solidFill>
                <a:latin typeface="Arial" panose="020B0604020202020204" pitchFamily="34" charset="0"/>
                <a:ea typeface="Inter" pitchFamily="34" charset="-122"/>
                <a:cs typeface="Arial" panose="020B0604020202020204" pitchFamily="34" charset="0"/>
              </a:rPr>
              <a:t>PDF</a:t>
            </a:r>
            <a:endParaRPr lang="en-US" sz="1550" dirty="0">
              <a:latin typeface="Arial" panose="020B0604020202020204" pitchFamily="34" charset="0"/>
              <a:cs typeface="Arial" panose="020B0604020202020204" pitchFamily="34" charset="0"/>
            </a:endParaRPr>
          </a:p>
        </p:txBody>
      </p:sp>
      <p:sp>
        <p:nvSpPr>
          <p:cNvPr id="8" name="Shape 5">
            <a:extLst>
              <a:ext uri="{FF2B5EF4-FFF2-40B4-BE49-F238E27FC236}">
                <a16:creationId xmlns:a16="http://schemas.microsoft.com/office/drawing/2014/main" id="{1B12087B-BCA9-91DD-B69F-D84879314F6C}"/>
              </a:ext>
            </a:extLst>
          </p:cNvPr>
          <p:cNvSpPr/>
          <p:nvPr/>
        </p:nvSpPr>
        <p:spPr>
          <a:xfrm>
            <a:off x="708541" y="4948952"/>
            <a:ext cx="13213318" cy="896303"/>
          </a:xfrm>
          <a:prstGeom prst="rect">
            <a:avLst/>
          </a:prstGeom>
          <a:solidFill>
            <a:srgbClr val="000000">
              <a:alpha val="4000"/>
            </a:srgbClr>
          </a:solidFill>
          <a:ln/>
        </p:spPr>
      </p:sp>
      <p:sp>
        <p:nvSpPr>
          <p:cNvPr id="9" name="Text 6">
            <a:extLst>
              <a:ext uri="{FF2B5EF4-FFF2-40B4-BE49-F238E27FC236}">
                <a16:creationId xmlns:a16="http://schemas.microsoft.com/office/drawing/2014/main" id="{E81FD687-DF04-AAA2-D571-8DCDC5361CAC}"/>
              </a:ext>
            </a:extLst>
          </p:cNvPr>
          <p:cNvSpPr/>
          <p:nvPr/>
        </p:nvSpPr>
        <p:spPr>
          <a:xfrm>
            <a:off x="908804" y="5076706"/>
            <a:ext cx="6202323" cy="320397"/>
          </a:xfrm>
          <a:prstGeom prst="rect">
            <a:avLst/>
          </a:prstGeom>
          <a:noFill/>
          <a:ln/>
        </p:spPr>
        <p:txBody>
          <a:bodyPr wrap="none" lIns="0" tIns="0" rIns="0" bIns="0" rtlCol="0" anchor="t"/>
          <a:lstStyle/>
          <a:p>
            <a:pPr marL="0" indent="0">
              <a:lnSpc>
                <a:spcPts val="2500"/>
              </a:lnSpc>
              <a:buNone/>
            </a:pPr>
            <a:r>
              <a:rPr lang="en-GB" sz="1550" kern="0" spc="-32" dirty="0">
                <a:solidFill>
                  <a:srgbClr val="E0D6DE"/>
                </a:solidFill>
                <a:latin typeface="Arial" panose="020B0604020202020204" pitchFamily="34" charset="0"/>
                <a:ea typeface="Inter" pitchFamily="34" charset="-122"/>
                <a:cs typeface="Arial" panose="020B0604020202020204" pitchFamily="34" charset="0"/>
              </a:rPr>
              <a:t>Camera Image Processing</a:t>
            </a:r>
            <a:endParaRPr lang="en-US" sz="1550" dirty="0">
              <a:latin typeface="Arial" panose="020B0604020202020204" pitchFamily="34" charset="0"/>
              <a:cs typeface="Arial" panose="020B0604020202020204" pitchFamily="34" charset="0"/>
            </a:endParaRPr>
          </a:p>
        </p:txBody>
      </p:sp>
      <p:sp>
        <p:nvSpPr>
          <p:cNvPr id="10" name="Text 7">
            <a:extLst>
              <a:ext uri="{FF2B5EF4-FFF2-40B4-BE49-F238E27FC236}">
                <a16:creationId xmlns:a16="http://schemas.microsoft.com/office/drawing/2014/main" id="{11B65B95-5700-9ECC-F7C1-00B7433A346F}"/>
              </a:ext>
            </a:extLst>
          </p:cNvPr>
          <p:cNvSpPr/>
          <p:nvPr/>
        </p:nvSpPr>
        <p:spPr>
          <a:xfrm>
            <a:off x="7519273" y="5076706"/>
            <a:ext cx="6202323" cy="640794"/>
          </a:xfrm>
          <a:prstGeom prst="rect">
            <a:avLst/>
          </a:prstGeom>
          <a:noFill/>
          <a:ln/>
        </p:spPr>
        <p:txBody>
          <a:bodyPr wrap="square" lIns="0" tIns="0" rIns="0" bIns="0" rtlCol="0" anchor="t"/>
          <a:lstStyle/>
          <a:p>
            <a:pPr marL="0" indent="0">
              <a:lnSpc>
                <a:spcPts val="2500"/>
              </a:lnSpc>
              <a:buNone/>
            </a:pPr>
            <a:r>
              <a:rPr lang="en-US" sz="1550" kern="0" spc="-32" dirty="0">
                <a:solidFill>
                  <a:srgbClr val="E0D6DE"/>
                </a:solidFill>
                <a:latin typeface="Arial" panose="020B0604020202020204" pitchFamily="34" charset="0"/>
                <a:ea typeface="Inter" pitchFamily="34" charset="-122"/>
                <a:cs typeface="Arial" panose="020B0604020202020204" pitchFamily="34" charset="0"/>
              </a:rPr>
              <a:t>RAW</a:t>
            </a:r>
            <a:endParaRPr lang="en-US" sz="1550" dirty="0">
              <a:latin typeface="Arial" panose="020B0604020202020204" pitchFamily="34" charset="0"/>
              <a:cs typeface="Arial" panose="020B0604020202020204" pitchFamily="34" charset="0"/>
            </a:endParaRPr>
          </a:p>
        </p:txBody>
      </p:sp>
      <p:sp>
        <p:nvSpPr>
          <p:cNvPr id="11" name="Shape 8">
            <a:extLst>
              <a:ext uri="{FF2B5EF4-FFF2-40B4-BE49-F238E27FC236}">
                <a16:creationId xmlns:a16="http://schemas.microsoft.com/office/drawing/2014/main" id="{B2FE3C59-9040-3DCA-1514-C8AA0D23DBCE}"/>
              </a:ext>
            </a:extLst>
          </p:cNvPr>
          <p:cNvSpPr/>
          <p:nvPr/>
        </p:nvSpPr>
        <p:spPr>
          <a:xfrm>
            <a:off x="708541" y="5845254"/>
            <a:ext cx="13213318" cy="896303"/>
          </a:xfrm>
          <a:prstGeom prst="rect">
            <a:avLst/>
          </a:prstGeom>
          <a:solidFill>
            <a:srgbClr val="FFFFFF">
              <a:alpha val="4000"/>
            </a:srgbClr>
          </a:solidFill>
          <a:ln/>
        </p:spPr>
      </p:sp>
      <p:sp>
        <p:nvSpPr>
          <p:cNvPr id="12" name="Text 9">
            <a:extLst>
              <a:ext uri="{FF2B5EF4-FFF2-40B4-BE49-F238E27FC236}">
                <a16:creationId xmlns:a16="http://schemas.microsoft.com/office/drawing/2014/main" id="{6A43D97B-D4CD-4FCE-97DE-C82555960134}"/>
              </a:ext>
            </a:extLst>
          </p:cNvPr>
          <p:cNvSpPr/>
          <p:nvPr/>
        </p:nvSpPr>
        <p:spPr>
          <a:xfrm>
            <a:off x="908804" y="5973008"/>
            <a:ext cx="6202323" cy="320397"/>
          </a:xfrm>
          <a:prstGeom prst="rect">
            <a:avLst/>
          </a:prstGeom>
          <a:noFill/>
          <a:ln/>
        </p:spPr>
        <p:txBody>
          <a:bodyPr wrap="none" lIns="0" tIns="0" rIns="0" bIns="0" rtlCol="0" anchor="t"/>
          <a:lstStyle/>
          <a:p>
            <a:pPr marL="0" indent="0">
              <a:lnSpc>
                <a:spcPts val="2500"/>
              </a:lnSpc>
              <a:buNone/>
            </a:pPr>
            <a:r>
              <a:rPr lang="en-US" sz="1550" kern="0" spc="-32" dirty="0">
                <a:solidFill>
                  <a:srgbClr val="E0D6DE"/>
                </a:solidFill>
                <a:latin typeface="Arial" panose="020B0604020202020204" pitchFamily="34" charset="0"/>
                <a:ea typeface="Inter" pitchFamily="34" charset="-122"/>
                <a:cs typeface="Arial" panose="020B0604020202020204" pitchFamily="34" charset="0"/>
              </a:rPr>
              <a:t>Scalable Web Graphics</a:t>
            </a:r>
            <a:endParaRPr lang="en-US" sz="1550" dirty="0">
              <a:latin typeface="Arial" panose="020B0604020202020204" pitchFamily="34" charset="0"/>
              <a:cs typeface="Arial" panose="020B0604020202020204" pitchFamily="34" charset="0"/>
            </a:endParaRPr>
          </a:p>
        </p:txBody>
      </p:sp>
      <p:sp>
        <p:nvSpPr>
          <p:cNvPr id="13" name="Text 10">
            <a:extLst>
              <a:ext uri="{FF2B5EF4-FFF2-40B4-BE49-F238E27FC236}">
                <a16:creationId xmlns:a16="http://schemas.microsoft.com/office/drawing/2014/main" id="{68DDB7BB-9DFA-BCF3-B0B6-7CDE52F5D247}"/>
              </a:ext>
            </a:extLst>
          </p:cNvPr>
          <p:cNvSpPr/>
          <p:nvPr/>
        </p:nvSpPr>
        <p:spPr>
          <a:xfrm>
            <a:off x="7519273" y="5973008"/>
            <a:ext cx="6202323" cy="640794"/>
          </a:xfrm>
          <a:prstGeom prst="rect">
            <a:avLst/>
          </a:prstGeom>
          <a:noFill/>
          <a:ln/>
        </p:spPr>
        <p:txBody>
          <a:bodyPr wrap="square" lIns="0" tIns="0" rIns="0" bIns="0" rtlCol="0" anchor="t"/>
          <a:lstStyle/>
          <a:p>
            <a:pPr marL="0" indent="0">
              <a:lnSpc>
                <a:spcPts val="2500"/>
              </a:lnSpc>
              <a:buNone/>
            </a:pPr>
            <a:r>
              <a:rPr lang="en-US" sz="1550" kern="0" spc="-32" dirty="0">
                <a:solidFill>
                  <a:srgbClr val="E0D6DE"/>
                </a:solidFill>
                <a:latin typeface="Arial" panose="020B0604020202020204" pitchFamily="34" charset="0"/>
                <a:ea typeface="Inter" pitchFamily="34" charset="-122"/>
                <a:cs typeface="Arial" panose="020B0604020202020204" pitchFamily="34" charset="0"/>
              </a:rPr>
              <a:t>SVG</a:t>
            </a:r>
            <a:endParaRPr lang="en-US" sz="1550" dirty="0">
              <a:latin typeface="Arial" panose="020B0604020202020204" pitchFamily="34" charset="0"/>
              <a:cs typeface="Arial" panose="020B0604020202020204" pitchFamily="34" charset="0"/>
            </a:endParaRPr>
          </a:p>
        </p:txBody>
      </p:sp>
      <p:sp>
        <p:nvSpPr>
          <p:cNvPr id="14" name="Shape 11">
            <a:extLst>
              <a:ext uri="{FF2B5EF4-FFF2-40B4-BE49-F238E27FC236}">
                <a16:creationId xmlns:a16="http://schemas.microsoft.com/office/drawing/2014/main" id="{5D69C96C-99A0-C6E0-E774-8CF59ACE7C88}"/>
              </a:ext>
            </a:extLst>
          </p:cNvPr>
          <p:cNvSpPr/>
          <p:nvPr/>
        </p:nvSpPr>
        <p:spPr>
          <a:xfrm>
            <a:off x="708541" y="6741557"/>
            <a:ext cx="13213318" cy="896303"/>
          </a:xfrm>
          <a:prstGeom prst="rect">
            <a:avLst/>
          </a:prstGeom>
          <a:solidFill>
            <a:srgbClr val="000000">
              <a:alpha val="4000"/>
            </a:srgbClr>
          </a:solidFill>
          <a:ln/>
        </p:spPr>
      </p:sp>
      <p:sp>
        <p:nvSpPr>
          <p:cNvPr id="17" name="Rectangle 16">
            <a:extLst>
              <a:ext uri="{FF2B5EF4-FFF2-40B4-BE49-F238E27FC236}">
                <a16:creationId xmlns:a16="http://schemas.microsoft.com/office/drawing/2014/main" id="{840A25DD-7646-D4BA-0DFD-946FE0FFD777}"/>
              </a:ext>
            </a:extLst>
          </p:cNvPr>
          <p:cNvSpPr/>
          <p:nvPr/>
        </p:nvSpPr>
        <p:spPr>
          <a:xfrm>
            <a:off x="12678310" y="7705618"/>
            <a:ext cx="1952090" cy="452063"/>
          </a:xfrm>
          <a:prstGeom prst="rect">
            <a:avLst/>
          </a:prstGeom>
          <a:solidFill>
            <a:srgbClr val="100B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090422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8F76EE-2E43-88F1-0188-42EC634A621F}"/>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3466AE05-B796-DE7E-5386-86A9B2360178}"/>
              </a:ext>
            </a:extLst>
          </p:cNvPr>
          <p:cNvPicPr>
            <a:picLocks noChangeAspect="1"/>
          </p:cNvPicPr>
          <p:nvPr/>
        </p:nvPicPr>
        <p:blipFill>
          <a:blip r:embed="rId3"/>
          <a:stretch>
            <a:fillRect/>
          </a:stretch>
        </p:blipFill>
        <p:spPr>
          <a:xfrm>
            <a:off x="0" y="0"/>
            <a:ext cx="14630400" cy="2503408"/>
          </a:xfrm>
          <a:prstGeom prst="rect">
            <a:avLst/>
          </a:prstGeom>
        </p:spPr>
      </p:pic>
      <p:sp>
        <p:nvSpPr>
          <p:cNvPr id="3" name="Text 0">
            <a:extLst>
              <a:ext uri="{FF2B5EF4-FFF2-40B4-BE49-F238E27FC236}">
                <a16:creationId xmlns:a16="http://schemas.microsoft.com/office/drawing/2014/main" id="{D3E2C082-B6B8-584B-DF5B-8F4351467553}"/>
              </a:ext>
            </a:extLst>
          </p:cNvPr>
          <p:cNvSpPr/>
          <p:nvPr/>
        </p:nvSpPr>
        <p:spPr>
          <a:xfrm>
            <a:off x="700921" y="3087410"/>
            <a:ext cx="11784806" cy="657225"/>
          </a:xfrm>
          <a:prstGeom prst="rect">
            <a:avLst/>
          </a:prstGeom>
          <a:noFill/>
          <a:ln/>
        </p:spPr>
        <p:txBody>
          <a:bodyPr wrap="none" lIns="0" tIns="0" rIns="0" bIns="0" rtlCol="0" anchor="t"/>
          <a:lstStyle/>
          <a:p>
            <a:pPr marL="0" indent="0">
              <a:lnSpc>
                <a:spcPts val="5150"/>
              </a:lnSpc>
              <a:buNone/>
            </a:pPr>
            <a:r>
              <a:rPr lang="en-GB" sz="4100" b="1" kern="0" spc="-83" dirty="0">
                <a:solidFill>
                  <a:srgbClr val="FF8AAF"/>
                </a:solidFill>
                <a:latin typeface="Arial" panose="020B0604020202020204" pitchFamily="34" charset="0"/>
                <a:ea typeface="Petrona Bold" pitchFamily="34" charset="-122"/>
                <a:cs typeface="Arial" panose="020B0604020202020204" pitchFamily="34" charset="0"/>
              </a:rPr>
              <a:t>Practical demonstration:</a:t>
            </a:r>
            <a:endParaRPr lang="en-US" sz="4100" dirty="0">
              <a:latin typeface="Arial" panose="020B0604020202020204" pitchFamily="34" charset="0"/>
              <a:cs typeface="Arial" panose="020B0604020202020204" pitchFamily="34" charset="0"/>
            </a:endParaRPr>
          </a:p>
        </p:txBody>
      </p:sp>
      <p:sp>
        <p:nvSpPr>
          <p:cNvPr id="4" name="Shape 1">
            <a:extLst>
              <a:ext uri="{FF2B5EF4-FFF2-40B4-BE49-F238E27FC236}">
                <a16:creationId xmlns:a16="http://schemas.microsoft.com/office/drawing/2014/main" id="{93996494-28D1-8701-5BF1-EBCBDF8BBA30}"/>
              </a:ext>
            </a:extLst>
          </p:cNvPr>
          <p:cNvSpPr/>
          <p:nvPr/>
        </p:nvSpPr>
        <p:spPr>
          <a:xfrm>
            <a:off x="700921" y="4045029"/>
            <a:ext cx="13228558" cy="3600450"/>
          </a:xfrm>
          <a:prstGeom prst="roundRect">
            <a:avLst>
              <a:gd name="adj" fmla="val 2336"/>
            </a:avLst>
          </a:prstGeom>
          <a:noFill/>
          <a:ln w="7620">
            <a:solidFill>
              <a:srgbClr val="FFFFFF">
                <a:alpha val="24000"/>
              </a:srgbClr>
            </a:solidFill>
            <a:prstDash val="solid"/>
          </a:ln>
        </p:spPr>
      </p:sp>
      <p:sp>
        <p:nvSpPr>
          <p:cNvPr id="5" name="Shape 2">
            <a:extLst>
              <a:ext uri="{FF2B5EF4-FFF2-40B4-BE49-F238E27FC236}">
                <a16:creationId xmlns:a16="http://schemas.microsoft.com/office/drawing/2014/main" id="{9C817FC5-C760-5C17-F48F-B4DE46E1BF15}"/>
              </a:ext>
            </a:extLst>
          </p:cNvPr>
          <p:cNvSpPr/>
          <p:nvPr/>
        </p:nvSpPr>
        <p:spPr>
          <a:xfrm>
            <a:off x="708541" y="4052649"/>
            <a:ext cx="13213318" cy="896303"/>
          </a:xfrm>
          <a:prstGeom prst="rect">
            <a:avLst/>
          </a:prstGeom>
          <a:solidFill>
            <a:srgbClr val="FFFFFF">
              <a:alpha val="4000"/>
            </a:srgbClr>
          </a:solidFill>
          <a:ln/>
        </p:spPr>
      </p:sp>
      <p:sp>
        <p:nvSpPr>
          <p:cNvPr id="6" name="Text 3">
            <a:extLst>
              <a:ext uri="{FF2B5EF4-FFF2-40B4-BE49-F238E27FC236}">
                <a16:creationId xmlns:a16="http://schemas.microsoft.com/office/drawing/2014/main" id="{B65E9299-4C7A-533A-4D0C-AF3B453C3CC9}"/>
              </a:ext>
            </a:extLst>
          </p:cNvPr>
          <p:cNvSpPr/>
          <p:nvPr/>
        </p:nvSpPr>
        <p:spPr>
          <a:xfrm>
            <a:off x="908804" y="4180403"/>
            <a:ext cx="6202323" cy="320397"/>
          </a:xfrm>
          <a:prstGeom prst="rect">
            <a:avLst/>
          </a:prstGeom>
          <a:noFill/>
          <a:ln/>
        </p:spPr>
        <p:txBody>
          <a:bodyPr wrap="none" lIns="0" tIns="0" rIns="0" bIns="0" rtlCol="0" anchor="t"/>
          <a:lstStyle/>
          <a:p>
            <a:pPr marL="0" indent="0">
              <a:lnSpc>
                <a:spcPts val="2500"/>
              </a:lnSpc>
              <a:buNone/>
            </a:pPr>
            <a:r>
              <a:rPr lang="en-US" sz="1550" kern="0" spc="-32" dirty="0">
                <a:solidFill>
                  <a:srgbClr val="E0D6DE"/>
                </a:solidFill>
                <a:latin typeface="Arial" panose="020B0604020202020204" pitchFamily="34" charset="0"/>
                <a:ea typeface="Inter" pitchFamily="34" charset="-122"/>
                <a:cs typeface="Arial" panose="020B0604020202020204" pitchFamily="34" charset="0"/>
              </a:rPr>
              <a:t>Create a cutout and position then in a different location.</a:t>
            </a:r>
            <a:endParaRPr lang="en-US" sz="1550" dirty="0">
              <a:latin typeface="Arial" panose="020B0604020202020204" pitchFamily="34" charset="0"/>
              <a:cs typeface="Arial" panose="020B0604020202020204" pitchFamily="34" charset="0"/>
            </a:endParaRPr>
          </a:p>
        </p:txBody>
      </p:sp>
      <p:sp>
        <p:nvSpPr>
          <p:cNvPr id="8" name="Shape 5">
            <a:extLst>
              <a:ext uri="{FF2B5EF4-FFF2-40B4-BE49-F238E27FC236}">
                <a16:creationId xmlns:a16="http://schemas.microsoft.com/office/drawing/2014/main" id="{10EF3F68-2AE8-2A4A-E564-FCB1CAE299CF}"/>
              </a:ext>
            </a:extLst>
          </p:cNvPr>
          <p:cNvSpPr/>
          <p:nvPr/>
        </p:nvSpPr>
        <p:spPr>
          <a:xfrm>
            <a:off x="708541" y="4948952"/>
            <a:ext cx="13213318" cy="896303"/>
          </a:xfrm>
          <a:prstGeom prst="rect">
            <a:avLst/>
          </a:prstGeom>
          <a:solidFill>
            <a:srgbClr val="000000">
              <a:alpha val="4000"/>
            </a:srgbClr>
          </a:solidFill>
          <a:ln/>
        </p:spPr>
      </p:sp>
      <p:sp>
        <p:nvSpPr>
          <p:cNvPr id="11" name="Shape 8">
            <a:extLst>
              <a:ext uri="{FF2B5EF4-FFF2-40B4-BE49-F238E27FC236}">
                <a16:creationId xmlns:a16="http://schemas.microsoft.com/office/drawing/2014/main" id="{DE066E3F-B84A-889D-77DC-1694E6C99C66}"/>
              </a:ext>
            </a:extLst>
          </p:cNvPr>
          <p:cNvSpPr/>
          <p:nvPr/>
        </p:nvSpPr>
        <p:spPr>
          <a:xfrm>
            <a:off x="708541" y="5845254"/>
            <a:ext cx="13213318" cy="896303"/>
          </a:xfrm>
          <a:prstGeom prst="rect">
            <a:avLst/>
          </a:prstGeom>
          <a:solidFill>
            <a:srgbClr val="FFFFFF">
              <a:alpha val="4000"/>
            </a:srgbClr>
          </a:solidFill>
          <a:ln/>
        </p:spPr>
      </p:sp>
      <p:sp>
        <p:nvSpPr>
          <p:cNvPr id="14" name="Shape 11">
            <a:extLst>
              <a:ext uri="{FF2B5EF4-FFF2-40B4-BE49-F238E27FC236}">
                <a16:creationId xmlns:a16="http://schemas.microsoft.com/office/drawing/2014/main" id="{5D4F31EB-7F09-962E-219B-41BEBFFDC43E}"/>
              </a:ext>
            </a:extLst>
          </p:cNvPr>
          <p:cNvSpPr/>
          <p:nvPr/>
        </p:nvSpPr>
        <p:spPr>
          <a:xfrm>
            <a:off x="708541" y="6741557"/>
            <a:ext cx="13213318" cy="896303"/>
          </a:xfrm>
          <a:prstGeom prst="rect">
            <a:avLst/>
          </a:prstGeom>
          <a:solidFill>
            <a:srgbClr val="000000">
              <a:alpha val="4000"/>
            </a:srgbClr>
          </a:solidFill>
          <a:ln/>
        </p:spPr>
      </p:sp>
      <p:sp>
        <p:nvSpPr>
          <p:cNvPr id="17" name="Rectangle 16">
            <a:extLst>
              <a:ext uri="{FF2B5EF4-FFF2-40B4-BE49-F238E27FC236}">
                <a16:creationId xmlns:a16="http://schemas.microsoft.com/office/drawing/2014/main" id="{507911B5-A414-E4D8-6E53-0BEA6DA921A3}"/>
              </a:ext>
            </a:extLst>
          </p:cNvPr>
          <p:cNvSpPr/>
          <p:nvPr/>
        </p:nvSpPr>
        <p:spPr>
          <a:xfrm>
            <a:off x="12678310" y="7705618"/>
            <a:ext cx="1952090" cy="452063"/>
          </a:xfrm>
          <a:prstGeom prst="rect">
            <a:avLst/>
          </a:prstGeom>
          <a:solidFill>
            <a:srgbClr val="100B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188576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pic>
        <p:nvPicPr>
          <p:cNvPr id="3" name="Image 1" descr="preencoded.png"/>
          <p:cNvPicPr>
            <a:picLocks noChangeAspect="1"/>
          </p:cNvPicPr>
          <p:nvPr/>
        </p:nvPicPr>
        <p:blipFill>
          <a:blip r:embed="rId4"/>
          <a:stretch>
            <a:fillRect/>
          </a:stretch>
        </p:blipFill>
        <p:spPr>
          <a:xfrm>
            <a:off x="9427488" y="2474952"/>
            <a:ext cx="4919305" cy="3279577"/>
          </a:xfrm>
          <a:prstGeom prst="rect">
            <a:avLst/>
          </a:prstGeom>
        </p:spPr>
      </p:pic>
      <p:sp>
        <p:nvSpPr>
          <p:cNvPr id="4" name="Text 0"/>
          <p:cNvSpPr/>
          <p:nvPr/>
        </p:nvSpPr>
        <p:spPr>
          <a:xfrm>
            <a:off x="886257" y="164368"/>
            <a:ext cx="6919317" cy="744260"/>
          </a:xfrm>
          <a:prstGeom prst="rect">
            <a:avLst/>
          </a:prstGeom>
          <a:noFill/>
          <a:ln/>
        </p:spPr>
        <p:txBody>
          <a:bodyPr wrap="none" lIns="0" tIns="0" rIns="0" bIns="0" rtlCol="0" anchor="t"/>
          <a:lstStyle/>
          <a:p>
            <a:pPr marL="0" indent="0">
              <a:lnSpc>
                <a:spcPts val="5850"/>
              </a:lnSpc>
              <a:buNone/>
            </a:pPr>
            <a:r>
              <a:rPr lang="en-US" sz="4650" b="1" kern="0" spc="-94" dirty="0">
                <a:solidFill>
                  <a:srgbClr val="FF8AAF"/>
                </a:solidFill>
                <a:latin typeface="Arial" panose="020B0604020202020204" pitchFamily="34" charset="0"/>
                <a:ea typeface="Petrona Bold" pitchFamily="34" charset="-122"/>
                <a:cs typeface="Arial" panose="020B0604020202020204" pitchFamily="34" charset="0"/>
              </a:rPr>
              <a:t>Conclusion</a:t>
            </a:r>
            <a:endParaRPr lang="en-US" sz="4650" dirty="0">
              <a:latin typeface="Arial" panose="020B0604020202020204" pitchFamily="34" charset="0"/>
              <a:cs typeface="Arial" panose="020B0604020202020204" pitchFamily="34" charset="0"/>
            </a:endParaRPr>
          </a:p>
        </p:txBody>
      </p:sp>
      <p:sp>
        <p:nvSpPr>
          <p:cNvPr id="5" name="Text 1"/>
          <p:cNvSpPr/>
          <p:nvPr/>
        </p:nvSpPr>
        <p:spPr>
          <a:xfrm>
            <a:off x="886257" y="1248789"/>
            <a:ext cx="7556421" cy="1451610"/>
          </a:xfrm>
          <a:prstGeom prst="rect">
            <a:avLst/>
          </a:prstGeom>
          <a:noFill/>
          <a:ln/>
        </p:spPr>
        <p:txBody>
          <a:bodyPr wrap="square" lIns="0" tIns="0" rIns="0" bIns="0" rtlCol="0" anchor="t"/>
          <a:lstStyle/>
          <a:p>
            <a:pPr marL="0" indent="0">
              <a:lnSpc>
                <a:spcPts val="2850"/>
              </a:lnSpc>
              <a:buNone/>
            </a:pPr>
            <a:r>
              <a:rPr lang="en-GB" sz="1750" kern="0" spc="-36" dirty="0">
                <a:solidFill>
                  <a:srgbClr val="E0D6DE"/>
                </a:solidFill>
                <a:latin typeface="Arial" panose="020B0604020202020204" pitchFamily="34" charset="0"/>
                <a:ea typeface="Inter" pitchFamily="34" charset="-122"/>
                <a:cs typeface="Arial" panose="020B0604020202020204" pitchFamily="34" charset="0"/>
              </a:rPr>
              <a:t>In this lecture on advanced photo manipulation techniques, you’ve gained essential skills for enhancing, correcting, and creatively transforming images using Photoshop. Through the use of adjustment layers, you can make non-destructive edits, allowing for flexibility in image editing. You've also learned various methods for creating precise cutouts, an invaluable skill for compositing. Furthermore, the addition of realistic shadows and reflections elevates your work, adding depth and making your images more convincing. Finally, understanding the appropriate file formats for exporting ensures that your projects are optimized for both web and print applications while preserving quality. These techniques provide a solid foundation for more sophisticated graphic design and photo manipulation tasks in your future projects.</a:t>
            </a:r>
            <a:endParaRPr lang="en-US" sz="1750" dirty="0">
              <a:latin typeface="Arial" panose="020B0604020202020204" pitchFamily="34" charset="0"/>
              <a:cs typeface="Arial" panose="020B0604020202020204"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9F05F3-9F3C-296A-CF6D-84DAF255E917}"/>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AA80B81D-0855-76CF-9995-6EACD51918DF}"/>
              </a:ext>
            </a:extLst>
          </p:cNvPr>
          <p:cNvPicPr>
            <a:picLocks noChangeAspect="1"/>
          </p:cNvPicPr>
          <p:nvPr/>
        </p:nvPicPr>
        <p:blipFill>
          <a:blip r:embed="rId3"/>
          <a:stretch>
            <a:fillRect/>
          </a:stretch>
        </p:blipFill>
        <p:spPr>
          <a:xfrm>
            <a:off x="9144000" y="0"/>
            <a:ext cx="5486400" cy="8229600"/>
          </a:xfrm>
          <a:prstGeom prst="rect">
            <a:avLst/>
          </a:prstGeom>
        </p:spPr>
      </p:pic>
      <p:pic>
        <p:nvPicPr>
          <p:cNvPr id="3" name="Image 1" descr="preencoded.png">
            <a:extLst>
              <a:ext uri="{FF2B5EF4-FFF2-40B4-BE49-F238E27FC236}">
                <a16:creationId xmlns:a16="http://schemas.microsoft.com/office/drawing/2014/main" id="{17D08B51-FF9F-9508-B3D9-918BF9554C09}"/>
              </a:ext>
            </a:extLst>
          </p:cNvPr>
          <p:cNvPicPr>
            <a:picLocks noChangeAspect="1"/>
          </p:cNvPicPr>
          <p:nvPr/>
        </p:nvPicPr>
        <p:blipFill>
          <a:blip r:embed="rId4"/>
          <a:stretch>
            <a:fillRect/>
          </a:stretch>
        </p:blipFill>
        <p:spPr>
          <a:xfrm>
            <a:off x="9427488" y="2474952"/>
            <a:ext cx="4919305" cy="3279577"/>
          </a:xfrm>
          <a:prstGeom prst="rect">
            <a:avLst/>
          </a:prstGeom>
        </p:spPr>
      </p:pic>
      <p:sp>
        <p:nvSpPr>
          <p:cNvPr id="4" name="Text 0">
            <a:extLst>
              <a:ext uri="{FF2B5EF4-FFF2-40B4-BE49-F238E27FC236}">
                <a16:creationId xmlns:a16="http://schemas.microsoft.com/office/drawing/2014/main" id="{05F5A3D6-12EA-B78D-50A4-58795F0CAD0D}"/>
              </a:ext>
            </a:extLst>
          </p:cNvPr>
          <p:cNvSpPr/>
          <p:nvPr/>
        </p:nvSpPr>
        <p:spPr>
          <a:xfrm>
            <a:off x="886257" y="164368"/>
            <a:ext cx="6919317" cy="744260"/>
          </a:xfrm>
          <a:prstGeom prst="rect">
            <a:avLst/>
          </a:prstGeom>
          <a:noFill/>
          <a:ln/>
        </p:spPr>
        <p:txBody>
          <a:bodyPr wrap="none" lIns="0" tIns="0" rIns="0" bIns="0" rtlCol="0" anchor="t"/>
          <a:lstStyle/>
          <a:p>
            <a:pPr marL="0" indent="0">
              <a:lnSpc>
                <a:spcPts val="5850"/>
              </a:lnSpc>
              <a:buNone/>
            </a:pPr>
            <a:r>
              <a:rPr lang="en-US" sz="4650" b="1" kern="0" spc="-94" dirty="0">
                <a:solidFill>
                  <a:srgbClr val="FF8AAF"/>
                </a:solidFill>
                <a:latin typeface="Arial" panose="020B0604020202020204" pitchFamily="34" charset="0"/>
                <a:ea typeface="Petrona Bold" pitchFamily="34" charset="-122"/>
                <a:cs typeface="Arial" panose="020B0604020202020204" pitchFamily="34" charset="0"/>
              </a:rPr>
              <a:t>References</a:t>
            </a:r>
            <a:endParaRPr lang="en-US" sz="4650" dirty="0">
              <a:latin typeface="Arial" panose="020B0604020202020204" pitchFamily="34" charset="0"/>
              <a:cs typeface="Arial" panose="020B0604020202020204" pitchFamily="34" charset="0"/>
            </a:endParaRPr>
          </a:p>
        </p:txBody>
      </p:sp>
      <p:sp>
        <p:nvSpPr>
          <p:cNvPr id="5" name="Text 1">
            <a:extLst>
              <a:ext uri="{FF2B5EF4-FFF2-40B4-BE49-F238E27FC236}">
                <a16:creationId xmlns:a16="http://schemas.microsoft.com/office/drawing/2014/main" id="{0646975D-9EA2-230E-34EC-5CA81DA0C3DE}"/>
              </a:ext>
            </a:extLst>
          </p:cNvPr>
          <p:cNvSpPr/>
          <p:nvPr/>
        </p:nvSpPr>
        <p:spPr>
          <a:xfrm>
            <a:off x="886257" y="1248789"/>
            <a:ext cx="7556421" cy="1451610"/>
          </a:xfrm>
          <a:prstGeom prst="rect">
            <a:avLst/>
          </a:prstGeom>
          <a:noFill/>
          <a:ln/>
        </p:spPr>
        <p:txBody>
          <a:bodyPr wrap="square" lIns="0" tIns="0" rIns="0" bIns="0" rtlCol="0" anchor="t"/>
          <a:lstStyle/>
          <a:p>
            <a:pPr marL="342900" indent="-342900">
              <a:lnSpc>
                <a:spcPts val="2850"/>
              </a:lnSpc>
              <a:buFont typeface="+mj-lt"/>
              <a:buAutoNum type="arabicPeriod"/>
            </a:pPr>
            <a:r>
              <a:rPr lang="en-GB" sz="1750" kern="0" spc="-36" dirty="0">
                <a:solidFill>
                  <a:srgbClr val="E0D6DE"/>
                </a:solidFill>
                <a:latin typeface="Arial" panose="020B0604020202020204" pitchFamily="34" charset="0"/>
                <a:ea typeface="Inter" pitchFamily="34" charset="-122"/>
                <a:cs typeface="Arial" panose="020B0604020202020204" pitchFamily="34" charset="0"/>
              </a:rPr>
              <a:t>"Digital Art Fundamentals," Robin </a:t>
            </a:r>
            <a:r>
              <a:rPr lang="en-GB" sz="1750" kern="0" spc="-36" dirty="0" err="1">
                <a:solidFill>
                  <a:srgbClr val="E0D6DE"/>
                </a:solidFill>
                <a:latin typeface="Arial" panose="020B0604020202020204" pitchFamily="34" charset="0"/>
                <a:ea typeface="Inter" pitchFamily="34" charset="-122"/>
                <a:cs typeface="Arial" panose="020B0604020202020204" pitchFamily="34" charset="0"/>
              </a:rPr>
              <a:t>Landa</a:t>
            </a:r>
            <a:r>
              <a:rPr lang="en-GB" sz="1750" kern="0" spc="-36" dirty="0">
                <a:solidFill>
                  <a:srgbClr val="E0D6DE"/>
                </a:solidFill>
                <a:latin typeface="Arial" panose="020B0604020202020204" pitchFamily="34" charset="0"/>
                <a:ea typeface="Inter" pitchFamily="34" charset="-122"/>
                <a:cs typeface="Arial" panose="020B0604020202020204" pitchFamily="34" charset="0"/>
              </a:rPr>
              <a:t>, Open Textbook Library, 2020.</a:t>
            </a:r>
          </a:p>
          <a:p>
            <a:pPr marL="342900" indent="-342900">
              <a:lnSpc>
                <a:spcPts val="2850"/>
              </a:lnSpc>
              <a:buFont typeface="+mj-lt"/>
              <a:buAutoNum type="arabicPeriod"/>
            </a:pPr>
            <a:r>
              <a:rPr lang="en-GB" sz="1750" kern="0" spc="-36" dirty="0">
                <a:solidFill>
                  <a:srgbClr val="E0D6DE"/>
                </a:solidFill>
                <a:latin typeface="Arial" panose="020B0604020202020204" pitchFamily="34" charset="0"/>
                <a:ea typeface="Inter" pitchFamily="34" charset="-122"/>
                <a:cs typeface="Arial" panose="020B0604020202020204" pitchFamily="34" charset="0"/>
              </a:rPr>
              <a:t>"Introduction to Graphic Design," Richard Hollis, Open Library, 2013.</a:t>
            </a:r>
          </a:p>
          <a:p>
            <a:pPr marL="342900" indent="-342900">
              <a:lnSpc>
                <a:spcPts val="2850"/>
              </a:lnSpc>
              <a:buFont typeface="+mj-lt"/>
              <a:buAutoNum type="arabicPeriod"/>
            </a:pPr>
            <a:r>
              <a:rPr lang="en-GB" sz="1750" kern="0" spc="-36" dirty="0">
                <a:solidFill>
                  <a:srgbClr val="E0D6DE"/>
                </a:solidFill>
                <a:latin typeface="Arial" panose="020B0604020202020204" pitchFamily="34" charset="0"/>
                <a:ea typeface="Inter" pitchFamily="34" charset="-122"/>
                <a:cs typeface="Arial" panose="020B0604020202020204" pitchFamily="34" charset="0"/>
              </a:rPr>
              <a:t>"The Elements of Graphic Design," Alex W. White, Internet Archive, 2011.</a:t>
            </a:r>
          </a:p>
          <a:p>
            <a:pPr marL="342900" indent="-342900">
              <a:lnSpc>
                <a:spcPts val="2850"/>
              </a:lnSpc>
              <a:buFont typeface="+mj-lt"/>
              <a:buAutoNum type="arabicPeriod"/>
            </a:pPr>
            <a:r>
              <a:rPr lang="en-GB" sz="1750" kern="0" spc="-36" dirty="0">
                <a:solidFill>
                  <a:srgbClr val="E0D6DE"/>
                </a:solidFill>
                <a:latin typeface="Arial" panose="020B0604020202020204" pitchFamily="34" charset="0"/>
                <a:ea typeface="Inter" pitchFamily="34" charset="-122"/>
                <a:cs typeface="Arial" panose="020B0604020202020204" pitchFamily="34" charset="0"/>
              </a:rPr>
              <a:t>"Computer Graphics: Principles and Practice," John F. Hughes et al., MIT </a:t>
            </a:r>
            <a:r>
              <a:rPr lang="en-GB" sz="1750" kern="0" spc="-36" dirty="0" err="1">
                <a:solidFill>
                  <a:srgbClr val="E0D6DE"/>
                </a:solidFill>
                <a:latin typeface="Arial" panose="020B0604020202020204" pitchFamily="34" charset="0"/>
                <a:ea typeface="Inter" pitchFamily="34" charset="-122"/>
                <a:cs typeface="Arial" panose="020B0604020202020204" pitchFamily="34" charset="0"/>
              </a:rPr>
              <a:t>OpenCourseWare</a:t>
            </a:r>
            <a:r>
              <a:rPr lang="en-GB" sz="1750" kern="0" spc="-36" dirty="0">
                <a:solidFill>
                  <a:srgbClr val="E0D6DE"/>
                </a:solidFill>
                <a:latin typeface="Arial" panose="020B0604020202020204" pitchFamily="34" charset="0"/>
                <a:ea typeface="Inter" pitchFamily="34" charset="-122"/>
                <a:cs typeface="Arial" panose="020B0604020202020204" pitchFamily="34" charset="0"/>
              </a:rPr>
              <a:t>, 2006.</a:t>
            </a:r>
          </a:p>
        </p:txBody>
      </p:sp>
    </p:spTree>
    <p:extLst>
      <p:ext uri="{BB962C8B-B14F-4D97-AF65-F5344CB8AC3E}">
        <p14:creationId xmlns:p14="http://schemas.microsoft.com/office/powerpoint/2010/main" val="27112556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231</TotalTime>
  <Words>2620</Words>
  <Application>Microsoft Office PowerPoint</Application>
  <PresentationFormat>Custom</PresentationFormat>
  <Paragraphs>254</Paragraphs>
  <Slides>29</Slides>
  <Notes>29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Symbol</vt:lpstr>
      <vt:lpstr>Arial</vt:lpstr>
      <vt:lpstr>Courier New</vt:lpstr>
      <vt:lpstr>Calibri</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Trevor Kwicha</cp:lastModifiedBy>
  <cp:revision>94</cp:revision>
  <dcterms:created xsi:type="dcterms:W3CDTF">2024-10-16T14:45:53Z</dcterms:created>
  <dcterms:modified xsi:type="dcterms:W3CDTF">2024-10-19T06:23:15Z</dcterms:modified>
</cp:coreProperties>
</file>