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notesMasterIdLst>
    <p:notesMasterId r:id="rId32"/>
  </p:notesMasterIdLst>
  <p:sldIdLst>
    <p:sldId id="256" r:id="rId2"/>
    <p:sldId id="266" r:id="rId3"/>
    <p:sldId id="286" r:id="rId4"/>
    <p:sldId id="257" r:id="rId5"/>
    <p:sldId id="267" r:id="rId6"/>
    <p:sldId id="268" r:id="rId7"/>
    <p:sldId id="258" r:id="rId8"/>
    <p:sldId id="269" r:id="rId9"/>
    <p:sldId id="270" r:id="rId10"/>
    <p:sldId id="271" r:id="rId11"/>
    <p:sldId id="272" r:id="rId12"/>
    <p:sldId id="273" r:id="rId13"/>
    <p:sldId id="274" r:id="rId14"/>
    <p:sldId id="275" r:id="rId15"/>
    <p:sldId id="276" r:id="rId16"/>
    <p:sldId id="277" r:id="rId17"/>
    <p:sldId id="259" r:id="rId18"/>
    <p:sldId id="278" r:id="rId19"/>
    <p:sldId id="279" r:id="rId20"/>
    <p:sldId id="280" r:id="rId21"/>
    <p:sldId id="281" r:id="rId22"/>
    <p:sldId id="282" r:id="rId23"/>
    <p:sldId id="283" r:id="rId24"/>
    <p:sldId id="284" r:id="rId25"/>
    <p:sldId id="261" r:id="rId26"/>
    <p:sldId id="262" r:id="rId27"/>
    <p:sldId id="263" r:id="rId28"/>
    <p:sldId id="264" r:id="rId29"/>
    <p:sldId id="265" r:id="rId30"/>
    <p:sldId id="285" r:id="rId31"/>
  </p:sldIdLst>
  <p:sldSz cx="14630400" cy="8229600"/>
  <p:notesSz cx="8229600" cy="14630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80E2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93" d="100"/>
          <a:sy n="93" d="100"/>
        </p:scale>
        <p:origin x="522"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249154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02D0DD-8AB0-5409-2126-D38D8DD19F0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1637B49-92B6-3165-6768-2D3FCADBC70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40CA0D2-3B2F-DB19-8D3D-17FFE554F9C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07DA664-D7ED-F25B-0287-4DB4E0400BB9}"/>
              </a:ext>
            </a:extLst>
          </p:cNvPr>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40116839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B1241D-7716-9084-7472-8F8B33472A0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C791BD3-DCE5-C618-8382-34EB01EB6BC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4979386-04C1-D14A-28F4-89A3C6933A0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379BA33-DE5E-A9EE-E74A-1CB1A5B07D84}"/>
              </a:ext>
            </a:extLst>
          </p:cNvPr>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035681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764F20-03C5-2416-484F-F631187A33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3FE1FF3-FA96-1450-6D10-9D03DD6A9B8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4168028-9E45-F135-B973-28819A92DE1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F5BFDF0-478E-846E-B627-CA9A9ADFAA6E}"/>
              </a:ext>
            </a:extLst>
          </p:cNvPr>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5322400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16CDF4-E908-8294-5BE4-8314193D416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7C899C3-87DB-CEC9-74FC-01B30063CDD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9A4D0D5-FDD2-3DB9-43FD-D77DD3D8AB7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85AA769-65EB-B716-5470-0BEF5208A217}"/>
              </a:ext>
            </a:extLst>
          </p:cNvPr>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8496890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B88A7E-C93E-782A-7E57-CDE981D694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A3AC528-262C-0A3E-C8AB-1C65951BB8F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1AD6F07-BE4F-C8BE-3854-05C1A5ED230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2B6B616-572F-75F3-2827-8DC9988642C6}"/>
              </a:ext>
            </a:extLst>
          </p:cNvPr>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37671931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BB8E8D-C044-1C12-3EF7-3679992772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BCCE5C4-E7BD-DD36-55F1-B1E3792F8C3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BA55134-51F4-46FE-693B-1EDB74F2F74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A3D1971-834F-53D8-D9DB-402CB9D3E761}"/>
              </a:ext>
            </a:extLst>
          </p:cNvPr>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4492270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8045D4-1496-18CD-4654-6E42D7E2EE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112C1D6-5339-F3A2-95F5-FB2D7C06200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97B5A37-3AD5-AFCA-6C36-7B6B72BFDA6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8378387-8DBF-7D94-537E-FDB07A7180B1}"/>
              </a:ext>
            </a:extLst>
          </p:cNvPr>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30518951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62E392-85A0-8645-48BE-6152A1ECC04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A183F4B-2BBF-06A4-EBF6-A254334F044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FC5467B-BCC6-E49C-91E2-8206E637AEB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861C47D-2EB2-DD00-A7A2-AC0D35975B6D}"/>
              </a:ext>
            </a:extLst>
          </p:cNvPr>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32607198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6785F8-9E86-A329-4AF8-C46EDB00F36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4C5579-6351-30A4-10E8-2E48518A0BD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19623A9-84B8-A76B-89D4-39885D16FC3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806B094-BC11-E282-AB6C-4F7840ACCC29}"/>
              </a:ext>
            </a:extLst>
          </p:cNvPr>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20532741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A6DEA8-CB94-EB13-15DA-2DA1578D53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8606F2D-C23C-4094-EF7B-F65F57E0837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55B4EA-3540-79CF-E05C-2B54966545A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D11821A-1E02-821D-E75C-AF64A8D6E168}"/>
              </a:ext>
            </a:extLst>
          </p:cNvPr>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27000899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833CB2-6ADC-8DD5-4C15-D734E66C3C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EC349E7-D05B-66DF-1A53-382C9DEBC8D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87BD068-0C2A-33C0-F534-EE1D0531D02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E500C53-2D13-80A1-D479-DA4D3A3E4756}"/>
              </a:ext>
            </a:extLst>
          </p:cNvPr>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7717624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0DA058-E5ED-3F65-3E86-20CCE5A7885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74D0595-D048-820B-323D-0292881DFD8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C0391E4-D6CA-93EF-4AA9-C2A04EAFECB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6A485B9-727F-142D-B2B5-C0D35F570EE7}"/>
              </a:ext>
            </a:extLst>
          </p:cNvPr>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76963406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82F65E-37DF-E74E-8374-7D2CD4BF567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AB536BC-C0C8-8205-2742-7FBBACC5712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B6E68BB-95C9-7EF2-9027-C1097320D3F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20BCD9D-921C-B6B0-6AA5-0B91E61A2DA0}"/>
              </a:ext>
            </a:extLst>
          </p:cNvPr>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231685760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05FA4D-7773-8833-F56D-6C6437D6F5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FD49AB5-61C6-4E01-F0DB-6ADA30F8A52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C41FABB-8DAC-C33E-2BF3-4FAA42BADBD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5C392A2-DC11-1FF7-7162-817E3A3FA683}"/>
              </a:ext>
            </a:extLst>
          </p:cNvPr>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268036502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0E9A22-AF0D-60A7-DFA9-9D55B5E19D7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C6F1EB-A38F-E174-476D-5DB35E02646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3CBC308-94F9-EC2E-764A-4638E26C591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BACD409-5891-81A2-27DD-CBD055C9910D}"/>
              </a:ext>
            </a:extLst>
          </p:cNvPr>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289171567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7EB78E-F452-0FD9-9E24-A836C83209D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D1BC44-B5C9-78E0-31EB-7DD7001D532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D1FF3D6-4E6A-6E5A-5BF6-CEEA8DF1CB9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7A6BA0F-6DC9-CAB2-BC39-BECF16613D86}"/>
              </a:ext>
            </a:extLst>
          </p:cNvPr>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93805205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69ABBA-9596-0955-2E39-72D0A08661F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6B9F044-ED9B-1D35-6E1E-5A6A9E452F0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707389D-AE30-3004-50BB-92E8EBAFDDD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50611A3-D9E0-D19C-9730-8FA535FD719C}"/>
              </a:ext>
            </a:extLst>
          </p:cNvPr>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428829850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5C4C5F-A91B-7E62-31EE-21056349B0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F8AB2F2-92FF-C437-9157-198EA47C11D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ABBFB76-7090-1E3E-43CE-ECD5C8032DF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2BA5E5A-7549-6787-CAB3-0AE04CF71187}"/>
              </a:ext>
            </a:extLst>
          </p:cNvPr>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379595367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A708E1-AF84-23EE-46B7-D8948B47E86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143B96-520D-7D6B-936A-E56B7DEE36A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2C95851-2B23-C4E8-DBA7-9B2073D8DCA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7825A02-0F0E-1FA4-0413-CA105CB30F14}"/>
              </a:ext>
            </a:extLst>
          </p:cNvPr>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414126521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615203-07BA-F333-6C04-D13F82379E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436C533-51CF-BF5F-99C7-00EF79AF600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A97983F-8608-255B-E6F3-F8BAFCBAA8A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33AAD08-BAF7-AE91-3EB0-440E385D5EEF}"/>
              </a:ext>
            </a:extLst>
          </p:cNvPr>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37530615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43C173-FDFB-E624-3DC0-FA46CAD0A85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447187D-9986-F659-17AB-183CBC600E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A89A73F-7AA9-165A-33D8-6A7CFB86354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593DF81-0AB5-C0AE-255D-D1FC486F986B}"/>
              </a:ext>
            </a:extLst>
          </p:cNvPr>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40857221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1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A8AFCC"/>
          </a:solidFill>
          <a:ln/>
        </p:spPr>
      </p:sp>
      <p:sp>
        <p:nvSpPr>
          <p:cNvPr id="3" name="Shape 1"/>
          <p:cNvSpPr/>
          <p:nvPr/>
        </p:nvSpPr>
        <p:spPr>
          <a:xfrm>
            <a:off x="0" y="0"/>
            <a:ext cx="14630400" cy="8229600"/>
          </a:xfrm>
          <a:prstGeom prst="rect">
            <a:avLst/>
          </a:prstGeom>
          <a:solidFill>
            <a:srgbClr val="080E26"/>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lide 2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A8AFCC"/>
          </a:solidFill>
          <a:ln/>
        </p:spPr>
      </p:sp>
      <p:sp>
        <p:nvSpPr>
          <p:cNvPr id="3" name="Shape 1"/>
          <p:cNvSpPr/>
          <p:nvPr/>
        </p:nvSpPr>
        <p:spPr>
          <a:xfrm>
            <a:off x="0" y="0"/>
            <a:ext cx="14630400" cy="8229600"/>
          </a:xfrm>
          <a:prstGeom prst="rect">
            <a:avLst/>
          </a:prstGeom>
          <a:solidFill>
            <a:srgbClr val="080E26"/>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lide 3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A8AFCC"/>
          </a:solidFill>
          <a:ln/>
        </p:spPr>
      </p:sp>
      <p:sp>
        <p:nvSpPr>
          <p:cNvPr id="3" name="Shape 1"/>
          <p:cNvSpPr/>
          <p:nvPr/>
        </p:nvSpPr>
        <p:spPr>
          <a:xfrm>
            <a:off x="0" y="0"/>
            <a:ext cx="14630400" cy="8229600"/>
          </a:xfrm>
          <a:prstGeom prst="rect">
            <a:avLst/>
          </a:prstGeom>
          <a:solidFill>
            <a:srgbClr val="080E26"/>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lide 4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A8AFCC"/>
          </a:solidFill>
          <a:ln/>
        </p:spPr>
      </p:sp>
      <p:sp>
        <p:nvSpPr>
          <p:cNvPr id="3" name="Shape 1"/>
          <p:cNvSpPr/>
          <p:nvPr/>
        </p:nvSpPr>
        <p:spPr>
          <a:xfrm>
            <a:off x="0" y="0"/>
            <a:ext cx="14630400" cy="8229600"/>
          </a:xfrm>
          <a:prstGeom prst="rect">
            <a:avLst/>
          </a:prstGeom>
          <a:solidFill>
            <a:srgbClr val="080E26"/>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lide 5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A8AFCC"/>
          </a:solidFill>
          <a:ln/>
        </p:spPr>
      </p:sp>
      <p:sp>
        <p:nvSpPr>
          <p:cNvPr id="3" name="Shape 1"/>
          <p:cNvSpPr/>
          <p:nvPr/>
        </p:nvSpPr>
        <p:spPr>
          <a:xfrm>
            <a:off x="0" y="0"/>
            <a:ext cx="14630400" cy="8229600"/>
          </a:xfrm>
          <a:prstGeom prst="rect">
            <a:avLst/>
          </a:prstGeom>
          <a:solidFill>
            <a:srgbClr val="080E26"/>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Slide 6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A8AFCC"/>
          </a:solidFill>
          <a:ln/>
        </p:spPr>
      </p:sp>
      <p:sp>
        <p:nvSpPr>
          <p:cNvPr id="3" name="Shape 1"/>
          <p:cNvSpPr/>
          <p:nvPr/>
        </p:nvSpPr>
        <p:spPr>
          <a:xfrm>
            <a:off x="0" y="0"/>
            <a:ext cx="14630400" cy="8229600"/>
          </a:xfrm>
          <a:prstGeom prst="rect">
            <a:avLst/>
          </a:prstGeom>
          <a:solidFill>
            <a:srgbClr val="080E26"/>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Slide 7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A8AFCC"/>
          </a:solidFill>
          <a:ln/>
        </p:spPr>
      </p:sp>
      <p:sp>
        <p:nvSpPr>
          <p:cNvPr id="3" name="Shape 1"/>
          <p:cNvSpPr/>
          <p:nvPr/>
        </p:nvSpPr>
        <p:spPr>
          <a:xfrm>
            <a:off x="0" y="0"/>
            <a:ext cx="14630400" cy="8229600"/>
          </a:xfrm>
          <a:prstGeom prst="rect">
            <a:avLst/>
          </a:prstGeom>
          <a:solidFill>
            <a:srgbClr val="080E26"/>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lide 8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A8AFCC"/>
          </a:solidFill>
          <a:ln/>
        </p:spPr>
      </p:sp>
      <p:sp>
        <p:nvSpPr>
          <p:cNvPr id="3" name="Shape 1"/>
          <p:cNvSpPr/>
          <p:nvPr/>
        </p:nvSpPr>
        <p:spPr>
          <a:xfrm>
            <a:off x="0" y="0"/>
            <a:ext cx="14630400" cy="8229600"/>
          </a:xfrm>
          <a:prstGeom prst="rect">
            <a:avLst/>
          </a:prstGeom>
          <a:solidFill>
            <a:srgbClr val="080E26"/>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lide 9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A8AFCC"/>
          </a:solidFill>
          <a:ln/>
        </p:spPr>
      </p:sp>
      <p:sp>
        <p:nvSpPr>
          <p:cNvPr id="3" name="Shape 1"/>
          <p:cNvSpPr/>
          <p:nvPr/>
        </p:nvSpPr>
        <p:spPr>
          <a:xfrm>
            <a:off x="0" y="0"/>
            <a:ext cx="14630400" cy="8229600"/>
          </a:xfrm>
          <a:prstGeom prst="rect">
            <a:avLst/>
          </a:prstGeom>
          <a:solidFill>
            <a:srgbClr val="080E26"/>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Slide 10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A8AFCC"/>
          </a:solidFill>
          <a:ln/>
        </p:spPr>
      </p:sp>
      <p:sp>
        <p:nvSpPr>
          <p:cNvPr id="3" name="Shape 1"/>
          <p:cNvSpPr/>
          <p:nvPr/>
        </p:nvSpPr>
        <p:spPr>
          <a:xfrm>
            <a:off x="0" y="0"/>
            <a:ext cx="14630400" cy="8229600"/>
          </a:xfrm>
          <a:prstGeom prst="rect">
            <a:avLst/>
          </a:prstGeom>
          <a:solidFill>
            <a:srgbClr val="080E26"/>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8.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notesSlide" Target="../notesSlides/notesSlide27.xml"/><Relationship Id="rId1" Type="http://schemas.openxmlformats.org/officeDocument/2006/relationships/slideLayout" Target="../slideLayouts/slideLayout9.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2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8.xml"/><Relationship Id="rId1" Type="http://schemas.openxmlformats.org/officeDocument/2006/relationships/slideLayout" Target="../slideLayouts/slideLayout10.xml"/></Relationships>
</file>

<file path=ppt/slides/_rels/slide2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9.xml"/><Relationship Id="rId1" Type="http://schemas.openxmlformats.org/officeDocument/2006/relationships/slideLayout" Target="../slideLayouts/slideLayout11.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80190" y="1425535"/>
            <a:ext cx="7556421" cy="2934653"/>
          </a:xfrm>
          <a:prstGeom prst="rect">
            <a:avLst/>
          </a:prstGeom>
          <a:noFill/>
          <a:ln/>
        </p:spPr>
        <p:txBody>
          <a:bodyPr wrap="square" lIns="0" tIns="0" rIns="0" bIns="0" rtlCol="0" anchor="t"/>
          <a:lstStyle/>
          <a:p>
            <a:pPr marL="0" indent="0" algn="ctr">
              <a:lnSpc>
                <a:spcPts val="7700"/>
              </a:lnSpc>
              <a:buNone/>
            </a:pPr>
            <a:r>
              <a:rPr lang="en-US" sz="6150" b="1" dirty="0">
                <a:solidFill>
                  <a:srgbClr val="FFFFFF"/>
                </a:solidFill>
                <a:latin typeface="Arial" panose="020B0604020202020204" pitchFamily="34" charset="0"/>
                <a:ea typeface="Fraunces Medium" pitchFamily="34" charset="-122"/>
                <a:cs typeface="Arial" panose="020B0604020202020204" pitchFamily="34" charset="0"/>
              </a:rPr>
              <a:t>Computer Graphics and Design</a:t>
            </a:r>
            <a:endParaRPr lang="en-US" sz="6150" b="1" dirty="0">
              <a:latin typeface="Arial" panose="020B0604020202020204" pitchFamily="34" charset="0"/>
              <a:cs typeface="Arial" panose="020B0604020202020204" pitchFamily="34" charset="0"/>
            </a:endParaRPr>
          </a:p>
        </p:txBody>
      </p:sp>
      <p:sp>
        <p:nvSpPr>
          <p:cNvPr id="4" name="Text 1"/>
          <p:cNvSpPr/>
          <p:nvPr/>
        </p:nvSpPr>
        <p:spPr>
          <a:xfrm>
            <a:off x="6280190" y="3634383"/>
            <a:ext cx="7556421" cy="1451610"/>
          </a:xfrm>
          <a:prstGeom prst="rect">
            <a:avLst/>
          </a:prstGeom>
          <a:noFill/>
          <a:ln/>
        </p:spPr>
        <p:txBody>
          <a:bodyPr wrap="square" lIns="0" tIns="0" rIns="0" bIns="0" rtlCol="0" anchor="t"/>
          <a:lstStyle/>
          <a:p>
            <a:pPr marL="0" indent="0" algn="ctr">
              <a:buNone/>
            </a:pPr>
            <a:r>
              <a:rPr lang="en-US" sz="4400" b="1">
                <a:solidFill>
                  <a:srgbClr val="EBECEF"/>
                </a:solidFill>
                <a:latin typeface="Arial" panose="020B0604020202020204" pitchFamily="34" charset="0"/>
                <a:ea typeface="Epilogue" pitchFamily="34" charset="-122"/>
                <a:cs typeface="Arial" panose="020B0604020202020204" pitchFamily="34" charset="0"/>
              </a:rPr>
              <a:t>Lecture 8</a:t>
            </a:r>
            <a:endParaRPr lang="en-US" sz="4400" b="1" dirty="0">
              <a:solidFill>
                <a:srgbClr val="EBECEF"/>
              </a:solidFill>
              <a:latin typeface="Arial" panose="020B0604020202020204" pitchFamily="34" charset="0"/>
              <a:ea typeface="Epilogue" pitchFamily="34" charset="-122"/>
              <a:cs typeface="Arial" panose="020B0604020202020204" pitchFamily="34" charset="0"/>
            </a:endParaRPr>
          </a:p>
          <a:p>
            <a:pPr marL="0" indent="0" algn="ctr">
              <a:buNone/>
            </a:pPr>
            <a:r>
              <a:rPr lang="en-US" sz="3600" dirty="0">
                <a:solidFill>
                  <a:srgbClr val="EBECEF"/>
                </a:solidFill>
                <a:latin typeface="Arial" panose="020B0604020202020204" pitchFamily="34" charset="0"/>
                <a:ea typeface="Epilogue" pitchFamily="34" charset="-122"/>
                <a:cs typeface="Arial" panose="020B0604020202020204" pitchFamily="34" charset="0"/>
              </a:rPr>
              <a:t>Digital Painting</a:t>
            </a:r>
          </a:p>
          <a:p>
            <a:pPr marL="0" indent="0" algn="ctr">
              <a:buNone/>
            </a:pPr>
            <a:r>
              <a:rPr lang="en-US" sz="3600" dirty="0">
                <a:solidFill>
                  <a:srgbClr val="EBECEF"/>
                </a:solidFill>
                <a:latin typeface="Arial" panose="020B0604020202020204" pitchFamily="34" charset="0"/>
                <a:ea typeface="Epilogue" pitchFamily="34" charset="-122"/>
                <a:cs typeface="Arial" panose="020B0604020202020204" pitchFamily="34" charset="0"/>
              </a:rPr>
              <a:t>Lecturer: Baya, Trevor</a:t>
            </a:r>
          </a:p>
          <a:p>
            <a:pPr marL="0" indent="0" algn="ctr">
              <a:buNone/>
            </a:pPr>
            <a:endParaRPr lang="en-US" sz="3600" dirty="0">
              <a:latin typeface="Arial" panose="020B0604020202020204" pitchFamily="34" charset="0"/>
              <a:cs typeface="Arial" panose="020B0604020202020204" pitchFamily="34" charset="0"/>
            </a:endParaRPr>
          </a:p>
        </p:txBody>
      </p:sp>
      <p:sp>
        <p:nvSpPr>
          <p:cNvPr id="8" name="Rectangle: Rounded Corners 7">
            <a:extLst>
              <a:ext uri="{FF2B5EF4-FFF2-40B4-BE49-F238E27FC236}">
                <a16:creationId xmlns:a16="http://schemas.microsoft.com/office/drawing/2014/main" id="{1C5F1C16-F8E7-6F14-B03D-44CAFFCD3830}"/>
              </a:ext>
            </a:extLst>
          </p:cNvPr>
          <p:cNvSpPr/>
          <p:nvPr/>
        </p:nvSpPr>
        <p:spPr>
          <a:xfrm>
            <a:off x="12883793" y="7787811"/>
            <a:ext cx="1623317" cy="318499"/>
          </a:xfrm>
          <a:prstGeom prst="roundRect">
            <a:avLst/>
          </a:prstGeom>
          <a:solidFill>
            <a:srgbClr val="080E2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53AB75-31A8-B83A-4EE0-20FECFC402C0}"/>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819F1CA3-9788-ED49-18C9-B16918E1C0B2}"/>
              </a:ext>
            </a:extLst>
          </p:cNvPr>
          <p:cNvPicPr>
            <a:picLocks noChangeAspect="1"/>
          </p:cNvPicPr>
          <p:nvPr/>
        </p:nvPicPr>
        <p:blipFill>
          <a:blip r:embed="rId3"/>
          <a:stretch>
            <a:fillRect/>
          </a:stretch>
        </p:blipFill>
        <p:spPr>
          <a:xfrm>
            <a:off x="0" y="0"/>
            <a:ext cx="14630400" cy="2729151"/>
          </a:xfrm>
          <a:prstGeom prst="rect">
            <a:avLst/>
          </a:prstGeom>
        </p:spPr>
      </p:pic>
      <p:sp>
        <p:nvSpPr>
          <p:cNvPr id="3" name="Text 0">
            <a:extLst>
              <a:ext uri="{FF2B5EF4-FFF2-40B4-BE49-F238E27FC236}">
                <a16:creationId xmlns:a16="http://schemas.microsoft.com/office/drawing/2014/main" id="{A8F184BB-4A73-3940-80B7-338218061624}"/>
              </a:ext>
            </a:extLst>
          </p:cNvPr>
          <p:cNvSpPr/>
          <p:nvPr/>
        </p:nvSpPr>
        <p:spPr>
          <a:xfrm>
            <a:off x="764143" y="3330297"/>
            <a:ext cx="7593568" cy="682347"/>
          </a:xfrm>
          <a:prstGeom prst="rect">
            <a:avLst/>
          </a:prstGeom>
          <a:noFill/>
          <a:ln/>
        </p:spPr>
        <p:txBody>
          <a:bodyPr wrap="none" lIns="0" tIns="0" rIns="0" bIns="0" rtlCol="0" anchor="t"/>
          <a:lstStyle/>
          <a:p>
            <a:pPr marL="0" indent="0">
              <a:lnSpc>
                <a:spcPts val="5350"/>
              </a:lnSpc>
              <a:buNone/>
            </a:pPr>
            <a:r>
              <a:rPr lang="en-GB" sz="4250" dirty="0">
                <a:solidFill>
                  <a:srgbClr val="FFFFFF"/>
                </a:solidFill>
                <a:latin typeface="Arial" panose="020B0604020202020204" pitchFamily="34" charset="0"/>
                <a:ea typeface="Fraunces Medium" pitchFamily="34" charset="-122"/>
                <a:cs typeface="Arial" panose="020B0604020202020204" pitchFamily="34" charset="0"/>
              </a:rPr>
              <a:t>Lecturer learning outcomes</a:t>
            </a:r>
            <a:endParaRPr lang="en-US" sz="4250" dirty="0">
              <a:latin typeface="Arial" panose="020B0604020202020204" pitchFamily="34" charset="0"/>
              <a:cs typeface="Arial" panose="020B0604020202020204" pitchFamily="34" charset="0"/>
            </a:endParaRPr>
          </a:p>
        </p:txBody>
      </p:sp>
      <p:sp>
        <p:nvSpPr>
          <p:cNvPr id="6" name="Text 2">
            <a:extLst>
              <a:ext uri="{FF2B5EF4-FFF2-40B4-BE49-F238E27FC236}">
                <a16:creationId xmlns:a16="http://schemas.microsoft.com/office/drawing/2014/main" id="{27A644E2-7787-F587-5EF7-ABBAC8437C7E}"/>
              </a:ext>
            </a:extLst>
          </p:cNvPr>
          <p:cNvSpPr/>
          <p:nvPr/>
        </p:nvSpPr>
        <p:spPr>
          <a:xfrm>
            <a:off x="804554" y="4210493"/>
            <a:ext cx="13021291" cy="1047988"/>
          </a:xfrm>
          <a:prstGeom prst="rect">
            <a:avLst/>
          </a:prstGeom>
          <a:noFill/>
          <a:ln/>
        </p:spPr>
        <p:txBody>
          <a:bodyPr wrap="square" lIns="0" tIns="0" rIns="0" bIns="0" rtlCol="0" anchor="t"/>
          <a:lstStyle/>
          <a:p>
            <a:pPr marL="342900" lvl="0" indent="-342900">
              <a:lnSpc>
                <a:spcPct val="150000"/>
              </a:lnSpc>
              <a:buFont typeface="Wingdings" panose="05000000000000000000" pitchFamily="2" charset="2"/>
              <a:buChar char=""/>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Understand the basics and advantages of digital painting compared to traditional methods.</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Wingdings" panose="05000000000000000000" pitchFamily="2" charset="2"/>
              <a:buChar char=""/>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Master Photoshop’s key digital painting tools, including brushes, layers, and blending modes.</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Wingdings" panose="05000000000000000000" pitchFamily="2" charset="2"/>
              <a:buChar char=""/>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Apply techniques like sketching,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blocking, and shading to create polished digital artwork.</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Wingdings" panose="05000000000000000000" pitchFamily="2" charset="2"/>
              <a:buChar char=""/>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Use graphics tablets effectively for precision and natural hand movements.</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Wingdings" panose="05000000000000000000" pitchFamily="2" charset="2"/>
              <a:buChar char=""/>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Create and use custom brushes and textures for unique effects.</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Wingdings" panose="05000000000000000000" pitchFamily="2" charset="2"/>
              <a:buChar char=""/>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Implement non-destructive editing workflows using Photoshop layers.</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Wingdings" panose="05000000000000000000" pitchFamily="2" charset="2"/>
              <a:buChar char=""/>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Recreate realistic lighting, shadows, and reflections in digital paintings.</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Wingdings" panose="05000000000000000000" pitchFamily="2" charset="2"/>
              <a:buChar char=""/>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Export and present completed artwork for digital or print use.</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 name="Rectangle: Rounded Corners 12">
            <a:extLst>
              <a:ext uri="{FF2B5EF4-FFF2-40B4-BE49-F238E27FC236}">
                <a16:creationId xmlns:a16="http://schemas.microsoft.com/office/drawing/2014/main" id="{1C6CEC3E-F67F-4CCC-2888-266038C63E6F}"/>
              </a:ext>
            </a:extLst>
          </p:cNvPr>
          <p:cNvSpPr/>
          <p:nvPr/>
        </p:nvSpPr>
        <p:spPr>
          <a:xfrm>
            <a:off x="12883793" y="7787811"/>
            <a:ext cx="1623317" cy="318499"/>
          </a:xfrm>
          <a:prstGeom prst="roundRect">
            <a:avLst/>
          </a:prstGeom>
          <a:solidFill>
            <a:srgbClr val="080E2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0722268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00D2EB-6EE1-FDA5-A2E0-33D311E142D5}"/>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D4A7E0BE-AD4B-BD8E-4ADB-490404BF2746}"/>
              </a:ext>
            </a:extLst>
          </p:cNvPr>
          <p:cNvPicPr>
            <a:picLocks noChangeAspect="1"/>
          </p:cNvPicPr>
          <p:nvPr/>
        </p:nvPicPr>
        <p:blipFill>
          <a:blip r:embed="rId3"/>
          <a:stretch>
            <a:fillRect/>
          </a:stretch>
        </p:blipFill>
        <p:spPr>
          <a:xfrm>
            <a:off x="0" y="0"/>
            <a:ext cx="14630400" cy="2729151"/>
          </a:xfrm>
          <a:prstGeom prst="rect">
            <a:avLst/>
          </a:prstGeom>
        </p:spPr>
      </p:pic>
      <p:sp>
        <p:nvSpPr>
          <p:cNvPr id="3" name="Text 0">
            <a:extLst>
              <a:ext uri="{FF2B5EF4-FFF2-40B4-BE49-F238E27FC236}">
                <a16:creationId xmlns:a16="http://schemas.microsoft.com/office/drawing/2014/main" id="{E51F54BB-D7B5-8AFF-51BB-D8ABCD715CA3}"/>
              </a:ext>
            </a:extLst>
          </p:cNvPr>
          <p:cNvSpPr/>
          <p:nvPr/>
        </p:nvSpPr>
        <p:spPr>
          <a:xfrm>
            <a:off x="764143" y="3330297"/>
            <a:ext cx="7593568" cy="682347"/>
          </a:xfrm>
          <a:prstGeom prst="rect">
            <a:avLst/>
          </a:prstGeom>
          <a:noFill/>
          <a:ln/>
        </p:spPr>
        <p:txBody>
          <a:bodyPr wrap="none" lIns="0" tIns="0" rIns="0" bIns="0" rtlCol="0" anchor="t"/>
          <a:lstStyle/>
          <a:p>
            <a:pPr marL="0" indent="0">
              <a:lnSpc>
                <a:spcPts val="5350"/>
              </a:lnSpc>
              <a:buNone/>
            </a:pPr>
            <a:r>
              <a:rPr lang="en-GB" sz="4250" dirty="0">
                <a:solidFill>
                  <a:srgbClr val="FFFFFF"/>
                </a:solidFill>
                <a:latin typeface="Arial" panose="020B0604020202020204" pitchFamily="34" charset="0"/>
                <a:ea typeface="Fraunces Medium" pitchFamily="34" charset="-122"/>
                <a:cs typeface="Arial" panose="020B0604020202020204" pitchFamily="34" charset="0"/>
              </a:rPr>
              <a:t>Introduction to Digital Painting in Photoshop</a:t>
            </a:r>
            <a:endParaRPr lang="en-US" sz="4250" dirty="0">
              <a:latin typeface="Arial" panose="020B0604020202020204" pitchFamily="34" charset="0"/>
              <a:cs typeface="Arial" panose="020B0604020202020204" pitchFamily="34" charset="0"/>
            </a:endParaRPr>
          </a:p>
        </p:txBody>
      </p:sp>
      <p:sp>
        <p:nvSpPr>
          <p:cNvPr id="6" name="Text 2">
            <a:extLst>
              <a:ext uri="{FF2B5EF4-FFF2-40B4-BE49-F238E27FC236}">
                <a16:creationId xmlns:a16="http://schemas.microsoft.com/office/drawing/2014/main" id="{38D3FA8C-5ED3-0968-FD2A-9C9668216807}"/>
              </a:ext>
            </a:extLst>
          </p:cNvPr>
          <p:cNvSpPr/>
          <p:nvPr/>
        </p:nvSpPr>
        <p:spPr>
          <a:xfrm>
            <a:off x="804554" y="4210493"/>
            <a:ext cx="13021291" cy="1047988"/>
          </a:xfrm>
          <a:prstGeom prst="rect">
            <a:avLst/>
          </a:prstGeom>
          <a:noFill/>
          <a:ln/>
        </p:spPr>
        <p:txBody>
          <a:bodyPr wrap="square" lIns="0" tIns="0" rIns="0" bIns="0" rtlCol="0" anchor="t"/>
          <a:lstStyle/>
          <a:p>
            <a:pPr>
              <a:lnSpc>
                <a:spcPct val="150000"/>
              </a:lnSpc>
              <a:spcAft>
                <a:spcPts val="800"/>
              </a:spcAf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Digital painting</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is a modern art technique that involves creating artwork using digital tools such as graphic tablets, styluses, and software like Adobe Photoshop. Unlike traditional painting, which relies on physical mediums like oils, acrylics, or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watercolors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digital painting allows artists to use virtual brushes,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and textures to mimic real-world techniques. This method offers significant advantages, including flexibility, ease of revision, and a wide range of creative possibilities.</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In Photoshop, digital painting transforms the program from an image-editing tool into a canvas where artists can experiment with styles,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and brush strokes. Photoshop provides essential tools for artists to explore different techniques, from creating rough sketches to highly detailed, polished artwork.</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 name="Rectangle: Rounded Corners 12">
            <a:extLst>
              <a:ext uri="{FF2B5EF4-FFF2-40B4-BE49-F238E27FC236}">
                <a16:creationId xmlns:a16="http://schemas.microsoft.com/office/drawing/2014/main" id="{162225DC-5FCD-C2FD-75EA-6E72DED10B68}"/>
              </a:ext>
            </a:extLst>
          </p:cNvPr>
          <p:cNvSpPr/>
          <p:nvPr/>
        </p:nvSpPr>
        <p:spPr>
          <a:xfrm>
            <a:off x="12883793" y="7787811"/>
            <a:ext cx="1623317" cy="318499"/>
          </a:xfrm>
          <a:prstGeom prst="roundRect">
            <a:avLst/>
          </a:prstGeom>
          <a:solidFill>
            <a:srgbClr val="080E2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9007524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80190" y="170378"/>
            <a:ext cx="7556421" cy="1417558"/>
          </a:xfrm>
          <a:prstGeom prst="rect">
            <a:avLst/>
          </a:prstGeom>
          <a:noFill/>
          <a:ln/>
        </p:spPr>
        <p:txBody>
          <a:bodyPr wrap="square" lIns="0" tIns="0" rIns="0" bIns="0" rtlCol="0" anchor="t"/>
          <a:lstStyle/>
          <a:p>
            <a:pPr marL="0" indent="0">
              <a:lnSpc>
                <a:spcPts val="5550"/>
              </a:lnSpc>
              <a:buNone/>
            </a:pPr>
            <a:r>
              <a:rPr lang="en-GB" sz="4450" dirty="0">
                <a:solidFill>
                  <a:srgbClr val="FFFFFF"/>
                </a:solidFill>
                <a:latin typeface="Arial" panose="020B0604020202020204" pitchFamily="34" charset="0"/>
                <a:ea typeface="Fraunces Medium" pitchFamily="34" charset="-122"/>
                <a:cs typeface="Arial" panose="020B0604020202020204" pitchFamily="34" charset="0"/>
              </a:rPr>
              <a:t>Advantages of Digital Painting in Photoshop:</a:t>
            </a:r>
            <a:endParaRPr lang="en-US" sz="4450" dirty="0">
              <a:latin typeface="Arial" panose="020B0604020202020204" pitchFamily="34" charset="0"/>
              <a:cs typeface="Arial" panose="020B0604020202020204" pitchFamily="34" charset="0"/>
            </a:endParaRPr>
          </a:p>
        </p:txBody>
      </p:sp>
      <p:sp>
        <p:nvSpPr>
          <p:cNvPr id="4" name="Shape 1"/>
          <p:cNvSpPr/>
          <p:nvPr/>
        </p:nvSpPr>
        <p:spPr>
          <a:xfrm>
            <a:off x="6280190" y="2045966"/>
            <a:ext cx="510302" cy="510302"/>
          </a:xfrm>
          <a:prstGeom prst="roundRect">
            <a:avLst>
              <a:gd name="adj" fmla="val 18669"/>
            </a:avLst>
          </a:prstGeom>
          <a:solidFill>
            <a:srgbClr val="283157"/>
          </a:solidFill>
          <a:ln w="7620">
            <a:solidFill>
              <a:srgbClr val="414A70"/>
            </a:solidFill>
            <a:prstDash val="solid"/>
          </a:ln>
        </p:spPr>
      </p:sp>
      <p:sp>
        <p:nvSpPr>
          <p:cNvPr id="5" name="Text 2"/>
          <p:cNvSpPr/>
          <p:nvPr/>
        </p:nvSpPr>
        <p:spPr>
          <a:xfrm>
            <a:off x="6457355" y="2130976"/>
            <a:ext cx="155972" cy="340281"/>
          </a:xfrm>
          <a:prstGeom prst="rect">
            <a:avLst/>
          </a:prstGeom>
          <a:noFill/>
          <a:ln/>
        </p:spPr>
        <p:txBody>
          <a:bodyPr wrap="none" lIns="0" tIns="0" rIns="0" bIns="0" rtlCol="0" anchor="t"/>
          <a:lstStyle/>
          <a:p>
            <a:pPr marL="0" indent="0" algn="ctr">
              <a:lnSpc>
                <a:spcPts val="2650"/>
              </a:lnSpc>
              <a:buNone/>
            </a:pPr>
            <a:r>
              <a:rPr lang="en-US" sz="2650" dirty="0">
                <a:solidFill>
                  <a:srgbClr val="EBECEF"/>
                </a:solidFill>
                <a:latin typeface="Arial" panose="020B0604020202020204" pitchFamily="34" charset="0"/>
                <a:ea typeface="Fraunces Medium" pitchFamily="34" charset="-122"/>
                <a:cs typeface="Arial" panose="020B0604020202020204" pitchFamily="34" charset="0"/>
              </a:rPr>
              <a:t>1</a:t>
            </a:r>
            <a:endParaRPr lang="en-US" sz="2650" dirty="0">
              <a:latin typeface="Arial" panose="020B0604020202020204" pitchFamily="34" charset="0"/>
              <a:cs typeface="Arial" panose="020B0604020202020204" pitchFamily="34" charset="0"/>
            </a:endParaRPr>
          </a:p>
        </p:txBody>
      </p:sp>
      <p:sp>
        <p:nvSpPr>
          <p:cNvPr id="6" name="Text 3"/>
          <p:cNvSpPr/>
          <p:nvPr/>
        </p:nvSpPr>
        <p:spPr>
          <a:xfrm>
            <a:off x="7017306" y="2045966"/>
            <a:ext cx="2927747" cy="708660"/>
          </a:xfrm>
          <a:prstGeom prst="rect">
            <a:avLst/>
          </a:prstGeom>
          <a:noFill/>
          <a:ln/>
        </p:spPr>
        <p:txBody>
          <a:bodyPr wrap="square" lIns="0" tIns="0" rIns="0" bIns="0" rtlCol="0" anchor="t"/>
          <a:lstStyle/>
          <a:p>
            <a:pPr marL="0" indent="0">
              <a:lnSpc>
                <a:spcPts val="2750"/>
              </a:lnSpc>
              <a:buNone/>
            </a:pPr>
            <a:r>
              <a:rPr lang="en-US" sz="2200" dirty="0">
                <a:solidFill>
                  <a:srgbClr val="EBECEF"/>
                </a:solidFill>
                <a:latin typeface="Arial" panose="020B0604020202020204" pitchFamily="34" charset="0"/>
                <a:ea typeface="Fraunces Medium" pitchFamily="34" charset="-122"/>
                <a:cs typeface="Arial" panose="020B0604020202020204" pitchFamily="34" charset="0"/>
              </a:rPr>
              <a:t>Non-Destructive Workflow: </a:t>
            </a:r>
            <a:endParaRPr lang="en-US" sz="2200" dirty="0">
              <a:latin typeface="Arial" panose="020B0604020202020204" pitchFamily="34" charset="0"/>
              <a:cs typeface="Arial" panose="020B0604020202020204" pitchFamily="34" charset="0"/>
            </a:endParaRPr>
          </a:p>
        </p:txBody>
      </p:sp>
      <p:sp>
        <p:nvSpPr>
          <p:cNvPr id="7" name="Text 4"/>
          <p:cNvSpPr/>
          <p:nvPr/>
        </p:nvSpPr>
        <p:spPr>
          <a:xfrm>
            <a:off x="7017306" y="2890714"/>
            <a:ext cx="2927747" cy="1814513"/>
          </a:xfrm>
          <a:prstGeom prst="rect">
            <a:avLst/>
          </a:prstGeom>
          <a:noFill/>
          <a:ln/>
        </p:spPr>
        <p:txBody>
          <a:bodyPr wrap="square" lIns="0" tIns="0" rIns="0" bIns="0" rtlCol="0" anchor="t"/>
          <a:lstStyle/>
          <a:p>
            <a:pPr marL="0" indent="0">
              <a:lnSpc>
                <a:spcPts val="2850"/>
              </a:lnSpc>
              <a:buNone/>
            </a:pPr>
            <a:r>
              <a:rPr lang="en-GB" sz="1750" dirty="0">
                <a:solidFill>
                  <a:srgbClr val="EBECEF"/>
                </a:solidFill>
                <a:latin typeface="Arial" panose="020B0604020202020204" pitchFamily="34" charset="0"/>
                <a:ea typeface="Epilogue" pitchFamily="34" charset="-122"/>
                <a:cs typeface="Arial" panose="020B0604020202020204" pitchFamily="34" charset="0"/>
              </a:rPr>
              <a:t>Photoshop’s layer system enables artists to work non-destructively. Changes can be made on separate layers without affecting the original artwork.</a:t>
            </a:r>
            <a:endParaRPr lang="en-US" sz="1750" dirty="0">
              <a:latin typeface="Arial" panose="020B0604020202020204" pitchFamily="34" charset="0"/>
              <a:cs typeface="Arial" panose="020B0604020202020204" pitchFamily="34" charset="0"/>
            </a:endParaRPr>
          </a:p>
        </p:txBody>
      </p:sp>
      <p:sp>
        <p:nvSpPr>
          <p:cNvPr id="8" name="Shape 5"/>
          <p:cNvSpPr/>
          <p:nvPr/>
        </p:nvSpPr>
        <p:spPr>
          <a:xfrm>
            <a:off x="10171867" y="2045966"/>
            <a:ext cx="510302" cy="510302"/>
          </a:xfrm>
          <a:prstGeom prst="roundRect">
            <a:avLst>
              <a:gd name="adj" fmla="val 18669"/>
            </a:avLst>
          </a:prstGeom>
          <a:solidFill>
            <a:srgbClr val="283157"/>
          </a:solidFill>
          <a:ln w="7620">
            <a:solidFill>
              <a:srgbClr val="414A70"/>
            </a:solidFill>
            <a:prstDash val="solid"/>
          </a:ln>
        </p:spPr>
      </p:sp>
      <p:sp>
        <p:nvSpPr>
          <p:cNvPr id="9" name="Text 6"/>
          <p:cNvSpPr/>
          <p:nvPr/>
        </p:nvSpPr>
        <p:spPr>
          <a:xfrm>
            <a:off x="10323909" y="2130976"/>
            <a:ext cx="206216" cy="340281"/>
          </a:xfrm>
          <a:prstGeom prst="rect">
            <a:avLst/>
          </a:prstGeom>
          <a:noFill/>
          <a:ln/>
        </p:spPr>
        <p:txBody>
          <a:bodyPr wrap="none" lIns="0" tIns="0" rIns="0" bIns="0" rtlCol="0" anchor="t"/>
          <a:lstStyle/>
          <a:p>
            <a:pPr marL="0" indent="0" algn="ctr">
              <a:lnSpc>
                <a:spcPts val="2650"/>
              </a:lnSpc>
              <a:buNone/>
            </a:pPr>
            <a:r>
              <a:rPr lang="en-US" sz="2650" dirty="0">
                <a:solidFill>
                  <a:srgbClr val="EBECEF"/>
                </a:solidFill>
                <a:latin typeface="Arial" panose="020B0604020202020204" pitchFamily="34" charset="0"/>
                <a:ea typeface="Fraunces Medium" pitchFamily="34" charset="-122"/>
                <a:cs typeface="Arial" panose="020B0604020202020204" pitchFamily="34" charset="0"/>
              </a:rPr>
              <a:t>2</a:t>
            </a:r>
            <a:endParaRPr lang="en-US" sz="2650" dirty="0">
              <a:latin typeface="Arial" panose="020B0604020202020204" pitchFamily="34" charset="0"/>
              <a:cs typeface="Arial" panose="020B0604020202020204" pitchFamily="34" charset="0"/>
            </a:endParaRPr>
          </a:p>
        </p:txBody>
      </p:sp>
      <p:sp>
        <p:nvSpPr>
          <p:cNvPr id="10" name="Text 7"/>
          <p:cNvSpPr/>
          <p:nvPr/>
        </p:nvSpPr>
        <p:spPr>
          <a:xfrm>
            <a:off x="10908983" y="2045966"/>
            <a:ext cx="2927747" cy="708660"/>
          </a:xfrm>
          <a:prstGeom prst="rect">
            <a:avLst/>
          </a:prstGeom>
          <a:noFill/>
          <a:ln/>
        </p:spPr>
        <p:txBody>
          <a:bodyPr wrap="square" lIns="0" tIns="0" rIns="0" bIns="0" rtlCol="0" anchor="t"/>
          <a:lstStyle/>
          <a:p>
            <a:pPr marL="0" indent="0">
              <a:lnSpc>
                <a:spcPts val="2750"/>
              </a:lnSpc>
              <a:buNone/>
            </a:pPr>
            <a:r>
              <a:rPr lang="en-US" sz="2200" dirty="0">
                <a:solidFill>
                  <a:srgbClr val="EBECEF"/>
                </a:solidFill>
                <a:latin typeface="Arial" panose="020B0604020202020204" pitchFamily="34" charset="0"/>
                <a:ea typeface="Fraunces Medium" pitchFamily="34" charset="-122"/>
                <a:cs typeface="Arial" panose="020B0604020202020204" pitchFamily="34" charset="0"/>
              </a:rPr>
              <a:t>Customizable </a:t>
            </a:r>
          </a:p>
          <a:p>
            <a:pPr marL="0" indent="0">
              <a:lnSpc>
                <a:spcPts val="2750"/>
              </a:lnSpc>
              <a:buNone/>
            </a:pPr>
            <a:r>
              <a:rPr lang="en-US" sz="2200" dirty="0">
                <a:solidFill>
                  <a:srgbClr val="EBECEF"/>
                </a:solidFill>
                <a:latin typeface="Arial" panose="020B0604020202020204" pitchFamily="34" charset="0"/>
                <a:ea typeface="Fraunces Medium" pitchFamily="34" charset="-122"/>
                <a:cs typeface="Arial" panose="020B0604020202020204" pitchFamily="34" charset="0"/>
              </a:rPr>
              <a:t>Brushes</a:t>
            </a:r>
            <a:endParaRPr lang="en-US" sz="2200" dirty="0">
              <a:latin typeface="Arial" panose="020B0604020202020204" pitchFamily="34" charset="0"/>
              <a:cs typeface="Arial" panose="020B0604020202020204" pitchFamily="34" charset="0"/>
            </a:endParaRPr>
          </a:p>
        </p:txBody>
      </p:sp>
      <p:sp>
        <p:nvSpPr>
          <p:cNvPr id="11" name="Text 8"/>
          <p:cNvSpPr/>
          <p:nvPr/>
        </p:nvSpPr>
        <p:spPr>
          <a:xfrm>
            <a:off x="10908983" y="2890714"/>
            <a:ext cx="2927747" cy="1451610"/>
          </a:xfrm>
          <a:prstGeom prst="rect">
            <a:avLst/>
          </a:prstGeom>
          <a:noFill/>
          <a:ln/>
        </p:spPr>
        <p:txBody>
          <a:bodyPr wrap="square" lIns="0" tIns="0" rIns="0" bIns="0" rtlCol="0" anchor="t"/>
          <a:lstStyle/>
          <a:p>
            <a:pPr marL="0" indent="0">
              <a:lnSpc>
                <a:spcPts val="2850"/>
              </a:lnSpc>
              <a:buNone/>
            </a:pPr>
            <a:r>
              <a:rPr lang="en-GB" sz="1750" dirty="0">
                <a:solidFill>
                  <a:srgbClr val="EBECEF"/>
                </a:solidFill>
                <a:latin typeface="Arial" panose="020B0604020202020204" pitchFamily="34" charset="0"/>
                <a:ea typeface="Epilogue" pitchFamily="34" charset="-122"/>
                <a:cs typeface="Arial" panose="020B0604020202020204" pitchFamily="34" charset="0"/>
              </a:rPr>
              <a:t>Photoshop offers a vast range of brush types, from default brushes to custom ones that simulate traditional painting tools like pencils, oils, and </a:t>
            </a:r>
            <a:r>
              <a:rPr lang="en-GB" sz="1750" dirty="0" err="1">
                <a:solidFill>
                  <a:srgbClr val="EBECEF"/>
                </a:solidFill>
                <a:latin typeface="Arial" panose="020B0604020202020204" pitchFamily="34" charset="0"/>
                <a:ea typeface="Epilogue" pitchFamily="34" charset="-122"/>
                <a:cs typeface="Arial" panose="020B0604020202020204" pitchFamily="34" charset="0"/>
              </a:rPr>
              <a:t>watercolors</a:t>
            </a:r>
            <a:r>
              <a:rPr lang="en-GB" sz="1750" dirty="0">
                <a:solidFill>
                  <a:srgbClr val="EBECEF"/>
                </a:solidFill>
                <a:latin typeface="Arial" panose="020B0604020202020204" pitchFamily="34" charset="0"/>
                <a:ea typeface="Epilogue" pitchFamily="34" charset="-122"/>
                <a:cs typeface="Arial" panose="020B0604020202020204" pitchFamily="34" charset="0"/>
              </a:rPr>
              <a:t>.</a:t>
            </a:r>
            <a:endParaRPr lang="en-US" sz="1750" dirty="0">
              <a:latin typeface="Arial" panose="020B0604020202020204" pitchFamily="34" charset="0"/>
              <a:cs typeface="Arial" panose="020B0604020202020204" pitchFamily="34" charset="0"/>
            </a:endParaRPr>
          </a:p>
        </p:txBody>
      </p:sp>
      <p:sp>
        <p:nvSpPr>
          <p:cNvPr id="12" name="Shape 9"/>
          <p:cNvSpPr/>
          <p:nvPr/>
        </p:nvSpPr>
        <p:spPr>
          <a:xfrm>
            <a:off x="6280190" y="5819859"/>
            <a:ext cx="510302" cy="510302"/>
          </a:xfrm>
          <a:prstGeom prst="roundRect">
            <a:avLst>
              <a:gd name="adj" fmla="val 18669"/>
            </a:avLst>
          </a:prstGeom>
          <a:solidFill>
            <a:srgbClr val="283157"/>
          </a:solidFill>
          <a:ln w="7620">
            <a:solidFill>
              <a:srgbClr val="414A70"/>
            </a:solidFill>
            <a:prstDash val="solid"/>
          </a:ln>
        </p:spPr>
      </p:sp>
      <p:sp>
        <p:nvSpPr>
          <p:cNvPr id="13" name="Text 10"/>
          <p:cNvSpPr/>
          <p:nvPr/>
        </p:nvSpPr>
        <p:spPr>
          <a:xfrm>
            <a:off x="6441400" y="5904869"/>
            <a:ext cx="187881" cy="340281"/>
          </a:xfrm>
          <a:prstGeom prst="rect">
            <a:avLst/>
          </a:prstGeom>
          <a:noFill/>
          <a:ln/>
        </p:spPr>
        <p:txBody>
          <a:bodyPr wrap="none" lIns="0" tIns="0" rIns="0" bIns="0" rtlCol="0" anchor="t"/>
          <a:lstStyle/>
          <a:p>
            <a:pPr marL="0" indent="0" algn="ctr">
              <a:lnSpc>
                <a:spcPts val="2650"/>
              </a:lnSpc>
              <a:buNone/>
            </a:pPr>
            <a:r>
              <a:rPr lang="en-US" sz="2650" dirty="0">
                <a:solidFill>
                  <a:srgbClr val="EBECEF"/>
                </a:solidFill>
                <a:latin typeface="Arial" panose="020B0604020202020204" pitchFamily="34" charset="0"/>
                <a:ea typeface="Fraunces Medium" pitchFamily="34" charset="-122"/>
                <a:cs typeface="Arial" panose="020B0604020202020204" pitchFamily="34" charset="0"/>
              </a:rPr>
              <a:t>3</a:t>
            </a:r>
            <a:endParaRPr lang="en-US" sz="2650" dirty="0">
              <a:latin typeface="Arial" panose="020B0604020202020204" pitchFamily="34" charset="0"/>
              <a:cs typeface="Arial" panose="020B0604020202020204" pitchFamily="34" charset="0"/>
            </a:endParaRPr>
          </a:p>
        </p:txBody>
      </p:sp>
      <p:sp>
        <p:nvSpPr>
          <p:cNvPr id="14" name="Text 11"/>
          <p:cNvSpPr/>
          <p:nvPr/>
        </p:nvSpPr>
        <p:spPr>
          <a:xfrm>
            <a:off x="7017306" y="5819859"/>
            <a:ext cx="3189565" cy="354330"/>
          </a:xfrm>
          <a:prstGeom prst="rect">
            <a:avLst/>
          </a:prstGeom>
          <a:noFill/>
          <a:ln/>
        </p:spPr>
        <p:txBody>
          <a:bodyPr wrap="none" lIns="0" tIns="0" rIns="0" bIns="0" rtlCol="0" anchor="t"/>
          <a:lstStyle/>
          <a:p>
            <a:pPr marL="0" indent="0">
              <a:lnSpc>
                <a:spcPts val="2750"/>
              </a:lnSpc>
              <a:buNone/>
            </a:pPr>
            <a:r>
              <a:rPr lang="en-GB" sz="2200" dirty="0">
                <a:solidFill>
                  <a:srgbClr val="EBECEF"/>
                </a:solidFill>
                <a:latin typeface="Arial" panose="020B0604020202020204" pitchFamily="34" charset="0"/>
                <a:ea typeface="Fraunces Medium" pitchFamily="34" charset="-122"/>
                <a:cs typeface="Arial" panose="020B0604020202020204" pitchFamily="34" charset="0"/>
              </a:rPr>
              <a:t>Flexibility with Undo and History</a:t>
            </a:r>
            <a:endParaRPr lang="en-US" sz="2200" dirty="0">
              <a:latin typeface="Arial" panose="020B0604020202020204" pitchFamily="34" charset="0"/>
              <a:cs typeface="Arial" panose="020B0604020202020204" pitchFamily="34" charset="0"/>
            </a:endParaRPr>
          </a:p>
        </p:txBody>
      </p:sp>
      <p:sp>
        <p:nvSpPr>
          <p:cNvPr id="15" name="Text 12"/>
          <p:cNvSpPr/>
          <p:nvPr/>
        </p:nvSpPr>
        <p:spPr>
          <a:xfrm>
            <a:off x="7017306" y="6310277"/>
            <a:ext cx="6819305" cy="725805"/>
          </a:xfrm>
          <a:prstGeom prst="rect">
            <a:avLst/>
          </a:prstGeom>
          <a:noFill/>
          <a:ln/>
        </p:spPr>
        <p:txBody>
          <a:bodyPr wrap="square" lIns="0" tIns="0" rIns="0" bIns="0" rtlCol="0" anchor="t"/>
          <a:lstStyle/>
          <a:p>
            <a:pPr marL="0" indent="0">
              <a:lnSpc>
                <a:spcPts val="2850"/>
              </a:lnSpc>
              <a:buNone/>
            </a:pPr>
            <a:r>
              <a:rPr lang="en-GB" sz="1750" dirty="0">
                <a:solidFill>
                  <a:srgbClr val="EBECEF"/>
                </a:solidFill>
                <a:latin typeface="Arial" panose="020B0604020202020204" pitchFamily="34" charset="0"/>
                <a:ea typeface="Epilogue" pitchFamily="34" charset="-122"/>
                <a:cs typeface="Arial" panose="020B0604020202020204" pitchFamily="34" charset="0"/>
              </a:rPr>
              <a:t>Digital artists can experiment freely without fear of making permanent mistakes, thanks to Photoshop's history panel and undo feature.</a:t>
            </a:r>
            <a:endParaRPr lang="en-US" sz="1750" dirty="0">
              <a:latin typeface="Arial" panose="020B0604020202020204" pitchFamily="34" charset="0"/>
              <a:cs typeface="Arial" panose="020B0604020202020204" pitchFamily="34" charset="0"/>
            </a:endParaRPr>
          </a:p>
        </p:txBody>
      </p:sp>
      <p:sp>
        <p:nvSpPr>
          <p:cNvPr id="16" name="Rectangle: Rounded Corners 15">
            <a:extLst>
              <a:ext uri="{FF2B5EF4-FFF2-40B4-BE49-F238E27FC236}">
                <a16:creationId xmlns:a16="http://schemas.microsoft.com/office/drawing/2014/main" id="{85BD0069-CC96-1C5D-D038-7AEDFC47CAAB}"/>
              </a:ext>
            </a:extLst>
          </p:cNvPr>
          <p:cNvSpPr/>
          <p:nvPr/>
        </p:nvSpPr>
        <p:spPr>
          <a:xfrm>
            <a:off x="12883793" y="7787811"/>
            <a:ext cx="1623317" cy="318499"/>
          </a:xfrm>
          <a:prstGeom prst="roundRect">
            <a:avLst/>
          </a:prstGeom>
          <a:solidFill>
            <a:srgbClr val="080E2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2D804E-405F-6E81-627F-5366D6CC105A}"/>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80F2BA1A-75DD-5B03-D4E6-82E4BDD57565}"/>
              </a:ext>
            </a:extLst>
          </p:cNvPr>
          <p:cNvPicPr>
            <a:picLocks noChangeAspect="1"/>
          </p:cNvPicPr>
          <p:nvPr/>
        </p:nvPicPr>
        <p:blipFill>
          <a:blip r:embed="rId3"/>
          <a:stretch>
            <a:fillRect/>
          </a:stretch>
        </p:blipFill>
        <p:spPr>
          <a:xfrm>
            <a:off x="0" y="0"/>
            <a:ext cx="5486400" cy="8229600"/>
          </a:xfrm>
          <a:prstGeom prst="rect">
            <a:avLst/>
          </a:prstGeom>
        </p:spPr>
      </p:pic>
      <p:sp>
        <p:nvSpPr>
          <p:cNvPr id="3" name="Text 0">
            <a:extLst>
              <a:ext uri="{FF2B5EF4-FFF2-40B4-BE49-F238E27FC236}">
                <a16:creationId xmlns:a16="http://schemas.microsoft.com/office/drawing/2014/main" id="{411DF7E6-BF17-A174-2CE5-5F6D61A4E292}"/>
              </a:ext>
            </a:extLst>
          </p:cNvPr>
          <p:cNvSpPr/>
          <p:nvPr/>
        </p:nvSpPr>
        <p:spPr>
          <a:xfrm>
            <a:off x="6280190" y="170378"/>
            <a:ext cx="7556421" cy="1417558"/>
          </a:xfrm>
          <a:prstGeom prst="rect">
            <a:avLst/>
          </a:prstGeom>
          <a:noFill/>
          <a:ln/>
        </p:spPr>
        <p:txBody>
          <a:bodyPr wrap="square" lIns="0" tIns="0" rIns="0" bIns="0" rtlCol="0" anchor="t"/>
          <a:lstStyle/>
          <a:p>
            <a:pPr marL="0" indent="0">
              <a:lnSpc>
                <a:spcPts val="5550"/>
              </a:lnSpc>
              <a:buNone/>
            </a:pPr>
            <a:r>
              <a:rPr lang="en-GB" sz="4450" dirty="0">
                <a:solidFill>
                  <a:srgbClr val="FFFFFF"/>
                </a:solidFill>
                <a:latin typeface="Arial" panose="020B0604020202020204" pitchFamily="34" charset="0"/>
                <a:ea typeface="Fraunces Medium" pitchFamily="34" charset="-122"/>
                <a:cs typeface="Arial" panose="020B0604020202020204" pitchFamily="34" charset="0"/>
              </a:rPr>
              <a:t>Advantages of Digital Painting in Photoshop:</a:t>
            </a:r>
            <a:endParaRPr lang="en-US" sz="4450" dirty="0">
              <a:latin typeface="Arial" panose="020B0604020202020204" pitchFamily="34" charset="0"/>
              <a:cs typeface="Arial" panose="020B0604020202020204" pitchFamily="34" charset="0"/>
            </a:endParaRPr>
          </a:p>
        </p:txBody>
      </p:sp>
      <p:sp>
        <p:nvSpPr>
          <p:cNvPr id="4" name="Shape 1">
            <a:extLst>
              <a:ext uri="{FF2B5EF4-FFF2-40B4-BE49-F238E27FC236}">
                <a16:creationId xmlns:a16="http://schemas.microsoft.com/office/drawing/2014/main" id="{DB2C4B66-87ED-5ECA-8D06-7CD9C959C52A}"/>
              </a:ext>
            </a:extLst>
          </p:cNvPr>
          <p:cNvSpPr/>
          <p:nvPr/>
        </p:nvSpPr>
        <p:spPr>
          <a:xfrm>
            <a:off x="6280190" y="2045966"/>
            <a:ext cx="510302" cy="510302"/>
          </a:xfrm>
          <a:prstGeom prst="roundRect">
            <a:avLst>
              <a:gd name="adj" fmla="val 18669"/>
            </a:avLst>
          </a:prstGeom>
          <a:solidFill>
            <a:srgbClr val="283157"/>
          </a:solidFill>
          <a:ln w="7620">
            <a:solidFill>
              <a:srgbClr val="414A70"/>
            </a:solidFill>
            <a:prstDash val="solid"/>
          </a:ln>
        </p:spPr>
      </p:sp>
      <p:sp>
        <p:nvSpPr>
          <p:cNvPr id="5" name="Text 2">
            <a:extLst>
              <a:ext uri="{FF2B5EF4-FFF2-40B4-BE49-F238E27FC236}">
                <a16:creationId xmlns:a16="http://schemas.microsoft.com/office/drawing/2014/main" id="{ACC31308-9649-F596-1E1B-EE447A6B2335}"/>
              </a:ext>
            </a:extLst>
          </p:cNvPr>
          <p:cNvSpPr/>
          <p:nvPr/>
        </p:nvSpPr>
        <p:spPr>
          <a:xfrm>
            <a:off x="6457355" y="2130976"/>
            <a:ext cx="155972" cy="340281"/>
          </a:xfrm>
          <a:prstGeom prst="rect">
            <a:avLst/>
          </a:prstGeom>
          <a:noFill/>
          <a:ln/>
        </p:spPr>
        <p:txBody>
          <a:bodyPr wrap="none" lIns="0" tIns="0" rIns="0" bIns="0" rtlCol="0" anchor="t"/>
          <a:lstStyle/>
          <a:p>
            <a:pPr marL="0" indent="0" algn="ctr">
              <a:lnSpc>
                <a:spcPts val="2650"/>
              </a:lnSpc>
              <a:buNone/>
            </a:pPr>
            <a:r>
              <a:rPr lang="en-US" sz="2650" dirty="0">
                <a:solidFill>
                  <a:srgbClr val="EBECEF"/>
                </a:solidFill>
                <a:latin typeface="Arial" panose="020B0604020202020204" pitchFamily="34" charset="0"/>
                <a:ea typeface="Fraunces Medium" pitchFamily="34" charset="-122"/>
                <a:cs typeface="Arial" panose="020B0604020202020204" pitchFamily="34" charset="0"/>
              </a:rPr>
              <a:t>4</a:t>
            </a:r>
            <a:endParaRPr lang="en-US" sz="2650" dirty="0">
              <a:latin typeface="Arial" panose="020B0604020202020204" pitchFamily="34" charset="0"/>
              <a:cs typeface="Arial" panose="020B0604020202020204" pitchFamily="34" charset="0"/>
            </a:endParaRPr>
          </a:p>
        </p:txBody>
      </p:sp>
      <p:sp>
        <p:nvSpPr>
          <p:cNvPr id="6" name="Text 3">
            <a:extLst>
              <a:ext uri="{FF2B5EF4-FFF2-40B4-BE49-F238E27FC236}">
                <a16:creationId xmlns:a16="http://schemas.microsoft.com/office/drawing/2014/main" id="{59731A14-055D-E4DD-28F9-2DF3D73E3655}"/>
              </a:ext>
            </a:extLst>
          </p:cNvPr>
          <p:cNvSpPr/>
          <p:nvPr/>
        </p:nvSpPr>
        <p:spPr>
          <a:xfrm>
            <a:off x="7017306" y="2045966"/>
            <a:ext cx="2927747" cy="708660"/>
          </a:xfrm>
          <a:prstGeom prst="rect">
            <a:avLst/>
          </a:prstGeom>
          <a:noFill/>
          <a:ln/>
        </p:spPr>
        <p:txBody>
          <a:bodyPr wrap="square" lIns="0" tIns="0" rIns="0" bIns="0" rtlCol="0" anchor="t"/>
          <a:lstStyle/>
          <a:p>
            <a:pPr marL="0" indent="0">
              <a:lnSpc>
                <a:spcPts val="2750"/>
              </a:lnSpc>
              <a:buNone/>
            </a:pPr>
            <a:r>
              <a:rPr lang="en-GB" sz="2200" dirty="0">
                <a:solidFill>
                  <a:srgbClr val="EBECEF"/>
                </a:solidFill>
                <a:latin typeface="Arial" panose="020B0604020202020204" pitchFamily="34" charset="0"/>
                <a:ea typeface="Fraunces Medium" pitchFamily="34" charset="-122"/>
                <a:cs typeface="Arial" panose="020B0604020202020204" pitchFamily="34" charset="0"/>
              </a:rPr>
              <a:t>Blending Modes and Opacity Control</a:t>
            </a:r>
            <a:endParaRPr lang="en-US" sz="2200" dirty="0">
              <a:latin typeface="Arial" panose="020B0604020202020204" pitchFamily="34" charset="0"/>
              <a:cs typeface="Arial" panose="020B0604020202020204" pitchFamily="34" charset="0"/>
            </a:endParaRPr>
          </a:p>
        </p:txBody>
      </p:sp>
      <p:sp>
        <p:nvSpPr>
          <p:cNvPr id="7" name="Text 4">
            <a:extLst>
              <a:ext uri="{FF2B5EF4-FFF2-40B4-BE49-F238E27FC236}">
                <a16:creationId xmlns:a16="http://schemas.microsoft.com/office/drawing/2014/main" id="{2A495601-F7B1-4DF3-9452-1FC9814C3271}"/>
              </a:ext>
            </a:extLst>
          </p:cNvPr>
          <p:cNvSpPr/>
          <p:nvPr/>
        </p:nvSpPr>
        <p:spPr>
          <a:xfrm>
            <a:off x="7017306" y="2890714"/>
            <a:ext cx="2927747" cy="1814513"/>
          </a:xfrm>
          <a:prstGeom prst="rect">
            <a:avLst/>
          </a:prstGeom>
          <a:noFill/>
          <a:ln/>
        </p:spPr>
        <p:txBody>
          <a:bodyPr wrap="square" lIns="0" tIns="0" rIns="0" bIns="0" rtlCol="0" anchor="t"/>
          <a:lstStyle/>
          <a:p>
            <a:pPr marL="0" indent="0">
              <a:lnSpc>
                <a:spcPts val="2850"/>
              </a:lnSpc>
              <a:buNone/>
            </a:pPr>
            <a:r>
              <a:rPr lang="en-GB" sz="1750" dirty="0">
                <a:solidFill>
                  <a:srgbClr val="EBECEF"/>
                </a:solidFill>
                <a:latin typeface="Arial" panose="020B0604020202020204" pitchFamily="34" charset="0"/>
                <a:ea typeface="Epilogue" pitchFamily="34" charset="-122"/>
                <a:cs typeface="Arial" panose="020B0604020202020204" pitchFamily="34" charset="0"/>
              </a:rPr>
              <a:t>Layers and blending modes allow artists to experiment with transparency and light interaction, which are difficult to replicate in traditional media.</a:t>
            </a:r>
            <a:endParaRPr lang="en-US" sz="1750" dirty="0">
              <a:latin typeface="Arial" panose="020B0604020202020204" pitchFamily="34" charset="0"/>
              <a:cs typeface="Arial" panose="020B0604020202020204" pitchFamily="34" charset="0"/>
            </a:endParaRPr>
          </a:p>
        </p:txBody>
      </p:sp>
      <p:sp>
        <p:nvSpPr>
          <p:cNvPr id="8" name="Shape 5">
            <a:extLst>
              <a:ext uri="{FF2B5EF4-FFF2-40B4-BE49-F238E27FC236}">
                <a16:creationId xmlns:a16="http://schemas.microsoft.com/office/drawing/2014/main" id="{07A47F79-1F30-0901-8860-FC8098AE3043}"/>
              </a:ext>
            </a:extLst>
          </p:cNvPr>
          <p:cNvSpPr/>
          <p:nvPr/>
        </p:nvSpPr>
        <p:spPr>
          <a:xfrm>
            <a:off x="10171867" y="2045966"/>
            <a:ext cx="510302" cy="510302"/>
          </a:xfrm>
          <a:prstGeom prst="roundRect">
            <a:avLst>
              <a:gd name="adj" fmla="val 18669"/>
            </a:avLst>
          </a:prstGeom>
          <a:solidFill>
            <a:srgbClr val="283157"/>
          </a:solidFill>
          <a:ln w="7620">
            <a:solidFill>
              <a:srgbClr val="414A70"/>
            </a:solidFill>
            <a:prstDash val="solid"/>
          </a:ln>
        </p:spPr>
      </p:sp>
      <p:sp>
        <p:nvSpPr>
          <p:cNvPr id="9" name="Text 6">
            <a:extLst>
              <a:ext uri="{FF2B5EF4-FFF2-40B4-BE49-F238E27FC236}">
                <a16:creationId xmlns:a16="http://schemas.microsoft.com/office/drawing/2014/main" id="{5143A6B8-09E2-B9DD-C836-8E34EE1C8D68}"/>
              </a:ext>
            </a:extLst>
          </p:cNvPr>
          <p:cNvSpPr/>
          <p:nvPr/>
        </p:nvSpPr>
        <p:spPr>
          <a:xfrm>
            <a:off x="10323909" y="2130976"/>
            <a:ext cx="206216" cy="340281"/>
          </a:xfrm>
          <a:prstGeom prst="rect">
            <a:avLst/>
          </a:prstGeom>
          <a:noFill/>
          <a:ln/>
        </p:spPr>
        <p:txBody>
          <a:bodyPr wrap="none" lIns="0" tIns="0" rIns="0" bIns="0" rtlCol="0" anchor="t"/>
          <a:lstStyle/>
          <a:p>
            <a:pPr marL="0" indent="0" algn="ctr">
              <a:lnSpc>
                <a:spcPts val="2650"/>
              </a:lnSpc>
              <a:buNone/>
            </a:pPr>
            <a:r>
              <a:rPr lang="en-US" sz="2650" dirty="0">
                <a:solidFill>
                  <a:srgbClr val="EBECEF"/>
                </a:solidFill>
                <a:latin typeface="Arial" panose="020B0604020202020204" pitchFamily="34" charset="0"/>
                <a:ea typeface="Fraunces Medium" pitchFamily="34" charset="-122"/>
                <a:cs typeface="Arial" panose="020B0604020202020204" pitchFamily="34" charset="0"/>
              </a:rPr>
              <a:t>5</a:t>
            </a:r>
            <a:endParaRPr lang="en-US" sz="2650" dirty="0">
              <a:latin typeface="Arial" panose="020B0604020202020204" pitchFamily="34" charset="0"/>
              <a:cs typeface="Arial" panose="020B0604020202020204" pitchFamily="34" charset="0"/>
            </a:endParaRPr>
          </a:p>
        </p:txBody>
      </p:sp>
      <p:sp>
        <p:nvSpPr>
          <p:cNvPr id="10" name="Text 7">
            <a:extLst>
              <a:ext uri="{FF2B5EF4-FFF2-40B4-BE49-F238E27FC236}">
                <a16:creationId xmlns:a16="http://schemas.microsoft.com/office/drawing/2014/main" id="{21DE1CC5-73CD-6596-33B9-14868F9A0229}"/>
              </a:ext>
            </a:extLst>
          </p:cNvPr>
          <p:cNvSpPr/>
          <p:nvPr/>
        </p:nvSpPr>
        <p:spPr>
          <a:xfrm>
            <a:off x="10908983" y="2045966"/>
            <a:ext cx="2927747" cy="708660"/>
          </a:xfrm>
          <a:prstGeom prst="rect">
            <a:avLst/>
          </a:prstGeom>
          <a:noFill/>
          <a:ln/>
        </p:spPr>
        <p:txBody>
          <a:bodyPr wrap="square" lIns="0" tIns="0" rIns="0" bIns="0" rtlCol="0" anchor="t"/>
          <a:lstStyle/>
          <a:p>
            <a:pPr marL="0" indent="0">
              <a:lnSpc>
                <a:spcPts val="2750"/>
              </a:lnSpc>
              <a:buNone/>
            </a:pPr>
            <a:r>
              <a:rPr lang="en-US" sz="2200" dirty="0">
                <a:solidFill>
                  <a:srgbClr val="EBECEF"/>
                </a:solidFill>
                <a:latin typeface="Arial" panose="020B0604020202020204" pitchFamily="34" charset="0"/>
                <a:ea typeface="Fraunces Medium" pitchFamily="34" charset="-122"/>
                <a:cs typeface="Arial" panose="020B0604020202020204" pitchFamily="34" charset="0"/>
              </a:rPr>
              <a:t>Efficiency</a:t>
            </a:r>
            <a:endParaRPr lang="en-US" sz="2200" dirty="0">
              <a:latin typeface="Arial" panose="020B0604020202020204" pitchFamily="34" charset="0"/>
              <a:cs typeface="Arial" panose="020B0604020202020204" pitchFamily="34" charset="0"/>
            </a:endParaRPr>
          </a:p>
        </p:txBody>
      </p:sp>
      <p:sp>
        <p:nvSpPr>
          <p:cNvPr id="11" name="Text 8">
            <a:extLst>
              <a:ext uri="{FF2B5EF4-FFF2-40B4-BE49-F238E27FC236}">
                <a16:creationId xmlns:a16="http://schemas.microsoft.com/office/drawing/2014/main" id="{7305B283-2F3B-65A2-CC7D-9572EDF401D2}"/>
              </a:ext>
            </a:extLst>
          </p:cNvPr>
          <p:cNvSpPr/>
          <p:nvPr/>
        </p:nvSpPr>
        <p:spPr>
          <a:xfrm>
            <a:off x="10908983" y="2754626"/>
            <a:ext cx="2927747" cy="1451610"/>
          </a:xfrm>
          <a:prstGeom prst="rect">
            <a:avLst/>
          </a:prstGeom>
          <a:noFill/>
          <a:ln/>
        </p:spPr>
        <p:txBody>
          <a:bodyPr wrap="square" lIns="0" tIns="0" rIns="0" bIns="0" rtlCol="0" anchor="t"/>
          <a:lstStyle/>
          <a:p>
            <a:pPr marL="0" indent="0">
              <a:lnSpc>
                <a:spcPts val="2850"/>
              </a:lnSpc>
              <a:buNone/>
            </a:pPr>
            <a:r>
              <a:rPr lang="en-GB" sz="1750" dirty="0">
                <a:solidFill>
                  <a:srgbClr val="EBECEF"/>
                </a:solidFill>
                <a:latin typeface="Arial" panose="020B0604020202020204" pitchFamily="34" charset="0"/>
                <a:ea typeface="Epilogue" pitchFamily="34" charset="-122"/>
                <a:cs typeface="Arial" panose="020B0604020202020204" pitchFamily="34" charset="0"/>
              </a:rPr>
              <a:t>Tools like the smudge brush, blending tools, and adjustment layers can speed up processes like shading, </a:t>
            </a:r>
            <a:r>
              <a:rPr lang="en-GB" sz="1750" dirty="0" err="1">
                <a:solidFill>
                  <a:srgbClr val="EBECEF"/>
                </a:solidFill>
                <a:latin typeface="Arial" panose="020B0604020202020204" pitchFamily="34" charset="0"/>
                <a:ea typeface="Epilogue" pitchFamily="34" charset="-122"/>
                <a:cs typeface="Arial" panose="020B0604020202020204" pitchFamily="34" charset="0"/>
              </a:rPr>
              <a:t>color</a:t>
            </a:r>
            <a:r>
              <a:rPr lang="en-GB" sz="1750" dirty="0">
                <a:solidFill>
                  <a:srgbClr val="EBECEF"/>
                </a:solidFill>
                <a:latin typeface="Arial" panose="020B0604020202020204" pitchFamily="34" charset="0"/>
                <a:ea typeface="Epilogue" pitchFamily="34" charset="-122"/>
                <a:cs typeface="Arial" panose="020B0604020202020204" pitchFamily="34" charset="0"/>
              </a:rPr>
              <a:t> correction, and refinement, making complex art creation faster and more manageable.</a:t>
            </a:r>
            <a:endParaRPr lang="en-US" sz="1750" dirty="0">
              <a:latin typeface="Arial" panose="020B0604020202020204" pitchFamily="34" charset="0"/>
              <a:cs typeface="Arial" panose="020B0604020202020204" pitchFamily="34" charset="0"/>
            </a:endParaRPr>
          </a:p>
        </p:txBody>
      </p:sp>
      <p:sp>
        <p:nvSpPr>
          <p:cNvPr id="16" name="Rectangle: Rounded Corners 15">
            <a:extLst>
              <a:ext uri="{FF2B5EF4-FFF2-40B4-BE49-F238E27FC236}">
                <a16:creationId xmlns:a16="http://schemas.microsoft.com/office/drawing/2014/main" id="{14D903FC-469E-584B-C2AB-26ADAF3F2B11}"/>
              </a:ext>
            </a:extLst>
          </p:cNvPr>
          <p:cNvSpPr/>
          <p:nvPr/>
        </p:nvSpPr>
        <p:spPr>
          <a:xfrm>
            <a:off x="12883793" y="7787811"/>
            <a:ext cx="1623317" cy="318499"/>
          </a:xfrm>
          <a:prstGeom prst="roundRect">
            <a:avLst/>
          </a:prstGeom>
          <a:solidFill>
            <a:srgbClr val="080E2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122287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A56025-B59A-B639-8BBC-927290B4FA57}"/>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8D205F2F-2BB8-718F-4DEE-B1EDA1BA7EDB}"/>
              </a:ext>
            </a:extLst>
          </p:cNvPr>
          <p:cNvSpPr/>
          <p:nvPr/>
        </p:nvSpPr>
        <p:spPr>
          <a:xfrm>
            <a:off x="734735" y="87461"/>
            <a:ext cx="10412726" cy="1312069"/>
          </a:xfrm>
          <a:prstGeom prst="rect">
            <a:avLst/>
          </a:prstGeom>
          <a:noFill/>
          <a:ln/>
        </p:spPr>
        <p:txBody>
          <a:bodyPr wrap="square" lIns="0" tIns="0" rIns="0" bIns="0" rtlCol="0" anchor="t"/>
          <a:lstStyle/>
          <a:p>
            <a:pPr marL="0" indent="0">
              <a:lnSpc>
                <a:spcPts val="5150"/>
              </a:lnSpc>
              <a:buNone/>
            </a:pPr>
            <a:r>
              <a:rPr lang="en-US" sz="4100" dirty="0">
                <a:solidFill>
                  <a:srgbClr val="FFFFFF"/>
                </a:solidFill>
                <a:latin typeface="Arial" panose="020B0604020202020204" pitchFamily="34" charset="0"/>
                <a:ea typeface="Fraunces Medium" pitchFamily="34" charset="-122"/>
                <a:cs typeface="Arial" panose="020B0604020202020204" pitchFamily="34" charset="0"/>
              </a:rPr>
              <a:t>Digital painting vs Traditional painting</a:t>
            </a:r>
            <a:endParaRPr lang="en-US" sz="4100" dirty="0">
              <a:latin typeface="Arial" panose="020B0604020202020204" pitchFamily="34" charset="0"/>
              <a:cs typeface="Arial" panose="020B0604020202020204" pitchFamily="34" charset="0"/>
            </a:endParaRPr>
          </a:p>
        </p:txBody>
      </p:sp>
      <p:sp>
        <p:nvSpPr>
          <p:cNvPr id="4" name="Shape 1">
            <a:extLst>
              <a:ext uri="{FF2B5EF4-FFF2-40B4-BE49-F238E27FC236}">
                <a16:creationId xmlns:a16="http://schemas.microsoft.com/office/drawing/2014/main" id="{9C92B3EC-2D85-74AF-382F-D2EEAACE6C39}"/>
              </a:ext>
            </a:extLst>
          </p:cNvPr>
          <p:cNvSpPr/>
          <p:nvPr/>
        </p:nvSpPr>
        <p:spPr>
          <a:xfrm>
            <a:off x="303220" y="743495"/>
            <a:ext cx="13885391" cy="6910752"/>
          </a:xfrm>
          <a:prstGeom prst="roundRect">
            <a:avLst>
              <a:gd name="adj" fmla="val 1619"/>
            </a:avLst>
          </a:prstGeom>
          <a:noFill/>
          <a:ln w="7620">
            <a:solidFill>
              <a:srgbClr val="FFFFFF">
                <a:alpha val="24000"/>
              </a:srgbClr>
            </a:solidFill>
            <a:prstDash val="solid"/>
          </a:ln>
        </p:spPr>
      </p:sp>
      <p:sp>
        <p:nvSpPr>
          <p:cNvPr id="8" name="Shape 5">
            <a:extLst>
              <a:ext uri="{FF2B5EF4-FFF2-40B4-BE49-F238E27FC236}">
                <a16:creationId xmlns:a16="http://schemas.microsoft.com/office/drawing/2014/main" id="{C5AF494B-7EF8-A3F6-990A-0ABDF3A30FF6}"/>
              </a:ext>
            </a:extLst>
          </p:cNvPr>
          <p:cNvSpPr/>
          <p:nvPr/>
        </p:nvSpPr>
        <p:spPr>
          <a:xfrm>
            <a:off x="742355" y="3486150"/>
            <a:ext cx="7659291" cy="1274207"/>
          </a:xfrm>
          <a:prstGeom prst="rect">
            <a:avLst/>
          </a:prstGeom>
          <a:solidFill>
            <a:srgbClr val="000000">
              <a:alpha val="4000"/>
            </a:srgbClr>
          </a:solidFill>
          <a:ln/>
        </p:spPr>
      </p:sp>
      <p:sp>
        <p:nvSpPr>
          <p:cNvPr id="18" name="Rectangle: Rounded Corners 17">
            <a:extLst>
              <a:ext uri="{FF2B5EF4-FFF2-40B4-BE49-F238E27FC236}">
                <a16:creationId xmlns:a16="http://schemas.microsoft.com/office/drawing/2014/main" id="{1BEB74FD-5D75-24E0-33BE-F5FA8745E341}"/>
              </a:ext>
            </a:extLst>
          </p:cNvPr>
          <p:cNvSpPr/>
          <p:nvPr/>
        </p:nvSpPr>
        <p:spPr>
          <a:xfrm>
            <a:off x="12883793" y="7787811"/>
            <a:ext cx="1623317" cy="318499"/>
          </a:xfrm>
          <a:prstGeom prst="roundRect">
            <a:avLst/>
          </a:prstGeom>
          <a:solidFill>
            <a:srgbClr val="080E2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Table 16">
            <a:extLst>
              <a:ext uri="{FF2B5EF4-FFF2-40B4-BE49-F238E27FC236}">
                <a16:creationId xmlns:a16="http://schemas.microsoft.com/office/drawing/2014/main" id="{009B197E-9B0D-A7F3-1D78-363702110F89}"/>
              </a:ext>
            </a:extLst>
          </p:cNvPr>
          <p:cNvGraphicFramePr>
            <a:graphicFrameLocks noGrp="1"/>
          </p:cNvGraphicFramePr>
          <p:nvPr>
            <p:extLst>
              <p:ext uri="{D42A27DB-BD31-4B8C-83A1-F6EECF244321}">
                <p14:modId xmlns:p14="http://schemas.microsoft.com/office/powerpoint/2010/main" val="2157566932"/>
              </p:ext>
            </p:extLst>
          </p:nvPr>
        </p:nvGraphicFramePr>
        <p:xfrm>
          <a:off x="629340" y="983776"/>
          <a:ext cx="13066111" cy="6278953"/>
        </p:xfrm>
        <a:graphic>
          <a:graphicData uri="http://schemas.openxmlformats.org/drawingml/2006/table">
            <a:tbl>
              <a:tblPr firstRow="1" firstCol="1" bandRow="1">
                <a:tableStyleId>{69CF1AB2-1976-4502-BF36-3FF5EA218861}</a:tableStyleId>
              </a:tblPr>
              <a:tblGrid>
                <a:gridCol w="2685998">
                  <a:extLst>
                    <a:ext uri="{9D8B030D-6E8A-4147-A177-3AD203B41FA5}">
                      <a16:colId xmlns:a16="http://schemas.microsoft.com/office/drawing/2014/main" val="4257070134"/>
                    </a:ext>
                  </a:extLst>
                </a:gridCol>
                <a:gridCol w="4811521">
                  <a:extLst>
                    <a:ext uri="{9D8B030D-6E8A-4147-A177-3AD203B41FA5}">
                      <a16:colId xmlns:a16="http://schemas.microsoft.com/office/drawing/2014/main" val="3637218077"/>
                    </a:ext>
                  </a:extLst>
                </a:gridCol>
                <a:gridCol w="5568592">
                  <a:extLst>
                    <a:ext uri="{9D8B030D-6E8A-4147-A177-3AD203B41FA5}">
                      <a16:colId xmlns:a16="http://schemas.microsoft.com/office/drawing/2014/main" val="2508013767"/>
                    </a:ext>
                  </a:extLst>
                </a:gridCol>
              </a:tblGrid>
              <a:tr h="546002">
                <a:tc>
                  <a:txBody>
                    <a:bodyPr/>
                    <a:lstStyle/>
                    <a:p>
                      <a:pPr>
                        <a:lnSpc>
                          <a:spcPct val="150000"/>
                        </a:lnSpc>
                        <a:spcAft>
                          <a:spcPts val="800"/>
                        </a:spcAft>
                      </a:pPr>
                      <a:r>
                        <a:rPr lang="en-US" sz="1800" kern="100">
                          <a:effectLst/>
                        </a:rPr>
                        <a:t>Aspect</a:t>
                      </a:r>
                      <a:endParaRPr lang="en-GB" sz="1800" kern="100">
                        <a:effectLst/>
                        <a:latin typeface="Calibri" panose="020F0502020204030204" pitchFamily="34" charset="0"/>
                        <a:ea typeface="Calibri" panose="020F0502020204030204" pitchFamily="34" charset="0"/>
                        <a:cs typeface="Times New Roman" panose="02020603050405020304" pitchFamily="18" charset="0"/>
                      </a:endParaRPr>
                    </a:p>
                  </a:txBody>
                  <a:tcPr marL="53060" marR="53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50000"/>
                        </a:lnSpc>
                        <a:spcAft>
                          <a:spcPts val="800"/>
                        </a:spcAft>
                      </a:pPr>
                      <a:r>
                        <a:rPr lang="en-US" sz="1800" kern="100" dirty="0">
                          <a:effectLst/>
                        </a:rPr>
                        <a:t>Digital Painting</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3060" marR="53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50000"/>
                        </a:lnSpc>
                        <a:spcAft>
                          <a:spcPts val="800"/>
                        </a:spcAft>
                      </a:pPr>
                      <a:r>
                        <a:rPr lang="en-US" sz="1800" kern="100">
                          <a:effectLst/>
                        </a:rPr>
                        <a:t>Traditional Painting</a:t>
                      </a:r>
                      <a:endParaRPr lang="en-GB" sz="1800" kern="100">
                        <a:effectLst/>
                        <a:latin typeface="Calibri" panose="020F0502020204030204" pitchFamily="34" charset="0"/>
                        <a:ea typeface="Calibri" panose="020F0502020204030204" pitchFamily="34" charset="0"/>
                        <a:cs typeface="Times New Roman" panose="02020603050405020304" pitchFamily="18" charset="0"/>
                      </a:endParaRPr>
                    </a:p>
                  </a:txBody>
                  <a:tcPr marL="53060" marR="53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395613263"/>
                  </a:ext>
                </a:extLst>
              </a:tr>
              <a:tr h="457595">
                <a:tc>
                  <a:txBody>
                    <a:bodyPr/>
                    <a:lstStyle/>
                    <a:p>
                      <a:pPr>
                        <a:lnSpc>
                          <a:spcPct val="150000"/>
                        </a:lnSpc>
                        <a:spcAft>
                          <a:spcPts val="800"/>
                        </a:spcAft>
                      </a:pPr>
                      <a:r>
                        <a:rPr lang="en-US" sz="1800" kern="100">
                          <a:effectLst/>
                        </a:rPr>
                        <a:t>Medium</a:t>
                      </a:r>
                      <a:endParaRPr lang="en-GB" sz="1800" kern="100">
                        <a:effectLst/>
                        <a:latin typeface="Calibri" panose="020F0502020204030204" pitchFamily="34" charset="0"/>
                        <a:ea typeface="Calibri" panose="020F0502020204030204" pitchFamily="34" charset="0"/>
                        <a:cs typeface="Times New Roman" panose="02020603050405020304" pitchFamily="18" charset="0"/>
                      </a:endParaRPr>
                    </a:p>
                  </a:txBody>
                  <a:tcPr marL="53060" marR="53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50000"/>
                        </a:lnSpc>
                        <a:spcAft>
                          <a:spcPts val="800"/>
                        </a:spcAft>
                      </a:pPr>
                      <a:r>
                        <a:rPr lang="en-US" sz="1800" kern="100">
                          <a:effectLst/>
                        </a:rPr>
                        <a:t>Created using digital tools (software, tablets)</a:t>
                      </a:r>
                      <a:endParaRPr lang="en-GB" sz="1800" kern="100">
                        <a:effectLst/>
                        <a:latin typeface="Calibri" panose="020F0502020204030204" pitchFamily="34" charset="0"/>
                        <a:ea typeface="Calibri" panose="020F0502020204030204" pitchFamily="34" charset="0"/>
                        <a:cs typeface="Times New Roman" panose="02020603050405020304" pitchFamily="18" charset="0"/>
                      </a:endParaRPr>
                    </a:p>
                  </a:txBody>
                  <a:tcPr marL="53060" marR="53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50000"/>
                        </a:lnSpc>
                        <a:spcAft>
                          <a:spcPts val="800"/>
                        </a:spcAft>
                      </a:pPr>
                      <a:r>
                        <a:rPr lang="en-US" sz="1800" kern="100">
                          <a:effectLst/>
                        </a:rPr>
                        <a:t>Uses physical materials (canvas, brushes, etc.</a:t>
                      </a:r>
                      <a:endParaRPr lang="en-GB" sz="1800" kern="100">
                        <a:effectLst/>
                        <a:latin typeface="Calibri" panose="020F0502020204030204" pitchFamily="34" charset="0"/>
                        <a:ea typeface="Calibri" panose="020F0502020204030204" pitchFamily="34" charset="0"/>
                        <a:cs typeface="Times New Roman" panose="02020603050405020304" pitchFamily="18" charset="0"/>
                      </a:endParaRPr>
                    </a:p>
                  </a:txBody>
                  <a:tcPr marL="53060" marR="53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566688968"/>
                  </a:ext>
                </a:extLst>
              </a:tr>
              <a:tr h="457595">
                <a:tc>
                  <a:txBody>
                    <a:bodyPr/>
                    <a:lstStyle/>
                    <a:p>
                      <a:pPr>
                        <a:lnSpc>
                          <a:spcPct val="150000"/>
                        </a:lnSpc>
                        <a:spcAft>
                          <a:spcPts val="800"/>
                        </a:spcAft>
                      </a:pPr>
                      <a:r>
                        <a:rPr lang="en-US" sz="1800" kern="100" dirty="0">
                          <a:effectLst/>
                        </a:rPr>
                        <a:t>Tools Required</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3060" marR="53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50000"/>
                        </a:lnSpc>
                        <a:spcAft>
                          <a:spcPts val="800"/>
                        </a:spcAft>
                      </a:pPr>
                      <a:r>
                        <a:rPr lang="en-US" sz="1800" kern="100">
                          <a:effectLst/>
                        </a:rPr>
                        <a:t>Graphics tablet, computer, stylus, software</a:t>
                      </a:r>
                      <a:endParaRPr lang="en-GB" sz="1800" kern="100">
                        <a:effectLst/>
                        <a:latin typeface="Calibri" panose="020F0502020204030204" pitchFamily="34" charset="0"/>
                        <a:ea typeface="Calibri" panose="020F0502020204030204" pitchFamily="34" charset="0"/>
                        <a:cs typeface="Times New Roman" panose="02020603050405020304" pitchFamily="18" charset="0"/>
                      </a:endParaRPr>
                    </a:p>
                  </a:txBody>
                  <a:tcPr marL="53060" marR="53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50000"/>
                        </a:lnSpc>
                        <a:spcAft>
                          <a:spcPts val="800"/>
                        </a:spcAft>
                      </a:pPr>
                      <a:r>
                        <a:rPr lang="en-US" sz="1800" kern="100">
                          <a:effectLst/>
                        </a:rPr>
                        <a:t>Brushes, paints, canvas, palette, easel</a:t>
                      </a:r>
                      <a:endParaRPr lang="en-GB" sz="1800" kern="100">
                        <a:effectLst/>
                        <a:latin typeface="Calibri" panose="020F0502020204030204" pitchFamily="34" charset="0"/>
                        <a:ea typeface="Calibri" panose="020F0502020204030204" pitchFamily="34" charset="0"/>
                        <a:cs typeface="Times New Roman" panose="02020603050405020304" pitchFamily="18" charset="0"/>
                      </a:endParaRPr>
                    </a:p>
                  </a:txBody>
                  <a:tcPr marL="53060" marR="53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888607601"/>
                  </a:ext>
                </a:extLst>
              </a:tr>
              <a:tr h="457595">
                <a:tc>
                  <a:txBody>
                    <a:bodyPr/>
                    <a:lstStyle/>
                    <a:p>
                      <a:pPr>
                        <a:lnSpc>
                          <a:spcPct val="150000"/>
                        </a:lnSpc>
                        <a:spcAft>
                          <a:spcPts val="800"/>
                        </a:spcAft>
                      </a:pPr>
                      <a:r>
                        <a:rPr lang="en-US" sz="1800" kern="100">
                          <a:effectLst/>
                        </a:rPr>
                        <a:t>Learning Curve</a:t>
                      </a:r>
                      <a:endParaRPr lang="en-GB" sz="1800" kern="100">
                        <a:effectLst/>
                        <a:latin typeface="Calibri" panose="020F0502020204030204" pitchFamily="34" charset="0"/>
                        <a:ea typeface="Calibri" panose="020F0502020204030204" pitchFamily="34" charset="0"/>
                        <a:cs typeface="Times New Roman" panose="02020603050405020304" pitchFamily="18" charset="0"/>
                      </a:endParaRPr>
                    </a:p>
                  </a:txBody>
                  <a:tcPr marL="53060" marR="53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50000"/>
                        </a:lnSpc>
                        <a:spcAft>
                          <a:spcPts val="800"/>
                        </a:spcAft>
                      </a:pPr>
                      <a:r>
                        <a:rPr lang="en-US" sz="1800" kern="100" dirty="0">
                          <a:effectLst/>
                        </a:rPr>
                        <a:t>Steeper for software; easier to experiment</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3060" marR="53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50000"/>
                        </a:lnSpc>
                        <a:spcAft>
                          <a:spcPts val="800"/>
                        </a:spcAft>
                      </a:pPr>
                      <a:r>
                        <a:rPr lang="en-US" sz="1800" kern="100" dirty="0">
                          <a:effectLst/>
                        </a:rPr>
                        <a:t>May require mastering techniques; hands-on skills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3060" marR="53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776395944"/>
                  </a:ext>
                </a:extLst>
              </a:tr>
              <a:tr h="457595">
                <a:tc>
                  <a:txBody>
                    <a:bodyPr/>
                    <a:lstStyle/>
                    <a:p>
                      <a:pPr>
                        <a:lnSpc>
                          <a:spcPct val="150000"/>
                        </a:lnSpc>
                        <a:spcAft>
                          <a:spcPts val="800"/>
                        </a:spcAft>
                      </a:pPr>
                      <a:r>
                        <a:rPr lang="en-US" sz="1800" kern="100">
                          <a:effectLst/>
                        </a:rPr>
                        <a:t>Undo/Redo Options</a:t>
                      </a:r>
                      <a:endParaRPr lang="en-GB" sz="1800" kern="100">
                        <a:effectLst/>
                        <a:latin typeface="Calibri" panose="020F0502020204030204" pitchFamily="34" charset="0"/>
                        <a:ea typeface="Calibri" panose="020F0502020204030204" pitchFamily="34" charset="0"/>
                        <a:cs typeface="Times New Roman" panose="02020603050405020304" pitchFamily="18" charset="0"/>
                      </a:endParaRPr>
                    </a:p>
                  </a:txBody>
                  <a:tcPr marL="53060" marR="53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50000"/>
                        </a:lnSpc>
                        <a:spcAft>
                          <a:spcPts val="800"/>
                        </a:spcAft>
                      </a:pPr>
                      <a:r>
                        <a:rPr lang="en-US" sz="1800" kern="100">
                          <a:effectLst/>
                        </a:rPr>
                        <a:t>Easy to undo mistakes, multiple layers available</a:t>
                      </a:r>
                      <a:endParaRPr lang="en-GB" sz="1800" kern="100">
                        <a:effectLst/>
                        <a:latin typeface="Calibri" panose="020F0502020204030204" pitchFamily="34" charset="0"/>
                        <a:ea typeface="Calibri" panose="020F0502020204030204" pitchFamily="34" charset="0"/>
                        <a:cs typeface="Times New Roman" panose="02020603050405020304" pitchFamily="18" charset="0"/>
                      </a:endParaRPr>
                    </a:p>
                  </a:txBody>
                  <a:tcPr marL="53060" marR="53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50000"/>
                        </a:lnSpc>
                        <a:spcAft>
                          <a:spcPts val="800"/>
                        </a:spcAft>
                      </a:pPr>
                      <a:r>
                        <a:rPr lang="en-US" sz="1800" kern="100" dirty="0">
                          <a:effectLst/>
                        </a:rPr>
                        <a:t>Difficult to correct mistakes, often permanent</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3060" marR="53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693520517"/>
                  </a:ext>
                </a:extLst>
              </a:tr>
              <a:tr h="457595">
                <a:tc>
                  <a:txBody>
                    <a:bodyPr/>
                    <a:lstStyle/>
                    <a:p>
                      <a:pPr>
                        <a:lnSpc>
                          <a:spcPct val="150000"/>
                        </a:lnSpc>
                        <a:spcAft>
                          <a:spcPts val="800"/>
                        </a:spcAft>
                      </a:pPr>
                      <a:r>
                        <a:rPr lang="en-US" sz="1800" kern="100">
                          <a:effectLst/>
                        </a:rPr>
                        <a:t>Texture and Effects</a:t>
                      </a:r>
                      <a:endParaRPr lang="en-GB" sz="1800" kern="100">
                        <a:effectLst/>
                        <a:latin typeface="Calibri" panose="020F0502020204030204" pitchFamily="34" charset="0"/>
                        <a:ea typeface="Calibri" panose="020F0502020204030204" pitchFamily="34" charset="0"/>
                        <a:cs typeface="Times New Roman" panose="02020603050405020304" pitchFamily="18" charset="0"/>
                      </a:endParaRPr>
                    </a:p>
                  </a:txBody>
                  <a:tcPr marL="53060" marR="53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50000"/>
                        </a:lnSpc>
                        <a:spcAft>
                          <a:spcPts val="800"/>
                        </a:spcAft>
                      </a:pPr>
                      <a:r>
                        <a:rPr lang="en-US" sz="1800" kern="100">
                          <a:effectLst/>
                        </a:rPr>
                        <a:t>Can simulate textures; endless possibilities</a:t>
                      </a:r>
                      <a:endParaRPr lang="en-GB" sz="1800" kern="100">
                        <a:effectLst/>
                        <a:latin typeface="Calibri" panose="020F0502020204030204" pitchFamily="34" charset="0"/>
                        <a:ea typeface="Calibri" panose="020F0502020204030204" pitchFamily="34" charset="0"/>
                        <a:cs typeface="Times New Roman" panose="02020603050405020304" pitchFamily="18" charset="0"/>
                      </a:endParaRPr>
                    </a:p>
                  </a:txBody>
                  <a:tcPr marL="53060" marR="53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50000"/>
                        </a:lnSpc>
                        <a:spcAft>
                          <a:spcPts val="800"/>
                        </a:spcAft>
                      </a:pPr>
                      <a:r>
                        <a:rPr lang="en-US" sz="1800" kern="100">
                          <a:effectLst/>
                        </a:rPr>
                        <a:t>Real textures from materials; unique finishes</a:t>
                      </a:r>
                      <a:endParaRPr lang="en-GB" sz="1800" kern="100">
                        <a:effectLst/>
                        <a:latin typeface="Calibri" panose="020F0502020204030204" pitchFamily="34" charset="0"/>
                        <a:ea typeface="Calibri" panose="020F0502020204030204" pitchFamily="34" charset="0"/>
                        <a:cs typeface="Times New Roman" panose="02020603050405020304" pitchFamily="18" charset="0"/>
                      </a:endParaRPr>
                    </a:p>
                  </a:txBody>
                  <a:tcPr marL="53060" marR="53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01419318"/>
                  </a:ext>
                </a:extLst>
              </a:tr>
              <a:tr h="457595">
                <a:tc>
                  <a:txBody>
                    <a:bodyPr/>
                    <a:lstStyle/>
                    <a:p>
                      <a:pPr>
                        <a:lnSpc>
                          <a:spcPct val="150000"/>
                        </a:lnSpc>
                        <a:spcAft>
                          <a:spcPts val="800"/>
                        </a:spcAft>
                      </a:pPr>
                      <a:r>
                        <a:rPr lang="en-US" sz="1800" kern="100">
                          <a:effectLst/>
                        </a:rPr>
                        <a:t>Cost</a:t>
                      </a:r>
                      <a:endParaRPr lang="en-GB" sz="1800" kern="100">
                        <a:effectLst/>
                        <a:latin typeface="Calibri" panose="020F0502020204030204" pitchFamily="34" charset="0"/>
                        <a:ea typeface="Calibri" panose="020F0502020204030204" pitchFamily="34" charset="0"/>
                        <a:cs typeface="Times New Roman" panose="02020603050405020304" pitchFamily="18" charset="0"/>
                      </a:endParaRPr>
                    </a:p>
                  </a:txBody>
                  <a:tcPr marL="53060" marR="53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50000"/>
                        </a:lnSpc>
                        <a:spcAft>
                          <a:spcPts val="800"/>
                        </a:spcAft>
                      </a:pPr>
                      <a:r>
                        <a:rPr lang="en-US" sz="1800" kern="100">
                          <a:effectLst/>
                        </a:rPr>
                        <a:t>Initial investment in software and hardware</a:t>
                      </a:r>
                      <a:endParaRPr lang="en-GB" sz="1800" kern="100">
                        <a:effectLst/>
                        <a:latin typeface="Calibri" panose="020F0502020204030204" pitchFamily="34" charset="0"/>
                        <a:ea typeface="Calibri" panose="020F0502020204030204" pitchFamily="34" charset="0"/>
                        <a:cs typeface="Times New Roman" panose="02020603050405020304" pitchFamily="18" charset="0"/>
                      </a:endParaRPr>
                    </a:p>
                  </a:txBody>
                  <a:tcPr marL="53060" marR="53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50000"/>
                        </a:lnSpc>
                        <a:spcAft>
                          <a:spcPts val="800"/>
                        </a:spcAft>
                      </a:pPr>
                      <a:r>
                        <a:rPr lang="en-US" sz="1800" kern="100" dirty="0">
                          <a:effectLst/>
                        </a:rPr>
                        <a:t>Ongoing costs for materials and supplies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3060" marR="53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90834353"/>
                  </a:ext>
                </a:extLst>
              </a:tr>
              <a:tr h="457595">
                <a:tc>
                  <a:txBody>
                    <a:bodyPr/>
                    <a:lstStyle/>
                    <a:p>
                      <a:pPr>
                        <a:lnSpc>
                          <a:spcPct val="150000"/>
                        </a:lnSpc>
                        <a:spcAft>
                          <a:spcPts val="800"/>
                        </a:spcAft>
                      </a:pPr>
                      <a:r>
                        <a:rPr lang="en-US" sz="1800" kern="100">
                          <a:effectLst/>
                        </a:rPr>
                        <a:t>Portability</a:t>
                      </a:r>
                      <a:endParaRPr lang="en-GB" sz="1800" kern="100">
                        <a:effectLst/>
                        <a:latin typeface="Calibri" panose="020F0502020204030204" pitchFamily="34" charset="0"/>
                        <a:ea typeface="Calibri" panose="020F0502020204030204" pitchFamily="34" charset="0"/>
                        <a:cs typeface="Times New Roman" panose="02020603050405020304" pitchFamily="18" charset="0"/>
                      </a:endParaRPr>
                    </a:p>
                  </a:txBody>
                  <a:tcPr marL="53060" marR="53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50000"/>
                        </a:lnSpc>
                        <a:spcAft>
                          <a:spcPts val="800"/>
                        </a:spcAft>
                      </a:pPr>
                      <a:r>
                        <a:rPr lang="en-US" sz="1800" kern="100">
                          <a:effectLst/>
                        </a:rPr>
                        <a:t>Highly portable; can work anywhere with a device</a:t>
                      </a:r>
                      <a:endParaRPr lang="en-GB" sz="1800" kern="100">
                        <a:effectLst/>
                        <a:latin typeface="Calibri" panose="020F0502020204030204" pitchFamily="34" charset="0"/>
                        <a:ea typeface="Calibri" panose="020F0502020204030204" pitchFamily="34" charset="0"/>
                        <a:cs typeface="Times New Roman" panose="02020603050405020304" pitchFamily="18" charset="0"/>
                      </a:endParaRPr>
                    </a:p>
                  </a:txBody>
                  <a:tcPr marL="53060" marR="53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50000"/>
                        </a:lnSpc>
                        <a:spcAft>
                          <a:spcPts val="800"/>
                        </a:spcAft>
                      </a:pPr>
                      <a:r>
                        <a:rPr lang="en-US" sz="1800" kern="100">
                          <a:effectLst/>
                        </a:rPr>
                        <a:t>Less portable; requires transport of materials</a:t>
                      </a:r>
                      <a:endParaRPr lang="en-GB" sz="1800" kern="100">
                        <a:effectLst/>
                        <a:latin typeface="Calibri" panose="020F0502020204030204" pitchFamily="34" charset="0"/>
                        <a:ea typeface="Calibri" panose="020F0502020204030204" pitchFamily="34" charset="0"/>
                        <a:cs typeface="Times New Roman" panose="02020603050405020304" pitchFamily="18" charset="0"/>
                      </a:endParaRPr>
                    </a:p>
                  </a:txBody>
                  <a:tcPr marL="53060" marR="53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992740061"/>
                  </a:ext>
                </a:extLst>
              </a:tr>
              <a:tr h="457595">
                <a:tc>
                  <a:txBody>
                    <a:bodyPr/>
                    <a:lstStyle/>
                    <a:p>
                      <a:pPr>
                        <a:lnSpc>
                          <a:spcPct val="150000"/>
                        </a:lnSpc>
                        <a:spcAft>
                          <a:spcPts val="800"/>
                        </a:spcAft>
                      </a:pPr>
                      <a:r>
                        <a:rPr lang="en-US" sz="1800" kern="100">
                          <a:effectLst/>
                        </a:rPr>
                        <a:t>Reproducibility</a:t>
                      </a:r>
                      <a:endParaRPr lang="en-GB" sz="1800" kern="100">
                        <a:effectLst/>
                        <a:latin typeface="Calibri" panose="020F0502020204030204" pitchFamily="34" charset="0"/>
                        <a:ea typeface="Calibri" panose="020F0502020204030204" pitchFamily="34" charset="0"/>
                        <a:cs typeface="Times New Roman" panose="02020603050405020304" pitchFamily="18" charset="0"/>
                      </a:endParaRPr>
                    </a:p>
                  </a:txBody>
                  <a:tcPr marL="53060" marR="53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50000"/>
                        </a:lnSpc>
                        <a:spcAft>
                          <a:spcPts val="800"/>
                        </a:spcAft>
                      </a:pPr>
                      <a:r>
                        <a:rPr lang="en-US" sz="1800" kern="100">
                          <a:effectLst/>
                        </a:rPr>
                        <a:t>Easy to duplicate and share online</a:t>
                      </a:r>
                      <a:endParaRPr lang="en-GB" sz="1800" kern="100">
                        <a:effectLst/>
                        <a:latin typeface="Calibri" panose="020F0502020204030204" pitchFamily="34" charset="0"/>
                        <a:ea typeface="Calibri" panose="020F0502020204030204" pitchFamily="34" charset="0"/>
                        <a:cs typeface="Times New Roman" panose="02020603050405020304" pitchFamily="18" charset="0"/>
                      </a:endParaRPr>
                    </a:p>
                  </a:txBody>
                  <a:tcPr marL="53060" marR="53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50000"/>
                        </a:lnSpc>
                        <a:spcAft>
                          <a:spcPts val="800"/>
                        </a:spcAft>
                      </a:pPr>
                      <a:r>
                        <a:rPr lang="en-US" sz="1800" kern="100">
                          <a:effectLst/>
                        </a:rPr>
                        <a:t>Limited to physical reproduction methods</a:t>
                      </a:r>
                      <a:endParaRPr lang="en-GB" sz="1800" kern="100">
                        <a:effectLst/>
                        <a:latin typeface="Calibri" panose="020F0502020204030204" pitchFamily="34" charset="0"/>
                        <a:ea typeface="Calibri" panose="020F0502020204030204" pitchFamily="34" charset="0"/>
                        <a:cs typeface="Times New Roman" panose="02020603050405020304" pitchFamily="18" charset="0"/>
                      </a:endParaRPr>
                    </a:p>
                  </a:txBody>
                  <a:tcPr marL="53060" marR="53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087380098"/>
                  </a:ext>
                </a:extLst>
              </a:tr>
              <a:tr h="457595">
                <a:tc>
                  <a:txBody>
                    <a:bodyPr/>
                    <a:lstStyle/>
                    <a:p>
                      <a:pPr>
                        <a:lnSpc>
                          <a:spcPct val="150000"/>
                        </a:lnSpc>
                        <a:spcAft>
                          <a:spcPts val="800"/>
                        </a:spcAft>
                      </a:pPr>
                      <a:r>
                        <a:rPr lang="en-US" sz="1800" kern="100">
                          <a:effectLst/>
                        </a:rPr>
                        <a:t>Style Variety</a:t>
                      </a:r>
                      <a:endParaRPr lang="en-GB" sz="1800" kern="100">
                        <a:effectLst/>
                        <a:latin typeface="Calibri" panose="020F0502020204030204" pitchFamily="34" charset="0"/>
                        <a:ea typeface="Calibri" panose="020F0502020204030204" pitchFamily="34" charset="0"/>
                        <a:cs typeface="Times New Roman" panose="02020603050405020304" pitchFamily="18" charset="0"/>
                      </a:endParaRPr>
                    </a:p>
                  </a:txBody>
                  <a:tcPr marL="53060" marR="53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50000"/>
                        </a:lnSpc>
                        <a:spcAft>
                          <a:spcPts val="800"/>
                        </a:spcAft>
                      </a:pPr>
                      <a:r>
                        <a:rPr lang="en-US" sz="1800" kern="100">
                          <a:effectLst/>
                        </a:rPr>
                        <a:t>Wide range of styles easily achievable</a:t>
                      </a:r>
                      <a:endParaRPr lang="en-GB" sz="1800" kern="100">
                        <a:effectLst/>
                        <a:latin typeface="Calibri" panose="020F0502020204030204" pitchFamily="34" charset="0"/>
                        <a:ea typeface="Calibri" panose="020F0502020204030204" pitchFamily="34" charset="0"/>
                        <a:cs typeface="Times New Roman" panose="02020603050405020304" pitchFamily="18" charset="0"/>
                      </a:endParaRPr>
                    </a:p>
                  </a:txBody>
                  <a:tcPr marL="53060" marR="53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50000"/>
                        </a:lnSpc>
                        <a:spcAft>
                          <a:spcPts val="800"/>
                        </a:spcAft>
                      </a:pPr>
                      <a:r>
                        <a:rPr lang="en-US" sz="1800" kern="100">
                          <a:effectLst/>
                        </a:rPr>
                        <a:t>Dependent on medium (oil, watercolor, acrylic)</a:t>
                      </a:r>
                      <a:endParaRPr lang="en-GB" sz="1800" kern="100">
                        <a:effectLst/>
                        <a:latin typeface="Calibri" panose="020F0502020204030204" pitchFamily="34" charset="0"/>
                        <a:ea typeface="Calibri" panose="020F0502020204030204" pitchFamily="34" charset="0"/>
                        <a:cs typeface="Times New Roman" panose="02020603050405020304" pitchFamily="18" charset="0"/>
                      </a:endParaRPr>
                    </a:p>
                  </a:txBody>
                  <a:tcPr marL="53060" marR="53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341692323"/>
                  </a:ext>
                </a:extLst>
              </a:tr>
              <a:tr h="457595">
                <a:tc>
                  <a:txBody>
                    <a:bodyPr/>
                    <a:lstStyle/>
                    <a:p>
                      <a:pPr>
                        <a:lnSpc>
                          <a:spcPct val="150000"/>
                        </a:lnSpc>
                        <a:spcAft>
                          <a:spcPts val="800"/>
                        </a:spcAft>
                      </a:pPr>
                      <a:r>
                        <a:rPr lang="en-US" sz="1800" kern="100">
                          <a:effectLst/>
                        </a:rPr>
                        <a:t>Physical Presence</a:t>
                      </a:r>
                      <a:endParaRPr lang="en-GB" sz="1800" kern="100">
                        <a:effectLst/>
                        <a:latin typeface="Calibri" panose="020F0502020204030204" pitchFamily="34" charset="0"/>
                        <a:ea typeface="Calibri" panose="020F0502020204030204" pitchFamily="34" charset="0"/>
                        <a:cs typeface="Times New Roman" panose="02020603050405020304" pitchFamily="18" charset="0"/>
                      </a:endParaRPr>
                    </a:p>
                  </a:txBody>
                  <a:tcPr marL="53060" marR="53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50000"/>
                        </a:lnSpc>
                        <a:spcAft>
                          <a:spcPts val="800"/>
                        </a:spcAft>
                      </a:pPr>
                      <a:r>
                        <a:rPr lang="en-US" sz="1800" kern="100">
                          <a:effectLst/>
                        </a:rPr>
                        <a:t>Lacks a physical form; exists digitally</a:t>
                      </a:r>
                      <a:endParaRPr lang="en-GB" sz="1800" kern="100">
                        <a:effectLst/>
                        <a:latin typeface="Calibri" panose="020F0502020204030204" pitchFamily="34" charset="0"/>
                        <a:ea typeface="Calibri" panose="020F0502020204030204" pitchFamily="34" charset="0"/>
                        <a:cs typeface="Times New Roman" panose="02020603050405020304" pitchFamily="18" charset="0"/>
                      </a:endParaRPr>
                    </a:p>
                  </a:txBody>
                  <a:tcPr marL="53060" marR="53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50000"/>
                        </a:lnSpc>
                        <a:spcAft>
                          <a:spcPts val="800"/>
                        </a:spcAft>
                      </a:pPr>
                      <a:r>
                        <a:rPr lang="en-US" sz="1800" kern="100">
                          <a:effectLst/>
                        </a:rPr>
                        <a:t>Tangible artwork; can be framed and displayed</a:t>
                      </a:r>
                      <a:endParaRPr lang="en-GB" sz="1800" kern="100">
                        <a:effectLst/>
                        <a:latin typeface="Calibri" panose="020F0502020204030204" pitchFamily="34" charset="0"/>
                        <a:ea typeface="Calibri" panose="020F0502020204030204" pitchFamily="34" charset="0"/>
                        <a:cs typeface="Times New Roman" panose="02020603050405020304" pitchFamily="18" charset="0"/>
                      </a:endParaRPr>
                    </a:p>
                  </a:txBody>
                  <a:tcPr marL="53060" marR="53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790598206"/>
                  </a:ext>
                </a:extLst>
              </a:tr>
              <a:tr h="457595">
                <a:tc>
                  <a:txBody>
                    <a:bodyPr/>
                    <a:lstStyle/>
                    <a:p>
                      <a:pPr>
                        <a:lnSpc>
                          <a:spcPct val="150000"/>
                        </a:lnSpc>
                        <a:spcAft>
                          <a:spcPts val="800"/>
                        </a:spcAft>
                      </a:pPr>
                      <a:r>
                        <a:rPr lang="en-US" sz="1800" kern="100">
                          <a:effectLst/>
                        </a:rPr>
                        <a:t>Community and Sharing</a:t>
                      </a:r>
                      <a:endParaRPr lang="en-GB" sz="1800" kern="100">
                        <a:effectLst/>
                        <a:latin typeface="Calibri" panose="020F0502020204030204" pitchFamily="34" charset="0"/>
                        <a:ea typeface="Calibri" panose="020F0502020204030204" pitchFamily="34" charset="0"/>
                        <a:cs typeface="Times New Roman" panose="02020603050405020304" pitchFamily="18" charset="0"/>
                      </a:endParaRPr>
                    </a:p>
                  </a:txBody>
                  <a:tcPr marL="53060" marR="53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50000"/>
                        </a:lnSpc>
                        <a:spcAft>
                          <a:spcPts val="800"/>
                        </a:spcAft>
                      </a:pPr>
                      <a:r>
                        <a:rPr lang="en-US" sz="1800" kern="100">
                          <a:effectLst/>
                        </a:rPr>
                        <a:t>Online platforms for sharing and collaboration</a:t>
                      </a:r>
                      <a:endParaRPr lang="en-GB" sz="1800" kern="100">
                        <a:effectLst/>
                        <a:latin typeface="Calibri" panose="020F0502020204030204" pitchFamily="34" charset="0"/>
                        <a:ea typeface="Calibri" panose="020F0502020204030204" pitchFamily="34" charset="0"/>
                        <a:cs typeface="Times New Roman" panose="02020603050405020304" pitchFamily="18" charset="0"/>
                      </a:endParaRPr>
                    </a:p>
                  </a:txBody>
                  <a:tcPr marL="53060" marR="53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50000"/>
                        </a:lnSpc>
                        <a:spcAft>
                          <a:spcPts val="800"/>
                        </a:spcAft>
                      </a:pPr>
                      <a:r>
                        <a:rPr lang="en-US" sz="1800" kern="100">
                          <a:effectLst/>
                        </a:rPr>
                        <a:t>Local galleries, exhibitions, and art shows</a:t>
                      </a:r>
                      <a:endParaRPr lang="en-GB" sz="1800" kern="100">
                        <a:effectLst/>
                        <a:latin typeface="Calibri" panose="020F0502020204030204" pitchFamily="34" charset="0"/>
                        <a:ea typeface="Calibri" panose="020F0502020204030204" pitchFamily="34" charset="0"/>
                        <a:cs typeface="Times New Roman" panose="02020603050405020304" pitchFamily="18" charset="0"/>
                      </a:endParaRPr>
                    </a:p>
                  </a:txBody>
                  <a:tcPr marL="53060" marR="53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509510243"/>
                  </a:ext>
                </a:extLst>
              </a:tr>
              <a:tr h="699406">
                <a:tc>
                  <a:txBody>
                    <a:bodyPr/>
                    <a:lstStyle/>
                    <a:p>
                      <a:pPr>
                        <a:lnSpc>
                          <a:spcPct val="150000"/>
                        </a:lnSpc>
                        <a:spcAft>
                          <a:spcPts val="800"/>
                        </a:spcAft>
                      </a:pPr>
                      <a:r>
                        <a:rPr lang="en-US" sz="1800" kern="100">
                          <a:effectLst/>
                        </a:rPr>
                        <a:t>Environmental Impact</a:t>
                      </a:r>
                      <a:endParaRPr lang="en-GB" sz="1800" kern="100">
                        <a:effectLst/>
                        <a:latin typeface="Calibri" panose="020F0502020204030204" pitchFamily="34" charset="0"/>
                        <a:ea typeface="Calibri" panose="020F0502020204030204" pitchFamily="34" charset="0"/>
                        <a:cs typeface="Times New Roman" panose="02020603050405020304" pitchFamily="18" charset="0"/>
                      </a:endParaRPr>
                    </a:p>
                  </a:txBody>
                  <a:tcPr marL="53060" marR="53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50000"/>
                        </a:lnSpc>
                        <a:spcAft>
                          <a:spcPts val="800"/>
                        </a:spcAft>
                      </a:pPr>
                      <a:r>
                        <a:rPr lang="en-US" sz="1800" kern="100">
                          <a:effectLst/>
                        </a:rPr>
                        <a:t>Less waste; depends on energy source</a:t>
                      </a:r>
                      <a:endParaRPr lang="en-GB" sz="1800" kern="100">
                        <a:effectLst/>
                        <a:latin typeface="Calibri" panose="020F0502020204030204" pitchFamily="34" charset="0"/>
                        <a:ea typeface="Calibri" panose="020F0502020204030204" pitchFamily="34" charset="0"/>
                        <a:cs typeface="Times New Roman" panose="02020603050405020304" pitchFamily="18" charset="0"/>
                      </a:endParaRPr>
                    </a:p>
                  </a:txBody>
                  <a:tcPr marL="53060" marR="53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50000"/>
                        </a:lnSpc>
                        <a:spcAft>
                          <a:spcPts val="800"/>
                        </a:spcAft>
                      </a:pPr>
                      <a:r>
                        <a:rPr lang="en-US" sz="1800" kern="100" dirty="0">
                          <a:effectLst/>
                        </a:rPr>
                        <a:t>Uses physical materials that may harm the environment</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3060" marR="530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51468038"/>
                  </a:ext>
                </a:extLst>
              </a:tr>
            </a:tbl>
          </a:graphicData>
        </a:graphic>
      </p:graphicFrame>
    </p:spTree>
    <p:extLst>
      <p:ext uri="{BB962C8B-B14F-4D97-AF65-F5344CB8AC3E}">
        <p14:creationId xmlns:p14="http://schemas.microsoft.com/office/powerpoint/2010/main" val="9431292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4" name="Text 2"/>
          <p:cNvSpPr/>
          <p:nvPr/>
        </p:nvSpPr>
        <p:spPr>
          <a:xfrm>
            <a:off x="6430491" y="1478998"/>
            <a:ext cx="6835316" cy="1088708"/>
          </a:xfrm>
          <a:prstGeom prst="rect">
            <a:avLst/>
          </a:prstGeom>
          <a:noFill/>
          <a:ln/>
        </p:spPr>
        <p:txBody>
          <a:bodyPr wrap="square" lIns="0" tIns="0" rIns="0" bIns="0" rtlCol="0" anchor="t"/>
          <a:lstStyle/>
          <a:p>
            <a:pPr>
              <a:lnSpc>
                <a:spcPct val="150000"/>
              </a:lnSpc>
              <a:spcAft>
                <a:spcPts val="800"/>
              </a:spcAf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1. Pressure Sensitivity</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Pen tablets provide </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pressure sensitivity</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allowing you to control the thickness and opacity of your brush strokes based on how hard you press the stylus. This mimics the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behavior</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of traditional drawing tools, like pencils or brushes, where harder pressure results in thicker lines and lighter pressure in finer lines. This sensitivity adds a level of precision and realism to your strokes that is difficult to achieve with a mouse.</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2. Natural Hand Movements</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Using a stylus on a pen tablet feels more natural than using a mouse, as it mimics the motion of traditional drawing or painting. This allows for </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greater fluidity</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in your strokes, leading to more organic and expressive artwork. The stylus is designed to fit comfortably in your hand, reducing strain and enabling longer working periods without discomfort.</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A59DF67E-84C8-2031-9171-61C236D5D8E0}"/>
              </a:ext>
            </a:extLst>
          </p:cNvPr>
          <p:cNvSpPr/>
          <p:nvPr/>
        </p:nvSpPr>
        <p:spPr>
          <a:xfrm>
            <a:off x="12883793" y="7787811"/>
            <a:ext cx="1623317" cy="318499"/>
          </a:xfrm>
          <a:prstGeom prst="roundRect">
            <a:avLst/>
          </a:prstGeom>
          <a:solidFill>
            <a:srgbClr val="080E2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 0"/>
          <p:cNvSpPr/>
          <p:nvPr/>
        </p:nvSpPr>
        <p:spPr>
          <a:xfrm>
            <a:off x="457200" y="0"/>
            <a:ext cx="16178645" cy="708779"/>
          </a:xfrm>
          <a:prstGeom prst="rect">
            <a:avLst/>
          </a:prstGeom>
          <a:noFill/>
          <a:ln/>
        </p:spPr>
        <p:txBody>
          <a:bodyPr wrap="none" lIns="0" tIns="0" rIns="0" bIns="0" rtlCol="0" anchor="t"/>
          <a:lstStyle/>
          <a:p>
            <a:pPr marL="0" indent="0">
              <a:buNone/>
            </a:pPr>
            <a:r>
              <a:rPr lang="en-GB" sz="4800" dirty="0">
                <a:solidFill>
                  <a:srgbClr val="EBECEF"/>
                </a:solidFill>
                <a:latin typeface="Arial" panose="020B0604020202020204" pitchFamily="34" charset="0"/>
                <a:ea typeface="Epilogue" pitchFamily="34" charset="-122"/>
                <a:cs typeface="Arial" panose="020B0604020202020204" pitchFamily="34" charset="0"/>
              </a:rPr>
              <a:t>Why you need a graphics tablet for digital painting.</a:t>
            </a:r>
          </a:p>
        </p:txBody>
      </p:sp>
      <p:pic>
        <p:nvPicPr>
          <p:cNvPr id="12" name="Picture 11">
            <a:extLst>
              <a:ext uri="{FF2B5EF4-FFF2-40B4-BE49-F238E27FC236}">
                <a16:creationId xmlns:a16="http://schemas.microsoft.com/office/drawing/2014/main" id="{E133D622-41BE-2C7D-54DA-DD6245A50E49}"/>
              </a:ext>
            </a:extLst>
          </p:cNvPr>
          <p:cNvPicPr>
            <a:picLocks noChangeAspect="1"/>
          </p:cNvPicPr>
          <p:nvPr/>
        </p:nvPicPr>
        <p:blipFill>
          <a:blip r:embed="rId3"/>
          <a:stretch>
            <a:fillRect/>
          </a:stretch>
        </p:blipFill>
        <p:spPr>
          <a:xfrm>
            <a:off x="-228788" y="1712913"/>
            <a:ext cx="6659279" cy="5070764"/>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C3FAD1-9FB0-048D-A5E7-68330F7573E7}"/>
            </a:ext>
          </a:extLst>
        </p:cNvPr>
        <p:cNvGrpSpPr/>
        <p:nvPr/>
      </p:nvGrpSpPr>
      <p:grpSpPr>
        <a:xfrm>
          <a:off x="0" y="0"/>
          <a:ext cx="0" cy="0"/>
          <a:chOff x="0" y="0"/>
          <a:chExt cx="0" cy="0"/>
        </a:xfrm>
      </p:grpSpPr>
      <p:sp>
        <p:nvSpPr>
          <p:cNvPr id="4" name="Text 2">
            <a:extLst>
              <a:ext uri="{FF2B5EF4-FFF2-40B4-BE49-F238E27FC236}">
                <a16:creationId xmlns:a16="http://schemas.microsoft.com/office/drawing/2014/main" id="{EAA4FE4D-5DF7-998C-985C-42058F07AE27}"/>
              </a:ext>
            </a:extLst>
          </p:cNvPr>
          <p:cNvSpPr/>
          <p:nvPr/>
        </p:nvSpPr>
        <p:spPr>
          <a:xfrm>
            <a:off x="6430491" y="1478998"/>
            <a:ext cx="6835316" cy="1088708"/>
          </a:xfrm>
          <a:prstGeom prst="rect">
            <a:avLst/>
          </a:prstGeom>
          <a:noFill/>
          <a:ln/>
        </p:spPr>
        <p:txBody>
          <a:bodyPr wrap="square" lIns="0" tIns="0" rIns="0" bIns="0" rtlCol="0" anchor="t"/>
          <a:lstStyle/>
          <a:p>
            <a:pPr>
              <a:lnSpc>
                <a:spcPct val="150000"/>
              </a:lnSpc>
              <a:spcAft>
                <a:spcPts val="800"/>
              </a:spcAf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3. Accuracy and Control</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The stylus offers much finer </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control and precision</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over brush strokes compared to a mouse. This is particularly important in digital painting, where details and subtle variations in line work are essential. A pen tablet allows for intricate detailing, smooth curves, and accurate line control, all critical for professional-quality digital artwork.</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4. Tilt Functionality</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Many pen-tablets support </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tilt recognition</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allowing the angle of the pen to affect the stroke in the same way tilting a pencil or brush would change the texture or line quality in traditional art. This feature helps achieve more natural shading and brushwork, adding depth and nuance to your digital painting.</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6984E7B4-292E-9AAB-21C4-4B1ABA765035}"/>
              </a:ext>
            </a:extLst>
          </p:cNvPr>
          <p:cNvSpPr/>
          <p:nvPr/>
        </p:nvSpPr>
        <p:spPr>
          <a:xfrm>
            <a:off x="12883793" y="7787811"/>
            <a:ext cx="1623317" cy="318499"/>
          </a:xfrm>
          <a:prstGeom prst="roundRect">
            <a:avLst/>
          </a:prstGeom>
          <a:solidFill>
            <a:srgbClr val="080E2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 0">
            <a:extLst>
              <a:ext uri="{FF2B5EF4-FFF2-40B4-BE49-F238E27FC236}">
                <a16:creationId xmlns:a16="http://schemas.microsoft.com/office/drawing/2014/main" id="{400C5338-2F0C-3E32-2D71-FEC654AF377B}"/>
              </a:ext>
            </a:extLst>
          </p:cNvPr>
          <p:cNvSpPr/>
          <p:nvPr/>
        </p:nvSpPr>
        <p:spPr>
          <a:xfrm>
            <a:off x="457200" y="0"/>
            <a:ext cx="16178645" cy="708779"/>
          </a:xfrm>
          <a:prstGeom prst="rect">
            <a:avLst/>
          </a:prstGeom>
          <a:noFill/>
          <a:ln/>
        </p:spPr>
        <p:txBody>
          <a:bodyPr wrap="none" lIns="0" tIns="0" rIns="0" bIns="0" rtlCol="0" anchor="t"/>
          <a:lstStyle/>
          <a:p>
            <a:pPr marL="0" indent="0">
              <a:buNone/>
            </a:pPr>
            <a:r>
              <a:rPr lang="en-GB" sz="4800" dirty="0">
                <a:solidFill>
                  <a:srgbClr val="EBECEF"/>
                </a:solidFill>
                <a:latin typeface="Arial" panose="020B0604020202020204" pitchFamily="34" charset="0"/>
                <a:ea typeface="Epilogue" pitchFamily="34" charset="-122"/>
                <a:cs typeface="Arial" panose="020B0604020202020204" pitchFamily="34" charset="0"/>
              </a:rPr>
              <a:t>Why you need a graphics tablet for digital painting.</a:t>
            </a:r>
          </a:p>
        </p:txBody>
      </p:sp>
      <p:pic>
        <p:nvPicPr>
          <p:cNvPr id="12" name="Picture 11">
            <a:extLst>
              <a:ext uri="{FF2B5EF4-FFF2-40B4-BE49-F238E27FC236}">
                <a16:creationId xmlns:a16="http://schemas.microsoft.com/office/drawing/2014/main" id="{665C987D-49D6-DC6D-7BDB-A09A0AEFDC37}"/>
              </a:ext>
            </a:extLst>
          </p:cNvPr>
          <p:cNvPicPr>
            <a:picLocks noChangeAspect="1"/>
          </p:cNvPicPr>
          <p:nvPr/>
        </p:nvPicPr>
        <p:blipFill>
          <a:blip r:embed="rId3"/>
          <a:stretch>
            <a:fillRect/>
          </a:stretch>
        </p:blipFill>
        <p:spPr>
          <a:xfrm>
            <a:off x="-228788" y="1712913"/>
            <a:ext cx="6659279" cy="5070764"/>
          </a:xfrm>
          <a:prstGeom prst="rect">
            <a:avLst/>
          </a:prstGeom>
        </p:spPr>
      </p:pic>
    </p:spTree>
    <p:extLst>
      <p:ext uri="{BB962C8B-B14F-4D97-AF65-F5344CB8AC3E}">
        <p14:creationId xmlns:p14="http://schemas.microsoft.com/office/powerpoint/2010/main" val="1880925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E394A3-49F7-7579-7BB9-1BB9ADA9306E}"/>
            </a:ext>
          </a:extLst>
        </p:cNvPr>
        <p:cNvGrpSpPr/>
        <p:nvPr/>
      </p:nvGrpSpPr>
      <p:grpSpPr>
        <a:xfrm>
          <a:off x="0" y="0"/>
          <a:ext cx="0" cy="0"/>
          <a:chOff x="0" y="0"/>
          <a:chExt cx="0" cy="0"/>
        </a:xfrm>
      </p:grpSpPr>
      <p:sp>
        <p:nvSpPr>
          <p:cNvPr id="4" name="Text 2">
            <a:extLst>
              <a:ext uri="{FF2B5EF4-FFF2-40B4-BE49-F238E27FC236}">
                <a16:creationId xmlns:a16="http://schemas.microsoft.com/office/drawing/2014/main" id="{7661322B-F8F4-1E19-F1F2-8BA5CD50A4F9}"/>
              </a:ext>
            </a:extLst>
          </p:cNvPr>
          <p:cNvSpPr/>
          <p:nvPr/>
        </p:nvSpPr>
        <p:spPr>
          <a:xfrm>
            <a:off x="6430491" y="1478998"/>
            <a:ext cx="6835316" cy="1088708"/>
          </a:xfrm>
          <a:prstGeom prst="rect">
            <a:avLst/>
          </a:prstGeom>
          <a:noFill/>
          <a:ln/>
        </p:spPr>
        <p:txBody>
          <a:bodyPr wrap="square" lIns="0" tIns="0" rIns="0" bIns="0" rtlCol="0" anchor="t"/>
          <a:lstStyle/>
          <a:p>
            <a:pPr>
              <a:lnSpc>
                <a:spcPct val="150000"/>
              </a:lnSpc>
              <a:spcAft>
                <a:spcPts val="800"/>
              </a:spcAf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5. Efficiency and Speed</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With a pen tablet, your workflow becomes faster and more efficient. The pen’s responsiveness makes it easier to switch between quick broad strokes and intricate detailing without needing constant adjustments, like with a mouse. Additionally, customizable buttons on the tablet and stylus can be programmed for quick access to frequently used functions, improving productivity.</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6. Ergonomics</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Digital painting with a mouse can be uncomfortable for long sessions and can lead to repetitive strain injuries (RSIs) due to unnatural wrist movements. A pen tablet offers a more </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ergonomic</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experience, reducing the risk of strain and making long hours of work more comfortable.</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AA2FB53D-657F-833E-85BC-28CD2BDB7333}"/>
              </a:ext>
            </a:extLst>
          </p:cNvPr>
          <p:cNvSpPr/>
          <p:nvPr/>
        </p:nvSpPr>
        <p:spPr>
          <a:xfrm>
            <a:off x="12883793" y="7787811"/>
            <a:ext cx="1623317" cy="318499"/>
          </a:xfrm>
          <a:prstGeom prst="roundRect">
            <a:avLst/>
          </a:prstGeom>
          <a:solidFill>
            <a:srgbClr val="080E2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 0">
            <a:extLst>
              <a:ext uri="{FF2B5EF4-FFF2-40B4-BE49-F238E27FC236}">
                <a16:creationId xmlns:a16="http://schemas.microsoft.com/office/drawing/2014/main" id="{F0788AD2-37ED-2E2C-DA43-6831515C6D6C}"/>
              </a:ext>
            </a:extLst>
          </p:cNvPr>
          <p:cNvSpPr/>
          <p:nvPr/>
        </p:nvSpPr>
        <p:spPr>
          <a:xfrm>
            <a:off x="457200" y="0"/>
            <a:ext cx="16178645" cy="708779"/>
          </a:xfrm>
          <a:prstGeom prst="rect">
            <a:avLst/>
          </a:prstGeom>
          <a:noFill/>
          <a:ln/>
        </p:spPr>
        <p:txBody>
          <a:bodyPr wrap="none" lIns="0" tIns="0" rIns="0" bIns="0" rtlCol="0" anchor="t"/>
          <a:lstStyle/>
          <a:p>
            <a:pPr marL="0" indent="0">
              <a:buNone/>
            </a:pPr>
            <a:r>
              <a:rPr lang="en-GB" sz="4800" dirty="0">
                <a:solidFill>
                  <a:srgbClr val="EBECEF"/>
                </a:solidFill>
                <a:latin typeface="Arial" panose="020B0604020202020204" pitchFamily="34" charset="0"/>
                <a:ea typeface="Epilogue" pitchFamily="34" charset="-122"/>
                <a:cs typeface="Arial" panose="020B0604020202020204" pitchFamily="34" charset="0"/>
              </a:rPr>
              <a:t>Why you need a graphics tablet for digital painting.</a:t>
            </a:r>
          </a:p>
        </p:txBody>
      </p:sp>
      <p:pic>
        <p:nvPicPr>
          <p:cNvPr id="12" name="Picture 11">
            <a:extLst>
              <a:ext uri="{FF2B5EF4-FFF2-40B4-BE49-F238E27FC236}">
                <a16:creationId xmlns:a16="http://schemas.microsoft.com/office/drawing/2014/main" id="{1B366A4C-8AC0-E034-1CCC-48F14FD4D6E0}"/>
              </a:ext>
            </a:extLst>
          </p:cNvPr>
          <p:cNvPicPr>
            <a:picLocks noChangeAspect="1"/>
          </p:cNvPicPr>
          <p:nvPr/>
        </p:nvPicPr>
        <p:blipFill>
          <a:blip r:embed="rId3"/>
          <a:stretch>
            <a:fillRect/>
          </a:stretch>
        </p:blipFill>
        <p:spPr>
          <a:xfrm>
            <a:off x="-228788" y="1712913"/>
            <a:ext cx="6659279" cy="5070764"/>
          </a:xfrm>
          <a:prstGeom prst="rect">
            <a:avLst/>
          </a:prstGeom>
        </p:spPr>
      </p:pic>
    </p:spTree>
    <p:extLst>
      <p:ext uri="{BB962C8B-B14F-4D97-AF65-F5344CB8AC3E}">
        <p14:creationId xmlns:p14="http://schemas.microsoft.com/office/powerpoint/2010/main" val="31104032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A5D356-E33D-BFEB-6EE6-93645D56677A}"/>
            </a:ext>
          </a:extLst>
        </p:cNvPr>
        <p:cNvGrpSpPr/>
        <p:nvPr/>
      </p:nvGrpSpPr>
      <p:grpSpPr>
        <a:xfrm>
          <a:off x="0" y="0"/>
          <a:ext cx="0" cy="0"/>
          <a:chOff x="0" y="0"/>
          <a:chExt cx="0" cy="0"/>
        </a:xfrm>
      </p:grpSpPr>
      <p:sp>
        <p:nvSpPr>
          <p:cNvPr id="4" name="Text 2">
            <a:extLst>
              <a:ext uri="{FF2B5EF4-FFF2-40B4-BE49-F238E27FC236}">
                <a16:creationId xmlns:a16="http://schemas.microsoft.com/office/drawing/2014/main" id="{199F0628-0DA9-EBA6-4C7B-3317292327BC}"/>
              </a:ext>
            </a:extLst>
          </p:cNvPr>
          <p:cNvSpPr/>
          <p:nvPr/>
        </p:nvSpPr>
        <p:spPr>
          <a:xfrm>
            <a:off x="6430491" y="1478998"/>
            <a:ext cx="6835316" cy="1088708"/>
          </a:xfrm>
          <a:prstGeom prst="rect">
            <a:avLst/>
          </a:prstGeom>
          <a:noFill/>
          <a:ln/>
        </p:spPr>
        <p:txBody>
          <a:bodyPr wrap="square" lIns="0" tIns="0" rIns="0" bIns="0" rtlCol="0" anchor="t"/>
          <a:lstStyle/>
          <a:p>
            <a:pPr>
              <a:lnSpc>
                <a:spcPct val="150000"/>
              </a:lnSpc>
              <a:spcAft>
                <a:spcPts val="800"/>
              </a:spcAf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7. Precision for Detailed Work</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For tasks that require precise detail—like drawing fine lines, delicate shading, or intricate textures—a stylus provides a level of precision that simply isn’t possible with a mouse. This is crucial for professional-level digital paintings, where attention to small details is key.</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In summary, a </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pen tablet</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is essential for digital painting because it offers pressure sensitivity, natural hand movements, precise control, and ergonomic advantages, all of which enhance the quality and efficiency of the artwork. It bridges the gap between traditional and digital art, making the process more intuitive and expressive.</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A1AFB969-A621-2C8F-53B8-8E9B02757000}"/>
              </a:ext>
            </a:extLst>
          </p:cNvPr>
          <p:cNvSpPr/>
          <p:nvPr/>
        </p:nvSpPr>
        <p:spPr>
          <a:xfrm>
            <a:off x="12883793" y="7787811"/>
            <a:ext cx="1623317" cy="318499"/>
          </a:xfrm>
          <a:prstGeom prst="roundRect">
            <a:avLst/>
          </a:prstGeom>
          <a:solidFill>
            <a:srgbClr val="080E2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 0">
            <a:extLst>
              <a:ext uri="{FF2B5EF4-FFF2-40B4-BE49-F238E27FC236}">
                <a16:creationId xmlns:a16="http://schemas.microsoft.com/office/drawing/2014/main" id="{9617E4F3-6C5E-7AF6-B619-394DF318E84F}"/>
              </a:ext>
            </a:extLst>
          </p:cNvPr>
          <p:cNvSpPr/>
          <p:nvPr/>
        </p:nvSpPr>
        <p:spPr>
          <a:xfrm>
            <a:off x="457200" y="0"/>
            <a:ext cx="16178645" cy="708779"/>
          </a:xfrm>
          <a:prstGeom prst="rect">
            <a:avLst/>
          </a:prstGeom>
          <a:noFill/>
          <a:ln/>
        </p:spPr>
        <p:txBody>
          <a:bodyPr wrap="none" lIns="0" tIns="0" rIns="0" bIns="0" rtlCol="0" anchor="t"/>
          <a:lstStyle/>
          <a:p>
            <a:pPr marL="0" indent="0">
              <a:buNone/>
            </a:pPr>
            <a:r>
              <a:rPr lang="en-GB" sz="4800" dirty="0">
                <a:solidFill>
                  <a:srgbClr val="EBECEF"/>
                </a:solidFill>
                <a:latin typeface="Arial" panose="020B0604020202020204" pitchFamily="34" charset="0"/>
                <a:ea typeface="Epilogue" pitchFamily="34" charset="-122"/>
                <a:cs typeface="Arial" panose="020B0604020202020204" pitchFamily="34" charset="0"/>
              </a:rPr>
              <a:t>Why you need a graphics tablet for digital painting.</a:t>
            </a:r>
          </a:p>
        </p:txBody>
      </p:sp>
      <p:pic>
        <p:nvPicPr>
          <p:cNvPr id="12" name="Picture 11">
            <a:extLst>
              <a:ext uri="{FF2B5EF4-FFF2-40B4-BE49-F238E27FC236}">
                <a16:creationId xmlns:a16="http://schemas.microsoft.com/office/drawing/2014/main" id="{05B92728-3F5D-F853-90DF-77DD0E9BE201}"/>
              </a:ext>
            </a:extLst>
          </p:cNvPr>
          <p:cNvPicPr>
            <a:picLocks noChangeAspect="1"/>
          </p:cNvPicPr>
          <p:nvPr/>
        </p:nvPicPr>
        <p:blipFill>
          <a:blip r:embed="rId3"/>
          <a:stretch>
            <a:fillRect/>
          </a:stretch>
        </p:blipFill>
        <p:spPr>
          <a:xfrm>
            <a:off x="-228788" y="1712913"/>
            <a:ext cx="6659279" cy="5070764"/>
          </a:xfrm>
          <a:prstGeom prst="rect">
            <a:avLst/>
          </a:prstGeom>
        </p:spPr>
      </p:pic>
    </p:spTree>
    <p:extLst>
      <p:ext uri="{BB962C8B-B14F-4D97-AF65-F5344CB8AC3E}">
        <p14:creationId xmlns:p14="http://schemas.microsoft.com/office/powerpoint/2010/main" val="41548981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596AB7-05E9-B39A-74DE-6C5109C2C4C5}"/>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09B11008-AEB8-CAAE-B87C-527C52E9ACD9}"/>
              </a:ext>
            </a:extLst>
          </p:cNvPr>
          <p:cNvPicPr>
            <a:picLocks noChangeAspect="1"/>
          </p:cNvPicPr>
          <p:nvPr/>
        </p:nvPicPr>
        <p:blipFill>
          <a:blip r:embed="rId3"/>
          <a:stretch>
            <a:fillRect/>
          </a:stretch>
        </p:blipFill>
        <p:spPr>
          <a:xfrm>
            <a:off x="0" y="0"/>
            <a:ext cx="14630400" cy="2729151"/>
          </a:xfrm>
          <a:prstGeom prst="rect">
            <a:avLst/>
          </a:prstGeom>
        </p:spPr>
      </p:pic>
      <p:sp>
        <p:nvSpPr>
          <p:cNvPr id="3" name="Text 0">
            <a:extLst>
              <a:ext uri="{FF2B5EF4-FFF2-40B4-BE49-F238E27FC236}">
                <a16:creationId xmlns:a16="http://schemas.microsoft.com/office/drawing/2014/main" id="{C6811FF2-11E2-B743-96DA-FC6772BC5A92}"/>
              </a:ext>
            </a:extLst>
          </p:cNvPr>
          <p:cNvSpPr/>
          <p:nvPr/>
        </p:nvSpPr>
        <p:spPr>
          <a:xfrm>
            <a:off x="764143" y="3330297"/>
            <a:ext cx="7593568" cy="682347"/>
          </a:xfrm>
          <a:prstGeom prst="rect">
            <a:avLst/>
          </a:prstGeom>
          <a:noFill/>
          <a:ln/>
        </p:spPr>
        <p:txBody>
          <a:bodyPr wrap="none" lIns="0" tIns="0" rIns="0" bIns="0" rtlCol="0" anchor="t"/>
          <a:lstStyle/>
          <a:p>
            <a:pPr marL="0" indent="0">
              <a:lnSpc>
                <a:spcPts val="5350"/>
              </a:lnSpc>
              <a:buNone/>
            </a:pPr>
            <a:r>
              <a:rPr lang="en-GB" sz="4250" dirty="0">
                <a:solidFill>
                  <a:srgbClr val="FFFFFF"/>
                </a:solidFill>
                <a:latin typeface="Arial" panose="020B0604020202020204" pitchFamily="34" charset="0"/>
                <a:ea typeface="Fraunces Medium" pitchFamily="34" charset="-122"/>
                <a:cs typeface="Arial" panose="020B0604020202020204" pitchFamily="34" charset="0"/>
              </a:rPr>
              <a:t>The Brush Tool in Photoshop: An Overview</a:t>
            </a:r>
            <a:endParaRPr lang="en-US" sz="4250" dirty="0">
              <a:latin typeface="Arial" panose="020B0604020202020204" pitchFamily="34" charset="0"/>
              <a:cs typeface="Arial" panose="020B0604020202020204" pitchFamily="34" charset="0"/>
            </a:endParaRPr>
          </a:p>
        </p:txBody>
      </p:sp>
      <p:sp>
        <p:nvSpPr>
          <p:cNvPr id="6" name="Text 2">
            <a:extLst>
              <a:ext uri="{FF2B5EF4-FFF2-40B4-BE49-F238E27FC236}">
                <a16:creationId xmlns:a16="http://schemas.microsoft.com/office/drawing/2014/main" id="{BC41ECD8-26B8-AF57-3427-D4168CA6C650}"/>
              </a:ext>
            </a:extLst>
          </p:cNvPr>
          <p:cNvSpPr/>
          <p:nvPr/>
        </p:nvSpPr>
        <p:spPr>
          <a:xfrm>
            <a:off x="804554" y="4210493"/>
            <a:ext cx="13021291" cy="1047988"/>
          </a:xfrm>
          <a:prstGeom prst="rect">
            <a:avLst/>
          </a:prstGeom>
          <a:noFill/>
          <a:ln/>
        </p:spPr>
        <p:txBody>
          <a:bodyPr wrap="square" lIns="0" tIns="0" rIns="0" bIns="0" rtlCol="0" anchor="t"/>
          <a:lstStyle/>
          <a:p>
            <a:pPr>
              <a:lnSpc>
                <a:spcPct val="150000"/>
              </a:lnSpc>
              <a:spcAft>
                <a:spcPts val="800"/>
              </a:spcAf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The </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Brush Tool</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is one of Photoshop’s most essential tools for digital painting and editing. It allows users to create freehand strokes in a variety of styles, making it a fundamental part of creating, blending, and detailing in artwork. Here's a detailed breakdown of how it works and its various settings.</a:t>
            </a:r>
          </a:p>
          <a:p>
            <a:pPr>
              <a:lnSpc>
                <a:spcPct val="150000"/>
              </a:lnSpc>
              <a:spcAft>
                <a:spcPts val="800"/>
              </a:spcAf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The </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Brush Tool</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(shortcut: </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simulates a traditional paintbrush by allowing users to paint directly on the canvas in Photoshop. It can be used for a wide range of tasks, from painting and drawing to adding textures and shading. The versatility of the tool comes from its highly customizable settings, including brush size, hardness, opacity, and more.</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 name="Rectangle: Rounded Corners 12">
            <a:extLst>
              <a:ext uri="{FF2B5EF4-FFF2-40B4-BE49-F238E27FC236}">
                <a16:creationId xmlns:a16="http://schemas.microsoft.com/office/drawing/2014/main" id="{4D880AB3-727F-5BBF-E8AC-ACC6D5DBAE24}"/>
              </a:ext>
            </a:extLst>
          </p:cNvPr>
          <p:cNvSpPr/>
          <p:nvPr/>
        </p:nvSpPr>
        <p:spPr>
          <a:xfrm>
            <a:off x="12883793" y="7787811"/>
            <a:ext cx="1623317" cy="318499"/>
          </a:xfrm>
          <a:prstGeom prst="roundRect">
            <a:avLst/>
          </a:prstGeom>
          <a:solidFill>
            <a:srgbClr val="080E2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400158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DAA537-B0E6-0D6A-5D7E-D55E789E9CF4}"/>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EED83EAE-9D86-2490-B33E-F874F61CA286}"/>
              </a:ext>
            </a:extLst>
          </p:cNvPr>
          <p:cNvPicPr>
            <a:picLocks noChangeAspect="1"/>
          </p:cNvPicPr>
          <p:nvPr/>
        </p:nvPicPr>
        <p:blipFill>
          <a:blip r:embed="rId3"/>
          <a:stretch>
            <a:fillRect/>
          </a:stretch>
        </p:blipFill>
        <p:spPr>
          <a:xfrm>
            <a:off x="0" y="0"/>
            <a:ext cx="14630400" cy="2729151"/>
          </a:xfrm>
          <a:prstGeom prst="rect">
            <a:avLst/>
          </a:prstGeom>
        </p:spPr>
      </p:pic>
      <p:sp>
        <p:nvSpPr>
          <p:cNvPr id="3" name="Text 0">
            <a:extLst>
              <a:ext uri="{FF2B5EF4-FFF2-40B4-BE49-F238E27FC236}">
                <a16:creationId xmlns:a16="http://schemas.microsoft.com/office/drawing/2014/main" id="{8A82679C-BAC5-3528-77A2-606CE7CDE6D4}"/>
              </a:ext>
            </a:extLst>
          </p:cNvPr>
          <p:cNvSpPr/>
          <p:nvPr/>
        </p:nvSpPr>
        <p:spPr>
          <a:xfrm>
            <a:off x="764143" y="2787474"/>
            <a:ext cx="7593568" cy="682347"/>
          </a:xfrm>
          <a:prstGeom prst="rect">
            <a:avLst/>
          </a:prstGeom>
          <a:noFill/>
          <a:ln/>
        </p:spPr>
        <p:txBody>
          <a:bodyPr wrap="none" lIns="0" tIns="0" rIns="0" bIns="0" rtlCol="0" anchor="t"/>
          <a:lstStyle/>
          <a:p>
            <a:pPr marL="0" indent="0">
              <a:lnSpc>
                <a:spcPts val="5350"/>
              </a:lnSpc>
              <a:buNone/>
            </a:pPr>
            <a:r>
              <a:rPr lang="en-GB" sz="4250" dirty="0">
                <a:solidFill>
                  <a:srgbClr val="FFFFFF"/>
                </a:solidFill>
                <a:latin typeface="Arial" panose="020B0604020202020204" pitchFamily="34" charset="0"/>
                <a:ea typeface="Fraunces Medium" pitchFamily="34" charset="-122"/>
                <a:cs typeface="Arial" panose="020B0604020202020204" pitchFamily="34" charset="0"/>
              </a:rPr>
              <a:t>Key Features of the Brush Tool</a:t>
            </a:r>
            <a:endParaRPr lang="en-US" sz="4250" dirty="0">
              <a:latin typeface="Arial" panose="020B0604020202020204" pitchFamily="34" charset="0"/>
              <a:cs typeface="Arial" panose="020B0604020202020204" pitchFamily="34" charset="0"/>
            </a:endParaRPr>
          </a:p>
        </p:txBody>
      </p:sp>
      <p:sp>
        <p:nvSpPr>
          <p:cNvPr id="6" name="Text 2">
            <a:extLst>
              <a:ext uri="{FF2B5EF4-FFF2-40B4-BE49-F238E27FC236}">
                <a16:creationId xmlns:a16="http://schemas.microsoft.com/office/drawing/2014/main" id="{57B19942-080B-9D93-4397-7B1E5AFB5B06}"/>
              </a:ext>
            </a:extLst>
          </p:cNvPr>
          <p:cNvSpPr/>
          <p:nvPr/>
        </p:nvSpPr>
        <p:spPr>
          <a:xfrm>
            <a:off x="804554" y="3469821"/>
            <a:ext cx="13021291" cy="1047988"/>
          </a:xfrm>
          <a:prstGeom prst="rect">
            <a:avLst/>
          </a:prstGeom>
          <a:noFill/>
          <a:ln/>
        </p:spPr>
        <p:txBody>
          <a:bodyPr wrap="square" lIns="0" tIns="0" rIns="0" bIns="0" rtlCol="0" anchor="t"/>
          <a:lstStyle/>
          <a:p>
            <a:pPr>
              <a:lnSpc>
                <a:spcPct val="150000"/>
              </a:lnSpc>
              <a:spcAft>
                <a:spcPts val="800"/>
              </a:spcAft>
            </a:pPr>
            <a:r>
              <a:rPr lang="en-GB" sz="20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1. Brush Settings Panel</a:t>
            </a:r>
            <a:endParaRPr lang="en-GB"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The </a:t>
            </a: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Brush Settings Panel</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is where you can adjust how the brush behaves. </a:t>
            </a:r>
          </a:p>
          <a:p>
            <a:pPr marL="742950" lvl="1" indent="-285750">
              <a:lnSpc>
                <a:spcPct val="150000"/>
              </a:lnSpc>
              <a:spcAft>
                <a:spcPts val="800"/>
              </a:spcAft>
              <a:buFont typeface="Arial" panose="020B0604020202020204" pitchFamily="34" charset="0"/>
              <a:buChar char="•"/>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Brush Tip Shape</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Adjusts the size and shape of the brush. You can choose from round, square, textured, or custom shapes to create different effects.</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50000"/>
              </a:lnSpc>
              <a:spcAft>
                <a:spcPts val="800"/>
              </a:spcAft>
              <a:buSzPts val="1000"/>
              <a:buFont typeface="Courier New" panose="02070309020205020404" pitchFamily="49" charset="0"/>
              <a:buChar char="o"/>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Size</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Controls the diameter of the brush stroke. Smaller sizes produce finer details, while larger sizes are useful for broad strokes.</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50000"/>
              </a:lnSpc>
              <a:spcAft>
                <a:spcPts val="800"/>
              </a:spcAft>
              <a:buSzPts val="1000"/>
              <a:buFont typeface="Courier New" panose="02070309020205020404" pitchFamily="49" charset="0"/>
              <a:buChar char="o"/>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Hardness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Adjusts the softness of the brush’s edges. A harder brush creates a sharp-edged line, while a softer one produces more feathered edges, ideal for blending.</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 name="Rectangle: Rounded Corners 12">
            <a:extLst>
              <a:ext uri="{FF2B5EF4-FFF2-40B4-BE49-F238E27FC236}">
                <a16:creationId xmlns:a16="http://schemas.microsoft.com/office/drawing/2014/main" id="{899A0B3A-F28E-A644-5A22-4EC8625E7C16}"/>
              </a:ext>
            </a:extLst>
          </p:cNvPr>
          <p:cNvSpPr/>
          <p:nvPr/>
        </p:nvSpPr>
        <p:spPr>
          <a:xfrm>
            <a:off x="12883793" y="7787811"/>
            <a:ext cx="1623317" cy="318499"/>
          </a:xfrm>
          <a:prstGeom prst="roundRect">
            <a:avLst/>
          </a:prstGeom>
          <a:solidFill>
            <a:srgbClr val="080E2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284316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2539EA-C2E9-004D-03AD-87EA334AB60F}"/>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1C522B31-39E8-1521-B7AD-A3F80587CC88}"/>
              </a:ext>
            </a:extLst>
          </p:cNvPr>
          <p:cNvPicPr>
            <a:picLocks noChangeAspect="1"/>
          </p:cNvPicPr>
          <p:nvPr/>
        </p:nvPicPr>
        <p:blipFill>
          <a:blip r:embed="rId3"/>
          <a:stretch>
            <a:fillRect/>
          </a:stretch>
        </p:blipFill>
        <p:spPr>
          <a:xfrm>
            <a:off x="0" y="0"/>
            <a:ext cx="14630400" cy="2729151"/>
          </a:xfrm>
          <a:prstGeom prst="rect">
            <a:avLst/>
          </a:prstGeom>
        </p:spPr>
      </p:pic>
      <p:sp>
        <p:nvSpPr>
          <p:cNvPr id="3" name="Text 0">
            <a:extLst>
              <a:ext uri="{FF2B5EF4-FFF2-40B4-BE49-F238E27FC236}">
                <a16:creationId xmlns:a16="http://schemas.microsoft.com/office/drawing/2014/main" id="{159D3C86-48B2-B3D7-AFA6-7890C5A00D62}"/>
              </a:ext>
            </a:extLst>
          </p:cNvPr>
          <p:cNvSpPr/>
          <p:nvPr/>
        </p:nvSpPr>
        <p:spPr>
          <a:xfrm>
            <a:off x="764143" y="2787474"/>
            <a:ext cx="7593568" cy="682347"/>
          </a:xfrm>
          <a:prstGeom prst="rect">
            <a:avLst/>
          </a:prstGeom>
          <a:noFill/>
          <a:ln/>
        </p:spPr>
        <p:txBody>
          <a:bodyPr wrap="none" lIns="0" tIns="0" rIns="0" bIns="0" rtlCol="0" anchor="t"/>
          <a:lstStyle/>
          <a:p>
            <a:pPr marL="0" indent="0">
              <a:lnSpc>
                <a:spcPts val="5350"/>
              </a:lnSpc>
              <a:buNone/>
            </a:pPr>
            <a:r>
              <a:rPr lang="en-GB" sz="4250" dirty="0">
                <a:solidFill>
                  <a:srgbClr val="FFFFFF"/>
                </a:solidFill>
                <a:latin typeface="Arial" panose="020B0604020202020204" pitchFamily="34" charset="0"/>
                <a:ea typeface="Fraunces Medium" pitchFamily="34" charset="-122"/>
                <a:cs typeface="Arial" panose="020B0604020202020204" pitchFamily="34" charset="0"/>
              </a:rPr>
              <a:t>Key Features of the Brush Tool</a:t>
            </a:r>
            <a:endParaRPr lang="en-US" sz="4250" dirty="0">
              <a:latin typeface="Arial" panose="020B0604020202020204" pitchFamily="34" charset="0"/>
              <a:cs typeface="Arial" panose="020B0604020202020204" pitchFamily="34" charset="0"/>
            </a:endParaRPr>
          </a:p>
        </p:txBody>
      </p:sp>
      <p:sp>
        <p:nvSpPr>
          <p:cNvPr id="6" name="Text 2">
            <a:extLst>
              <a:ext uri="{FF2B5EF4-FFF2-40B4-BE49-F238E27FC236}">
                <a16:creationId xmlns:a16="http://schemas.microsoft.com/office/drawing/2014/main" id="{644AA956-592D-2FD6-89F5-DBBB7F0D6CD7}"/>
              </a:ext>
            </a:extLst>
          </p:cNvPr>
          <p:cNvSpPr/>
          <p:nvPr/>
        </p:nvSpPr>
        <p:spPr>
          <a:xfrm>
            <a:off x="804554" y="3469821"/>
            <a:ext cx="13021291" cy="1047988"/>
          </a:xfrm>
          <a:prstGeom prst="rect">
            <a:avLst/>
          </a:prstGeom>
          <a:noFill/>
          <a:ln/>
        </p:spPr>
        <p:txBody>
          <a:bodyPr wrap="square" lIns="0" tIns="0" rIns="0" bIns="0" rtlCol="0" anchor="t"/>
          <a:lstStyle/>
          <a:p>
            <a:pPr>
              <a:lnSpc>
                <a:spcPct val="150000"/>
              </a:lnSpc>
              <a:spcAft>
                <a:spcPts val="800"/>
              </a:spcAf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2. Opacity and Flow</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SzPts val="1000"/>
              <a:buFont typeface="Symbol" panose="05050102010706020507" pitchFamily="18" charset="2"/>
              <a:buChar char=""/>
              <a:tabLst>
                <a:tab pos="457200" algn="l"/>
              </a:tabLs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Opacity</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Controls the transparency of the brush strokes. An opacity setting of 100% results in fully opaque strokes, while lower values make strokes more transparent.</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SzPts val="1000"/>
              <a:buFont typeface="Symbol" panose="05050102010706020507" pitchFamily="18" charset="2"/>
              <a:buChar char=""/>
              <a:tabLst>
                <a:tab pos="457200" algn="l"/>
              </a:tabLs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Flow</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Determines how quickly paint is applied as you hold down the mouse or stylus. Lower flow settings allow for smoother, gradual application, which is useful for blending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 name="Rectangle: Rounded Corners 12">
            <a:extLst>
              <a:ext uri="{FF2B5EF4-FFF2-40B4-BE49-F238E27FC236}">
                <a16:creationId xmlns:a16="http://schemas.microsoft.com/office/drawing/2014/main" id="{9B04EBDA-1F6F-AAB6-164E-A8464B245DEA}"/>
              </a:ext>
            </a:extLst>
          </p:cNvPr>
          <p:cNvSpPr/>
          <p:nvPr/>
        </p:nvSpPr>
        <p:spPr>
          <a:xfrm>
            <a:off x="12883793" y="7787811"/>
            <a:ext cx="1623317" cy="318499"/>
          </a:xfrm>
          <a:prstGeom prst="roundRect">
            <a:avLst/>
          </a:prstGeom>
          <a:solidFill>
            <a:srgbClr val="080E2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3893492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C3F80E-6208-4940-E2F3-253EF2169263}"/>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DCF45C51-F95B-9D84-C29B-569DE3575BC9}"/>
              </a:ext>
            </a:extLst>
          </p:cNvPr>
          <p:cNvPicPr>
            <a:picLocks noChangeAspect="1"/>
          </p:cNvPicPr>
          <p:nvPr/>
        </p:nvPicPr>
        <p:blipFill>
          <a:blip r:embed="rId3"/>
          <a:stretch>
            <a:fillRect/>
          </a:stretch>
        </p:blipFill>
        <p:spPr>
          <a:xfrm>
            <a:off x="0" y="0"/>
            <a:ext cx="14630400" cy="2729151"/>
          </a:xfrm>
          <a:prstGeom prst="rect">
            <a:avLst/>
          </a:prstGeom>
        </p:spPr>
      </p:pic>
      <p:sp>
        <p:nvSpPr>
          <p:cNvPr id="3" name="Text 0">
            <a:extLst>
              <a:ext uri="{FF2B5EF4-FFF2-40B4-BE49-F238E27FC236}">
                <a16:creationId xmlns:a16="http://schemas.microsoft.com/office/drawing/2014/main" id="{220608ED-BB7B-7D6B-177D-835D9A91F87C}"/>
              </a:ext>
            </a:extLst>
          </p:cNvPr>
          <p:cNvSpPr/>
          <p:nvPr/>
        </p:nvSpPr>
        <p:spPr>
          <a:xfrm>
            <a:off x="764143" y="2787474"/>
            <a:ext cx="7593568" cy="682347"/>
          </a:xfrm>
          <a:prstGeom prst="rect">
            <a:avLst/>
          </a:prstGeom>
          <a:noFill/>
          <a:ln/>
        </p:spPr>
        <p:txBody>
          <a:bodyPr wrap="none" lIns="0" tIns="0" rIns="0" bIns="0" rtlCol="0" anchor="t"/>
          <a:lstStyle/>
          <a:p>
            <a:pPr marL="0" indent="0">
              <a:lnSpc>
                <a:spcPts val="5350"/>
              </a:lnSpc>
              <a:buNone/>
            </a:pPr>
            <a:r>
              <a:rPr lang="en-GB" sz="4250" dirty="0">
                <a:solidFill>
                  <a:srgbClr val="FFFFFF"/>
                </a:solidFill>
                <a:latin typeface="Arial" panose="020B0604020202020204" pitchFamily="34" charset="0"/>
                <a:ea typeface="Fraunces Medium" pitchFamily="34" charset="-122"/>
                <a:cs typeface="Arial" panose="020B0604020202020204" pitchFamily="34" charset="0"/>
              </a:rPr>
              <a:t>Key Features of the Brush Tool</a:t>
            </a:r>
            <a:endParaRPr lang="en-US" sz="4250" dirty="0">
              <a:latin typeface="Arial" panose="020B0604020202020204" pitchFamily="34" charset="0"/>
              <a:cs typeface="Arial" panose="020B0604020202020204" pitchFamily="34" charset="0"/>
            </a:endParaRPr>
          </a:p>
        </p:txBody>
      </p:sp>
      <p:sp>
        <p:nvSpPr>
          <p:cNvPr id="6" name="Text 2">
            <a:extLst>
              <a:ext uri="{FF2B5EF4-FFF2-40B4-BE49-F238E27FC236}">
                <a16:creationId xmlns:a16="http://schemas.microsoft.com/office/drawing/2014/main" id="{CBD1C747-8C89-3998-E87F-BAD61891A9D9}"/>
              </a:ext>
            </a:extLst>
          </p:cNvPr>
          <p:cNvSpPr/>
          <p:nvPr/>
        </p:nvSpPr>
        <p:spPr>
          <a:xfrm>
            <a:off x="804554" y="3336257"/>
            <a:ext cx="13021291" cy="1047988"/>
          </a:xfrm>
          <a:prstGeom prst="rect">
            <a:avLst/>
          </a:prstGeom>
          <a:noFill/>
          <a:ln/>
        </p:spPr>
        <p:txBody>
          <a:bodyPr wrap="square" lIns="0" tIns="0" rIns="0" bIns="0" rtlCol="0" anchor="t"/>
          <a:lstStyle/>
          <a:p>
            <a:pPr>
              <a:lnSpc>
                <a:spcPct val="150000"/>
              </a:lnSpc>
              <a:spcAft>
                <a:spcPts val="800"/>
              </a:spcAf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3. Smoothing</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SzPts val="1000"/>
              <a:buFont typeface="Symbol" panose="05050102010706020507" pitchFamily="18" charset="2"/>
              <a:buChar char=""/>
              <a:tabLst>
                <a:tab pos="457200" algn="l"/>
              </a:tabLs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The </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Smoothing</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feature allows you to create smoother, more precise strokes by reducing the shakiness in your brush movements. Photoshop automatically smooths the path of your strokes, which can be useful for drawing curved or controlled lines.</a:t>
            </a:r>
            <a:endParaRPr lang="en-GB" kern="1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4. Blending Modes</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The Brush Tool can be set to different </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Blending Modes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(found in the top options bar) that change how the brush interacts with the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already on the canvas. Some common modes include:</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SzPts val="1000"/>
              <a:buFont typeface="Symbol" panose="05050102010706020507" pitchFamily="18" charset="2"/>
              <a:buChar char=""/>
              <a:tabLst>
                <a:tab pos="457200" algn="l"/>
              </a:tabLs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Normal</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The default mode, where the brush applies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directly.</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SzPts val="1000"/>
              <a:buFont typeface="Symbol" panose="05050102010706020507" pitchFamily="18" charset="2"/>
              <a:buChar char=""/>
              <a:tabLst>
                <a:tab pos="457200" algn="l"/>
              </a:tabLs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Multiply</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Darkens the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where the brush is applied, often used for shading.</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SzPts val="1000"/>
              <a:buFont typeface="Symbol" panose="05050102010706020507" pitchFamily="18" charset="2"/>
              <a:buChar char=""/>
              <a:tabLst>
                <a:tab pos="457200" algn="l"/>
              </a:tabLs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Screen</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Lightens the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where the brush is applied, useful for highlights.</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lvl="0">
              <a:lnSpc>
                <a:spcPct val="150000"/>
              </a:lnSpc>
              <a:spcAft>
                <a:spcPts val="800"/>
              </a:spcAft>
              <a:buSzPts val="1000"/>
              <a:tabLst>
                <a:tab pos="457200" algn="l"/>
              </a:tabLst>
            </a:pPr>
            <a:endPar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endParaRPr>
          </a:p>
        </p:txBody>
      </p:sp>
      <p:sp>
        <p:nvSpPr>
          <p:cNvPr id="13" name="Rectangle: Rounded Corners 12">
            <a:extLst>
              <a:ext uri="{FF2B5EF4-FFF2-40B4-BE49-F238E27FC236}">
                <a16:creationId xmlns:a16="http://schemas.microsoft.com/office/drawing/2014/main" id="{FB15B102-68F0-EC8F-6139-E4741A39A223}"/>
              </a:ext>
            </a:extLst>
          </p:cNvPr>
          <p:cNvSpPr/>
          <p:nvPr/>
        </p:nvSpPr>
        <p:spPr>
          <a:xfrm>
            <a:off x="12883793" y="7787811"/>
            <a:ext cx="1623317" cy="318499"/>
          </a:xfrm>
          <a:prstGeom prst="roundRect">
            <a:avLst/>
          </a:prstGeom>
          <a:solidFill>
            <a:srgbClr val="080E2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9343116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70C631-2697-D807-B3C1-2252D22CA6AC}"/>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39364B74-D24E-16F8-545D-B48A8CEFD9ED}"/>
              </a:ext>
            </a:extLst>
          </p:cNvPr>
          <p:cNvPicPr>
            <a:picLocks noChangeAspect="1"/>
          </p:cNvPicPr>
          <p:nvPr/>
        </p:nvPicPr>
        <p:blipFill>
          <a:blip r:embed="rId3"/>
          <a:stretch>
            <a:fillRect/>
          </a:stretch>
        </p:blipFill>
        <p:spPr>
          <a:xfrm>
            <a:off x="0" y="0"/>
            <a:ext cx="14630400" cy="2729151"/>
          </a:xfrm>
          <a:prstGeom prst="rect">
            <a:avLst/>
          </a:prstGeom>
        </p:spPr>
      </p:pic>
      <p:sp>
        <p:nvSpPr>
          <p:cNvPr id="3" name="Text 0">
            <a:extLst>
              <a:ext uri="{FF2B5EF4-FFF2-40B4-BE49-F238E27FC236}">
                <a16:creationId xmlns:a16="http://schemas.microsoft.com/office/drawing/2014/main" id="{4C179A57-0909-883A-0565-09CBC72FD299}"/>
              </a:ext>
            </a:extLst>
          </p:cNvPr>
          <p:cNvSpPr/>
          <p:nvPr/>
        </p:nvSpPr>
        <p:spPr>
          <a:xfrm>
            <a:off x="764143" y="2729151"/>
            <a:ext cx="7593568" cy="682347"/>
          </a:xfrm>
          <a:prstGeom prst="rect">
            <a:avLst/>
          </a:prstGeom>
          <a:noFill/>
          <a:ln/>
        </p:spPr>
        <p:txBody>
          <a:bodyPr wrap="none" lIns="0" tIns="0" rIns="0" bIns="0" rtlCol="0" anchor="t"/>
          <a:lstStyle/>
          <a:p>
            <a:pPr marL="0" indent="0">
              <a:lnSpc>
                <a:spcPts val="5350"/>
              </a:lnSpc>
              <a:buNone/>
            </a:pPr>
            <a:r>
              <a:rPr lang="en-GB" sz="4250" dirty="0">
                <a:solidFill>
                  <a:srgbClr val="FFFFFF"/>
                </a:solidFill>
                <a:latin typeface="Arial" panose="020B0604020202020204" pitchFamily="34" charset="0"/>
                <a:ea typeface="Fraunces Medium" pitchFamily="34" charset="-122"/>
                <a:cs typeface="Arial" panose="020B0604020202020204" pitchFamily="34" charset="0"/>
              </a:rPr>
              <a:t>Using Custom Brushes</a:t>
            </a:r>
            <a:endParaRPr lang="en-US" sz="4250" dirty="0">
              <a:latin typeface="Arial" panose="020B0604020202020204" pitchFamily="34" charset="0"/>
              <a:cs typeface="Arial" panose="020B0604020202020204" pitchFamily="34" charset="0"/>
            </a:endParaRPr>
          </a:p>
        </p:txBody>
      </p:sp>
      <p:sp>
        <p:nvSpPr>
          <p:cNvPr id="6" name="Text 2">
            <a:extLst>
              <a:ext uri="{FF2B5EF4-FFF2-40B4-BE49-F238E27FC236}">
                <a16:creationId xmlns:a16="http://schemas.microsoft.com/office/drawing/2014/main" id="{2E9600D9-59FC-70F5-6F4D-57B752A719A8}"/>
              </a:ext>
            </a:extLst>
          </p:cNvPr>
          <p:cNvSpPr/>
          <p:nvPr/>
        </p:nvSpPr>
        <p:spPr>
          <a:xfrm>
            <a:off x="804554" y="3336257"/>
            <a:ext cx="13021291" cy="1047988"/>
          </a:xfrm>
          <a:prstGeom prst="rect">
            <a:avLst/>
          </a:prstGeom>
          <a:noFill/>
          <a:ln/>
        </p:spPr>
        <p:txBody>
          <a:bodyPr wrap="square" lIns="0" tIns="0" rIns="0" bIns="0" rtlCol="0" anchor="t"/>
          <a:lstStyle/>
          <a:p>
            <a:pPr>
              <a:lnSpc>
                <a:spcPct val="150000"/>
              </a:lnSpc>
              <a:spcAft>
                <a:spcPts val="800"/>
              </a:spcAft>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Photoshop offers a wide variety of default brushes, but you can also create or download </a:t>
            </a: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custom brushes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for specialized effects. Custom brushes allow for more texture, such as simulating natural media like charcoal,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watercolor</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or oil paint, and are essential for adding unique detail to digital paintings.</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SzPts val="1000"/>
              <a:buFont typeface="Symbol" panose="05050102010706020507" pitchFamily="18" charset="2"/>
              <a:buChar char=""/>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Creating a Custom Brush</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50000"/>
              </a:lnSpc>
              <a:spcAft>
                <a:spcPts val="800"/>
              </a:spcAft>
              <a:buSzPts val="1000"/>
              <a:buFont typeface="Courier New" panose="02070309020205020404" pitchFamily="49" charset="0"/>
              <a:buChar char="o"/>
              <a:tabLst>
                <a:tab pos="914400" algn="l"/>
              </a:tabLst>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Select an image or area you want to convert into a brush shape.</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50000"/>
              </a:lnSpc>
              <a:spcAft>
                <a:spcPts val="800"/>
              </a:spcAft>
              <a:buSzPts val="1000"/>
              <a:buFont typeface="Courier New" panose="02070309020205020404" pitchFamily="49" charset="0"/>
              <a:buChar char="o"/>
              <a:tabLst>
                <a:tab pos="914400" algn="l"/>
              </a:tabLst>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Go to </a:t>
            </a: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Edit &gt; Define Brush Preset</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to save it as a new brush.</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50000"/>
              </a:lnSpc>
              <a:spcAft>
                <a:spcPts val="800"/>
              </a:spcAft>
              <a:buSzPts val="1000"/>
              <a:buFont typeface="Courier New" panose="02070309020205020404" pitchFamily="49" charset="0"/>
              <a:buChar char="o"/>
              <a:tabLst>
                <a:tab pos="914400" algn="l"/>
              </a:tabLst>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You can now use this custom brush in your artwork and adjust its settings like any other brush.</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SzPts val="1000"/>
              <a:buFont typeface="Symbol" panose="05050102010706020507" pitchFamily="18" charset="2"/>
              <a:buChar char=""/>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Brush Presets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50000"/>
              </a:lnSpc>
              <a:spcAft>
                <a:spcPts val="800"/>
              </a:spcAft>
              <a:buSzPts val="1000"/>
              <a:buFont typeface="Courier New" panose="02070309020205020404" pitchFamily="49" charset="0"/>
              <a:buChar char="o"/>
              <a:tabLst>
                <a:tab pos="914400" algn="l"/>
              </a:tabLst>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Photoshop includes a wide range of pre-made brush presets for different styles and textures.</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50000"/>
              </a:lnSpc>
              <a:spcAft>
                <a:spcPts val="800"/>
              </a:spcAft>
              <a:buSzPts val="1000"/>
              <a:buFont typeface="Courier New" panose="02070309020205020404" pitchFamily="49" charset="0"/>
              <a:buChar char="o"/>
              <a:tabLst>
                <a:tab pos="914400" algn="l"/>
              </a:tabLst>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You can access them via the </a:t>
            </a: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Brush Preset Picker</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in the top toolbar or through the </a:t>
            </a: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Brush Settings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panel.</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 name="Rectangle: Rounded Corners 12">
            <a:extLst>
              <a:ext uri="{FF2B5EF4-FFF2-40B4-BE49-F238E27FC236}">
                <a16:creationId xmlns:a16="http://schemas.microsoft.com/office/drawing/2014/main" id="{8287B970-EAC9-817E-2F0F-6C9972EC0C16}"/>
              </a:ext>
            </a:extLst>
          </p:cNvPr>
          <p:cNvSpPr/>
          <p:nvPr/>
        </p:nvSpPr>
        <p:spPr>
          <a:xfrm>
            <a:off x="12883793" y="7787811"/>
            <a:ext cx="1623317" cy="318499"/>
          </a:xfrm>
          <a:prstGeom prst="roundRect">
            <a:avLst/>
          </a:prstGeom>
          <a:solidFill>
            <a:srgbClr val="080E2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7220630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625A54-911F-9551-60F0-8466B90F908A}"/>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151E963D-A34D-10CA-FA87-6ED9FA551612}"/>
              </a:ext>
            </a:extLst>
          </p:cNvPr>
          <p:cNvPicPr>
            <a:picLocks noChangeAspect="1"/>
          </p:cNvPicPr>
          <p:nvPr/>
        </p:nvPicPr>
        <p:blipFill>
          <a:blip r:embed="rId3"/>
          <a:stretch>
            <a:fillRect/>
          </a:stretch>
        </p:blipFill>
        <p:spPr>
          <a:xfrm>
            <a:off x="0" y="0"/>
            <a:ext cx="14630400" cy="2729151"/>
          </a:xfrm>
          <a:prstGeom prst="rect">
            <a:avLst/>
          </a:prstGeom>
        </p:spPr>
      </p:pic>
      <p:sp>
        <p:nvSpPr>
          <p:cNvPr id="3" name="Text 0">
            <a:extLst>
              <a:ext uri="{FF2B5EF4-FFF2-40B4-BE49-F238E27FC236}">
                <a16:creationId xmlns:a16="http://schemas.microsoft.com/office/drawing/2014/main" id="{BEA5D0F1-834E-E540-E3CC-857D525DA7ED}"/>
              </a:ext>
            </a:extLst>
          </p:cNvPr>
          <p:cNvSpPr/>
          <p:nvPr/>
        </p:nvSpPr>
        <p:spPr>
          <a:xfrm>
            <a:off x="764143" y="2729151"/>
            <a:ext cx="7593568" cy="682347"/>
          </a:xfrm>
          <a:prstGeom prst="rect">
            <a:avLst/>
          </a:prstGeom>
          <a:noFill/>
          <a:ln/>
        </p:spPr>
        <p:txBody>
          <a:bodyPr wrap="none" lIns="0" tIns="0" rIns="0" bIns="0" rtlCol="0" anchor="t"/>
          <a:lstStyle/>
          <a:p>
            <a:pPr marL="0" indent="0">
              <a:lnSpc>
                <a:spcPts val="5350"/>
              </a:lnSpc>
              <a:buNone/>
            </a:pPr>
            <a:r>
              <a:rPr lang="en-GB" sz="4250" dirty="0">
                <a:solidFill>
                  <a:srgbClr val="FFFFFF"/>
                </a:solidFill>
                <a:latin typeface="Arial" panose="020B0604020202020204" pitchFamily="34" charset="0"/>
                <a:ea typeface="Fraunces Medium" pitchFamily="34" charset="-122"/>
                <a:cs typeface="Arial" panose="020B0604020202020204" pitchFamily="34" charset="0"/>
              </a:rPr>
              <a:t>Brush Dynamics</a:t>
            </a:r>
            <a:endParaRPr lang="en-US" sz="4250" dirty="0">
              <a:latin typeface="Arial" panose="020B0604020202020204" pitchFamily="34" charset="0"/>
              <a:cs typeface="Arial" panose="020B0604020202020204" pitchFamily="34" charset="0"/>
            </a:endParaRPr>
          </a:p>
        </p:txBody>
      </p:sp>
      <p:sp>
        <p:nvSpPr>
          <p:cNvPr id="6" name="Text 2">
            <a:extLst>
              <a:ext uri="{FF2B5EF4-FFF2-40B4-BE49-F238E27FC236}">
                <a16:creationId xmlns:a16="http://schemas.microsoft.com/office/drawing/2014/main" id="{BA4639F3-DB3B-87B3-7056-67317094761D}"/>
              </a:ext>
            </a:extLst>
          </p:cNvPr>
          <p:cNvSpPr/>
          <p:nvPr/>
        </p:nvSpPr>
        <p:spPr>
          <a:xfrm>
            <a:off x="804554" y="3336257"/>
            <a:ext cx="13021291" cy="1047988"/>
          </a:xfrm>
          <a:prstGeom prst="rect">
            <a:avLst/>
          </a:prstGeom>
          <a:noFill/>
          <a:ln/>
        </p:spPr>
        <p:txBody>
          <a:bodyPr wrap="square" lIns="0" tIns="0" rIns="0" bIns="0" rtlCol="0" anchor="t"/>
          <a:lstStyle/>
          <a:p>
            <a:pPr>
              <a:lnSpc>
                <a:spcPct val="150000"/>
              </a:lnSpc>
              <a:spcAft>
                <a:spcPts val="800"/>
              </a:spcAf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Brush dynamics add variability to your brush strokes based on the speed, pressure, and angle of your pen (if using a tablet). These settings are especially useful for achieving more natural, varied strokes.</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SzPts val="1000"/>
              <a:buFont typeface="Symbol" panose="05050102010706020507" pitchFamily="18" charset="2"/>
              <a:buChar char=""/>
              <a:tabLst>
                <a:tab pos="457200" algn="l"/>
              </a:tabLs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Shape Dynamics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Changes the size, angle, and roundness of the brush tip based on the movement of the stylus.</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SzPts val="1000"/>
              <a:buFont typeface="Symbol" panose="05050102010706020507" pitchFamily="18" charset="2"/>
              <a:buChar char=""/>
              <a:tabLst>
                <a:tab pos="457200" algn="l"/>
              </a:tabLs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Scattering</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Spreads the brush strokes across an area, which is useful for creating textures like grass or foliage.</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SzPts val="1000"/>
              <a:buFont typeface="Symbol" panose="05050102010706020507" pitchFamily="18" charset="2"/>
              <a:buChar char=""/>
              <a:tabLst>
                <a:tab pos="457200" algn="l"/>
              </a:tabLs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Dual Brush</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Combines two different brushes to create more complex textures and effects.</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r>
              <a:rPr lang="en-GB" sz="1800" b="1" dirty="0" err="1">
                <a:solidFill>
                  <a:schemeClr val="bg1"/>
                </a:solidFill>
                <a:effectLst/>
                <a:latin typeface="Arial" panose="020B0604020202020204" pitchFamily="34" charset="0"/>
                <a:ea typeface="Calibri" panose="020F0502020204030204" pitchFamily="34" charset="0"/>
              </a:rPr>
              <a:t>Color</a:t>
            </a:r>
            <a:r>
              <a:rPr lang="en-GB" sz="1800" b="1" dirty="0">
                <a:solidFill>
                  <a:schemeClr val="bg1"/>
                </a:solidFill>
                <a:effectLst/>
                <a:latin typeface="Arial" panose="020B0604020202020204" pitchFamily="34" charset="0"/>
                <a:ea typeface="Calibri" panose="020F0502020204030204" pitchFamily="34" charset="0"/>
              </a:rPr>
              <a:t> Dynamics</a:t>
            </a:r>
            <a:r>
              <a:rPr lang="en-GB" sz="1800" dirty="0">
                <a:solidFill>
                  <a:schemeClr val="bg1"/>
                </a:solidFill>
                <a:effectLst/>
                <a:latin typeface="Arial" panose="020B0604020202020204" pitchFamily="34" charset="0"/>
                <a:ea typeface="Calibri" panose="020F0502020204030204" pitchFamily="34" charset="0"/>
              </a:rPr>
              <a:t>: Changes the hue, saturation, or brightness of the brush as you paint, giving the strokes a more varied, natural appearance.</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 name="Rectangle: Rounded Corners 12">
            <a:extLst>
              <a:ext uri="{FF2B5EF4-FFF2-40B4-BE49-F238E27FC236}">
                <a16:creationId xmlns:a16="http://schemas.microsoft.com/office/drawing/2014/main" id="{A0D725FB-E97C-EAB0-EE80-DD044316AB6D}"/>
              </a:ext>
            </a:extLst>
          </p:cNvPr>
          <p:cNvSpPr/>
          <p:nvPr/>
        </p:nvSpPr>
        <p:spPr>
          <a:xfrm>
            <a:off x="12883793" y="7787811"/>
            <a:ext cx="1623317" cy="318499"/>
          </a:xfrm>
          <a:prstGeom prst="roundRect">
            <a:avLst/>
          </a:prstGeom>
          <a:solidFill>
            <a:srgbClr val="080E2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643218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355401" y="311110"/>
            <a:ext cx="7025402" cy="708779"/>
          </a:xfrm>
          <a:prstGeom prst="rect">
            <a:avLst/>
          </a:prstGeom>
          <a:noFill/>
          <a:ln/>
        </p:spPr>
        <p:txBody>
          <a:bodyPr wrap="none" lIns="0" tIns="0" rIns="0" bIns="0" rtlCol="0" anchor="t"/>
          <a:lstStyle/>
          <a:p>
            <a:pPr marL="0" indent="0">
              <a:lnSpc>
                <a:spcPts val="5550"/>
              </a:lnSpc>
              <a:buNone/>
            </a:pPr>
            <a:r>
              <a:rPr lang="en-GB" sz="4450" dirty="0">
                <a:solidFill>
                  <a:srgbClr val="FFFFFF"/>
                </a:solidFill>
                <a:latin typeface="Arial" panose="020B0604020202020204" pitchFamily="34" charset="0"/>
                <a:ea typeface="Fraunces Medium" pitchFamily="34" charset="-122"/>
                <a:cs typeface="Arial" panose="020B0604020202020204" pitchFamily="34" charset="0"/>
              </a:rPr>
              <a:t>Step-by-Step Guide for </a:t>
            </a:r>
          </a:p>
          <a:p>
            <a:pPr marL="0" indent="0">
              <a:lnSpc>
                <a:spcPts val="5550"/>
              </a:lnSpc>
              <a:buNone/>
            </a:pPr>
            <a:r>
              <a:rPr lang="en-GB" sz="4450" dirty="0">
                <a:solidFill>
                  <a:srgbClr val="FFFFFF"/>
                </a:solidFill>
                <a:latin typeface="Arial" panose="020B0604020202020204" pitchFamily="34" charset="0"/>
                <a:ea typeface="Fraunces Medium" pitchFamily="34" charset="-122"/>
                <a:cs typeface="Arial" panose="020B0604020202020204" pitchFamily="34" charset="0"/>
              </a:rPr>
              <a:t>Digital Painting.</a:t>
            </a:r>
            <a:endParaRPr lang="en-US" sz="4450" dirty="0">
              <a:latin typeface="Arial" panose="020B0604020202020204" pitchFamily="34" charset="0"/>
              <a:cs typeface="Arial" panose="020B0604020202020204" pitchFamily="34" charset="0"/>
            </a:endParaRPr>
          </a:p>
        </p:txBody>
      </p:sp>
      <p:sp>
        <p:nvSpPr>
          <p:cNvPr id="4" name="Shape 1"/>
          <p:cNvSpPr/>
          <p:nvPr/>
        </p:nvSpPr>
        <p:spPr>
          <a:xfrm>
            <a:off x="595312" y="1754505"/>
            <a:ext cx="30480" cy="5826085"/>
          </a:xfrm>
          <a:prstGeom prst="roundRect">
            <a:avLst>
              <a:gd name="adj" fmla="val 312558"/>
            </a:avLst>
          </a:prstGeom>
          <a:solidFill>
            <a:srgbClr val="414A70"/>
          </a:solidFill>
          <a:ln/>
        </p:spPr>
      </p:sp>
      <p:sp>
        <p:nvSpPr>
          <p:cNvPr id="6" name="Shape 3"/>
          <p:cNvSpPr/>
          <p:nvPr/>
        </p:nvSpPr>
        <p:spPr>
          <a:xfrm>
            <a:off x="355401" y="2009656"/>
            <a:ext cx="510302" cy="510302"/>
          </a:xfrm>
          <a:prstGeom prst="roundRect">
            <a:avLst>
              <a:gd name="adj" fmla="val 18669"/>
            </a:avLst>
          </a:prstGeom>
          <a:solidFill>
            <a:srgbClr val="283157"/>
          </a:solidFill>
          <a:ln w="7620">
            <a:solidFill>
              <a:srgbClr val="414A70"/>
            </a:solidFill>
            <a:prstDash val="solid"/>
          </a:ln>
        </p:spPr>
      </p:sp>
      <p:sp>
        <p:nvSpPr>
          <p:cNvPr id="7" name="Text 4"/>
          <p:cNvSpPr/>
          <p:nvPr/>
        </p:nvSpPr>
        <p:spPr>
          <a:xfrm>
            <a:off x="532566" y="2094667"/>
            <a:ext cx="155972" cy="340281"/>
          </a:xfrm>
          <a:prstGeom prst="rect">
            <a:avLst/>
          </a:prstGeom>
          <a:noFill/>
          <a:ln/>
        </p:spPr>
        <p:txBody>
          <a:bodyPr wrap="none" lIns="0" tIns="0" rIns="0" bIns="0" rtlCol="0" anchor="t"/>
          <a:lstStyle/>
          <a:p>
            <a:pPr marL="0" indent="0" algn="ctr">
              <a:lnSpc>
                <a:spcPts val="2650"/>
              </a:lnSpc>
              <a:buNone/>
            </a:pPr>
            <a:r>
              <a:rPr lang="en-US" sz="2650" dirty="0">
                <a:solidFill>
                  <a:srgbClr val="EBECEF"/>
                </a:solidFill>
                <a:latin typeface="Arial" panose="020B0604020202020204" pitchFamily="34" charset="0"/>
                <a:ea typeface="Fraunces Medium" pitchFamily="34" charset="-122"/>
                <a:cs typeface="Arial" panose="020B0604020202020204" pitchFamily="34" charset="0"/>
              </a:rPr>
              <a:t>1</a:t>
            </a:r>
            <a:endParaRPr lang="en-US" sz="2650" dirty="0">
              <a:latin typeface="Arial" panose="020B0604020202020204" pitchFamily="34" charset="0"/>
              <a:cs typeface="Arial" panose="020B0604020202020204" pitchFamily="34" charset="0"/>
            </a:endParaRPr>
          </a:p>
        </p:txBody>
      </p:sp>
      <p:sp>
        <p:nvSpPr>
          <p:cNvPr id="8" name="Text 5"/>
          <p:cNvSpPr/>
          <p:nvPr/>
        </p:nvSpPr>
        <p:spPr>
          <a:xfrm>
            <a:off x="984376" y="1981319"/>
            <a:ext cx="2835235" cy="354330"/>
          </a:xfrm>
          <a:prstGeom prst="rect">
            <a:avLst/>
          </a:prstGeom>
          <a:noFill/>
          <a:ln/>
        </p:spPr>
        <p:txBody>
          <a:bodyPr wrap="none" lIns="0" tIns="0" rIns="0" bIns="0" rtlCol="0" anchor="t"/>
          <a:lstStyle/>
          <a:p>
            <a:pPr marL="0" indent="0" algn="l">
              <a:lnSpc>
                <a:spcPts val="2750"/>
              </a:lnSpc>
              <a:buNone/>
            </a:pPr>
            <a:r>
              <a:rPr lang="en-US" sz="2400" b="1" dirty="0">
                <a:solidFill>
                  <a:srgbClr val="EBECEF"/>
                </a:solidFill>
                <a:latin typeface="Arial" panose="020B0604020202020204" pitchFamily="34" charset="0"/>
                <a:ea typeface="Fraunces Medium" pitchFamily="34" charset="-122"/>
                <a:cs typeface="Arial" panose="020B0604020202020204" pitchFamily="34" charset="0"/>
              </a:rPr>
              <a:t>Set Up Your Canvas</a:t>
            </a:r>
            <a:endParaRPr lang="en-US" sz="2400" b="1" dirty="0">
              <a:latin typeface="Arial" panose="020B0604020202020204" pitchFamily="34" charset="0"/>
              <a:cs typeface="Arial" panose="020B0604020202020204" pitchFamily="34" charset="0"/>
            </a:endParaRPr>
          </a:p>
        </p:txBody>
      </p:sp>
      <p:sp>
        <p:nvSpPr>
          <p:cNvPr id="9" name="Text 6"/>
          <p:cNvSpPr/>
          <p:nvPr/>
        </p:nvSpPr>
        <p:spPr>
          <a:xfrm>
            <a:off x="984376" y="2341960"/>
            <a:ext cx="6961108" cy="725805"/>
          </a:xfrm>
          <a:prstGeom prst="rect">
            <a:avLst/>
          </a:prstGeom>
          <a:noFill/>
          <a:ln/>
        </p:spPr>
        <p:txBody>
          <a:bodyPr wrap="square" lIns="0" tIns="0" rIns="0" bIns="0" rtlCol="0" anchor="t"/>
          <a:lstStyle/>
          <a:p>
            <a:pPr>
              <a:lnSpc>
                <a:spcPct val="150000"/>
              </a:lnSpc>
              <a:spcAft>
                <a:spcPts val="800"/>
              </a:spcAf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Creating a New Document</a:t>
            </a:r>
            <a:b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b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Open Photoshop and create a new document with dimensions like 1920x1080 pixels at a resolution of 300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ppi</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Setting up your canvas correctly is essential because it establishes the workspace where your artwork will come to life. The right dimensions and resolution ensure that your painting is suitable for both digital display and high-quality prints.</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Import the Reference Image</a:t>
            </a:r>
            <a:b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b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Drag your reference image into Photoshop or place it on a separate layer. Having a reference image is crucial as it serves as a visual guide throughout the painting process. It helps you understand the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lighting, and composition, ensuring that your painting remains consistent with the scene you wish to depict.</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5E020D-4C54-9198-DF8B-069A274C9CBC}"/>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D28CBAFB-71AB-829C-50D9-341F30A062A7}"/>
              </a:ext>
            </a:extLst>
          </p:cNvPr>
          <p:cNvPicPr>
            <a:picLocks noChangeAspect="1"/>
          </p:cNvPicPr>
          <p:nvPr/>
        </p:nvPicPr>
        <p:blipFill>
          <a:blip r:embed="rId3"/>
          <a:stretch>
            <a:fillRect/>
          </a:stretch>
        </p:blipFill>
        <p:spPr>
          <a:xfrm>
            <a:off x="9144000" y="0"/>
            <a:ext cx="5486400" cy="8229600"/>
          </a:xfrm>
          <a:prstGeom prst="rect">
            <a:avLst/>
          </a:prstGeom>
        </p:spPr>
      </p:pic>
      <p:sp>
        <p:nvSpPr>
          <p:cNvPr id="3" name="Text 0">
            <a:extLst>
              <a:ext uri="{FF2B5EF4-FFF2-40B4-BE49-F238E27FC236}">
                <a16:creationId xmlns:a16="http://schemas.microsoft.com/office/drawing/2014/main" id="{52BF8361-C5DF-FEC5-9E2B-C90959180C92}"/>
              </a:ext>
            </a:extLst>
          </p:cNvPr>
          <p:cNvSpPr/>
          <p:nvPr/>
        </p:nvSpPr>
        <p:spPr>
          <a:xfrm>
            <a:off x="355401" y="311110"/>
            <a:ext cx="7025402" cy="708779"/>
          </a:xfrm>
          <a:prstGeom prst="rect">
            <a:avLst/>
          </a:prstGeom>
          <a:noFill/>
          <a:ln/>
        </p:spPr>
        <p:txBody>
          <a:bodyPr wrap="none" lIns="0" tIns="0" rIns="0" bIns="0" rtlCol="0" anchor="t"/>
          <a:lstStyle/>
          <a:p>
            <a:pPr marL="0" indent="0">
              <a:lnSpc>
                <a:spcPts val="5550"/>
              </a:lnSpc>
              <a:buNone/>
            </a:pPr>
            <a:r>
              <a:rPr lang="en-GB" sz="4450" dirty="0">
                <a:solidFill>
                  <a:srgbClr val="FFFFFF"/>
                </a:solidFill>
                <a:latin typeface="Arial" panose="020B0604020202020204" pitchFamily="34" charset="0"/>
                <a:ea typeface="Fraunces Medium" pitchFamily="34" charset="-122"/>
                <a:cs typeface="Arial" panose="020B0604020202020204" pitchFamily="34" charset="0"/>
              </a:rPr>
              <a:t>Step-by-Step Guide for </a:t>
            </a:r>
          </a:p>
          <a:p>
            <a:pPr marL="0" indent="0">
              <a:lnSpc>
                <a:spcPts val="5550"/>
              </a:lnSpc>
              <a:buNone/>
            </a:pPr>
            <a:r>
              <a:rPr lang="en-GB" sz="4450" dirty="0">
                <a:solidFill>
                  <a:srgbClr val="FFFFFF"/>
                </a:solidFill>
                <a:latin typeface="Arial" panose="020B0604020202020204" pitchFamily="34" charset="0"/>
                <a:ea typeface="Fraunces Medium" pitchFamily="34" charset="-122"/>
                <a:cs typeface="Arial" panose="020B0604020202020204" pitchFamily="34" charset="0"/>
              </a:rPr>
              <a:t>Digital Painting.</a:t>
            </a:r>
            <a:endParaRPr lang="en-US" sz="4450" dirty="0">
              <a:latin typeface="Arial" panose="020B0604020202020204" pitchFamily="34" charset="0"/>
              <a:cs typeface="Arial" panose="020B0604020202020204" pitchFamily="34" charset="0"/>
            </a:endParaRPr>
          </a:p>
        </p:txBody>
      </p:sp>
      <p:sp>
        <p:nvSpPr>
          <p:cNvPr id="4" name="Shape 1">
            <a:extLst>
              <a:ext uri="{FF2B5EF4-FFF2-40B4-BE49-F238E27FC236}">
                <a16:creationId xmlns:a16="http://schemas.microsoft.com/office/drawing/2014/main" id="{2AFA25C3-ABD4-7DF0-BDE4-68FE8F73F8C2}"/>
              </a:ext>
            </a:extLst>
          </p:cNvPr>
          <p:cNvSpPr/>
          <p:nvPr/>
        </p:nvSpPr>
        <p:spPr>
          <a:xfrm>
            <a:off x="422521" y="1726168"/>
            <a:ext cx="30480" cy="5826085"/>
          </a:xfrm>
          <a:prstGeom prst="roundRect">
            <a:avLst>
              <a:gd name="adj" fmla="val 312558"/>
            </a:avLst>
          </a:prstGeom>
          <a:solidFill>
            <a:srgbClr val="414A70"/>
          </a:solidFill>
          <a:ln/>
        </p:spPr>
      </p:sp>
      <p:sp>
        <p:nvSpPr>
          <p:cNvPr id="6" name="Shape 3">
            <a:extLst>
              <a:ext uri="{FF2B5EF4-FFF2-40B4-BE49-F238E27FC236}">
                <a16:creationId xmlns:a16="http://schemas.microsoft.com/office/drawing/2014/main" id="{D52837ED-3CCA-82DD-B226-AFEACB29696A}"/>
              </a:ext>
            </a:extLst>
          </p:cNvPr>
          <p:cNvSpPr/>
          <p:nvPr/>
        </p:nvSpPr>
        <p:spPr>
          <a:xfrm>
            <a:off x="182610" y="1981319"/>
            <a:ext cx="510302" cy="510302"/>
          </a:xfrm>
          <a:prstGeom prst="roundRect">
            <a:avLst>
              <a:gd name="adj" fmla="val 18669"/>
            </a:avLst>
          </a:prstGeom>
          <a:solidFill>
            <a:srgbClr val="283157"/>
          </a:solidFill>
          <a:ln w="7620">
            <a:solidFill>
              <a:srgbClr val="414A70"/>
            </a:solidFill>
            <a:prstDash val="solid"/>
          </a:ln>
        </p:spPr>
      </p:sp>
      <p:sp>
        <p:nvSpPr>
          <p:cNvPr id="7" name="Text 4">
            <a:extLst>
              <a:ext uri="{FF2B5EF4-FFF2-40B4-BE49-F238E27FC236}">
                <a16:creationId xmlns:a16="http://schemas.microsoft.com/office/drawing/2014/main" id="{8145DAB0-8E66-CC5A-4DFF-230B3DC75BFE}"/>
              </a:ext>
            </a:extLst>
          </p:cNvPr>
          <p:cNvSpPr/>
          <p:nvPr/>
        </p:nvSpPr>
        <p:spPr>
          <a:xfrm>
            <a:off x="359775" y="2066330"/>
            <a:ext cx="155972" cy="340281"/>
          </a:xfrm>
          <a:prstGeom prst="rect">
            <a:avLst/>
          </a:prstGeom>
          <a:noFill/>
          <a:ln/>
        </p:spPr>
        <p:txBody>
          <a:bodyPr wrap="none" lIns="0" tIns="0" rIns="0" bIns="0" rtlCol="0" anchor="t"/>
          <a:lstStyle/>
          <a:p>
            <a:pPr marL="0" indent="0" algn="ctr">
              <a:lnSpc>
                <a:spcPts val="2650"/>
              </a:lnSpc>
              <a:buNone/>
            </a:pPr>
            <a:r>
              <a:rPr lang="en-US" sz="2650" dirty="0">
                <a:solidFill>
                  <a:srgbClr val="EBECEF"/>
                </a:solidFill>
                <a:latin typeface="Arial" panose="020B0604020202020204" pitchFamily="34" charset="0"/>
                <a:ea typeface="Fraunces Medium" pitchFamily="34" charset="-122"/>
                <a:cs typeface="Arial" panose="020B0604020202020204" pitchFamily="34" charset="0"/>
              </a:rPr>
              <a:t>2</a:t>
            </a:r>
            <a:endParaRPr lang="en-US" sz="2650" dirty="0">
              <a:latin typeface="Arial" panose="020B0604020202020204" pitchFamily="34" charset="0"/>
              <a:cs typeface="Arial" panose="020B0604020202020204" pitchFamily="34" charset="0"/>
            </a:endParaRPr>
          </a:p>
        </p:txBody>
      </p:sp>
      <p:sp>
        <p:nvSpPr>
          <p:cNvPr id="8" name="Text 5">
            <a:extLst>
              <a:ext uri="{FF2B5EF4-FFF2-40B4-BE49-F238E27FC236}">
                <a16:creationId xmlns:a16="http://schemas.microsoft.com/office/drawing/2014/main" id="{709FCBF0-E851-4140-0A6C-61D93C0921A8}"/>
              </a:ext>
            </a:extLst>
          </p:cNvPr>
          <p:cNvSpPr/>
          <p:nvPr/>
        </p:nvSpPr>
        <p:spPr>
          <a:xfrm>
            <a:off x="798580" y="1942082"/>
            <a:ext cx="2835235" cy="354330"/>
          </a:xfrm>
          <a:prstGeom prst="rect">
            <a:avLst/>
          </a:prstGeom>
          <a:noFill/>
          <a:ln/>
        </p:spPr>
        <p:txBody>
          <a:bodyPr wrap="none" lIns="0" tIns="0" rIns="0" bIns="0" rtlCol="0" anchor="t"/>
          <a:lstStyle/>
          <a:p>
            <a:pPr marL="0" indent="0" algn="l">
              <a:lnSpc>
                <a:spcPts val="2750"/>
              </a:lnSpc>
              <a:buNone/>
            </a:pPr>
            <a:r>
              <a:rPr lang="en-GB" sz="2400" b="1" dirty="0">
                <a:solidFill>
                  <a:srgbClr val="EBECEF"/>
                </a:solidFill>
                <a:latin typeface="Arial" panose="020B0604020202020204" pitchFamily="34" charset="0"/>
                <a:ea typeface="Fraunces Medium" pitchFamily="34" charset="-122"/>
                <a:cs typeface="Arial" panose="020B0604020202020204" pitchFamily="34" charset="0"/>
              </a:rPr>
              <a:t>Start with a Rough Sketch</a:t>
            </a:r>
            <a:endParaRPr lang="en-US" sz="2400" b="1" dirty="0">
              <a:latin typeface="Arial" panose="020B0604020202020204" pitchFamily="34" charset="0"/>
              <a:cs typeface="Arial" panose="020B0604020202020204" pitchFamily="34" charset="0"/>
            </a:endParaRPr>
          </a:p>
        </p:txBody>
      </p:sp>
      <p:sp>
        <p:nvSpPr>
          <p:cNvPr id="9" name="Text 6">
            <a:extLst>
              <a:ext uri="{FF2B5EF4-FFF2-40B4-BE49-F238E27FC236}">
                <a16:creationId xmlns:a16="http://schemas.microsoft.com/office/drawing/2014/main" id="{017F1E5D-CD02-4875-9825-631C0B8F8C37}"/>
              </a:ext>
            </a:extLst>
          </p:cNvPr>
          <p:cNvSpPr/>
          <p:nvPr/>
        </p:nvSpPr>
        <p:spPr>
          <a:xfrm>
            <a:off x="811585" y="2313623"/>
            <a:ext cx="8208418" cy="725805"/>
          </a:xfrm>
          <a:prstGeom prst="rect">
            <a:avLst/>
          </a:prstGeom>
          <a:noFill/>
          <a:ln/>
        </p:spPr>
        <p:txBody>
          <a:bodyPr wrap="square" lIns="0" tIns="0" rIns="0" bIns="0" rtlCol="0" anchor="t"/>
          <a:lstStyle/>
          <a:p>
            <a:pPr>
              <a:lnSpc>
                <a:spcPct val="150000"/>
              </a:lnSpc>
              <a:spcAft>
                <a:spcPts val="800"/>
              </a:spcAf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Select a Brush</a:t>
            </a:r>
            <a:b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b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Choose a basic round brush with medium hardness and lower opacity for sketching. This step is important as it allows you to create a loose outline of your landscape, giving you the freedom to experiment with shapes without committing to fine details too early.</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Create a Sketch Layer</a:t>
            </a:r>
            <a:b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b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Add a new layer for your sketch, keeping it editable. This organization is vital because it allows you to toggle visibility and make adjustments easily, keeping your work structured and reducing the risk of losing progress.</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Refine the Sketch</a:t>
            </a:r>
            <a:b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b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Block in major elements like the sun and clouds. Keeping the sketch loose at this stage is important to capture the overall composition without getting bogged down by details, allowing you to establish a clear foundation for your painting.</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643323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B5E5AE-D2FF-317A-BB02-389DB5AB3706}"/>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64A1C8C9-D882-D5A2-6FAC-080C9750C68F}"/>
              </a:ext>
            </a:extLst>
          </p:cNvPr>
          <p:cNvPicPr>
            <a:picLocks noChangeAspect="1"/>
          </p:cNvPicPr>
          <p:nvPr/>
        </p:nvPicPr>
        <p:blipFill>
          <a:blip r:embed="rId3"/>
          <a:stretch>
            <a:fillRect/>
          </a:stretch>
        </p:blipFill>
        <p:spPr>
          <a:xfrm>
            <a:off x="9144000" y="0"/>
            <a:ext cx="5486400" cy="8229600"/>
          </a:xfrm>
          <a:prstGeom prst="rect">
            <a:avLst/>
          </a:prstGeom>
        </p:spPr>
      </p:pic>
      <p:sp>
        <p:nvSpPr>
          <p:cNvPr id="3" name="Text 0">
            <a:extLst>
              <a:ext uri="{FF2B5EF4-FFF2-40B4-BE49-F238E27FC236}">
                <a16:creationId xmlns:a16="http://schemas.microsoft.com/office/drawing/2014/main" id="{02EAEA16-7351-BD3C-1044-84C9FBF60E0C}"/>
              </a:ext>
            </a:extLst>
          </p:cNvPr>
          <p:cNvSpPr/>
          <p:nvPr/>
        </p:nvSpPr>
        <p:spPr>
          <a:xfrm>
            <a:off x="355401" y="311110"/>
            <a:ext cx="7025402" cy="708779"/>
          </a:xfrm>
          <a:prstGeom prst="rect">
            <a:avLst/>
          </a:prstGeom>
          <a:noFill/>
          <a:ln/>
        </p:spPr>
        <p:txBody>
          <a:bodyPr wrap="none" lIns="0" tIns="0" rIns="0" bIns="0" rtlCol="0" anchor="t"/>
          <a:lstStyle/>
          <a:p>
            <a:pPr marL="0" indent="0">
              <a:lnSpc>
                <a:spcPts val="5550"/>
              </a:lnSpc>
              <a:buNone/>
            </a:pPr>
            <a:r>
              <a:rPr lang="en-GB" sz="4450" dirty="0">
                <a:solidFill>
                  <a:srgbClr val="FFFFFF"/>
                </a:solidFill>
                <a:latin typeface="Arial" panose="020B0604020202020204" pitchFamily="34" charset="0"/>
                <a:ea typeface="Fraunces Medium" pitchFamily="34" charset="-122"/>
                <a:cs typeface="Arial" panose="020B0604020202020204" pitchFamily="34" charset="0"/>
              </a:rPr>
              <a:t>Step-by-Step Guide for </a:t>
            </a:r>
          </a:p>
          <a:p>
            <a:pPr marL="0" indent="0">
              <a:lnSpc>
                <a:spcPts val="5550"/>
              </a:lnSpc>
              <a:buNone/>
            </a:pPr>
            <a:r>
              <a:rPr lang="en-GB" sz="4450" dirty="0">
                <a:solidFill>
                  <a:srgbClr val="FFFFFF"/>
                </a:solidFill>
                <a:latin typeface="Arial" panose="020B0604020202020204" pitchFamily="34" charset="0"/>
                <a:ea typeface="Fraunces Medium" pitchFamily="34" charset="-122"/>
                <a:cs typeface="Arial" panose="020B0604020202020204" pitchFamily="34" charset="0"/>
              </a:rPr>
              <a:t>Digital Painting.</a:t>
            </a:r>
            <a:endParaRPr lang="en-US" sz="4450" dirty="0">
              <a:latin typeface="Arial" panose="020B0604020202020204" pitchFamily="34" charset="0"/>
              <a:cs typeface="Arial" panose="020B0604020202020204" pitchFamily="34" charset="0"/>
            </a:endParaRPr>
          </a:p>
        </p:txBody>
      </p:sp>
      <p:sp>
        <p:nvSpPr>
          <p:cNvPr id="4" name="Shape 1">
            <a:extLst>
              <a:ext uri="{FF2B5EF4-FFF2-40B4-BE49-F238E27FC236}">
                <a16:creationId xmlns:a16="http://schemas.microsoft.com/office/drawing/2014/main" id="{4E688C32-60F3-6B99-216C-D427EC9A21A1}"/>
              </a:ext>
            </a:extLst>
          </p:cNvPr>
          <p:cNvSpPr/>
          <p:nvPr/>
        </p:nvSpPr>
        <p:spPr>
          <a:xfrm>
            <a:off x="422521" y="1726168"/>
            <a:ext cx="30480" cy="5826085"/>
          </a:xfrm>
          <a:prstGeom prst="roundRect">
            <a:avLst>
              <a:gd name="adj" fmla="val 312558"/>
            </a:avLst>
          </a:prstGeom>
          <a:solidFill>
            <a:srgbClr val="414A70"/>
          </a:solidFill>
          <a:ln/>
        </p:spPr>
      </p:sp>
      <p:sp>
        <p:nvSpPr>
          <p:cNvPr id="6" name="Shape 3">
            <a:extLst>
              <a:ext uri="{FF2B5EF4-FFF2-40B4-BE49-F238E27FC236}">
                <a16:creationId xmlns:a16="http://schemas.microsoft.com/office/drawing/2014/main" id="{E5D45EFD-45E9-2B99-D9FE-68B05155D53B}"/>
              </a:ext>
            </a:extLst>
          </p:cNvPr>
          <p:cNvSpPr/>
          <p:nvPr/>
        </p:nvSpPr>
        <p:spPr>
          <a:xfrm>
            <a:off x="182610" y="1981319"/>
            <a:ext cx="510302" cy="510302"/>
          </a:xfrm>
          <a:prstGeom prst="roundRect">
            <a:avLst>
              <a:gd name="adj" fmla="val 18669"/>
            </a:avLst>
          </a:prstGeom>
          <a:solidFill>
            <a:srgbClr val="283157"/>
          </a:solidFill>
          <a:ln w="7620">
            <a:solidFill>
              <a:srgbClr val="414A70"/>
            </a:solidFill>
            <a:prstDash val="solid"/>
          </a:ln>
        </p:spPr>
      </p:sp>
      <p:sp>
        <p:nvSpPr>
          <p:cNvPr id="7" name="Text 4">
            <a:extLst>
              <a:ext uri="{FF2B5EF4-FFF2-40B4-BE49-F238E27FC236}">
                <a16:creationId xmlns:a16="http://schemas.microsoft.com/office/drawing/2014/main" id="{317A5A6D-F75E-FA70-876F-647459AF32DE}"/>
              </a:ext>
            </a:extLst>
          </p:cNvPr>
          <p:cNvSpPr/>
          <p:nvPr/>
        </p:nvSpPr>
        <p:spPr>
          <a:xfrm>
            <a:off x="359775" y="2066330"/>
            <a:ext cx="155972" cy="340281"/>
          </a:xfrm>
          <a:prstGeom prst="rect">
            <a:avLst/>
          </a:prstGeom>
          <a:noFill/>
          <a:ln/>
        </p:spPr>
        <p:txBody>
          <a:bodyPr wrap="none" lIns="0" tIns="0" rIns="0" bIns="0" rtlCol="0" anchor="t"/>
          <a:lstStyle/>
          <a:p>
            <a:pPr marL="0" indent="0" algn="ctr">
              <a:lnSpc>
                <a:spcPts val="2650"/>
              </a:lnSpc>
              <a:buNone/>
            </a:pPr>
            <a:r>
              <a:rPr lang="en-US" sz="2650" dirty="0">
                <a:solidFill>
                  <a:srgbClr val="EBECEF"/>
                </a:solidFill>
                <a:latin typeface="Arial" panose="020B0604020202020204" pitchFamily="34" charset="0"/>
                <a:ea typeface="Fraunces Medium" pitchFamily="34" charset="-122"/>
                <a:cs typeface="Arial" panose="020B0604020202020204" pitchFamily="34" charset="0"/>
              </a:rPr>
              <a:t>3</a:t>
            </a:r>
            <a:endParaRPr lang="en-US" sz="2650" dirty="0">
              <a:latin typeface="Arial" panose="020B0604020202020204" pitchFamily="34" charset="0"/>
              <a:cs typeface="Arial" panose="020B0604020202020204" pitchFamily="34" charset="0"/>
            </a:endParaRPr>
          </a:p>
        </p:txBody>
      </p:sp>
      <p:sp>
        <p:nvSpPr>
          <p:cNvPr id="8" name="Text 5">
            <a:extLst>
              <a:ext uri="{FF2B5EF4-FFF2-40B4-BE49-F238E27FC236}">
                <a16:creationId xmlns:a16="http://schemas.microsoft.com/office/drawing/2014/main" id="{21319C4E-8E16-2BA4-F1C9-6222F3EA04EA}"/>
              </a:ext>
            </a:extLst>
          </p:cNvPr>
          <p:cNvSpPr/>
          <p:nvPr/>
        </p:nvSpPr>
        <p:spPr>
          <a:xfrm>
            <a:off x="798580" y="1942082"/>
            <a:ext cx="2835235" cy="354330"/>
          </a:xfrm>
          <a:prstGeom prst="rect">
            <a:avLst/>
          </a:prstGeom>
          <a:noFill/>
          <a:ln/>
        </p:spPr>
        <p:txBody>
          <a:bodyPr wrap="none" lIns="0" tIns="0" rIns="0" bIns="0" rtlCol="0" anchor="t"/>
          <a:lstStyle/>
          <a:p>
            <a:pPr marL="0" indent="0" algn="l">
              <a:lnSpc>
                <a:spcPts val="2750"/>
              </a:lnSpc>
              <a:buNone/>
            </a:pPr>
            <a:r>
              <a:rPr lang="en-GB" sz="2400" b="1" dirty="0">
                <a:solidFill>
                  <a:srgbClr val="EBECEF"/>
                </a:solidFill>
                <a:latin typeface="Arial" panose="020B0604020202020204" pitchFamily="34" charset="0"/>
                <a:ea typeface="Fraunces Medium" pitchFamily="34" charset="-122"/>
                <a:cs typeface="Arial" panose="020B0604020202020204" pitchFamily="34" charset="0"/>
              </a:rPr>
              <a:t>Block in the Basic </a:t>
            </a:r>
            <a:r>
              <a:rPr lang="en-GB" sz="2400" b="1" dirty="0" err="1">
                <a:solidFill>
                  <a:srgbClr val="EBECEF"/>
                </a:solidFill>
                <a:latin typeface="Arial" panose="020B0604020202020204" pitchFamily="34" charset="0"/>
                <a:ea typeface="Fraunces Medium" pitchFamily="34" charset="-122"/>
                <a:cs typeface="Arial" panose="020B0604020202020204" pitchFamily="34" charset="0"/>
              </a:rPr>
              <a:t>Colors</a:t>
            </a:r>
            <a:endParaRPr lang="en-US" sz="2400" b="1" dirty="0">
              <a:latin typeface="Arial" panose="020B0604020202020204" pitchFamily="34" charset="0"/>
              <a:cs typeface="Arial" panose="020B0604020202020204" pitchFamily="34" charset="0"/>
            </a:endParaRPr>
          </a:p>
        </p:txBody>
      </p:sp>
      <p:sp>
        <p:nvSpPr>
          <p:cNvPr id="9" name="Text 6">
            <a:extLst>
              <a:ext uri="{FF2B5EF4-FFF2-40B4-BE49-F238E27FC236}">
                <a16:creationId xmlns:a16="http://schemas.microsoft.com/office/drawing/2014/main" id="{FF2769CE-0864-99A0-C379-FC3DB6B66A81}"/>
              </a:ext>
            </a:extLst>
          </p:cNvPr>
          <p:cNvSpPr/>
          <p:nvPr/>
        </p:nvSpPr>
        <p:spPr>
          <a:xfrm>
            <a:off x="811585" y="2313623"/>
            <a:ext cx="8208418" cy="725805"/>
          </a:xfrm>
          <a:prstGeom prst="rect">
            <a:avLst/>
          </a:prstGeom>
          <a:noFill/>
          <a:ln/>
        </p:spPr>
        <p:txBody>
          <a:bodyPr wrap="square" lIns="0" tIns="0" rIns="0" bIns="0" rtlCol="0" anchor="t"/>
          <a:lstStyle/>
          <a:p>
            <a:pPr>
              <a:lnSpc>
                <a:spcPct val="150000"/>
              </a:lnSpc>
              <a:spcAft>
                <a:spcPts val="800"/>
              </a:spcAf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Add Base Layers</a:t>
            </a:r>
            <a:b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b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Create a new layer for base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and sample hues from your reference image. This foundational step is essential because it establishes the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palette for your painting, giving you a clear framework to work from and ensuring a cohesive look across your piece.</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Use Big, Soft Brushes</a:t>
            </a:r>
            <a:b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b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Select a large, soft brush to blend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smoothly. This technique is crucial for creating a gradient effect in the sunset sky, helping you achieve a harmonious transition between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that evoke the beauty of a natural sunset.</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Separate Layers for Key Elements</a:t>
            </a:r>
            <a:b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b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Organizing elements into separate layers helps maintain clarity and flexibility. This is important because it allows for easier adjustments later on, enabling you to work on individual components without affecting the entire composition.</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416768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21AF1E-0F93-7B4E-93AF-EFF8411C82BF}"/>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9C8815E0-201A-505F-B2AE-B0A2E9954DC0}"/>
              </a:ext>
            </a:extLst>
          </p:cNvPr>
          <p:cNvPicPr>
            <a:picLocks noChangeAspect="1"/>
          </p:cNvPicPr>
          <p:nvPr/>
        </p:nvPicPr>
        <p:blipFill>
          <a:blip r:embed="rId3"/>
          <a:stretch>
            <a:fillRect/>
          </a:stretch>
        </p:blipFill>
        <p:spPr>
          <a:xfrm>
            <a:off x="9144000" y="0"/>
            <a:ext cx="5486400" cy="8229600"/>
          </a:xfrm>
          <a:prstGeom prst="rect">
            <a:avLst/>
          </a:prstGeom>
        </p:spPr>
      </p:pic>
      <p:sp>
        <p:nvSpPr>
          <p:cNvPr id="3" name="Text 0">
            <a:extLst>
              <a:ext uri="{FF2B5EF4-FFF2-40B4-BE49-F238E27FC236}">
                <a16:creationId xmlns:a16="http://schemas.microsoft.com/office/drawing/2014/main" id="{9EB09991-921D-25E9-57D2-97AA0C340BF0}"/>
              </a:ext>
            </a:extLst>
          </p:cNvPr>
          <p:cNvSpPr/>
          <p:nvPr/>
        </p:nvSpPr>
        <p:spPr>
          <a:xfrm>
            <a:off x="355401" y="311110"/>
            <a:ext cx="7025402" cy="708779"/>
          </a:xfrm>
          <a:prstGeom prst="rect">
            <a:avLst/>
          </a:prstGeom>
          <a:noFill/>
          <a:ln/>
        </p:spPr>
        <p:txBody>
          <a:bodyPr wrap="none" lIns="0" tIns="0" rIns="0" bIns="0" rtlCol="0" anchor="t"/>
          <a:lstStyle/>
          <a:p>
            <a:pPr marL="0" indent="0">
              <a:lnSpc>
                <a:spcPts val="5550"/>
              </a:lnSpc>
              <a:buNone/>
            </a:pPr>
            <a:r>
              <a:rPr lang="en-GB" sz="4450" dirty="0">
                <a:solidFill>
                  <a:srgbClr val="FFFFFF"/>
                </a:solidFill>
                <a:latin typeface="Arial" panose="020B0604020202020204" pitchFamily="34" charset="0"/>
                <a:ea typeface="Fraunces Medium" pitchFamily="34" charset="-122"/>
                <a:cs typeface="Arial" panose="020B0604020202020204" pitchFamily="34" charset="0"/>
              </a:rPr>
              <a:t>Step-by-Step Guide for </a:t>
            </a:r>
          </a:p>
          <a:p>
            <a:pPr marL="0" indent="0">
              <a:lnSpc>
                <a:spcPts val="5550"/>
              </a:lnSpc>
              <a:buNone/>
            </a:pPr>
            <a:r>
              <a:rPr lang="en-GB" sz="4450" dirty="0">
                <a:solidFill>
                  <a:srgbClr val="FFFFFF"/>
                </a:solidFill>
                <a:latin typeface="Arial" panose="020B0604020202020204" pitchFamily="34" charset="0"/>
                <a:ea typeface="Fraunces Medium" pitchFamily="34" charset="-122"/>
                <a:cs typeface="Arial" panose="020B0604020202020204" pitchFamily="34" charset="0"/>
              </a:rPr>
              <a:t>Digital Painting.</a:t>
            </a:r>
            <a:endParaRPr lang="en-US" sz="4450" dirty="0">
              <a:latin typeface="Arial" panose="020B0604020202020204" pitchFamily="34" charset="0"/>
              <a:cs typeface="Arial" panose="020B0604020202020204" pitchFamily="34" charset="0"/>
            </a:endParaRPr>
          </a:p>
        </p:txBody>
      </p:sp>
      <p:sp>
        <p:nvSpPr>
          <p:cNvPr id="4" name="Shape 1">
            <a:extLst>
              <a:ext uri="{FF2B5EF4-FFF2-40B4-BE49-F238E27FC236}">
                <a16:creationId xmlns:a16="http://schemas.microsoft.com/office/drawing/2014/main" id="{B78F5B15-E4E9-8069-2193-B02117249E88}"/>
              </a:ext>
            </a:extLst>
          </p:cNvPr>
          <p:cNvSpPr/>
          <p:nvPr/>
        </p:nvSpPr>
        <p:spPr>
          <a:xfrm>
            <a:off x="422521" y="1726168"/>
            <a:ext cx="30480" cy="5826085"/>
          </a:xfrm>
          <a:prstGeom prst="roundRect">
            <a:avLst>
              <a:gd name="adj" fmla="val 312558"/>
            </a:avLst>
          </a:prstGeom>
          <a:solidFill>
            <a:srgbClr val="414A70"/>
          </a:solidFill>
          <a:ln/>
        </p:spPr>
      </p:sp>
      <p:sp>
        <p:nvSpPr>
          <p:cNvPr id="6" name="Shape 3">
            <a:extLst>
              <a:ext uri="{FF2B5EF4-FFF2-40B4-BE49-F238E27FC236}">
                <a16:creationId xmlns:a16="http://schemas.microsoft.com/office/drawing/2014/main" id="{6C832EEB-1A39-4F57-5A5F-969FEC4B859E}"/>
              </a:ext>
            </a:extLst>
          </p:cNvPr>
          <p:cNvSpPr/>
          <p:nvPr/>
        </p:nvSpPr>
        <p:spPr>
          <a:xfrm>
            <a:off x="182610" y="1981319"/>
            <a:ext cx="510302" cy="510302"/>
          </a:xfrm>
          <a:prstGeom prst="roundRect">
            <a:avLst>
              <a:gd name="adj" fmla="val 18669"/>
            </a:avLst>
          </a:prstGeom>
          <a:solidFill>
            <a:srgbClr val="283157"/>
          </a:solidFill>
          <a:ln w="7620">
            <a:solidFill>
              <a:srgbClr val="414A70"/>
            </a:solidFill>
            <a:prstDash val="solid"/>
          </a:ln>
        </p:spPr>
      </p:sp>
      <p:sp>
        <p:nvSpPr>
          <p:cNvPr id="7" name="Text 4">
            <a:extLst>
              <a:ext uri="{FF2B5EF4-FFF2-40B4-BE49-F238E27FC236}">
                <a16:creationId xmlns:a16="http://schemas.microsoft.com/office/drawing/2014/main" id="{5CAB911D-74E6-0CFC-4C87-9D496FF1C40F}"/>
              </a:ext>
            </a:extLst>
          </p:cNvPr>
          <p:cNvSpPr/>
          <p:nvPr/>
        </p:nvSpPr>
        <p:spPr>
          <a:xfrm>
            <a:off x="359775" y="2066330"/>
            <a:ext cx="155972" cy="340281"/>
          </a:xfrm>
          <a:prstGeom prst="rect">
            <a:avLst/>
          </a:prstGeom>
          <a:noFill/>
          <a:ln/>
        </p:spPr>
        <p:txBody>
          <a:bodyPr wrap="none" lIns="0" tIns="0" rIns="0" bIns="0" rtlCol="0" anchor="t"/>
          <a:lstStyle/>
          <a:p>
            <a:pPr marL="0" indent="0" algn="ctr">
              <a:lnSpc>
                <a:spcPts val="2650"/>
              </a:lnSpc>
              <a:buNone/>
            </a:pPr>
            <a:r>
              <a:rPr lang="en-US" sz="2650" dirty="0">
                <a:solidFill>
                  <a:srgbClr val="EBECEF"/>
                </a:solidFill>
                <a:latin typeface="Arial" panose="020B0604020202020204" pitchFamily="34" charset="0"/>
                <a:ea typeface="Fraunces Medium" pitchFamily="34" charset="-122"/>
                <a:cs typeface="Arial" panose="020B0604020202020204" pitchFamily="34" charset="0"/>
              </a:rPr>
              <a:t>4</a:t>
            </a:r>
            <a:endParaRPr lang="en-US" sz="2650" dirty="0">
              <a:latin typeface="Arial" panose="020B0604020202020204" pitchFamily="34" charset="0"/>
              <a:cs typeface="Arial" panose="020B0604020202020204" pitchFamily="34" charset="0"/>
            </a:endParaRPr>
          </a:p>
        </p:txBody>
      </p:sp>
      <p:sp>
        <p:nvSpPr>
          <p:cNvPr id="8" name="Text 5">
            <a:extLst>
              <a:ext uri="{FF2B5EF4-FFF2-40B4-BE49-F238E27FC236}">
                <a16:creationId xmlns:a16="http://schemas.microsoft.com/office/drawing/2014/main" id="{7DE033F7-6993-DAC1-ABAA-A6EB4D3FABCB}"/>
              </a:ext>
            </a:extLst>
          </p:cNvPr>
          <p:cNvSpPr/>
          <p:nvPr/>
        </p:nvSpPr>
        <p:spPr>
          <a:xfrm>
            <a:off x="798580" y="1942082"/>
            <a:ext cx="2835235" cy="354330"/>
          </a:xfrm>
          <a:prstGeom prst="rect">
            <a:avLst/>
          </a:prstGeom>
          <a:noFill/>
          <a:ln/>
        </p:spPr>
        <p:txBody>
          <a:bodyPr wrap="none" lIns="0" tIns="0" rIns="0" bIns="0" rtlCol="0" anchor="t"/>
          <a:lstStyle/>
          <a:p>
            <a:pPr marL="0" indent="0" algn="l">
              <a:lnSpc>
                <a:spcPts val="2750"/>
              </a:lnSpc>
              <a:buNone/>
            </a:pPr>
            <a:r>
              <a:rPr lang="en-GB" sz="2400" b="1" dirty="0">
                <a:solidFill>
                  <a:srgbClr val="EBECEF"/>
                </a:solidFill>
                <a:latin typeface="Arial" panose="020B0604020202020204" pitchFamily="34" charset="0"/>
                <a:ea typeface="Fraunces Medium" pitchFamily="34" charset="-122"/>
                <a:cs typeface="Arial" panose="020B0604020202020204" pitchFamily="34" charset="0"/>
              </a:rPr>
              <a:t>Develop the Painting with Mid-Tones and Details</a:t>
            </a:r>
            <a:endParaRPr lang="en-US" sz="2400" b="1" dirty="0">
              <a:latin typeface="Arial" panose="020B0604020202020204" pitchFamily="34" charset="0"/>
              <a:cs typeface="Arial" panose="020B0604020202020204" pitchFamily="34" charset="0"/>
            </a:endParaRPr>
          </a:p>
        </p:txBody>
      </p:sp>
      <p:sp>
        <p:nvSpPr>
          <p:cNvPr id="9" name="Text 6">
            <a:extLst>
              <a:ext uri="{FF2B5EF4-FFF2-40B4-BE49-F238E27FC236}">
                <a16:creationId xmlns:a16="http://schemas.microsoft.com/office/drawing/2014/main" id="{52EBC24F-EA6A-A3E2-51A4-1C5DDD978C93}"/>
              </a:ext>
            </a:extLst>
          </p:cNvPr>
          <p:cNvSpPr/>
          <p:nvPr/>
        </p:nvSpPr>
        <p:spPr>
          <a:xfrm>
            <a:off x="811585" y="2313623"/>
            <a:ext cx="8208418" cy="725805"/>
          </a:xfrm>
          <a:prstGeom prst="rect">
            <a:avLst/>
          </a:prstGeom>
          <a:noFill/>
          <a:ln/>
        </p:spPr>
        <p:txBody>
          <a:bodyPr wrap="square" lIns="0" tIns="0" rIns="0" bIns="0" rtlCol="0" anchor="t"/>
          <a:lstStyle/>
          <a:p>
            <a:pPr>
              <a:lnSpc>
                <a:spcPct val="150000"/>
              </a:lnSpc>
              <a:spcAft>
                <a:spcPts val="800"/>
              </a:spcAf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Refine the Sky and Sun</a:t>
            </a:r>
            <a:b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b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Blend the sky gradient smoothly and create a glowing effect for the sun. This step is crucial as it enhances the atmospheric quality of the painting, making the sunset feel alive and radiant, which is key to capturing the essence of the scene.</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Add Clouds</a:t>
            </a:r>
            <a:b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b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Creating a new layer for clouds and focusing on their light and shadow adds depth. This step is important for realism, as clouds play a significant role in the overall mood of a sunset scene, influencing the light dynamics and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interactions.</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800" b="1" dirty="0">
                <a:solidFill>
                  <a:schemeClr val="bg1"/>
                </a:solidFill>
                <a:effectLst/>
                <a:latin typeface="Arial" panose="020B0604020202020204" pitchFamily="34" charset="0"/>
                <a:ea typeface="Calibri" panose="020F0502020204030204" pitchFamily="34" charset="0"/>
              </a:rPr>
              <a:t>Paint the Foreground and Shadows</a:t>
            </a:r>
            <a:br>
              <a:rPr lang="en-GB" sz="1800" dirty="0">
                <a:solidFill>
                  <a:schemeClr val="bg1"/>
                </a:solidFill>
                <a:effectLst/>
                <a:latin typeface="Arial" panose="020B0604020202020204" pitchFamily="34" charset="0"/>
                <a:ea typeface="Calibri" panose="020F0502020204030204" pitchFamily="34" charset="0"/>
              </a:rPr>
            </a:br>
            <a:r>
              <a:rPr lang="en-GB" sz="1800" dirty="0">
                <a:solidFill>
                  <a:schemeClr val="bg1"/>
                </a:solidFill>
                <a:effectLst/>
                <a:latin typeface="Arial" panose="020B0604020202020204" pitchFamily="34" charset="0"/>
                <a:ea typeface="Calibri" panose="020F0502020204030204" pitchFamily="34" charset="0"/>
              </a:rPr>
              <a:t>Refining landforms with mid-tone </a:t>
            </a:r>
            <a:r>
              <a:rPr lang="en-GB" sz="1800" dirty="0" err="1">
                <a:solidFill>
                  <a:schemeClr val="bg1"/>
                </a:solidFill>
                <a:effectLst/>
                <a:latin typeface="Arial" panose="020B0604020202020204" pitchFamily="34" charset="0"/>
                <a:ea typeface="Calibri" panose="020F0502020204030204" pitchFamily="34" charset="0"/>
              </a:rPr>
              <a:t>colors</a:t>
            </a:r>
            <a:r>
              <a:rPr lang="en-GB" sz="1800" dirty="0">
                <a:solidFill>
                  <a:schemeClr val="bg1"/>
                </a:solidFill>
                <a:effectLst/>
                <a:latin typeface="Arial" panose="020B0604020202020204" pitchFamily="34" charset="0"/>
                <a:ea typeface="Calibri" panose="020F0502020204030204" pitchFamily="34" charset="0"/>
              </a:rPr>
              <a:t> and realistic shadows brings dimension to your artwork. This step is essential for grounding the painting, providing a sense of scale and perspective, and enhancing the overall composition.</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122428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8FFE11-3686-EB73-A75E-73F448A18A0C}"/>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5AFB4A26-E52B-1451-8114-267B1BCA63BD}"/>
              </a:ext>
            </a:extLst>
          </p:cNvPr>
          <p:cNvPicPr>
            <a:picLocks noChangeAspect="1"/>
          </p:cNvPicPr>
          <p:nvPr/>
        </p:nvPicPr>
        <p:blipFill>
          <a:blip r:embed="rId3"/>
          <a:stretch>
            <a:fillRect/>
          </a:stretch>
        </p:blipFill>
        <p:spPr>
          <a:xfrm>
            <a:off x="9144000" y="0"/>
            <a:ext cx="5486400" cy="8229600"/>
          </a:xfrm>
          <a:prstGeom prst="rect">
            <a:avLst/>
          </a:prstGeom>
        </p:spPr>
      </p:pic>
      <p:sp>
        <p:nvSpPr>
          <p:cNvPr id="3" name="Text 0">
            <a:extLst>
              <a:ext uri="{FF2B5EF4-FFF2-40B4-BE49-F238E27FC236}">
                <a16:creationId xmlns:a16="http://schemas.microsoft.com/office/drawing/2014/main" id="{BFCCD35E-890B-121B-FFC7-5D95B331A4FE}"/>
              </a:ext>
            </a:extLst>
          </p:cNvPr>
          <p:cNvSpPr/>
          <p:nvPr/>
        </p:nvSpPr>
        <p:spPr>
          <a:xfrm>
            <a:off x="355401" y="311110"/>
            <a:ext cx="7025402" cy="708779"/>
          </a:xfrm>
          <a:prstGeom prst="rect">
            <a:avLst/>
          </a:prstGeom>
          <a:noFill/>
          <a:ln/>
        </p:spPr>
        <p:txBody>
          <a:bodyPr wrap="none" lIns="0" tIns="0" rIns="0" bIns="0" rtlCol="0" anchor="t"/>
          <a:lstStyle/>
          <a:p>
            <a:pPr marL="0" indent="0">
              <a:lnSpc>
                <a:spcPts val="5550"/>
              </a:lnSpc>
              <a:buNone/>
            </a:pPr>
            <a:r>
              <a:rPr lang="en-GB" sz="4450" dirty="0">
                <a:solidFill>
                  <a:srgbClr val="FFFFFF"/>
                </a:solidFill>
                <a:latin typeface="Arial" panose="020B0604020202020204" pitchFamily="34" charset="0"/>
                <a:ea typeface="Fraunces Medium" pitchFamily="34" charset="-122"/>
                <a:cs typeface="Arial" panose="020B0604020202020204" pitchFamily="34" charset="0"/>
              </a:rPr>
              <a:t>Step-by-Step Guide for </a:t>
            </a:r>
          </a:p>
          <a:p>
            <a:pPr marL="0" indent="0">
              <a:lnSpc>
                <a:spcPts val="5550"/>
              </a:lnSpc>
              <a:buNone/>
            </a:pPr>
            <a:r>
              <a:rPr lang="en-GB" sz="4450" dirty="0">
                <a:solidFill>
                  <a:srgbClr val="FFFFFF"/>
                </a:solidFill>
                <a:latin typeface="Arial" panose="020B0604020202020204" pitchFamily="34" charset="0"/>
                <a:ea typeface="Fraunces Medium" pitchFamily="34" charset="-122"/>
                <a:cs typeface="Arial" panose="020B0604020202020204" pitchFamily="34" charset="0"/>
              </a:rPr>
              <a:t>Digital Painting.</a:t>
            </a:r>
            <a:endParaRPr lang="en-US" sz="4450" dirty="0">
              <a:latin typeface="Arial" panose="020B0604020202020204" pitchFamily="34" charset="0"/>
              <a:cs typeface="Arial" panose="020B0604020202020204" pitchFamily="34" charset="0"/>
            </a:endParaRPr>
          </a:p>
        </p:txBody>
      </p:sp>
      <p:sp>
        <p:nvSpPr>
          <p:cNvPr id="4" name="Shape 1">
            <a:extLst>
              <a:ext uri="{FF2B5EF4-FFF2-40B4-BE49-F238E27FC236}">
                <a16:creationId xmlns:a16="http://schemas.microsoft.com/office/drawing/2014/main" id="{1746DA30-F730-F805-BFD0-98452E3EDBAF}"/>
              </a:ext>
            </a:extLst>
          </p:cNvPr>
          <p:cNvSpPr/>
          <p:nvPr/>
        </p:nvSpPr>
        <p:spPr>
          <a:xfrm>
            <a:off x="422521" y="1726168"/>
            <a:ext cx="30480" cy="5826085"/>
          </a:xfrm>
          <a:prstGeom prst="roundRect">
            <a:avLst>
              <a:gd name="adj" fmla="val 312558"/>
            </a:avLst>
          </a:prstGeom>
          <a:solidFill>
            <a:srgbClr val="414A70"/>
          </a:solidFill>
          <a:ln/>
        </p:spPr>
      </p:sp>
      <p:sp>
        <p:nvSpPr>
          <p:cNvPr id="6" name="Shape 3">
            <a:extLst>
              <a:ext uri="{FF2B5EF4-FFF2-40B4-BE49-F238E27FC236}">
                <a16:creationId xmlns:a16="http://schemas.microsoft.com/office/drawing/2014/main" id="{F4BC4DDA-5419-A8EE-5F34-483E58617305}"/>
              </a:ext>
            </a:extLst>
          </p:cNvPr>
          <p:cNvSpPr/>
          <p:nvPr/>
        </p:nvSpPr>
        <p:spPr>
          <a:xfrm>
            <a:off x="182610" y="1981319"/>
            <a:ext cx="510302" cy="510302"/>
          </a:xfrm>
          <a:prstGeom prst="roundRect">
            <a:avLst>
              <a:gd name="adj" fmla="val 18669"/>
            </a:avLst>
          </a:prstGeom>
          <a:solidFill>
            <a:srgbClr val="283157"/>
          </a:solidFill>
          <a:ln w="7620">
            <a:solidFill>
              <a:srgbClr val="414A70"/>
            </a:solidFill>
            <a:prstDash val="solid"/>
          </a:ln>
        </p:spPr>
      </p:sp>
      <p:sp>
        <p:nvSpPr>
          <p:cNvPr id="7" name="Text 4">
            <a:extLst>
              <a:ext uri="{FF2B5EF4-FFF2-40B4-BE49-F238E27FC236}">
                <a16:creationId xmlns:a16="http://schemas.microsoft.com/office/drawing/2014/main" id="{9229F235-C195-0F75-A286-462EB6EF1499}"/>
              </a:ext>
            </a:extLst>
          </p:cNvPr>
          <p:cNvSpPr/>
          <p:nvPr/>
        </p:nvSpPr>
        <p:spPr>
          <a:xfrm>
            <a:off x="359775" y="2066330"/>
            <a:ext cx="155972" cy="340281"/>
          </a:xfrm>
          <a:prstGeom prst="rect">
            <a:avLst/>
          </a:prstGeom>
          <a:noFill/>
          <a:ln/>
        </p:spPr>
        <p:txBody>
          <a:bodyPr wrap="none" lIns="0" tIns="0" rIns="0" bIns="0" rtlCol="0" anchor="t"/>
          <a:lstStyle/>
          <a:p>
            <a:pPr marL="0" indent="0" algn="ctr">
              <a:lnSpc>
                <a:spcPts val="2650"/>
              </a:lnSpc>
              <a:buNone/>
            </a:pPr>
            <a:r>
              <a:rPr lang="en-US" sz="2650" dirty="0">
                <a:solidFill>
                  <a:srgbClr val="EBECEF"/>
                </a:solidFill>
                <a:latin typeface="Arial" panose="020B0604020202020204" pitchFamily="34" charset="0"/>
                <a:ea typeface="Fraunces Medium" pitchFamily="34" charset="-122"/>
                <a:cs typeface="Arial" panose="020B0604020202020204" pitchFamily="34" charset="0"/>
              </a:rPr>
              <a:t>5</a:t>
            </a:r>
            <a:endParaRPr lang="en-US" sz="2650" dirty="0">
              <a:latin typeface="Arial" panose="020B0604020202020204" pitchFamily="34" charset="0"/>
              <a:cs typeface="Arial" panose="020B0604020202020204" pitchFamily="34" charset="0"/>
            </a:endParaRPr>
          </a:p>
        </p:txBody>
      </p:sp>
      <p:sp>
        <p:nvSpPr>
          <p:cNvPr id="8" name="Text 5">
            <a:extLst>
              <a:ext uri="{FF2B5EF4-FFF2-40B4-BE49-F238E27FC236}">
                <a16:creationId xmlns:a16="http://schemas.microsoft.com/office/drawing/2014/main" id="{1233FA0F-9BAB-C83B-7ADD-AA6D9A603298}"/>
              </a:ext>
            </a:extLst>
          </p:cNvPr>
          <p:cNvSpPr/>
          <p:nvPr/>
        </p:nvSpPr>
        <p:spPr>
          <a:xfrm>
            <a:off x="798580" y="1942082"/>
            <a:ext cx="2835235" cy="354330"/>
          </a:xfrm>
          <a:prstGeom prst="rect">
            <a:avLst/>
          </a:prstGeom>
          <a:noFill/>
          <a:ln/>
        </p:spPr>
        <p:txBody>
          <a:bodyPr wrap="none" lIns="0" tIns="0" rIns="0" bIns="0" rtlCol="0" anchor="t"/>
          <a:lstStyle/>
          <a:p>
            <a:pPr marL="0" indent="0" algn="l">
              <a:lnSpc>
                <a:spcPts val="2750"/>
              </a:lnSpc>
              <a:buNone/>
            </a:pPr>
            <a:r>
              <a:rPr lang="en-GB" sz="2400" b="1" dirty="0">
                <a:solidFill>
                  <a:srgbClr val="EBECEF"/>
                </a:solidFill>
                <a:latin typeface="Arial" panose="020B0604020202020204" pitchFamily="34" charset="0"/>
                <a:ea typeface="Fraunces Medium" pitchFamily="34" charset="-122"/>
                <a:cs typeface="Arial" panose="020B0604020202020204" pitchFamily="34" charset="0"/>
              </a:rPr>
              <a:t>Work on Lighting and Reflections</a:t>
            </a:r>
          </a:p>
        </p:txBody>
      </p:sp>
      <p:sp>
        <p:nvSpPr>
          <p:cNvPr id="9" name="Text 6">
            <a:extLst>
              <a:ext uri="{FF2B5EF4-FFF2-40B4-BE49-F238E27FC236}">
                <a16:creationId xmlns:a16="http://schemas.microsoft.com/office/drawing/2014/main" id="{250EF664-247E-6D3D-558D-B0C288D2DDFA}"/>
              </a:ext>
            </a:extLst>
          </p:cNvPr>
          <p:cNvSpPr/>
          <p:nvPr/>
        </p:nvSpPr>
        <p:spPr>
          <a:xfrm>
            <a:off x="811585" y="2491621"/>
            <a:ext cx="8208418" cy="725805"/>
          </a:xfrm>
          <a:prstGeom prst="rect">
            <a:avLst/>
          </a:prstGeom>
          <a:noFill/>
          <a:ln/>
        </p:spPr>
        <p:txBody>
          <a:bodyPr wrap="square" lIns="0" tIns="0" rIns="0" bIns="0" rtlCol="0" anchor="t"/>
          <a:lstStyle/>
          <a:p>
            <a:pPr>
              <a:lnSpc>
                <a:spcPct val="150000"/>
              </a:lnSpc>
              <a:spcAft>
                <a:spcPts val="800"/>
              </a:spcAf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Create Sunlight Reflections</a:t>
            </a:r>
            <a:b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b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Painting reflections in water adds realism and depth to the scene. This technique is important as it mirrors the light dynamics present in nature, making your painting more believable and visually appealing.</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Adjust Lighting with Adjustment Layers</a:t>
            </a:r>
            <a:b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b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Using adjustment layers allows for fine-tuning of brightness and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tones. This is crucial because it enables you to make non-destructive edits, ensuring that you can experiment without losing original details, leading to a more polished final product.</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0537968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6E3BF9-EB5B-1BE9-045D-85DF61830AC0}"/>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6E769C22-85E8-BAA2-941E-0D74C407F8B3}"/>
              </a:ext>
            </a:extLst>
          </p:cNvPr>
          <p:cNvPicPr>
            <a:picLocks noChangeAspect="1"/>
          </p:cNvPicPr>
          <p:nvPr/>
        </p:nvPicPr>
        <p:blipFill>
          <a:blip r:embed="rId3"/>
          <a:stretch>
            <a:fillRect/>
          </a:stretch>
        </p:blipFill>
        <p:spPr>
          <a:xfrm>
            <a:off x="9144000" y="0"/>
            <a:ext cx="5486400" cy="8229600"/>
          </a:xfrm>
          <a:prstGeom prst="rect">
            <a:avLst/>
          </a:prstGeom>
        </p:spPr>
      </p:pic>
      <p:sp>
        <p:nvSpPr>
          <p:cNvPr id="3" name="Text 0">
            <a:extLst>
              <a:ext uri="{FF2B5EF4-FFF2-40B4-BE49-F238E27FC236}">
                <a16:creationId xmlns:a16="http://schemas.microsoft.com/office/drawing/2014/main" id="{C71BF9B1-9561-8BD0-5AEE-778FEB13CD5E}"/>
              </a:ext>
            </a:extLst>
          </p:cNvPr>
          <p:cNvSpPr/>
          <p:nvPr/>
        </p:nvSpPr>
        <p:spPr>
          <a:xfrm>
            <a:off x="355401" y="311110"/>
            <a:ext cx="7025402" cy="708779"/>
          </a:xfrm>
          <a:prstGeom prst="rect">
            <a:avLst/>
          </a:prstGeom>
          <a:noFill/>
          <a:ln/>
        </p:spPr>
        <p:txBody>
          <a:bodyPr wrap="none" lIns="0" tIns="0" rIns="0" bIns="0" rtlCol="0" anchor="t"/>
          <a:lstStyle/>
          <a:p>
            <a:pPr marL="0" indent="0">
              <a:lnSpc>
                <a:spcPts val="5550"/>
              </a:lnSpc>
              <a:buNone/>
            </a:pPr>
            <a:r>
              <a:rPr lang="en-GB" sz="4450" dirty="0">
                <a:solidFill>
                  <a:srgbClr val="FFFFFF"/>
                </a:solidFill>
                <a:latin typeface="Arial" panose="020B0604020202020204" pitchFamily="34" charset="0"/>
                <a:ea typeface="Fraunces Medium" pitchFamily="34" charset="-122"/>
                <a:cs typeface="Arial" panose="020B0604020202020204" pitchFamily="34" charset="0"/>
              </a:rPr>
              <a:t>Step-by-Step Guide for </a:t>
            </a:r>
          </a:p>
          <a:p>
            <a:pPr marL="0" indent="0">
              <a:lnSpc>
                <a:spcPts val="5550"/>
              </a:lnSpc>
              <a:buNone/>
            </a:pPr>
            <a:r>
              <a:rPr lang="en-GB" sz="4450" dirty="0">
                <a:solidFill>
                  <a:srgbClr val="FFFFFF"/>
                </a:solidFill>
                <a:latin typeface="Arial" panose="020B0604020202020204" pitchFamily="34" charset="0"/>
                <a:ea typeface="Fraunces Medium" pitchFamily="34" charset="-122"/>
                <a:cs typeface="Arial" panose="020B0604020202020204" pitchFamily="34" charset="0"/>
              </a:rPr>
              <a:t>Digital Painting.</a:t>
            </a:r>
            <a:endParaRPr lang="en-US" sz="4450" dirty="0">
              <a:latin typeface="Arial" panose="020B0604020202020204" pitchFamily="34" charset="0"/>
              <a:cs typeface="Arial" panose="020B0604020202020204" pitchFamily="34" charset="0"/>
            </a:endParaRPr>
          </a:p>
        </p:txBody>
      </p:sp>
      <p:sp>
        <p:nvSpPr>
          <p:cNvPr id="4" name="Shape 1">
            <a:extLst>
              <a:ext uri="{FF2B5EF4-FFF2-40B4-BE49-F238E27FC236}">
                <a16:creationId xmlns:a16="http://schemas.microsoft.com/office/drawing/2014/main" id="{C99976AE-BA7C-285C-FE0C-B4198E301D67}"/>
              </a:ext>
            </a:extLst>
          </p:cNvPr>
          <p:cNvSpPr/>
          <p:nvPr/>
        </p:nvSpPr>
        <p:spPr>
          <a:xfrm>
            <a:off x="422521" y="1726168"/>
            <a:ext cx="30480" cy="5826085"/>
          </a:xfrm>
          <a:prstGeom prst="roundRect">
            <a:avLst>
              <a:gd name="adj" fmla="val 312558"/>
            </a:avLst>
          </a:prstGeom>
          <a:solidFill>
            <a:srgbClr val="414A70"/>
          </a:solidFill>
          <a:ln/>
        </p:spPr>
      </p:sp>
      <p:sp>
        <p:nvSpPr>
          <p:cNvPr id="6" name="Shape 3">
            <a:extLst>
              <a:ext uri="{FF2B5EF4-FFF2-40B4-BE49-F238E27FC236}">
                <a16:creationId xmlns:a16="http://schemas.microsoft.com/office/drawing/2014/main" id="{BD75B1B3-9940-DBC3-29CB-BA32004A2680}"/>
              </a:ext>
            </a:extLst>
          </p:cNvPr>
          <p:cNvSpPr/>
          <p:nvPr/>
        </p:nvSpPr>
        <p:spPr>
          <a:xfrm>
            <a:off x="182610" y="1981319"/>
            <a:ext cx="510302" cy="510302"/>
          </a:xfrm>
          <a:prstGeom prst="roundRect">
            <a:avLst>
              <a:gd name="adj" fmla="val 18669"/>
            </a:avLst>
          </a:prstGeom>
          <a:solidFill>
            <a:srgbClr val="283157"/>
          </a:solidFill>
          <a:ln w="7620">
            <a:solidFill>
              <a:srgbClr val="414A70"/>
            </a:solidFill>
            <a:prstDash val="solid"/>
          </a:ln>
        </p:spPr>
      </p:sp>
      <p:sp>
        <p:nvSpPr>
          <p:cNvPr id="7" name="Text 4">
            <a:extLst>
              <a:ext uri="{FF2B5EF4-FFF2-40B4-BE49-F238E27FC236}">
                <a16:creationId xmlns:a16="http://schemas.microsoft.com/office/drawing/2014/main" id="{6F681EC3-E0DE-0A51-0C4C-186F882F10EB}"/>
              </a:ext>
            </a:extLst>
          </p:cNvPr>
          <p:cNvSpPr/>
          <p:nvPr/>
        </p:nvSpPr>
        <p:spPr>
          <a:xfrm>
            <a:off x="359775" y="2066330"/>
            <a:ext cx="155972" cy="340281"/>
          </a:xfrm>
          <a:prstGeom prst="rect">
            <a:avLst/>
          </a:prstGeom>
          <a:noFill/>
          <a:ln/>
        </p:spPr>
        <p:txBody>
          <a:bodyPr wrap="none" lIns="0" tIns="0" rIns="0" bIns="0" rtlCol="0" anchor="t"/>
          <a:lstStyle/>
          <a:p>
            <a:pPr marL="0" indent="0" algn="ctr">
              <a:lnSpc>
                <a:spcPts val="2650"/>
              </a:lnSpc>
              <a:buNone/>
            </a:pPr>
            <a:r>
              <a:rPr lang="en-US" sz="2650" dirty="0">
                <a:solidFill>
                  <a:srgbClr val="EBECEF"/>
                </a:solidFill>
                <a:latin typeface="Arial" panose="020B0604020202020204" pitchFamily="34" charset="0"/>
                <a:ea typeface="Fraunces Medium" pitchFamily="34" charset="-122"/>
                <a:cs typeface="Arial" panose="020B0604020202020204" pitchFamily="34" charset="0"/>
              </a:rPr>
              <a:t>6</a:t>
            </a:r>
            <a:endParaRPr lang="en-US" sz="2650" dirty="0">
              <a:latin typeface="Arial" panose="020B0604020202020204" pitchFamily="34" charset="0"/>
              <a:cs typeface="Arial" panose="020B0604020202020204" pitchFamily="34" charset="0"/>
            </a:endParaRPr>
          </a:p>
        </p:txBody>
      </p:sp>
      <p:sp>
        <p:nvSpPr>
          <p:cNvPr id="8" name="Text 5">
            <a:extLst>
              <a:ext uri="{FF2B5EF4-FFF2-40B4-BE49-F238E27FC236}">
                <a16:creationId xmlns:a16="http://schemas.microsoft.com/office/drawing/2014/main" id="{8BA3C199-663C-C353-0BBE-C14F2173E9C4}"/>
              </a:ext>
            </a:extLst>
          </p:cNvPr>
          <p:cNvSpPr/>
          <p:nvPr/>
        </p:nvSpPr>
        <p:spPr>
          <a:xfrm>
            <a:off x="798580" y="1942082"/>
            <a:ext cx="2835235" cy="354330"/>
          </a:xfrm>
          <a:prstGeom prst="rect">
            <a:avLst/>
          </a:prstGeom>
          <a:noFill/>
          <a:ln/>
        </p:spPr>
        <p:txBody>
          <a:bodyPr wrap="none" lIns="0" tIns="0" rIns="0" bIns="0" rtlCol="0" anchor="t"/>
          <a:lstStyle/>
          <a:p>
            <a:pPr marL="0" indent="0" algn="l">
              <a:lnSpc>
                <a:spcPts val="2750"/>
              </a:lnSpc>
              <a:buNone/>
            </a:pPr>
            <a:r>
              <a:rPr lang="en-GB" sz="2400" b="1" dirty="0">
                <a:solidFill>
                  <a:srgbClr val="EBECEF"/>
                </a:solidFill>
                <a:latin typeface="Arial" panose="020B0604020202020204" pitchFamily="34" charset="0"/>
                <a:ea typeface="Fraunces Medium" pitchFamily="34" charset="-122"/>
                <a:cs typeface="Arial" panose="020B0604020202020204" pitchFamily="34" charset="0"/>
              </a:rPr>
              <a:t>Add Fine Details and Textures</a:t>
            </a:r>
          </a:p>
        </p:txBody>
      </p:sp>
      <p:sp>
        <p:nvSpPr>
          <p:cNvPr id="9" name="Text 6">
            <a:extLst>
              <a:ext uri="{FF2B5EF4-FFF2-40B4-BE49-F238E27FC236}">
                <a16:creationId xmlns:a16="http://schemas.microsoft.com/office/drawing/2014/main" id="{8912C7FA-17B5-E0F7-337E-BF8A1561C5AE}"/>
              </a:ext>
            </a:extLst>
          </p:cNvPr>
          <p:cNvSpPr/>
          <p:nvPr/>
        </p:nvSpPr>
        <p:spPr>
          <a:xfrm>
            <a:off x="811585" y="2491621"/>
            <a:ext cx="8208418" cy="725805"/>
          </a:xfrm>
          <a:prstGeom prst="rect">
            <a:avLst/>
          </a:prstGeom>
          <a:noFill/>
          <a:ln/>
        </p:spPr>
        <p:txBody>
          <a:bodyPr wrap="square" lIns="0" tIns="0" rIns="0" bIns="0" rtlCol="0" anchor="t"/>
          <a:lstStyle/>
          <a:p>
            <a:pPr>
              <a:lnSpc>
                <a:spcPct val="150000"/>
              </a:lnSpc>
              <a:spcAft>
                <a:spcPts val="800"/>
              </a:spcAf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Refine Edges and Fine Details</a:t>
            </a:r>
            <a:b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b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Switch to a smaller brush for detailing objects like trees and rocks. This step is vital for adding realism and focus, drawing viewers’ eyes to key elements and enhancing the overall quality of the painting.</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Texture the Ground and Sky</a:t>
            </a:r>
            <a:b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b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Using texture brushes adds realism to surfaces. This is important because texture plays a significant role in how viewers perceive your painting; realistic textures can create a more immersive experience.</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Enhance Highlights</a:t>
            </a:r>
            <a:b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b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Adding subtle highlights emphasizes light sources and creates depth. This step is crucial for achieving a polished look, as highlights can bring attention to important areas and enhance the three-dimensionality of your artwork.</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7733939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E02114-1F97-B790-31AE-FB485A1FDD9E}"/>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7EEC33D4-0C35-DE31-5924-BCA7A9846DC1}"/>
              </a:ext>
            </a:extLst>
          </p:cNvPr>
          <p:cNvPicPr>
            <a:picLocks noChangeAspect="1"/>
          </p:cNvPicPr>
          <p:nvPr/>
        </p:nvPicPr>
        <p:blipFill>
          <a:blip r:embed="rId3"/>
          <a:stretch>
            <a:fillRect/>
          </a:stretch>
        </p:blipFill>
        <p:spPr>
          <a:xfrm>
            <a:off x="9144000" y="0"/>
            <a:ext cx="5486400" cy="8229600"/>
          </a:xfrm>
          <a:prstGeom prst="rect">
            <a:avLst/>
          </a:prstGeom>
        </p:spPr>
      </p:pic>
      <p:sp>
        <p:nvSpPr>
          <p:cNvPr id="3" name="Text 0">
            <a:extLst>
              <a:ext uri="{FF2B5EF4-FFF2-40B4-BE49-F238E27FC236}">
                <a16:creationId xmlns:a16="http://schemas.microsoft.com/office/drawing/2014/main" id="{E82DDBA1-B54E-1B8B-71CA-5A7FE0606004}"/>
              </a:ext>
            </a:extLst>
          </p:cNvPr>
          <p:cNvSpPr/>
          <p:nvPr/>
        </p:nvSpPr>
        <p:spPr>
          <a:xfrm>
            <a:off x="355401" y="311110"/>
            <a:ext cx="7025402" cy="708779"/>
          </a:xfrm>
          <a:prstGeom prst="rect">
            <a:avLst/>
          </a:prstGeom>
          <a:noFill/>
          <a:ln/>
        </p:spPr>
        <p:txBody>
          <a:bodyPr wrap="none" lIns="0" tIns="0" rIns="0" bIns="0" rtlCol="0" anchor="t"/>
          <a:lstStyle/>
          <a:p>
            <a:pPr marL="0" indent="0">
              <a:lnSpc>
                <a:spcPts val="5550"/>
              </a:lnSpc>
              <a:buNone/>
            </a:pPr>
            <a:r>
              <a:rPr lang="en-GB" sz="4450" dirty="0">
                <a:solidFill>
                  <a:srgbClr val="FFFFFF"/>
                </a:solidFill>
                <a:latin typeface="Arial" panose="020B0604020202020204" pitchFamily="34" charset="0"/>
                <a:ea typeface="Fraunces Medium" pitchFamily="34" charset="-122"/>
                <a:cs typeface="Arial" panose="020B0604020202020204" pitchFamily="34" charset="0"/>
              </a:rPr>
              <a:t>Step-by-Step Guide for </a:t>
            </a:r>
          </a:p>
          <a:p>
            <a:pPr marL="0" indent="0">
              <a:lnSpc>
                <a:spcPts val="5550"/>
              </a:lnSpc>
              <a:buNone/>
            </a:pPr>
            <a:r>
              <a:rPr lang="en-GB" sz="4450" dirty="0">
                <a:solidFill>
                  <a:srgbClr val="FFFFFF"/>
                </a:solidFill>
                <a:latin typeface="Arial" panose="020B0604020202020204" pitchFamily="34" charset="0"/>
                <a:ea typeface="Fraunces Medium" pitchFamily="34" charset="-122"/>
                <a:cs typeface="Arial" panose="020B0604020202020204" pitchFamily="34" charset="0"/>
              </a:rPr>
              <a:t>Digital Painting.</a:t>
            </a:r>
            <a:endParaRPr lang="en-US" sz="4450" dirty="0">
              <a:latin typeface="Arial" panose="020B0604020202020204" pitchFamily="34" charset="0"/>
              <a:cs typeface="Arial" panose="020B0604020202020204" pitchFamily="34" charset="0"/>
            </a:endParaRPr>
          </a:p>
        </p:txBody>
      </p:sp>
      <p:sp>
        <p:nvSpPr>
          <p:cNvPr id="4" name="Shape 1">
            <a:extLst>
              <a:ext uri="{FF2B5EF4-FFF2-40B4-BE49-F238E27FC236}">
                <a16:creationId xmlns:a16="http://schemas.microsoft.com/office/drawing/2014/main" id="{FB353560-68AA-05C1-5346-798E1D76E841}"/>
              </a:ext>
            </a:extLst>
          </p:cNvPr>
          <p:cNvSpPr/>
          <p:nvPr/>
        </p:nvSpPr>
        <p:spPr>
          <a:xfrm>
            <a:off x="422521" y="1726168"/>
            <a:ext cx="30480" cy="5826085"/>
          </a:xfrm>
          <a:prstGeom prst="roundRect">
            <a:avLst>
              <a:gd name="adj" fmla="val 312558"/>
            </a:avLst>
          </a:prstGeom>
          <a:solidFill>
            <a:srgbClr val="414A70"/>
          </a:solidFill>
          <a:ln/>
        </p:spPr>
      </p:sp>
      <p:sp>
        <p:nvSpPr>
          <p:cNvPr id="6" name="Shape 3">
            <a:extLst>
              <a:ext uri="{FF2B5EF4-FFF2-40B4-BE49-F238E27FC236}">
                <a16:creationId xmlns:a16="http://schemas.microsoft.com/office/drawing/2014/main" id="{B3FD9BCC-4F9F-8D7B-CDB7-99F9EAD1DD1E}"/>
              </a:ext>
            </a:extLst>
          </p:cNvPr>
          <p:cNvSpPr/>
          <p:nvPr/>
        </p:nvSpPr>
        <p:spPr>
          <a:xfrm>
            <a:off x="182610" y="1981319"/>
            <a:ext cx="510302" cy="510302"/>
          </a:xfrm>
          <a:prstGeom prst="roundRect">
            <a:avLst>
              <a:gd name="adj" fmla="val 18669"/>
            </a:avLst>
          </a:prstGeom>
          <a:solidFill>
            <a:srgbClr val="283157"/>
          </a:solidFill>
          <a:ln w="7620">
            <a:solidFill>
              <a:srgbClr val="414A70"/>
            </a:solidFill>
            <a:prstDash val="solid"/>
          </a:ln>
        </p:spPr>
      </p:sp>
      <p:sp>
        <p:nvSpPr>
          <p:cNvPr id="7" name="Text 4">
            <a:extLst>
              <a:ext uri="{FF2B5EF4-FFF2-40B4-BE49-F238E27FC236}">
                <a16:creationId xmlns:a16="http://schemas.microsoft.com/office/drawing/2014/main" id="{93FA8330-BD80-C88C-A15D-22DBA4667EF4}"/>
              </a:ext>
            </a:extLst>
          </p:cNvPr>
          <p:cNvSpPr/>
          <p:nvPr/>
        </p:nvSpPr>
        <p:spPr>
          <a:xfrm>
            <a:off x="359775" y="2066330"/>
            <a:ext cx="155972" cy="340281"/>
          </a:xfrm>
          <a:prstGeom prst="rect">
            <a:avLst/>
          </a:prstGeom>
          <a:noFill/>
          <a:ln/>
        </p:spPr>
        <p:txBody>
          <a:bodyPr wrap="none" lIns="0" tIns="0" rIns="0" bIns="0" rtlCol="0" anchor="t"/>
          <a:lstStyle/>
          <a:p>
            <a:pPr marL="0" indent="0" algn="ctr">
              <a:lnSpc>
                <a:spcPts val="2650"/>
              </a:lnSpc>
              <a:buNone/>
            </a:pPr>
            <a:r>
              <a:rPr lang="en-US" sz="2650" dirty="0">
                <a:solidFill>
                  <a:srgbClr val="EBECEF"/>
                </a:solidFill>
                <a:latin typeface="Arial" panose="020B0604020202020204" pitchFamily="34" charset="0"/>
                <a:ea typeface="Fraunces Medium" pitchFamily="34" charset="-122"/>
                <a:cs typeface="Arial" panose="020B0604020202020204" pitchFamily="34" charset="0"/>
              </a:rPr>
              <a:t>7</a:t>
            </a:r>
            <a:endParaRPr lang="en-US" sz="2650" dirty="0">
              <a:latin typeface="Arial" panose="020B0604020202020204" pitchFamily="34" charset="0"/>
              <a:cs typeface="Arial" panose="020B0604020202020204" pitchFamily="34" charset="0"/>
            </a:endParaRPr>
          </a:p>
        </p:txBody>
      </p:sp>
      <p:sp>
        <p:nvSpPr>
          <p:cNvPr id="8" name="Text 5">
            <a:extLst>
              <a:ext uri="{FF2B5EF4-FFF2-40B4-BE49-F238E27FC236}">
                <a16:creationId xmlns:a16="http://schemas.microsoft.com/office/drawing/2014/main" id="{D7F7D4E0-EEC2-A31C-6920-0B46232C50D5}"/>
              </a:ext>
            </a:extLst>
          </p:cNvPr>
          <p:cNvSpPr/>
          <p:nvPr/>
        </p:nvSpPr>
        <p:spPr>
          <a:xfrm>
            <a:off x="798580" y="1942082"/>
            <a:ext cx="2835235" cy="354330"/>
          </a:xfrm>
          <a:prstGeom prst="rect">
            <a:avLst/>
          </a:prstGeom>
          <a:noFill/>
          <a:ln/>
        </p:spPr>
        <p:txBody>
          <a:bodyPr wrap="none" lIns="0" tIns="0" rIns="0" bIns="0" rtlCol="0" anchor="t"/>
          <a:lstStyle/>
          <a:p>
            <a:pPr marL="0" indent="0" algn="l">
              <a:lnSpc>
                <a:spcPts val="2750"/>
              </a:lnSpc>
              <a:buNone/>
            </a:pPr>
            <a:r>
              <a:rPr lang="en-GB" sz="2400" b="1" dirty="0">
                <a:solidFill>
                  <a:srgbClr val="EBECEF"/>
                </a:solidFill>
                <a:latin typeface="Arial" panose="020B0604020202020204" pitchFamily="34" charset="0"/>
                <a:ea typeface="Fraunces Medium" pitchFamily="34" charset="-122"/>
                <a:cs typeface="Arial" panose="020B0604020202020204" pitchFamily="34" charset="0"/>
              </a:rPr>
              <a:t>Final Touches</a:t>
            </a:r>
          </a:p>
        </p:txBody>
      </p:sp>
      <p:sp>
        <p:nvSpPr>
          <p:cNvPr id="9" name="Text 6">
            <a:extLst>
              <a:ext uri="{FF2B5EF4-FFF2-40B4-BE49-F238E27FC236}">
                <a16:creationId xmlns:a16="http://schemas.microsoft.com/office/drawing/2014/main" id="{ACF3A22A-F5DA-10F7-4A94-B38F4A038276}"/>
              </a:ext>
            </a:extLst>
          </p:cNvPr>
          <p:cNvSpPr/>
          <p:nvPr/>
        </p:nvSpPr>
        <p:spPr>
          <a:xfrm>
            <a:off x="811585" y="2491621"/>
            <a:ext cx="8208418" cy="725805"/>
          </a:xfrm>
          <a:prstGeom prst="rect">
            <a:avLst/>
          </a:prstGeom>
          <a:noFill/>
          <a:ln/>
        </p:spPr>
        <p:txBody>
          <a:bodyPr wrap="square" lIns="0" tIns="0" rIns="0" bIns="0" rtlCol="0" anchor="t"/>
          <a:lstStyle/>
          <a:p>
            <a:pPr>
              <a:lnSpc>
                <a:spcPct val="150000"/>
              </a:lnSpc>
              <a:spcAft>
                <a:spcPts val="800"/>
              </a:spcAf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Blend and Soften Edges</a:t>
            </a:r>
            <a:b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b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Using the Smudge Tool or low-opacity brushes to soften transitions creates a seamless look. This is important for achieving a natural flow in the painting, especially in atmospheric elements like the sky and water.</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Add Atmospheric Effects</a:t>
            </a:r>
            <a:b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b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Incorporating mist, haze, or glow enhances realism. This step is crucial as it contributes to the overall mood and depth of the scene, creating a more engaging visual experience.</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Check Overall Balance</a:t>
            </a:r>
            <a:b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b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Zooming out to assess the painting helps identify areas needing attention. This is important for ensuring a harmonious composition, as it allows you to see the piece as a whole and make necessary adjustments.</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091028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0E4381-7211-46C4-AFEA-D1245C4259F7}"/>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C8F3EF39-6B78-DC48-4E55-9A9262E96494}"/>
              </a:ext>
            </a:extLst>
          </p:cNvPr>
          <p:cNvPicPr>
            <a:picLocks noChangeAspect="1"/>
          </p:cNvPicPr>
          <p:nvPr/>
        </p:nvPicPr>
        <p:blipFill>
          <a:blip r:embed="rId3"/>
          <a:stretch>
            <a:fillRect/>
          </a:stretch>
        </p:blipFill>
        <p:spPr>
          <a:xfrm>
            <a:off x="9144000" y="0"/>
            <a:ext cx="5486400" cy="8229600"/>
          </a:xfrm>
          <a:prstGeom prst="rect">
            <a:avLst/>
          </a:prstGeom>
        </p:spPr>
      </p:pic>
      <p:sp>
        <p:nvSpPr>
          <p:cNvPr id="3" name="Text 0">
            <a:extLst>
              <a:ext uri="{FF2B5EF4-FFF2-40B4-BE49-F238E27FC236}">
                <a16:creationId xmlns:a16="http://schemas.microsoft.com/office/drawing/2014/main" id="{9992CB2F-8639-8F95-36A7-6E8494028B33}"/>
              </a:ext>
            </a:extLst>
          </p:cNvPr>
          <p:cNvSpPr/>
          <p:nvPr/>
        </p:nvSpPr>
        <p:spPr>
          <a:xfrm>
            <a:off x="355401" y="311110"/>
            <a:ext cx="7025402" cy="708779"/>
          </a:xfrm>
          <a:prstGeom prst="rect">
            <a:avLst/>
          </a:prstGeom>
          <a:noFill/>
          <a:ln/>
        </p:spPr>
        <p:txBody>
          <a:bodyPr wrap="none" lIns="0" tIns="0" rIns="0" bIns="0" rtlCol="0" anchor="t"/>
          <a:lstStyle/>
          <a:p>
            <a:pPr marL="0" indent="0">
              <a:lnSpc>
                <a:spcPts val="5550"/>
              </a:lnSpc>
              <a:buNone/>
            </a:pPr>
            <a:r>
              <a:rPr lang="en-GB" sz="4450" dirty="0">
                <a:solidFill>
                  <a:srgbClr val="FFFFFF"/>
                </a:solidFill>
                <a:latin typeface="Arial" panose="020B0604020202020204" pitchFamily="34" charset="0"/>
                <a:ea typeface="Fraunces Medium" pitchFamily="34" charset="-122"/>
                <a:cs typeface="Arial" panose="020B0604020202020204" pitchFamily="34" charset="0"/>
              </a:rPr>
              <a:t>Step-by-Step Guide for </a:t>
            </a:r>
          </a:p>
          <a:p>
            <a:pPr marL="0" indent="0">
              <a:lnSpc>
                <a:spcPts val="5550"/>
              </a:lnSpc>
              <a:buNone/>
            </a:pPr>
            <a:r>
              <a:rPr lang="en-GB" sz="4450" dirty="0">
                <a:solidFill>
                  <a:srgbClr val="FFFFFF"/>
                </a:solidFill>
                <a:latin typeface="Arial" panose="020B0604020202020204" pitchFamily="34" charset="0"/>
                <a:ea typeface="Fraunces Medium" pitchFamily="34" charset="-122"/>
                <a:cs typeface="Arial" panose="020B0604020202020204" pitchFamily="34" charset="0"/>
              </a:rPr>
              <a:t>Digital Painting.</a:t>
            </a:r>
            <a:endParaRPr lang="en-US" sz="4450" dirty="0">
              <a:latin typeface="Arial" panose="020B0604020202020204" pitchFamily="34" charset="0"/>
              <a:cs typeface="Arial" panose="020B0604020202020204" pitchFamily="34" charset="0"/>
            </a:endParaRPr>
          </a:p>
        </p:txBody>
      </p:sp>
      <p:sp>
        <p:nvSpPr>
          <p:cNvPr id="4" name="Shape 1">
            <a:extLst>
              <a:ext uri="{FF2B5EF4-FFF2-40B4-BE49-F238E27FC236}">
                <a16:creationId xmlns:a16="http://schemas.microsoft.com/office/drawing/2014/main" id="{DB36A1BD-97A2-2F46-70ED-288F88B0E5F9}"/>
              </a:ext>
            </a:extLst>
          </p:cNvPr>
          <p:cNvSpPr/>
          <p:nvPr/>
        </p:nvSpPr>
        <p:spPr>
          <a:xfrm>
            <a:off x="422521" y="1726168"/>
            <a:ext cx="30480" cy="5826085"/>
          </a:xfrm>
          <a:prstGeom prst="roundRect">
            <a:avLst>
              <a:gd name="adj" fmla="val 312558"/>
            </a:avLst>
          </a:prstGeom>
          <a:solidFill>
            <a:srgbClr val="414A70"/>
          </a:solidFill>
          <a:ln/>
        </p:spPr>
      </p:sp>
      <p:sp>
        <p:nvSpPr>
          <p:cNvPr id="6" name="Shape 3">
            <a:extLst>
              <a:ext uri="{FF2B5EF4-FFF2-40B4-BE49-F238E27FC236}">
                <a16:creationId xmlns:a16="http://schemas.microsoft.com/office/drawing/2014/main" id="{23AFE3BB-7646-22CA-5580-839A93FAAD69}"/>
              </a:ext>
            </a:extLst>
          </p:cNvPr>
          <p:cNvSpPr/>
          <p:nvPr/>
        </p:nvSpPr>
        <p:spPr>
          <a:xfrm>
            <a:off x="182610" y="1981319"/>
            <a:ext cx="510302" cy="510302"/>
          </a:xfrm>
          <a:prstGeom prst="roundRect">
            <a:avLst>
              <a:gd name="adj" fmla="val 18669"/>
            </a:avLst>
          </a:prstGeom>
          <a:solidFill>
            <a:srgbClr val="283157"/>
          </a:solidFill>
          <a:ln w="7620">
            <a:solidFill>
              <a:srgbClr val="414A70"/>
            </a:solidFill>
            <a:prstDash val="solid"/>
          </a:ln>
        </p:spPr>
      </p:sp>
      <p:sp>
        <p:nvSpPr>
          <p:cNvPr id="7" name="Text 4">
            <a:extLst>
              <a:ext uri="{FF2B5EF4-FFF2-40B4-BE49-F238E27FC236}">
                <a16:creationId xmlns:a16="http://schemas.microsoft.com/office/drawing/2014/main" id="{97DBA241-1D50-15BC-07B7-BE5837763B36}"/>
              </a:ext>
            </a:extLst>
          </p:cNvPr>
          <p:cNvSpPr/>
          <p:nvPr/>
        </p:nvSpPr>
        <p:spPr>
          <a:xfrm>
            <a:off x="359775" y="2066330"/>
            <a:ext cx="155972" cy="340281"/>
          </a:xfrm>
          <a:prstGeom prst="rect">
            <a:avLst/>
          </a:prstGeom>
          <a:noFill/>
          <a:ln/>
        </p:spPr>
        <p:txBody>
          <a:bodyPr wrap="none" lIns="0" tIns="0" rIns="0" bIns="0" rtlCol="0" anchor="t"/>
          <a:lstStyle/>
          <a:p>
            <a:pPr marL="0" indent="0" algn="ctr">
              <a:lnSpc>
                <a:spcPts val="2650"/>
              </a:lnSpc>
              <a:buNone/>
            </a:pPr>
            <a:r>
              <a:rPr lang="en-US" sz="2650" dirty="0">
                <a:solidFill>
                  <a:srgbClr val="EBECEF"/>
                </a:solidFill>
                <a:latin typeface="Arial" panose="020B0604020202020204" pitchFamily="34" charset="0"/>
                <a:ea typeface="Fraunces Medium" pitchFamily="34" charset="-122"/>
                <a:cs typeface="Arial" panose="020B0604020202020204" pitchFamily="34" charset="0"/>
              </a:rPr>
              <a:t>8</a:t>
            </a:r>
            <a:endParaRPr lang="en-US" sz="2650" dirty="0">
              <a:latin typeface="Arial" panose="020B0604020202020204" pitchFamily="34" charset="0"/>
              <a:cs typeface="Arial" panose="020B0604020202020204" pitchFamily="34" charset="0"/>
            </a:endParaRPr>
          </a:p>
        </p:txBody>
      </p:sp>
      <p:sp>
        <p:nvSpPr>
          <p:cNvPr id="8" name="Text 5">
            <a:extLst>
              <a:ext uri="{FF2B5EF4-FFF2-40B4-BE49-F238E27FC236}">
                <a16:creationId xmlns:a16="http://schemas.microsoft.com/office/drawing/2014/main" id="{1CD0EC44-DD65-A0C3-F720-C37796AB90A6}"/>
              </a:ext>
            </a:extLst>
          </p:cNvPr>
          <p:cNvSpPr/>
          <p:nvPr/>
        </p:nvSpPr>
        <p:spPr>
          <a:xfrm>
            <a:off x="798580" y="1942082"/>
            <a:ext cx="2835235" cy="354330"/>
          </a:xfrm>
          <a:prstGeom prst="rect">
            <a:avLst/>
          </a:prstGeom>
          <a:noFill/>
          <a:ln/>
        </p:spPr>
        <p:txBody>
          <a:bodyPr wrap="none" lIns="0" tIns="0" rIns="0" bIns="0" rtlCol="0" anchor="t"/>
          <a:lstStyle/>
          <a:p>
            <a:pPr marL="0" indent="0" algn="l">
              <a:lnSpc>
                <a:spcPts val="2750"/>
              </a:lnSpc>
              <a:buNone/>
            </a:pPr>
            <a:r>
              <a:rPr lang="en-GB" sz="2400" b="1" dirty="0">
                <a:solidFill>
                  <a:srgbClr val="EBECEF"/>
                </a:solidFill>
                <a:latin typeface="Arial" panose="020B0604020202020204" pitchFamily="34" charset="0"/>
                <a:ea typeface="Fraunces Medium" pitchFamily="34" charset="-122"/>
                <a:cs typeface="Arial" panose="020B0604020202020204" pitchFamily="34" charset="0"/>
              </a:rPr>
              <a:t>Save and Export Your Artwork</a:t>
            </a:r>
          </a:p>
        </p:txBody>
      </p:sp>
      <p:sp>
        <p:nvSpPr>
          <p:cNvPr id="9" name="Text 6">
            <a:extLst>
              <a:ext uri="{FF2B5EF4-FFF2-40B4-BE49-F238E27FC236}">
                <a16:creationId xmlns:a16="http://schemas.microsoft.com/office/drawing/2014/main" id="{D54E5FA3-6E54-7EF6-EC3A-0451149EA9CD}"/>
              </a:ext>
            </a:extLst>
          </p:cNvPr>
          <p:cNvSpPr/>
          <p:nvPr/>
        </p:nvSpPr>
        <p:spPr>
          <a:xfrm>
            <a:off x="811585" y="2491621"/>
            <a:ext cx="8208418" cy="725805"/>
          </a:xfrm>
          <a:prstGeom prst="rect">
            <a:avLst/>
          </a:prstGeom>
          <a:noFill/>
          <a:ln/>
        </p:spPr>
        <p:txBody>
          <a:bodyPr wrap="square" lIns="0" tIns="0" rIns="0" bIns="0" rtlCol="0" anchor="t"/>
          <a:lstStyle/>
          <a:p>
            <a:pPr>
              <a:lnSpc>
                <a:spcPct val="150000"/>
              </a:lnSpc>
              <a:spcAft>
                <a:spcPts val="800"/>
              </a:spcAf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Save as PSD</a:t>
            </a:r>
            <a:b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b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Saving your work as a PSD file preserves layers for future editing. This is essential for maintaining flexibility in your workflow, allowing you to revisit and modify your artwork without starting over.</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Export as JPEG/PNG</a:t>
            </a:r>
            <a:b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b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Once satisfied, exporting the final painting in the appropriate format is crucial for sharing or printing. Choosing the right format ensures that your artwork retains its quality and is suitable for various applications, from digital sharing to physical displays.</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466657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745569" y="751642"/>
            <a:ext cx="7652861" cy="1331357"/>
          </a:xfrm>
          <a:prstGeom prst="rect">
            <a:avLst/>
          </a:prstGeom>
          <a:noFill/>
          <a:ln/>
        </p:spPr>
        <p:txBody>
          <a:bodyPr wrap="square" lIns="0" tIns="0" rIns="0" bIns="0" rtlCol="0" anchor="t"/>
          <a:lstStyle/>
          <a:p>
            <a:pPr marL="0" indent="0">
              <a:lnSpc>
                <a:spcPts val="5200"/>
              </a:lnSpc>
              <a:buNone/>
            </a:pPr>
            <a:r>
              <a:rPr lang="en-US" sz="4150" dirty="0">
                <a:solidFill>
                  <a:srgbClr val="FFFFFF"/>
                </a:solidFill>
                <a:latin typeface="Arial" panose="020B0604020202020204" pitchFamily="34" charset="0"/>
                <a:ea typeface="Fraunces Medium" pitchFamily="34" charset="-122"/>
                <a:cs typeface="Arial" panose="020B0604020202020204" pitchFamily="34" charset="0"/>
              </a:rPr>
              <a:t>Layer Masking and Blending Modes</a:t>
            </a:r>
            <a:endParaRPr lang="en-US" sz="4150" dirty="0">
              <a:latin typeface="Arial" panose="020B0604020202020204" pitchFamily="34" charset="0"/>
              <a:cs typeface="Arial" panose="020B0604020202020204" pitchFamily="34" charset="0"/>
            </a:endParaRPr>
          </a:p>
        </p:txBody>
      </p:sp>
      <p:sp>
        <p:nvSpPr>
          <p:cNvPr id="4" name="Shape 1"/>
          <p:cNvSpPr/>
          <p:nvPr/>
        </p:nvSpPr>
        <p:spPr>
          <a:xfrm>
            <a:off x="745569" y="2402443"/>
            <a:ext cx="3719989" cy="2264807"/>
          </a:xfrm>
          <a:prstGeom prst="roundRect">
            <a:avLst>
              <a:gd name="adj" fmla="val 3950"/>
            </a:avLst>
          </a:prstGeom>
          <a:solidFill>
            <a:srgbClr val="283157"/>
          </a:solidFill>
          <a:ln w="7620">
            <a:solidFill>
              <a:srgbClr val="414A70"/>
            </a:solidFill>
            <a:prstDash val="solid"/>
          </a:ln>
        </p:spPr>
      </p:sp>
      <p:sp>
        <p:nvSpPr>
          <p:cNvPr id="5" name="Text 2"/>
          <p:cNvSpPr/>
          <p:nvPr/>
        </p:nvSpPr>
        <p:spPr>
          <a:xfrm>
            <a:off x="966192" y="2623066"/>
            <a:ext cx="3091815" cy="332780"/>
          </a:xfrm>
          <a:prstGeom prst="rect">
            <a:avLst/>
          </a:prstGeom>
          <a:noFill/>
          <a:ln/>
        </p:spPr>
        <p:txBody>
          <a:bodyPr wrap="none" lIns="0" tIns="0" rIns="0" bIns="0" rtlCol="0" anchor="t"/>
          <a:lstStyle/>
          <a:p>
            <a:pPr marL="0" indent="0">
              <a:lnSpc>
                <a:spcPts val="2600"/>
              </a:lnSpc>
              <a:buNone/>
            </a:pPr>
            <a:r>
              <a:rPr lang="en-US" sz="2050" dirty="0">
                <a:solidFill>
                  <a:srgbClr val="EBECEF"/>
                </a:solidFill>
                <a:latin typeface="Arial" panose="020B0604020202020204" pitchFamily="34" charset="0"/>
                <a:ea typeface="Fraunces Medium" pitchFamily="34" charset="-122"/>
                <a:cs typeface="Arial" panose="020B0604020202020204" pitchFamily="34" charset="0"/>
              </a:rPr>
              <a:t>Non-Destructive Editing</a:t>
            </a:r>
            <a:endParaRPr lang="en-US" sz="2050" dirty="0">
              <a:latin typeface="Arial" panose="020B0604020202020204" pitchFamily="34" charset="0"/>
              <a:cs typeface="Arial" panose="020B0604020202020204" pitchFamily="34" charset="0"/>
            </a:endParaRPr>
          </a:p>
        </p:txBody>
      </p:sp>
      <p:sp>
        <p:nvSpPr>
          <p:cNvPr id="6" name="Text 3"/>
          <p:cNvSpPr/>
          <p:nvPr/>
        </p:nvSpPr>
        <p:spPr>
          <a:xfrm>
            <a:off x="966192" y="3083600"/>
            <a:ext cx="3278743" cy="1363028"/>
          </a:xfrm>
          <a:prstGeom prst="rect">
            <a:avLst/>
          </a:prstGeom>
          <a:noFill/>
          <a:ln/>
        </p:spPr>
        <p:txBody>
          <a:bodyPr wrap="square" lIns="0" tIns="0" rIns="0" bIns="0" rtlCol="0" anchor="t"/>
          <a:lstStyle/>
          <a:p>
            <a:pPr marL="0" indent="0">
              <a:lnSpc>
                <a:spcPts val="2650"/>
              </a:lnSpc>
              <a:buNone/>
            </a:pPr>
            <a:r>
              <a:rPr lang="en-US" sz="1650" dirty="0">
                <a:solidFill>
                  <a:srgbClr val="EBECEF"/>
                </a:solidFill>
                <a:latin typeface="Arial" panose="020B0604020202020204" pitchFamily="34" charset="0"/>
                <a:ea typeface="Epilogue" pitchFamily="34" charset="-122"/>
                <a:cs typeface="Arial" panose="020B0604020202020204" pitchFamily="34" charset="0"/>
              </a:rPr>
              <a:t>Utilize layer masks to make adjustments without permanently altering your underlying artwork.</a:t>
            </a:r>
            <a:endParaRPr lang="en-US" sz="1650" dirty="0">
              <a:latin typeface="Arial" panose="020B0604020202020204" pitchFamily="34" charset="0"/>
              <a:cs typeface="Arial" panose="020B0604020202020204" pitchFamily="34" charset="0"/>
            </a:endParaRPr>
          </a:p>
        </p:txBody>
      </p:sp>
      <p:sp>
        <p:nvSpPr>
          <p:cNvPr id="7" name="Shape 4"/>
          <p:cNvSpPr/>
          <p:nvPr/>
        </p:nvSpPr>
        <p:spPr>
          <a:xfrm>
            <a:off x="4678561" y="2402443"/>
            <a:ext cx="3719989" cy="2264807"/>
          </a:xfrm>
          <a:prstGeom prst="roundRect">
            <a:avLst>
              <a:gd name="adj" fmla="val 3950"/>
            </a:avLst>
          </a:prstGeom>
          <a:solidFill>
            <a:srgbClr val="283157"/>
          </a:solidFill>
          <a:ln w="7620">
            <a:solidFill>
              <a:srgbClr val="414A70"/>
            </a:solidFill>
            <a:prstDash val="solid"/>
          </a:ln>
        </p:spPr>
      </p:sp>
      <p:sp>
        <p:nvSpPr>
          <p:cNvPr id="8" name="Text 5"/>
          <p:cNvSpPr/>
          <p:nvPr/>
        </p:nvSpPr>
        <p:spPr>
          <a:xfrm>
            <a:off x="4899184" y="2623066"/>
            <a:ext cx="3119914" cy="332780"/>
          </a:xfrm>
          <a:prstGeom prst="rect">
            <a:avLst/>
          </a:prstGeom>
          <a:noFill/>
          <a:ln/>
        </p:spPr>
        <p:txBody>
          <a:bodyPr wrap="none" lIns="0" tIns="0" rIns="0" bIns="0" rtlCol="0" anchor="t"/>
          <a:lstStyle/>
          <a:p>
            <a:pPr marL="0" indent="0">
              <a:lnSpc>
                <a:spcPts val="2600"/>
              </a:lnSpc>
              <a:buNone/>
            </a:pPr>
            <a:r>
              <a:rPr lang="en-US" sz="2050" dirty="0">
                <a:solidFill>
                  <a:srgbClr val="EBECEF"/>
                </a:solidFill>
                <a:latin typeface="Arial" panose="020B0604020202020204" pitchFamily="34" charset="0"/>
                <a:ea typeface="Fraunces Medium" pitchFamily="34" charset="-122"/>
                <a:cs typeface="Arial" panose="020B0604020202020204" pitchFamily="34" charset="0"/>
              </a:rPr>
              <a:t>Blending Modes Mastery</a:t>
            </a:r>
            <a:endParaRPr lang="en-US" sz="2050" dirty="0">
              <a:latin typeface="Arial" panose="020B0604020202020204" pitchFamily="34" charset="0"/>
              <a:cs typeface="Arial" panose="020B0604020202020204" pitchFamily="34" charset="0"/>
            </a:endParaRPr>
          </a:p>
        </p:txBody>
      </p:sp>
      <p:sp>
        <p:nvSpPr>
          <p:cNvPr id="9" name="Text 6"/>
          <p:cNvSpPr/>
          <p:nvPr/>
        </p:nvSpPr>
        <p:spPr>
          <a:xfrm>
            <a:off x="4899184" y="3083600"/>
            <a:ext cx="3278743" cy="1363028"/>
          </a:xfrm>
          <a:prstGeom prst="rect">
            <a:avLst/>
          </a:prstGeom>
          <a:noFill/>
          <a:ln/>
        </p:spPr>
        <p:txBody>
          <a:bodyPr wrap="square" lIns="0" tIns="0" rIns="0" bIns="0" rtlCol="0" anchor="t"/>
          <a:lstStyle/>
          <a:p>
            <a:pPr marL="0" indent="0">
              <a:lnSpc>
                <a:spcPts val="2650"/>
              </a:lnSpc>
              <a:buNone/>
            </a:pPr>
            <a:r>
              <a:rPr lang="en-US" sz="1650" dirty="0">
                <a:solidFill>
                  <a:srgbClr val="EBECEF"/>
                </a:solidFill>
                <a:latin typeface="Arial" panose="020B0604020202020204" pitchFamily="34" charset="0"/>
                <a:ea typeface="Epilogue" pitchFamily="34" charset="-122"/>
                <a:cs typeface="Arial" panose="020B0604020202020204" pitchFamily="34" charset="0"/>
              </a:rPr>
              <a:t>Experiment with different blending modes to achieve unique color interactions and visual effects.</a:t>
            </a:r>
            <a:endParaRPr lang="en-US" sz="1650" dirty="0">
              <a:latin typeface="Arial" panose="020B0604020202020204" pitchFamily="34" charset="0"/>
              <a:cs typeface="Arial" panose="020B0604020202020204" pitchFamily="34" charset="0"/>
            </a:endParaRPr>
          </a:p>
        </p:txBody>
      </p:sp>
      <p:sp>
        <p:nvSpPr>
          <p:cNvPr id="10" name="Shape 7"/>
          <p:cNvSpPr/>
          <p:nvPr/>
        </p:nvSpPr>
        <p:spPr>
          <a:xfrm>
            <a:off x="745569" y="4880253"/>
            <a:ext cx="3719989" cy="2597587"/>
          </a:xfrm>
          <a:prstGeom prst="roundRect">
            <a:avLst>
              <a:gd name="adj" fmla="val 3444"/>
            </a:avLst>
          </a:prstGeom>
          <a:solidFill>
            <a:srgbClr val="283157"/>
          </a:solidFill>
          <a:ln w="7620">
            <a:solidFill>
              <a:srgbClr val="414A70"/>
            </a:solidFill>
            <a:prstDash val="solid"/>
          </a:ln>
        </p:spPr>
      </p:sp>
      <p:sp>
        <p:nvSpPr>
          <p:cNvPr id="11" name="Text 8"/>
          <p:cNvSpPr/>
          <p:nvPr/>
        </p:nvSpPr>
        <p:spPr>
          <a:xfrm>
            <a:off x="966192" y="5100876"/>
            <a:ext cx="3143726" cy="332780"/>
          </a:xfrm>
          <a:prstGeom prst="rect">
            <a:avLst/>
          </a:prstGeom>
          <a:noFill/>
          <a:ln/>
        </p:spPr>
        <p:txBody>
          <a:bodyPr wrap="none" lIns="0" tIns="0" rIns="0" bIns="0" rtlCol="0" anchor="t"/>
          <a:lstStyle/>
          <a:p>
            <a:pPr marL="0" indent="0">
              <a:lnSpc>
                <a:spcPts val="2600"/>
              </a:lnSpc>
              <a:buNone/>
            </a:pPr>
            <a:r>
              <a:rPr lang="en-US" sz="2050" dirty="0">
                <a:solidFill>
                  <a:srgbClr val="EBECEF"/>
                </a:solidFill>
                <a:latin typeface="Arial" panose="020B0604020202020204" pitchFamily="34" charset="0"/>
                <a:ea typeface="Fraunces Medium" pitchFamily="34" charset="-122"/>
                <a:cs typeface="Arial" panose="020B0604020202020204" pitchFamily="34" charset="0"/>
              </a:rPr>
              <a:t>Compositing Techniques</a:t>
            </a:r>
            <a:endParaRPr lang="en-US" sz="2050" dirty="0">
              <a:latin typeface="Arial" panose="020B0604020202020204" pitchFamily="34" charset="0"/>
              <a:cs typeface="Arial" panose="020B0604020202020204" pitchFamily="34" charset="0"/>
            </a:endParaRPr>
          </a:p>
        </p:txBody>
      </p:sp>
      <p:sp>
        <p:nvSpPr>
          <p:cNvPr id="12" name="Text 9"/>
          <p:cNvSpPr/>
          <p:nvPr/>
        </p:nvSpPr>
        <p:spPr>
          <a:xfrm>
            <a:off x="966192" y="5561409"/>
            <a:ext cx="3278743" cy="1022271"/>
          </a:xfrm>
          <a:prstGeom prst="rect">
            <a:avLst/>
          </a:prstGeom>
          <a:noFill/>
          <a:ln/>
        </p:spPr>
        <p:txBody>
          <a:bodyPr wrap="square" lIns="0" tIns="0" rIns="0" bIns="0" rtlCol="0" anchor="t"/>
          <a:lstStyle/>
          <a:p>
            <a:pPr marL="0" indent="0">
              <a:lnSpc>
                <a:spcPts val="2650"/>
              </a:lnSpc>
              <a:buNone/>
            </a:pPr>
            <a:r>
              <a:rPr lang="en-US" sz="1650" dirty="0">
                <a:solidFill>
                  <a:srgbClr val="EBECEF"/>
                </a:solidFill>
                <a:latin typeface="Arial" panose="020B0604020202020204" pitchFamily="34" charset="0"/>
                <a:ea typeface="Epilogue" pitchFamily="34" charset="-122"/>
                <a:cs typeface="Arial" panose="020B0604020202020204" pitchFamily="34" charset="0"/>
              </a:rPr>
              <a:t>Combine multiple elements and layers to create complex, layered digital paintings.</a:t>
            </a:r>
            <a:endParaRPr lang="en-US" sz="1650" dirty="0">
              <a:latin typeface="Arial" panose="020B0604020202020204" pitchFamily="34" charset="0"/>
              <a:cs typeface="Arial" panose="020B0604020202020204" pitchFamily="34" charset="0"/>
            </a:endParaRPr>
          </a:p>
        </p:txBody>
      </p:sp>
      <p:sp>
        <p:nvSpPr>
          <p:cNvPr id="13" name="Shape 10"/>
          <p:cNvSpPr/>
          <p:nvPr/>
        </p:nvSpPr>
        <p:spPr>
          <a:xfrm>
            <a:off x="4678561" y="4880253"/>
            <a:ext cx="3719989" cy="2597587"/>
          </a:xfrm>
          <a:prstGeom prst="roundRect">
            <a:avLst>
              <a:gd name="adj" fmla="val 3444"/>
            </a:avLst>
          </a:prstGeom>
          <a:solidFill>
            <a:srgbClr val="283157"/>
          </a:solidFill>
          <a:ln w="7620">
            <a:solidFill>
              <a:srgbClr val="414A70"/>
            </a:solidFill>
            <a:prstDash val="solid"/>
          </a:ln>
        </p:spPr>
      </p:sp>
      <p:sp>
        <p:nvSpPr>
          <p:cNvPr id="14" name="Text 11"/>
          <p:cNvSpPr/>
          <p:nvPr/>
        </p:nvSpPr>
        <p:spPr>
          <a:xfrm>
            <a:off x="4899184" y="5100876"/>
            <a:ext cx="3278743" cy="665559"/>
          </a:xfrm>
          <a:prstGeom prst="rect">
            <a:avLst/>
          </a:prstGeom>
          <a:noFill/>
          <a:ln/>
        </p:spPr>
        <p:txBody>
          <a:bodyPr wrap="square" lIns="0" tIns="0" rIns="0" bIns="0" rtlCol="0" anchor="t"/>
          <a:lstStyle/>
          <a:p>
            <a:pPr marL="0" indent="0">
              <a:lnSpc>
                <a:spcPts val="2600"/>
              </a:lnSpc>
              <a:buNone/>
            </a:pPr>
            <a:r>
              <a:rPr lang="en-US" sz="2050" dirty="0">
                <a:solidFill>
                  <a:srgbClr val="EBECEF"/>
                </a:solidFill>
                <a:latin typeface="Arial" panose="020B0604020202020204" pitchFamily="34" charset="0"/>
                <a:ea typeface="Fraunces Medium" pitchFamily="34" charset="-122"/>
                <a:cs typeface="Arial" panose="020B0604020202020204" pitchFamily="34" charset="0"/>
              </a:rPr>
              <a:t>Non-Destructive Workflow</a:t>
            </a:r>
            <a:endParaRPr lang="en-US" sz="2050" dirty="0">
              <a:latin typeface="Arial" panose="020B0604020202020204" pitchFamily="34" charset="0"/>
              <a:cs typeface="Arial" panose="020B0604020202020204" pitchFamily="34" charset="0"/>
            </a:endParaRPr>
          </a:p>
        </p:txBody>
      </p:sp>
      <p:sp>
        <p:nvSpPr>
          <p:cNvPr id="15" name="Text 12"/>
          <p:cNvSpPr/>
          <p:nvPr/>
        </p:nvSpPr>
        <p:spPr>
          <a:xfrm>
            <a:off x="4899183" y="5561409"/>
            <a:ext cx="3278743" cy="1363028"/>
          </a:xfrm>
          <a:prstGeom prst="rect">
            <a:avLst/>
          </a:prstGeom>
          <a:noFill/>
          <a:ln/>
        </p:spPr>
        <p:txBody>
          <a:bodyPr wrap="square" lIns="0" tIns="0" rIns="0" bIns="0" rtlCol="0" anchor="t"/>
          <a:lstStyle/>
          <a:p>
            <a:pPr marL="0" indent="0">
              <a:lnSpc>
                <a:spcPts val="2650"/>
              </a:lnSpc>
              <a:buNone/>
            </a:pPr>
            <a:r>
              <a:rPr lang="en-US" sz="1650" dirty="0">
                <a:solidFill>
                  <a:srgbClr val="EBECEF"/>
                </a:solidFill>
                <a:latin typeface="Arial" panose="020B0604020202020204" pitchFamily="34" charset="0"/>
                <a:ea typeface="Epilogue" pitchFamily="34" charset="-122"/>
                <a:cs typeface="Arial" panose="020B0604020202020204" pitchFamily="34" charset="0"/>
              </a:rPr>
              <a:t>Develop a versatile, non-destructive workflow to maintain flexibility and creative control.</a:t>
            </a:r>
            <a:endParaRPr lang="en-US" sz="1650" dirty="0">
              <a:latin typeface="Arial" panose="020B0604020202020204" pitchFamily="34" charset="0"/>
              <a:cs typeface="Arial" panose="020B0604020202020204" pitchFamily="34"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2729151"/>
          </a:xfrm>
          <a:prstGeom prst="rect">
            <a:avLst/>
          </a:prstGeom>
        </p:spPr>
      </p:pic>
      <p:sp>
        <p:nvSpPr>
          <p:cNvPr id="3" name="Text 0"/>
          <p:cNvSpPr/>
          <p:nvPr/>
        </p:nvSpPr>
        <p:spPr>
          <a:xfrm>
            <a:off x="764143" y="3330297"/>
            <a:ext cx="7593568" cy="682347"/>
          </a:xfrm>
          <a:prstGeom prst="rect">
            <a:avLst/>
          </a:prstGeom>
          <a:noFill/>
          <a:ln/>
        </p:spPr>
        <p:txBody>
          <a:bodyPr wrap="none" lIns="0" tIns="0" rIns="0" bIns="0" rtlCol="0" anchor="t"/>
          <a:lstStyle/>
          <a:p>
            <a:pPr marL="0" indent="0">
              <a:lnSpc>
                <a:spcPts val="5350"/>
              </a:lnSpc>
              <a:buNone/>
            </a:pPr>
            <a:r>
              <a:rPr lang="en-US" sz="4250" dirty="0">
                <a:solidFill>
                  <a:srgbClr val="FFFFFF"/>
                </a:solidFill>
                <a:latin typeface="Arial" panose="020B0604020202020204" pitchFamily="34" charset="0"/>
                <a:ea typeface="Fraunces Medium" pitchFamily="34" charset="-122"/>
                <a:cs typeface="Arial" panose="020B0604020202020204" pitchFamily="34" charset="0"/>
              </a:rPr>
              <a:t>Perspective and Composition</a:t>
            </a:r>
            <a:endParaRPr lang="en-US" sz="4250" dirty="0">
              <a:latin typeface="Arial" panose="020B0604020202020204" pitchFamily="34" charset="0"/>
              <a:cs typeface="Arial" panose="020B0604020202020204" pitchFamily="34" charset="0"/>
            </a:endParaRPr>
          </a:p>
        </p:txBody>
      </p:sp>
      <p:pic>
        <p:nvPicPr>
          <p:cNvPr id="4" name="Image 1" descr="preencoded.png"/>
          <p:cNvPicPr>
            <a:picLocks noChangeAspect="1"/>
          </p:cNvPicPr>
          <p:nvPr/>
        </p:nvPicPr>
        <p:blipFill>
          <a:blip r:embed="rId4"/>
          <a:stretch>
            <a:fillRect/>
          </a:stretch>
        </p:blipFill>
        <p:spPr>
          <a:xfrm>
            <a:off x="764143" y="4340066"/>
            <a:ext cx="4367332" cy="873323"/>
          </a:xfrm>
          <a:prstGeom prst="rect">
            <a:avLst/>
          </a:prstGeom>
        </p:spPr>
      </p:pic>
      <p:sp>
        <p:nvSpPr>
          <p:cNvPr id="5" name="Text 1"/>
          <p:cNvSpPr/>
          <p:nvPr/>
        </p:nvSpPr>
        <p:spPr>
          <a:xfrm>
            <a:off x="982385" y="5540812"/>
            <a:ext cx="2729151" cy="341114"/>
          </a:xfrm>
          <a:prstGeom prst="rect">
            <a:avLst/>
          </a:prstGeom>
          <a:noFill/>
          <a:ln/>
        </p:spPr>
        <p:txBody>
          <a:bodyPr wrap="none" lIns="0" tIns="0" rIns="0" bIns="0" rtlCol="0" anchor="t"/>
          <a:lstStyle/>
          <a:p>
            <a:pPr marL="0" indent="0" algn="l">
              <a:lnSpc>
                <a:spcPts val="2650"/>
              </a:lnSpc>
              <a:buNone/>
            </a:pPr>
            <a:r>
              <a:rPr lang="en-US" sz="2100" dirty="0">
                <a:solidFill>
                  <a:srgbClr val="EBECEF"/>
                </a:solidFill>
                <a:latin typeface="Arial" panose="020B0604020202020204" pitchFamily="34" charset="0"/>
                <a:ea typeface="Fraunces Medium" pitchFamily="34" charset="-122"/>
                <a:cs typeface="Arial" panose="020B0604020202020204" pitchFamily="34" charset="0"/>
              </a:rPr>
              <a:t>Vanishing Points</a:t>
            </a:r>
            <a:endParaRPr lang="en-US" sz="2100" dirty="0">
              <a:latin typeface="Arial" panose="020B0604020202020204" pitchFamily="34" charset="0"/>
              <a:cs typeface="Arial" panose="020B0604020202020204" pitchFamily="34" charset="0"/>
            </a:endParaRPr>
          </a:p>
        </p:txBody>
      </p:sp>
      <p:sp>
        <p:nvSpPr>
          <p:cNvPr id="6" name="Text 2"/>
          <p:cNvSpPr/>
          <p:nvPr/>
        </p:nvSpPr>
        <p:spPr>
          <a:xfrm>
            <a:off x="982385" y="6012894"/>
            <a:ext cx="3930848" cy="1047988"/>
          </a:xfrm>
          <a:prstGeom prst="rect">
            <a:avLst/>
          </a:prstGeom>
          <a:noFill/>
          <a:ln/>
        </p:spPr>
        <p:txBody>
          <a:bodyPr wrap="square" lIns="0" tIns="0" rIns="0" bIns="0" rtlCol="0" anchor="t"/>
          <a:lstStyle/>
          <a:p>
            <a:pPr marL="0" indent="0" algn="l">
              <a:lnSpc>
                <a:spcPts val="2750"/>
              </a:lnSpc>
              <a:buNone/>
            </a:pPr>
            <a:r>
              <a:rPr lang="en-US" sz="1700" dirty="0">
                <a:solidFill>
                  <a:srgbClr val="EBECEF"/>
                </a:solidFill>
                <a:latin typeface="Arial" panose="020B0604020202020204" pitchFamily="34" charset="0"/>
                <a:ea typeface="Epilogue" pitchFamily="34" charset="-122"/>
                <a:cs typeface="Arial" panose="020B0604020202020204" pitchFamily="34" charset="0"/>
              </a:rPr>
              <a:t>Understand the principles of linear perspective and how to utilize vanishing points for realistic depth.</a:t>
            </a:r>
            <a:endParaRPr lang="en-US" sz="1700" dirty="0">
              <a:latin typeface="Arial" panose="020B0604020202020204" pitchFamily="34" charset="0"/>
              <a:cs typeface="Arial" panose="020B0604020202020204" pitchFamily="34" charset="0"/>
            </a:endParaRPr>
          </a:p>
        </p:txBody>
      </p:sp>
      <p:pic>
        <p:nvPicPr>
          <p:cNvPr id="7" name="Image 2" descr="preencoded.png"/>
          <p:cNvPicPr>
            <a:picLocks noChangeAspect="1"/>
          </p:cNvPicPr>
          <p:nvPr/>
        </p:nvPicPr>
        <p:blipFill>
          <a:blip r:embed="rId5"/>
          <a:stretch>
            <a:fillRect/>
          </a:stretch>
        </p:blipFill>
        <p:spPr>
          <a:xfrm>
            <a:off x="5131475" y="4340066"/>
            <a:ext cx="4367332" cy="873323"/>
          </a:xfrm>
          <a:prstGeom prst="rect">
            <a:avLst/>
          </a:prstGeom>
        </p:spPr>
      </p:pic>
      <p:sp>
        <p:nvSpPr>
          <p:cNvPr id="8" name="Text 3"/>
          <p:cNvSpPr/>
          <p:nvPr/>
        </p:nvSpPr>
        <p:spPr>
          <a:xfrm>
            <a:off x="5349716" y="5540812"/>
            <a:ext cx="2908697" cy="341114"/>
          </a:xfrm>
          <a:prstGeom prst="rect">
            <a:avLst/>
          </a:prstGeom>
          <a:noFill/>
          <a:ln/>
        </p:spPr>
        <p:txBody>
          <a:bodyPr wrap="none" lIns="0" tIns="0" rIns="0" bIns="0" rtlCol="0" anchor="t"/>
          <a:lstStyle/>
          <a:p>
            <a:pPr marL="0" indent="0" algn="l">
              <a:lnSpc>
                <a:spcPts val="2650"/>
              </a:lnSpc>
              <a:buNone/>
            </a:pPr>
            <a:r>
              <a:rPr lang="en-US" sz="2100" dirty="0">
                <a:solidFill>
                  <a:srgbClr val="EBECEF"/>
                </a:solidFill>
                <a:latin typeface="Arial" panose="020B0604020202020204" pitchFamily="34" charset="0"/>
                <a:ea typeface="Fraunces Medium" pitchFamily="34" charset="-122"/>
                <a:cs typeface="Arial" panose="020B0604020202020204" pitchFamily="34" charset="0"/>
              </a:rPr>
              <a:t>Dynamic Composition</a:t>
            </a:r>
            <a:endParaRPr lang="en-US" sz="2100" dirty="0">
              <a:latin typeface="Arial" panose="020B0604020202020204" pitchFamily="34" charset="0"/>
              <a:cs typeface="Arial" panose="020B0604020202020204" pitchFamily="34" charset="0"/>
            </a:endParaRPr>
          </a:p>
        </p:txBody>
      </p:sp>
      <p:sp>
        <p:nvSpPr>
          <p:cNvPr id="9" name="Text 4"/>
          <p:cNvSpPr/>
          <p:nvPr/>
        </p:nvSpPr>
        <p:spPr>
          <a:xfrm>
            <a:off x="5349716" y="6012894"/>
            <a:ext cx="3930848" cy="1397318"/>
          </a:xfrm>
          <a:prstGeom prst="rect">
            <a:avLst/>
          </a:prstGeom>
          <a:noFill/>
          <a:ln/>
        </p:spPr>
        <p:txBody>
          <a:bodyPr wrap="square" lIns="0" tIns="0" rIns="0" bIns="0" rtlCol="0" anchor="t"/>
          <a:lstStyle/>
          <a:p>
            <a:pPr marL="0" indent="0" algn="l">
              <a:lnSpc>
                <a:spcPts val="2750"/>
              </a:lnSpc>
              <a:buNone/>
            </a:pPr>
            <a:r>
              <a:rPr lang="en-US" sz="1700" dirty="0">
                <a:solidFill>
                  <a:srgbClr val="EBECEF"/>
                </a:solidFill>
                <a:latin typeface="Arial" panose="020B0604020202020204" pitchFamily="34" charset="0"/>
                <a:ea typeface="Epilogue" pitchFamily="34" charset="-122"/>
                <a:cs typeface="Arial" panose="020B0604020202020204" pitchFamily="34" charset="0"/>
              </a:rPr>
              <a:t>Explore techniques for creating captivating, visually engaging compositions that guide the viewer's eye.</a:t>
            </a:r>
            <a:endParaRPr lang="en-US" sz="1700" dirty="0">
              <a:latin typeface="Arial" panose="020B0604020202020204" pitchFamily="34" charset="0"/>
              <a:cs typeface="Arial" panose="020B0604020202020204" pitchFamily="34" charset="0"/>
            </a:endParaRPr>
          </a:p>
        </p:txBody>
      </p:sp>
      <p:pic>
        <p:nvPicPr>
          <p:cNvPr id="10" name="Image 3" descr="preencoded.png"/>
          <p:cNvPicPr>
            <a:picLocks noChangeAspect="1"/>
          </p:cNvPicPr>
          <p:nvPr/>
        </p:nvPicPr>
        <p:blipFill>
          <a:blip r:embed="rId6"/>
          <a:stretch>
            <a:fillRect/>
          </a:stretch>
        </p:blipFill>
        <p:spPr>
          <a:xfrm>
            <a:off x="9498806" y="4340066"/>
            <a:ext cx="4367332" cy="873323"/>
          </a:xfrm>
          <a:prstGeom prst="rect">
            <a:avLst/>
          </a:prstGeom>
        </p:spPr>
      </p:pic>
      <p:sp>
        <p:nvSpPr>
          <p:cNvPr id="11" name="Text 5"/>
          <p:cNvSpPr/>
          <p:nvPr/>
        </p:nvSpPr>
        <p:spPr>
          <a:xfrm>
            <a:off x="9717048" y="5540812"/>
            <a:ext cx="2729151" cy="341114"/>
          </a:xfrm>
          <a:prstGeom prst="rect">
            <a:avLst/>
          </a:prstGeom>
          <a:noFill/>
          <a:ln/>
        </p:spPr>
        <p:txBody>
          <a:bodyPr wrap="none" lIns="0" tIns="0" rIns="0" bIns="0" rtlCol="0" anchor="t"/>
          <a:lstStyle/>
          <a:p>
            <a:pPr marL="0" indent="0" algn="l">
              <a:lnSpc>
                <a:spcPts val="2650"/>
              </a:lnSpc>
              <a:buNone/>
            </a:pPr>
            <a:r>
              <a:rPr lang="en-US" sz="2100" dirty="0">
                <a:solidFill>
                  <a:srgbClr val="EBECEF"/>
                </a:solidFill>
                <a:latin typeface="Arial" panose="020B0604020202020204" pitchFamily="34" charset="0"/>
                <a:ea typeface="Fraunces Medium" pitchFamily="34" charset="-122"/>
                <a:cs typeface="Arial" panose="020B0604020202020204" pitchFamily="34" charset="0"/>
              </a:rPr>
              <a:t>Spatial Awareness</a:t>
            </a:r>
            <a:endParaRPr lang="en-US" sz="2100" dirty="0">
              <a:latin typeface="Arial" panose="020B0604020202020204" pitchFamily="34" charset="0"/>
              <a:cs typeface="Arial" panose="020B0604020202020204" pitchFamily="34" charset="0"/>
            </a:endParaRPr>
          </a:p>
        </p:txBody>
      </p:sp>
      <p:sp>
        <p:nvSpPr>
          <p:cNvPr id="12" name="Text 6"/>
          <p:cNvSpPr/>
          <p:nvPr/>
        </p:nvSpPr>
        <p:spPr>
          <a:xfrm>
            <a:off x="9717048" y="6012894"/>
            <a:ext cx="3930848" cy="1047988"/>
          </a:xfrm>
          <a:prstGeom prst="rect">
            <a:avLst/>
          </a:prstGeom>
          <a:noFill/>
          <a:ln/>
        </p:spPr>
        <p:txBody>
          <a:bodyPr wrap="square" lIns="0" tIns="0" rIns="0" bIns="0" rtlCol="0" anchor="t"/>
          <a:lstStyle/>
          <a:p>
            <a:pPr marL="0" indent="0" algn="l">
              <a:lnSpc>
                <a:spcPts val="2750"/>
              </a:lnSpc>
              <a:buNone/>
            </a:pPr>
            <a:r>
              <a:rPr lang="en-US" sz="1700" dirty="0">
                <a:solidFill>
                  <a:srgbClr val="EBECEF"/>
                </a:solidFill>
                <a:latin typeface="Arial" panose="020B0604020202020204" pitchFamily="34" charset="0"/>
                <a:ea typeface="Epilogue" pitchFamily="34" charset="-122"/>
                <a:cs typeface="Arial" panose="020B0604020202020204" pitchFamily="34" charset="0"/>
              </a:rPr>
              <a:t>Develop a keen eye for spatial relationships and proportions to achieve a sense of depth and scale.</a:t>
            </a:r>
            <a:endParaRPr lang="en-US" sz="1700" dirty="0">
              <a:latin typeface="Arial" panose="020B0604020202020204" pitchFamily="34" charset="0"/>
              <a:cs typeface="Arial" panose="020B0604020202020204" pitchFamily="34" charset="0"/>
            </a:endParaRPr>
          </a:p>
        </p:txBody>
      </p:sp>
      <p:sp>
        <p:nvSpPr>
          <p:cNvPr id="13" name="Rectangle: Rounded Corners 12">
            <a:extLst>
              <a:ext uri="{FF2B5EF4-FFF2-40B4-BE49-F238E27FC236}">
                <a16:creationId xmlns:a16="http://schemas.microsoft.com/office/drawing/2014/main" id="{8CA3AA05-A250-E03C-2483-EE9973B14908}"/>
              </a:ext>
            </a:extLst>
          </p:cNvPr>
          <p:cNvSpPr/>
          <p:nvPr/>
        </p:nvSpPr>
        <p:spPr>
          <a:xfrm>
            <a:off x="12883793" y="7787811"/>
            <a:ext cx="1623317" cy="318499"/>
          </a:xfrm>
          <a:prstGeom prst="roundRect">
            <a:avLst/>
          </a:prstGeom>
          <a:solidFill>
            <a:srgbClr val="080E2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26493" y="596860"/>
            <a:ext cx="7663815" cy="1321832"/>
          </a:xfrm>
          <a:prstGeom prst="rect">
            <a:avLst/>
          </a:prstGeom>
          <a:noFill/>
          <a:ln/>
        </p:spPr>
        <p:txBody>
          <a:bodyPr wrap="square" lIns="0" tIns="0" rIns="0" bIns="0" rtlCol="0" anchor="t"/>
          <a:lstStyle/>
          <a:p>
            <a:pPr marL="0" indent="0">
              <a:lnSpc>
                <a:spcPts val="5200"/>
              </a:lnSpc>
              <a:buNone/>
            </a:pPr>
            <a:r>
              <a:rPr lang="en-US" sz="4150" dirty="0">
                <a:solidFill>
                  <a:srgbClr val="FFFFFF"/>
                </a:solidFill>
                <a:latin typeface="Arial" panose="020B0604020202020204" pitchFamily="34" charset="0"/>
                <a:ea typeface="Fraunces Medium" pitchFamily="34" charset="-122"/>
                <a:cs typeface="Arial" panose="020B0604020202020204" pitchFamily="34" charset="0"/>
              </a:rPr>
              <a:t>Lighting and Shading Techniques</a:t>
            </a:r>
            <a:endParaRPr lang="en-US" sz="4150" dirty="0">
              <a:latin typeface="Arial" panose="020B0604020202020204" pitchFamily="34" charset="0"/>
              <a:cs typeface="Arial" panose="020B0604020202020204" pitchFamily="34" charset="0"/>
            </a:endParaRPr>
          </a:p>
        </p:txBody>
      </p:sp>
      <p:pic>
        <p:nvPicPr>
          <p:cNvPr id="4" name="Image 1" descr="preencoded.png"/>
          <p:cNvPicPr>
            <a:picLocks noChangeAspect="1"/>
          </p:cNvPicPr>
          <p:nvPr/>
        </p:nvPicPr>
        <p:blipFill>
          <a:blip r:embed="rId4"/>
          <a:stretch>
            <a:fillRect/>
          </a:stretch>
        </p:blipFill>
        <p:spPr>
          <a:xfrm>
            <a:off x="6226493" y="2235875"/>
            <a:ext cx="528638" cy="528638"/>
          </a:xfrm>
          <a:prstGeom prst="rect">
            <a:avLst/>
          </a:prstGeom>
        </p:spPr>
      </p:pic>
      <p:sp>
        <p:nvSpPr>
          <p:cNvPr id="5" name="Text 1"/>
          <p:cNvSpPr/>
          <p:nvPr/>
        </p:nvSpPr>
        <p:spPr>
          <a:xfrm>
            <a:off x="6226493" y="2975967"/>
            <a:ext cx="2643426" cy="330398"/>
          </a:xfrm>
          <a:prstGeom prst="rect">
            <a:avLst/>
          </a:prstGeom>
          <a:noFill/>
          <a:ln/>
        </p:spPr>
        <p:txBody>
          <a:bodyPr wrap="none" lIns="0" tIns="0" rIns="0" bIns="0" rtlCol="0" anchor="t"/>
          <a:lstStyle/>
          <a:p>
            <a:pPr marL="0" indent="0" algn="l">
              <a:lnSpc>
                <a:spcPts val="2600"/>
              </a:lnSpc>
              <a:buNone/>
            </a:pPr>
            <a:r>
              <a:rPr lang="en-US" sz="2050" dirty="0">
                <a:solidFill>
                  <a:srgbClr val="EBECEF"/>
                </a:solidFill>
                <a:latin typeface="Arial" panose="020B0604020202020204" pitchFamily="34" charset="0"/>
                <a:ea typeface="Fraunces Medium" pitchFamily="34" charset="-122"/>
                <a:cs typeface="Arial" panose="020B0604020202020204" pitchFamily="34" charset="0"/>
              </a:rPr>
              <a:t>Directional Lighting</a:t>
            </a:r>
            <a:endParaRPr lang="en-US" sz="2050" dirty="0">
              <a:latin typeface="Arial" panose="020B0604020202020204" pitchFamily="34" charset="0"/>
              <a:cs typeface="Arial" panose="020B0604020202020204" pitchFamily="34" charset="0"/>
            </a:endParaRPr>
          </a:p>
        </p:txBody>
      </p:sp>
      <p:sp>
        <p:nvSpPr>
          <p:cNvPr id="6" name="Text 2"/>
          <p:cNvSpPr/>
          <p:nvPr/>
        </p:nvSpPr>
        <p:spPr>
          <a:xfrm>
            <a:off x="6226493" y="3433167"/>
            <a:ext cx="3673316" cy="1014770"/>
          </a:xfrm>
          <a:prstGeom prst="rect">
            <a:avLst/>
          </a:prstGeom>
          <a:noFill/>
          <a:ln/>
        </p:spPr>
        <p:txBody>
          <a:bodyPr wrap="square" lIns="0" tIns="0" rIns="0" bIns="0" rtlCol="0" anchor="t"/>
          <a:lstStyle/>
          <a:p>
            <a:pPr marL="0" indent="0" algn="l">
              <a:lnSpc>
                <a:spcPts val="2650"/>
              </a:lnSpc>
              <a:buNone/>
            </a:pPr>
            <a:r>
              <a:rPr lang="en-US" sz="1650" dirty="0">
                <a:solidFill>
                  <a:srgbClr val="EBECEF"/>
                </a:solidFill>
                <a:latin typeface="Arial" panose="020B0604020202020204" pitchFamily="34" charset="0"/>
                <a:ea typeface="Epilogue" pitchFamily="34" charset="-122"/>
                <a:cs typeface="Arial" panose="020B0604020202020204" pitchFamily="34" charset="0"/>
              </a:rPr>
              <a:t>Learn to manipulate light sources to create dramatic, atmospheric lighting in your digital paintings.</a:t>
            </a:r>
            <a:endParaRPr lang="en-US" sz="1650" dirty="0">
              <a:latin typeface="Arial" panose="020B0604020202020204" pitchFamily="34" charset="0"/>
              <a:cs typeface="Arial" panose="020B0604020202020204" pitchFamily="34" charset="0"/>
            </a:endParaRPr>
          </a:p>
        </p:txBody>
      </p:sp>
      <p:pic>
        <p:nvPicPr>
          <p:cNvPr id="7" name="Image 2" descr="preencoded.png"/>
          <p:cNvPicPr>
            <a:picLocks noChangeAspect="1"/>
          </p:cNvPicPr>
          <p:nvPr/>
        </p:nvPicPr>
        <p:blipFill>
          <a:blip r:embed="rId5"/>
          <a:stretch>
            <a:fillRect/>
          </a:stretch>
        </p:blipFill>
        <p:spPr>
          <a:xfrm>
            <a:off x="10216991" y="2235875"/>
            <a:ext cx="528638" cy="528638"/>
          </a:xfrm>
          <a:prstGeom prst="rect">
            <a:avLst/>
          </a:prstGeom>
        </p:spPr>
      </p:pic>
      <p:sp>
        <p:nvSpPr>
          <p:cNvPr id="8" name="Text 3"/>
          <p:cNvSpPr/>
          <p:nvPr/>
        </p:nvSpPr>
        <p:spPr>
          <a:xfrm>
            <a:off x="10216991" y="2975967"/>
            <a:ext cx="2699623" cy="330398"/>
          </a:xfrm>
          <a:prstGeom prst="rect">
            <a:avLst/>
          </a:prstGeom>
          <a:noFill/>
          <a:ln/>
        </p:spPr>
        <p:txBody>
          <a:bodyPr wrap="none" lIns="0" tIns="0" rIns="0" bIns="0" rtlCol="0" anchor="t"/>
          <a:lstStyle/>
          <a:p>
            <a:pPr marL="0" indent="0" algn="l">
              <a:lnSpc>
                <a:spcPts val="2600"/>
              </a:lnSpc>
              <a:buNone/>
            </a:pPr>
            <a:r>
              <a:rPr lang="en-US" sz="2050" dirty="0">
                <a:solidFill>
                  <a:srgbClr val="EBECEF"/>
                </a:solidFill>
                <a:latin typeface="Arial" panose="020B0604020202020204" pitchFamily="34" charset="0"/>
                <a:ea typeface="Fraunces Medium" pitchFamily="34" charset="-122"/>
                <a:cs typeface="Arial" panose="020B0604020202020204" pitchFamily="34" charset="0"/>
              </a:rPr>
              <a:t>Focal Point Emphasis</a:t>
            </a:r>
            <a:endParaRPr lang="en-US" sz="2050" dirty="0">
              <a:latin typeface="Arial" panose="020B0604020202020204" pitchFamily="34" charset="0"/>
              <a:cs typeface="Arial" panose="020B0604020202020204" pitchFamily="34" charset="0"/>
            </a:endParaRPr>
          </a:p>
        </p:txBody>
      </p:sp>
      <p:sp>
        <p:nvSpPr>
          <p:cNvPr id="9" name="Text 4"/>
          <p:cNvSpPr/>
          <p:nvPr/>
        </p:nvSpPr>
        <p:spPr>
          <a:xfrm>
            <a:off x="10216991" y="3433167"/>
            <a:ext cx="3673316" cy="1014770"/>
          </a:xfrm>
          <a:prstGeom prst="rect">
            <a:avLst/>
          </a:prstGeom>
          <a:noFill/>
          <a:ln/>
        </p:spPr>
        <p:txBody>
          <a:bodyPr wrap="square" lIns="0" tIns="0" rIns="0" bIns="0" rtlCol="0" anchor="t"/>
          <a:lstStyle/>
          <a:p>
            <a:pPr marL="0" indent="0" algn="l">
              <a:lnSpc>
                <a:spcPts val="2650"/>
              </a:lnSpc>
              <a:buNone/>
            </a:pPr>
            <a:r>
              <a:rPr lang="en-US" sz="1650" dirty="0">
                <a:solidFill>
                  <a:srgbClr val="EBECEF"/>
                </a:solidFill>
                <a:latin typeface="Arial" panose="020B0604020202020204" pitchFamily="34" charset="0"/>
                <a:ea typeface="Epilogue" pitchFamily="34" charset="-122"/>
                <a:cs typeface="Arial" panose="020B0604020202020204" pitchFamily="34" charset="0"/>
              </a:rPr>
              <a:t>Use strategic lighting and shading to draw the viewer's attention to the focal points of your artwork.</a:t>
            </a:r>
            <a:endParaRPr lang="en-US" sz="1650" dirty="0">
              <a:latin typeface="Arial" panose="020B0604020202020204" pitchFamily="34" charset="0"/>
              <a:cs typeface="Arial" panose="020B0604020202020204" pitchFamily="34" charset="0"/>
            </a:endParaRPr>
          </a:p>
        </p:txBody>
      </p:sp>
      <p:pic>
        <p:nvPicPr>
          <p:cNvPr id="10" name="Image 3" descr="preencoded.png"/>
          <p:cNvPicPr>
            <a:picLocks noChangeAspect="1"/>
          </p:cNvPicPr>
          <p:nvPr/>
        </p:nvPicPr>
        <p:blipFill>
          <a:blip r:embed="rId6"/>
          <a:stretch>
            <a:fillRect/>
          </a:stretch>
        </p:blipFill>
        <p:spPr>
          <a:xfrm>
            <a:off x="6226493" y="5082302"/>
            <a:ext cx="528638" cy="528638"/>
          </a:xfrm>
          <a:prstGeom prst="rect">
            <a:avLst/>
          </a:prstGeom>
        </p:spPr>
      </p:pic>
      <p:sp>
        <p:nvSpPr>
          <p:cNvPr id="11" name="Text 5"/>
          <p:cNvSpPr/>
          <p:nvPr/>
        </p:nvSpPr>
        <p:spPr>
          <a:xfrm>
            <a:off x="6226493" y="5822394"/>
            <a:ext cx="3141702" cy="330398"/>
          </a:xfrm>
          <a:prstGeom prst="rect">
            <a:avLst/>
          </a:prstGeom>
          <a:noFill/>
          <a:ln/>
        </p:spPr>
        <p:txBody>
          <a:bodyPr wrap="none" lIns="0" tIns="0" rIns="0" bIns="0" rtlCol="0" anchor="t"/>
          <a:lstStyle/>
          <a:p>
            <a:pPr marL="0" indent="0" algn="l">
              <a:lnSpc>
                <a:spcPts val="2600"/>
              </a:lnSpc>
              <a:buNone/>
            </a:pPr>
            <a:r>
              <a:rPr lang="en-US" sz="2050" dirty="0">
                <a:solidFill>
                  <a:srgbClr val="EBECEF"/>
                </a:solidFill>
                <a:latin typeface="Arial" panose="020B0604020202020204" pitchFamily="34" charset="0"/>
                <a:ea typeface="Fraunces Medium" pitchFamily="34" charset="-122"/>
                <a:cs typeface="Arial" panose="020B0604020202020204" pitchFamily="34" charset="0"/>
              </a:rPr>
              <a:t>Reflections and Shadows</a:t>
            </a:r>
            <a:endParaRPr lang="en-US" sz="2050" dirty="0">
              <a:latin typeface="Arial" panose="020B0604020202020204" pitchFamily="34" charset="0"/>
              <a:cs typeface="Arial" panose="020B0604020202020204" pitchFamily="34" charset="0"/>
            </a:endParaRPr>
          </a:p>
        </p:txBody>
      </p:sp>
      <p:sp>
        <p:nvSpPr>
          <p:cNvPr id="12" name="Text 6"/>
          <p:cNvSpPr/>
          <p:nvPr/>
        </p:nvSpPr>
        <p:spPr>
          <a:xfrm>
            <a:off x="6226493" y="6279594"/>
            <a:ext cx="3673316" cy="1353026"/>
          </a:xfrm>
          <a:prstGeom prst="rect">
            <a:avLst/>
          </a:prstGeom>
          <a:noFill/>
          <a:ln/>
        </p:spPr>
        <p:txBody>
          <a:bodyPr wrap="square" lIns="0" tIns="0" rIns="0" bIns="0" rtlCol="0" anchor="t"/>
          <a:lstStyle/>
          <a:p>
            <a:pPr marL="0" indent="0" algn="l">
              <a:lnSpc>
                <a:spcPts val="2650"/>
              </a:lnSpc>
              <a:buNone/>
            </a:pPr>
            <a:r>
              <a:rPr lang="en-US" sz="1650" dirty="0">
                <a:solidFill>
                  <a:srgbClr val="EBECEF"/>
                </a:solidFill>
                <a:latin typeface="Arial" panose="020B0604020202020204" pitchFamily="34" charset="0"/>
                <a:ea typeface="Epilogue" pitchFamily="34" charset="-122"/>
                <a:cs typeface="Arial" panose="020B0604020202020204" pitchFamily="34" charset="0"/>
              </a:rPr>
              <a:t>Incorporate realistic reflections and shadows to add depth, dimensionality, and a sense of realism.</a:t>
            </a:r>
            <a:endParaRPr lang="en-US" sz="1650" dirty="0">
              <a:latin typeface="Arial" panose="020B0604020202020204" pitchFamily="34" charset="0"/>
              <a:cs typeface="Arial" panose="020B0604020202020204" pitchFamily="34" charset="0"/>
            </a:endParaRPr>
          </a:p>
        </p:txBody>
      </p:sp>
      <p:pic>
        <p:nvPicPr>
          <p:cNvPr id="13" name="Image 4" descr="preencoded.png"/>
          <p:cNvPicPr>
            <a:picLocks noChangeAspect="1"/>
          </p:cNvPicPr>
          <p:nvPr/>
        </p:nvPicPr>
        <p:blipFill>
          <a:blip r:embed="rId7"/>
          <a:stretch>
            <a:fillRect/>
          </a:stretch>
        </p:blipFill>
        <p:spPr>
          <a:xfrm>
            <a:off x="10216991" y="5082302"/>
            <a:ext cx="528638" cy="528638"/>
          </a:xfrm>
          <a:prstGeom prst="rect">
            <a:avLst/>
          </a:prstGeom>
        </p:spPr>
      </p:pic>
      <p:sp>
        <p:nvSpPr>
          <p:cNvPr id="14" name="Text 7"/>
          <p:cNvSpPr/>
          <p:nvPr/>
        </p:nvSpPr>
        <p:spPr>
          <a:xfrm>
            <a:off x="10216991" y="5822394"/>
            <a:ext cx="2861310" cy="330398"/>
          </a:xfrm>
          <a:prstGeom prst="rect">
            <a:avLst/>
          </a:prstGeom>
          <a:noFill/>
          <a:ln/>
        </p:spPr>
        <p:txBody>
          <a:bodyPr wrap="none" lIns="0" tIns="0" rIns="0" bIns="0" rtlCol="0" anchor="t"/>
          <a:lstStyle/>
          <a:p>
            <a:pPr marL="0" indent="0" algn="l">
              <a:lnSpc>
                <a:spcPts val="2600"/>
              </a:lnSpc>
              <a:buNone/>
            </a:pPr>
            <a:r>
              <a:rPr lang="en-US" sz="2050" dirty="0">
                <a:solidFill>
                  <a:srgbClr val="EBECEF"/>
                </a:solidFill>
                <a:latin typeface="Arial" panose="020B0604020202020204" pitchFamily="34" charset="0"/>
                <a:ea typeface="Fraunces Medium" pitchFamily="34" charset="-122"/>
                <a:cs typeface="Arial" panose="020B0604020202020204" pitchFamily="34" charset="0"/>
              </a:rPr>
              <a:t>Mood and Atmosphere</a:t>
            </a:r>
            <a:endParaRPr lang="en-US" sz="2050" dirty="0">
              <a:latin typeface="Arial" panose="020B0604020202020204" pitchFamily="34" charset="0"/>
              <a:cs typeface="Arial" panose="020B0604020202020204" pitchFamily="34" charset="0"/>
            </a:endParaRPr>
          </a:p>
        </p:txBody>
      </p:sp>
      <p:sp>
        <p:nvSpPr>
          <p:cNvPr id="15" name="Text 8"/>
          <p:cNvSpPr/>
          <p:nvPr/>
        </p:nvSpPr>
        <p:spPr>
          <a:xfrm>
            <a:off x="10216991" y="6279594"/>
            <a:ext cx="3673316" cy="1353026"/>
          </a:xfrm>
          <a:prstGeom prst="rect">
            <a:avLst/>
          </a:prstGeom>
          <a:noFill/>
          <a:ln/>
        </p:spPr>
        <p:txBody>
          <a:bodyPr wrap="square" lIns="0" tIns="0" rIns="0" bIns="0" rtlCol="0" anchor="t"/>
          <a:lstStyle/>
          <a:p>
            <a:pPr marL="0" indent="0" algn="l">
              <a:lnSpc>
                <a:spcPts val="2650"/>
              </a:lnSpc>
              <a:buNone/>
            </a:pPr>
            <a:r>
              <a:rPr lang="en-US" sz="1650" dirty="0">
                <a:solidFill>
                  <a:srgbClr val="EBECEF"/>
                </a:solidFill>
                <a:latin typeface="Arial" panose="020B0604020202020204" pitchFamily="34" charset="0"/>
                <a:ea typeface="Epilogue" pitchFamily="34" charset="-122"/>
                <a:cs typeface="Arial" panose="020B0604020202020204" pitchFamily="34" charset="0"/>
              </a:rPr>
              <a:t>Experiment with lighting and shading to evoke specific moods and atmospheres in your digital paintings.</a:t>
            </a:r>
            <a:endParaRPr lang="en-US" sz="1650" dirty="0">
              <a:latin typeface="Arial" panose="020B0604020202020204" pitchFamily="34" charset="0"/>
              <a:cs typeface="Arial" panose="020B0604020202020204" pitchFamily="34" charset="0"/>
            </a:endParaRPr>
          </a:p>
        </p:txBody>
      </p:sp>
      <p:sp>
        <p:nvSpPr>
          <p:cNvPr id="16" name="Rectangle: Rounded Corners 15">
            <a:extLst>
              <a:ext uri="{FF2B5EF4-FFF2-40B4-BE49-F238E27FC236}">
                <a16:creationId xmlns:a16="http://schemas.microsoft.com/office/drawing/2014/main" id="{736E1B55-6DF3-0960-5980-8DCEDCEBB2E4}"/>
              </a:ext>
            </a:extLst>
          </p:cNvPr>
          <p:cNvSpPr/>
          <p:nvPr/>
        </p:nvSpPr>
        <p:spPr>
          <a:xfrm>
            <a:off x="12883793" y="7787811"/>
            <a:ext cx="1623317" cy="318499"/>
          </a:xfrm>
          <a:prstGeom prst="roundRect">
            <a:avLst/>
          </a:prstGeom>
          <a:solidFill>
            <a:srgbClr val="080E2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31386"/>
          </a:xfrm>
          <a:prstGeom prst="rect">
            <a:avLst/>
          </a:prstGeom>
        </p:spPr>
      </p:pic>
      <p:sp>
        <p:nvSpPr>
          <p:cNvPr id="3" name="Text 0"/>
          <p:cNvSpPr/>
          <p:nvPr/>
        </p:nvSpPr>
        <p:spPr>
          <a:xfrm>
            <a:off x="676751" y="531733"/>
            <a:ext cx="6010037" cy="604242"/>
          </a:xfrm>
          <a:prstGeom prst="rect">
            <a:avLst/>
          </a:prstGeom>
          <a:noFill/>
          <a:ln/>
        </p:spPr>
        <p:txBody>
          <a:bodyPr wrap="none" lIns="0" tIns="0" rIns="0" bIns="0" rtlCol="0" anchor="t"/>
          <a:lstStyle/>
          <a:p>
            <a:pPr marL="0" indent="0">
              <a:lnSpc>
                <a:spcPts val="4750"/>
              </a:lnSpc>
              <a:buNone/>
            </a:pPr>
            <a:r>
              <a:rPr lang="en-US" sz="3800" dirty="0">
                <a:solidFill>
                  <a:srgbClr val="FFFFFF"/>
                </a:solidFill>
                <a:latin typeface="Arial" panose="020B0604020202020204" pitchFamily="34" charset="0"/>
                <a:ea typeface="Fraunces Medium" pitchFamily="34" charset="-122"/>
                <a:cs typeface="Arial" panose="020B0604020202020204" pitchFamily="34" charset="0"/>
              </a:rPr>
              <a:t>Digital Painting Workflow Summary</a:t>
            </a:r>
            <a:endParaRPr lang="en-US" sz="3800" dirty="0">
              <a:latin typeface="Arial" panose="020B0604020202020204" pitchFamily="34" charset="0"/>
              <a:cs typeface="Arial" panose="020B0604020202020204" pitchFamily="34" charset="0"/>
            </a:endParaRPr>
          </a:p>
        </p:txBody>
      </p:sp>
      <p:sp>
        <p:nvSpPr>
          <p:cNvPr id="4" name="Shape 1"/>
          <p:cNvSpPr/>
          <p:nvPr/>
        </p:nvSpPr>
        <p:spPr>
          <a:xfrm>
            <a:off x="955358" y="1426012"/>
            <a:ext cx="22860" cy="6273641"/>
          </a:xfrm>
          <a:prstGeom prst="roundRect">
            <a:avLst>
              <a:gd name="adj" fmla="val 355252"/>
            </a:avLst>
          </a:prstGeom>
          <a:solidFill>
            <a:srgbClr val="414A70"/>
          </a:solidFill>
          <a:ln/>
        </p:spPr>
      </p:sp>
      <p:sp>
        <p:nvSpPr>
          <p:cNvPr id="5" name="Shape 2"/>
          <p:cNvSpPr/>
          <p:nvPr/>
        </p:nvSpPr>
        <p:spPr>
          <a:xfrm>
            <a:off x="1161455" y="1849636"/>
            <a:ext cx="676751" cy="22860"/>
          </a:xfrm>
          <a:prstGeom prst="roundRect">
            <a:avLst>
              <a:gd name="adj" fmla="val 355252"/>
            </a:avLst>
          </a:prstGeom>
          <a:solidFill>
            <a:srgbClr val="414A70"/>
          </a:solidFill>
          <a:ln/>
        </p:spPr>
      </p:sp>
      <p:sp>
        <p:nvSpPr>
          <p:cNvPr id="6" name="Shape 3"/>
          <p:cNvSpPr/>
          <p:nvPr/>
        </p:nvSpPr>
        <p:spPr>
          <a:xfrm>
            <a:off x="749260" y="1643539"/>
            <a:ext cx="435054" cy="435054"/>
          </a:xfrm>
          <a:prstGeom prst="roundRect">
            <a:avLst>
              <a:gd name="adj" fmla="val 18667"/>
            </a:avLst>
          </a:prstGeom>
          <a:solidFill>
            <a:srgbClr val="283157"/>
          </a:solidFill>
          <a:ln w="7620">
            <a:solidFill>
              <a:srgbClr val="414A70"/>
            </a:solidFill>
            <a:prstDash val="solid"/>
          </a:ln>
        </p:spPr>
      </p:sp>
      <p:sp>
        <p:nvSpPr>
          <p:cNvPr id="7" name="Text 4"/>
          <p:cNvSpPr/>
          <p:nvPr/>
        </p:nvSpPr>
        <p:spPr>
          <a:xfrm>
            <a:off x="900232" y="1716048"/>
            <a:ext cx="132993" cy="290036"/>
          </a:xfrm>
          <a:prstGeom prst="rect">
            <a:avLst/>
          </a:prstGeom>
          <a:noFill/>
          <a:ln/>
        </p:spPr>
        <p:txBody>
          <a:bodyPr wrap="none" lIns="0" tIns="0" rIns="0" bIns="0" rtlCol="0" anchor="t"/>
          <a:lstStyle/>
          <a:p>
            <a:pPr marL="0" indent="0" algn="ctr">
              <a:lnSpc>
                <a:spcPts val="2250"/>
              </a:lnSpc>
              <a:buNone/>
            </a:pPr>
            <a:r>
              <a:rPr lang="en-US" sz="2250" dirty="0">
                <a:solidFill>
                  <a:srgbClr val="EBECEF"/>
                </a:solidFill>
                <a:latin typeface="Arial" panose="020B0604020202020204" pitchFamily="34" charset="0"/>
                <a:ea typeface="Fraunces Medium" pitchFamily="34" charset="-122"/>
                <a:cs typeface="Arial" panose="020B0604020202020204" pitchFamily="34" charset="0"/>
              </a:rPr>
              <a:t>1</a:t>
            </a:r>
            <a:endParaRPr lang="en-US" sz="2250" dirty="0">
              <a:latin typeface="Arial" panose="020B0604020202020204" pitchFamily="34" charset="0"/>
              <a:cs typeface="Arial" panose="020B0604020202020204" pitchFamily="34" charset="0"/>
            </a:endParaRPr>
          </a:p>
        </p:txBody>
      </p:sp>
      <p:sp>
        <p:nvSpPr>
          <p:cNvPr id="8" name="Text 5"/>
          <p:cNvSpPr/>
          <p:nvPr/>
        </p:nvSpPr>
        <p:spPr>
          <a:xfrm>
            <a:off x="2030254" y="1619369"/>
            <a:ext cx="2551628" cy="302062"/>
          </a:xfrm>
          <a:prstGeom prst="rect">
            <a:avLst/>
          </a:prstGeom>
          <a:noFill/>
          <a:ln/>
        </p:spPr>
        <p:txBody>
          <a:bodyPr wrap="none" lIns="0" tIns="0" rIns="0" bIns="0" rtlCol="0" anchor="t"/>
          <a:lstStyle/>
          <a:p>
            <a:pPr marL="0" indent="0" algn="l">
              <a:lnSpc>
                <a:spcPts val="2350"/>
              </a:lnSpc>
              <a:buNone/>
            </a:pPr>
            <a:r>
              <a:rPr lang="en-US" sz="1900" dirty="0">
                <a:solidFill>
                  <a:srgbClr val="EBECEF"/>
                </a:solidFill>
                <a:latin typeface="Arial" panose="020B0604020202020204" pitchFamily="34" charset="0"/>
                <a:ea typeface="Fraunces Medium" pitchFamily="34" charset="-122"/>
                <a:cs typeface="Arial" panose="020B0604020202020204" pitchFamily="34" charset="0"/>
              </a:rPr>
              <a:t>Concept Development</a:t>
            </a:r>
            <a:endParaRPr lang="en-US" sz="1900" dirty="0">
              <a:latin typeface="Arial" panose="020B0604020202020204" pitchFamily="34" charset="0"/>
              <a:cs typeface="Arial" panose="020B0604020202020204" pitchFamily="34" charset="0"/>
            </a:endParaRPr>
          </a:p>
        </p:txBody>
      </p:sp>
      <p:sp>
        <p:nvSpPr>
          <p:cNvPr id="9" name="Text 6"/>
          <p:cNvSpPr/>
          <p:nvPr/>
        </p:nvSpPr>
        <p:spPr>
          <a:xfrm>
            <a:off x="2030254" y="2037397"/>
            <a:ext cx="6436995" cy="618649"/>
          </a:xfrm>
          <a:prstGeom prst="rect">
            <a:avLst/>
          </a:prstGeom>
          <a:noFill/>
          <a:ln/>
        </p:spPr>
        <p:txBody>
          <a:bodyPr wrap="square" lIns="0" tIns="0" rIns="0" bIns="0" rtlCol="0" anchor="t"/>
          <a:lstStyle/>
          <a:p>
            <a:pPr marL="0" indent="0" algn="l">
              <a:lnSpc>
                <a:spcPts val="2400"/>
              </a:lnSpc>
              <a:buNone/>
            </a:pPr>
            <a:r>
              <a:rPr lang="en-US" sz="1500" dirty="0">
                <a:solidFill>
                  <a:srgbClr val="EBECEF"/>
                </a:solidFill>
                <a:latin typeface="Arial" panose="020B0604020202020204" pitchFamily="34" charset="0"/>
                <a:ea typeface="Epilogue" pitchFamily="34" charset="-122"/>
                <a:cs typeface="Arial" panose="020B0604020202020204" pitchFamily="34" charset="0"/>
              </a:rPr>
              <a:t>Start with a clear vision and brainstorm ideas to develop a strong conceptual foundation.</a:t>
            </a:r>
            <a:endParaRPr lang="en-US" sz="1500" dirty="0">
              <a:latin typeface="Arial" panose="020B0604020202020204" pitchFamily="34" charset="0"/>
              <a:cs typeface="Arial" panose="020B0604020202020204" pitchFamily="34" charset="0"/>
            </a:endParaRPr>
          </a:p>
        </p:txBody>
      </p:sp>
      <p:sp>
        <p:nvSpPr>
          <p:cNvPr id="10" name="Shape 7"/>
          <p:cNvSpPr/>
          <p:nvPr/>
        </p:nvSpPr>
        <p:spPr>
          <a:xfrm>
            <a:off x="1161455" y="3466386"/>
            <a:ext cx="676751" cy="22860"/>
          </a:xfrm>
          <a:prstGeom prst="roundRect">
            <a:avLst>
              <a:gd name="adj" fmla="val 355252"/>
            </a:avLst>
          </a:prstGeom>
          <a:solidFill>
            <a:srgbClr val="414A70"/>
          </a:solidFill>
          <a:ln/>
        </p:spPr>
      </p:sp>
      <p:sp>
        <p:nvSpPr>
          <p:cNvPr id="11" name="Shape 8"/>
          <p:cNvSpPr/>
          <p:nvPr/>
        </p:nvSpPr>
        <p:spPr>
          <a:xfrm>
            <a:off x="749260" y="3260288"/>
            <a:ext cx="435054" cy="435054"/>
          </a:xfrm>
          <a:prstGeom prst="roundRect">
            <a:avLst>
              <a:gd name="adj" fmla="val 18667"/>
            </a:avLst>
          </a:prstGeom>
          <a:solidFill>
            <a:srgbClr val="283157"/>
          </a:solidFill>
          <a:ln w="7620">
            <a:solidFill>
              <a:srgbClr val="414A70"/>
            </a:solidFill>
            <a:prstDash val="solid"/>
          </a:ln>
        </p:spPr>
      </p:sp>
      <p:sp>
        <p:nvSpPr>
          <p:cNvPr id="12" name="Text 9"/>
          <p:cNvSpPr/>
          <p:nvPr/>
        </p:nvSpPr>
        <p:spPr>
          <a:xfrm>
            <a:off x="878919" y="3332798"/>
            <a:ext cx="175736" cy="290036"/>
          </a:xfrm>
          <a:prstGeom prst="rect">
            <a:avLst/>
          </a:prstGeom>
          <a:noFill/>
          <a:ln/>
        </p:spPr>
        <p:txBody>
          <a:bodyPr wrap="none" lIns="0" tIns="0" rIns="0" bIns="0" rtlCol="0" anchor="t"/>
          <a:lstStyle/>
          <a:p>
            <a:pPr marL="0" indent="0" algn="ctr">
              <a:lnSpc>
                <a:spcPts val="2250"/>
              </a:lnSpc>
              <a:buNone/>
            </a:pPr>
            <a:r>
              <a:rPr lang="en-US" sz="2250" dirty="0">
                <a:solidFill>
                  <a:srgbClr val="EBECEF"/>
                </a:solidFill>
                <a:latin typeface="Arial" panose="020B0604020202020204" pitchFamily="34" charset="0"/>
                <a:ea typeface="Fraunces Medium" pitchFamily="34" charset="-122"/>
                <a:cs typeface="Arial" panose="020B0604020202020204" pitchFamily="34" charset="0"/>
              </a:rPr>
              <a:t>2</a:t>
            </a:r>
            <a:endParaRPr lang="en-US" sz="2250" dirty="0">
              <a:latin typeface="Arial" panose="020B0604020202020204" pitchFamily="34" charset="0"/>
              <a:cs typeface="Arial" panose="020B0604020202020204" pitchFamily="34" charset="0"/>
            </a:endParaRPr>
          </a:p>
        </p:txBody>
      </p:sp>
      <p:sp>
        <p:nvSpPr>
          <p:cNvPr id="13" name="Text 10"/>
          <p:cNvSpPr/>
          <p:nvPr/>
        </p:nvSpPr>
        <p:spPr>
          <a:xfrm>
            <a:off x="2030254" y="3236119"/>
            <a:ext cx="3173254" cy="302062"/>
          </a:xfrm>
          <a:prstGeom prst="rect">
            <a:avLst/>
          </a:prstGeom>
          <a:noFill/>
          <a:ln/>
        </p:spPr>
        <p:txBody>
          <a:bodyPr wrap="none" lIns="0" tIns="0" rIns="0" bIns="0" rtlCol="0" anchor="t"/>
          <a:lstStyle/>
          <a:p>
            <a:pPr marL="0" indent="0" algn="l">
              <a:lnSpc>
                <a:spcPts val="2350"/>
              </a:lnSpc>
              <a:buNone/>
            </a:pPr>
            <a:r>
              <a:rPr lang="en-US" sz="1900" dirty="0">
                <a:solidFill>
                  <a:srgbClr val="EBECEF"/>
                </a:solidFill>
                <a:latin typeface="Arial" panose="020B0604020202020204" pitchFamily="34" charset="0"/>
                <a:ea typeface="Fraunces Medium" pitchFamily="34" charset="-122"/>
                <a:cs typeface="Arial" panose="020B0604020202020204" pitchFamily="34" charset="0"/>
              </a:rPr>
              <a:t>Sketching and Composition</a:t>
            </a:r>
            <a:endParaRPr lang="en-US" sz="1900" dirty="0">
              <a:latin typeface="Arial" panose="020B0604020202020204" pitchFamily="34" charset="0"/>
              <a:cs typeface="Arial" panose="020B0604020202020204" pitchFamily="34" charset="0"/>
            </a:endParaRPr>
          </a:p>
        </p:txBody>
      </p:sp>
      <p:sp>
        <p:nvSpPr>
          <p:cNvPr id="14" name="Text 11"/>
          <p:cNvSpPr/>
          <p:nvPr/>
        </p:nvSpPr>
        <p:spPr>
          <a:xfrm>
            <a:off x="2030254" y="3654147"/>
            <a:ext cx="6436995" cy="618649"/>
          </a:xfrm>
          <a:prstGeom prst="rect">
            <a:avLst/>
          </a:prstGeom>
          <a:noFill/>
          <a:ln/>
        </p:spPr>
        <p:txBody>
          <a:bodyPr wrap="square" lIns="0" tIns="0" rIns="0" bIns="0" rtlCol="0" anchor="t"/>
          <a:lstStyle/>
          <a:p>
            <a:pPr marL="0" indent="0" algn="l">
              <a:lnSpc>
                <a:spcPts val="2400"/>
              </a:lnSpc>
              <a:buNone/>
            </a:pPr>
            <a:r>
              <a:rPr lang="en-US" sz="1500" dirty="0">
                <a:solidFill>
                  <a:srgbClr val="EBECEF"/>
                </a:solidFill>
                <a:latin typeface="Arial" panose="020B0604020202020204" pitchFamily="34" charset="0"/>
                <a:ea typeface="Epilogue" pitchFamily="34" charset="-122"/>
                <a:cs typeface="Arial" panose="020B0604020202020204" pitchFamily="34" charset="0"/>
              </a:rPr>
              <a:t>Explore different compositions and refine the overall structure of your digital painting.</a:t>
            </a:r>
            <a:endParaRPr lang="en-US" sz="1500" dirty="0">
              <a:latin typeface="Arial" panose="020B0604020202020204" pitchFamily="34" charset="0"/>
              <a:cs typeface="Arial" panose="020B0604020202020204" pitchFamily="34" charset="0"/>
            </a:endParaRPr>
          </a:p>
        </p:txBody>
      </p:sp>
      <p:sp>
        <p:nvSpPr>
          <p:cNvPr id="15" name="Shape 12"/>
          <p:cNvSpPr/>
          <p:nvPr/>
        </p:nvSpPr>
        <p:spPr>
          <a:xfrm>
            <a:off x="1161455" y="5083135"/>
            <a:ext cx="676751" cy="22860"/>
          </a:xfrm>
          <a:prstGeom prst="roundRect">
            <a:avLst>
              <a:gd name="adj" fmla="val 355252"/>
            </a:avLst>
          </a:prstGeom>
          <a:solidFill>
            <a:srgbClr val="414A70"/>
          </a:solidFill>
          <a:ln/>
        </p:spPr>
      </p:sp>
      <p:sp>
        <p:nvSpPr>
          <p:cNvPr id="16" name="Shape 13"/>
          <p:cNvSpPr/>
          <p:nvPr/>
        </p:nvSpPr>
        <p:spPr>
          <a:xfrm>
            <a:off x="749260" y="4877038"/>
            <a:ext cx="435054" cy="435054"/>
          </a:xfrm>
          <a:prstGeom prst="roundRect">
            <a:avLst>
              <a:gd name="adj" fmla="val 18667"/>
            </a:avLst>
          </a:prstGeom>
          <a:solidFill>
            <a:srgbClr val="283157"/>
          </a:solidFill>
          <a:ln w="7620">
            <a:solidFill>
              <a:srgbClr val="414A70"/>
            </a:solidFill>
            <a:prstDash val="solid"/>
          </a:ln>
        </p:spPr>
      </p:sp>
      <p:sp>
        <p:nvSpPr>
          <p:cNvPr id="17" name="Text 14"/>
          <p:cNvSpPr/>
          <p:nvPr/>
        </p:nvSpPr>
        <p:spPr>
          <a:xfrm>
            <a:off x="886658" y="4949547"/>
            <a:ext cx="160139" cy="290036"/>
          </a:xfrm>
          <a:prstGeom prst="rect">
            <a:avLst/>
          </a:prstGeom>
          <a:noFill/>
          <a:ln/>
        </p:spPr>
        <p:txBody>
          <a:bodyPr wrap="none" lIns="0" tIns="0" rIns="0" bIns="0" rtlCol="0" anchor="t"/>
          <a:lstStyle/>
          <a:p>
            <a:pPr marL="0" indent="0" algn="ctr">
              <a:lnSpc>
                <a:spcPts val="2250"/>
              </a:lnSpc>
              <a:buNone/>
            </a:pPr>
            <a:r>
              <a:rPr lang="en-US" sz="2250" dirty="0">
                <a:solidFill>
                  <a:srgbClr val="EBECEF"/>
                </a:solidFill>
                <a:latin typeface="Arial" panose="020B0604020202020204" pitchFamily="34" charset="0"/>
                <a:ea typeface="Fraunces Medium" pitchFamily="34" charset="-122"/>
                <a:cs typeface="Arial" panose="020B0604020202020204" pitchFamily="34" charset="0"/>
              </a:rPr>
              <a:t>3</a:t>
            </a:r>
            <a:endParaRPr lang="en-US" sz="2250" dirty="0">
              <a:latin typeface="Arial" panose="020B0604020202020204" pitchFamily="34" charset="0"/>
              <a:cs typeface="Arial" panose="020B0604020202020204" pitchFamily="34" charset="0"/>
            </a:endParaRPr>
          </a:p>
        </p:txBody>
      </p:sp>
      <p:sp>
        <p:nvSpPr>
          <p:cNvPr id="18" name="Text 15"/>
          <p:cNvSpPr/>
          <p:nvPr/>
        </p:nvSpPr>
        <p:spPr>
          <a:xfrm>
            <a:off x="2030254" y="4852868"/>
            <a:ext cx="3055739" cy="302062"/>
          </a:xfrm>
          <a:prstGeom prst="rect">
            <a:avLst/>
          </a:prstGeom>
          <a:noFill/>
          <a:ln/>
        </p:spPr>
        <p:txBody>
          <a:bodyPr wrap="none" lIns="0" tIns="0" rIns="0" bIns="0" rtlCol="0" anchor="t"/>
          <a:lstStyle/>
          <a:p>
            <a:pPr marL="0" indent="0" algn="l">
              <a:lnSpc>
                <a:spcPts val="2350"/>
              </a:lnSpc>
              <a:buNone/>
            </a:pPr>
            <a:r>
              <a:rPr lang="en-US" sz="1900" dirty="0">
                <a:solidFill>
                  <a:srgbClr val="EBECEF"/>
                </a:solidFill>
                <a:latin typeface="Arial" panose="020B0604020202020204" pitchFamily="34" charset="0"/>
                <a:ea typeface="Fraunces Medium" pitchFamily="34" charset="-122"/>
                <a:cs typeface="Arial" panose="020B0604020202020204" pitchFamily="34" charset="0"/>
              </a:rPr>
              <a:t>Color and Lighting Studies</a:t>
            </a:r>
            <a:endParaRPr lang="en-US" sz="1900" dirty="0">
              <a:latin typeface="Arial" panose="020B0604020202020204" pitchFamily="34" charset="0"/>
              <a:cs typeface="Arial" panose="020B0604020202020204" pitchFamily="34" charset="0"/>
            </a:endParaRPr>
          </a:p>
        </p:txBody>
      </p:sp>
      <p:sp>
        <p:nvSpPr>
          <p:cNvPr id="19" name="Text 16"/>
          <p:cNvSpPr/>
          <p:nvPr/>
        </p:nvSpPr>
        <p:spPr>
          <a:xfrm>
            <a:off x="2030254" y="5270897"/>
            <a:ext cx="6436995" cy="618649"/>
          </a:xfrm>
          <a:prstGeom prst="rect">
            <a:avLst/>
          </a:prstGeom>
          <a:noFill/>
          <a:ln/>
        </p:spPr>
        <p:txBody>
          <a:bodyPr wrap="square" lIns="0" tIns="0" rIns="0" bIns="0" rtlCol="0" anchor="t"/>
          <a:lstStyle/>
          <a:p>
            <a:pPr marL="0" indent="0" algn="l">
              <a:lnSpc>
                <a:spcPts val="2400"/>
              </a:lnSpc>
              <a:buNone/>
            </a:pPr>
            <a:r>
              <a:rPr lang="en-US" sz="1500" dirty="0">
                <a:solidFill>
                  <a:srgbClr val="EBECEF"/>
                </a:solidFill>
                <a:latin typeface="Arial" panose="020B0604020202020204" pitchFamily="34" charset="0"/>
                <a:ea typeface="Epilogue" pitchFamily="34" charset="-122"/>
                <a:cs typeface="Arial" panose="020B0604020202020204" pitchFamily="34" charset="0"/>
              </a:rPr>
              <a:t>Experiment with color palettes and lighting setups to establish the desired mood and atmosphere.</a:t>
            </a:r>
            <a:endParaRPr lang="en-US" sz="1500" dirty="0">
              <a:latin typeface="Arial" panose="020B0604020202020204" pitchFamily="34" charset="0"/>
              <a:cs typeface="Arial" panose="020B0604020202020204" pitchFamily="34" charset="0"/>
            </a:endParaRPr>
          </a:p>
        </p:txBody>
      </p:sp>
      <p:sp>
        <p:nvSpPr>
          <p:cNvPr id="20" name="Shape 17"/>
          <p:cNvSpPr/>
          <p:nvPr/>
        </p:nvSpPr>
        <p:spPr>
          <a:xfrm>
            <a:off x="1161455" y="6699885"/>
            <a:ext cx="676751" cy="22860"/>
          </a:xfrm>
          <a:prstGeom prst="roundRect">
            <a:avLst>
              <a:gd name="adj" fmla="val 355252"/>
            </a:avLst>
          </a:prstGeom>
          <a:solidFill>
            <a:srgbClr val="414A70"/>
          </a:solidFill>
          <a:ln/>
        </p:spPr>
      </p:sp>
      <p:sp>
        <p:nvSpPr>
          <p:cNvPr id="21" name="Shape 18"/>
          <p:cNvSpPr/>
          <p:nvPr/>
        </p:nvSpPr>
        <p:spPr>
          <a:xfrm>
            <a:off x="749260" y="6493788"/>
            <a:ext cx="435054" cy="435054"/>
          </a:xfrm>
          <a:prstGeom prst="roundRect">
            <a:avLst>
              <a:gd name="adj" fmla="val 18667"/>
            </a:avLst>
          </a:prstGeom>
          <a:solidFill>
            <a:srgbClr val="283157"/>
          </a:solidFill>
          <a:ln w="7620">
            <a:solidFill>
              <a:srgbClr val="414A70"/>
            </a:solidFill>
            <a:prstDash val="solid"/>
          </a:ln>
        </p:spPr>
      </p:sp>
      <p:sp>
        <p:nvSpPr>
          <p:cNvPr id="22" name="Text 19"/>
          <p:cNvSpPr/>
          <p:nvPr/>
        </p:nvSpPr>
        <p:spPr>
          <a:xfrm>
            <a:off x="878086" y="6566297"/>
            <a:ext cx="177403" cy="290036"/>
          </a:xfrm>
          <a:prstGeom prst="rect">
            <a:avLst/>
          </a:prstGeom>
          <a:noFill/>
          <a:ln/>
        </p:spPr>
        <p:txBody>
          <a:bodyPr wrap="none" lIns="0" tIns="0" rIns="0" bIns="0" rtlCol="0" anchor="t"/>
          <a:lstStyle/>
          <a:p>
            <a:pPr marL="0" indent="0" algn="ctr">
              <a:lnSpc>
                <a:spcPts val="2250"/>
              </a:lnSpc>
              <a:buNone/>
            </a:pPr>
            <a:r>
              <a:rPr lang="en-US" sz="2250" dirty="0">
                <a:solidFill>
                  <a:srgbClr val="EBECEF"/>
                </a:solidFill>
                <a:latin typeface="Arial" panose="020B0604020202020204" pitchFamily="34" charset="0"/>
                <a:ea typeface="Fraunces Medium" pitchFamily="34" charset="-122"/>
                <a:cs typeface="Arial" panose="020B0604020202020204" pitchFamily="34" charset="0"/>
              </a:rPr>
              <a:t>4</a:t>
            </a:r>
            <a:endParaRPr lang="en-US" sz="2250" dirty="0">
              <a:latin typeface="Arial" panose="020B0604020202020204" pitchFamily="34" charset="0"/>
              <a:cs typeface="Arial" panose="020B0604020202020204" pitchFamily="34" charset="0"/>
            </a:endParaRPr>
          </a:p>
        </p:txBody>
      </p:sp>
      <p:sp>
        <p:nvSpPr>
          <p:cNvPr id="23" name="Text 20"/>
          <p:cNvSpPr/>
          <p:nvPr/>
        </p:nvSpPr>
        <p:spPr>
          <a:xfrm>
            <a:off x="2030254" y="6469618"/>
            <a:ext cx="2867620" cy="302062"/>
          </a:xfrm>
          <a:prstGeom prst="rect">
            <a:avLst/>
          </a:prstGeom>
          <a:noFill/>
          <a:ln/>
        </p:spPr>
        <p:txBody>
          <a:bodyPr wrap="none" lIns="0" tIns="0" rIns="0" bIns="0" rtlCol="0" anchor="t"/>
          <a:lstStyle/>
          <a:p>
            <a:pPr marL="0" indent="0" algn="l">
              <a:lnSpc>
                <a:spcPts val="2350"/>
              </a:lnSpc>
              <a:buNone/>
            </a:pPr>
            <a:r>
              <a:rPr lang="en-US" sz="1900" dirty="0">
                <a:solidFill>
                  <a:srgbClr val="EBECEF"/>
                </a:solidFill>
                <a:latin typeface="Arial" panose="020B0604020202020204" pitchFamily="34" charset="0"/>
                <a:ea typeface="Fraunces Medium" pitchFamily="34" charset="-122"/>
                <a:cs typeface="Arial" panose="020B0604020202020204" pitchFamily="34" charset="0"/>
              </a:rPr>
              <a:t>Painting and Refinement</a:t>
            </a:r>
            <a:endParaRPr lang="en-US" sz="1900" dirty="0">
              <a:latin typeface="Arial" panose="020B0604020202020204" pitchFamily="34" charset="0"/>
              <a:cs typeface="Arial" panose="020B0604020202020204" pitchFamily="34" charset="0"/>
            </a:endParaRPr>
          </a:p>
        </p:txBody>
      </p:sp>
      <p:sp>
        <p:nvSpPr>
          <p:cNvPr id="24" name="Text 21"/>
          <p:cNvSpPr/>
          <p:nvPr/>
        </p:nvSpPr>
        <p:spPr>
          <a:xfrm>
            <a:off x="2030254" y="6887647"/>
            <a:ext cx="6436995" cy="618649"/>
          </a:xfrm>
          <a:prstGeom prst="rect">
            <a:avLst/>
          </a:prstGeom>
          <a:noFill/>
          <a:ln/>
        </p:spPr>
        <p:txBody>
          <a:bodyPr wrap="square" lIns="0" tIns="0" rIns="0" bIns="0" rtlCol="0" anchor="t"/>
          <a:lstStyle/>
          <a:p>
            <a:pPr marL="0" indent="0" algn="l">
              <a:lnSpc>
                <a:spcPts val="2400"/>
              </a:lnSpc>
              <a:buNone/>
            </a:pPr>
            <a:r>
              <a:rPr lang="en-US" sz="1500" dirty="0">
                <a:solidFill>
                  <a:srgbClr val="EBECEF"/>
                </a:solidFill>
                <a:latin typeface="Arial" panose="020B0604020202020204" pitchFamily="34" charset="0"/>
                <a:ea typeface="Epilogue" pitchFamily="34" charset="-122"/>
                <a:cs typeface="Arial" panose="020B0604020202020204" pitchFamily="34" charset="0"/>
              </a:rPr>
              <a:t>Bring your digital painting to life through careful brushwork, layer management, and continuous refinement.</a:t>
            </a:r>
            <a:endParaRPr lang="en-US" sz="1500" dirty="0">
              <a:latin typeface="Arial" panose="020B0604020202020204" pitchFamily="34" charset="0"/>
              <a:cs typeface="Arial" panose="020B0604020202020204" pitchFamily="34"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734735" y="577453"/>
            <a:ext cx="7674531" cy="1312069"/>
          </a:xfrm>
          <a:prstGeom prst="rect">
            <a:avLst/>
          </a:prstGeom>
          <a:noFill/>
          <a:ln/>
        </p:spPr>
        <p:txBody>
          <a:bodyPr wrap="square" lIns="0" tIns="0" rIns="0" bIns="0" rtlCol="0" anchor="t"/>
          <a:lstStyle/>
          <a:p>
            <a:pPr marL="0" indent="0">
              <a:lnSpc>
                <a:spcPts val="5150"/>
              </a:lnSpc>
              <a:buNone/>
            </a:pPr>
            <a:r>
              <a:rPr lang="en-US" sz="4100" dirty="0">
                <a:solidFill>
                  <a:srgbClr val="FFFFFF"/>
                </a:solidFill>
                <a:latin typeface="Arial" panose="020B0604020202020204" pitchFamily="34" charset="0"/>
                <a:ea typeface="Fraunces Medium" pitchFamily="34" charset="-122"/>
                <a:cs typeface="Arial" panose="020B0604020202020204" pitchFamily="34" charset="0"/>
              </a:rPr>
              <a:t>Advanced Techniques and Experimentation</a:t>
            </a:r>
            <a:endParaRPr lang="en-US" sz="4100" dirty="0">
              <a:latin typeface="Arial" panose="020B0604020202020204" pitchFamily="34" charset="0"/>
              <a:cs typeface="Arial" panose="020B0604020202020204" pitchFamily="34" charset="0"/>
            </a:endParaRPr>
          </a:p>
        </p:txBody>
      </p:sp>
      <p:sp>
        <p:nvSpPr>
          <p:cNvPr id="4" name="Shape 1"/>
          <p:cNvSpPr/>
          <p:nvPr/>
        </p:nvSpPr>
        <p:spPr>
          <a:xfrm>
            <a:off x="734735" y="2204323"/>
            <a:ext cx="7674531" cy="5447824"/>
          </a:xfrm>
          <a:prstGeom prst="roundRect">
            <a:avLst>
              <a:gd name="adj" fmla="val 1619"/>
            </a:avLst>
          </a:prstGeom>
          <a:noFill/>
          <a:ln w="7620">
            <a:solidFill>
              <a:srgbClr val="FFFFFF">
                <a:alpha val="24000"/>
              </a:srgbClr>
            </a:solidFill>
            <a:prstDash val="solid"/>
          </a:ln>
        </p:spPr>
      </p:sp>
      <p:sp>
        <p:nvSpPr>
          <p:cNvPr id="5" name="Shape 2"/>
          <p:cNvSpPr/>
          <p:nvPr/>
        </p:nvSpPr>
        <p:spPr>
          <a:xfrm>
            <a:off x="742355" y="2211943"/>
            <a:ext cx="7659291" cy="1274207"/>
          </a:xfrm>
          <a:prstGeom prst="rect">
            <a:avLst/>
          </a:prstGeom>
          <a:solidFill>
            <a:srgbClr val="FFFFFF">
              <a:alpha val="4000"/>
            </a:srgbClr>
          </a:solidFill>
          <a:ln/>
        </p:spPr>
      </p:sp>
      <p:sp>
        <p:nvSpPr>
          <p:cNvPr id="6" name="Text 3"/>
          <p:cNvSpPr/>
          <p:nvPr/>
        </p:nvSpPr>
        <p:spPr>
          <a:xfrm>
            <a:off x="952262" y="2345412"/>
            <a:ext cx="3406021" cy="335756"/>
          </a:xfrm>
          <a:prstGeom prst="rect">
            <a:avLst/>
          </a:prstGeom>
          <a:noFill/>
          <a:ln/>
        </p:spPr>
        <p:txBody>
          <a:bodyPr wrap="none" lIns="0" tIns="0" rIns="0" bIns="0" rtlCol="0" anchor="t"/>
          <a:lstStyle/>
          <a:p>
            <a:pPr marL="0" indent="0">
              <a:lnSpc>
                <a:spcPts val="2600"/>
              </a:lnSpc>
              <a:buNone/>
            </a:pPr>
            <a:r>
              <a:rPr lang="en-US" sz="1650" dirty="0">
                <a:solidFill>
                  <a:srgbClr val="EBECEF"/>
                </a:solidFill>
                <a:latin typeface="Arial" panose="020B0604020202020204" pitchFamily="34" charset="0"/>
                <a:ea typeface="Epilogue" pitchFamily="34" charset="-122"/>
                <a:cs typeface="Arial" panose="020B0604020202020204" pitchFamily="34" charset="0"/>
              </a:rPr>
              <a:t>Photoshop Scripting</a:t>
            </a:r>
            <a:endParaRPr lang="en-US" sz="1650" dirty="0">
              <a:latin typeface="Arial" panose="020B0604020202020204" pitchFamily="34" charset="0"/>
              <a:cs typeface="Arial" panose="020B0604020202020204" pitchFamily="34" charset="0"/>
            </a:endParaRPr>
          </a:p>
        </p:txBody>
      </p:sp>
      <p:sp>
        <p:nvSpPr>
          <p:cNvPr id="7" name="Text 4"/>
          <p:cNvSpPr/>
          <p:nvPr/>
        </p:nvSpPr>
        <p:spPr>
          <a:xfrm>
            <a:off x="4785717" y="2345412"/>
            <a:ext cx="3406021" cy="1007269"/>
          </a:xfrm>
          <a:prstGeom prst="rect">
            <a:avLst/>
          </a:prstGeom>
          <a:noFill/>
          <a:ln/>
        </p:spPr>
        <p:txBody>
          <a:bodyPr wrap="square" lIns="0" tIns="0" rIns="0" bIns="0" rtlCol="0" anchor="t"/>
          <a:lstStyle/>
          <a:p>
            <a:pPr marL="0" indent="0">
              <a:lnSpc>
                <a:spcPts val="2600"/>
              </a:lnSpc>
              <a:buNone/>
            </a:pPr>
            <a:r>
              <a:rPr lang="en-US" sz="1650" dirty="0">
                <a:solidFill>
                  <a:srgbClr val="EBECEF"/>
                </a:solidFill>
                <a:latin typeface="Arial" panose="020B0604020202020204" pitchFamily="34" charset="0"/>
                <a:ea typeface="Epilogue" pitchFamily="34" charset="-122"/>
                <a:cs typeface="Arial" panose="020B0604020202020204" pitchFamily="34" charset="0"/>
              </a:rPr>
              <a:t>Automate repetitive tasks and streamline your digital painting workflow.</a:t>
            </a:r>
            <a:endParaRPr lang="en-US" sz="1650" dirty="0">
              <a:latin typeface="Arial" panose="020B0604020202020204" pitchFamily="34" charset="0"/>
              <a:cs typeface="Arial" panose="020B0604020202020204" pitchFamily="34" charset="0"/>
            </a:endParaRPr>
          </a:p>
        </p:txBody>
      </p:sp>
      <p:sp>
        <p:nvSpPr>
          <p:cNvPr id="8" name="Shape 5"/>
          <p:cNvSpPr/>
          <p:nvPr/>
        </p:nvSpPr>
        <p:spPr>
          <a:xfrm>
            <a:off x="742355" y="3486150"/>
            <a:ext cx="7659291" cy="1274207"/>
          </a:xfrm>
          <a:prstGeom prst="rect">
            <a:avLst/>
          </a:prstGeom>
          <a:solidFill>
            <a:srgbClr val="000000">
              <a:alpha val="4000"/>
            </a:srgbClr>
          </a:solidFill>
          <a:ln/>
        </p:spPr>
      </p:sp>
      <p:sp>
        <p:nvSpPr>
          <p:cNvPr id="9" name="Text 6"/>
          <p:cNvSpPr/>
          <p:nvPr/>
        </p:nvSpPr>
        <p:spPr>
          <a:xfrm>
            <a:off x="952262" y="3619619"/>
            <a:ext cx="3406021" cy="335756"/>
          </a:xfrm>
          <a:prstGeom prst="rect">
            <a:avLst/>
          </a:prstGeom>
          <a:noFill/>
          <a:ln/>
        </p:spPr>
        <p:txBody>
          <a:bodyPr wrap="none" lIns="0" tIns="0" rIns="0" bIns="0" rtlCol="0" anchor="t"/>
          <a:lstStyle/>
          <a:p>
            <a:pPr marL="0" indent="0">
              <a:lnSpc>
                <a:spcPts val="2600"/>
              </a:lnSpc>
              <a:buNone/>
            </a:pPr>
            <a:r>
              <a:rPr lang="en-US" sz="1650" dirty="0">
                <a:solidFill>
                  <a:srgbClr val="EBECEF"/>
                </a:solidFill>
                <a:latin typeface="Arial" panose="020B0604020202020204" pitchFamily="34" charset="0"/>
                <a:ea typeface="Epilogue" pitchFamily="34" charset="-122"/>
                <a:cs typeface="Arial" panose="020B0604020202020204" pitchFamily="34" charset="0"/>
              </a:rPr>
              <a:t>3D Integration</a:t>
            </a:r>
            <a:endParaRPr lang="en-US" sz="1650" dirty="0">
              <a:latin typeface="Arial" panose="020B0604020202020204" pitchFamily="34" charset="0"/>
              <a:cs typeface="Arial" panose="020B0604020202020204" pitchFamily="34" charset="0"/>
            </a:endParaRPr>
          </a:p>
        </p:txBody>
      </p:sp>
      <p:sp>
        <p:nvSpPr>
          <p:cNvPr id="10" name="Text 7"/>
          <p:cNvSpPr/>
          <p:nvPr/>
        </p:nvSpPr>
        <p:spPr>
          <a:xfrm>
            <a:off x="4785717" y="3619619"/>
            <a:ext cx="3406021" cy="1007269"/>
          </a:xfrm>
          <a:prstGeom prst="rect">
            <a:avLst/>
          </a:prstGeom>
          <a:noFill/>
          <a:ln/>
        </p:spPr>
        <p:txBody>
          <a:bodyPr wrap="square" lIns="0" tIns="0" rIns="0" bIns="0" rtlCol="0" anchor="t"/>
          <a:lstStyle/>
          <a:p>
            <a:pPr marL="0" indent="0">
              <a:lnSpc>
                <a:spcPts val="2600"/>
              </a:lnSpc>
              <a:buNone/>
            </a:pPr>
            <a:r>
              <a:rPr lang="en-US" sz="1650" dirty="0">
                <a:solidFill>
                  <a:srgbClr val="EBECEF"/>
                </a:solidFill>
                <a:latin typeface="Arial" panose="020B0604020202020204" pitchFamily="34" charset="0"/>
                <a:ea typeface="Epilogue" pitchFamily="34" charset="-122"/>
                <a:cs typeface="Arial" panose="020B0604020202020204" pitchFamily="34" charset="0"/>
              </a:rPr>
              <a:t>Combine 2D digital painting with 3D elements for unique composite artworks.</a:t>
            </a:r>
            <a:endParaRPr lang="en-US" sz="1650" dirty="0">
              <a:latin typeface="Arial" panose="020B0604020202020204" pitchFamily="34" charset="0"/>
              <a:cs typeface="Arial" panose="020B0604020202020204" pitchFamily="34" charset="0"/>
            </a:endParaRPr>
          </a:p>
        </p:txBody>
      </p:sp>
      <p:sp>
        <p:nvSpPr>
          <p:cNvPr id="11" name="Shape 8"/>
          <p:cNvSpPr/>
          <p:nvPr/>
        </p:nvSpPr>
        <p:spPr>
          <a:xfrm>
            <a:off x="742355" y="4760357"/>
            <a:ext cx="7659291" cy="1274207"/>
          </a:xfrm>
          <a:prstGeom prst="rect">
            <a:avLst/>
          </a:prstGeom>
          <a:solidFill>
            <a:srgbClr val="FFFFFF">
              <a:alpha val="4000"/>
            </a:srgbClr>
          </a:solidFill>
          <a:ln/>
        </p:spPr>
      </p:sp>
      <p:sp>
        <p:nvSpPr>
          <p:cNvPr id="12" name="Text 9"/>
          <p:cNvSpPr/>
          <p:nvPr/>
        </p:nvSpPr>
        <p:spPr>
          <a:xfrm>
            <a:off x="952262" y="4893826"/>
            <a:ext cx="3406021" cy="335756"/>
          </a:xfrm>
          <a:prstGeom prst="rect">
            <a:avLst/>
          </a:prstGeom>
          <a:noFill/>
          <a:ln/>
        </p:spPr>
        <p:txBody>
          <a:bodyPr wrap="none" lIns="0" tIns="0" rIns="0" bIns="0" rtlCol="0" anchor="t"/>
          <a:lstStyle/>
          <a:p>
            <a:pPr marL="0" indent="0">
              <a:lnSpc>
                <a:spcPts val="2600"/>
              </a:lnSpc>
              <a:buNone/>
            </a:pPr>
            <a:r>
              <a:rPr lang="en-US" sz="1650" dirty="0">
                <a:solidFill>
                  <a:srgbClr val="EBECEF"/>
                </a:solidFill>
                <a:latin typeface="Arial" panose="020B0604020202020204" pitchFamily="34" charset="0"/>
                <a:ea typeface="Epilogue" pitchFamily="34" charset="-122"/>
                <a:cs typeface="Arial" panose="020B0604020202020204" pitchFamily="34" charset="0"/>
              </a:rPr>
              <a:t>Procedural Textures</a:t>
            </a:r>
            <a:endParaRPr lang="en-US" sz="1650" dirty="0">
              <a:latin typeface="Arial" panose="020B0604020202020204" pitchFamily="34" charset="0"/>
              <a:cs typeface="Arial" panose="020B0604020202020204" pitchFamily="34" charset="0"/>
            </a:endParaRPr>
          </a:p>
        </p:txBody>
      </p:sp>
      <p:sp>
        <p:nvSpPr>
          <p:cNvPr id="13" name="Text 10"/>
          <p:cNvSpPr/>
          <p:nvPr/>
        </p:nvSpPr>
        <p:spPr>
          <a:xfrm>
            <a:off x="4785717" y="4893826"/>
            <a:ext cx="3406021" cy="1007269"/>
          </a:xfrm>
          <a:prstGeom prst="rect">
            <a:avLst/>
          </a:prstGeom>
          <a:noFill/>
          <a:ln/>
        </p:spPr>
        <p:txBody>
          <a:bodyPr wrap="square" lIns="0" tIns="0" rIns="0" bIns="0" rtlCol="0" anchor="t"/>
          <a:lstStyle/>
          <a:p>
            <a:pPr marL="0" indent="0">
              <a:lnSpc>
                <a:spcPts val="2600"/>
              </a:lnSpc>
              <a:buNone/>
            </a:pPr>
            <a:r>
              <a:rPr lang="en-US" sz="1650" dirty="0">
                <a:solidFill>
                  <a:srgbClr val="EBECEF"/>
                </a:solidFill>
                <a:latin typeface="Arial" panose="020B0604020202020204" pitchFamily="34" charset="0"/>
                <a:ea typeface="Epilogue" pitchFamily="34" charset="-122"/>
                <a:cs typeface="Arial" panose="020B0604020202020204" pitchFamily="34" charset="0"/>
              </a:rPr>
              <a:t>Generate dynamic, procedural textures to add complexity and visual interest.</a:t>
            </a:r>
            <a:endParaRPr lang="en-US" sz="1650" dirty="0">
              <a:latin typeface="Arial" panose="020B0604020202020204" pitchFamily="34" charset="0"/>
              <a:cs typeface="Arial" panose="020B0604020202020204" pitchFamily="34" charset="0"/>
            </a:endParaRPr>
          </a:p>
        </p:txBody>
      </p:sp>
      <p:sp>
        <p:nvSpPr>
          <p:cNvPr id="14" name="Shape 11"/>
          <p:cNvSpPr/>
          <p:nvPr/>
        </p:nvSpPr>
        <p:spPr>
          <a:xfrm>
            <a:off x="742355" y="6034564"/>
            <a:ext cx="7659291" cy="1609963"/>
          </a:xfrm>
          <a:prstGeom prst="rect">
            <a:avLst/>
          </a:prstGeom>
          <a:solidFill>
            <a:srgbClr val="000000">
              <a:alpha val="4000"/>
            </a:srgbClr>
          </a:solidFill>
          <a:ln/>
        </p:spPr>
      </p:sp>
      <p:sp>
        <p:nvSpPr>
          <p:cNvPr id="15" name="Text 12"/>
          <p:cNvSpPr/>
          <p:nvPr/>
        </p:nvSpPr>
        <p:spPr>
          <a:xfrm>
            <a:off x="952262" y="6168033"/>
            <a:ext cx="3406021" cy="335756"/>
          </a:xfrm>
          <a:prstGeom prst="rect">
            <a:avLst/>
          </a:prstGeom>
          <a:noFill/>
          <a:ln/>
        </p:spPr>
        <p:txBody>
          <a:bodyPr wrap="none" lIns="0" tIns="0" rIns="0" bIns="0" rtlCol="0" anchor="t"/>
          <a:lstStyle/>
          <a:p>
            <a:pPr marL="0" indent="0">
              <a:lnSpc>
                <a:spcPts val="2600"/>
              </a:lnSpc>
              <a:buNone/>
            </a:pPr>
            <a:r>
              <a:rPr lang="en-US" sz="1650" dirty="0">
                <a:solidFill>
                  <a:srgbClr val="EBECEF"/>
                </a:solidFill>
                <a:latin typeface="Arial" panose="020B0604020202020204" pitchFamily="34" charset="0"/>
                <a:ea typeface="Epilogue" pitchFamily="34" charset="-122"/>
                <a:cs typeface="Arial" panose="020B0604020202020204" pitchFamily="34" charset="0"/>
              </a:rPr>
              <a:t>AI-Assisted Painting</a:t>
            </a:r>
            <a:endParaRPr lang="en-US" sz="1650" dirty="0">
              <a:latin typeface="Arial" panose="020B0604020202020204" pitchFamily="34" charset="0"/>
              <a:cs typeface="Arial" panose="020B0604020202020204" pitchFamily="34" charset="0"/>
            </a:endParaRPr>
          </a:p>
        </p:txBody>
      </p:sp>
      <p:sp>
        <p:nvSpPr>
          <p:cNvPr id="16" name="Text 13"/>
          <p:cNvSpPr/>
          <p:nvPr/>
        </p:nvSpPr>
        <p:spPr>
          <a:xfrm>
            <a:off x="4785717" y="6168033"/>
            <a:ext cx="3406021" cy="1343025"/>
          </a:xfrm>
          <a:prstGeom prst="rect">
            <a:avLst/>
          </a:prstGeom>
          <a:noFill/>
          <a:ln/>
        </p:spPr>
        <p:txBody>
          <a:bodyPr wrap="square" lIns="0" tIns="0" rIns="0" bIns="0" rtlCol="0" anchor="t"/>
          <a:lstStyle/>
          <a:p>
            <a:pPr marL="0" indent="0">
              <a:lnSpc>
                <a:spcPts val="2600"/>
              </a:lnSpc>
              <a:buNone/>
            </a:pPr>
            <a:r>
              <a:rPr lang="en-US" sz="1650" dirty="0">
                <a:solidFill>
                  <a:srgbClr val="EBECEF"/>
                </a:solidFill>
                <a:latin typeface="Arial" panose="020B0604020202020204" pitchFamily="34" charset="0"/>
                <a:ea typeface="Epilogue" pitchFamily="34" charset="-122"/>
                <a:cs typeface="Arial" panose="020B0604020202020204" pitchFamily="34" charset="0"/>
              </a:rPr>
              <a:t>Explore the potential of AI-powered tools to enhance and accelerate your digital painting process.</a:t>
            </a:r>
            <a:endParaRPr lang="en-US" sz="1650" dirty="0">
              <a:latin typeface="Arial" panose="020B0604020202020204" pitchFamily="34" charset="0"/>
              <a:cs typeface="Arial" panose="020B0604020202020204" pitchFamily="34"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B8DBA0-E8A0-1D59-965D-CEFCA515D77B}"/>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5E6FC001-74A1-7472-F793-7754D868F40E}"/>
              </a:ext>
            </a:extLst>
          </p:cNvPr>
          <p:cNvPicPr>
            <a:picLocks noChangeAspect="1"/>
          </p:cNvPicPr>
          <p:nvPr/>
        </p:nvPicPr>
        <p:blipFill>
          <a:blip r:embed="rId3"/>
          <a:stretch>
            <a:fillRect/>
          </a:stretch>
        </p:blipFill>
        <p:spPr>
          <a:xfrm>
            <a:off x="0" y="0"/>
            <a:ext cx="14630400" cy="2729151"/>
          </a:xfrm>
          <a:prstGeom prst="rect">
            <a:avLst/>
          </a:prstGeom>
        </p:spPr>
      </p:pic>
      <p:sp>
        <p:nvSpPr>
          <p:cNvPr id="3" name="Text 0">
            <a:extLst>
              <a:ext uri="{FF2B5EF4-FFF2-40B4-BE49-F238E27FC236}">
                <a16:creationId xmlns:a16="http://schemas.microsoft.com/office/drawing/2014/main" id="{6E933A47-95FA-962D-EFFF-F7B3D6B8AAC5}"/>
              </a:ext>
            </a:extLst>
          </p:cNvPr>
          <p:cNvSpPr/>
          <p:nvPr/>
        </p:nvSpPr>
        <p:spPr>
          <a:xfrm>
            <a:off x="764143" y="2866651"/>
            <a:ext cx="7593568" cy="682347"/>
          </a:xfrm>
          <a:prstGeom prst="rect">
            <a:avLst/>
          </a:prstGeom>
          <a:noFill/>
          <a:ln/>
        </p:spPr>
        <p:txBody>
          <a:bodyPr wrap="none" lIns="0" tIns="0" rIns="0" bIns="0" rtlCol="0" anchor="t"/>
          <a:lstStyle/>
          <a:p>
            <a:pPr marL="0" indent="0">
              <a:lnSpc>
                <a:spcPts val="5350"/>
              </a:lnSpc>
              <a:buNone/>
            </a:pPr>
            <a:r>
              <a:rPr lang="en-GB" sz="4250" dirty="0">
                <a:solidFill>
                  <a:srgbClr val="FFFFFF"/>
                </a:solidFill>
                <a:latin typeface="Arial" panose="020B0604020202020204" pitchFamily="34" charset="0"/>
                <a:ea typeface="Fraunces Medium" pitchFamily="34" charset="-122"/>
                <a:cs typeface="Arial" panose="020B0604020202020204" pitchFamily="34" charset="0"/>
              </a:rPr>
              <a:t>References</a:t>
            </a:r>
            <a:endParaRPr lang="en-US" sz="4250" dirty="0">
              <a:latin typeface="Arial" panose="020B0604020202020204" pitchFamily="34" charset="0"/>
              <a:cs typeface="Arial" panose="020B0604020202020204" pitchFamily="34" charset="0"/>
            </a:endParaRPr>
          </a:p>
        </p:txBody>
      </p:sp>
      <p:sp>
        <p:nvSpPr>
          <p:cNvPr id="6" name="Text 2">
            <a:extLst>
              <a:ext uri="{FF2B5EF4-FFF2-40B4-BE49-F238E27FC236}">
                <a16:creationId xmlns:a16="http://schemas.microsoft.com/office/drawing/2014/main" id="{A10C7861-2DC3-3BF3-4A67-5253E0118755}"/>
              </a:ext>
            </a:extLst>
          </p:cNvPr>
          <p:cNvSpPr/>
          <p:nvPr/>
        </p:nvSpPr>
        <p:spPr>
          <a:xfrm>
            <a:off x="804554" y="3686499"/>
            <a:ext cx="13021291" cy="1047988"/>
          </a:xfrm>
          <a:prstGeom prst="rect">
            <a:avLst/>
          </a:prstGeom>
          <a:noFill/>
          <a:ln/>
        </p:spPr>
        <p:txBody>
          <a:bodyPr wrap="square" lIns="0" tIns="0" rIns="0" bIns="0" rtlCol="0" anchor="t"/>
          <a:lstStyle/>
          <a:p>
            <a:pPr marL="342900" indent="-342900">
              <a:lnSpc>
                <a:spcPts val="2850"/>
              </a:lnSpc>
              <a:buFont typeface="+mj-lt"/>
              <a:buAutoNum type="arabicPeriod"/>
            </a:pPr>
            <a:r>
              <a:rPr lang="en-GB" sz="1800" kern="0" spc="-36" dirty="0">
                <a:solidFill>
                  <a:srgbClr val="E0D6DE"/>
                </a:solidFill>
                <a:latin typeface="Arial" panose="020B0604020202020204" pitchFamily="34" charset="0"/>
                <a:ea typeface="Inter" pitchFamily="34" charset="-122"/>
                <a:cs typeface="Arial" panose="020B0604020202020204" pitchFamily="34" charset="0"/>
              </a:rPr>
              <a:t>"Digital Art Fundamentals," Robin </a:t>
            </a:r>
            <a:r>
              <a:rPr lang="en-GB" sz="1800" kern="0" spc="-36" dirty="0" err="1">
                <a:solidFill>
                  <a:srgbClr val="E0D6DE"/>
                </a:solidFill>
                <a:latin typeface="Arial" panose="020B0604020202020204" pitchFamily="34" charset="0"/>
                <a:ea typeface="Inter" pitchFamily="34" charset="-122"/>
                <a:cs typeface="Arial" panose="020B0604020202020204" pitchFamily="34" charset="0"/>
              </a:rPr>
              <a:t>Landa</a:t>
            </a:r>
            <a:r>
              <a:rPr lang="en-GB" sz="1800" kern="0" spc="-36" dirty="0">
                <a:solidFill>
                  <a:srgbClr val="E0D6DE"/>
                </a:solidFill>
                <a:latin typeface="Arial" panose="020B0604020202020204" pitchFamily="34" charset="0"/>
                <a:ea typeface="Inter" pitchFamily="34" charset="-122"/>
                <a:cs typeface="Arial" panose="020B0604020202020204" pitchFamily="34" charset="0"/>
              </a:rPr>
              <a:t>, Open Textbook Library, 2020.</a:t>
            </a:r>
          </a:p>
          <a:p>
            <a:pPr marL="342900" indent="-342900">
              <a:lnSpc>
                <a:spcPts val="2850"/>
              </a:lnSpc>
              <a:buFont typeface="+mj-lt"/>
              <a:buAutoNum type="arabicPeriod"/>
            </a:pPr>
            <a:r>
              <a:rPr lang="en-GB" sz="1800" kern="0" spc="-36" dirty="0">
                <a:solidFill>
                  <a:srgbClr val="E0D6DE"/>
                </a:solidFill>
                <a:latin typeface="Arial" panose="020B0604020202020204" pitchFamily="34" charset="0"/>
                <a:ea typeface="Inter" pitchFamily="34" charset="-122"/>
                <a:cs typeface="Arial" panose="020B0604020202020204" pitchFamily="34" charset="0"/>
              </a:rPr>
              <a:t>"Introduction to Graphic Design," Richard Hollis, Open Library, 2013.</a:t>
            </a:r>
          </a:p>
          <a:p>
            <a:pPr marL="342900" indent="-342900">
              <a:lnSpc>
                <a:spcPts val="2850"/>
              </a:lnSpc>
              <a:buFont typeface="+mj-lt"/>
              <a:buAutoNum type="arabicPeriod"/>
            </a:pPr>
            <a:r>
              <a:rPr lang="en-GB" sz="1800" kern="0" spc="-36" dirty="0">
                <a:solidFill>
                  <a:srgbClr val="E0D6DE"/>
                </a:solidFill>
                <a:latin typeface="Arial" panose="020B0604020202020204" pitchFamily="34" charset="0"/>
                <a:ea typeface="Inter" pitchFamily="34" charset="-122"/>
                <a:cs typeface="Arial" panose="020B0604020202020204" pitchFamily="34" charset="0"/>
              </a:rPr>
              <a:t>"The Elements of Graphic Design," Alex W. White, Internet Archive, 2011.</a:t>
            </a:r>
          </a:p>
          <a:p>
            <a:pPr marL="342900" indent="-342900">
              <a:lnSpc>
                <a:spcPts val="2850"/>
              </a:lnSpc>
              <a:buFont typeface="+mj-lt"/>
              <a:buAutoNum type="arabicPeriod"/>
            </a:pPr>
            <a:r>
              <a:rPr lang="en-GB" sz="1800" kern="0" spc="-36" dirty="0">
                <a:solidFill>
                  <a:srgbClr val="E0D6DE"/>
                </a:solidFill>
                <a:latin typeface="Arial" panose="020B0604020202020204" pitchFamily="34" charset="0"/>
                <a:ea typeface="Inter" pitchFamily="34" charset="-122"/>
                <a:cs typeface="Arial" panose="020B0604020202020204" pitchFamily="34" charset="0"/>
              </a:rPr>
              <a:t>"Computer Graphics: Principles and Practice," John F. Hughes et al., MIT </a:t>
            </a:r>
            <a:r>
              <a:rPr lang="en-GB" sz="1800" kern="0" spc="-36" dirty="0" err="1">
                <a:solidFill>
                  <a:srgbClr val="E0D6DE"/>
                </a:solidFill>
                <a:latin typeface="Arial" panose="020B0604020202020204" pitchFamily="34" charset="0"/>
                <a:ea typeface="Inter" pitchFamily="34" charset="-122"/>
                <a:cs typeface="Arial" panose="020B0604020202020204" pitchFamily="34" charset="0"/>
              </a:rPr>
              <a:t>OpenCourseWare</a:t>
            </a:r>
            <a:r>
              <a:rPr lang="en-GB" sz="1800" kern="0" spc="-36" dirty="0">
                <a:solidFill>
                  <a:srgbClr val="E0D6DE"/>
                </a:solidFill>
                <a:latin typeface="Arial" panose="020B0604020202020204" pitchFamily="34" charset="0"/>
                <a:ea typeface="Inter" pitchFamily="34" charset="-122"/>
                <a:cs typeface="Arial" panose="020B0604020202020204" pitchFamily="34" charset="0"/>
              </a:rPr>
              <a:t>, 2006.</a:t>
            </a:r>
          </a:p>
        </p:txBody>
      </p:sp>
      <p:sp>
        <p:nvSpPr>
          <p:cNvPr id="13" name="Rectangle: Rounded Corners 12">
            <a:extLst>
              <a:ext uri="{FF2B5EF4-FFF2-40B4-BE49-F238E27FC236}">
                <a16:creationId xmlns:a16="http://schemas.microsoft.com/office/drawing/2014/main" id="{C000A98E-FD94-0CC7-4A30-E0379B9BAFB5}"/>
              </a:ext>
            </a:extLst>
          </p:cNvPr>
          <p:cNvSpPr/>
          <p:nvPr/>
        </p:nvSpPr>
        <p:spPr>
          <a:xfrm>
            <a:off x="12883793" y="7787811"/>
            <a:ext cx="1623317" cy="318499"/>
          </a:xfrm>
          <a:prstGeom prst="roundRect">
            <a:avLst/>
          </a:prstGeom>
          <a:solidFill>
            <a:srgbClr val="080E2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4456166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89</TotalTime>
  <Words>3414</Words>
  <Application>Microsoft Office PowerPoint</Application>
  <PresentationFormat>Custom</PresentationFormat>
  <Paragraphs>265</Paragraphs>
  <Slides>30</Slides>
  <Notes>30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30</vt:i4>
      </vt:variant>
    </vt:vector>
  </HeadingPairs>
  <TitlesOfParts>
    <vt:vector size="36" baseType="lpstr">
      <vt:lpstr>Calibri</vt:lpstr>
      <vt:lpstr>Wingdings</vt:lpstr>
      <vt:lpstr>Symbol</vt:lpstr>
      <vt:lpstr>Arial</vt:lpstr>
      <vt:lpstr>Courier New</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Trevor Kwicha</cp:lastModifiedBy>
  <cp:revision>48</cp:revision>
  <dcterms:created xsi:type="dcterms:W3CDTF">2024-10-23T06:55:27Z</dcterms:created>
  <dcterms:modified xsi:type="dcterms:W3CDTF">2024-10-26T06:40:24Z</dcterms:modified>
</cp:coreProperties>
</file>