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46"/>
  </p:notesMasterIdLst>
  <p:sldIdLst>
    <p:sldId id="256" r:id="rId2"/>
    <p:sldId id="257" r:id="rId3"/>
    <p:sldId id="266" r:id="rId4"/>
    <p:sldId id="267" r:id="rId5"/>
    <p:sldId id="268" r:id="rId6"/>
    <p:sldId id="259" r:id="rId7"/>
    <p:sldId id="258" r:id="rId8"/>
    <p:sldId id="269" r:id="rId9"/>
    <p:sldId id="271" r:id="rId10"/>
    <p:sldId id="272" r:id="rId11"/>
    <p:sldId id="273" r:id="rId12"/>
    <p:sldId id="274" r:id="rId13"/>
    <p:sldId id="275" r:id="rId14"/>
    <p:sldId id="276" r:id="rId15"/>
    <p:sldId id="277" r:id="rId16"/>
    <p:sldId id="278" r:id="rId17"/>
    <p:sldId id="279" r:id="rId18"/>
    <p:sldId id="280" r:id="rId19"/>
    <p:sldId id="281" r:id="rId20"/>
    <p:sldId id="282" r:id="rId21"/>
    <p:sldId id="283" r:id="rId22"/>
    <p:sldId id="284" r:id="rId23"/>
    <p:sldId id="285" r:id="rId24"/>
    <p:sldId id="286" r:id="rId25"/>
    <p:sldId id="287" r:id="rId26"/>
    <p:sldId id="288" r:id="rId27"/>
    <p:sldId id="289" r:id="rId28"/>
    <p:sldId id="290" r:id="rId29"/>
    <p:sldId id="291" r:id="rId30"/>
    <p:sldId id="292" r:id="rId31"/>
    <p:sldId id="293" r:id="rId32"/>
    <p:sldId id="294" r:id="rId33"/>
    <p:sldId id="295" r:id="rId34"/>
    <p:sldId id="296" r:id="rId35"/>
    <p:sldId id="297" r:id="rId36"/>
    <p:sldId id="298" r:id="rId37"/>
    <p:sldId id="263" r:id="rId38"/>
    <p:sldId id="299" r:id="rId39"/>
    <p:sldId id="300" r:id="rId40"/>
    <p:sldId id="264" r:id="rId41"/>
    <p:sldId id="260" r:id="rId42"/>
    <p:sldId id="262" r:id="rId43"/>
    <p:sldId id="265" r:id="rId44"/>
    <p:sldId id="301" r:id="rId45"/>
  </p:sldIdLst>
  <p:sldSz cx="14630400" cy="8229600"/>
  <p:notesSz cx="8229600" cy="14630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161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89" d="100"/>
          <a:sy n="89" d="100"/>
        </p:scale>
        <p:origin x="71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744671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6CEB30-1490-7E93-2D48-78245A9EFB5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6F9378-A3BE-B774-6BC2-149A5A1A5E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F8ECFFF-691E-A648-1B02-D1F4332C906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0A2A647-3AAE-3EB5-E1E4-E0405120F4DF}"/>
              </a:ext>
            </a:extLst>
          </p:cNvPr>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32786401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E6EDA6-7359-2D67-D805-035DC249FE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A64CEA-4660-36EF-F934-6CAFF90BE7C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077A2C-6BBF-6E24-887A-14184F1F482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D593054-EAE9-EB1C-19A3-27460C583684}"/>
              </a:ext>
            </a:extLst>
          </p:cNvPr>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29703831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BCF587-05BB-AD41-69A1-C37B6A597A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141931-D9D2-992C-D0B2-4245809D50F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F1F7626-2894-D6E2-190F-D3E13079699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C4A0A9B-D3DA-DDBF-1EF9-5F6E668F02E9}"/>
              </a:ext>
            </a:extLst>
          </p:cNvPr>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42327593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3549AA-053E-9C4C-4822-834DFA954B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0AD8D2-B433-20A1-CB90-2F70271CF5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21D317-24E5-4053-F52C-609D7E3A2D1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F763EB5-E41B-ECDC-5CB8-5643EFED986E}"/>
              </a:ext>
            </a:extLst>
          </p:cNvPr>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31143897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E4C04C-38E6-DE3B-F8BE-C1DB55F722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2F7CD1-F780-60FE-AC2A-1B910706FA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D556F8-A986-7DF7-C4B4-5E3C464E460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87D4A67-E4A9-0FA7-24FE-8127E68D76B3}"/>
              </a:ext>
            </a:extLst>
          </p:cNvPr>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9466662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A01D7C-B9C9-E054-7556-2D174AA5C7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77D432-8A4C-E4CA-E0EB-3CC26D2337F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93991B-6CD5-EBB3-8F5C-DC76AD5F3D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EB76DE2-81A0-DF7F-C507-F952633559B6}"/>
              </a:ext>
            </a:extLst>
          </p:cNvPr>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33610143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BC1DBB-E6A1-19FE-6315-CCF70FA60D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24DD59-A2DC-D248-782B-CA6ABFEB820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3398D4-237A-E1F2-C059-D9E3BE38E0E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67C238-AE8A-186E-D808-52007B02294F}"/>
              </a:ext>
            </a:extLst>
          </p:cNvPr>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4605903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9CBC5-03D3-9DBB-96C7-3B43C7C519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871C80-A36C-9E41-3F87-6810ED1E10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E1B13C-757C-57B9-1447-BECB710D7EB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B5E10CF-6FF8-5014-6039-A45563B2DF18}"/>
              </a:ext>
            </a:extLst>
          </p:cNvPr>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8096284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5D9E62-C2FC-571B-4C73-5C290F5862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7A270B-E815-7509-723F-FAF09CC365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B959E4-5EEE-F275-93E7-5E7DC73EA50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229DDD7-0C42-CDF9-847F-68F3F288CB1B}"/>
              </a:ext>
            </a:extLst>
          </p:cNvPr>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21299710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CB81B9-FF62-29CC-0A53-FBAF186C90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8FACDE-105F-C2D6-5EA2-5C0B271E5C4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6E0766-367F-1CC2-BE84-4BE75F43E33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93FDE4-6D77-9901-CF51-3D400D293F77}"/>
              </a:ext>
            </a:extLst>
          </p:cNvPr>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36486770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869590-4826-01A8-4F25-D6944489C4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C6D37F-93AE-BBCA-B521-6C306AA4A9F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FA550BA-5CF5-ACFC-3DB7-795DFE9486F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88B31BF-C330-2670-9C9A-3B18B8968CDE}"/>
              </a:ext>
            </a:extLst>
          </p:cNvPr>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29971936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AB85B1-8264-D2B0-827F-869F64BA8B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7E208B-E0ED-97FC-5C10-12D7D8B8C6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CC64A5-0B20-A452-2C80-395612A7668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6B633C7-B2CB-6260-0129-F590722085F9}"/>
              </a:ext>
            </a:extLst>
          </p:cNvPr>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3411901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89BEDC-A758-7CA7-34CB-179C9057FCF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E7EF84-2836-51C9-15DB-4777515BDC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457B35-BE80-1EE1-C73A-A6612B4BCE6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759559D-76B5-BF23-FCD2-7239DA1AE2AD}"/>
              </a:ext>
            </a:extLst>
          </p:cNvPr>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30418475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B25CAA-613C-3A5F-F904-870F1F592E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5B550A-20B1-AE17-AE3F-3A4B2EE1C6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C13682-6522-19D8-B837-C2E91C5B398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020B9C5-AE17-DD04-3CED-8A0ED67BB419}"/>
              </a:ext>
            </a:extLst>
          </p:cNvPr>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39380848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6F9004-404E-AF10-E85E-3E4B4D9721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8A2F43-7F2C-2F28-5652-0F4C2C2FD8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07B4AC-59D7-57EC-9E1D-44F34C8C15C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460F550-4204-2BE0-056F-BA9A2D0BB9B4}"/>
              </a:ext>
            </a:extLst>
          </p:cNvPr>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4190600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207E5C-C1C2-B13C-1527-DA1ED1B3EB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1B8365-373E-9D3F-9ED6-4ECF2F8720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113346-14DC-AD97-E0C1-D05736B6B53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226F0F0-6C7E-603C-BC02-14869283AB34}"/>
              </a:ext>
            </a:extLst>
          </p:cNvPr>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36810491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B7A139-EA6A-8D11-A6B2-B6733E66C6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D82A96-7BC3-92B8-9892-7C844957B9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7BB39C-359C-4434-DEAD-7551BA91B8D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1A97157-36D1-3620-312B-8A3A789AD81D}"/>
              </a:ext>
            </a:extLst>
          </p:cNvPr>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36225613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D36C6E-E45A-B2FB-9EAF-37499E8186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9B46FB-B154-CB90-36A4-A77D6ECC94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FBC89A-F5A5-9EF0-C365-8CBA42C48AB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9149583-73BF-FE4F-BC9F-BBDEA924E3A8}"/>
              </a:ext>
            </a:extLst>
          </p:cNvPr>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6331405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D8394E-8204-987C-D221-11F70D2A97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7E54F6-1AE1-BFEE-BB59-95CB27E58DA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98FB67-1358-AA4E-ABB6-D36BBEE9C04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88179E8-E72F-75ED-600A-F5A6E6224FAD}"/>
              </a:ext>
            </a:extLst>
          </p:cNvPr>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23598804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A2D3C2-9AE8-F358-D334-75F6116F3A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0CBB21-8F93-F348-6ADA-52B9789473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8655ED-DBD4-FAE3-59BF-1EE9E66D32C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837C200-9968-2E4F-B5A1-5A585A0FFE67}"/>
              </a:ext>
            </a:extLst>
          </p:cNvPr>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79139217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A06E5D-9517-19B0-D2B8-F8780D1B84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7339C4-F6B8-B5B7-7399-AB3FEB44E8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B62FAC-6391-2D20-F54D-D2831413DB5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18AC8DB-A066-AFC1-33CB-F6D82891EFE0}"/>
              </a:ext>
            </a:extLst>
          </p:cNvPr>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276175877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8CA6BA-E2C0-1D65-0E98-6D4AD36A39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C16CA0-8009-2E72-21A3-ECAAA24E98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185CD87-D766-1AEC-1118-EC2D233935D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95C5E0D-24AF-6030-221A-F93AA358285F}"/>
              </a:ext>
            </a:extLst>
          </p:cNvPr>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288513230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ACBFDF-D280-83AB-B2A4-B4CA3D5F8D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F9DF5C-7A02-6C8F-A912-22E4962878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79B5CA-C85C-E842-10E5-12C6AE897EE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FEE4B98-4243-7C57-749A-96A8196DE5B2}"/>
              </a:ext>
            </a:extLst>
          </p:cNvPr>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989866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1607C5-ABF9-5B61-0B3E-CAA8668B5A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75D697-A00D-F682-880E-A814D83345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1E084C-6039-D60C-E231-965A6914F74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988C934-BADD-E181-1A3B-6E82DCBBE824}"/>
              </a:ext>
            </a:extLst>
          </p:cNvPr>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401386492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CD6366-17A9-3223-BE2A-F9B2044B7E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BF125E-D284-F572-6C3D-3AB3EBDDA62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BEA28E6-1BD7-A70E-9A03-23BDD5AECE8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3F304ED-4DA4-2F5B-24A6-2D8A97E37B78}"/>
              </a:ext>
            </a:extLst>
          </p:cNvPr>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65829781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62ACF0-5F2F-3211-6949-178C924A7C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3D8FBC-D22E-F598-96C6-DA3E527C95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4FD7EBF-3FCF-88BF-EA97-0C618286F29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1565870-A000-F006-F1CB-930C7ABD8C99}"/>
              </a:ext>
            </a:extLst>
          </p:cNvPr>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31908968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C7C9A5-98CB-C226-C165-9ABD4D59AF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DC6D49-F46D-2322-750E-35888CA6A4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C74A99B-A237-DBAA-EC8E-220F990BCD8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93501FE-560C-9458-14EC-648E6A6D832E}"/>
              </a:ext>
            </a:extLst>
          </p:cNvPr>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6549878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D2AEBA-315D-EE5F-F899-37056FBF32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8F8667-9E73-81A0-34DE-1BA49AA096B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905267B-D7CE-59EE-A22B-FD321E04A34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0B8C1A6-BDA5-13C0-394D-1F9B9217D467}"/>
              </a:ext>
            </a:extLst>
          </p:cNvPr>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384703922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C48947-189C-79F7-4F9B-9014301005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70EA7B-7294-8376-ECFF-16FD116A36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F77936-63A8-F019-8F21-C147FD94FCA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559B4FE-52A8-6341-90F2-D813E6FAD240}"/>
              </a:ext>
            </a:extLst>
          </p:cNvPr>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60264825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54836B-5F95-B4BA-04E0-0CD9E08561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B8E3D7-407A-C27F-EEBC-6F1254C6A1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6A19019-79D3-D539-4A26-70BB0DC2C9C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7E7897B-D1CA-290B-B3F2-E8A33EB65660}"/>
              </a:ext>
            </a:extLst>
          </p:cNvPr>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8564117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7217A0-225F-96EF-050C-7E86EC9FE8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0CFE48-7593-E18D-F969-541178640F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6F037B-54FA-5675-17DB-725A2D5F491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1E147CF-085D-2EF1-50C0-301C977DAE90}"/>
              </a:ext>
            </a:extLst>
          </p:cNvPr>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291982553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11A3D8-EC0F-A94A-6E9E-1E5AB4E19E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025B0D-FB1C-E5E9-3E11-0FB51AA22D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05DD97-4CDC-5B68-8389-BF99E3DF579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D81977C-340D-582A-7DCE-B29B7738F855}"/>
              </a:ext>
            </a:extLst>
          </p:cNvPr>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51142962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F1ACE6-B99B-996C-EE45-168CF8EA22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DCA376-27FB-4791-EC17-A5819B2BA15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F98525-A8EB-13B5-C544-7A9F0BFB8EA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93B5A36-9E98-FF1F-640E-0200DEE6A458}"/>
              </a:ext>
            </a:extLst>
          </p:cNvPr>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34199955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43F7D0-15FC-AAA7-198B-768778F6B5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16625A-1E55-E934-1920-A2455B77DF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A09D62-1BBA-A504-0502-5AC062F834B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129081A-475B-0FFE-2C8C-75F537DB6DB8}"/>
              </a:ext>
            </a:extLst>
          </p:cNvPr>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34365277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3B258F-CBAA-A665-794D-88078D03CE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8991D5-8AD4-BF3E-D15B-C0A6F9FE93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FD3307-D19B-5E6F-4A95-941AF3AEF6B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DA5E1F6-F1C5-E5A1-527A-02F35B60EC5E}"/>
              </a:ext>
            </a:extLst>
          </p:cNvPr>
          <p:cNvSpPr>
            <a:spLocks noGrp="1"/>
          </p:cNvSpPr>
          <p:nvPr>
            <p:ph type="sldNum" sz="quarter" idx="10"/>
          </p:nvPr>
        </p:nvSpPr>
        <p:spPr/>
        <p:txBody>
          <a:bodyPr/>
          <a:lstStyle/>
          <a:p>
            <a:fld id="{F7021451-1387-4CA6-816F-3879F97B5CBC}" type="slidenum">
              <a:rPr lang="en-US"/>
              <a:t>44</a:t>
            </a:fld>
            <a:endParaRPr lang="en-US"/>
          </a:p>
        </p:txBody>
      </p:sp>
    </p:spTree>
    <p:extLst>
      <p:ext uri="{BB962C8B-B14F-4D97-AF65-F5344CB8AC3E}">
        <p14:creationId xmlns:p14="http://schemas.microsoft.com/office/powerpoint/2010/main" val="37556175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1.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191718">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191718">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191718">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191718">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191718">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191718">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191718">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191718">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191718">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lide 10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191718">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0.xml"/><Relationship Id="rId1" Type="http://schemas.openxmlformats.org/officeDocument/2006/relationships/slideLayout" Target="../slideLayouts/slideLayout10.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2.xml"/><Relationship Id="rId1" Type="http://schemas.openxmlformats.org/officeDocument/2006/relationships/slideLayout" Target="../slideLayouts/slideLayout8.xml"/></Relationships>
</file>

<file path=ppt/slides/_rels/slide4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3.xml"/><Relationship Id="rId1" Type="http://schemas.openxmlformats.org/officeDocument/2006/relationships/slideLayout" Target="../slideLayouts/slideLayout11.xml"/></Relationships>
</file>

<file path=ppt/slides/_rels/slide4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4.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864037" y="2035969"/>
            <a:ext cx="7415927" cy="1892618"/>
          </a:xfrm>
          <a:prstGeom prst="rect">
            <a:avLst/>
          </a:prstGeom>
          <a:noFill/>
          <a:ln/>
        </p:spPr>
        <p:txBody>
          <a:bodyPr wrap="square" lIns="0" tIns="0" rIns="0" bIns="0" rtlCol="0" anchor="t"/>
          <a:lstStyle/>
          <a:p>
            <a:pPr marL="0" indent="0" algn="ctr">
              <a:lnSpc>
                <a:spcPts val="7450"/>
              </a:lnSpc>
              <a:buNone/>
            </a:pPr>
            <a:r>
              <a:rPr lang="en-US" sz="5950" b="1" dirty="0">
                <a:solidFill>
                  <a:srgbClr val="FFFFFF"/>
                </a:solidFill>
                <a:latin typeface="Arial" panose="020B0604020202020204" pitchFamily="34" charset="0"/>
                <a:ea typeface="Barlow Medium" pitchFamily="34" charset="-122"/>
                <a:cs typeface="Arial" panose="020B0604020202020204" pitchFamily="34" charset="0"/>
              </a:rPr>
              <a:t>Computer Graphics and Design</a:t>
            </a:r>
            <a:endParaRPr lang="en-US" sz="5950" b="1" dirty="0">
              <a:latin typeface="Arial" panose="020B0604020202020204" pitchFamily="34" charset="0"/>
              <a:cs typeface="Arial" panose="020B0604020202020204" pitchFamily="34" charset="0"/>
            </a:endParaRPr>
          </a:p>
        </p:txBody>
      </p:sp>
      <p:sp>
        <p:nvSpPr>
          <p:cNvPr id="4" name="Text 1"/>
          <p:cNvSpPr/>
          <p:nvPr/>
        </p:nvSpPr>
        <p:spPr>
          <a:xfrm>
            <a:off x="864037" y="4298871"/>
            <a:ext cx="7415927" cy="1185148"/>
          </a:xfrm>
          <a:prstGeom prst="rect">
            <a:avLst/>
          </a:prstGeom>
          <a:noFill/>
          <a:ln/>
        </p:spPr>
        <p:txBody>
          <a:bodyPr wrap="square" lIns="0" tIns="0" rIns="0" bIns="0" rtlCol="0" anchor="t"/>
          <a:lstStyle/>
          <a:p>
            <a:pPr marL="0" indent="0" algn="ctr">
              <a:buNone/>
            </a:pPr>
            <a:r>
              <a:rPr lang="en-US" sz="3200" b="1" dirty="0">
                <a:solidFill>
                  <a:schemeClr val="bg1"/>
                </a:solidFill>
                <a:latin typeface="Arial" panose="020B0604020202020204" pitchFamily="34" charset="0"/>
                <a:ea typeface="Barlow" pitchFamily="34" charset="-122"/>
                <a:cs typeface="Arial" panose="020B0604020202020204" pitchFamily="34" charset="0"/>
              </a:rPr>
              <a:t>Lecture 9</a:t>
            </a:r>
          </a:p>
          <a:p>
            <a:pPr marL="0" indent="0" algn="ctr">
              <a:buNone/>
            </a:pPr>
            <a:r>
              <a:rPr lang="en-US" sz="3200" dirty="0">
                <a:solidFill>
                  <a:schemeClr val="bg1"/>
                </a:solidFill>
                <a:latin typeface="Arial" panose="020B0604020202020204" pitchFamily="34" charset="0"/>
                <a:cs typeface="Arial" panose="020B0604020202020204" pitchFamily="34" charset="0"/>
              </a:rPr>
              <a:t>Branding and Identity</a:t>
            </a:r>
          </a:p>
        </p:txBody>
      </p:sp>
      <p:sp>
        <p:nvSpPr>
          <p:cNvPr id="7" name="Text 3"/>
          <p:cNvSpPr/>
          <p:nvPr/>
        </p:nvSpPr>
        <p:spPr>
          <a:xfrm>
            <a:off x="3531933" y="5348259"/>
            <a:ext cx="2320171" cy="431959"/>
          </a:xfrm>
          <a:prstGeom prst="rect">
            <a:avLst/>
          </a:prstGeom>
          <a:noFill/>
          <a:ln/>
        </p:spPr>
        <p:txBody>
          <a:bodyPr wrap="none" lIns="0" tIns="0" rIns="0" bIns="0" rtlCol="0" anchor="t"/>
          <a:lstStyle/>
          <a:p>
            <a:pPr marL="0" indent="0" algn="ctr">
              <a:lnSpc>
                <a:spcPts val="3400"/>
              </a:lnSpc>
              <a:buNone/>
            </a:pPr>
            <a:r>
              <a:rPr lang="en-US" sz="2400" b="1" dirty="0">
                <a:solidFill>
                  <a:srgbClr val="E5E0DF"/>
                </a:solidFill>
                <a:latin typeface="Arial" panose="020B0604020202020204" pitchFamily="34" charset="0"/>
                <a:ea typeface="Barlow Bold" pitchFamily="34" charset="-122"/>
                <a:cs typeface="Arial" panose="020B0604020202020204" pitchFamily="34" charset="0"/>
              </a:rPr>
              <a:t>Lecturer: Baya, Trevor.</a:t>
            </a:r>
            <a:endParaRPr lang="en-US" sz="2400" dirty="0">
              <a:latin typeface="Arial" panose="020B0604020202020204" pitchFamily="34" charset="0"/>
              <a:cs typeface="Arial" panose="020B0604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3" name="Text 0"/>
          <p:cNvSpPr/>
          <p:nvPr/>
        </p:nvSpPr>
        <p:spPr>
          <a:xfrm>
            <a:off x="497429" y="250116"/>
            <a:ext cx="5486400" cy="685800"/>
          </a:xfrm>
          <a:prstGeom prst="rect">
            <a:avLst/>
          </a:prstGeom>
          <a:noFill/>
          <a:ln/>
        </p:spPr>
        <p:txBody>
          <a:bodyPr wrap="none" lIns="0" tIns="0" rIns="0" bIns="0" rtlCol="0" anchor="t"/>
          <a:lstStyle/>
          <a:p>
            <a:pPr marL="0" indent="0">
              <a:lnSpc>
                <a:spcPts val="5400"/>
              </a:lnSpc>
              <a:buNone/>
            </a:pPr>
            <a:r>
              <a:rPr lang="en-US" sz="4300" dirty="0">
                <a:solidFill>
                  <a:srgbClr val="FFFFFF"/>
                </a:solidFill>
                <a:latin typeface="Arial" panose="020B0604020202020204" pitchFamily="34" charset="0"/>
                <a:ea typeface="Barlow Medium" pitchFamily="34" charset="-122"/>
                <a:cs typeface="Arial" panose="020B0604020202020204" pitchFamily="34" charset="0"/>
              </a:rPr>
              <a:t>Lecture learning outcomes</a:t>
            </a:r>
            <a:endParaRPr lang="en-US" sz="4300" dirty="0">
              <a:latin typeface="Arial" panose="020B0604020202020204" pitchFamily="34" charset="0"/>
              <a:cs typeface="Arial" panose="020B0604020202020204" pitchFamily="34" charset="0"/>
            </a:endParaRPr>
          </a:p>
        </p:txBody>
      </p:sp>
      <p:sp>
        <p:nvSpPr>
          <p:cNvPr id="16" name="Text 1">
            <a:extLst>
              <a:ext uri="{FF2B5EF4-FFF2-40B4-BE49-F238E27FC236}">
                <a16:creationId xmlns:a16="http://schemas.microsoft.com/office/drawing/2014/main" id="{BC1068E7-B7E7-BE28-93A9-649747294997}"/>
              </a:ext>
            </a:extLst>
          </p:cNvPr>
          <p:cNvSpPr/>
          <p:nvPr/>
        </p:nvSpPr>
        <p:spPr>
          <a:xfrm>
            <a:off x="719249" y="935916"/>
            <a:ext cx="13082812" cy="1532096"/>
          </a:xfrm>
          <a:prstGeom prst="rect">
            <a:avLst/>
          </a:prstGeom>
          <a:noFill/>
          <a:ln/>
        </p:spPr>
        <p:txBody>
          <a:bodyPr wrap="square" lIns="0" tIns="0" rIns="0" bIns="0" rtlCol="0" anchor="t"/>
          <a:lstStyle/>
          <a:p>
            <a:pPr marL="342900" marR="0" lvl="0" indent="-342900">
              <a:lnSpc>
                <a:spcPct val="150000"/>
              </a:lnSpc>
              <a:spcBef>
                <a:spcPts val="0"/>
              </a:spcBef>
              <a:spcAft>
                <a:spcPts val="0"/>
              </a:spcAft>
              <a:buFont typeface="Wingdings" panose="05000000000000000000" pitchFamily="2" charset="2"/>
              <a:buChar char=""/>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Define Branding and Brand Identity</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Explain the concept of branding and its role in establishing a product or organization’s distinct identity in the market. Identify the elements that contribute to brand identity, including visual and emotional components.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Wingdings" panose="05000000000000000000" pitchFamily="2" charset="2"/>
              <a:buChar char=""/>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Describe Brand Guidelines for Digital Media</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Outline the significance of brand guidelines for digital use and detail the essential components (e.g., color specifications, typography, logo usage, and accessibility standards) necessary for cohesive digital brand representation.</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Wingdings" panose="05000000000000000000" pitchFamily="2" charset="2"/>
              <a:buChar char=""/>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Analyze Key Branding Elements</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Discuss the critical components of branding, such as logo design, color palette, typography, and taglines, and explain their role in shaping a brand’s identity and consumer perception.</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Wingdings" panose="05000000000000000000" pitchFamily="2" charset="2"/>
              <a:buChar char=""/>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Apply Principles of Effective Logo Design</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Demonstrate understanding of logo design principles—simplicity, versatility, relevance, and timelessness—and assess how these principles contribute to a logo’s impact and recognizability across platforms.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Wingdings" panose="05000000000000000000" pitchFamily="2" charset="2"/>
              <a:buChar char=""/>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Evaluate Color Consistency and Accessibility in Branding</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Identify the importance of color consistency and accessibility standards in digital branding, including the use of digital color formats (RGB, HEX) and contrast requirements for inclusivity.</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Wingdings" panose="05000000000000000000" pitchFamily="2" charset="2"/>
              <a:buChar char=""/>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Explain the Steps in Creating a Brand Identity</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Outline the process of developing a brand identity, from researching the target audience to designing visual elements and creating brand guidelines.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Wingdings" panose="05000000000000000000" pitchFamily="2" charset="2"/>
              <a:buChar char=""/>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Understand the Importance of Brand Identity for Business Success</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Analyze how a strong brand identity fosters customer recognition, trust, loyalty, and differentiation in a competitive market.</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Rounded Corners 16">
            <a:extLst>
              <a:ext uri="{FF2B5EF4-FFF2-40B4-BE49-F238E27FC236}">
                <a16:creationId xmlns:a16="http://schemas.microsoft.com/office/drawing/2014/main" id="{ACB45C9C-4BFC-76BC-94B3-B160876747B9}"/>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CF88F4-82AB-482E-A859-A87CD5456543}"/>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D664A11B-4372-69C3-1F64-ADD3EDA8F7BC}"/>
              </a:ext>
            </a:extLst>
          </p:cNvPr>
          <p:cNvSpPr/>
          <p:nvPr/>
        </p:nvSpPr>
        <p:spPr>
          <a:xfrm>
            <a:off x="773794" y="2971800"/>
            <a:ext cx="5486400" cy="685800"/>
          </a:xfrm>
          <a:prstGeom prst="rect">
            <a:avLst/>
          </a:prstGeom>
          <a:noFill/>
          <a:ln/>
        </p:spPr>
        <p:txBody>
          <a:bodyPr wrap="none" lIns="0" tIns="0" rIns="0" bIns="0" rtlCol="0" anchor="t"/>
          <a:lstStyle/>
          <a:p>
            <a:pPr marL="0" indent="0">
              <a:lnSpc>
                <a:spcPts val="5400"/>
              </a:lnSpc>
              <a:buNone/>
            </a:pPr>
            <a:r>
              <a:rPr lang="en-US" sz="4300" dirty="0">
                <a:solidFill>
                  <a:srgbClr val="FFFFFF"/>
                </a:solidFill>
                <a:latin typeface="Arial" panose="020B0604020202020204" pitchFamily="34" charset="0"/>
                <a:ea typeface="Barlow Medium" pitchFamily="34" charset="-122"/>
                <a:cs typeface="Arial" panose="020B0604020202020204" pitchFamily="34" charset="0"/>
              </a:rPr>
              <a:t>Definition of branding</a:t>
            </a:r>
            <a:endParaRPr lang="en-US" sz="4300" dirty="0">
              <a:latin typeface="Arial" panose="020B0604020202020204" pitchFamily="34" charset="0"/>
              <a:cs typeface="Arial" panose="020B0604020202020204" pitchFamily="34" charset="0"/>
            </a:endParaRPr>
          </a:p>
        </p:txBody>
      </p:sp>
      <p:sp>
        <p:nvSpPr>
          <p:cNvPr id="16" name="Text 1">
            <a:extLst>
              <a:ext uri="{FF2B5EF4-FFF2-40B4-BE49-F238E27FC236}">
                <a16:creationId xmlns:a16="http://schemas.microsoft.com/office/drawing/2014/main" id="{77319BFA-2E31-46A4-A991-A7512018358A}"/>
              </a:ext>
            </a:extLst>
          </p:cNvPr>
          <p:cNvSpPr/>
          <p:nvPr/>
        </p:nvSpPr>
        <p:spPr>
          <a:xfrm>
            <a:off x="773794" y="3732904"/>
            <a:ext cx="13082812" cy="1532096"/>
          </a:xfrm>
          <a:prstGeom prst="rect">
            <a:avLst/>
          </a:prstGeom>
          <a:noFill/>
          <a:ln/>
        </p:spPr>
        <p:txBody>
          <a:bodyPr wrap="square" lIns="0" tIns="0" rIns="0" bIns="0" rtlCol="0" anchor="t"/>
          <a:lstStyle/>
          <a:p>
            <a:pPr marL="0" marR="0">
              <a:lnSpc>
                <a:spcPct val="150000"/>
              </a:lnSpc>
              <a:spcBef>
                <a:spcPts val="0"/>
              </a:spcBef>
              <a:spcAft>
                <a:spcPts val="0"/>
              </a:spcAf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Branding</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is the process of creating a distinct identity for a product, service, or organization. It involves developing and maintaining a set of features, such as a logo, name, design, messaging, and values, that distinguish a brand in the marketplace and make it recognizable to consumers.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50000"/>
              </a:lnSpc>
              <a:spcBef>
                <a:spcPts val="0"/>
              </a:spcBef>
              <a:spcAft>
                <a:spcPts val="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Branding goes beyond just visuals—it also includes the emotional and psychological associations that people have with the brand. It shapes the way people perceive the brand, influences their purchasing decisions, and fosters customer loyalty.</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50000"/>
              </a:lnSpc>
              <a:spcBef>
                <a:spcPts val="0"/>
              </a:spcBef>
              <a:spcAft>
                <a:spcPts val="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In summary, branding:</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SzPts val="1000"/>
              <a:buFont typeface="Symbol" panose="05050102010706020507" pitchFamily="18" charset="2"/>
              <a:buChar char=""/>
              <a:tabLst>
                <a:tab pos="457200" algn="l"/>
              </a:tabLs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Builds recognition and trust.</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SzPts val="1000"/>
              <a:buFont typeface="Symbol" panose="05050102010706020507" pitchFamily="18" charset="2"/>
              <a:buChar char=""/>
              <a:tabLst>
                <a:tab pos="457200" algn="l"/>
              </a:tabLs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Defines how a company or product is perceived.</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SzPts val="1000"/>
              <a:buFont typeface="Symbol" panose="05050102010706020507" pitchFamily="18" charset="2"/>
              <a:buChar char=""/>
              <a:tabLst>
                <a:tab pos="457200" algn="l"/>
              </a:tabLs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Helps create a unique position in the market.</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Rounded Corners 16">
            <a:extLst>
              <a:ext uri="{FF2B5EF4-FFF2-40B4-BE49-F238E27FC236}">
                <a16:creationId xmlns:a16="http://schemas.microsoft.com/office/drawing/2014/main" id="{868BA321-5F2E-B7E4-B493-EF5EE8DAC045}"/>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55ECE7DC-CD7F-A207-39D7-74B6B86A6184}"/>
              </a:ext>
            </a:extLst>
          </p:cNvPr>
          <p:cNvPicPr>
            <a:picLocks noChangeAspect="1"/>
          </p:cNvPicPr>
          <p:nvPr/>
        </p:nvPicPr>
        <p:blipFill>
          <a:blip r:embed="rId3"/>
          <a:srcRect t="33248" b="37055"/>
          <a:stretch/>
        </p:blipFill>
        <p:spPr>
          <a:xfrm>
            <a:off x="0" y="0"/>
            <a:ext cx="14630400" cy="2896496"/>
          </a:xfrm>
          <a:prstGeom prst="rect">
            <a:avLst/>
          </a:prstGeom>
        </p:spPr>
      </p:pic>
    </p:spTree>
    <p:extLst>
      <p:ext uri="{BB962C8B-B14F-4D97-AF65-F5344CB8AC3E}">
        <p14:creationId xmlns:p14="http://schemas.microsoft.com/office/powerpoint/2010/main" val="686570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2747F9-D483-50A3-1F07-05F745422A9E}"/>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446B78EC-4ED2-7C3A-BDD9-34B1E7FEA745}"/>
              </a:ext>
            </a:extLst>
          </p:cNvPr>
          <p:cNvSpPr/>
          <p:nvPr/>
        </p:nvSpPr>
        <p:spPr>
          <a:xfrm>
            <a:off x="773794" y="2971800"/>
            <a:ext cx="5486400" cy="685800"/>
          </a:xfrm>
          <a:prstGeom prst="rect">
            <a:avLst/>
          </a:prstGeom>
          <a:noFill/>
          <a:ln/>
        </p:spPr>
        <p:txBody>
          <a:bodyPr wrap="none" lIns="0" tIns="0" rIns="0" bIns="0" rtlCol="0" anchor="t"/>
          <a:lstStyle/>
          <a:p>
            <a:pPr marL="0" indent="0">
              <a:lnSpc>
                <a:spcPts val="5400"/>
              </a:lnSpc>
              <a:buNone/>
            </a:pPr>
            <a:r>
              <a:rPr lang="en-US" sz="4300" dirty="0">
                <a:solidFill>
                  <a:srgbClr val="FFFFFF"/>
                </a:solidFill>
                <a:latin typeface="Arial" panose="020B0604020202020204" pitchFamily="34" charset="0"/>
                <a:ea typeface="Barlow Medium" pitchFamily="34" charset="-122"/>
                <a:cs typeface="Arial" panose="020B0604020202020204" pitchFamily="34" charset="0"/>
              </a:rPr>
              <a:t>Definition of identity</a:t>
            </a:r>
            <a:endParaRPr lang="en-US" sz="4300" dirty="0">
              <a:latin typeface="Arial" panose="020B0604020202020204" pitchFamily="34" charset="0"/>
              <a:cs typeface="Arial" panose="020B0604020202020204" pitchFamily="34" charset="0"/>
            </a:endParaRPr>
          </a:p>
        </p:txBody>
      </p:sp>
      <p:sp>
        <p:nvSpPr>
          <p:cNvPr id="16" name="Text 1">
            <a:extLst>
              <a:ext uri="{FF2B5EF4-FFF2-40B4-BE49-F238E27FC236}">
                <a16:creationId xmlns:a16="http://schemas.microsoft.com/office/drawing/2014/main" id="{590B7E91-52FC-5476-8E06-8AA878300C80}"/>
              </a:ext>
            </a:extLst>
          </p:cNvPr>
          <p:cNvSpPr/>
          <p:nvPr/>
        </p:nvSpPr>
        <p:spPr>
          <a:xfrm>
            <a:off x="773794" y="3732904"/>
            <a:ext cx="13082812" cy="1532096"/>
          </a:xfrm>
          <a:prstGeom prst="rect">
            <a:avLst/>
          </a:prstGeom>
          <a:noFill/>
          <a:ln/>
        </p:spPr>
        <p:txBody>
          <a:bodyPr wrap="square" lIns="0" tIns="0" rIns="0" bIns="0" rtlCol="0" anchor="t"/>
          <a:lstStyle/>
          <a:p>
            <a:pPr marL="0" marR="0">
              <a:lnSpc>
                <a:spcPct val="150000"/>
              </a:lnSpc>
              <a:spcBef>
                <a:spcPts val="0"/>
              </a:spcBef>
              <a:spcAft>
                <a:spcPts val="0"/>
              </a:spcAf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Identity</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 the context of branding refers to the visual and emotional elements that represent a brand. It encompasses the tangible components that people can see, such as the logo, typography,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palette, and overall design style, as well as the intangible aspects, like the brand's tone of voice, personality, and values.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50000"/>
              </a:lnSpc>
              <a:spcBef>
                <a:spcPts val="0"/>
              </a:spcBef>
              <a:spcAft>
                <a:spcPts val="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Brand identity is essentially how a brand presents itself to the world. It's the way a company wants to be perceived by its audience. A strong brand identity helps create a clear and consistent image that resonates with consumers and differentiates the brand from its competitors.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50000"/>
              </a:lnSpc>
              <a:spcBef>
                <a:spcPts val="0"/>
              </a:spcBef>
              <a:spcAft>
                <a:spcPts val="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In short, identity:</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SzPts val="1000"/>
              <a:buFont typeface="Symbol" panose="05050102010706020507" pitchFamily="18" charset="2"/>
              <a:buChar char=""/>
              <a:tabLst>
                <a:tab pos="457200" algn="l"/>
              </a:tabLs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Defines the visual and communicative representation of a brand.</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SzPts val="1000"/>
              <a:buFont typeface="Symbol" panose="05050102010706020507" pitchFamily="18" charset="2"/>
              <a:buChar char=""/>
              <a:tabLst>
                <a:tab pos="457200" algn="l"/>
              </a:tabLs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Shapes how customers perceive the brand.</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SzPts val="1000"/>
              <a:buFont typeface="Symbol" panose="05050102010706020507" pitchFamily="18" charset="2"/>
              <a:buChar char=""/>
              <a:tabLst>
                <a:tab pos="457200" algn="l"/>
              </a:tabLs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Reinforces the brand's message and values.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Rounded Corners 16">
            <a:extLst>
              <a:ext uri="{FF2B5EF4-FFF2-40B4-BE49-F238E27FC236}">
                <a16:creationId xmlns:a16="http://schemas.microsoft.com/office/drawing/2014/main" id="{DEBF0793-4D44-23F7-11B3-5B6D56A1D380}"/>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9687214D-60E1-EFA0-8525-045B43CB91F9}"/>
              </a:ext>
            </a:extLst>
          </p:cNvPr>
          <p:cNvPicPr>
            <a:picLocks noChangeAspect="1"/>
          </p:cNvPicPr>
          <p:nvPr/>
        </p:nvPicPr>
        <p:blipFill>
          <a:blip r:embed="rId3"/>
          <a:srcRect t="33248" b="37055"/>
          <a:stretch/>
        </p:blipFill>
        <p:spPr>
          <a:xfrm>
            <a:off x="0" y="0"/>
            <a:ext cx="14630400" cy="2896496"/>
          </a:xfrm>
          <a:prstGeom prst="rect">
            <a:avLst/>
          </a:prstGeom>
        </p:spPr>
      </p:pic>
    </p:spTree>
    <p:extLst>
      <p:ext uri="{BB962C8B-B14F-4D97-AF65-F5344CB8AC3E}">
        <p14:creationId xmlns:p14="http://schemas.microsoft.com/office/powerpoint/2010/main" val="7268250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8B047C-4778-9966-73A0-AF4AF2D01523}"/>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742264DB-1C99-EF78-6E7C-6C970BF3E3A8}"/>
              </a:ext>
            </a:extLst>
          </p:cNvPr>
          <p:cNvSpPr/>
          <p:nvPr/>
        </p:nvSpPr>
        <p:spPr>
          <a:xfrm>
            <a:off x="773794" y="2971800"/>
            <a:ext cx="5486400" cy="685800"/>
          </a:xfrm>
          <a:prstGeom prst="rect">
            <a:avLst/>
          </a:prstGeom>
          <a:noFill/>
          <a:ln/>
        </p:spPr>
        <p:txBody>
          <a:bodyPr wrap="none" lIns="0" tIns="0" rIns="0" bIns="0" rtlCol="0" anchor="t"/>
          <a:lstStyle/>
          <a:p>
            <a:pPr marL="0" indent="0">
              <a:lnSpc>
                <a:spcPts val="5400"/>
              </a:lnSpc>
              <a:buNone/>
            </a:pPr>
            <a:r>
              <a:rPr lang="en-US" sz="4300" dirty="0">
                <a:solidFill>
                  <a:srgbClr val="FFFFFF"/>
                </a:solidFill>
                <a:latin typeface="Arial" panose="020B0604020202020204" pitchFamily="34" charset="0"/>
                <a:ea typeface="Barlow Medium" pitchFamily="34" charset="-122"/>
                <a:cs typeface="Arial" panose="020B0604020202020204" pitchFamily="34" charset="0"/>
              </a:rPr>
              <a:t>Brand Guidelines for Digital Use</a:t>
            </a:r>
          </a:p>
        </p:txBody>
      </p:sp>
      <p:sp>
        <p:nvSpPr>
          <p:cNvPr id="16" name="Text 1">
            <a:extLst>
              <a:ext uri="{FF2B5EF4-FFF2-40B4-BE49-F238E27FC236}">
                <a16:creationId xmlns:a16="http://schemas.microsoft.com/office/drawing/2014/main" id="{B466C3B4-B03A-3218-C098-EA67F1BE9AA7}"/>
              </a:ext>
            </a:extLst>
          </p:cNvPr>
          <p:cNvSpPr/>
          <p:nvPr/>
        </p:nvSpPr>
        <p:spPr>
          <a:xfrm>
            <a:off x="773794" y="3732904"/>
            <a:ext cx="13082812" cy="1532096"/>
          </a:xfrm>
          <a:prstGeom prst="rect">
            <a:avLst/>
          </a:prstGeom>
          <a:noFill/>
          <a:ln/>
        </p:spPr>
        <p:txBody>
          <a:bodyPr wrap="square" lIns="0" tIns="0" rIns="0" bIns="0" rtlCol="0" anchor="t"/>
          <a:lstStyle/>
          <a:p>
            <a:pPr marL="0" marR="0">
              <a:lnSpc>
                <a:spcPct val="150000"/>
              </a:lnSpc>
              <a:spcBef>
                <a:spcPts val="0"/>
              </a:spcBef>
              <a:spcAft>
                <a:spcPts val="0"/>
              </a:spcAf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Brand guidelines for digital use are a set of rules and standards that ensure consistent representation of a brand’s visual and verbal identity across all digital platforms. These guidelines define how brand elements should appear on websites, social media, mobile apps, email newsletters, and other digital touchpoints. They are essential for maintaining a cohesive and recognizable brand identity in the fast-evolving digital landscape.</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50000"/>
              </a:lnSpc>
              <a:spcBef>
                <a:spcPts val="0"/>
              </a:spcBef>
              <a:spcAft>
                <a:spcPts val="0"/>
              </a:spcAf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Here’s an in-depth look at key components in digital brand guidelines: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Rounded Corners 16">
            <a:extLst>
              <a:ext uri="{FF2B5EF4-FFF2-40B4-BE49-F238E27FC236}">
                <a16:creationId xmlns:a16="http://schemas.microsoft.com/office/drawing/2014/main" id="{30A10DCD-B73A-BA65-42A2-6D518944D6AD}"/>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8F813006-821B-C53D-207C-A682FE97ECE1}"/>
              </a:ext>
            </a:extLst>
          </p:cNvPr>
          <p:cNvPicPr>
            <a:picLocks noChangeAspect="1"/>
          </p:cNvPicPr>
          <p:nvPr/>
        </p:nvPicPr>
        <p:blipFill>
          <a:blip r:embed="rId3"/>
          <a:srcRect t="33248" b="37055"/>
          <a:stretch/>
        </p:blipFill>
        <p:spPr>
          <a:xfrm>
            <a:off x="0" y="0"/>
            <a:ext cx="14630400" cy="2896496"/>
          </a:xfrm>
          <a:prstGeom prst="rect">
            <a:avLst/>
          </a:prstGeom>
        </p:spPr>
      </p:pic>
    </p:spTree>
    <p:extLst>
      <p:ext uri="{BB962C8B-B14F-4D97-AF65-F5344CB8AC3E}">
        <p14:creationId xmlns:p14="http://schemas.microsoft.com/office/powerpoint/2010/main" val="8798381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323267"/>
          </a:xfrm>
          <a:prstGeom prst="rect">
            <a:avLst/>
          </a:prstGeom>
        </p:spPr>
      </p:pic>
      <p:sp>
        <p:nvSpPr>
          <p:cNvPr id="3" name="Text 0"/>
          <p:cNvSpPr/>
          <p:nvPr/>
        </p:nvSpPr>
        <p:spPr>
          <a:xfrm>
            <a:off x="1321356" y="2834402"/>
            <a:ext cx="4263390" cy="516255"/>
          </a:xfrm>
          <a:prstGeom prst="rect">
            <a:avLst/>
          </a:prstGeom>
          <a:noFill/>
          <a:ln/>
        </p:spPr>
        <p:txBody>
          <a:bodyPr wrap="none" lIns="0" tIns="0" rIns="0" bIns="0" rtlCol="0" anchor="t"/>
          <a:lstStyle/>
          <a:p>
            <a:pPr marL="0" indent="0">
              <a:lnSpc>
                <a:spcPts val="4050"/>
              </a:lnSpc>
              <a:buNone/>
            </a:pPr>
            <a:r>
              <a:rPr lang="en-US" sz="3250" dirty="0">
                <a:solidFill>
                  <a:srgbClr val="FFFFFF"/>
                </a:solidFill>
                <a:latin typeface="Arial" panose="020B0604020202020204" pitchFamily="34" charset="0"/>
                <a:ea typeface="Barlow Medium" pitchFamily="34" charset="-122"/>
                <a:cs typeface="Arial" panose="020B0604020202020204" pitchFamily="34" charset="0"/>
              </a:rPr>
              <a:t>Digital Brand Guidelines</a:t>
            </a:r>
            <a:endParaRPr lang="en-US" sz="3250" dirty="0">
              <a:latin typeface="Arial" panose="020B0604020202020204" pitchFamily="34" charset="0"/>
              <a:cs typeface="Arial" panose="020B0604020202020204" pitchFamily="34" charset="0"/>
            </a:endParaRPr>
          </a:p>
        </p:txBody>
      </p:sp>
      <p:sp>
        <p:nvSpPr>
          <p:cNvPr id="4" name="Shape 1"/>
          <p:cNvSpPr/>
          <p:nvPr/>
        </p:nvSpPr>
        <p:spPr>
          <a:xfrm>
            <a:off x="7303770" y="3629382"/>
            <a:ext cx="22860" cy="4088963"/>
          </a:xfrm>
          <a:prstGeom prst="roundRect">
            <a:avLst>
              <a:gd name="adj" fmla="val 341480"/>
            </a:avLst>
          </a:prstGeom>
          <a:solidFill>
            <a:srgbClr val="922022"/>
          </a:solidFill>
          <a:ln/>
        </p:spPr>
      </p:sp>
      <p:sp>
        <p:nvSpPr>
          <p:cNvPr id="5" name="Shape 2"/>
          <p:cNvSpPr/>
          <p:nvPr/>
        </p:nvSpPr>
        <p:spPr>
          <a:xfrm>
            <a:off x="6478548" y="4036100"/>
            <a:ext cx="650438" cy="22860"/>
          </a:xfrm>
          <a:prstGeom prst="roundRect">
            <a:avLst>
              <a:gd name="adj" fmla="val 341480"/>
            </a:avLst>
          </a:prstGeom>
          <a:solidFill>
            <a:srgbClr val="922022"/>
          </a:solidFill>
          <a:ln/>
        </p:spPr>
      </p:sp>
      <p:sp>
        <p:nvSpPr>
          <p:cNvPr id="6" name="Shape 3"/>
          <p:cNvSpPr/>
          <p:nvPr/>
        </p:nvSpPr>
        <p:spPr>
          <a:xfrm>
            <a:off x="7106126" y="3838456"/>
            <a:ext cx="418148" cy="418147"/>
          </a:xfrm>
          <a:prstGeom prst="roundRect">
            <a:avLst>
              <a:gd name="adj" fmla="val 18669"/>
            </a:avLst>
          </a:prstGeom>
          <a:solidFill>
            <a:srgbClr val="790709"/>
          </a:solidFill>
          <a:ln w="7620">
            <a:solidFill>
              <a:srgbClr val="922022"/>
            </a:solidFill>
            <a:prstDash val="solid"/>
          </a:ln>
        </p:spPr>
      </p:sp>
      <p:sp>
        <p:nvSpPr>
          <p:cNvPr id="7" name="Text 4"/>
          <p:cNvSpPr/>
          <p:nvPr/>
        </p:nvSpPr>
        <p:spPr>
          <a:xfrm>
            <a:off x="7271504" y="3923586"/>
            <a:ext cx="87273" cy="247769"/>
          </a:xfrm>
          <a:prstGeom prst="rect">
            <a:avLst/>
          </a:prstGeom>
          <a:noFill/>
          <a:ln/>
        </p:spPr>
        <p:txBody>
          <a:bodyPr wrap="none" lIns="0" tIns="0" rIns="0" bIns="0" rtlCol="0" anchor="t"/>
          <a:lstStyle/>
          <a:p>
            <a:pPr marL="0" indent="0" algn="ctr">
              <a:lnSpc>
                <a:spcPts val="1950"/>
              </a:lnSpc>
              <a:buNone/>
            </a:pPr>
            <a:r>
              <a:rPr lang="en-US" sz="1950" dirty="0">
                <a:solidFill>
                  <a:srgbClr val="E5E0DF"/>
                </a:solidFill>
                <a:latin typeface="Arial" panose="020B0604020202020204" pitchFamily="34" charset="0"/>
                <a:ea typeface="Barlow Medium" pitchFamily="34" charset="-122"/>
                <a:cs typeface="Arial" panose="020B0604020202020204" pitchFamily="34" charset="0"/>
              </a:rPr>
              <a:t>1</a:t>
            </a:r>
            <a:endParaRPr lang="en-US" sz="1950" dirty="0">
              <a:latin typeface="Arial" panose="020B0604020202020204" pitchFamily="34" charset="0"/>
              <a:cs typeface="Arial" panose="020B0604020202020204" pitchFamily="34" charset="0"/>
            </a:endParaRPr>
          </a:p>
        </p:txBody>
      </p:sp>
      <p:sp>
        <p:nvSpPr>
          <p:cNvPr id="8" name="Text 5"/>
          <p:cNvSpPr/>
          <p:nvPr/>
        </p:nvSpPr>
        <p:spPr>
          <a:xfrm>
            <a:off x="4227909" y="3815239"/>
            <a:ext cx="2065139" cy="258128"/>
          </a:xfrm>
          <a:prstGeom prst="rect">
            <a:avLst/>
          </a:prstGeom>
          <a:noFill/>
          <a:ln/>
        </p:spPr>
        <p:txBody>
          <a:bodyPr wrap="none" lIns="0" tIns="0" rIns="0" bIns="0" rtlCol="0" anchor="t"/>
          <a:lstStyle/>
          <a:p>
            <a:pPr marL="0" indent="0" algn="r">
              <a:lnSpc>
                <a:spcPts val="2000"/>
              </a:lnSpc>
              <a:buNone/>
            </a:pPr>
            <a:r>
              <a:rPr lang="en-US" sz="1600" dirty="0">
                <a:solidFill>
                  <a:srgbClr val="E5E0DF"/>
                </a:solidFill>
                <a:latin typeface="Arial" panose="020B0604020202020204" pitchFamily="34" charset="0"/>
                <a:ea typeface="Barlow Medium" pitchFamily="34" charset="-122"/>
                <a:cs typeface="Arial" panose="020B0604020202020204" pitchFamily="34" charset="0"/>
              </a:rPr>
              <a:t>Color Specifications</a:t>
            </a:r>
            <a:endParaRPr lang="en-US" sz="1600" dirty="0">
              <a:latin typeface="Arial" panose="020B0604020202020204" pitchFamily="34" charset="0"/>
              <a:cs typeface="Arial" panose="020B0604020202020204" pitchFamily="34" charset="0"/>
            </a:endParaRPr>
          </a:p>
        </p:txBody>
      </p:sp>
      <p:sp>
        <p:nvSpPr>
          <p:cNvPr id="9" name="Text 6"/>
          <p:cNvSpPr/>
          <p:nvPr/>
        </p:nvSpPr>
        <p:spPr>
          <a:xfrm>
            <a:off x="1321356" y="4184809"/>
            <a:ext cx="4971693" cy="297299"/>
          </a:xfrm>
          <a:prstGeom prst="rect">
            <a:avLst/>
          </a:prstGeom>
          <a:noFill/>
          <a:ln/>
        </p:spPr>
        <p:txBody>
          <a:bodyPr wrap="none" lIns="0" tIns="0" rIns="0" bIns="0" rtlCol="0" anchor="t"/>
          <a:lstStyle/>
          <a:p>
            <a:pPr marL="0" indent="0" algn="r">
              <a:lnSpc>
                <a:spcPts val="2300"/>
              </a:lnSpc>
              <a:buNone/>
            </a:pPr>
            <a:r>
              <a:rPr lang="en-US" sz="1450" dirty="0">
                <a:solidFill>
                  <a:srgbClr val="E5E0DF"/>
                </a:solidFill>
                <a:latin typeface="Arial" panose="020B0604020202020204" pitchFamily="34" charset="0"/>
                <a:ea typeface="Barlow" pitchFamily="34" charset="-122"/>
                <a:cs typeface="Arial" panose="020B0604020202020204" pitchFamily="34" charset="0"/>
              </a:rPr>
              <a:t>Define HEX and RGB colors for digital use.</a:t>
            </a:r>
            <a:endParaRPr lang="en-US" sz="1450" dirty="0">
              <a:latin typeface="Arial" panose="020B0604020202020204" pitchFamily="34" charset="0"/>
              <a:cs typeface="Arial" panose="020B0604020202020204" pitchFamily="34" charset="0"/>
            </a:endParaRPr>
          </a:p>
        </p:txBody>
      </p:sp>
      <p:sp>
        <p:nvSpPr>
          <p:cNvPr id="10" name="Shape 7"/>
          <p:cNvSpPr/>
          <p:nvPr/>
        </p:nvSpPr>
        <p:spPr>
          <a:xfrm>
            <a:off x="7501414" y="4965383"/>
            <a:ext cx="650438" cy="22860"/>
          </a:xfrm>
          <a:prstGeom prst="roundRect">
            <a:avLst>
              <a:gd name="adj" fmla="val 341480"/>
            </a:avLst>
          </a:prstGeom>
          <a:solidFill>
            <a:srgbClr val="922022"/>
          </a:solidFill>
          <a:ln/>
        </p:spPr>
      </p:sp>
      <p:sp>
        <p:nvSpPr>
          <p:cNvPr id="11" name="Shape 8"/>
          <p:cNvSpPr/>
          <p:nvPr/>
        </p:nvSpPr>
        <p:spPr>
          <a:xfrm>
            <a:off x="7106126" y="4767739"/>
            <a:ext cx="418148" cy="418147"/>
          </a:xfrm>
          <a:prstGeom prst="roundRect">
            <a:avLst>
              <a:gd name="adj" fmla="val 18669"/>
            </a:avLst>
          </a:prstGeom>
          <a:solidFill>
            <a:srgbClr val="790709"/>
          </a:solidFill>
          <a:ln w="7620">
            <a:solidFill>
              <a:srgbClr val="922022"/>
            </a:solidFill>
            <a:prstDash val="solid"/>
          </a:ln>
        </p:spPr>
      </p:sp>
      <p:sp>
        <p:nvSpPr>
          <p:cNvPr id="12" name="Text 9"/>
          <p:cNvSpPr/>
          <p:nvPr/>
        </p:nvSpPr>
        <p:spPr>
          <a:xfrm>
            <a:off x="7247692" y="4852868"/>
            <a:ext cx="134898" cy="247769"/>
          </a:xfrm>
          <a:prstGeom prst="rect">
            <a:avLst/>
          </a:prstGeom>
          <a:noFill/>
          <a:ln/>
        </p:spPr>
        <p:txBody>
          <a:bodyPr wrap="none" lIns="0" tIns="0" rIns="0" bIns="0" rtlCol="0" anchor="t"/>
          <a:lstStyle/>
          <a:p>
            <a:pPr marL="0" indent="0" algn="ctr">
              <a:lnSpc>
                <a:spcPts val="1950"/>
              </a:lnSpc>
              <a:buNone/>
            </a:pPr>
            <a:r>
              <a:rPr lang="en-US" sz="1950" dirty="0">
                <a:solidFill>
                  <a:srgbClr val="E5E0DF"/>
                </a:solidFill>
                <a:latin typeface="Arial" panose="020B0604020202020204" pitchFamily="34" charset="0"/>
                <a:ea typeface="Barlow Medium" pitchFamily="34" charset="-122"/>
                <a:cs typeface="Arial" panose="020B0604020202020204" pitchFamily="34" charset="0"/>
              </a:rPr>
              <a:t>2</a:t>
            </a:r>
            <a:endParaRPr lang="en-US" sz="1950" dirty="0">
              <a:latin typeface="Arial" panose="020B0604020202020204" pitchFamily="34" charset="0"/>
              <a:cs typeface="Arial" panose="020B0604020202020204" pitchFamily="34" charset="0"/>
            </a:endParaRPr>
          </a:p>
        </p:txBody>
      </p:sp>
      <p:sp>
        <p:nvSpPr>
          <p:cNvPr id="13" name="Text 10"/>
          <p:cNvSpPr/>
          <p:nvPr/>
        </p:nvSpPr>
        <p:spPr>
          <a:xfrm>
            <a:off x="8337352" y="4744522"/>
            <a:ext cx="2065139" cy="258128"/>
          </a:xfrm>
          <a:prstGeom prst="rect">
            <a:avLst/>
          </a:prstGeom>
          <a:noFill/>
          <a:ln/>
        </p:spPr>
        <p:txBody>
          <a:bodyPr wrap="none" lIns="0" tIns="0" rIns="0" bIns="0" rtlCol="0" anchor="t"/>
          <a:lstStyle/>
          <a:p>
            <a:pPr marL="0" indent="0" algn="l">
              <a:lnSpc>
                <a:spcPts val="2000"/>
              </a:lnSpc>
              <a:buNone/>
            </a:pPr>
            <a:r>
              <a:rPr lang="en-US" sz="1600" dirty="0">
                <a:solidFill>
                  <a:srgbClr val="E5E0DF"/>
                </a:solidFill>
                <a:latin typeface="Arial" panose="020B0604020202020204" pitchFamily="34" charset="0"/>
                <a:ea typeface="Barlow Medium" pitchFamily="34" charset="-122"/>
                <a:cs typeface="Arial" panose="020B0604020202020204" pitchFamily="34" charset="0"/>
              </a:rPr>
              <a:t>Typography Rules</a:t>
            </a:r>
            <a:endParaRPr lang="en-US" sz="1600" dirty="0">
              <a:latin typeface="Arial" panose="020B0604020202020204" pitchFamily="34" charset="0"/>
              <a:cs typeface="Arial" panose="020B0604020202020204" pitchFamily="34" charset="0"/>
            </a:endParaRPr>
          </a:p>
        </p:txBody>
      </p:sp>
      <p:sp>
        <p:nvSpPr>
          <p:cNvPr id="14" name="Text 11"/>
          <p:cNvSpPr/>
          <p:nvPr/>
        </p:nvSpPr>
        <p:spPr>
          <a:xfrm>
            <a:off x="8337352" y="5114092"/>
            <a:ext cx="4971693" cy="297299"/>
          </a:xfrm>
          <a:prstGeom prst="rect">
            <a:avLst/>
          </a:prstGeom>
          <a:noFill/>
          <a:ln/>
        </p:spPr>
        <p:txBody>
          <a:bodyPr wrap="none" lIns="0" tIns="0" rIns="0" bIns="0" rtlCol="0" anchor="t"/>
          <a:lstStyle/>
          <a:p>
            <a:pPr marL="0" indent="0" algn="l">
              <a:lnSpc>
                <a:spcPts val="2300"/>
              </a:lnSpc>
              <a:buNone/>
            </a:pPr>
            <a:r>
              <a:rPr lang="en-US" sz="1450" dirty="0">
                <a:solidFill>
                  <a:srgbClr val="E5E0DF"/>
                </a:solidFill>
                <a:latin typeface="Arial" panose="020B0604020202020204" pitchFamily="34" charset="0"/>
                <a:ea typeface="Barlow" pitchFamily="34" charset="-122"/>
                <a:cs typeface="Arial" panose="020B0604020202020204" pitchFamily="34" charset="0"/>
              </a:rPr>
              <a:t>Specify web-safe fonts and usage guidelines.</a:t>
            </a:r>
            <a:endParaRPr lang="en-US" sz="1450" dirty="0">
              <a:latin typeface="Arial" panose="020B0604020202020204" pitchFamily="34" charset="0"/>
              <a:cs typeface="Arial" panose="020B0604020202020204" pitchFamily="34" charset="0"/>
            </a:endParaRPr>
          </a:p>
        </p:txBody>
      </p:sp>
      <p:sp>
        <p:nvSpPr>
          <p:cNvPr id="15" name="Shape 12"/>
          <p:cNvSpPr/>
          <p:nvPr/>
        </p:nvSpPr>
        <p:spPr>
          <a:xfrm>
            <a:off x="6478548" y="5801678"/>
            <a:ext cx="650438" cy="22860"/>
          </a:xfrm>
          <a:prstGeom prst="roundRect">
            <a:avLst>
              <a:gd name="adj" fmla="val 341480"/>
            </a:avLst>
          </a:prstGeom>
          <a:solidFill>
            <a:srgbClr val="922022"/>
          </a:solidFill>
          <a:ln/>
        </p:spPr>
      </p:sp>
      <p:sp>
        <p:nvSpPr>
          <p:cNvPr id="16" name="Shape 13"/>
          <p:cNvSpPr/>
          <p:nvPr/>
        </p:nvSpPr>
        <p:spPr>
          <a:xfrm>
            <a:off x="7106126" y="5604034"/>
            <a:ext cx="418148" cy="418147"/>
          </a:xfrm>
          <a:prstGeom prst="roundRect">
            <a:avLst>
              <a:gd name="adj" fmla="val 18669"/>
            </a:avLst>
          </a:prstGeom>
          <a:solidFill>
            <a:srgbClr val="790709"/>
          </a:solidFill>
          <a:ln w="7620">
            <a:solidFill>
              <a:srgbClr val="922022"/>
            </a:solidFill>
            <a:prstDash val="solid"/>
          </a:ln>
        </p:spPr>
      </p:sp>
      <p:sp>
        <p:nvSpPr>
          <p:cNvPr id="17" name="Text 14"/>
          <p:cNvSpPr/>
          <p:nvPr/>
        </p:nvSpPr>
        <p:spPr>
          <a:xfrm>
            <a:off x="7250192" y="5689163"/>
            <a:ext cx="129897" cy="247769"/>
          </a:xfrm>
          <a:prstGeom prst="rect">
            <a:avLst/>
          </a:prstGeom>
          <a:noFill/>
          <a:ln/>
        </p:spPr>
        <p:txBody>
          <a:bodyPr wrap="none" lIns="0" tIns="0" rIns="0" bIns="0" rtlCol="0" anchor="t"/>
          <a:lstStyle/>
          <a:p>
            <a:pPr marL="0" indent="0" algn="ctr">
              <a:lnSpc>
                <a:spcPts val="1950"/>
              </a:lnSpc>
              <a:buNone/>
            </a:pPr>
            <a:r>
              <a:rPr lang="en-US" sz="1950" dirty="0">
                <a:solidFill>
                  <a:srgbClr val="E5E0DF"/>
                </a:solidFill>
                <a:latin typeface="Arial" panose="020B0604020202020204" pitchFamily="34" charset="0"/>
                <a:ea typeface="Barlow Medium" pitchFamily="34" charset="-122"/>
                <a:cs typeface="Arial" panose="020B0604020202020204" pitchFamily="34" charset="0"/>
              </a:rPr>
              <a:t>3</a:t>
            </a:r>
            <a:endParaRPr lang="en-US" sz="1950" dirty="0">
              <a:latin typeface="Arial" panose="020B0604020202020204" pitchFamily="34" charset="0"/>
              <a:cs typeface="Arial" panose="020B0604020202020204" pitchFamily="34" charset="0"/>
            </a:endParaRPr>
          </a:p>
        </p:txBody>
      </p:sp>
      <p:sp>
        <p:nvSpPr>
          <p:cNvPr id="18" name="Text 15"/>
          <p:cNvSpPr/>
          <p:nvPr/>
        </p:nvSpPr>
        <p:spPr>
          <a:xfrm>
            <a:off x="4227909" y="5580817"/>
            <a:ext cx="2065139" cy="258128"/>
          </a:xfrm>
          <a:prstGeom prst="rect">
            <a:avLst/>
          </a:prstGeom>
          <a:noFill/>
          <a:ln/>
        </p:spPr>
        <p:txBody>
          <a:bodyPr wrap="none" lIns="0" tIns="0" rIns="0" bIns="0" rtlCol="0" anchor="t"/>
          <a:lstStyle/>
          <a:p>
            <a:pPr marL="0" indent="0" algn="r">
              <a:lnSpc>
                <a:spcPts val="2000"/>
              </a:lnSpc>
              <a:buNone/>
            </a:pPr>
            <a:r>
              <a:rPr lang="en-US" sz="1600" dirty="0">
                <a:solidFill>
                  <a:srgbClr val="E5E0DF"/>
                </a:solidFill>
                <a:latin typeface="Arial" panose="020B0604020202020204" pitchFamily="34" charset="0"/>
                <a:ea typeface="Barlow Medium" pitchFamily="34" charset="-122"/>
                <a:cs typeface="Arial" panose="020B0604020202020204" pitchFamily="34" charset="0"/>
              </a:rPr>
              <a:t>Logo Adaptations</a:t>
            </a:r>
            <a:endParaRPr lang="en-US" sz="1600" dirty="0">
              <a:latin typeface="Arial" panose="020B0604020202020204" pitchFamily="34" charset="0"/>
              <a:cs typeface="Arial" panose="020B0604020202020204" pitchFamily="34" charset="0"/>
            </a:endParaRPr>
          </a:p>
        </p:txBody>
      </p:sp>
      <p:sp>
        <p:nvSpPr>
          <p:cNvPr id="19" name="Text 16"/>
          <p:cNvSpPr/>
          <p:nvPr/>
        </p:nvSpPr>
        <p:spPr>
          <a:xfrm>
            <a:off x="1321356" y="5950387"/>
            <a:ext cx="4971693" cy="297299"/>
          </a:xfrm>
          <a:prstGeom prst="rect">
            <a:avLst/>
          </a:prstGeom>
          <a:noFill/>
          <a:ln/>
        </p:spPr>
        <p:txBody>
          <a:bodyPr wrap="none" lIns="0" tIns="0" rIns="0" bIns="0" rtlCol="0" anchor="t"/>
          <a:lstStyle/>
          <a:p>
            <a:pPr marL="0" indent="0" algn="r">
              <a:lnSpc>
                <a:spcPts val="2300"/>
              </a:lnSpc>
              <a:buNone/>
            </a:pPr>
            <a:r>
              <a:rPr lang="en-US" sz="1450" dirty="0">
                <a:solidFill>
                  <a:srgbClr val="E5E0DF"/>
                </a:solidFill>
                <a:latin typeface="Arial" panose="020B0604020202020204" pitchFamily="34" charset="0"/>
                <a:ea typeface="Barlow" pitchFamily="34" charset="-122"/>
                <a:cs typeface="Arial" panose="020B0604020202020204" pitchFamily="34" charset="0"/>
              </a:rPr>
              <a:t>Create responsive logos for various screen sizes.</a:t>
            </a:r>
            <a:endParaRPr lang="en-US" sz="1450" dirty="0">
              <a:latin typeface="Arial" panose="020B0604020202020204" pitchFamily="34" charset="0"/>
              <a:cs typeface="Arial" panose="020B0604020202020204" pitchFamily="34" charset="0"/>
            </a:endParaRPr>
          </a:p>
        </p:txBody>
      </p:sp>
      <p:sp>
        <p:nvSpPr>
          <p:cNvPr id="20" name="Shape 17"/>
          <p:cNvSpPr/>
          <p:nvPr/>
        </p:nvSpPr>
        <p:spPr>
          <a:xfrm>
            <a:off x="7501414" y="6638092"/>
            <a:ext cx="650438" cy="22860"/>
          </a:xfrm>
          <a:prstGeom prst="roundRect">
            <a:avLst>
              <a:gd name="adj" fmla="val 341480"/>
            </a:avLst>
          </a:prstGeom>
          <a:solidFill>
            <a:srgbClr val="922022"/>
          </a:solidFill>
          <a:ln/>
        </p:spPr>
      </p:sp>
      <p:sp>
        <p:nvSpPr>
          <p:cNvPr id="21" name="Shape 18"/>
          <p:cNvSpPr/>
          <p:nvPr/>
        </p:nvSpPr>
        <p:spPr>
          <a:xfrm>
            <a:off x="7106126" y="6440448"/>
            <a:ext cx="418148" cy="418147"/>
          </a:xfrm>
          <a:prstGeom prst="roundRect">
            <a:avLst>
              <a:gd name="adj" fmla="val 18669"/>
            </a:avLst>
          </a:prstGeom>
          <a:solidFill>
            <a:srgbClr val="790709"/>
          </a:solidFill>
          <a:ln w="7620">
            <a:solidFill>
              <a:srgbClr val="922022"/>
            </a:solidFill>
            <a:prstDash val="solid"/>
          </a:ln>
        </p:spPr>
      </p:sp>
      <p:sp>
        <p:nvSpPr>
          <p:cNvPr id="22" name="Text 19"/>
          <p:cNvSpPr/>
          <p:nvPr/>
        </p:nvSpPr>
        <p:spPr>
          <a:xfrm>
            <a:off x="7244477" y="6525578"/>
            <a:ext cx="141327" cy="247769"/>
          </a:xfrm>
          <a:prstGeom prst="rect">
            <a:avLst/>
          </a:prstGeom>
          <a:noFill/>
          <a:ln/>
        </p:spPr>
        <p:txBody>
          <a:bodyPr wrap="none" lIns="0" tIns="0" rIns="0" bIns="0" rtlCol="0" anchor="t"/>
          <a:lstStyle/>
          <a:p>
            <a:pPr marL="0" indent="0" algn="ctr">
              <a:lnSpc>
                <a:spcPts val="1950"/>
              </a:lnSpc>
              <a:buNone/>
            </a:pPr>
            <a:r>
              <a:rPr lang="en-US" sz="1950" dirty="0">
                <a:solidFill>
                  <a:srgbClr val="E5E0DF"/>
                </a:solidFill>
                <a:latin typeface="Arial" panose="020B0604020202020204" pitchFamily="34" charset="0"/>
                <a:ea typeface="Barlow Medium" pitchFamily="34" charset="-122"/>
                <a:cs typeface="Arial" panose="020B0604020202020204" pitchFamily="34" charset="0"/>
              </a:rPr>
              <a:t>4</a:t>
            </a:r>
            <a:endParaRPr lang="en-US" sz="1950" dirty="0">
              <a:latin typeface="Arial" panose="020B0604020202020204" pitchFamily="34" charset="0"/>
              <a:cs typeface="Arial" panose="020B0604020202020204" pitchFamily="34" charset="0"/>
            </a:endParaRPr>
          </a:p>
        </p:txBody>
      </p:sp>
      <p:sp>
        <p:nvSpPr>
          <p:cNvPr id="23" name="Text 20"/>
          <p:cNvSpPr/>
          <p:nvPr/>
        </p:nvSpPr>
        <p:spPr>
          <a:xfrm>
            <a:off x="8337352" y="6417231"/>
            <a:ext cx="2112288" cy="258128"/>
          </a:xfrm>
          <a:prstGeom prst="rect">
            <a:avLst/>
          </a:prstGeom>
          <a:noFill/>
          <a:ln/>
        </p:spPr>
        <p:txBody>
          <a:bodyPr wrap="none" lIns="0" tIns="0" rIns="0" bIns="0" rtlCol="0" anchor="t"/>
          <a:lstStyle/>
          <a:p>
            <a:pPr marL="0" indent="0" algn="l">
              <a:lnSpc>
                <a:spcPts val="2000"/>
              </a:lnSpc>
              <a:buNone/>
            </a:pPr>
            <a:r>
              <a:rPr lang="en-US" sz="1600" dirty="0">
                <a:solidFill>
                  <a:srgbClr val="E5E0DF"/>
                </a:solidFill>
                <a:latin typeface="Arial" panose="020B0604020202020204" pitchFamily="34" charset="0"/>
                <a:ea typeface="Barlow Medium" pitchFamily="34" charset="-122"/>
                <a:cs typeface="Arial" panose="020B0604020202020204" pitchFamily="34" charset="0"/>
              </a:rPr>
              <a:t>Accessibility Standards</a:t>
            </a:r>
            <a:endParaRPr lang="en-US" sz="1600" dirty="0">
              <a:latin typeface="Arial" panose="020B0604020202020204" pitchFamily="34" charset="0"/>
              <a:cs typeface="Arial" panose="020B0604020202020204" pitchFamily="34" charset="0"/>
            </a:endParaRPr>
          </a:p>
        </p:txBody>
      </p:sp>
      <p:sp>
        <p:nvSpPr>
          <p:cNvPr id="24" name="Text 21"/>
          <p:cNvSpPr/>
          <p:nvPr/>
        </p:nvSpPr>
        <p:spPr>
          <a:xfrm>
            <a:off x="8337352" y="6786801"/>
            <a:ext cx="4971693" cy="297299"/>
          </a:xfrm>
          <a:prstGeom prst="rect">
            <a:avLst/>
          </a:prstGeom>
          <a:noFill/>
          <a:ln/>
        </p:spPr>
        <p:txBody>
          <a:bodyPr wrap="none" lIns="0" tIns="0" rIns="0" bIns="0" rtlCol="0" anchor="t"/>
          <a:lstStyle/>
          <a:p>
            <a:pPr marL="0" indent="0" algn="l">
              <a:lnSpc>
                <a:spcPts val="2300"/>
              </a:lnSpc>
              <a:buNone/>
            </a:pPr>
            <a:r>
              <a:rPr lang="en-US" sz="1450" dirty="0">
                <a:solidFill>
                  <a:srgbClr val="E5E0DF"/>
                </a:solidFill>
                <a:latin typeface="Arial" panose="020B0604020202020204" pitchFamily="34" charset="0"/>
                <a:ea typeface="Barlow" pitchFamily="34" charset="-122"/>
                <a:cs typeface="Arial" panose="020B0604020202020204" pitchFamily="34" charset="0"/>
              </a:rPr>
              <a:t>Ensure contrast ratios meet WCAG guidelines.</a:t>
            </a:r>
            <a:endParaRPr lang="en-US" sz="1450" dirty="0">
              <a:latin typeface="Arial" panose="020B0604020202020204" pitchFamily="34" charset="0"/>
              <a:cs typeface="Arial" panose="020B0604020202020204" pitchFamily="34" charset="0"/>
            </a:endParaRPr>
          </a:p>
        </p:txBody>
      </p:sp>
      <p:sp>
        <p:nvSpPr>
          <p:cNvPr id="25" name="Rectangle: Rounded Corners 24">
            <a:extLst>
              <a:ext uri="{FF2B5EF4-FFF2-40B4-BE49-F238E27FC236}">
                <a16:creationId xmlns:a16="http://schemas.microsoft.com/office/drawing/2014/main" id="{A7BAF31B-ADC7-04E1-220F-4C1C7BE9BD23}"/>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1321356" y="2464832"/>
            <a:ext cx="7017187" cy="685800"/>
          </a:xfrm>
          <a:prstGeom prst="rect">
            <a:avLst/>
          </a:prstGeom>
          <a:noFill/>
          <a:ln/>
        </p:spPr>
        <p:txBody>
          <a:bodyPr wrap="none" lIns="0" tIns="0" rIns="0" bIns="0" rtlCol="0" anchor="t"/>
          <a:lstStyle/>
          <a:p>
            <a:pPr marL="0" indent="0">
              <a:lnSpc>
                <a:spcPts val="5400"/>
              </a:lnSpc>
              <a:buNone/>
            </a:pPr>
            <a:r>
              <a:rPr lang="en-US" sz="4300" dirty="0">
                <a:solidFill>
                  <a:srgbClr val="FFFFFF"/>
                </a:solidFill>
                <a:latin typeface="Arial" panose="020B0604020202020204" pitchFamily="34" charset="0"/>
                <a:ea typeface="Barlow Medium" pitchFamily="34" charset="-122"/>
                <a:cs typeface="Arial" panose="020B0604020202020204" pitchFamily="34" charset="0"/>
              </a:rPr>
              <a:t>A. Color Specifications for Digital Media</a:t>
            </a:r>
            <a:endParaRPr lang="en-US" sz="4300" dirty="0">
              <a:latin typeface="Arial" panose="020B0604020202020204" pitchFamily="34" charset="0"/>
              <a:cs typeface="Arial" panose="020B0604020202020204" pitchFamily="34" charset="0"/>
            </a:endParaRPr>
          </a:p>
        </p:txBody>
      </p:sp>
      <p:sp>
        <p:nvSpPr>
          <p:cNvPr id="3" name="Text 1"/>
          <p:cNvSpPr/>
          <p:nvPr/>
        </p:nvSpPr>
        <p:spPr>
          <a:xfrm>
            <a:off x="1321356" y="3767733"/>
            <a:ext cx="2743200" cy="342900"/>
          </a:xfrm>
          <a:prstGeom prst="rect">
            <a:avLst/>
          </a:prstGeom>
          <a:noFill/>
          <a:ln/>
        </p:spPr>
        <p:txBody>
          <a:bodyPr wrap="none" lIns="0" tIns="0" rIns="0" bIns="0" rtlCol="0" anchor="t"/>
          <a:lstStyle/>
          <a:p>
            <a:pPr marL="0" indent="0">
              <a:lnSpc>
                <a:spcPts val="2700"/>
              </a:lnSpc>
              <a:buNone/>
            </a:pPr>
            <a:r>
              <a:rPr lang="en-US" sz="2150" dirty="0">
                <a:solidFill>
                  <a:srgbClr val="FFFFFF"/>
                </a:solidFill>
                <a:latin typeface="Arial" panose="020B0604020202020204" pitchFamily="34" charset="0"/>
                <a:ea typeface="Barlow Medium" pitchFamily="34" charset="-122"/>
                <a:cs typeface="Arial" panose="020B0604020202020204" pitchFamily="34" charset="0"/>
              </a:rPr>
              <a:t>Color Formats: </a:t>
            </a:r>
            <a:endParaRPr lang="en-US" sz="2150" dirty="0">
              <a:latin typeface="Arial" panose="020B0604020202020204" pitchFamily="34" charset="0"/>
              <a:cs typeface="Arial" panose="020B0604020202020204" pitchFamily="34" charset="0"/>
            </a:endParaRPr>
          </a:p>
        </p:txBody>
      </p:sp>
      <p:sp>
        <p:nvSpPr>
          <p:cNvPr id="4" name="Text 2"/>
          <p:cNvSpPr/>
          <p:nvPr/>
        </p:nvSpPr>
        <p:spPr>
          <a:xfrm>
            <a:off x="1321356" y="4357449"/>
            <a:ext cx="3593902" cy="1185148"/>
          </a:xfrm>
          <a:prstGeom prst="rect">
            <a:avLst/>
          </a:prstGeom>
          <a:noFill/>
          <a:ln/>
        </p:spPr>
        <p:txBody>
          <a:bodyPr wrap="square" lIns="0" tIns="0" rIns="0" bIns="0" rtlCol="0" anchor="t"/>
          <a:lstStyle/>
          <a:p>
            <a:pPr marL="0" indent="0">
              <a:lnSpc>
                <a:spcPts val="3100"/>
              </a:lnSpc>
              <a:buNone/>
            </a:pPr>
            <a:r>
              <a:rPr lang="en-US" sz="1800" dirty="0">
                <a:solidFill>
                  <a:schemeClr val="bg1"/>
                </a:solidFill>
                <a:effectLst/>
                <a:latin typeface="Arial" panose="020B0604020202020204" pitchFamily="34" charset="0"/>
                <a:ea typeface="Calibri" panose="020F0502020204030204" pitchFamily="34" charset="0"/>
              </a:rPr>
              <a:t>Define colors in HEX and RGB formats specifically for screens, as these are standard for digital media. CMYK values are more relevant for print and can cause inconsistencies if used digitally.</a:t>
            </a:r>
            <a:endParaRPr lang="en-US" sz="1900" dirty="0">
              <a:solidFill>
                <a:schemeClr val="bg1"/>
              </a:solidFill>
              <a:latin typeface="Arial" panose="020B0604020202020204" pitchFamily="34" charset="0"/>
              <a:cs typeface="Arial" panose="020B0604020202020204" pitchFamily="34" charset="0"/>
            </a:endParaRPr>
          </a:p>
        </p:txBody>
      </p:sp>
      <p:sp>
        <p:nvSpPr>
          <p:cNvPr id="5" name="Text 3"/>
          <p:cNvSpPr/>
          <p:nvPr/>
        </p:nvSpPr>
        <p:spPr>
          <a:xfrm>
            <a:off x="5525095" y="3767733"/>
            <a:ext cx="2743200" cy="342900"/>
          </a:xfrm>
          <a:prstGeom prst="rect">
            <a:avLst/>
          </a:prstGeom>
          <a:noFill/>
          <a:ln/>
        </p:spPr>
        <p:txBody>
          <a:bodyPr wrap="none" lIns="0" tIns="0" rIns="0" bIns="0" rtlCol="0" anchor="t"/>
          <a:lstStyle/>
          <a:p>
            <a:pPr marL="0" indent="0">
              <a:lnSpc>
                <a:spcPts val="2700"/>
              </a:lnSpc>
              <a:buNone/>
            </a:pPr>
            <a:r>
              <a:rPr lang="en-US" sz="2400" dirty="0">
                <a:solidFill>
                  <a:srgbClr val="E5E0DF"/>
                </a:solidFill>
                <a:latin typeface="Arial" panose="020B0604020202020204" pitchFamily="34" charset="0"/>
                <a:ea typeface="Barlow" pitchFamily="34" charset="-122"/>
                <a:cs typeface="Arial" panose="020B0604020202020204" pitchFamily="34" charset="0"/>
              </a:rPr>
              <a:t>Contrast Requirements:</a:t>
            </a:r>
            <a:endParaRPr lang="en-US" sz="2150" dirty="0">
              <a:latin typeface="Arial" panose="020B0604020202020204" pitchFamily="34" charset="0"/>
              <a:cs typeface="Arial" panose="020B0604020202020204" pitchFamily="34" charset="0"/>
            </a:endParaRPr>
          </a:p>
        </p:txBody>
      </p:sp>
      <p:sp>
        <p:nvSpPr>
          <p:cNvPr id="6" name="Text 4"/>
          <p:cNvSpPr/>
          <p:nvPr/>
        </p:nvSpPr>
        <p:spPr>
          <a:xfrm>
            <a:off x="5525095" y="4357449"/>
            <a:ext cx="3593902" cy="790099"/>
          </a:xfrm>
          <a:prstGeom prst="rect">
            <a:avLst/>
          </a:prstGeom>
          <a:noFill/>
          <a:ln/>
        </p:spPr>
        <p:txBody>
          <a:bodyPr wrap="square" lIns="0" tIns="0" rIns="0" bIns="0" rtlCol="0" anchor="t"/>
          <a:lstStyle/>
          <a:p>
            <a:pPr marL="0" indent="0">
              <a:lnSpc>
                <a:spcPts val="3100"/>
              </a:lnSpc>
              <a:buNone/>
            </a:pPr>
            <a:r>
              <a:rPr lang="en-US" sz="1900" dirty="0">
                <a:solidFill>
                  <a:srgbClr val="E5E0DF"/>
                </a:solidFill>
                <a:latin typeface="Arial" panose="020B0604020202020204" pitchFamily="34" charset="0"/>
                <a:ea typeface="Barlow" pitchFamily="34" charset="-122"/>
                <a:cs typeface="Arial" panose="020B0604020202020204" pitchFamily="34" charset="0"/>
              </a:rPr>
              <a:t>Digital brand guidelines should include contrast ratios for readability and accessibility, particularly for text against backgrounds. This is critical for compliance with web accessibility standards (e.g., WCAG).</a:t>
            </a:r>
            <a:endParaRPr lang="en-US" sz="1900" dirty="0">
              <a:latin typeface="Arial" panose="020B0604020202020204" pitchFamily="34" charset="0"/>
              <a:cs typeface="Arial" panose="020B0604020202020204" pitchFamily="34" charset="0"/>
            </a:endParaRPr>
          </a:p>
        </p:txBody>
      </p:sp>
      <p:sp>
        <p:nvSpPr>
          <p:cNvPr id="7" name="Text 5"/>
          <p:cNvSpPr/>
          <p:nvPr/>
        </p:nvSpPr>
        <p:spPr>
          <a:xfrm>
            <a:off x="9728835" y="3767733"/>
            <a:ext cx="2743200" cy="342900"/>
          </a:xfrm>
          <a:prstGeom prst="rect">
            <a:avLst/>
          </a:prstGeom>
          <a:noFill/>
          <a:ln/>
        </p:spPr>
        <p:txBody>
          <a:bodyPr wrap="none" lIns="0" tIns="0" rIns="0" bIns="0" rtlCol="0" anchor="t"/>
          <a:lstStyle/>
          <a:p>
            <a:pPr marL="0" indent="0">
              <a:lnSpc>
                <a:spcPts val="2700"/>
              </a:lnSpc>
              <a:buNone/>
            </a:pPr>
            <a:r>
              <a:rPr lang="en-US" sz="2150" dirty="0">
                <a:solidFill>
                  <a:srgbClr val="FFFFFF"/>
                </a:solidFill>
                <a:latin typeface="Arial" panose="020B0604020202020204" pitchFamily="34" charset="0"/>
                <a:ea typeface="Barlow Medium" pitchFamily="34" charset="-122"/>
                <a:cs typeface="Arial" panose="020B0604020202020204" pitchFamily="34" charset="0"/>
              </a:rPr>
              <a:t>Color Usage: </a:t>
            </a:r>
            <a:endParaRPr lang="en-US" sz="2150" dirty="0">
              <a:latin typeface="Arial" panose="020B0604020202020204" pitchFamily="34" charset="0"/>
              <a:cs typeface="Arial" panose="020B0604020202020204" pitchFamily="34" charset="0"/>
            </a:endParaRPr>
          </a:p>
        </p:txBody>
      </p:sp>
      <p:sp>
        <p:nvSpPr>
          <p:cNvPr id="8" name="Text 6"/>
          <p:cNvSpPr/>
          <p:nvPr/>
        </p:nvSpPr>
        <p:spPr>
          <a:xfrm>
            <a:off x="9728834" y="4357449"/>
            <a:ext cx="4514291" cy="790099"/>
          </a:xfrm>
          <a:prstGeom prst="rect">
            <a:avLst/>
          </a:prstGeom>
          <a:noFill/>
          <a:ln/>
        </p:spPr>
        <p:txBody>
          <a:bodyPr wrap="square" lIns="0" tIns="0" rIns="0" bIns="0" rtlCol="0" anchor="t"/>
          <a:lstStyle/>
          <a:p>
            <a:pPr marL="0" indent="0">
              <a:lnSpc>
                <a:spcPts val="3100"/>
              </a:lnSpc>
              <a:buNone/>
            </a:pPr>
            <a:r>
              <a:rPr lang="en-US" sz="1900" dirty="0">
                <a:solidFill>
                  <a:srgbClr val="E5E0DF"/>
                </a:solidFill>
                <a:latin typeface="Arial" panose="020B0604020202020204" pitchFamily="34" charset="0"/>
                <a:ea typeface="Barlow" pitchFamily="34" charset="-122"/>
                <a:cs typeface="Arial" panose="020B0604020202020204" pitchFamily="34" charset="0"/>
              </a:rPr>
              <a:t>Specify primary, secondary, and accent colors along with guidelines on where each should be used. For example, primary colors might be reserved for logos, secondary colors for backgrounds, and accent colors for buttons and call-to-action elements.</a:t>
            </a:r>
            <a:endParaRPr lang="en-US" sz="1900" dirty="0">
              <a:latin typeface="Arial" panose="020B0604020202020204" pitchFamily="34" charset="0"/>
              <a:cs typeface="Arial" panose="020B0604020202020204" pitchFamily="34" charset="0"/>
            </a:endParaRPr>
          </a:p>
        </p:txBody>
      </p:sp>
      <p:sp>
        <p:nvSpPr>
          <p:cNvPr id="9" name="Rectangle: Rounded Corners 8">
            <a:extLst>
              <a:ext uri="{FF2B5EF4-FFF2-40B4-BE49-F238E27FC236}">
                <a16:creationId xmlns:a16="http://schemas.microsoft.com/office/drawing/2014/main" id="{F25D87A0-C8CC-9B0C-CBBB-D9BFB4077D9F}"/>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E46D92-5F40-2E0D-038B-A075BFDB0766}"/>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0F1712CC-0456-4904-D350-03F665D69B04}"/>
              </a:ext>
            </a:extLst>
          </p:cNvPr>
          <p:cNvSpPr/>
          <p:nvPr/>
        </p:nvSpPr>
        <p:spPr>
          <a:xfrm>
            <a:off x="1321356" y="2464832"/>
            <a:ext cx="7017187" cy="685800"/>
          </a:xfrm>
          <a:prstGeom prst="rect">
            <a:avLst/>
          </a:prstGeom>
          <a:noFill/>
          <a:ln/>
        </p:spPr>
        <p:txBody>
          <a:bodyPr wrap="none" lIns="0" tIns="0" rIns="0" bIns="0" rtlCol="0" anchor="t"/>
          <a:lstStyle/>
          <a:p>
            <a:pPr marL="0" indent="0">
              <a:lnSpc>
                <a:spcPts val="5400"/>
              </a:lnSpc>
              <a:buNone/>
            </a:pPr>
            <a:r>
              <a:rPr lang="en-US" sz="4300" dirty="0">
                <a:solidFill>
                  <a:srgbClr val="FFFFFF"/>
                </a:solidFill>
                <a:latin typeface="Arial" panose="020B0604020202020204" pitchFamily="34" charset="0"/>
                <a:ea typeface="Barlow Medium" pitchFamily="34" charset="-122"/>
                <a:cs typeface="Arial" panose="020B0604020202020204" pitchFamily="34" charset="0"/>
              </a:rPr>
              <a:t>B. Typography and Fonts</a:t>
            </a:r>
            <a:endParaRPr lang="en-US" sz="4300" dirty="0">
              <a:latin typeface="Arial" panose="020B0604020202020204" pitchFamily="34" charset="0"/>
              <a:cs typeface="Arial" panose="020B0604020202020204" pitchFamily="34" charset="0"/>
            </a:endParaRPr>
          </a:p>
        </p:txBody>
      </p:sp>
      <p:sp>
        <p:nvSpPr>
          <p:cNvPr id="3" name="Text 1">
            <a:extLst>
              <a:ext uri="{FF2B5EF4-FFF2-40B4-BE49-F238E27FC236}">
                <a16:creationId xmlns:a16="http://schemas.microsoft.com/office/drawing/2014/main" id="{22841222-F662-FA85-9B05-3CB02D991087}"/>
              </a:ext>
            </a:extLst>
          </p:cNvPr>
          <p:cNvSpPr/>
          <p:nvPr/>
        </p:nvSpPr>
        <p:spPr>
          <a:xfrm>
            <a:off x="1321356" y="3767733"/>
            <a:ext cx="2743200" cy="342900"/>
          </a:xfrm>
          <a:prstGeom prst="rect">
            <a:avLst/>
          </a:prstGeom>
          <a:noFill/>
          <a:ln/>
        </p:spPr>
        <p:txBody>
          <a:bodyPr wrap="none" lIns="0" tIns="0" rIns="0" bIns="0" rtlCol="0" anchor="t"/>
          <a:lstStyle/>
          <a:p>
            <a:pPr marL="0" indent="0">
              <a:lnSpc>
                <a:spcPts val="2700"/>
              </a:lnSpc>
              <a:buNone/>
            </a:pPr>
            <a:r>
              <a:rPr lang="en-US" sz="2400" dirty="0">
                <a:solidFill>
                  <a:srgbClr val="FFFFFF"/>
                </a:solidFill>
                <a:latin typeface="Arial" panose="020B0604020202020204" pitchFamily="34" charset="0"/>
                <a:ea typeface="Barlow Medium" pitchFamily="34" charset="-122"/>
                <a:cs typeface="Arial" panose="020B0604020202020204" pitchFamily="34" charset="0"/>
              </a:rPr>
              <a:t>Web-Safe and Accessible </a:t>
            </a:r>
            <a:endParaRPr lang="en-US" sz="2400" dirty="0">
              <a:latin typeface="Arial" panose="020B0604020202020204" pitchFamily="34" charset="0"/>
              <a:cs typeface="Arial" panose="020B0604020202020204" pitchFamily="34" charset="0"/>
            </a:endParaRPr>
          </a:p>
        </p:txBody>
      </p:sp>
      <p:sp>
        <p:nvSpPr>
          <p:cNvPr id="4" name="Text 2">
            <a:extLst>
              <a:ext uri="{FF2B5EF4-FFF2-40B4-BE49-F238E27FC236}">
                <a16:creationId xmlns:a16="http://schemas.microsoft.com/office/drawing/2014/main" id="{5C3B7D4A-F662-F362-B125-4C9DB691B518}"/>
              </a:ext>
            </a:extLst>
          </p:cNvPr>
          <p:cNvSpPr/>
          <p:nvPr/>
        </p:nvSpPr>
        <p:spPr>
          <a:xfrm>
            <a:off x="1321356" y="4357449"/>
            <a:ext cx="3593902" cy="1185148"/>
          </a:xfrm>
          <a:prstGeom prst="rect">
            <a:avLst/>
          </a:prstGeom>
          <a:noFill/>
          <a:ln/>
        </p:spPr>
        <p:txBody>
          <a:bodyPr wrap="square" lIns="0" tIns="0" rIns="0" bIns="0" rtlCol="0" anchor="t"/>
          <a:lstStyle/>
          <a:p>
            <a:pPr marL="0" indent="0">
              <a:lnSpc>
                <a:spcPts val="3100"/>
              </a:lnSpc>
              <a:buNone/>
            </a:pPr>
            <a:r>
              <a:rPr lang="en-US" sz="1800" dirty="0">
                <a:solidFill>
                  <a:schemeClr val="bg1"/>
                </a:solidFill>
                <a:effectLst/>
                <a:latin typeface="Arial" panose="020B0604020202020204" pitchFamily="34" charset="0"/>
                <a:ea typeface="Calibri" panose="020F0502020204030204" pitchFamily="34" charset="0"/>
              </a:rPr>
              <a:t>Fonts: Digital brand guidelines should include recommended web-safe fonts or instructions for custom font usage. If custom fonts are used, ensure fallback options are available for optimal readability across different devices.</a:t>
            </a:r>
            <a:endParaRPr lang="en-US" sz="1900" dirty="0">
              <a:solidFill>
                <a:schemeClr val="bg1"/>
              </a:solidFill>
              <a:latin typeface="Arial" panose="020B0604020202020204" pitchFamily="34" charset="0"/>
              <a:cs typeface="Arial" panose="020B0604020202020204" pitchFamily="34" charset="0"/>
            </a:endParaRPr>
          </a:p>
        </p:txBody>
      </p:sp>
      <p:sp>
        <p:nvSpPr>
          <p:cNvPr id="5" name="Text 3">
            <a:extLst>
              <a:ext uri="{FF2B5EF4-FFF2-40B4-BE49-F238E27FC236}">
                <a16:creationId xmlns:a16="http://schemas.microsoft.com/office/drawing/2014/main" id="{40572811-4AE6-CD46-3954-A1ABA2B0044F}"/>
              </a:ext>
            </a:extLst>
          </p:cNvPr>
          <p:cNvSpPr/>
          <p:nvPr/>
        </p:nvSpPr>
        <p:spPr>
          <a:xfrm>
            <a:off x="5525095" y="3767733"/>
            <a:ext cx="2743200" cy="342900"/>
          </a:xfrm>
          <a:prstGeom prst="rect">
            <a:avLst/>
          </a:prstGeom>
          <a:noFill/>
          <a:ln/>
        </p:spPr>
        <p:txBody>
          <a:bodyPr wrap="none" lIns="0" tIns="0" rIns="0" bIns="0" rtlCol="0" anchor="t"/>
          <a:lstStyle/>
          <a:p>
            <a:pPr marL="0" indent="0">
              <a:lnSpc>
                <a:spcPts val="2700"/>
              </a:lnSpc>
              <a:buNone/>
            </a:pPr>
            <a:r>
              <a:rPr lang="en-US" sz="2400" dirty="0">
                <a:solidFill>
                  <a:srgbClr val="E5E0DF"/>
                </a:solidFill>
                <a:latin typeface="Arial" panose="020B0604020202020204" pitchFamily="34" charset="0"/>
                <a:ea typeface="Barlow" pitchFamily="34" charset="-122"/>
                <a:cs typeface="Arial" panose="020B0604020202020204" pitchFamily="34" charset="0"/>
              </a:rPr>
              <a:t>Font Sizes and Hierarchy: </a:t>
            </a:r>
            <a:endParaRPr lang="en-US" sz="2400" dirty="0">
              <a:latin typeface="Arial" panose="020B0604020202020204" pitchFamily="34" charset="0"/>
              <a:cs typeface="Arial" panose="020B0604020202020204" pitchFamily="34" charset="0"/>
            </a:endParaRPr>
          </a:p>
        </p:txBody>
      </p:sp>
      <p:sp>
        <p:nvSpPr>
          <p:cNvPr id="6" name="Text 4">
            <a:extLst>
              <a:ext uri="{FF2B5EF4-FFF2-40B4-BE49-F238E27FC236}">
                <a16:creationId xmlns:a16="http://schemas.microsoft.com/office/drawing/2014/main" id="{B298736D-8678-D2D0-E765-975C24AB7241}"/>
              </a:ext>
            </a:extLst>
          </p:cNvPr>
          <p:cNvSpPr/>
          <p:nvPr/>
        </p:nvSpPr>
        <p:spPr>
          <a:xfrm>
            <a:off x="5525095" y="4357449"/>
            <a:ext cx="3593902" cy="790099"/>
          </a:xfrm>
          <a:prstGeom prst="rect">
            <a:avLst/>
          </a:prstGeom>
          <a:noFill/>
          <a:ln/>
        </p:spPr>
        <p:txBody>
          <a:bodyPr wrap="square" lIns="0" tIns="0" rIns="0" bIns="0" rtlCol="0" anchor="t"/>
          <a:lstStyle/>
          <a:p>
            <a:pPr marL="0" indent="0">
              <a:lnSpc>
                <a:spcPts val="3100"/>
              </a:lnSpc>
              <a:buNone/>
            </a:pPr>
            <a:r>
              <a:rPr lang="en-US" sz="1900" dirty="0">
                <a:solidFill>
                  <a:srgbClr val="E5E0DF"/>
                </a:solidFill>
                <a:latin typeface="Arial" panose="020B0604020202020204" pitchFamily="34" charset="0"/>
                <a:ea typeface="Barlow" pitchFamily="34" charset="-122"/>
                <a:cs typeface="Arial" panose="020B0604020202020204" pitchFamily="34" charset="0"/>
              </a:rPr>
              <a:t>Define font sizes, weights, and hierarchy for different text types (e.g., headings, subheadings, body text) to create a consistent reading experience across all digital content.</a:t>
            </a:r>
            <a:endParaRPr lang="en-US" sz="1900" dirty="0">
              <a:latin typeface="Arial" panose="020B0604020202020204" pitchFamily="34" charset="0"/>
              <a:cs typeface="Arial" panose="020B0604020202020204" pitchFamily="34" charset="0"/>
            </a:endParaRPr>
          </a:p>
        </p:txBody>
      </p:sp>
      <p:sp>
        <p:nvSpPr>
          <p:cNvPr id="7" name="Text 5">
            <a:extLst>
              <a:ext uri="{FF2B5EF4-FFF2-40B4-BE49-F238E27FC236}">
                <a16:creationId xmlns:a16="http://schemas.microsoft.com/office/drawing/2014/main" id="{74CB921D-4F17-4540-3524-ED1D3895DEB9}"/>
              </a:ext>
            </a:extLst>
          </p:cNvPr>
          <p:cNvSpPr/>
          <p:nvPr/>
        </p:nvSpPr>
        <p:spPr>
          <a:xfrm>
            <a:off x="9728835" y="3767733"/>
            <a:ext cx="2743200" cy="342900"/>
          </a:xfrm>
          <a:prstGeom prst="rect">
            <a:avLst/>
          </a:prstGeom>
          <a:noFill/>
          <a:ln/>
        </p:spPr>
        <p:txBody>
          <a:bodyPr wrap="none" lIns="0" tIns="0" rIns="0" bIns="0" rtlCol="0" anchor="t"/>
          <a:lstStyle/>
          <a:p>
            <a:pPr marL="0" indent="0">
              <a:lnSpc>
                <a:spcPts val="2700"/>
              </a:lnSpc>
              <a:buNone/>
            </a:pPr>
            <a:r>
              <a:rPr lang="en-US" sz="2400" dirty="0">
                <a:solidFill>
                  <a:srgbClr val="FFFFFF"/>
                </a:solidFill>
                <a:latin typeface="Arial" panose="020B0604020202020204" pitchFamily="34" charset="0"/>
                <a:ea typeface="Barlow Medium" pitchFamily="34" charset="-122"/>
                <a:cs typeface="Arial" panose="020B0604020202020204" pitchFamily="34" charset="0"/>
              </a:rPr>
              <a:t>Line Spacing and Alignment: </a:t>
            </a:r>
            <a:endParaRPr lang="en-US" sz="2400" dirty="0">
              <a:latin typeface="Arial" panose="020B0604020202020204" pitchFamily="34" charset="0"/>
              <a:cs typeface="Arial" panose="020B0604020202020204" pitchFamily="34" charset="0"/>
            </a:endParaRPr>
          </a:p>
        </p:txBody>
      </p:sp>
      <p:sp>
        <p:nvSpPr>
          <p:cNvPr id="8" name="Text 6">
            <a:extLst>
              <a:ext uri="{FF2B5EF4-FFF2-40B4-BE49-F238E27FC236}">
                <a16:creationId xmlns:a16="http://schemas.microsoft.com/office/drawing/2014/main" id="{2DEFF39A-6CEA-C19F-4823-405EF194B02F}"/>
              </a:ext>
            </a:extLst>
          </p:cNvPr>
          <p:cNvSpPr/>
          <p:nvPr/>
        </p:nvSpPr>
        <p:spPr>
          <a:xfrm>
            <a:off x="9728834" y="4357449"/>
            <a:ext cx="4514291" cy="790099"/>
          </a:xfrm>
          <a:prstGeom prst="rect">
            <a:avLst/>
          </a:prstGeom>
          <a:noFill/>
          <a:ln/>
        </p:spPr>
        <p:txBody>
          <a:bodyPr wrap="square" lIns="0" tIns="0" rIns="0" bIns="0" rtlCol="0" anchor="t"/>
          <a:lstStyle/>
          <a:p>
            <a:pPr marL="0" indent="0">
              <a:lnSpc>
                <a:spcPts val="3100"/>
              </a:lnSpc>
              <a:buNone/>
            </a:pPr>
            <a:r>
              <a:rPr lang="en-US" sz="1900" dirty="0">
                <a:solidFill>
                  <a:srgbClr val="E5E0DF"/>
                </a:solidFill>
                <a:latin typeface="Arial" panose="020B0604020202020204" pitchFamily="34" charset="0"/>
                <a:ea typeface="Barlow" pitchFamily="34" charset="-122"/>
                <a:cs typeface="Arial" panose="020B0604020202020204" pitchFamily="34" charset="0"/>
              </a:rPr>
              <a:t>Set standards for line spacing, kerning, and alignment, as these aspects impact readability, especially on small screens.</a:t>
            </a:r>
            <a:endParaRPr lang="en-US" sz="1900" dirty="0">
              <a:latin typeface="Arial" panose="020B0604020202020204" pitchFamily="34" charset="0"/>
              <a:cs typeface="Arial" panose="020B0604020202020204" pitchFamily="34" charset="0"/>
            </a:endParaRPr>
          </a:p>
        </p:txBody>
      </p:sp>
      <p:sp>
        <p:nvSpPr>
          <p:cNvPr id="9" name="Rectangle: Rounded Corners 8">
            <a:extLst>
              <a:ext uri="{FF2B5EF4-FFF2-40B4-BE49-F238E27FC236}">
                <a16:creationId xmlns:a16="http://schemas.microsoft.com/office/drawing/2014/main" id="{005FB39A-77CD-E99D-29CA-BD7B9B67825C}"/>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589631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63A9A3-A5A2-BF64-8E8D-D0CEFC1CB574}"/>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1C66C48D-2550-B5C2-E3CC-D059CCB78DC4}"/>
              </a:ext>
            </a:extLst>
          </p:cNvPr>
          <p:cNvSpPr/>
          <p:nvPr/>
        </p:nvSpPr>
        <p:spPr>
          <a:xfrm>
            <a:off x="1321356" y="2464832"/>
            <a:ext cx="7017187" cy="685800"/>
          </a:xfrm>
          <a:prstGeom prst="rect">
            <a:avLst/>
          </a:prstGeom>
          <a:noFill/>
          <a:ln/>
        </p:spPr>
        <p:txBody>
          <a:bodyPr wrap="none" lIns="0" tIns="0" rIns="0" bIns="0" rtlCol="0" anchor="t"/>
          <a:lstStyle/>
          <a:p>
            <a:pPr marL="0" indent="0">
              <a:lnSpc>
                <a:spcPts val="5400"/>
              </a:lnSpc>
              <a:buNone/>
            </a:pPr>
            <a:r>
              <a:rPr lang="pt-BR" sz="4300" dirty="0">
                <a:solidFill>
                  <a:srgbClr val="FFFFFF"/>
                </a:solidFill>
                <a:latin typeface="Arial" panose="020B0604020202020204" pitchFamily="34" charset="0"/>
                <a:ea typeface="Barlow Medium" pitchFamily="34" charset="-122"/>
                <a:cs typeface="Arial" panose="020B0604020202020204" pitchFamily="34" charset="0"/>
              </a:rPr>
              <a:t>C. Logo Usage in Digital Contexts</a:t>
            </a:r>
            <a:endParaRPr lang="en-US" sz="4300" dirty="0">
              <a:latin typeface="Arial" panose="020B0604020202020204" pitchFamily="34" charset="0"/>
              <a:cs typeface="Arial" panose="020B0604020202020204" pitchFamily="34" charset="0"/>
            </a:endParaRPr>
          </a:p>
        </p:txBody>
      </p:sp>
      <p:sp>
        <p:nvSpPr>
          <p:cNvPr id="3" name="Text 1">
            <a:extLst>
              <a:ext uri="{FF2B5EF4-FFF2-40B4-BE49-F238E27FC236}">
                <a16:creationId xmlns:a16="http://schemas.microsoft.com/office/drawing/2014/main" id="{91E0E3DA-CBE8-417C-E76C-DD7BAF38BBC2}"/>
              </a:ext>
            </a:extLst>
          </p:cNvPr>
          <p:cNvSpPr/>
          <p:nvPr/>
        </p:nvSpPr>
        <p:spPr>
          <a:xfrm>
            <a:off x="1321356" y="3767733"/>
            <a:ext cx="2743200" cy="342900"/>
          </a:xfrm>
          <a:prstGeom prst="rect">
            <a:avLst/>
          </a:prstGeom>
          <a:noFill/>
          <a:ln/>
        </p:spPr>
        <p:txBody>
          <a:bodyPr wrap="none" lIns="0" tIns="0" rIns="0" bIns="0" rtlCol="0" anchor="t"/>
          <a:lstStyle/>
          <a:p>
            <a:pPr marL="0" indent="0">
              <a:lnSpc>
                <a:spcPts val="2700"/>
              </a:lnSpc>
              <a:buNone/>
            </a:pPr>
            <a:r>
              <a:rPr lang="en-US" sz="2400" dirty="0">
                <a:solidFill>
                  <a:srgbClr val="FFFFFF"/>
                </a:solidFill>
                <a:latin typeface="Arial" panose="020B0604020202020204" pitchFamily="34" charset="0"/>
                <a:ea typeface="Barlow Medium" pitchFamily="34" charset="-122"/>
                <a:cs typeface="Arial" panose="020B0604020202020204" pitchFamily="34" charset="0"/>
              </a:rPr>
              <a:t>Responsive Logos:</a:t>
            </a:r>
            <a:endParaRPr lang="en-US" sz="2400" dirty="0">
              <a:latin typeface="Arial" panose="020B0604020202020204" pitchFamily="34" charset="0"/>
              <a:cs typeface="Arial" panose="020B0604020202020204" pitchFamily="34" charset="0"/>
            </a:endParaRPr>
          </a:p>
        </p:txBody>
      </p:sp>
      <p:sp>
        <p:nvSpPr>
          <p:cNvPr id="4" name="Text 2">
            <a:extLst>
              <a:ext uri="{FF2B5EF4-FFF2-40B4-BE49-F238E27FC236}">
                <a16:creationId xmlns:a16="http://schemas.microsoft.com/office/drawing/2014/main" id="{5786F794-DDD1-F5C0-BE4B-078FD174EB4F}"/>
              </a:ext>
            </a:extLst>
          </p:cNvPr>
          <p:cNvSpPr/>
          <p:nvPr/>
        </p:nvSpPr>
        <p:spPr>
          <a:xfrm>
            <a:off x="1321356" y="4357449"/>
            <a:ext cx="3593902" cy="1185148"/>
          </a:xfrm>
          <a:prstGeom prst="rect">
            <a:avLst/>
          </a:prstGeom>
          <a:noFill/>
          <a:ln/>
        </p:spPr>
        <p:txBody>
          <a:bodyPr wrap="square" lIns="0" tIns="0" rIns="0" bIns="0" rtlCol="0" anchor="t"/>
          <a:lstStyle/>
          <a:p>
            <a:pPr marL="0" indent="0">
              <a:lnSpc>
                <a:spcPts val="3100"/>
              </a:lnSpc>
              <a:buNone/>
            </a:pPr>
            <a:r>
              <a:rPr lang="en-US" sz="1800" dirty="0">
                <a:solidFill>
                  <a:schemeClr val="bg1"/>
                </a:solidFill>
                <a:effectLst/>
                <a:latin typeface="Arial" panose="020B0604020202020204" pitchFamily="34" charset="0"/>
                <a:ea typeface="Calibri" panose="020F0502020204030204" pitchFamily="34" charset="0"/>
              </a:rPr>
              <a:t>Develop multiple versions of the logo for different screen sizes (e.g., full logo for desktop, icon-only for mobile) to maintain clarity and recognition.</a:t>
            </a:r>
            <a:endParaRPr lang="en-US" sz="1900" dirty="0">
              <a:solidFill>
                <a:schemeClr val="bg1"/>
              </a:solidFill>
              <a:latin typeface="Arial" panose="020B0604020202020204" pitchFamily="34" charset="0"/>
              <a:cs typeface="Arial" panose="020B0604020202020204" pitchFamily="34" charset="0"/>
            </a:endParaRPr>
          </a:p>
        </p:txBody>
      </p:sp>
      <p:sp>
        <p:nvSpPr>
          <p:cNvPr id="5" name="Text 3">
            <a:extLst>
              <a:ext uri="{FF2B5EF4-FFF2-40B4-BE49-F238E27FC236}">
                <a16:creationId xmlns:a16="http://schemas.microsoft.com/office/drawing/2014/main" id="{7FB4E43B-0F52-41E3-308E-A5CC7EDB91A6}"/>
              </a:ext>
            </a:extLst>
          </p:cNvPr>
          <p:cNvSpPr/>
          <p:nvPr/>
        </p:nvSpPr>
        <p:spPr>
          <a:xfrm>
            <a:off x="5525095" y="3767733"/>
            <a:ext cx="2743200" cy="342900"/>
          </a:xfrm>
          <a:prstGeom prst="rect">
            <a:avLst/>
          </a:prstGeom>
          <a:noFill/>
          <a:ln/>
        </p:spPr>
        <p:txBody>
          <a:bodyPr wrap="none" lIns="0" tIns="0" rIns="0" bIns="0" rtlCol="0" anchor="t"/>
          <a:lstStyle/>
          <a:p>
            <a:pPr marL="0" indent="0">
              <a:lnSpc>
                <a:spcPts val="2700"/>
              </a:lnSpc>
              <a:buNone/>
            </a:pPr>
            <a:r>
              <a:rPr lang="en-US" sz="2400" dirty="0">
                <a:solidFill>
                  <a:srgbClr val="E5E0DF"/>
                </a:solidFill>
                <a:latin typeface="Arial" panose="020B0604020202020204" pitchFamily="34" charset="0"/>
                <a:ea typeface="Barlow" pitchFamily="34" charset="-122"/>
                <a:cs typeface="Arial" panose="020B0604020202020204" pitchFamily="34" charset="0"/>
              </a:rPr>
              <a:t>Clear Space and Placement: </a:t>
            </a:r>
            <a:endParaRPr lang="en-US" sz="2400" dirty="0">
              <a:latin typeface="Arial" panose="020B0604020202020204" pitchFamily="34" charset="0"/>
              <a:cs typeface="Arial" panose="020B0604020202020204" pitchFamily="34" charset="0"/>
            </a:endParaRPr>
          </a:p>
        </p:txBody>
      </p:sp>
      <p:sp>
        <p:nvSpPr>
          <p:cNvPr id="6" name="Text 4">
            <a:extLst>
              <a:ext uri="{FF2B5EF4-FFF2-40B4-BE49-F238E27FC236}">
                <a16:creationId xmlns:a16="http://schemas.microsoft.com/office/drawing/2014/main" id="{3DF11496-723B-E064-A91C-6E68D37F2C17}"/>
              </a:ext>
            </a:extLst>
          </p:cNvPr>
          <p:cNvSpPr/>
          <p:nvPr/>
        </p:nvSpPr>
        <p:spPr>
          <a:xfrm>
            <a:off x="5525095" y="4357449"/>
            <a:ext cx="3593902" cy="790099"/>
          </a:xfrm>
          <a:prstGeom prst="rect">
            <a:avLst/>
          </a:prstGeom>
          <a:noFill/>
          <a:ln/>
        </p:spPr>
        <p:txBody>
          <a:bodyPr wrap="square" lIns="0" tIns="0" rIns="0" bIns="0" rtlCol="0" anchor="t"/>
          <a:lstStyle/>
          <a:p>
            <a:pPr marL="0" indent="0">
              <a:lnSpc>
                <a:spcPts val="3100"/>
              </a:lnSpc>
              <a:buNone/>
            </a:pPr>
            <a:r>
              <a:rPr lang="en-US" sz="1900" dirty="0">
                <a:solidFill>
                  <a:srgbClr val="E5E0DF"/>
                </a:solidFill>
                <a:latin typeface="Arial" panose="020B0604020202020204" pitchFamily="34" charset="0"/>
                <a:ea typeface="Barlow" pitchFamily="34" charset="-122"/>
                <a:cs typeface="Arial" panose="020B0604020202020204" pitchFamily="34" charset="0"/>
              </a:rPr>
              <a:t>Define minimum clear space around the logo to avoid crowding and guidelines for logo placement on webpages, social media banners, and other digital assets.</a:t>
            </a:r>
            <a:endParaRPr lang="en-US" sz="1900" dirty="0">
              <a:latin typeface="Arial" panose="020B0604020202020204" pitchFamily="34" charset="0"/>
              <a:cs typeface="Arial" panose="020B0604020202020204" pitchFamily="34" charset="0"/>
            </a:endParaRPr>
          </a:p>
        </p:txBody>
      </p:sp>
      <p:sp>
        <p:nvSpPr>
          <p:cNvPr id="7" name="Text 5">
            <a:extLst>
              <a:ext uri="{FF2B5EF4-FFF2-40B4-BE49-F238E27FC236}">
                <a16:creationId xmlns:a16="http://schemas.microsoft.com/office/drawing/2014/main" id="{F954EBEC-CC15-E39F-4A9F-0A2F8F0BF143}"/>
              </a:ext>
            </a:extLst>
          </p:cNvPr>
          <p:cNvSpPr/>
          <p:nvPr/>
        </p:nvSpPr>
        <p:spPr>
          <a:xfrm>
            <a:off x="9728835" y="3767733"/>
            <a:ext cx="2743200" cy="342900"/>
          </a:xfrm>
          <a:prstGeom prst="rect">
            <a:avLst/>
          </a:prstGeom>
          <a:noFill/>
          <a:ln/>
        </p:spPr>
        <p:txBody>
          <a:bodyPr wrap="none" lIns="0" tIns="0" rIns="0" bIns="0" rtlCol="0" anchor="t"/>
          <a:lstStyle/>
          <a:p>
            <a:pPr marL="0" indent="0">
              <a:lnSpc>
                <a:spcPts val="2700"/>
              </a:lnSpc>
              <a:buNone/>
            </a:pPr>
            <a:r>
              <a:rPr lang="en-US" sz="2400" dirty="0">
                <a:solidFill>
                  <a:srgbClr val="E5E0DF"/>
                </a:solidFill>
                <a:latin typeface="Arial" panose="020B0604020202020204" pitchFamily="34" charset="0"/>
                <a:ea typeface="Barlow" pitchFamily="34" charset="-122"/>
                <a:cs typeface="Arial" panose="020B0604020202020204" pitchFamily="34" charset="0"/>
              </a:rPr>
              <a:t>Dos and Don’ts:</a:t>
            </a:r>
            <a:endParaRPr lang="en-US" sz="2400" dirty="0">
              <a:latin typeface="Arial" panose="020B0604020202020204" pitchFamily="34" charset="0"/>
              <a:cs typeface="Arial" panose="020B0604020202020204" pitchFamily="34" charset="0"/>
            </a:endParaRPr>
          </a:p>
        </p:txBody>
      </p:sp>
      <p:sp>
        <p:nvSpPr>
          <p:cNvPr id="8" name="Text 6">
            <a:extLst>
              <a:ext uri="{FF2B5EF4-FFF2-40B4-BE49-F238E27FC236}">
                <a16:creationId xmlns:a16="http://schemas.microsoft.com/office/drawing/2014/main" id="{C5BDA876-9922-6665-AD0D-89084E87FF7A}"/>
              </a:ext>
            </a:extLst>
          </p:cNvPr>
          <p:cNvSpPr/>
          <p:nvPr/>
        </p:nvSpPr>
        <p:spPr>
          <a:xfrm>
            <a:off x="9728834" y="4357449"/>
            <a:ext cx="4514291" cy="790099"/>
          </a:xfrm>
          <a:prstGeom prst="rect">
            <a:avLst/>
          </a:prstGeom>
          <a:noFill/>
          <a:ln/>
        </p:spPr>
        <p:txBody>
          <a:bodyPr wrap="square" lIns="0" tIns="0" rIns="0" bIns="0" rtlCol="0" anchor="t"/>
          <a:lstStyle/>
          <a:p>
            <a:pPr marL="0" indent="0">
              <a:lnSpc>
                <a:spcPts val="3100"/>
              </a:lnSpc>
              <a:buNone/>
            </a:pPr>
            <a:r>
              <a:rPr lang="en-US" sz="1900" dirty="0">
                <a:solidFill>
                  <a:srgbClr val="E5E0DF"/>
                </a:solidFill>
                <a:latin typeface="Arial" panose="020B0604020202020204" pitchFamily="34" charset="0"/>
                <a:ea typeface="Barlow" pitchFamily="34" charset="-122"/>
                <a:cs typeface="Arial" panose="020B0604020202020204" pitchFamily="34" charset="0"/>
              </a:rPr>
              <a:t>List acceptable and unacceptable uses of the logo in digital contexts. For instance, avoid color changes, distortion, or overlaying the logo on busy backgrounds.</a:t>
            </a:r>
            <a:endParaRPr lang="en-US" sz="1900" dirty="0">
              <a:latin typeface="Arial" panose="020B0604020202020204" pitchFamily="34" charset="0"/>
              <a:cs typeface="Arial" panose="020B0604020202020204" pitchFamily="34" charset="0"/>
            </a:endParaRPr>
          </a:p>
        </p:txBody>
      </p:sp>
      <p:sp>
        <p:nvSpPr>
          <p:cNvPr id="9" name="Rectangle: Rounded Corners 8">
            <a:extLst>
              <a:ext uri="{FF2B5EF4-FFF2-40B4-BE49-F238E27FC236}">
                <a16:creationId xmlns:a16="http://schemas.microsoft.com/office/drawing/2014/main" id="{AE8181E5-7525-F173-B372-D7FFEB011044}"/>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335888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6C1C96-F6CE-B36B-C690-99543C864794}"/>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4D1093A5-0BF7-F040-3025-96A59C034B9D}"/>
              </a:ext>
            </a:extLst>
          </p:cNvPr>
          <p:cNvSpPr/>
          <p:nvPr/>
        </p:nvSpPr>
        <p:spPr>
          <a:xfrm>
            <a:off x="1321356" y="2464832"/>
            <a:ext cx="7017187" cy="685800"/>
          </a:xfrm>
          <a:prstGeom prst="rect">
            <a:avLst/>
          </a:prstGeom>
          <a:noFill/>
          <a:ln/>
        </p:spPr>
        <p:txBody>
          <a:bodyPr wrap="none" lIns="0" tIns="0" rIns="0" bIns="0" rtlCol="0" anchor="t"/>
          <a:lstStyle/>
          <a:p>
            <a:pPr marL="0" indent="0">
              <a:lnSpc>
                <a:spcPts val="5400"/>
              </a:lnSpc>
              <a:buNone/>
            </a:pPr>
            <a:r>
              <a:rPr lang="en-US" sz="4300" dirty="0">
                <a:solidFill>
                  <a:srgbClr val="FFFFFF"/>
                </a:solidFill>
                <a:latin typeface="Arial" panose="020B0604020202020204" pitchFamily="34" charset="0"/>
                <a:ea typeface="Barlow Medium" pitchFamily="34" charset="-122"/>
                <a:cs typeface="Arial" panose="020B0604020202020204" pitchFamily="34" charset="0"/>
              </a:rPr>
              <a:t>D. Image and Icon Guidelines</a:t>
            </a:r>
          </a:p>
        </p:txBody>
      </p:sp>
      <p:sp>
        <p:nvSpPr>
          <p:cNvPr id="3" name="Text 1">
            <a:extLst>
              <a:ext uri="{FF2B5EF4-FFF2-40B4-BE49-F238E27FC236}">
                <a16:creationId xmlns:a16="http://schemas.microsoft.com/office/drawing/2014/main" id="{E672E217-9BAD-7868-CE87-4EEE5317EFB3}"/>
              </a:ext>
            </a:extLst>
          </p:cNvPr>
          <p:cNvSpPr/>
          <p:nvPr/>
        </p:nvSpPr>
        <p:spPr>
          <a:xfrm>
            <a:off x="1321356" y="3767733"/>
            <a:ext cx="2743200" cy="342900"/>
          </a:xfrm>
          <a:prstGeom prst="rect">
            <a:avLst/>
          </a:prstGeom>
          <a:noFill/>
          <a:ln/>
        </p:spPr>
        <p:txBody>
          <a:bodyPr wrap="none" lIns="0" tIns="0" rIns="0" bIns="0" rtlCol="0" anchor="t"/>
          <a:lstStyle/>
          <a:p>
            <a:pPr marL="0" indent="0">
              <a:lnSpc>
                <a:spcPts val="2700"/>
              </a:lnSpc>
              <a:buNone/>
            </a:pPr>
            <a:r>
              <a:rPr lang="en-US" sz="2400" dirty="0">
                <a:solidFill>
                  <a:srgbClr val="FFFFFF"/>
                </a:solidFill>
                <a:latin typeface="Arial" panose="020B0604020202020204" pitchFamily="34" charset="0"/>
                <a:ea typeface="Barlow Medium" pitchFamily="34" charset="-122"/>
                <a:cs typeface="Arial" panose="020B0604020202020204" pitchFamily="34" charset="0"/>
              </a:rPr>
              <a:t>Image Style and Tone: </a:t>
            </a:r>
            <a:endParaRPr lang="en-US" sz="2400" dirty="0">
              <a:latin typeface="Arial" panose="020B0604020202020204" pitchFamily="34" charset="0"/>
              <a:cs typeface="Arial" panose="020B0604020202020204" pitchFamily="34" charset="0"/>
            </a:endParaRPr>
          </a:p>
        </p:txBody>
      </p:sp>
      <p:sp>
        <p:nvSpPr>
          <p:cNvPr id="4" name="Text 2">
            <a:extLst>
              <a:ext uri="{FF2B5EF4-FFF2-40B4-BE49-F238E27FC236}">
                <a16:creationId xmlns:a16="http://schemas.microsoft.com/office/drawing/2014/main" id="{4CF165DA-AF23-7FD1-D12C-8342211A5561}"/>
              </a:ext>
            </a:extLst>
          </p:cNvPr>
          <p:cNvSpPr/>
          <p:nvPr/>
        </p:nvSpPr>
        <p:spPr>
          <a:xfrm>
            <a:off x="1321356" y="4357449"/>
            <a:ext cx="3593902" cy="1185148"/>
          </a:xfrm>
          <a:prstGeom prst="rect">
            <a:avLst/>
          </a:prstGeom>
          <a:noFill/>
          <a:ln/>
        </p:spPr>
        <p:txBody>
          <a:bodyPr wrap="square" lIns="0" tIns="0" rIns="0" bIns="0" rtlCol="0" anchor="t"/>
          <a:lstStyle/>
          <a:p>
            <a:pPr marR="0" lvl="0">
              <a:lnSpc>
                <a:spcPct val="150000"/>
              </a:lnSpc>
              <a:spcBef>
                <a:spcPts val="0"/>
              </a:spcBef>
              <a:spcAft>
                <a:spcPts val="0"/>
              </a:spcAft>
              <a:buSzPts val="1000"/>
              <a:tabLst>
                <a:tab pos="457200" algn="l"/>
              </a:tabLs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Specify the visual tone for brand imagery, whether it’s high-contrast, minimalistic, or saturated. This ensures all images reflect the brand’s personality and maintain a uniform look.</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 3">
            <a:extLst>
              <a:ext uri="{FF2B5EF4-FFF2-40B4-BE49-F238E27FC236}">
                <a16:creationId xmlns:a16="http://schemas.microsoft.com/office/drawing/2014/main" id="{D2837725-4701-88F1-8BCC-01E118708CFC}"/>
              </a:ext>
            </a:extLst>
          </p:cNvPr>
          <p:cNvSpPr/>
          <p:nvPr/>
        </p:nvSpPr>
        <p:spPr>
          <a:xfrm>
            <a:off x="5525095" y="3767733"/>
            <a:ext cx="2743200" cy="342900"/>
          </a:xfrm>
          <a:prstGeom prst="rect">
            <a:avLst/>
          </a:prstGeom>
          <a:noFill/>
          <a:ln/>
        </p:spPr>
        <p:txBody>
          <a:bodyPr wrap="none" lIns="0" tIns="0" rIns="0" bIns="0" rtlCol="0" anchor="t"/>
          <a:lstStyle/>
          <a:p>
            <a:pPr marL="0" indent="0">
              <a:lnSpc>
                <a:spcPts val="2700"/>
              </a:lnSpc>
              <a:buNone/>
            </a:pPr>
            <a:r>
              <a:rPr lang="en-US" sz="2400" dirty="0">
                <a:solidFill>
                  <a:srgbClr val="E5E0DF"/>
                </a:solidFill>
                <a:latin typeface="Arial" panose="020B0604020202020204" pitchFamily="34" charset="0"/>
                <a:ea typeface="Barlow" pitchFamily="34" charset="-122"/>
                <a:cs typeface="Arial" panose="020B0604020202020204" pitchFamily="34" charset="0"/>
              </a:rPr>
              <a:t>Iconography Standards: </a:t>
            </a:r>
            <a:endParaRPr lang="en-US" sz="2400" dirty="0">
              <a:latin typeface="Arial" panose="020B0604020202020204" pitchFamily="34" charset="0"/>
              <a:cs typeface="Arial" panose="020B0604020202020204" pitchFamily="34" charset="0"/>
            </a:endParaRPr>
          </a:p>
        </p:txBody>
      </p:sp>
      <p:sp>
        <p:nvSpPr>
          <p:cNvPr id="6" name="Text 4">
            <a:extLst>
              <a:ext uri="{FF2B5EF4-FFF2-40B4-BE49-F238E27FC236}">
                <a16:creationId xmlns:a16="http://schemas.microsoft.com/office/drawing/2014/main" id="{D7A60F38-E00E-2AA0-62EB-46C109B34698}"/>
              </a:ext>
            </a:extLst>
          </p:cNvPr>
          <p:cNvSpPr/>
          <p:nvPr/>
        </p:nvSpPr>
        <p:spPr>
          <a:xfrm>
            <a:off x="5525095" y="4357449"/>
            <a:ext cx="3593902" cy="790099"/>
          </a:xfrm>
          <a:prstGeom prst="rect">
            <a:avLst/>
          </a:prstGeom>
          <a:noFill/>
          <a:ln/>
        </p:spPr>
        <p:txBody>
          <a:bodyPr wrap="square" lIns="0" tIns="0" rIns="0" bIns="0" rtlCol="0" anchor="t"/>
          <a:lstStyle/>
          <a:p>
            <a:pPr marR="0" lvl="0">
              <a:lnSpc>
                <a:spcPct val="150000"/>
              </a:lnSpc>
              <a:spcBef>
                <a:spcPts val="0"/>
              </a:spcBef>
              <a:spcAft>
                <a:spcPts val="0"/>
              </a:spcAft>
              <a:buSzPts val="1000"/>
              <a:tabLst>
                <a:tab pos="457200" algn="l"/>
              </a:tabLst>
            </a:pP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Define the style and usage of icons, including size, color, and spacing, to maintain consistency. Specify icons for UI elements like buttons and navigation to create a cohesive look across digital products.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 5">
            <a:extLst>
              <a:ext uri="{FF2B5EF4-FFF2-40B4-BE49-F238E27FC236}">
                <a16:creationId xmlns:a16="http://schemas.microsoft.com/office/drawing/2014/main" id="{BD476A0E-5F5C-5F34-A578-9A0BBB43E441}"/>
              </a:ext>
            </a:extLst>
          </p:cNvPr>
          <p:cNvSpPr/>
          <p:nvPr/>
        </p:nvSpPr>
        <p:spPr>
          <a:xfrm>
            <a:off x="9728835" y="3767733"/>
            <a:ext cx="2743200" cy="342900"/>
          </a:xfrm>
          <a:prstGeom prst="rect">
            <a:avLst/>
          </a:prstGeom>
          <a:noFill/>
          <a:ln/>
        </p:spPr>
        <p:txBody>
          <a:bodyPr wrap="none" lIns="0" tIns="0" rIns="0" bIns="0" rtlCol="0" anchor="t"/>
          <a:lstStyle/>
          <a:p>
            <a:pPr marL="0" indent="0">
              <a:lnSpc>
                <a:spcPts val="2700"/>
              </a:lnSpc>
              <a:buNone/>
            </a:pPr>
            <a:r>
              <a:rPr lang="en-US" sz="2400" dirty="0">
                <a:solidFill>
                  <a:srgbClr val="E5E0DF"/>
                </a:solidFill>
                <a:latin typeface="Arial" panose="020B0604020202020204" pitchFamily="34" charset="0"/>
                <a:ea typeface="Barlow" pitchFamily="34" charset="-122"/>
                <a:cs typeface="Arial" panose="020B0604020202020204" pitchFamily="34" charset="0"/>
              </a:rPr>
              <a:t>Resolution Requirements: </a:t>
            </a:r>
            <a:endParaRPr lang="en-US" sz="2400" dirty="0">
              <a:latin typeface="Arial" panose="020B0604020202020204" pitchFamily="34" charset="0"/>
              <a:cs typeface="Arial" panose="020B0604020202020204" pitchFamily="34" charset="0"/>
            </a:endParaRPr>
          </a:p>
        </p:txBody>
      </p:sp>
      <p:sp>
        <p:nvSpPr>
          <p:cNvPr id="8" name="Text 6">
            <a:extLst>
              <a:ext uri="{FF2B5EF4-FFF2-40B4-BE49-F238E27FC236}">
                <a16:creationId xmlns:a16="http://schemas.microsoft.com/office/drawing/2014/main" id="{A9423BF4-3957-7BC2-B979-5BDD6DFF6C5C}"/>
              </a:ext>
            </a:extLst>
          </p:cNvPr>
          <p:cNvSpPr/>
          <p:nvPr/>
        </p:nvSpPr>
        <p:spPr>
          <a:xfrm>
            <a:off x="9728834" y="4357449"/>
            <a:ext cx="4514291" cy="790099"/>
          </a:xfrm>
          <a:prstGeom prst="rect">
            <a:avLst/>
          </a:prstGeom>
          <a:noFill/>
          <a:ln/>
        </p:spPr>
        <p:txBody>
          <a:bodyPr wrap="square" lIns="0" tIns="0" rIns="0" bIns="0" rtlCol="0" anchor="t"/>
          <a:lstStyle/>
          <a:p>
            <a:pPr marL="0" indent="0">
              <a:lnSpc>
                <a:spcPts val="3100"/>
              </a:lnSpc>
              <a:buNone/>
            </a:pPr>
            <a:r>
              <a:rPr lang="en-US" sz="1900" dirty="0">
                <a:solidFill>
                  <a:srgbClr val="E5E0DF"/>
                </a:solidFill>
                <a:latin typeface="Arial" panose="020B0604020202020204" pitchFamily="34" charset="0"/>
                <a:ea typeface="Barlow" pitchFamily="34" charset="-122"/>
                <a:cs typeface="Arial" panose="020B0604020202020204" pitchFamily="34" charset="0"/>
              </a:rPr>
              <a:t>Set minimum resolution standards, particularly for retina or high-DPI displays, to ensure all graphics and images appear sharp on digital devices.</a:t>
            </a:r>
          </a:p>
        </p:txBody>
      </p:sp>
      <p:sp>
        <p:nvSpPr>
          <p:cNvPr id="9" name="Rectangle: Rounded Corners 8">
            <a:extLst>
              <a:ext uri="{FF2B5EF4-FFF2-40B4-BE49-F238E27FC236}">
                <a16:creationId xmlns:a16="http://schemas.microsoft.com/office/drawing/2014/main" id="{741AB3A2-CC62-C37C-85A8-D1C5E483C982}"/>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527107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4DC7D5-AA91-7B69-F463-C006415F7286}"/>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88B24A2E-0650-D536-71D2-8EEBC9847282}"/>
              </a:ext>
            </a:extLst>
          </p:cNvPr>
          <p:cNvSpPr/>
          <p:nvPr/>
        </p:nvSpPr>
        <p:spPr>
          <a:xfrm>
            <a:off x="1321356" y="2464832"/>
            <a:ext cx="7017187" cy="685800"/>
          </a:xfrm>
          <a:prstGeom prst="rect">
            <a:avLst/>
          </a:prstGeom>
          <a:noFill/>
          <a:ln/>
        </p:spPr>
        <p:txBody>
          <a:bodyPr wrap="none" lIns="0" tIns="0" rIns="0" bIns="0" rtlCol="0" anchor="t"/>
          <a:lstStyle/>
          <a:p>
            <a:pPr marL="0" indent="0">
              <a:lnSpc>
                <a:spcPts val="5400"/>
              </a:lnSpc>
              <a:buNone/>
            </a:pPr>
            <a:r>
              <a:rPr lang="en-US" sz="4300" dirty="0">
                <a:solidFill>
                  <a:srgbClr val="FFFFFF"/>
                </a:solidFill>
                <a:latin typeface="Arial" panose="020B0604020202020204" pitchFamily="34" charset="0"/>
                <a:ea typeface="Barlow Medium" pitchFamily="34" charset="-122"/>
                <a:cs typeface="Arial" panose="020B0604020202020204" pitchFamily="34" charset="0"/>
              </a:rPr>
              <a:t>E. Spacing, Layout, and Grid Systems</a:t>
            </a:r>
          </a:p>
        </p:txBody>
      </p:sp>
      <p:sp>
        <p:nvSpPr>
          <p:cNvPr id="3" name="Text 1">
            <a:extLst>
              <a:ext uri="{FF2B5EF4-FFF2-40B4-BE49-F238E27FC236}">
                <a16:creationId xmlns:a16="http://schemas.microsoft.com/office/drawing/2014/main" id="{4B31FD00-F1AE-8348-B0B4-1181A4A8B8FA}"/>
              </a:ext>
            </a:extLst>
          </p:cNvPr>
          <p:cNvSpPr/>
          <p:nvPr/>
        </p:nvSpPr>
        <p:spPr>
          <a:xfrm>
            <a:off x="1321356" y="3767733"/>
            <a:ext cx="2743200" cy="342900"/>
          </a:xfrm>
          <a:prstGeom prst="rect">
            <a:avLst/>
          </a:prstGeom>
          <a:noFill/>
          <a:ln/>
        </p:spPr>
        <p:txBody>
          <a:bodyPr wrap="none" lIns="0" tIns="0" rIns="0" bIns="0" rtlCol="0" anchor="t"/>
          <a:lstStyle/>
          <a:p>
            <a:pPr marL="0" indent="0">
              <a:lnSpc>
                <a:spcPts val="2700"/>
              </a:lnSpc>
              <a:buNone/>
            </a:pPr>
            <a:r>
              <a:rPr lang="en-US" sz="2400" dirty="0">
                <a:solidFill>
                  <a:srgbClr val="FFFFFF"/>
                </a:solidFill>
                <a:latin typeface="Arial" panose="020B0604020202020204" pitchFamily="34" charset="0"/>
                <a:ea typeface="Barlow Medium" pitchFamily="34" charset="-122"/>
                <a:cs typeface="Arial" panose="020B0604020202020204" pitchFamily="34" charset="0"/>
              </a:rPr>
              <a:t>Grid Systems: </a:t>
            </a:r>
            <a:endParaRPr lang="en-US" sz="2400" dirty="0">
              <a:latin typeface="Arial" panose="020B0604020202020204" pitchFamily="34" charset="0"/>
              <a:cs typeface="Arial" panose="020B0604020202020204" pitchFamily="34" charset="0"/>
            </a:endParaRPr>
          </a:p>
        </p:txBody>
      </p:sp>
      <p:sp>
        <p:nvSpPr>
          <p:cNvPr id="4" name="Text 2">
            <a:extLst>
              <a:ext uri="{FF2B5EF4-FFF2-40B4-BE49-F238E27FC236}">
                <a16:creationId xmlns:a16="http://schemas.microsoft.com/office/drawing/2014/main" id="{90133A08-5481-375C-6317-37906B8E29D1}"/>
              </a:ext>
            </a:extLst>
          </p:cNvPr>
          <p:cNvSpPr/>
          <p:nvPr/>
        </p:nvSpPr>
        <p:spPr>
          <a:xfrm>
            <a:off x="1321356" y="4357449"/>
            <a:ext cx="3593902" cy="1185148"/>
          </a:xfrm>
          <a:prstGeom prst="rect">
            <a:avLst/>
          </a:prstGeom>
          <a:noFill/>
          <a:ln/>
        </p:spPr>
        <p:txBody>
          <a:bodyPr wrap="square" lIns="0" tIns="0" rIns="0" bIns="0" rtlCol="0" anchor="t"/>
          <a:lstStyle/>
          <a:p>
            <a:pPr marL="342900" marR="0" lvl="0" indent="-342900">
              <a:lnSpc>
                <a:spcPct val="150000"/>
              </a:lnSpc>
              <a:spcBef>
                <a:spcPts val="0"/>
              </a:spcBef>
              <a:spcAft>
                <a:spcPts val="0"/>
              </a:spcAft>
              <a:buSzPts val="1000"/>
              <a:buFont typeface="Symbol" panose="05050102010706020507" pitchFamily="18" charset="2"/>
              <a:buChar char=""/>
              <a:tabLst>
                <a:tab pos="457200" algn="l"/>
              </a:tabLs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Establish grid systems for organizing layouts on webpages and mobile apps, helping to align elements like images, text, and CTAs consistently. Grids also ensure responsive design compatibility.</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 3">
            <a:extLst>
              <a:ext uri="{FF2B5EF4-FFF2-40B4-BE49-F238E27FC236}">
                <a16:creationId xmlns:a16="http://schemas.microsoft.com/office/drawing/2014/main" id="{537DF00A-0627-B156-8594-A37AFFDE4282}"/>
              </a:ext>
            </a:extLst>
          </p:cNvPr>
          <p:cNvSpPr/>
          <p:nvPr/>
        </p:nvSpPr>
        <p:spPr>
          <a:xfrm>
            <a:off x="5525095" y="3767733"/>
            <a:ext cx="2743200" cy="342900"/>
          </a:xfrm>
          <a:prstGeom prst="rect">
            <a:avLst/>
          </a:prstGeom>
          <a:noFill/>
          <a:ln/>
        </p:spPr>
        <p:txBody>
          <a:bodyPr wrap="none" lIns="0" tIns="0" rIns="0" bIns="0" rtlCol="0" anchor="t"/>
          <a:lstStyle/>
          <a:p>
            <a:pPr marL="0" indent="0">
              <a:lnSpc>
                <a:spcPts val="2700"/>
              </a:lnSpc>
              <a:buNone/>
            </a:pPr>
            <a:r>
              <a:rPr lang="en-US" sz="2400" dirty="0">
                <a:solidFill>
                  <a:srgbClr val="E5E0DF"/>
                </a:solidFill>
                <a:latin typeface="Arial" panose="020B0604020202020204" pitchFamily="34" charset="0"/>
                <a:ea typeface="Barlow" pitchFamily="34" charset="-122"/>
                <a:cs typeface="Arial" panose="020B0604020202020204" pitchFamily="34" charset="0"/>
              </a:rPr>
              <a:t>Margins and Padding: </a:t>
            </a:r>
            <a:endParaRPr lang="en-US" sz="2400" dirty="0">
              <a:latin typeface="Arial" panose="020B0604020202020204" pitchFamily="34" charset="0"/>
              <a:cs typeface="Arial" panose="020B0604020202020204" pitchFamily="34" charset="0"/>
            </a:endParaRPr>
          </a:p>
        </p:txBody>
      </p:sp>
      <p:sp>
        <p:nvSpPr>
          <p:cNvPr id="6" name="Text 4">
            <a:extLst>
              <a:ext uri="{FF2B5EF4-FFF2-40B4-BE49-F238E27FC236}">
                <a16:creationId xmlns:a16="http://schemas.microsoft.com/office/drawing/2014/main" id="{2D4E8C49-442F-B35C-469C-FF19BBD35EE9}"/>
              </a:ext>
            </a:extLst>
          </p:cNvPr>
          <p:cNvSpPr/>
          <p:nvPr/>
        </p:nvSpPr>
        <p:spPr>
          <a:xfrm>
            <a:off x="5525095" y="4357449"/>
            <a:ext cx="3593902" cy="790099"/>
          </a:xfrm>
          <a:prstGeom prst="rect">
            <a:avLst/>
          </a:prstGeom>
          <a:noFill/>
          <a:ln/>
        </p:spPr>
        <p:txBody>
          <a:bodyPr wrap="square" lIns="0" tIns="0" rIns="0" bIns="0" rtlCol="0" anchor="t"/>
          <a:lstStyle/>
          <a:p>
            <a:pPr marL="342900" marR="0" lvl="0" indent="-342900">
              <a:lnSpc>
                <a:spcPct val="150000"/>
              </a:lnSpc>
              <a:spcBef>
                <a:spcPts val="0"/>
              </a:spcBef>
              <a:spcAft>
                <a:spcPts val="0"/>
              </a:spcAft>
              <a:buSzPts val="1000"/>
              <a:buFont typeface="Symbol" panose="05050102010706020507" pitchFamily="18" charset="2"/>
              <a:buChar char=""/>
              <a:tabLst>
                <a:tab pos="457200" algn="l"/>
              </a:tabLs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Define rules for spacing between elements, such as text and images, to create a balanced, uncluttered visual experience that translates well across screen sizes.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 5">
            <a:extLst>
              <a:ext uri="{FF2B5EF4-FFF2-40B4-BE49-F238E27FC236}">
                <a16:creationId xmlns:a16="http://schemas.microsoft.com/office/drawing/2014/main" id="{089863FA-A7EE-D87B-88D1-0FBC31D02AA3}"/>
              </a:ext>
            </a:extLst>
          </p:cNvPr>
          <p:cNvSpPr/>
          <p:nvPr/>
        </p:nvSpPr>
        <p:spPr>
          <a:xfrm>
            <a:off x="9728835" y="3767733"/>
            <a:ext cx="2743200" cy="342900"/>
          </a:xfrm>
          <a:prstGeom prst="rect">
            <a:avLst/>
          </a:prstGeom>
          <a:noFill/>
          <a:ln/>
        </p:spPr>
        <p:txBody>
          <a:bodyPr wrap="none" lIns="0" tIns="0" rIns="0" bIns="0" rtlCol="0" anchor="t"/>
          <a:lstStyle/>
          <a:p>
            <a:pPr marL="0" indent="0">
              <a:lnSpc>
                <a:spcPts val="2700"/>
              </a:lnSpc>
              <a:buNone/>
            </a:pPr>
            <a:r>
              <a:rPr lang="en-US" sz="2400" dirty="0">
                <a:solidFill>
                  <a:srgbClr val="E5E0DF"/>
                </a:solidFill>
                <a:latin typeface="Arial" panose="020B0604020202020204" pitchFamily="34" charset="0"/>
                <a:ea typeface="Barlow" pitchFamily="34" charset="-122"/>
                <a:cs typeface="Arial" panose="020B0604020202020204" pitchFamily="34" charset="0"/>
              </a:rPr>
              <a:t>Responsive Breakpoints: </a:t>
            </a:r>
            <a:endParaRPr lang="en-US" sz="2400" dirty="0">
              <a:latin typeface="Arial" panose="020B0604020202020204" pitchFamily="34" charset="0"/>
              <a:cs typeface="Arial" panose="020B0604020202020204" pitchFamily="34" charset="0"/>
            </a:endParaRPr>
          </a:p>
        </p:txBody>
      </p:sp>
      <p:sp>
        <p:nvSpPr>
          <p:cNvPr id="8" name="Text 6">
            <a:extLst>
              <a:ext uri="{FF2B5EF4-FFF2-40B4-BE49-F238E27FC236}">
                <a16:creationId xmlns:a16="http://schemas.microsoft.com/office/drawing/2014/main" id="{1A9D746A-129A-48ED-7E19-9F231D4872F5}"/>
              </a:ext>
            </a:extLst>
          </p:cNvPr>
          <p:cNvSpPr/>
          <p:nvPr/>
        </p:nvSpPr>
        <p:spPr>
          <a:xfrm>
            <a:off x="9728834" y="4357449"/>
            <a:ext cx="4514291" cy="790099"/>
          </a:xfrm>
          <a:prstGeom prst="rect">
            <a:avLst/>
          </a:prstGeom>
          <a:noFill/>
          <a:ln/>
        </p:spPr>
        <p:txBody>
          <a:bodyPr wrap="square" lIns="0" tIns="0" rIns="0" bIns="0" rtlCol="0" anchor="t"/>
          <a:lstStyle/>
          <a:p>
            <a:pPr marL="342900" marR="0" lvl="0" indent="-342900">
              <a:lnSpc>
                <a:spcPct val="150000"/>
              </a:lnSpc>
              <a:spcBef>
                <a:spcPts val="0"/>
              </a:spcBef>
              <a:spcAft>
                <a:spcPts val="0"/>
              </a:spcAft>
              <a:buSzPts val="1000"/>
              <a:buFont typeface="Symbol" panose="05050102010706020507" pitchFamily="18" charset="2"/>
              <a:buChar char=""/>
              <a:tabLst>
                <a:tab pos="457200" algn="l"/>
              </a:tabLst>
            </a:pPr>
            <a:r>
              <a:rPr lang="en-US" sz="20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Specify breakpoints for responsive design, such as layouts for mobile, tablet, and desktop views. This ensures brand elements adjust smoothly across device sizes.</a:t>
            </a:r>
            <a:endParaRPr lang="en-US" sz="20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8D197941-B10F-5BD1-23BB-785996C7EC34}"/>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081519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9B2AE1-A12F-83F6-9A3A-FB3B8090D92C}"/>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A479AC85-597A-15AF-4523-8DE277223271}"/>
              </a:ext>
            </a:extLst>
          </p:cNvPr>
          <p:cNvSpPr/>
          <p:nvPr/>
        </p:nvSpPr>
        <p:spPr>
          <a:xfrm>
            <a:off x="1321356" y="2464832"/>
            <a:ext cx="7017187" cy="685800"/>
          </a:xfrm>
          <a:prstGeom prst="rect">
            <a:avLst/>
          </a:prstGeom>
          <a:noFill/>
          <a:ln/>
        </p:spPr>
        <p:txBody>
          <a:bodyPr wrap="none" lIns="0" tIns="0" rIns="0" bIns="0" rtlCol="0" anchor="t"/>
          <a:lstStyle/>
          <a:p>
            <a:pPr marL="0" indent="0">
              <a:lnSpc>
                <a:spcPts val="5400"/>
              </a:lnSpc>
              <a:buNone/>
            </a:pPr>
            <a:r>
              <a:rPr lang="en-US" sz="4300" dirty="0">
                <a:solidFill>
                  <a:srgbClr val="FFFFFF"/>
                </a:solidFill>
                <a:latin typeface="Arial" panose="020B0604020202020204" pitchFamily="34" charset="0"/>
                <a:ea typeface="Barlow Medium" pitchFamily="34" charset="-122"/>
                <a:cs typeface="Arial" panose="020B0604020202020204" pitchFamily="34" charset="0"/>
              </a:rPr>
              <a:t>F. Interactive Elements and Animations</a:t>
            </a:r>
          </a:p>
        </p:txBody>
      </p:sp>
      <p:sp>
        <p:nvSpPr>
          <p:cNvPr id="3" name="Text 1">
            <a:extLst>
              <a:ext uri="{FF2B5EF4-FFF2-40B4-BE49-F238E27FC236}">
                <a16:creationId xmlns:a16="http://schemas.microsoft.com/office/drawing/2014/main" id="{00463C83-2330-3CEA-39DE-D667AEB46200}"/>
              </a:ext>
            </a:extLst>
          </p:cNvPr>
          <p:cNvSpPr/>
          <p:nvPr/>
        </p:nvSpPr>
        <p:spPr>
          <a:xfrm>
            <a:off x="1321356" y="3767733"/>
            <a:ext cx="2743200" cy="342900"/>
          </a:xfrm>
          <a:prstGeom prst="rect">
            <a:avLst/>
          </a:prstGeom>
          <a:noFill/>
          <a:ln/>
        </p:spPr>
        <p:txBody>
          <a:bodyPr wrap="none" lIns="0" tIns="0" rIns="0" bIns="0" rtlCol="0" anchor="t"/>
          <a:lstStyle/>
          <a:p>
            <a:pPr marL="0" indent="0">
              <a:lnSpc>
                <a:spcPts val="2700"/>
              </a:lnSpc>
              <a:buNone/>
            </a:pPr>
            <a:r>
              <a:rPr lang="en-US" sz="2400" dirty="0">
                <a:solidFill>
                  <a:srgbClr val="FFFFFF"/>
                </a:solidFill>
                <a:latin typeface="Arial" panose="020B0604020202020204" pitchFamily="34" charset="0"/>
                <a:ea typeface="Barlow Medium" pitchFamily="34" charset="-122"/>
                <a:cs typeface="Arial" panose="020B0604020202020204" pitchFamily="34" charset="0"/>
              </a:rPr>
              <a:t>Micro-Interactions: </a:t>
            </a:r>
            <a:endParaRPr lang="en-US" sz="2400" dirty="0">
              <a:latin typeface="Arial" panose="020B0604020202020204" pitchFamily="34" charset="0"/>
              <a:cs typeface="Arial" panose="020B0604020202020204" pitchFamily="34" charset="0"/>
            </a:endParaRPr>
          </a:p>
        </p:txBody>
      </p:sp>
      <p:sp>
        <p:nvSpPr>
          <p:cNvPr id="4" name="Text 2">
            <a:extLst>
              <a:ext uri="{FF2B5EF4-FFF2-40B4-BE49-F238E27FC236}">
                <a16:creationId xmlns:a16="http://schemas.microsoft.com/office/drawing/2014/main" id="{C84A9909-CB8A-B367-173E-894E6C99C795}"/>
              </a:ext>
            </a:extLst>
          </p:cNvPr>
          <p:cNvSpPr/>
          <p:nvPr/>
        </p:nvSpPr>
        <p:spPr>
          <a:xfrm>
            <a:off x="1321356" y="4357449"/>
            <a:ext cx="3593902" cy="1185148"/>
          </a:xfrm>
          <a:prstGeom prst="rect">
            <a:avLst/>
          </a:prstGeom>
          <a:noFill/>
          <a:ln/>
        </p:spPr>
        <p:txBody>
          <a:bodyPr wrap="square" lIns="0" tIns="0" rIns="0" bIns="0" rtlCol="0" anchor="t"/>
          <a:lstStyle/>
          <a:p>
            <a:pPr marL="342900" marR="0" lvl="0" indent="-342900">
              <a:lnSpc>
                <a:spcPct val="150000"/>
              </a:lnSpc>
              <a:spcBef>
                <a:spcPts val="0"/>
              </a:spcBef>
              <a:spcAft>
                <a:spcPts val="0"/>
              </a:spcAft>
              <a:buSzPts val="1000"/>
              <a:buFont typeface="Symbol" panose="05050102010706020507" pitchFamily="18" charset="2"/>
              <a:buChar char=""/>
              <a:tabLst>
                <a:tab pos="457200" algn="l"/>
              </a:tabLs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Define how animations, hovers, clicks, and transitions should behave. For example, a button might change color slightly when hovered over, reflecting a unique brand interaction style.</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 3">
            <a:extLst>
              <a:ext uri="{FF2B5EF4-FFF2-40B4-BE49-F238E27FC236}">
                <a16:creationId xmlns:a16="http://schemas.microsoft.com/office/drawing/2014/main" id="{0205C74A-C32B-6197-3839-5651B17D4554}"/>
              </a:ext>
            </a:extLst>
          </p:cNvPr>
          <p:cNvSpPr/>
          <p:nvPr/>
        </p:nvSpPr>
        <p:spPr>
          <a:xfrm>
            <a:off x="5525095" y="3767733"/>
            <a:ext cx="2743200" cy="342900"/>
          </a:xfrm>
          <a:prstGeom prst="rect">
            <a:avLst/>
          </a:prstGeom>
          <a:noFill/>
          <a:ln/>
        </p:spPr>
        <p:txBody>
          <a:bodyPr wrap="none" lIns="0" tIns="0" rIns="0" bIns="0" rtlCol="0" anchor="t"/>
          <a:lstStyle/>
          <a:p>
            <a:pPr marL="0" indent="0">
              <a:lnSpc>
                <a:spcPts val="2700"/>
              </a:lnSpc>
              <a:buNone/>
            </a:pPr>
            <a:r>
              <a:rPr lang="en-US" sz="2400" dirty="0">
                <a:solidFill>
                  <a:srgbClr val="E5E0DF"/>
                </a:solidFill>
                <a:latin typeface="Arial" panose="020B0604020202020204" pitchFamily="34" charset="0"/>
                <a:ea typeface="Barlow" pitchFamily="34" charset="-122"/>
                <a:cs typeface="Arial" panose="020B0604020202020204" pitchFamily="34" charset="0"/>
              </a:rPr>
              <a:t>Consistency in Interactivity: </a:t>
            </a:r>
            <a:endParaRPr lang="en-US" sz="2400" dirty="0">
              <a:latin typeface="Arial" panose="020B0604020202020204" pitchFamily="34" charset="0"/>
              <a:cs typeface="Arial" panose="020B0604020202020204" pitchFamily="34" charset="0"/>
            </a:endParaRPr>
          </a:p>
        </p:txBody>
      </p:sp>
      <p:sp>
        <p:nvSpPr>
          <p:cNvPr id="6" name="Text 4">
            <a:extLst>
              <a:ext uri="{FF2B5EF4-FFF2-40B4-BE49-F238E27FC236}">
                <a16:creationId xmlns:a16="http://schemas.microsoft.com/office/drawing/2014/main" id="{ED712663-C22B-56BE-DAE1-26B4DF0D20BC}"/>
              </a:ext>
            </a:extLst>
          </p:cNvPr>
          <p:cNvSpPr/>
          <p:nvPr/>
        </p:nvSpPr>
        <p:spPr>
          <a:xfrm>
            <a:off x="5525095" y="4357449"/>
            <a:ext cx="3593902" cy="790099"/>
          </a:xfrm>
          <a:prstGeom prst="rect">
            <a:avLst/>
          </a:prstGeom>
          <a:noFill/>
          <a:ln/>
        </p:spPr>
        <p:txBody>
          <a:bodyPr wrap="square" lIns="0" tIns="0" rIns="0" bIns="0" rtlCol="0" anchor="t"/>
          <a:lstStyle/>
          <a:p>
            <a:pPr marL="342900" marR="0" lvl="0" indent="-342900">
              <a:lnSpc>
                <a:spcPct val="150000"/>
              </a:lnSpc>
              <a:spcBef>
                <a:spcPts val="0"/>
              </a:spcBef>
              <a:spcAft>
                <a:spcPts val="0"/>
              </a:spcAft>
              <a:buSzPts val="1000"/>
              <a:buFont typeface="Symbol" panose="05050102010706020507" pitchFamily="18" charset="2"/>
              <a:buChar char=""/>
              <a:tabLst>
                <a:tab pos="457200" algn="l"/>
              </a:tabLs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Outline consistent styles for interactive elements like buttons, links, and forms, so that users encounter a unified experience regardless of which digital platform they’re on.</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 5">
            <a:extLst>
              <a:ext uri="{FF2B5EF4-FFF2-40B4-BE49-F238E27FC236}">
                <a16:creationId xmlns:a16="http://schemas.microsoft.com/office/drawing/2014/main" id="{0F9EB5D2-A2B2-EEFE-7BCD-EAAA16AE43DB}"/>
              </a:ext>
            </a:extLst>
          </p:cNvPr>
          <p:cNvSpPr/>
          <p:nvPr/>
        </p:nvSpPr>
        <p:spPr>
          <a:xfrm>
            <a:off x="9728835" y="3767733"/>
            <a:ext cx="2743200" cy="342900"/>
          </a:xfrm>
          <a:prstGeom prst="rect">
            <a:avLst/>
          </a:prstGeom>
          <a:noFill/>
          <a:ln/>
        </p:spPr>
        <p:txBody>
          <a:bodyPr wrap="none" lIns="0" tIns="0" rIns="0" bIns="0" rtlCol="0" anchor="t"/>
          <a:lstStyle/>
          <a:p>
            <a:pPr marL="0" indent="0">
              <a:lnSpc>
                <a:spcPts val="2700"/>
              </a:lnSpc>
              <a:buNone/>
            </a:pPr>
            <a:r>
              <a:rPr lang="en-US" sz="2400" dirty="0">
                <a:solidFill>
                  <a:srgbClr val="E5E0DF"/>
                </a:solidFill>
                <a:latin typeface="Arial" panose="020B0604020202020204" pitchFamily="34" charset="0"/>
                <a:ea typeface="Barlow" pitchFamily="34" charset="-122"/>
                <a:cs typeface="Arial" panose="020B0604020202020204" pitchFamily="34" charset="0"/>
              </a:rPr>
              <a:t>Performance Considerations: </a:t>
            </a:r>
            <a:endParaRPr lang="en-US" sz="2400" dirty="0">
              <a:latin typeface="Arial" panose="020B0604020202020204" pitchFamily="34" charset="0"/>
              <a:cs typeface="Arial" panose="020B0604020202020204" pitchFamily="34" charset="0"/>
            </a:endParaRPr>
          </a:p>
        </p:txBody>
      </p:sp>
      <p:sp>
        <p:nvSpPr>
          <p:cNvPr id="8" name="Text 6">
            <a:extLst>
              <a:ext uri="{FF2B5EF4-FFF2-40B4-BE49-F238E27FC236}">
                <a16:creationId xmlns:a16="http://schemas.microsoft.com/office/drawing/2014/main" id="{076A26A3-2EC5-7F56-3030-920E9FD75A8D}"/>
              </a:ext>
            </a:extLst>
          </p:cNvPr>
          <p:cNvSpPr/>
          <p:nvPr/>
        </p:nvSpPr>
        <p:spPr>
          <a:xfrm>
            <a:off x="9728834" y="4357449"/>
            <a:ext cx="4514291" cy="790099"/>
          </a:xfrm>
          <a:prstGeom prst="rect">
            <a:avLst/>
          </a:prstGeom>
          <a:noFill/>
          <a:ln/>
        </p:spPr>
        <p:txBody>
          <a:bodyPr wrap="square" lIns="0" tIns="0" rIns="0" bIns="0" rtlCol="0" anchor="t"/>
          <a:lstStyle/>
          <a:p>
            <a:pPr marL="342900" marR="0" lvl="0" indent="-342900">
              <a:lnSpc>
                <a:spcPct val="150000"/>
              </a:lnSpc>
              <a:spcBef>
                <a:spcPts val="0"/>
              </a:spcBef>
              <a:spcAft>
                <a:spcPts val="0"/>
              </a:spcAft>
              <a:buSzPts val="1000"/>
              <a:buFont typeface="Symbol" panose="05050102010706020507" pitchFamily="18" charset="2"/>
              <a:buChar char=""/>
              <a:tabLst>
                <a:tab pos="457200" algn="l"/>
              </a:tabLst>
            </a:pPr>
            <a:r>
              <a:rPr lang="en-US" sz="20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Ensure that animations are smooth and do not affect page load times, as digital brand guidelines should prioritize both brand integrity and user experience.</a:t>
            </a:r>
            <a:endParaRPr lang="en-US" sz="20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DB8ABC95-8EE5-2913-9AEF-88AE35183930}"/>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7185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105A5E-052F-520E-2304-4BEDC8E1A007}"/>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CF46231F-6F1A-F832-ABE1-4A75A723DECE}"/>
              </a:ext>
            </a:extLst>
          </p:cNvPr>
          <p:cNvSpPr/>
          <p:nvPr/>
        </p:nvSpPr>
        <p:spPr>
          <a:xfrm>
            <a:off x="1321356" y="2464832"/>
            <a:ext cx="7017187" cy="685800"/>
          </a:xfrm>
          <a:prstGeom prst="rect">
            <a:avLst/>
          </a:prstGeom>
          <a:noFill/>
          <a:ln/>
        </p:spPr>
        <p:txBody>
          <a:bodyPr wrap="none" lIns="0" tIns="0" rIns="0" bIns="0" rtlCol="0" anchor="t"/>
          <a:lstStyle/>
          <a:p>
            <a:pPr marL="0" indent="0">
              <a:lnSpc>
                <a:spcPts val="5400"/>
              </a:lnSpc>
              <a:buNone/>
            </a:pPr>
            <a:r>
              <a:rPr lang="en-US" sz="4300" dirty="0">
                <a:solidFill>
                  <a:srgbClr val="FFFFFF"/>
                </a:solidFill>
                <a:latin typeface="Arial" panose="020B0604020202020204" pitchFamily="34" charset="0"/>
                <a:ea typeface="Barlow Medium" pitchFamily="34" charset="-122"/>
                <a:cs typeface="Arial" panose="020B0604020202020204" pitchFamily="34" charset="0"/>
              </a:rPr>
              <a:t>G. Accessibility Standards</a:t>
            </a:r>
          </a:p>
        </p:txBody>
      </p:sp>
      <p:sp>
        <p:nvSpPr>
          <p:cNvPr id="3" name="Text 1">
            <a:extLst>
              <a:ext uri="{FF2B5EF4-FFF2-40B4-BE49-F238E27FC236}">
                <a16:creationId xmlns:a16="http://schemas.microsoft.com/office/drawing/2014/main" id="{B82FF0BE-31D8-C9E0-768D-7CA88C98F806}"/>
              </a:ext>
            </a:extLst>
          </p:cNvPr>
          <p:cNvSpPr/>
          <p:nvPr/>
        </p:nvSpPr>
        <p:spPr>
          <a:xfrm>
            <a:off x="1321356" y="3767733"/>
            <a:ext cx="2743200" cy="342900"/>
          </a:xfrm>
          <a:prstGeom prst="rect">
            <a:avLst/>
          </a:prstGeom>
          <a:noFill/>
          <a:ln/>
        </p:spPr>
        <p:txBody>
          <a:bodyPr wrap="none" lIns="0" tIns="0" rIns="0" bIns="0" rtlCol="0" anchor="t"/>
          <a:lstStyle/>
          <a:p>
            <a:pPr marL="0" indent="0">
              <a:lnSpc>
                <a:spcPts val="2700"/>
              </a:lnSpc>
              <a:buNone/>
            </a:pPr>
            <a:r>
              <a:rPr lang="en-US" sz="2400" dirty="0">
                <a:solidFill>
                  <a:srgbClr val="FFFFFF"/>
                </a:solidFill>
                <a:latin typeface="Arial" panose="020B0604020202020204" pitchFamily="34" charset="0"/>
                <a:ea typeface="Barlow Medium" pitchFamily="34" charset="-122"/>
                <a:cs typeface="Arial" panose="020B0604020202020204" pitchFamily="34" charset="0"/>
              </a:rPr>
              <a:t>Color Contrast and Text Readability: </a:t>
            </a:r>
            <a:endParaRPr lang="en-US" sz="2400" dirty="0">
              <a:latin typeface="Arial" panose="020B0604020202020204" pitchFamily="34" charset="0"/>
              <a:cs typeface="Arial" panose="020B0604020202020204" pitchFamily="34" charset="0"/>
            </a:endParaRPr>
          </a:p>
        </p:txBody>
      </p:sp>
      <p:sp>
        <p:nvSpPr>
          <p:cNvPr id="4" name="Text 2">
            <a:extLst>
              <a:ext uri="{FF2B5EF4-FFF2-40B4-BE49-F238E27FC236}">
                <a16:creationId xmlns:a16="http://schemas.microsoft.com/office/drawing/2014/main" id="{42A18B2F-A0C4-C159-0D2D-2C841B4F815F}"/>
              </a:ext>
            </a:extLst>
          </p:cNvPr>
          <p:cNvSpPr/>
          <p:nvPr/>
        </p:nvSpPr>
        <p:spPr>
          <a:xfrm>
            <a:off x="1321355" y="4357449"/>
            <a:ext cx="4692169" cy="1185148"/>
          </a:xfrm>
          <a:prstGeom prst="rect">
            <a:avLst/>
          </a:prstGeom>
          <a:noFill/>
          <a:ln/>
        </p:spPr>
        <p:txBody>
          <a:bodyPr wrap="square" lIns="0" tIns="0" rIns="0" bIns="0" rtlCol="0" anchor="t"/>
          <a:lstStyle/>
          <a:p>
            <a:pPr marL="342900" marR="0" lvl="0" indent="-342900">
              <a:lnSpc>
                <a:spcPct val="150000"/>
              </a:lnSpc>
              <a:spcBef>
                <a:spcPts val="0"/>
              </a:spcBef>
              <a:spcAft>
                <a:spcPts val="0"/>
              </a:spcAft>
              <a:buSzPts val="1000"/>
              <a:buFont typeface="Symbol" panose="05050102010706020507" pitchFamily="18" charset="2"/>
              <a:buChar char=""/>
              <a:tabLst>
                <a:tab pos="457200" algn="l"/>
              </a:tabLs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Adhere to accessibility standards for contrast ratios and text readability, particularly for visually impaired users. This enhances inclusivity and complies with guidelines such as the Web Content Accessibility Guidelines (WCAG).</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 3">
            <a:extLst>
              <a:ext uri="{FF2B5EF4-FFF2-40B4-BE49-F238E27FC236}">
                <a16:creationId xmlns:a16="http://schemas.microsoft.com/office/drawing/2014/main" id="{63FB2AFC-37B6-00ED-A6B0-66E917490C08}"/>
              </a:ext>
            </a:extLst>
          </p:cNvPr>
          <p:cNvSpPr/>
          <p:nvPr/>
        </p:nvSpPr>
        <p:spPr>
          <a:xfrm>
            <a:off x="6971944" y="3767733"/>
            <a:ext cx="2743200" cy="342900"/>
          </a:xfrm>
          <a:prstGeom prst="rect">
            <a:avLst/>
          </a:prstGeom>
          <a:noFill/>
          <a:ln/>
        </p:spPr>
        <p:txBody>
          <a:bodyPr wrap="none" lIns="0" tIns="0" rIns="0" bIns="0" rtlCol="0" anchor="t"/>
          <a:lstStyle/>
          <a:p>
            <a:pPr marL="0" indent="0">
              <a:lnSpc>
                <a:spcPts val="2700"/>
              </a:lnSpc>
              <a:buNone/>
            </a:pPr>
            <a:r>
              <a:rPr lang="en-US" sz="2400" dirty="0">
                <a:solidFill>
                  <a:srgbClr val="E5E0DF"/>
                </a:solidFill>
                <a:latin typeface="Arial" panose="020B0604020202020204" pitchFamily="34" charset="0"/>
                <a:ea typeface="Barlow" pitchFamily="34" charset="-122"/>
                <a:cs typeface="Arial" panose="020B0604020202020204" pitchFamily="34" charset="0"/>
              </a:rPr>
              <a:t>Alt Text and Captions: </a:t>
            </a:r>
            <a:endParaRPr lang="en-US" sz="2400" dirty="0">
              <a:latin typeface="Arial" panose="020B0604020202020204" pitchFamily="34" charset="0"/>
              <a:cs typeface="Arial" panose="020B0604020202020204" pitchFamily="34" charset="0"/>
            </a:endParaRPr>
          </a:p>
        </p:txBody>
      </p:sp>
      <p:sp>
        <p:nvSpPr>
          <p:cNvPr id="6" name="Text 4">
            <a:extLst>
              <a:ext uri="{FF2B5EF4-FFF2-40B4-BE49-F238E27FC236}">
                <a16:creationId xmlns:a16="http://schemas.microsoft.com/office/drawing/2014/main" id="{DE1632FD-DEDA-AF50-6140-9AB9008732C5}"/>
              </a:ext>
            </a:extLst>
          </p:cNvPr>
          <p:cNvSpPr/>
          <p:nvPr/>
        </p:nvSpPr>
        <p:spPr>
          <a:xfrm>
            <a:off x="6971944" y="4357449"/>
            <a:ext cx="3593902" cy="790099"/>
          </a:xfrm>
          <a:prstGeom prst="rect">
            <a:avLst/>
          </a:prstGeom>
          <a:noFill/>
          <a:ln/>
        </p:spPr>
        <p:txBody>
          <a:bodyPr wrap="square" lIns="0" tIns="0" rIns="0" bIns="0" rtlCol="0" anchor="t"/>
          <a:lstStyle/>
          <a:p>
            <a:pPr marL="342900" marR="0" lvl="0" indent="-342900">
              <a:lnSpc>
                <a:spcPct val="150000"/>
              </a:lnSpc>
              <a:spcBef>
                <a:spcPts val="0"/>
              </a:spcBef>
              <a:spcAft>
                <a:spcPts val="0"/>
              </a:spcAft>
              <a:buSzPts val="1000"/>
              <a:buFont typeface="Symbol" panose="05050102010706020507" pitchFamily="18" charset="2"/>
              <a:buChar char=""/>
              <a:tabLst>
                <a:tab pos="457200" algn="l"/>
              </a:tabLs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Provide guidelines for alternative text on images and captions for videos to ensure that all content is accessible to screen readers and other assistive technologies.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FF29A923-CE3C-0E10-A065-8EBBBA98E43C}"/>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990496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650B0E-DB0B-FE3C-B091-AED35B7909AA}"/>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814DF80A-23C0-86CA-8466-9C5D260CB818}"/>
              </a:ext>
            </a:extLst>
          </p:cNvPr>
          <p:cNvSpPr/>
          <p:nvPr/>
        </p:nvSpPr>
        <p:spPr>
          <a:xfrm>
            <a:off x="1321356" y="2464832"/>
            <a:ext cx="7017187" cy="685800"/>
          </a:xfrm>
          <a:prstGeom prst="rect">
            <a:avLst/>
          </a:prstGeom>
          <a:noFill/>
          <a:ln/>
        </p:spPr>
        <p:txBody>
          <a:bodyPr wrap="none" lIns="0" tIns="0" rIns="0" bIns="0" rtlCol="0" anchor="t"/>
          <a:lstStyle/>
          <a:p>
            <a:pPr marL="0" indent="0">
              <a:lnSpc>
                <a:spcPts val="5400"/>
              </a:lnSpc>
              <a:buNone/>
            </a:pPr>
            <a:r>
              <a:rPr lang="en-US" sz="4300" dirty="0">
                <a:solidFill>
                  <a:srgbClr val="FFFFFF"/>
                </a:solidFill>
                <a:latin typeface="Arial" panose="020B0604020202020204" pitchFamily="34" charset="0"/>
                <a:ea typeface="Barlow Medium" pitchFamily="34" charset="-122"/>
                <a:cs typeface="Arial" panose="020B0604020202020204" pitchFamily="34" charset="0"/>
              </a:rPr>
              <a:t>H. Social Media and Content Guidelines</a:t>
            </a:r>
          </a:p>
        </p:txBody>
      </p:sp>
      <p:sp>
        <p:nvSpPr>
          <p:cNvPr id="3" name="Text 1">
            <a:extLst>
              <a:ext uri="{FF2B5EF4-FFF2-40B4-BE49-F238E27FC236}">
                <a16:creationId xmlns:a16="http://schemas.microsoft.com/office/drawing/2014/main" id="{51510389-E2B3-3AD1-76EC-6073642A2D2E}"/>
              </a:ext>
            </a:extLst>
          </p:cNvPr>
          <p:cNvSpPr/>
          <p:nvPr/>
        </p:nvSpPr>
        <p:spPr>
          <a:xfrm>
            <a:off x="1321356" y="3767733"/>
            <a:ext cx="2743200" cy="342900"/>
          </a:xfrm>
          <a:prstGeom prst="rect">
            <a:avLst/>
          </a:prstGeom>
          <a:noFill/>
          <a:ln/>
        </p:spPr>
        <p:txBody>
          <a:bodyPr wrap="none" lIns="0" tIns="0" rIns="0" bIns="0" rtlCol="0" anchor="t"/>
          <a:lstStyle/>
          <a:p>
            <a:pPr marL="0" indent="0">
              <a:lnSpc>
                <a:spcPts val="2700"/>
              </a:lnSpc>
              <a:buNone/>
            </a:pPr>
            <a:r>
              <a:rPr lang="en-US" sz="2400" dirty="0">
                <a:solidFill>
                  <a:srgbClr val="FFFFFF"/>
                </a:solidFill>
                <a:latin typeface="Arial" panose="020B0604020202020204" pitchFamily="34" charset="0"/>
                <a:ea typeface="Barlow Medium" pitchFamily="34" charset="-122"/>
                <a:cs typeface="Arial" panose="020B0604020202020204" pitchFamily="34" charset="0"/>
              </a:rPr>
              <a:t>Profile and Banner Images: </a:t>
            </a:r>
            <a:endParaRPr lang="en-US" sz="2400" dirty="0">
              <a:latin typeface="Arial" panose="020B0604020202020204" pitchFamily="34" charset="0"/>
              <a:cs typeface="Arial" panose="020B0604020202020204" pitchFamily="34" charset="0"/>
            </a:endParaRPr>
          </a:p>
        </p:txBody>
      </p:sp>
      <p:sp>
        <p:nvSpPr>
          <p:cNvPr id="4" name="Text 2">
            <a:extLst>
              <a:ext uri="{FF2B5EF4-FFF2-40B4-BE49-F238E27FC236}">
                <a16:creationId xmlns:a16="http://schemas.microsoft.com/office/drawing/2014/main" id="{55B9E2E2-F008-5E08-7A65-8A2D8436EF3D}"/>
              </a:ext>
            </a:extLst>
          </p:cNvPr>
          <p:cNvSpPr/>
          <p:nvPr/>
        </p:nvSpPr>
        <p:spPr>
          <a:xfrm>
            <a:off x="1321357" y="4583359"/>
            <a:ext cx="3593902" cy="1185148"/>
          </a:xfrm>
          <a:prstGeom prst="rect">
            <a:avLst/>
          </a:prstGeom>
          <a:noFill/>
          <a:ln/>
        </p:spPr>
        <p:txBody>
          <a:bodyPr wrap="square" lIns="0" tIns="0" rIns="0" bIns="0" rtlCol="0" anchor="t"/>
          <a:lstStyle/>
          <a:p>
            <a:pPr marL="342900" marR="0" lvl="0" indent="-342900">
              <a:lnSpc>
                <a:spcPct val="150000"/>
              </a:lnSpc>
              <a:spcBef>
                <a:spcPts val="0"/>
              </a:spcBef>
              <a:spcAft>
                <a:spcPts val="0"/>
              </a:spcAft>
              <a:buSzPts val="1000"/>
              <a:buFont typeface="Symbol" panose="05050102010706020507" pitchFamily="18" charset="2"/>
              <a:buChar char=""/>
              <a:tabLst>
                <a:tab pos="457200" algn="l"/>
              </a:tabLs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Set specific requirements for social media profile pictures, banner images, and post templates, ensuring consistency across platforms (e.g., LinkedIn, Instagram, Facebook).</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 3">
            <a:extLst>
              <a:ext uri="{FF2B5EF4-FFF2-40B4-BE49-F238E27FC236}">
                <a16:creationId xmlns:a16="http://schemas.microsoft.com/office/drawing/2014/main" id="{ACDA5DE6-555C-E058-7EE2-7EFE0DFA42DC}"/>
              </a:ext>
            </a:extLst>
          </p:cNvPr>
          <p:cNvSpPr/>
          <p:nvPr/>
        </p:nvSpPr>
        <p:spPr>
          <a:xfrm>
            <a:off x="5525095" y="3767733"/>
            <a:ext cx="3823300" cy="342900"/>
          </a:xfrm>
          <a:prstGeom prst="rect">
            <a:avLst/>
          </a:prstGeom>
          <a:noFill/>
          <a:ln/>
        </p:spPr>
        <p:txBody>
          <a:bodyPr wrap="none" lIns="0" tIns="0" rIns="0" bIns="0" rtlCol="0" anchor="t"/>
          <a:lstStyle/>
          <a:p>
            <a:pPr marL="0" indent="0">
              <a:buNone/>
            </a:pPr>
            <a:r>
              <a:rPr lang="en-US" sz="2400" dirty="0">
                <a:solidFill>
                  <a:srgbClr val="E5E0DF"/>
                </a:solidFill>
                <a:latin typeface="Arial" panose="020B0604020202020204" pitchFamily="34" charset="0"/>
                <a:ea typeface="Barlow" pitchFamily="34" charset="-122"/>
                <a:cs typeface="Arial" panose="020B0604020202020204" pitchFamily="34" charset="0"/>
              </a:rPr>
              <a:t>Tone and Voice for </a:t>
            </a:r>
          </a:p>
          <a:p>
            <a:pPr marL="0" indent="0">
              <a:buNone/>
            </a:pPr>
            <a:r>
              <a:rPr lang="en-US" sz="2400" dirty="0">
                <a:solidFill>
                  <a:srgbClr val="E5E0DF"/>
                </a:solidFill>
                <a:latin typeface="Arial" panose="020B0604020202020204" pitchFamily="34" charset="0"/>
                <a:ea typeface="Barlow" pitchFamily="34" charset="-122"/>
                <a:cs typeface="Arial" panose="020B0604020202020204" pitchFamily="34" charset="0"/>
              </a:rPr>
              <a:t>Digital Platforms: </a:t>
            </a:r>
            <a:endParaRPr lang="en-US" sz="2400" dirty="0">
              <a:latin typeface="Arial" panose="020B0604020202020204" pitchFamily="34" charset="0"/>
              <a:cs typeface="Arial" panose="020B0604020202020204" pitchFamily="34" charset="0"/>
            </a:endParaRPr>
          </a:p>
        </p:txBody>
      </p:sp>
      <p:sp>
        <p:nvSpPr>
          <p:cNvPr id="6" name="Text 4">
            <a:extLst>
              <a:ext uri="{FF2B5EF4-FFF2-40B4-BE49-F238E27FC236}">
                <a16:creationId xmlns:a16="http://schemas.microsoft.com/office/drawing/2014/main" id="{8DBCF0DC-2AEA-A5E0-416B-95E38E3B3E1E}"/>
              </a:ext>
            </a:extLst>
          </p:cNvPr>
          <p:cNvSpPr/>
          <p:nvPr/>
        </p:nvSpPr>
        <p:spPr>
          <a:xfrm>
            <a:off x="5525096" y="4583359"/>
            <a:ext cx="3593902" cy="790099"/>
          </a:xfrm>
          <a:prstGeom prst="rect">
            <a:avLst/>
          </a:prstGeom>
          <a:noFill/>
          <a:ln/>
        </p:spPr>
        <p:txBody>
          <a:bodyPr wrap="square" lIns="0" tIns="0" rIns="0" bIns="0" rtlCol="0" anchor="t"/>
          <a:lstStyle/>
          <a:p>
            <a:pPr marL="342900" marR="0" lvl="0" indent="-342900">
              <a:lnSpc>
                <a:spcPct val="150000"/>
              </a:lnSpc>
              <a:spcBef>
                <a:spcPts val="0"/>
              </a:spcBef>
              <a:spcAft>
                <a:spcPts val="0"/>
              </a:spcAft>
              <a:buSzPts val="1000"/>
              <a:buFont typeface="Symbol" panose="05050102010706020507" pitchFamily="18" charset="2"/>
              <a:buChar char=""/>
              <a:tabLst>
                <a:tab pos="457200" algn="l"/>
              </a:tabLs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Define how the brand’s tone of voice should be adapted for different platforms (e.g., more formal on LinkedIn, conversational on Twitter).</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 5">
            <a:extLst>
              <a:ext uri="{FF2B5EF4-FFF2-40B4-BE49-F238E27FC236}">
                <a16:creationId xmlns:a16="http://schemas.microsoft.com/office/drawing/2014/main" id="{552C3AF4-E273-C743-66D3-48E02473012E}"/>
              </a:ext>
            </a:extLst>
          </p:cNvPr>
          <p:cNvSpPr/>
          <p:nvPr/>
        </p:nvSpPr>
        <p:spPr>
          <a:xfrm>
            <a:off x="9728835" y="3767733"/>
            <a:ext cx="2743200" cy="342900"/>
          </a:xfrm>
          <a:prstGeom prst="rect">
            <a:avLst/>
          </a:prstGeom>
          <a:noFill/>
          <a:ln/>
        </p:spPr>
        <p:txBody>
          <a:bodyPr wrap="none" lIns="0" tIns="0" rIns="0" bIns="0" rtlCol="0" anchor="t"/>
          <a:lstStyle/>
          <a:p>
            <a:pPr marL="0" indent="0">
              <a:lnSpc>
                <a:spcPts val="2700"/>
              </a:lnSpc>
              <a:buNone/>
            </a:pPr>
            <a:r>
              <a:rPr lang="en-US" sz="2400" dirty="0">
                <a:solidFill>
                  <a:srgbClr val="E5E0DF"/>
                </a:solidFill>
                <a:latin typeface="Arial" panose="020B0604020202020204" pitchFamily="34" charset="0"/>
                <a:ea typeface="Barlow" pitchFamily="34" charset="-122"/>
                <a:cs typeface="Arial" panose="020B0604020202020204" pitchFamily="34" charset="0"/>
              </a:rPr>
              <a:t>Post Templates: </a:t>
            </a:r>
            <a:endParaRPr lang="en-US" sz="2400" dirty="0">
              <a:latin typeface="Arial" panose="020B0604020202020204" pitchFamily="34" charset="0"/>
              <a:cs typeface="Arial" panose="020B0604020202020204" pitchFamily="34" charset="0"/>
            </a:endParaRPr>
          </a:p>
        </p:txBody>
      </p:sp>
      <p:sp>
        <p:nvSpPr>
          <p:cNvPr id="8" name="Text 6">
            <a:extLst>
              <a:ext uri="{FF2B5EF4-FFF2-40B4-BE49-F238E27FC236}">
                <a16:creationId xmlns:a16="http://schemas.microsoft.com/office/drawing/2014/main" id="{092DF5CB-51BC-2741-B2CB-3D5F7574D005}"/>
              </a:ext>
            </a:extLst>
          </p:cNvPr>
          <p:cNvSpPr/>
          <p:nvPr/>
        </p:nvSpPr>
        <p:spPr>
          <a:xfrm>
            <a:off x="9728835" y="4583359"/>
            <a:ext cx="4514291" cy="790099"/>
          </a:xfrm>
          <a:prstGeom prst="rect">
            <a:avLst/>
          </a:prstGeom>
          <a:noFill/>
          <a:ln/>
        </p:spPr>
        <p:txBody>
          <a:bodyPr wrap="square" lIns="0" tIns="0" rIns="0" bIns="0" rtlCol="0" anchor="t"/>
          <a:lstStyle/>
          <a:p>
            <a:pPr marL="342900" marR="0" lvl="0" indent="-342900">
              <a:lnSpc>
                <a:spcPct val="150000"/>
              </a:lnSpc>
              <a:spcBef>
                <a:spcPts val="0"/>
              </a:spcBef>
              <a:spcAft>
                <a:spcPts val="0"/>
              </a:spcAft>
              <a:buSzPts val="1000"/>
              <a:buFont typeface="Symbol" panose="05050102010706020507" pitchFamily="18" charset="2"/>
              <a:buChar char=""/>
              <a:tabLst>
                <a:tab pos="457200" algn="l"/>
              </a:tabLst>
            </a:pPr>
            <a:r>
              <a:rPr lang="en-US" sz="20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Provide templates or style guidelines for digital content, such as color overlays, typography, and logos, to create a consistent look for social media posts, stories, and ads.</a:t>
            </a:r>
            <a:endParaRPr lang="en-US" sz="20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7FC301E9-C1A6-BDAB-B5AF-6426F41DC4A6}"/>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967021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9BD982-8F1A-4620-62DE-681570024EAE}"/>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5873D94D-CFEC-6B6D-A927-5B1CDD9AE8A6}"/>
              </a:ext>
            </a:extLst>
          </p:cNvPr>
          <p:cNvSpPr/>
          <p:nvPr/>
        </p:nvSpPr>
        <p:spPr>
          <a:xfrm>
            <a:off x="1321356" y="2464832"/>
            <a:ext cx="7017187" cy="685800"/>
          </a:xfrm>
          <a:prstGeom prst="rect">
            <a:avLst/>
          </a:prstGeom>
          <a:noFill/>
          <a:ln/>
        </p:spPr>
        <p:txBody>
          <a:bodyPr wrap="none" lIns="0" tIns="0" rIns="0" bIns="0" rtlCol="0" anchor="t"/>
          <a:lstStyle/>
          <a:p>
            <a:pPr marL="0" indent="0">
              <a:lnSpc>
                <a:spcPts val="5400"/>
              </a:lnSpc>
              <a:buNone/>
            </a:pPr>
            <a:r>
              <a:rPr lang="en-US" sz="4300" dirty="0">
                <a:solidFill>
                  <a:srgbClr val="FFFFFF"/>
                </a:solidFill>
                <a:latin typeface="Arial" panose="020B0604020202020204" pitchFamily="34" charset="0"/>
                <a:ea typeface="Barlow Medium" pitchFamily="34" charset="-122"/>
                <a:cs typeface="Arial" panose="020B0604020202020204" pitchFamily="34" charset="0"/>
              </a:rPr>
              <a:t>I. Testing and Updating Guidelines</a:t>
            </a:r>
          </a:p>
        </p:txBody>
      </p:sp>
      <p:sp>
        <p:nvSpPr>
          <p:cNvPr id="3" name="Text 1">
            <a:extLst>
              <a:ext uri="{FF2B5EF4-FFF2-40B4-BE49-F238E27FC236}">
                <a16:creationId xmlns:a16="http://schemas.microsoft.com/office/drawing/2014/main" id="{53B4492D-2D90-AAA5-F978-A807A41A53B4}"/>
              </a:ext>
            </a:extLst>
          </p:cNvPr>
          <p:cNvSpPr/>
          <p:nvPr/>
        </p:nvSpPr>
        <p:spPr>
          <a:xfrm>
            <a:off x="1321356" y="3767733"/>
            <a:ext cx="2743200" cy="342900"/>
          </a:xfrm>
          <a:prstGeom prst="rect">
            <a:avLst/>
          </a:prstGeom>
          <a:noFill/>
          <a:ln/>
        </p:spPr>
        <p:txBody>
          <a:bodyPr wrap="none" lIns="0" tIns="0" rIns="0" bIns="0" rtlCol="0" anchor="t"/>
          <a:lstStyle/>
          <a:p>
            <a:pPr marL="0" indent="0">
              <a:lnSpc>
                <a:spcPts val="2700"/>
              </a:lnSpc>
              <a:buNone/>
            </a:pPr>
            <a:r>
              <a:rPr lang="en-US" sz="2400" dirty="0">
                <a:solidFill>
                  <a:srgbClr val="FFFFFF"/>
                </a:solidFill>
                <a:latin typeface="Arial" panose="020B0604020202020204" pitchFamily="34" charset="0"/>
                <a:ea typeface="Barlow Medium" pitchFamily="34" charset="-122"/>
                <a:cs typeface="Arial" panose="020B0604020202020204" pitchFamily="34" charset="0"/>
              </a:rPr>
              <a:t>User Testing: </a:t>
            </a:r>
            <a:endParaRPr lang="en-US" sz="2400" dirty="0">
              <a:latin typeface="Arial" panose="020B0604020202020204" pitchFamily="34" charset="0"/>
              <a:cs typeface="Arial" panose="020B0604020202020204" pitchFamily="34" charset="0"/>
            </a:endParaRPr>
          </a:p>
        </p:txBody>
      </p:sp>
      <p:sp>
        <p:nvSpPr>
          <p:cNvPr id="4" name="Text 2">
            <a:extLst>
              <a:ext uri="{FF2B5EF4-FFF2-40B4-BE49-F238E27FC236}">
                <a16:creationId xmlns:a16="http://schemas.microsoft.com/office/drawing/2014/main" id="{B07D5A72-4CD1-93DF-08E5-30FAE6CFFB4B}"/>
              </a:ext>
            </a:extLst>
          </p:cNvPr>
          <p:cNvSpPr/>
          <p:nvPr/>
        </p:nvSpPr>
        <p:spPr>
          <a:xfrm>
            <a:off x="1307664" y="4242700"/>
            <a:ext cx="3593902" cy="1185148"/>
          </a:xfrm>
          <a:prstGeom prst="rect">
            <a:avLst/>
          </a:prstGeom>
          <a:noFill/>
          <a:ln/>
        </p:spPr>
        <p:txBody>
          <a:bodyPr wrap="square" lIns="0" tIns="0" rIns="0" bIns="0" rtlCol="0" anchor="t"/>
          <a:lstStyle/>
          <a:p>
            <a:pPr marL="342900" marR="0" lvl="0" indent="-342900">
              <a:lnSpc>
                <a:spcPct val="150000"/>
              </a:lnSpc>
              <a:spcBef>
                <a:spcPts val="0"/>
              </a:spcBef>
              <a:spcAft>
                <a:spcPts val="0"/>
              </a:spcAft>
              <a:buSzPts val="1000"/>
              <a:buFont typeface="Symbol" panose="05050102010706020507" pitchFamily="18" charset="2"/>
              <a:buChar char=""/>
              <a:tabLst>
                <a:tab pos="457200" algn="l"/>
              </a:tabLs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Encourage testing brand elements across devices and screen sizes to identify any inconsistencies in brand presentation.</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 3">
            <a:extLst>
              <a:ext uri="{FF2B5EF4-FFF2-40B4-BE49-F238E27FC236}">
                <a16:creationId xmlns:a16="http://schemas.microsoft.com/office/drawing/2014/main" id="{EA2CFA0C-3771-2FBA-7395-8833A852057A}"/>
              </a:ext>
            </a:extLst>
          </p:cNvPr>
          <p:cNvSpPr/>
          <p:nvPr/>
        </p:nvSpPr>
        <p:spPr>
          <a:xfrm>
            <a:off x="5525095" y="3767733"/>
            <a:ext cx="3823300" cy="342900"/>
          </a:xfrm>
          <a:prstGeom prst="rect">
            <a:avLst/>
          </a:prstGeom>
          <a:noFill/>
          <a:ln/>
        </p:spPr>
        <p:txBody>
          <a:bodyPr wrap="none" lIns="0" tIns="0" rIns="0" bIns="0" rtlCol="0" anchor="t"/>
          <a:lstStyle/>
          <a:p>
            <a:pPr marL="0" indent="0">
              <a:buNone/>
            </a:pPr>
            <a:r>
              <a:rPr lang="en-US" sz="2400" dirty="0">
                <a:solidFill>
                  <a:srgbClr val="E5E0DF"/>
                </a:solidFill>
                <a:latin typeface="Arial" panose="020B0604020202020204" pitchFamily="34" charset="0"/>
                <a:ea typeface="Barlow" pitchFamily="34" charset="-122"/>
                <a:cs typeface="Arial" panose="020B0604020202020204" pitchFamily="34" charset="0"/>
              </a:rPr>
              <a:t>Regular Updates: </a:t>
            </a:r>
            <a:endParaRPr lang="en-US" sz="2400" dirty="0">
              <a:latin typeface="Arial" panose="020B0604020202020204" pitchFamily="34" charset="0"/>
              <a:cs typeface="Arial" panose="020B0604020202020204" pitchFamily="34" charset="0"/>
            </a:endParaRPr>
          </a:p>
        </p:txBody>
      </p:sp>
      <p:sp>
        <p:nvSpPr>
          <p:cNvPr id="6" name="Text 4">
            <a:extLst>
              <a:ext uri="{FF2B5EF4-FFF2-40B4-BE49-F238E27FC236}">
                <a16:creationId xmlns:a16="http://schemas.microsoft.com/office/drawing/2014/main" id="{DD60AC0E-849C-C199-18C1-2C4567AFE7BA}"/>
              </a:ext>
            </a:extLst>
          </p:cNvPr>
          <p:cNvSpPr/>
          <p:nvPr/>
        </p:nvSpPr>
        <p:spPr>
          <a:xfrm>
            <a:off x="5511403" y="4242700"/>
            <a:ext cx="3593902" cy="790099"/>
          </a:xfrm>
          <a:prstGeom prst="rect">
            <a:avLst/>
          </a:prstGeom>
          <a:noFill/>
          <a:ln/>
        </p:spPr>
        <p:txBody>
          <a:bodyPr wrap="square" lIns="0" tIns="0" rIns="0" bIns="0" rtlCol="0" anchor="t"/>
          <a:lstStyle/>
          <a:p>
            <a:pPr marL="342900" marR="0" lvl="0" indent="-342900">
              <a:lnSpc>
                <a:spcPct val="150000"/>
              </a:lnSpc>
              <a:spcBef>
                <a:spcPts val="0"/>
              </a:spcBef>
              <a:spcAft>
                <a:spcPts val="0"/>
              </a:spcAft>
              <a:buSzPts val="1000"/>
              <a:buFont typeface="Symbol" panose="05050102010706020507" pitchFamily="18" charset="2"/>
              <a:buChar char=""/>
              <a:tabLst>
                <a:tab pos="457200" algn="l"/>
              </a:tabLs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Digital brand guidelines should be regularly reviewed and updated to reflect changes in technology, new platforms, or brand evolution, ensuring guidelines remain relevant over time.</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959BDF7D-5DEA-7618-C885-BCE283A3A49B}"/>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025929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2691CE-FE97-AACC-A66C-5DB1BB82C2BA}"/>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EAC43AD7-DD14-4DE3-0F97-3876E0B09A1B}"/>
              </a:ext>
            </a:extLst>
          </p:cNvPr>
          <p:cNvSpPr/>
          <p:nvPr/>
        </p:nvSpPr>
        <p:spPr>
          <a:xfrm>
            <a:off x="773794" y="2971800"/>
            <a:ext cx="5486400" cy="685800"/>
          </a:xfrm>
          <a:prstGeom prst="rect">
            <a:avLst/>
          </a:prstGeom>
          <a:noFill/>
          <a:ln/>
        </p:spPr>
        <p:txBody>
          <a:bodyPr wrap="none" lIns="0" tIns="0" rIns="0" bIns="0" rtlCol="0" anchor="t"/>
          <a:lstStyle/>
          <a:p>
            <a:pPr marL="0" indent="0">
              <a:lnSpc>
                <a:spcPts val="5400"/>
              </a:lnSpc>
              <a:buNone/>
            </a:pPr>
            <a:r>
              <a:rPr lang="en-US" sz="4300" dirty="0">
                <a:solidFill>
                  <a:srgbClr val="FFFFFF"/>
                </a:solidFill>
                <a:latin typeface="Arial" panose="020B0604020202020204" pitchFamily="34" charset="0"/>
                <a:ea typeface="Barlow Medium" pitchFamily="34" charset="-122"/>
                <a:cs typeface="Arial" panose="020B0604020202020204" pitchFamily="34" charset="0"/>
              </a:rPr>
              <a:t>Summary</a:t>
            </a:r>
          </a:p>
        </p:txBody>
      </p:sp>
      <p:sp>
        <p:nvSpPr>
          <p:cNvPr id="16" name="Text 1">
            <a:extLst>
              <a:ext uri="{FF2B5EF4-FFF2-40B4-BE49-F238E27FC236}">
                <a16:creationId xmlns:a16="http://schemas.microsoft.com/office/drawing/2014/main" id="{0C3A2122-8B22-7CAA-A48F-CCE24AC94E25}"/>
              </a:ext>
            </a:extLst>
          </p:cNvPr>
          <p:cNvSpPr/>
          <p:nvPr/>
        </p:nvSpPr>
        <p:spPr>
          <a:xfrm>
            <a:off x="773794" y="3732904"/>
            <a:ext cx="13082812" cy="1532096"/>
          </a:xfrm>
          <a:prstGeom prst="rect">
            <a:avLst/>
          </a:prstGeom>
          <a:noFill/>
          <a:ln/>
        </p:spPr>
        <p:txBody>
          <a:bodyPr wrap="square" lIns="0" tIns="0" rIns="0" bIns="0" rtlCol="0" anchor="t"/>
          <a:lstStyle/>
          <a:p>
            <a:pPr marL="0" marR="0">
              <a:lnSpc>
                <a:spcPct val="150000"/>
              </a:lnSpc>
              <a:spcBef>
                <a:spcPts val="0"/>
              </a:spcBef>
              <a:spcAft>
                <a:spcPts val="0"/>
              </a:spcAf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Brand guidelines for digital use are essential for maintaining a cohesive and professional brand identity across all online platforms. They cover everything from color specifications, typography, and logo use to interactivity and accessibility standards. These guidelines ensure that brand elements are visually consistent, readable, and adaptable across digital devices, building a strong, reliable brand presence in digital spaces.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Rounded Corners 16">
            <a:extLst>
              <a:ext uri="{FF2B5EF4-FFF2-40B4-BE49-F238E27FC236}">
                <a16:creationId xmlns:a16="http://schemas.microsoft.com/office/drawing/2014/main" id="{0C5D4A16-9953-48FE-DD82-817221911DFA}"/>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D7FF8D37-6A9B-A272-50B2-A22A9A71BBA4}"/>
              </a:ext>
            </a:extLst>
          </p:cNvPr>
          <p:cNvPicPr>
            <a:picLocks noChangeAspect="1"/>
          </p:cNvPicPr>
          <p:nvPr/>
        </p:nvPicPr>
        <p:blipFill>
          <a:blip r:embed="rId3"/>
          <a:srcRect t="33248" b="37055"/>
          <a:stretch/>
        </p:blipFill>
        <p:spPr>
          <a:xfrm>
            <a:off x="0" y="0"/>
            <a:ext cx="14630400" cy="2896496"/>
          </a:xfrm>
          <a:prstGeom prst="rect">
            <a:avLst/>
          </a:prstGeom>
        </p:spPr>
      </p:pic>
    </p:spTree>
    <p:extLst>
      <p:ext uri="{BB962C8B-B14F-4D97-AF65-F5344CB8AC3E}">
        <p14:creationId xmlns:p14="http://schemas.microsoft.com/office/powerpoint/2010/main" val="21112926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C3BAB8-1B5E-94AA-DFD7-5A6190E9C2A3}"/>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D4E56392-4479-0FC3-DC73-639E30D80A05}"/>
              </a:ext>
            </a:extLst>
          </p:cNvPr>
          <p:cNvSpPr/>
          <p:nvPr/>
        </p:nvSpPr>
        <p:spPr>
          <a:xfrm>
            <a:off x="773794" y="1652195"/>
            <a:ext cx="5486400" cy="685800"/>
          </a:xfrm>
          <a:prstGeom prst="rect">
            <a:avLst/>
          </a:prstGeom>
          <a:noFill/>
          <a:ln/>
        </p:spPr>
        <p:txBody>
          <a:bodyPr wrap="none" lIns="0" tIns="0" rIns="0" bIns="0" rtlCol="0" anchor="t"/>
          <a:lstStyle/>
          <a:p>
            <a:pPr marL="0" indent="0">
              <a:lnSpc>
                <a:spcPts val="5400"/>
              </a:lnSpc>
              <a:buNone/>
            </a:pPr>
            <a:r>
              <a:rPr lang="en-US" sz="4300" dirty="0">
                <a:solidFill>
                  <a:srgbClr val="FFFFFF"/>
                </a:solidFill>
                <a:latin typeface="Arial" panose="020B0604020202020204" pitchFamily="34" charset="0"/>
                <a:ea typeface="Barlow Medium" pitchFamily="34" charset="-122"/>
                <a:cs typeface="Arial" panose="020B0604020202020204" pitchFamily="34" charset="0"/>
              </a:rPr>
              <a:t>Elements of Branding</a:t>
            </a:r>
          </a:p>
        </p:txBody>
      </p:sp>
      <p:sp>
        <p:nvSpPr>
          <p:cNvPr id="16" name="Text 1">
            <a:extLst>
              <a:ext uri="{FF2B5EF4-FFF2-40B4-BE49-F238E27FC236}">
                <a16:creationId xmlns:a16="http://schemas.microsoft.com/office/drawing/2014/main" id="{9B00A341-B74C-45B9-E6B1-68DFC52AA78D}"/>
              </a:ext>
            </a:extLst>
          </p:cNvPr>
          <p:cNvSpPr/>
          <p:nvPr/>
        </p:nvSpPr>
        <p:spPr>
          <a:xfrm>
            <a:off x="773794" y="2993748"/>
            <a:ext cx="13082812" cy="1532096"/>
          </a:xfrm>
          <a:prstGeom prst="rect">
            <a:avLst/>
          </a:prstGeom>
          <a:noFill/>
          <a:ln/>
        </p:spPr>
        <p:txBody>
          <a:bodyPr wrap="square" lIns="0" tIns="0" rIns="0" bIns="0" rtlCol="0" anchor="t"/>
          <a:lstStyle/>
          <a:p>
            <a:pPr marL="0" marR="0">
              <a:lnSpc>
                <a:spcPct val="150000"/>
              </a:lnSpc>
              <a:spcBef>
                <a:spcPts val="0"/>
              </a:spcBef>
              <a:spcAft>
                <a:spcPts val="0"/>
              </a:spcAf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Logo design is one of the most critical components in branding and identity, acting as the visual symbol of a brand's core message, values, and personality. Here are some essential considerations and principles in logo design from a branding and identity perspective, especially relevant to a course focused on computer graphics and design:</a:t>
            </a:r>
          </a:p>
          <a:p>
            <a:pPr marL="0" marR="0">
              <a:lnSpc>
                <a:spcPct val="150000"/>
              </a:lnSpc>
              <a:spcBef>
                <a:spcPts val="0"/>
              </a:spcBef>
              <a:spcAft>
                <a:spcPts val="0"/>
              </a:spcAft>
            </a:pPr>
            <a:endPar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endParaRPr>
          </a:p>
          <a:p>
            <a:pPr marL="0" marR="0">
              <a:lnSpc>
                <a:spcPct val="150000"/>
              </a:lnSpc>
              <a:spcBef>
                <a:spcPts val="0"/>
              </a:spcBef>
              <a:spcAft>
                <a:spcPts val="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1. Purpose and Role of the Logo in Branding</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Recognition and Memorability</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 logo is often the first thing people associate with a brand. It should be memorable and easily recognizable, even in brief encounters.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Symbolism and Storytelling</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 logo encapsulates a brand’s story, values, or mission in a single, distilled graphic. Effective logos use symbols, shapes, or elements that convey specific meanings aligned with the brand’s personality.</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Consistency Across Platforms</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 logo serves as a consistent anchor for brand identity, appearing on various platforms, from websites to physical packaging.</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50000"/>
              </a:lnSpc>
              <a:spcBef>
                <a:spcPts val="0"/>
              </a:spcBef>
              <a:spcAft>
                <a:spcPts val="0"/>
              </a:spcAft>
            </a:pP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Rounded Corners 16">
            <a:extLst>
              <a:ext uri="{FF2B5EF4-FFF2-40B4-BE49-F238E27FC236}">
                <a16:creationId xmlns:a16="http://schemas.microsoft.com/office/drawing/2014/main" id="{A57E3D4B-4FE7-D514-F5AE-353347F132D0}"/>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599BC87-68CC-9EC8-64AF-F70C40A7D1EB}"/>
              </a:ext>
            </a:extLst>
          </p:cNvPr>
          <p:cNvPicPr>
            <a:picLocks noChangeAspect="1"/>
          </p:cNvPicPr>
          <p:nvPr/>
        </p:nvPicPr>
        <p:blipFill>
          <a:blip r:embed="rId3"/>
          <a:srcRect t="55527" b="29252"/>
          <a:stretch/>
        </p:blipFill>
        <p:spPr>
          <a:xfrm>
            <a:off x="0" y="-1"/>
            <a:ext cx="14630400" cy="1484555"/>
          </a:xfrm>
          <a:prstGeom prst="rect">
            <a:avLst/>
          </a:prstGeom>
        </p:spPr>
      </p:pic>
      <p:sp>
        <p:nvSpPr>
          <p:cNvPr id="2" name="Text 0">
            <a:extLst>
              <a:ext uri="{FF2B5EF4-FFF2-40B4-BE49-F238E27FC236}">
                <a16:creationId xmlns:a16="http://schemas.microsoft.com/office/drawing/2014/main" id="{F508C8AF-46B6-7BC2-ABE3-4C8407223F0F}"/>
              </a:ext>
            </a:extLst>
          </p:cNvPr>
          <p:cNvSpPr/>
          <p:nvPr/>
        </p:nvSpPr>
        <p:spPr>
          <a:xfrm>
            <a:off x="773794" y="2307948"/>
            <a:ext cx="5486400" cy="685800"/>
          </a:xfrm>
          <a:prstGeom prst="rect">
            <a:avLst/>
          </a:prstGeom>
          <a:noFill/>
          <a:ln/>
        </p:spPr>
        <p:txBody>
          <a:bodyPr wrap="none" lIns="0" tIns="0" rIns="0" bIns="0" rtlCol="0" anchor="t"/>
          <a:lstStyle/>
          <a:p>
            <a:pPr marL="0" indent="0">
              <a:lnSpc>
                <a:spcPts val="5400"/>
              </a:lnSpc>
              <a:buNone/>
            </a:pPr>
            <a:r>
              <a:rPr lang="en-US" sz="2400" dirty="0">
                <a:solidFill>
                  <a:srgbClr val="FFFFFF"/>
                </a:solidFill>
                <a:latin typeface="Arial" panose="020B0604020202020204" pitchFamily="34" charset="0"/>
                <a:ea typeface="Barlow Medium" pitchFamily="34" charset="-122"/>
                <a:cs typeface="Arial" panose="020B0604020202020204" pitchFamily="34" charset="0"/>
              </a:rPr>
              <a:t>1. Logo Design</a:t>
            </a:r>
          </a:p>
        </p:txBody>
      </p:sp>
    </p:spTree>
    <p:extLst>
      <p:ext uri="{BB962C8B-B14F-4D97-AF65-F5344CB8AC3E}">
        <p14:creationId xmlns:p14="http://schemas.microsoft.com/office/powerpoint/2010/main" val="37759398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571866-1054-524B-22EE-C7441F623C7E}"/>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9D9AB226-9AEA-6E80-8E46-7F03D2D70D4D}"/>
              </a:ext>
            </a:extLst>
          </p:cNvPr>
          <p:cNvSpPr/>
          <p:nvPr/>
        </p:nvSpPr>
        <p:spPr>
          <a:xfrm>
            <a:off x="773794" y="1652195"/>
            <a:ext cx="5486400" cy="685800"/>
          </a:xfrm>
          <a:prstGeom prst="rect">
            <a:avLst/>
          </a:prstGeom>
          <a:noFill/>
          <a:ln/>
        </p:spPr>
        <p:txBody>
          <a:bodyPr wrap="none" lIns="0" tIns="0" rIns="0" bIns="0" rtlCol="0" anchor="t"/>
          <a:lstStyle/>
          <a:p>
            <a:pPr marL="0" indent="0">
              <a:lnSpc>
                <a:spcPts val="5400"/>
              </a:lnSpc>
              <a:buNone/>
            </a:pPr>
            <a:r>
              <a:rPr lang="en-US" sz="4300" dirty="0">
                <a:solidFill>
                  <a:srgbClr val="FFFFFF"/>
                </a:solidFill>
                <a:latin typeface="Arial" panose="020B0604020202020204" pitchFamily="34" charset="0"/>
                <a:ea typeface="Barlow Medium" pitchFamily="34" charset="-122"/>
                <a:cs typeface="Arial" panose="020B0604020202020204" pitchFamily="34" charset="0"/>
              </a:rPr>
              <a:t>Elements of Branding</a:t>
            </a:r>
          </a:p>
        </p:txBody>
      </p:sp>
      <p:sp>
        <p:nvSpPr>
          <p:cNvPr id="16" name="Text 1">
            <a:extLst>
              <a:ext uri="{FF2B5EF4-FFF2-40B4-BE49-F238E27FC236}">
                <a16:creationId xmlns:a16="http://schemas.microsoft.com/office/drawing/2014/main" id="{7B5E247F-412E-E270-3126-75586EA38985}"/>
              </a:ext>
            </a:extLst>
          </p:cNvPr>
          <p:cNvSpPr/>
          <p:nvPr/>
        </p:nvSpPr>
        <p:spPr>
          <a:xfrm>
            <a:off x="773794" y="2993747"/>
            <a:ext cx="13082812" cy="5139033"/>
          </a:xfrm>
          <a:prstGeom prst="rect">
            <a:avLst/>
          </a:prstGeom>
          <a:noFill/>
          <a:ln/>
        </p:spPr>
        <p:txBody>
          <a:bodyPr wrap="square" lIns="0" tIns="0" rIns="0" bIns="0" rtlCol="0" anchor="t"/>
          <a:lstStyle/>
          <a:p>
            <a:pPr marL="457200" marR="0">
              <a:lnSpc>
                <a:spcPct val="150000"/>
              </a:lnSpc>
              <a:spcBef>
                <a:spcPts val="0"/>
              </a:spcBef>
              <a:spcAft>
                <a:spcPts val="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2. Types of Logos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Wordmarks (Logotypes)</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These are text-based logos (e.g., Google, Coca-Cola), relying on custom typography to express the brand. Wordmarks are best for brands with distinctive names that they want people to remember.</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457200" algn="l"/>
              </a:tabLst>
            </a:pPr>
            <a:r>
              <a:rPr lang="en-US"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Lettermarks</a:t>
            </a: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(Monograms)</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These use initials to create a recognizable symbol (e.g., IBM, NASA) and are effective for brands with longer names or for those aiming for an iconic, simplified design.</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Icon/Symbol Logos</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These logos use symbols or abstract icons to represent the brand (e.g., Apple’s apple, Nike’s swoosh). They’re ideal for brands that aim for broad symbolic recognition without relying on text.</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Combination Marks</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 mix of text and a symbol (e.g., Adidas, Burger King), which allows for versatility since either the text or the symbol can be used independently in some contexts.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Emblems</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These logos integrate text within a symbol or icon (e.g., Starbucks, Harley-Davidson). Emblems often convey a sense of tradition and authority and are frequently used by universities or government entities.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Rounded Corners 16">
            <a:extLst>
              <a:ext uri="{FF2B5EF4-FFF2-40B4-BE49-F238E27FC236}">
                <a16:creationId xmlns:a16="http://schemas.microsoft.com/office/drawing/2014/main" id="{08C45497-FC6F-1B80-F8D8-CD05C27ECAEA}"/>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CC7E645E-312C-BE3A-BFD3-D3BBE79FDD5F}"/>
              </a:ext>
            </a:extLst>
          </p:cNvPr>
          <p:cNvPicPr>
            <a:picLocks noChangeAspect="1"/>
          </p:cNvPicPr>
          <p:nvPr/>
        </p:nvPicPr>
        <p:blipFill>
          <a:blip r:embed="rId3"/>
          <a:srcRect t="55527" b="29252"/>
          <a:stretch/>
        </p:blipFill>
        <p:spPr>
          <a:xfrm>
            <a:off x="0" y="-1"/>
            <a:ext cx="14630400" cy="1484555"/>
          </a:xfrm>
          <a:prstGeom prst="rect">
            <a:avLst/>
          </a:prstGeom>
        </p:spPr>
      </p:pic>
      <p:sp>
        <p:nvSpPr>
          <p:cNvPr id="2" name="Text 0">
            <a:extLst>
              <a:ext uri="{FF2B5EF4-FFF2-40B4-BE49-F238E27FC236}">
                <a16:creationId xmlns:a16="http://schemas.microsoft.com/office/drawing/2014/main" id="{CCDD30F1-8C19-92FF-A8DF-75BDAB77759B}"/>
              </a:ext>
            </a:extLst>
          </p:cNvPr>
          <p:cNvSpPr/>
          <p:nvPr/>
        </p:nvSpPr>
        <p:spPr>
          <a:xfrm>
            <a:off x="773794" y="2307948"/>
            <a:ext cx="5486400" cy="685800"/>
          </a:xfrm>
          <a:prstGeom prst="rect">
            <a:avLst/>
          </a:prstGeom>
          <a:noFill/>
          <a:ln/>
        </p:spPr>
        <p:txBody>
          <a:bodyPr wrap="none" lIns="0" tIns="0" rIns="0" bIns="0" rtlCol="0" anchor="t"/>
          <a:lstStyle/>
          <a:p>
            <a:pPr marL="0" indent="0">
              <a:lnSpc>
                <a:spcPts val="5400"/>
              </a:lnSpc>
              <a:buNone/>
            </a:pPr>
            <a:r>
              <a:rPr lang="en-US" sz="2400" dirty="0">
                <a:solidFill>
                  <a:srgbClr val="FFFFFF"/>
                </a:solidFill>
                <a:latin typeface="Arial" panose="020B0604020202020204" pitchFamily="34" charset="0"/>
                <a:ea typeface="Barlow Medium" pitchFamily="34" charset="-122"/>
                <a:cs typeface="Arial" panose="020B0604020202020204" pitchFamily="34" charset="0"/>
              </a:rPr>
              <a:t>1. Logo Design</a:t>
            </a:r>
          </a:p>
        </p:txBody>
      </p:sp>
    </p:spTree>
    <p:extLst>
      <p:ext uri="{BB962C8B-B14F-4D97-AF65-F5344CB8AC3E}">
        <p14:creationId xmlns:p14="http://schemas.microsoft.com/office/powerpoint/2010/main" val="405340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B9F31D-0B9E-397A-7307-FB8560801EEE}"/>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8356FC0B-D61A-6CF5-07DE-C9462FD85EAA}"/>
              </a:ext>
            </a:extLst>
          </p:cNvPr>
          <p:cNvSpPr/>
          <p:nvPr/>
        </p:nvSpPr>
        <p:spPr>
          <a:xfrm>
            <a:off x="773794" y="1652195"/>
            <a:ext cx="5486400" cy="685800"/>
          </a:xfrm>
          <a:prstGeom prst="rect">
            <a:avLst/>
          </a:prstGeom>
          <a:noFill/>
          <a:ln/>
        </p:spPr>
        <p:txBody>
          <a:bodyPr wrap="none" lIns="0" tIns="0" rIns="0" bIns="0" rtlCol="0" anchor="t"/>
          <a:lstStyle/>
          <a:p>
            <a:pPr marL="0" indent="0">
              <a:lnSpc>
                <a:spcPts val="5400"/>
              </a:lnSpc>
              <a:buNone/>
            </a:pPr>
            <a:r>
              <a:rPr lang="en-US" sz="4300" dirty="0">
                <a:solidFill>
                  <a:srgbClr val="FFFFFF"/>
                </a:solidFill>
                <a:latin typeface="Arial" panose="020B0604020202020204" pitchFamily="34" charset="0"/>
                <a:ea typeface="Barlow Medium" pitchFamily="34" charset="-122"/>
                <a:cs typeface="Arial" panose="020B0604020202020204" pitchFamily="34" charset="0"/>
              </a:rPr>
              <a:t>Elements of Branding</a:t>
            </a:r>
          </a:p>
        </p:txBody>
      </p:sp>
      <p:sp>
        <p:nvSpPr>
          <p:cNvPr id="16" name="Text 1">
            <a:extLst>
              <a:ext uri="{FF2B5EF4-FFF2-40B4-BE49-F238E27FC236}">
                <a16:creationId xmlns:a16="http://schemas.microsoft.com/office/drawing/2014/main" id="{9685A68D-89C2-774D-F2FB-A31179E7B0D7}"/>
              </a:ext>
            </a:extLst>
          </p:cNvPr>
          <p:cNvSpPr/>
          <p:nvPr/>
        </p:nvSpPr>
        <p:spPr>
          <a:xfrm>
            <a:off x="773794" y="2993747"/>
            <a:ext cx="13082812" cy="5139033"/>
          </a:xfrm>
          <a:prstGeom prst="rect">
            <a:avLst/>
          </a:prstGeom>
          <a:noFill/>
          <a:ln/>
        </p:spPr>
        <p:txBody>
          <a:bodyPr wrap="square" lIns="0" tIns="0" rIns="0" bIns="0" rtlCol="0" anchor="t"/>
          <a:lstStyle/>
          <a:p>
            <a:pPr marL="457200" marR="0">
              <a:lnSpc>
                <a:spcPct val="150000"/>
              </a:lnSpc>
              <a:spcBef>
                <a:spcPts val="0"/>
              </a:spcBef>
              <a:spcAft>
                <a:spcPts val="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3. Principles of Effective Logo Design</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Simplicity</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Simple logos are more memorable and versatile. They should be easy to recognize at a glance and function well across various sizes and mediums.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Versatility and Scalability</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Logos should look equally good on a business card or a billboard. Creating logos in vector formats ensures they can be scaled without losing quality.</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Relevance</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 logo should align with the brand’s target audience, industry, and core values. For instance, a tech company might prefer a modern, sleek design, while a children’s brand may use softer, playful shapes and colors.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Timelessness</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Great logos stand the test of time. Avoiding design trends ensures that the logo remains relevant for years without needing frequent updates.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Rounded Corners 16">
            <a:extLst>
              <a:ext uri="{FF2B5EF4-FFF2-40B4-BE49-F238E27FC236}">
                <a16:creationId xmlns:a16="http://schemas.microsoft.com/office/drawing/2014/main" id="{BC13FF87-1583-1E84-0186-F7844C5CF774}"/>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E37B4AC9-8242-F8B2-6343-58B37356A728}"/>
              </a:ext>
            </a:extLst>
          </p:cNvPr>
          <p:cNvPicPr>
            <a:picLocks noChangeAspect="1"/>
          </p:cNvPicPr>
          <p:nvPr/>
        </p:nvPicPr>
        <p:blipFill>
          <a:blip r:embed="rId3"/>
          <a:srcRect t="55527" b="29252"/>
          <a:stretch/>
        </p:blipFill>
        <p:spPr>
          <a:xfrm>
            <a:off x="0" y="-1"/>
            <a:ext cx="14630400" cy="1484555"/>
          </a:xfrm>
          <a:prstGeom prst="rect">
            <a:avLst/>
          </a:prstGeom>
        </p:spPr>
      </p:pic>
      <p:sp>
        <p:nvSpPr>
          <p:cNvPr id="2" name="Text 0">
            <a:extLst>
              <a:ext uri="{FF2B5EF4-FFF2-40B4-BE49-F238E27FC236}">
                <a16:creationId xmlns:a16="http://schemas.microsoft.com/office/drawing/2014/main" id="{462D1237-99F0-153F-D48B-7EE2BB895726}"/>
              </a:ext>
            </a:extLst>
          </p:cNvPr>
          <p:cNvSpPr/>
          <p:nvPr/>
        </p:nvSpPr>
        <p:spPr>
          <a:xfrm>
            <a:off x="773794" y="2307948"/>
            <a:ext cx="5486400" cy="685800"/>
          </a:xfrm>
          <a:prstGeom prst="rect">
            <a:avLst/>
          </a:prstGeom>
          <a:noFill/>
          <a:ln/>
        </p:spPr>
        <p:txBody>
          <a:bodyPr wrap="none" lIns="0" tIns="0" rIns="0" bIns="0" rtlCol="0" anchor="t"/>
          <a:lstStyle/>
          <a:p>
            <a:pPr marL="0" indent="0">
              <a:lnSpc>
                <a:spcPts val="5400"/>
              </a:lnSpc>
              <a:buNone/>
            </a:pPr>
            <a:r>
              <a:rPr lang="en-US" sz="2400" dirty="0">
                <a:solidFill>
                  <a:srgbClr val="FFFFFF"/>
                </a:solidFill>
                <a:latin typeface="Arial" panose="020B0604020202020204" pitchFamily="34" charset="0"/>
                <a:ea typeface="Barlow Medium" pitchFamily="34" charset="-122"/>
                <a:cs typeface="Arial" panose="020B0604020202020204" pitchFamily="34" charset="0"/>
              </a:rPr>
              <a:t>1. Logo Design</a:t>
            </a:r>
          </a:p>
        </p:txBody>
      </p:sp>
    </p:spTree>
    <p:extLst>
      <p:ext uri="{BB962C8B-B14F-4D97-AF65-F5344CB8AC3E}">
        <p14:creationId xmlns:p14="http://schemas.microsoft.com/office/powerpoint/2010/main" val="28864514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20333B-7016-4FB4-2309-EBB261D4384E}"/>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77189207-0033-CD55-E657-F36E63E8069A}"/>
              </a:ext>
            </a:extLst>
          </p:cNvPr>
          <p:cNvSpPr/>
          <p:nvPr/>
        </p:nvSpPr>
        <p:spPr>
          <a:xfrm>
            <a:off x="773794" y="1652195"/>
            <a:ext cx="5486400" cy="685800"/>
          </a:xfrm>
          <a:prstGeom prst="rect">
            <a:avLst/>
          </a:prstGeom>
          <a:noFill/>
          <a:ln/>
        </p:spPr>
        <p:txBody>
          <a:bodyPr wrap="none" lIns="0" tIns="0" rIns="0" bIns="0" rtlCol="0" anchor="t"/>
          <a:lstStyle/>
          <a:p>
            <a:pPr marL="0" indent="0">
              <a:lnSpc>
                <a:spcPts val="5400"/>
              </a:lnSpc>
              <a:buNone/>
            </a:pPr>
            <a:r>
              <a:rPr lang="en-US" sz="4300" dirty="0">
                <a:solidFill>
                  <a:srgbClr val="FFFFFF"/>
                </a:solidFill>
                <a:latin typeface="Arial" panose="020B0604020202020204" pitchFamily="34" charset="0"/>
                <a:ea typeface="Barlow Medium" pitchFamily="34" charset="-122"/>
                <a:cs typeface="Arial" panose="020B0604020202020204" pitchFamily="34" charset="0"/>
              </a:rPr>
              <a:t>Elements of Branding</a:t>
            </a:r>
          </a:p>
        </p:txBody>
      </p:sp>
      <p:sp>
        <p:nvSpPr>
          <p:cNvPr id="16" name="Text 1">
            <a:extLst>
              <a:ext uri="{FF2B5EF4-FFF2-40B4-BE49-F238E27FC236}">
                <a16:creationId xmlns:a16="http://schemas.microsoft.com/office/drawing/2014/main" id="{37A17EB7-4BD1-8974-9308-65FC0E9BCCB1}"/>
              </a:ext>
            </a:extLst>
          </p:cNvPr>
          <p:cNvSpPr/>
          <p:nvPr/>
        </p:nvSpPr>
        <p:spPr>
          <a:xfrm>
            <a:off x="773794" y="2993747"/>
            <a:ext cx="13082812" cy="5139033"/>
          </a:xfrm>
          <a:prstGeom prst="rect">
            <a:avLst/>
          </a:prstGeom>
          <a:noFill/>
          <a:ln/>
        </p:spPr>
        <p:txBody>
          <a:bodyPr wrap="square" lIns="0" tIns="0" rIns="0" bIns="0" rtlCol="0" anchor="t"/>
          <a:lstStyle/>
          <a:p>
            <a:pPr marL="457200" marR="0">
              <a:lnSpc>
                <a:spcPct val="150000"/>
              </a:lnSpc>
              <a:spcBef>
                <a:spcPts val="0"/>
              </a:spcBef>
              <a:spcAft>
                <a:spcPts val="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4. Color in Logo Design</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Emotional Impact of Color</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Colors evoke emotions and associations, so selecting a color palette for a logo is critical. For example, blue often symbolizes trust and professionalism, while green can represent growth and sustainability.</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Consistency Across Mediums</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 color palette needs to remain consistent across digital and print formats, with consideration for how colors appear on screens vs. physical materials.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Single-Color or Black-and-White Versions</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Effective logos should work in a single color or black and white, ensuring adaptability in monochromatic settings or when color printing isn’t an option.</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Rounded Corners 16">
            <a:extLst>
              <a:ext uri="{FF2B5EF4-FFF2-40B4-BE49-F238E27FC236}">
                <a16:creationId xmlns:a16="http://schemas.microsoft.com/office/drawing/2014/main" id="{13FAE5EC-3B13-180D-5ED7-BE8BA67C39A3}"/>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201E6AA5-54D6-CE8A-ACB2-9661DC3FE72F}"/>
              </a:ext>
            </a:extLst>
          </p:cNvPr>
          <p:cNvPicPr>
            <a:picLocks noChangeAspect="1"/>
          </p:cNvPicPr>
          <p:nvPr/>
        </p:nvPicPr>
        <p:blipFill>
          <a:blip r:embed="rId3"/>
          <a:srcRect t="55527" b="29252"/>
          <a:stretch/>
        </p:blipFill>
        <p:spPr>
          <a:xfrm>
            <a:off x="0" y="-1"/>
            <a:ext cx="14630400" cy="1484555"/>
          </a:xfrm>
          <a:prstGeom prst="rect">
            <a:avLst/>
          </a:prstGeom>
        </p:spPr>
      </p:pic>
      <p:sp>
        <p:nvSpPr>
          <p:cNvPr id="2" name="Text 0">
            <a:extLst>
              <a:ext uri="{FF2B5EF4-FFF2-40B4-BE49-F238E27FC236}">
                <a16:creationId xmlns:a16="http://schemas.microsoft.com/office/drawing/2014/main" id="{9495E391-EC14-CD53-8A7B-F02E5618A2B5}"/>
              </a:ext>
            </a:extLst>
          </p:cNvPr>
          <p:cNvSpPr/>
          <p:nvPr/>
        </p:nvSpPr>
        <p:spPr>
          <a:xfrm>
            <a:off x="773794" y="2307948"/>
            <a:ext cx="5486400" cy="685800"/>
          </a:xfrm>
          <a:prstGeom prst="rect">
            <a:avLst/>
          </a:prstGeom>
          <a:noFill/>
          <a:ln/>
        </p:spPr>
        <p:txBody>
          <a:bodyPr wrap="none" lIns="0" tIns="0" rIns="0" bIns="0" rtlCol="0" anchor="t"/>
          <a:lstStyle/>
          <a:p>
            <a:pPr marL="0" indent="0">
              <a:lnSpc>
                <a:spcPts val="5400"/>
              </a:lnSpc>
              <a:buNone/>
            </a:pPr>
            <a:r>
              <a:rPr lang="en-US" sz="2400" dirty="0">
                <a:solidFill>
                  <a:srgbClr val="FFFFFF"/>
                </a:solidFill>
                <a:latin typeface="Arial" panose="020B0604020202020204" pitchFamily="34" charset="0"/>
                <a:ea typeface="Barlow Medium" pitchFamily="34" charset="-122"/>
                <a:cs typeface="Arial" panose="020B0604020202020204" pitchFamily="34" charset="0"/>
              </a:rPr>
              <a:t>1. Logo Design</a:t>
            </a:r>
          </a:p>
        </p:txBody>
      </p:sp>
    </p:spTree>
    <p:extLst>
      <p:ext uri="{BB962C8B-B14F-4D97-AF65-F5344CB8AC3E}">
        <p14:creationId xmlns:p14="http://schemas.microsoft.com/office/powerpoint/2010/main" val="1993000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433B40-8103-A9F9-DF9C-8E10D0B227B6}"/>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CA3C749A-9909-B060-38F8-CE8A3AD7B8FF}"/>
              </a:ext>
            </a:extLst>
          </p:cNvPr>
          <p:cNvSpPr/>
          <p:nvPr/>
        </p:nvSpPr>
        <p:spPr>
          <a:xfrm>
            <a:off x="773794" y="1652195"/>
            <a:ext cx="5486400" cy="685800"/>
          </a:xfrm>
          <a:prstGeom prst="rect">
            <a:avLst/>
          </a:prstGeom>
          <a:noFill/>
          <a:ln/>
        </p:spPr>
        <p:txBody>
          <a:bodyPr wrap="none" lIns="0" tIns="0" rIns="0" bIns="0" rtlCol="0" anchor="t"/>
          <a:lstStyle/>
          <a:p>
            <a:pPr marL="0" indent="0">
              <a:lnSpc>
                <a:spcPts val="5400"/>
              </a:lnSpc>
              <a:buNone/>
            </a:pPr>
            <a:r>
              <a:rPr lang="en-US" sz="4300" dirty="0">
                <a:solidFill>
                  <a:srgbClr val="FFFFFF"/>
                </a:solidFill>
                <a:latin typeface="Arial" panose="020B0604020202020204" pitchFamily="34" charset="0"/>
                <a:ea typeface="Barlow Medium" pitchFamily="34" charset="-122"/>
                <a:cs typeface="Arial" panose="020B0604020202020204" pitchFamily="34" charset="0"/>
              </a:rPr>
              <a:t>Elements of Branding</a:t>
            </a:r>
          </a:p>
        </p:txBody>
      </p:sp>
      <p:sp>
        <p:nvSpPr>
          <p:cNvPr id="16" name="Text 1">
            <a:extLst>
              <a:ext uri="{FF2B5EF4-FFF2-40B4-BE49-F238E27FC236}">
                <a16:creationId xmlns:a16="http://schemas.microsoft.com/office/drawing/2014/main" id="{8C6CEB17-62AE-AC9A-7D7E-F94FDE0018B0}"/>
              </a:ext>
            </a:extLst>
          </p:cNvPr>
          <p:cNvSpPr/>
          <p:nvPr/>
        </p:nvSpPr>
        <p:spPr>
          <a:xfrm>
            <a:off x="773794" y="2993747"/>
            <a:ext cx="13082812" cy="5139033"/>
          </a:xfrm>
          <a:prstGeom prst="rect">
            <a:avLst/>
          </a:prstGeom>
          <a:noFill/>
          <a:ln/>
        </p:spPr>
        <p:txBody>
          <a:bodyPr wrap="square" lIns="0" tIns="0" rIns="0" bIns="0" rtlCol="0" anchor="t"/>
          <a:lstStyle/>
          <a:p>
            <a:pPr marL="457200" marR="0">
              <a:lnSpc>
                <a:spcPct val="150000"/>
              </a:lnSpc>
              <a:spcBef>
                <a:spcPts val="0"/>
              </a:spcBef>
              <a:spcAft>
                <a:spcPts val="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5. Typography in Logo Design</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Font Selection</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 typography should match the brand’s tone. Serif fonts often convey tradition and reliability, while sans-serif fonts can suggest modernity and simplicity.</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Custom Type Design</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Some logos benefit from custom typography to make the brand more unique. Well-designed custom fonts can make the logo more distinctive and harder to replicate.</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Readability and Clarity</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If the logo is text-based or has a text component, it must be legible across different sizes and backgrounds. Fonts should be clear and readable, even at small sizes.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Rounded Corners 16">
            <a:extLst>
              <a:ext uri="{FF2B5EF4-FFF2-40B4-BE49-F238E27FC236}">
                <a16:creationId xmlns:a16="http://schemas.microsoft.com/office/drawing/2014/main" id="{0ACE0BF8-718A-0A51-676C-614E25E8EC82}"/>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62674022-2BCC-9173-DF19-3C3E5C8AD258}"/>
              </a:ext>
            </a:extLst>
          </p:cNvPr>
          <p:cNvPicPr>
            <a:picLocks noChangeAspect="1"/>
          </p:cNvPicPr>
          <p:nvPr/>
        </p:nvPicPr>
        <p:blipFill>
          <a:blip r:embed="rId3"/>
          <a:srcRect t="55527" b="29252"/>
          <a:stretch/>
        </p:blipFill>
        <p:spPr>
          <a:xfrm>
            <a:off x="0" y="-1"/>
            <a:ext cx="14630400" cy="1484555"/>
          </a:xfrm>
          <a:prstGeom prst="rect">
            <a:avLst/>
          </a:prstGeom>
        </p:spPr>
      </p:pic>
      <p:sp>
        <p:nvSpPr>
          <p:cNvPr id="2" name="Text 0">
            <a:extLst>
              <a:ext uri="{FF2B5EF4-FFF2-40B4-BE49-F238E27FC236}">
                <a16:creationId xmlns:a16="http://schemas.microsoft.com/office/drawing/2014/main" id="{269E03F6-B259-2361-5297-DDF4C9ABC536}"/>
              </a:ext>
            </a:extLst>
          </p:cNvPr>
          <p:cNvSpPr/>
          <p:nvPr/>
        </p:nvSpPr>
        <p:spPr>
          <a:xfrm>
            <a:off x="773794" y="2307948"/>
            <a:ext cx="5486400" cy="685800"/>
          </a:xfrm>
          <a:prstGeom prst="rect">
            <a:avLst/>
          </a:prstGeom>
          <a:noFill/>
          <a:ln/>
        </p:spPr>
        <p:txBody>
          <a:bodyPr wrap="none" lIns="0" tIns="0" rIns="0" bIns="0" rtlCol="0" anchor="t"/>
          <a:lstStyle/>
          <a:p>
            <a:pPr marL="0" indent="0">
              <a:lnSpc>
                <a:spcPts val="5400"/>
              </a:lnSpc>
              <a:buNone/>
            </a:pPr>
            <a:r>
              <a:rPr lang="en-US" sz="2400" dirty="0">
                <a:solidFill>
                  <a:srgbClr val="FFFFFF"/>
                </a:solidFill>
                <a:latin typeface="Arial" panose="020B0604020202020204" pitchFamily="34" charset="0"/>
                <a:ea typeface="Barlow Medium" pitchFamily="34" charset="-122"/>
                <a:cs typeface="Arial" panose="020B0604020202020204" pitchFamily="34" charset="0"/>
              </a:rPr>
              <a:t>1. Logo Design</a:t>
            </a:r>
          </a:p>
        </p:txBody>
      </p:sp>
    </p:spTree>
    <p:extLst>
      <p:ext uri="{BB962C8B-B14F-4D97-AF65-F5344CB8AC3E}">
        <p14:creationId xmlns:p14="http://schemas.microsoft.com/office/powerpoint/2010/main" val="16844864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17DFB1-5A12-12D0-BC8A-C661685D6AFA}"/>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56F29251-AE78-8827-8946-B64001654A73}"/>
              </a:ext>
            </a:extLst>
          </p:cNvPr>
          <p:cNvSpPr/>
          <p:nvPr/>
        </p:nvSpPr>
        <p:spPr>
          <a:xfrm>
            <a:off x="773794" y="1652195"/>
            <a:ext cx="5486400" cy="685800"/>
          </a:xfrm>
          <a:prstGeom prst="rect">
            <a:avLst/>
          </a:prstGeom>
          <a:noFill/>
          <a:ln/>
        </p:spPr>
        <p:txBody>
          <a:bodyPr wrap="none" lIns="0" tIns="0" rIns="0" bIns="0" rtlCol="0" anchor="t"/>
          <a:lstStyle/>
          <a:p>
            <a:pPr marL="0" indent="0">
              <a:lnSpc>
                <a:spcPts val="5400"/>
              </a:lnSpc>
              <a:buNone/>
            </a:pPr>
            <a:r>
              <a:rPr lang="en-US" sz="4300" dirty="0">
                <a:solidFill>
                  <a:srgbClr val="FFFFFF"/>
                </a:solidFill>
                <a:latin typeface="Arial" panose="020B0604020202020204" pitchFamily="34" charset="0"/>
                <a:ea typeface="Barlow Medium" pitchFamily="34" charset="-122"/>
                <a:cs typeface="Arial" panose="020B0604020202020204" pitchFamily="34" charset="0"/>
              </a:rPr>
              <a:t>Elements of Branding</a:t>
            </a:r>
          </a:p>
        </p:txBody>
      </p:sp>
      <p:sp>
        <p:nvSpPr>
          <p:cNvPr id="16" name="Text 1">
            <a:extLst>
              <a:ext uri="{FF2B5EF4-FFF2-40B4-BE49-F238E27FC236}">
                <a16:creationId xmlns:a16="http://schemas.microsoft.com/office/drawing/2014/main" id="{4819BBA8-697D-CFD9-548D-68186456E59D}"/>
              </a:ext>
            </a:extLst>
          </p:cNvPr>
          <p:cNvSpPr/>
          <p:nvPr/>
        </p:nvSpPr>
        <p:spPr>
          <a:xfrm>
            <a:off x="773794" y="2993747"/>
            <a:ext cx="13082812" cy="5139033"/>
          </a:xfrm>
          <a:prstGeom prst="rect">
            <a:avLst/>
          </a:prstGeom>
          <a:noFill/>
          <a:ln/>
        </p:spPr>
        <p:txBody>
          <a:bodyPr wrap="square" lIns="0" tIns="0" rIns="0" bIns="0" rtlCol="0" anchor="t"/>
          <a:lstStyle/>
          <a:p>
            <a:pPr marL="457200" marR="0">
              <a:lnSpc>
                <a:spcPct val="150000"/>
              </a:lnSpc>
              <a:spcBef>
                <a:spcPts val="0"/>
              </a:spcBef>
              <a:spcAft>
                <a:spcPts val="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7. Trends and Technology in Logo Design</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108585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Responsive Logo Design</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Discuss responsive logos, which adapt in complexity or size depending on the platform or screen size, a crucial approach as brands engage users across digital platforms.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108585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3D and Dynamic Logos</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 use of 3D design elements and dynamic logos (logos that animate or change slightly in different contexts) is growing. These add depth and interest, particularly in digital branding.</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108585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Augmented Reality (AR) Logos</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 AR applications, logos can be interactive, where users can engage with the brand logo in unique ways, like in social media filters or product packaging experiences.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Rounded Corners 16">
            <a:extLst>
              <a:ext uri="{FF2B5EF4-FFF2-40B4-BE49-F238E27FC236}">
                <a16:creationId xmlns:a16="http://schemas.microsoft.com/office/drawing/2014/main" id="{CC691C94-960C-530D-2871-2DC8A2A87A55}"/>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C4731C57-F9A9-0945-5A3E-E391F216839D}"/>
              </a:ext>
            </a:extLst>
          </p:cNvPr>
          <p:cNvPicPr>
            <a:picLocks noChangeAspect="1"/>
          </p:cNvPicPr>
          <p:nvPr/>
        </p:nvPicPr>
        <p:blipFill>
          <a:blip r:embed="rId3"/>
          <a:srcRect t="55527" b="29252"/>
          <a:stretch/>
        </p:blipFill>
        <p:spPr>
          <a:xfrm>
            <a:off x="0" y="-1"/>
            <a:ext cx="14630400" cy="1484555"/>
          </a:xfrm>
          <a:prstGeom prst="rect">
            <a:avLst/>
          </a:prstGeom>
        </p:spPr>
      </p:pic>
      <p:sp>
        <p:nvSpPr>
          <p:cNvPr id="2" name="Text 0">
            <a:extLst>
              <a:ext uri="{FF2B5EF4-FFF2-40B4-BE49-F238E27FC236}">
                <a16:creationId xmlns:a16="http://schemas.microsoft.com/office/drawing/2014/main" id="{11C4869B-2473-3C75-8B9C-DF5646E0AA75}"/>
              </a:ext>
            </a:extLst>
          </p:cNvPr>
          <p:cNvSpPr/>
          <p:nvPr/>
        </p:nvSpPr>
        <p:spPr>
          <a:xfrm>
            <a:off x="773794" y="2307948"/>
            <a:ext cx="5486400" cy="685800"/>
          </a:xfrm>
          <a:prstGeom prst="rect">
            <a:avLst/>
          </a:prstGeom>
          <a:noFill/>
          <a:ln/>
        </p:spPr>
        <p:txBody>
          <a:bodyPr wrap="none" lIns="0" tIns="0" rIns="0" bIns="0" rtlCol="0" anchor="t"/>
          <a:lstStyle/>
          <a:p>
            <a:pPr marL="0" indent="0">
              <a:lnSpc>
                <a:spcPts val="5400"/>
              </a:lnSpc>
              <a:buNone/>
            </a:pPr>
            <a:r>
              <a:rPr lang="en-US" sz="2400" dirty="0">
                <a:solidFill>
                  <a:srgbClr val="FFFFFF"/>
                </a:solidFill>
                <a:latin typeface="Arial" panose="020B0604020202020204" pitchFamily="34" charset="0"/>
                <a:ea typeface="Barlow Medium" pitchFamily="34" charset="-122"/>
                <a:cs typeface="Arial" panose="020B0604020202020204" pitchFamily="34" charset="0"/>
              </a:rPr>
              <a:t>1. Logo Design</a:t>
            </a:r>
          </a:p>
        </p:txBody>
      </p:sp>
    </p:spTree>
    <p:extLst>
      <p:ext uri="{BB962C8B-B14F-4D97-AF65-F5344CB8AC3E}">
        <p14:creationId xmlns:p14="http://schemas.microsoft.com/office/powerpoint/2010/main" val="18712359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7DD764-43B9-CE75-E40E-F7EAF339C4B7}"/>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A9C11C62-1073-539A-B36C-608CCC3E4572}"/>
              </a:ext>
            </a:extLst>
          </p:cNvPr>
          <p:cNvSpPr/>
          <p:nvPr/>
        </p:nvSpPr>
        <p:spPr>
          <a:xfrm>
            <a:off x="773794" y="1652195"/>
            <a:ext cx="5486400" cy="685800"/>
          </a:xfrm>
          <a:prstGeom prst="rect">
            <a:avLst/>
          </a:prstGeom>
          <a:noFill/>
          <a:ln/>
        </p:spPr>
        <p:txBody>
          <a:bodyPr wrap="none" lIns="0" tIns="0" rIns="0" bIns="0" rtlCol="0" anchor="t"/>
          <a:lstStyle/>
          <a:p>
            <a:pPr marL="0" indent="0">
              <a:lnSpc>
                <a:spcPts val="5400"/>
              </a:lnSpc>
              <a:buNone/>
            </a:pPr>
            <a:r>
              <a:rPr lang="en-US" sz="4300" dirty="0">
                <a:solidFill>
                  <a:srgbClr val="FFFFFF"/>
                </a:solidFill>
                <a:latin typeface="Arial" panose="020B0604020202020204" pitchFamily="34" charset="0"/>
                <a:ea typeface="Barlow Medium" pitchFamily="34" charset="-122"/>
                <a:cs typeface="Arial" panose="020B0604020202020204" pitchFamily="34" charset="0"/>
              </a:rPr>
              <a:t>Elements of Branding</a:t>
            </a:r>
          </a:p>
        </p:txBody>
      </p:sp>
      <p:sp>
        <p:nvSpPr>
          <p:cNvPr id="16" name="Text 1">
            <a:extLst>
              <a:ext uri="{FF2B5EF4-FFF2-40B4-BE49-F238E27FC236}">
                <a16:creationId xmlns:a16="http://schemas.microsoft.com/office/drawing/2014/main" id="{4AA6B790-C3C0-6D81-1826-C8E90C341651}"/>
              </a:ext>
            </a:extLst>
          </p:cNvPr>
          <p:cNvSpPr/>
          <p:nvPr/>
        </p:nvSpPr>
        <p:spPr>
          <a:xfrm>
            <a:off x="773794" y="2993747"/>
            <a:ext cx="13082812" cy="5139033"/>
          </a:xfrm>
          <a:prstGeom prst="rect">
            <a:avLst/>
          </a:prstGeom>
          <a:noFill/>
          <a:ln/>
        </p:spPr>
        <p:txBody>
          <a:bodyPr wrap="square" lIns="0" tIns="0" rIns="0" bIns="0" rtlCol="0" anchor="t"/>
          <a:lstStyle/>
          <a:p>
            <a:pPr marL="457200" marR="0">
              <a:lnSpc>
                <a:spcPct val="150000"/>
              </a:lnSpc>
              <a:spcBef>
                <a:spcPts val="0"/>
              </a:spcBef>
              <a:spcAft>
                <a:spcPts val="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8. Brand Guidelines for Logo Use</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108585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Consistent Usage</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Establish guidelines to ensure the logo is used consistently across all mediums, specifying minimum size requirements, clear space around the logo, and placement rules.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108585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Do’s and Don’ts</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Include a list of proper and improper uses of the logo to avoid distortion, color changes, or placement that would harm brand recognition.</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108585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Adaptability</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Provide variations of the logo for different uses (e.g., icon-only versions, stacked versions, or horizontal layouts) to ensure it’s versatile for various contexts.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Rounded Corners 16">
            <a:extLst>
              <a:ext uri="{FF2B5EF4-FFF2-40B4-BE49-F238E27FC236}">
                <a16:creationId xmlns:a16="http://schemas.microsoft.com/office/drawing/2014/main" id="{4FE7B204-0911-54B1-5FD3-822808CAC801}"/>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E7911AD0-0753-F470-623E-CA4AC7B55056}"/>
              </a:ext>
            </a:extLst>
          </p:cNvPr>
          <p:cNvPicPr>
            <a:picLocks noChangeAspect="1"/>
          </p:cNvPicPr>
          <p:nvPr/>
        </p:nvPicPr>
        <p:blipFill>
          <a:blip r:embed="rId3"/>
          <a:srcRect t="55527" b="29252"/>
          <a:stretch/>
        </p:blipFill>
        <p:spPr>
          <a:xfrm>
            <a:off x="0" y="-1"/>
            <a:ext cx="14630400" cy="1484555"/>
          </a:xfrm>
          <a:prstGeom prst="rect">
            <a:avLst/>
          </a:prstGeom>
        </p:spPr>
      </p:pic>
      <p:sp>
        <p:nvSpPr>
          <p:cNvPr id="2" name="Text 0">
            <a:extLst>
              <a:ext uri="{FF2B5EF4-FFF2-40B4-BE49-F238E27FC236}">
                <a16:creationId xmlns:a16="http://schemas.microsoft.com/office/drawing/2014/main" id="{4A21FF9F-D98E-84F6-349F-02CE849296B9}"/>
              </a:ext>
            </a:extLst>
          </p:cNvPr>
          <p:cNvSpPr/>
          <p:nvPr/>
        </p:nvSpPr>
        <p:spPr>
          <a:xfrm>
            <a:off x="773794" y="2307948"/>
            <a:ext cx="5486400" cy="685800"/>
          </a:xfrm>
          <a:prstGeom prst="rect">
            <a:avLst/>
          </a:prstGeom>
          <a:noFill/>
          <a:ln/>
        </p:spPr>
        <p:txBody>
          <a:bodyPr wrap="none" lIns="0" tIns="0" rIns="0" bIns="0" rtlCol="0" anchor="t"/>
          <a:lstStyle/>
          <a:p>
            <a:pPr marL="0" indent="0">
              <a:lnSpc>
                <a:spcPts val="5400"/>
              </a:lnSpc>
              <a:buNone/>
            </a:pPr>
            <a:r>
              <a:rPr lang="en-US" sz="2400" dirty="0">
                <a:solidFill>
                  <a:srgbClr val="FFFFFF"/>
                </a:solidFill>
                <a:latin typeface="Arial" panose="020B0604020202020204" pitchFamily="34" charset="0"/>
                <a:ea typeface="Barlow Medium" pitchFamily="34" charset="-122"/>
                <a:cs typeface="Arial" panose="020B0604020202020204" pitchFamily="34" charset="0"/>
              </a:rPr>
              <a:t>1. Logo Design</a:t>
            </a:r>
          </a:p>
        </p:txBody>
      </p:sp>
    </p:spTree>
    <p:extLst>
      <p:ext uri="{BB962C8B-B14F-4D97-AF65-F5344CB8AC3E}">
        <p14:creationId xmlns:p14="http://schemas.microsoft.com/office/powerpoint/2010/main" val="24066336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08D995-658A-E7B3-53F0-0C7174EF0513}"/>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CE26BC90-A0EC-B84A-6089-761987E97BF2}"/>
              </a:ext>
            </a:extLst>
          </p:cNvPr>
          <p:cNvSpPr/>
          <p:nvPr/>
        </p:nvSpPr>
        <p:spPr>
          <a:xfrm>
            <a:off x="773794" y="1652195"/>
            <a:ext cx="5486400" cy="685800"/>
          </a:xfrm>
          <a:prstGeom prst="rect">
            <a:avLst/>
          </a:prstGeom>
          <a:noFill/>
          <a:ln/>
        </p:spPr>
        <p:txBody>
          <a:bodyPr wrap="none" lIns="0" tIns="0" rIns="0" bIns="0" rtlCol="0" anchor="t"/>
          <a:lstStyle/>
          <a:p>
            <a:pPr marL="0" indent="0">
              <a:lnSpc>
                <a:spcPts val="5400"/>
              </a:lnSpc>
              <a:buNone/>
            </a:pPr>
            <a:r>
              <a:rPr lang="en-US" sz="4300" dirty="0">
                <a:solidFill>
                  <a:srgbClr val="FFFFFF"/>
                </a:solidFill>
                <a:latin typeface="Arial" panose="020B0604020202020204" pitchFamily="34" charset="0"/>
                <a:ea typeface="Barlow Medium" pitchFamily="34" charset="-122"/>
                <a:cs typeface="Arial" panose="020B0604020202020204" pitchFamily="34" charset="0"/>
              </a:rPr>
              <a:t>Elements of Branding</a:t>
            </a:r>
          </a:p>
        </p:txBody>
      </p:sp>
      <p:sp>
        <p:nvSpPr>
          <p:cNvPr id="16" name="Text 1">
            <a:extLst>
              <a:ext uri="{FF2B5EF4-FFF2-40B4-BE49-F238E27FC236}">
                <a16:creationId xmlns:a16="http://schemas.microsoft.com/office/drawing/2014/main" id="{92518F8B-B892-956B-F857-FC75684CBBF8}"/>
              </a:ext>
            </a:extLst>
          </p:cNvPr>
          <p:cNvSpPr/>
          <p:nvPr/>
        </p:nvSpPr>
        <p:spPr>
          <a:xfrm>
            <a:off x="773794" y="2993747"/>
            <a:ext cx="13082812" cy="5139033"/>
          </a:xfrm>
          <a:prstGeom prst="rect">
            <a:avLst/>
          </a:prstGeom>
          <a:noFill/>
          <a:ln/>
        </p:spPr>
        <p:txBody>
          <a:bodyPr wrap="square" lIns="0" tIns="0" rIns="0" bIns="0" rtlCol="0" anchor="t"/>
          <a:lstStyle/>
          <a:p>
            <a:pPr marL="457200" marR="0">
              <a:lnSpc>
                <a:spcPct val="150000"/>
              </a:lnSpc>
              <a:spcBef>
                <a:spcPts val="0"/>
              </a:spcBef>
              <a:spcAft>
                <a:spcPts val="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9. Case Studies in Logo Evolution</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1257300" algn="l"/>
              </a:tabLst>
            </a:pP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Review examples of iconic logo designs and how they’ve evolved over time to reflect changes in the brand or market. Case studies of companies like Apple, Pepsi, or Airbnb illustrate how branding adapts to remain relevant while preserving brand essence.</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457200" marR="0">
              <a:lnSpc>
                <a:spcPct val="150000"/>
              </a:lnSpc>
              <a:spcBef>
                <a:spcPts val="0"/>
              </a:spcBef>
              <a:spcAft>
                <a:spcPts val="0"/>
              </a:spcAf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In summary, logo design is a visual distillation of a brand’s identity, balancing simplicity, relevance, and distinctiveness. The design should not only capture the brand’s essence but also translate effectively across digital and physical applications, reinforcing brand identity consistently across all platforms.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Rounded Corners 16">
            <a:extLst>
              <a:ext uri="{FF2B5EF4-FFF2-40B4-BE49-F238E27FC236}">
                <a16:creationId xmlns:a16="http://schemas.microsoft.com/office/drawing/2014/main" id="{C494A4A1-1D29-0D25-0984-C586532ED04B}"/>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6AF74E7B-C565-BEE1-CC8D-C31E0AC351A5}"/>
              </a:ext>
            </a:extLst>
          </p:cNvPr>
          <p:cNvPicPr>
            <a:picLocks noChangeAspect="1"/>
          </p:cNvPicPr>
          <p:nvPr/>
        </p:nvPicPr>
        <p:blipFill>
          <a:blip r:embed="rId3"/>
          <a:srcRect t="55527" b="29252"/>
          <a:stretch/>
        </p:blipFill>
        <p:spPr>
          <a:xfrm>
            <a:off x="0" y="-1"/>
            <a:ext cx="14630400" cy="1484555"/>
          </a:xfrm>
          <a:prstGeom prst="rect">
            <a:avLst/>
          </a:prstGeom>
        </p:spPr>
      </p:pic>
      <p:sp>
        <p:nvSpPr>
          <p:cNvPr id="2" name="Text 0">
            <a:extLst>
              <a:ext uri="{FF2B5EF4-FFF2-40B4-BE49-F238E27FC236}">
                <a16:creationId xmlns:a16="http://schemas.microsoft.com/office/drawing/2014/main" id="{60B3C41F-A76C-367C-E8AE-DBF32AA279A1}"/>
              </a:ext>
            </a:extLst>
          </p:cNvPr>
          <p:cNvSpPr/>
          <p:nvPr/>
        </p:nvSpPr>
        <p:spPr>
          <a:xfrm>
            <a:off x="773794" y="2307948"/>
            <a:ext cx="5486400" cy="685800"/>
          </a:xfrm>
          <a:prstGeom prst="rect">
            <a:avLst/>
          </a:prstGeom>
          <a:noFill/>
          <a:ln/>
        </p:spPr>
        <p:txBody>
          <a:bodyPr wrap="none" lIns="0" tIns="0" rIns="0" bIns="0" rtlCol="0" anchor="t"/>
          <a:lstStyle/>
          <a:p>
            <a:pPr marL="0" indent="0">
              <a:lnSpc>
                <a:spcPts val="5400"/>
              </a:lnSpc>
              <a:buNone/>
            </a:pPr>
            <a:r>
              <a:rPr lang="en-US" sz="2400" dirty="0">
                <a:solidFill>
                  <a:srgbClr val="FFFFFF"/>
                </a:solidFill>
                <a:latin typeface="Arial" panose="020B0604020202020204" pitchFamily="34" charset="0"/>
                <a:ea typeface="Barlow Medium" pitchFamily="34" charset="-122"/>
                <a:cs typeface="Arial" panose="020B0604020202020204" pitchFamily="34" charset="0"/>
              </a:rPr>
              <a:t>1. Logo Design</a:t>
            </a:r>
          </a:p>
        </p:txBody>
      </p:sp>
    </p:spTree>
    <p:extLst>
      <p:ext uri="{BB962C8B-B14F-4D97-AF65-F5344CB8AC3E}">
        <p14:creationId xmlns:p14="http://schemas.microsoft.com/office/powerpoint/2010/main" val="3183717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30E5E8-249C-80AC-0788-4F9C7CE097AE}"/>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A5680F75-CE15-74E4-F66D-B2834C152D09}"/>
              </a:ext>
            </a:extLst>
          </p:cNvPr>
          <p:cNvSpPr/>
          <p:nvPr/>
        </p:nvSpPr>
        <p:spPr>
          <a:xfrm>
            <a:off x="773794" y="1652195"/>
            <a:ext cx="5486400" cy="685800"/>
          </a:xfrm>
          <a:prstGeom prst="rect">
            <a:avLst/>
          </a:prstGeom>
          <a:noFill/>
          <a:ln/>
        </p:spPr>
        <p:txBody>
          <a:bodyPr wrap="none" lIns="0" tIns="0" rIns="0" bIns="0" rtlCol="0" anchor="t"/>
          <a:lstStyle/>
          <a:p>
            <a:pPr marL="0" indent="0">
              <a:lnSpc>
                <a:spcPts val="5400"/>
              </a:lnSpc>
              <a:buNone/>
            </a:pPr>
            <a:r>
              <a:rPr lang="en-US" sz="4300" dirty="0">
                <a:solidFill>
                  <a:srgbClr val="FFFFFF"/>
                </a:solidFill>
                <a:latin typeface="Arial" panose="020B0604020202020204" pitchFamily="34" charset="0"/>
                <a:ea typeface="Barlow Medium" pitchFamily="34" charset="-122"/>
                <a:cs typeface="Arial" panose="020B0604020202020204" pitchFamily="34" charset="0"/>
              </a:rPr>
              <a:t>Elements of Branding</a:t>
            </a:r>
          </a:p>
        </p:txBody>
      </p:sp>
      <p:sp>
        <p:nvSpPr>
          <p:cNvPr id="16" name="Text 1">
            <a:extLst>
              <a:ext uri="{FF2B5EF4-FFF2-40B4-BE49-F238E27FC236}">
                <a16:creationId xmlns:a16="http://schemas.microsoft.com/office/drawing/2014/main" id="{00D9F186-1764-0711-D103-F5AE7FEFE0E3}"/>
              </a:ext>
            </a:extLst>
          </p:cNvPr>
          <p:cNvSpPr/>
          <p:nvPr/>
        </p:nvSpPr>
        <p:spPr>
          <a:xfrm>
            <a:off x="773794" y="2993747"/>
            <a:ext cx="13082812" cy="5139033"/>
          </a:xfrm>
          <a:prstGeom prst="rect">
            <a:avLst/>
          </a:prstGeom>
          <a:noFill/>
          <a:ln/>
        </p:spPr>
        <p:txBody>
          <a:bodyPr wrap="square" lIns="0" tIns="0" rIns="0" bIns="0" rtlCol="0" anchor="t"/>
          <a:lstStyle/>
          <a:p>
            <a:pPr marL="457200" marR="0">
              <a:lnSpc>
                <a:spcPct val="150000"/>
              </a:lnSpc>
              <a:spcBef>
                <a:spcPts val="0"/>
              </a:spcBef>
              <a:spcAft>
                <a:spcPts val="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Typography and Fonts in Digital Branding</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457200" marR="0">
              <a:lnSpc>
                <a:spcPct val="150000"/>
              </a:lnSpc>
              <a:spcBef>
                <a:spcPts val="0"/>
              </a:spcBef>
              <a:spcAft>
                <a:spcPts val="0"/>
              </a:spcAf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Typography plays a critical role in digital branding by conveying the brand’s personality, enhancing readability, and ensuring consistent representation across devices. Here’s a closer look at considerations for typography in digital brand guidelines: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457200" marR="0">
              <a:lnSpc>
                <a:spcPct val="150000"/>
              </a:lnSpc>
              <a:spcBef>
                <a:spcPts val="0"/>
              </a:spcBef>
              <a:spcAft>
                <a:spcPts val="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 Web-Safe and Accessible Fonts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714500" lvl="3" indent="-342900">
              <a:lnSpc>
                <a:spcPct val="150000"/>
              </a:lnSpc>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Web-Safe Fonts</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For online branding, choose fonts that display consistently across various devices and browsers. Web-safe fonts, such as Arial, Verdana, and Georgia, or widely-supported Google Fonts are often reliable choices for digital media.</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714500" lvl="3" indent="-342900">
              <a:lnSpc>
                <a:spcPct val="150000"/>
              </a:lnSpc>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Custom Fonts</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If a unique font is essential to the brand’s identity, ensure fallback options are available for compatibility. Custom fonts can elevate the brand but should be carefully tested for performance, as large font files can slow down page load times.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Rounded Corners 16">
            <a:extLst>
              <a:ext uri="{FF2B5EF4-FFF2-40B4-BE49-F238E27FC236}">
                <a16:creationId xmlns:a16="http://schemas.microsoft.com/office/drawing/2014/main" id="{35AECAED-42F2-2458-20DB-87F17B828C64}"/>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05BDA49A-860A-7A45-1C20-7DC85B895FBA}"/>
              </a:ext>
            </a:extLst>
          </p:cNvPr>
          <p:cNvPicPr>
            <a:picLocks noChangeAspect="1"/>
          </p:cNvPicPr>
          <p:nvPr/>
        </p:nvPicPr>
        <p:blipFill>
          <a:blip r:embed="rId3"/>
          <a:srcRect t="55527" b="29252"/>
          <a:stretch/>
        </p:blipFill>
        <p:spPr>
          <a:xfrm>
            <a:off x="0" y="-1"/>
            <a:ext cx="14630400" cy="1484555"/>
          </a:xfrm>
          <a:prstGeom prst="rect">
            <a:avLst/>
          </a:prstGeom>
        </p:spPr>
      </p:pic>
      <p:sp>
        <p:nvSpPr>
          <p:cNvPr id="2" name="Text 0">
            <a:extLst>
              <a:ext uri="{FF2B5EF4-FFF2-40B4-BE49-F238E27FC236}">
                <a16:creationId xmlns:a16="http://schemas.microsoft.com/office/drawing/2014/main" id="{75240FF2-FB6F-13BA-D41F-8A8A6BB33027}"/>
              </a:ext>
            </a:extLst>
          </p:cNvPr>
          <p:cNvSpPr/>
          <p:nvPr/>
        </p:nvSpPr>
        <p:spPr>
          <a:xfrm>
            <a:off x="773794" y="2307948"/>
            <a:ext cx="5486400" cy="685800"/>
          </a:xfrm>
          <a:prstGeom prst="rect">
            <a:avLst/>
          </a:prstGeom>
          <a:noFill/>
          <a:ln/>
        </p:spPr>
        <p:txBody>
          <a:bodyPr wrap="none" lIns="0" tIns="0" rIns="0" bIns="0" rtlCol="0" anchor="t"/>
          <a:lstStyle/>
          <a:p>
            <a:pPr marL="0" indent="0">
              <a:lnSpc>
                <a:spcPts val="5400"/>
              </a:lnSpc>
              <a:buNone/>
            </a:pPr>
            <a:r>
              <a:rPr lang="en-US" sz="2400" dirty="0">
                <a:solidFill>
                  <a:srgbClr val="FFFFFF"/>
                </a:solidFill>
                <a:latin typeface="Arial" panose="020B0604020202020204" pitchFamily="34" charset="0"/>
                <a:ea typeface="Barlow Medium" pitchFamily="34" charset="-122"/>
                <a:cs typeface="Arial" panose="020B0604020202020204" pitchFamily="34" charset="0"/>
              </a:rPr>
              <a:t>2.Typography:</a:t>
            </a:r>
          </a:p>
        </p:txBody>
      </p:sp>
    </p:spTree>
    <p:extLst>
      <p:ext uri="{BB962C8B-B14F-4D97-AF65-F5344CB8AC3E}">
        <p14:creationId xmlns:p14="http://schemas.microsoft.com/office/powerpoint/2010/main" val="30936662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53714B-ADAD-C149-9ED1-674E9969AE43}"/>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21BFF3EF-102F-6D15-2B34-6B1211637479}"/>
              </a:ext>
            </a:extLst>
          </p:cNvPr>
          <p:cNvSpPr/>
          <p:nvPr/>
        </p:nvSpPr>
        <p:spPr>
          <a:xfrm>
            <a:off x="773794" y="1652195"/>
            <a:ext cx="5486400" cy="685800"/>
          </a:xfrm>
          <a:prstGeom prst="rect">
            <a:avLst/>
          </a:prstGeom>
          <a:noFill/>
          <a:ln/>
        </p:spPr>
        <p:txBody>
          <a:bodyPr wrap="none" lIns="0" tIns="0" rIns="0" bIns="0" rtlCol="0" anchor="t"/>
          <a:lstStyle/>
          <a:p>
            <a:pPr marL="0" indent="0">
              <a:lnSpc>
                <a:spcPts val="5400"/>
              </a:lnSpc>
              <a:buNone/>
            </a:pPr>
            <a:r>
              <a:rPr lang="en-US" sz="4300" dirty="0">
                <a:solidFill>
                  <a:srgbClr val="FFFFFF"/>
                </a:solidFill>
                <a:latin typeface="Arial" panose="020B0604020202020204" pitchFamily="34" charset="0"/>
                <a:ea typeface="Barlow Medium" pitchFamily="34" charset="-122"/>
                <a:cs typeface="Arial" panose="020B0604020202020204" pitchFamily="34" charset="0"/>
              </a:rPr>
              <a:t>Elements of Branding</a:t>
            </a:r>
          </a:p>
        </p:txBody>
      </p:sp>
      <p:sp>
        <p:nvSpPr>
          <p:cNvPr id="16" name="Text 1">
            <a:extLst>
              <a:ext uri="{FF2B5EF4-FFF2-40B4-BE49-F238E27FC236}">
                <a16:creationId xmlns:a16="http://schemas.microsoft.com/office/drawing/2014/main" id="{80562893-571D-AEF4-6C98-A085CD2D7A10}"/>
              </a:ext>
            </a:extLst>
          </p:cNvPr>
          <p:cNvSpPr/>
          <p:nvPr/>
        </p:nvSpPr>
        <p:spPr>
          <a:xfrm>
            <a:off x="773794" y="2993747"/>
            <a:ext cx="13082812" cy="5139033"/>
          </a:xfrm>
          <a:prstGeom prst="rect">
            <a:avLst/>
          </a:prstGeom>
          <a:noFill/>
          <a:ln/>
        </p:spPr>
        <p:txBody>
          <a:bodyPr wrap="square" lIns="0" tIns="0" rIns="0" bIns="0" rtlCol="0" anchor="t"/>
          <a:lstStyle/>
          <a:p>
            <a:pPr marL="457200" marR="0">
              <a:lnSpc>
                <a:spcPct val="150000"/>
              </a:lnSpc>
              <a:spcBef>
                <a:spcPts val="0"/>
              </a:spcBef>
              <a:spcAft>
                <a:spcPts val="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 Font Hierarchy and Readability</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108585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Hierarchy</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Define a clear hierarchy for different text types (e.g., headings, subheadings, body text, captions) to guide readers through digital content intuitively. A consistent hierarchy improves readability and makes information easy to scan on websites and apps.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108585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Readability Across Screen Sizes</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Set minimum font sizes for body text, typically around 16px for web, to ensure legibility on both desktops and mobile devices. This is especially important for accessibility and user experience on small screens.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Rounded Corners 16">
            <a:extLst>
              <a:ext uri="{FF2B5EF4-FFF2-40B4-BE49-F238E27FC236}">
                <a16:creationId xmlns:a16="http://schemas.microsoft.com/office/drawing/2014/main" id="{12B69EB7-FC3F-3BBB-F77C-D382C2ED17CC}"/>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05698BBF-4A1C-6FD9-7E8A-8D70DE7A4D38}"/>
              </a:ext>
            </a:extLst>
          </p:cNvPr>
          <p:cNvPicPr>
            <a:picLocks noChangeAspect="1"/>
          </p:cNvPicPr>
          <p:nvPr/>
        </p:nvPicPr>
        <p:blipFill>
          <a:blip r:embed="rId3"/>
          <a:srcRect t="55527" b="29252"/>
          <a:stretch/>
        </p:blipFill>
        <p:spPr>
          <a:xfrm>
            <a:off x="0" y="-1"/>
            <a:ext cx="14630400" cy="1484555"/>
          </a:xfrm>
          <a:prstGeom prst="rect">
            <a:avLst/>
          </a:prstGeom>
        </p:spPr>
      </p:pic>
      <p:sp>
        <p:nvSpPr>
          <p:cNvPr id="2" name="Text 0">
            <a:extLst>
              <a:ext uri="{FF2B5EF4-FFF2-40B4-BE49-F238E27FC236}">
                <a16:creationId xmlns:a16="http://schemas.microsoft.com/office/drawing/2014/main" id="{653B418F-42BA-6C7F-5818-D5BEE75DBEC0}"/>
              </a:ext>
            </a:extLst>
          </p:cNvPr>
          <p:cNvSpPr/>
          <p:nvPr/>
        </p:nvSpPr>
        <p:spPr>
          <a:xfrm>
            <a:off x="773794" y="2307948"/>
            <a:ext cx="5486400" cy="685800"/>
          </a:xfrm>
          <a:prstGeom prst="rect">
            <a:avLst/>
          </a:prstGeom>
          <a:noFill/>
          <a:ln/>
        </p:spPr>
        <p:txBody>
          <a:bodyPr wrap="none" lIns="0" tIns="0" rIns="0" bIns="0" rtlCol="0" anchor="t"/>
          <a:lstStyle/>
          <a:p>
            <a:pPr marL="0" indent="0">
              <a:lnSpc>
                <a:spcPts val="5400"/>
              </a:lnSpc>
              <a:buNone/>
            </a:pPr>
            <a:r>
              <a:rPr lang="en-US" sz="2400" dirty="0">
                <a:solidFill>
                  <a:srgbClr val="FFFFFF"/>
                </a:solidFill>
                <a:latin typeface="Arial" panose="020B0604020202020204" pitchFamily="34" charset="0"/>
                <a:ea typeface="Barlow Medium" pitchFamily="34" charset="-122"/>
                <a:cs typeface="Arial" panose="020B0604020202020204" pitchFamily="34" charset="0"/>
              </a:rPr>
              <a:t>2.Typography:</a:t>
            </a:r>
          </a:p>
        </p:txBody>
      </p:sp>
    </p:spTree>
    <p:extLst>
      <p:ext uri="{BB962C8B-B14F-4D97-AF65-F5344CB8AC3E}">
        <p14:creationId xmlns:p14="http://schemas.microsoft.com/office/powerpoint/2010/main" val="34973916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F3789E-BB40-613E-7E03-D9DD6846D0C7}"/>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504CC211-E229-E329-BCDE-6B5A451226C6}"/>
              </a:ext>
            </a:extLst>
          </p:cNvPr>
          <p:cNvSpPr/>
          <p:nvPr/>
        </p:nvSpPr>
        <p:spPr>
          <a:xfrm>
            <a:off x="773794" y="1652195"/>
            <a:ext cx="5486400" cy="685800"/>
          </a:xfrm>
          <a:prstGeom prst="rect">
            <a:avLst/>
          </a:prstGeom>
          <a:noFill/>
          <a:ln/>
        </p:spPr>
        <p:txBody>
          <a:bodyPr wrap="none" lIns="0" tIns="0" rIns="0" bIns="0" rtlCol="0" anchor="t"/>
          <a:lstStyle/>
          <a:p>
            <a:pPr marL="0" indent="0">
              <a:lnSpc>
                <a:spcPts val="5400"/>
              </a:lnSpc>
              <a:buNone/>
            </a:pPr>
            <a:r>
              <a:rPr lang="en-US" sz="4300" dirty="0">
                <a:solidFill>
                  <a:srgbClr val="FFFFFF"/>
                </a:solidFill>
                <a:latin typeface="Arial" panose="020B0604020202020204" pitchFamily="34" charset="0"/>
                <a:ea typeface="Barlow Medium" pitchFamily="34" charset="-122"/>
                <a:cs typeface="Arial" panose="020B0604020202020204" pitchFamily="34" charset="0"/>
              </a:rPr>
              <a:t>Elements of Branding</a:t>
            </a:r>
          </a:p>
        </p:txBody>
      </p:sp>
      <p:sp>
        <p:nvSpPr>
          <p:cNvPr id="16" name="Text 1">
            <a:extLst>
              <a:ext uri="{FF2B5EF4-FFF2-40B4-BE49-F238E27FC236}">
                <a16:creationId xmlns:a16="http://schemas.microsoft.com/office/drawing/2014/main" id="{81380C8E-F81F-32C4-AFED-6E714222609E}"/>
              </a:ext>
            </a:extLst>
          </p:cNvPr>
          <p:cNvSpPr/>
          <p:nvPr/>
        </p:nvSpPr>
        <p:spPr>
          <a:xfrm>
            <a:off x="773794" y="2993747"/>
            <a:ext cx="13082812" cy="5139033"/>
          </a:xfrm>
          <a:prstGeom prst="rect">
            <a:avLst/>
          </a:prstGeom>
          <a:noFill/>
          <a:ln/>
        </p:spPr>
        <p:txBody>
          <a:bodyPr wrap="square" lIns="0" tIns="0" rIns="0" bIns="0" rtlCol="0" anchor="t"/>
          <a:lstStyle/>
          <a:p>
            <a:pPr marL="457200" marR="0">
              <a:lnSpc>
                <a:spcPct val="150000"/>
              </a:lnSpc>
              <a:spcBef>
                <a:spcPts val="0"/>
              </a:spcBef>
              <a:spcAft>
                <a:spcPts val="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 Line Spacing, Kerning, and Letter Spacing</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11430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Line Spacing</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Define line-height (or line spacing) for different text types. Sufficient line spacing prevents text from appearing cramped and enhances readability, particularly in body copy on websites and mobile apps.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11430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Kerning and Tracking</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Specify kerning (space between individual letters) and tracking (overall spacing between groups of letters) settings to maintain consistent character spacing. Adjustments may be necessary for digital use, as screen display can differ from print.</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Rounded Corners 16">
            <a:extLst>
              <a:ext uri="{FF2B5EF4-FFF2-40B4-BE49-F238E27FC236}">
                <a16:creationId xmlns:a16="http://schemas.microsoft.com/office/drawing/2014/main" id="{60F80B72-2DCD-4C50-B907-3B79683BE979}"/>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69A16CC0-995C-F6CF-DB56-71D4E5616ACA}"/>
              </a:ext>
            </a:extLst>
          </p:cNvPr>
          <p:cNvPicPr>
            <a:picLocks noChangeAspect="1"/>
          </p:cNvPicPr>
          <p:nvPr/>
        </p:nvPicPr>
        <p:blipFill>
          <a:blip r:embed="rId3"/>
          <a:srcRect t="55527" b="29252"/>
          <a:stretch/>
        </p:blipFill>
        <p:spPr>
          <a:xfrm>
            <a:off x="0" y="-1"/>
            <a:ext cx="14630400" cy="1484555"/>
          </a:xfrm>
          <a:prstGeom prst="rect">
            <a:avLst/>
          </a:prstGeom>
        </p:spPr>
      </p:pic>
      <p:sp>
        <p:nvSpPr>
          <p:cNvPr id="2" name="Text 0">
            <a:extLst>
              <a:ext uri="{FF2B5EF4-FFF2-40B4-BE49-F238E27FC236}">
                <a16:creationId xmlns:a16="http://schemas.microsoft.com/office/drawing/2014/main" id="{662AB871-44AD-F412-8735-D2209FDF1EE1}"/>
              </a:ext>
            </a:extLst>
          </p:cNvPr>
          <p:cNvSpPr/>
          <p:nvPr/>
        </p:nvSpPr>
        <p:spPr>
          <a:xfrm>
            <a:off x="773794" y="2307948"/>
            <a:ext cx="5486400" cy="685800"/>
          </a:xfrm>
          <a:prstGeom prst="rect">
            <a:avLst/>
          </a:prstGeom>
          <a:noFill/>
          <a:ln/>
        </p:spPr>
        <p:txBody>
          <a:bodyPr wrap="none" lIns="0" tIns="0" rIns="0" bIns="0" rtlCol="0" anchor="t"/>
          <a:lstStyle/>
          <a:p>
            <a:pPr marL="0" indent="0">
              <a:lnSpc>
                <a:spcPts val="5400"/>
              </a:lnSpc>
              <a:buNone/>
            </a:pPr>
            <a:r>
              <a:rPr lang="en-US" sz="2400" dirty="0">
                <a:solidFill>
                  <a:srgbClr val="FFFFFF"/>
                </a:solidFill>
                <a:latin typeface="Arial" panose="020B0604020202020204" pitchFamily="34" charset="0"/>
                <a:ea typeface="Barlow Medium" pitchFamily="34" charset="-122"/>
                <a:cs typeface="Arial" panose="020B0604020202020204" pitchFamily="34" charset="0"/>
              </a:rPr>
              <a:t>2.Typography:</a:t>
            </a:r>
          </a:p>
        </p:txBody>
      </p:sp>
    </p:spTree>
    <p:extLst>
      <p:ext uri="{BB962C8B-B14F-4D97-AF65-F5344CB8AC3E}">
        <p14:creationId xmlns:p14="http://schemas.microsoft.com/office/powerpoint/2010/main" val="40440883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303847-411D-7555-009E-FD76F22F569D}"/>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F376202C-172B-7729-7B80-A5396E9F7213}"/>
              </a:ext>
            </a:extLst>
          </p:cNvPr>
          <p:cNvSpPr/>
          <p:nvPr/>
        </p:nvSpPr>
        <p:spPr>
          <a:xfrm>
            <a:off x="773794" y="1652195"/>
            <a:ext cx="5486400" cy="685800"/>
          </a:xfrm>
          <a:prstGeom prst="rect">
            <a:avLst/>
          </a:prstGeom>
          <a:noFill/>
          <a:ln/>
        </p:spPr>
        <p:txBody>
          <a:bodyPr wrap="none" lIns="0" tIns="0" rIns="0" bIns="0" rtlCol="0" anchor="t"/>
          <a:lstStyle/>
          <a:p>
            <a:pPr marL="0" indent="0">
              <a:lnSpc>
                <a:spcPts val="5400"/>
              </a:lnSpc>
              <a:buNone/>
            </a:pPr>
            <a:r>
              <a:rPr lang="en-US" sz="4300" dirty="0">
                <a:solidFill>
                  <a:srgbClr val="FFFFFF"/>
                </a:solidFill>
                <a:latin typeface="Arial" panose="020B0604020202020204" pitchFamily="34" charset="0"/>
                <a:ea typeface="Barlow Medium" pitchFamily="34" charset="-122"/>
                <a:cs typeface="Arial" panose="020B0604020202020204" pitchFamily="34" charset="0"/>
              </a:rPr>
              <a:t>Elements of Branding</a:t>
            </a:r>
          </a:p>
        </p:txBody>
      </p:sp>
      <p:sp>
        <p:nvSpPr>
          <p:cNvPr id="16" name="Text 1">
            <a:extLst>
              <a:ext uri="{FF2B5EF4-FFF2-40B4-BE49-F238E27FC236}">
                <a16:creationId xmlns:a16="http://schemas.microsoft.com/office/drawing/2014/main" id="{369BD577-1B7A-DBCA-08D7-85AB5DFF5A45}"/>
              </a:ext>
            </a:extLst>
          </p:cNvPr>
          <p:cNvSpPr/>
          <p:nvPr/>
        </p:nvSpPr>
        <p:spPr>
          <a:xfrm>
            <a:off x="773794" y="2993747"/>
            <a:ext cx="13082812" cy="5139033"/>
          </a:xfrm>
          <a:prstGeom prst="rect">
            <a:avLst/>
          </a:prstGeom>
          <a:noFill/>
          <a:ln/>
        </p:spPr>
        <p:txBody>
          <a:bodyPr wrap="square" lIns="0" tIns="0" rIns="0" bIns="0" rtlCol="0" anchor="t"/>
          <a:lstStyle/>
          <a:p>
            <a:pPr marL="457200" marR="0">
              <a:lnSpc>
                <a:spcPct val="150000"/>
              </a:lnSpc>
              <a:spcBef>
                <a:spcPts val="0"/>
              </a:spcBef>
              <a:spcAft>
                <a:spcPts val="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 Font Weight and Contrast</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12573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Variety in Font Weights</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Utilize different font weights (e.g., light, regular, bold) to add emphasis and clarity to digital text elements. For instance, bold weights might be used for headings, while regular weights are used for body text.</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12573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Contrast for Accessibility</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Ensure text contrasts sufficiently with its background to improve readability and meet web accessibility standards (e.g., WCAG). High contrast is essential for users with visual impairments and helps prevent eye strain on screens.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Rounded Corners 16">
            <a:extLst>
              <a:ext uri="{FF2B5EF4-FFF2-40B4-BE49-F238E27FC236}">
                <a16:creationId xmlns:a16="http://schemas.microsoft.com/office/drawing/2014/main" id="{DD7AB31E-965F-58C6-5216-6BF109B7D856}"/>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45B7989A-CB15-DB50-727E-2F17818A265E}"/>
              </a:ext>
            </a:extLst>
          </p:cNvPr>
          <p:cNvPicPr>
            <a:picLocks noChangeAspect="1"/>
          </p:cNvPicPr>
          <p:nvPr/>
        </p:nvPicPr>
        <p:blipFill>
          <a:blip r:embed="rId3"/>
          <a:srcRect t="55527" b="29252"/>
          <a:stretch/>
        </p:blipFill>
        <p:spPr>
          <a:xfrm>
            <a:off x="0" y="-1"/>
            <a:ext cx="14630400" cy="1484555"/>
          </a:xfrm>
          <a:prstGeom prst="rect">
            <a:avLst/>
          </a:prstGeom>
        </p:spPr>
      </p:pic>
      <p:sp>
        <p:nvSpPr>
          <p:cNvPr id="2" name="Text 0">
            <a:extLst>
              <a:ext uri="{FF2B5EF4-FFF2-40B4-BE49-F238E27FC236}">
                <a16:creationId xmlns:a16="http://schemas.microsoft.com/office/drawing/2014/main" id="{F7022171-506E-4699-7D38-9CDD5E380FAF}"/>
              </a:ext>
            </a:extLst>
          </p:cNvPr>
          <p:cNvSpPr/>
          <p:nvPr/>
        </p:nvSpPr>
        <p:spPr>
          <a:xfrm>
            <a:off x="773794" y="2307948"/>
            <a:ext cx="5486400" cy="685800"/>
          </a:xfrm>
          <a:prstGeom prst="rect">
            <a:avLst/>
          </a:prstGeom>
          <a:noFill/>
          <a:ln/>
        </p:spPr>
        <p:txBody>
          <a:bodyPr wrap="none" lIns="0" tIns="0" rIns="0" bIns="0" rtlCol="0" anchor="t"/>
          <a:lstStyle/>
          <a:p>
            <a:pPr marL="0" indent="0">
              <a:lnSpc>
                <a:spcPts val="5400"/>
              </a:lnSpc>
              <a:buNone/>
            </a:pPr>
            <a:r>
              <a:rPr lang="en-US" sz="2400" dirty="0">
                <a:solidFill>
                  <a:srgbClr val="FFFFFF"/>
                </a:solidFill>
                <a:latin typeface="Arial" panose="020B0604020202020204" pitchFamily="34" charset="0"/>
                <a:ea typeface="Barlow Medium" pitchFamily="34" charset="-122"/>
                <a:cs typeface="Arial" panose="020B0604020202020204" pitchFamily="34" charset="0"/>
              </a:rPr>
              <a:t>2.Typography:</a:t>
            </a:r>
          </a:p>
        </p:txBody>
      </p:sp>
    </p:spTree>
    <p:extLst>
      <p:ext uri="{BB962C8B-B14F-4D97-AF65-F5344CB8AC3E}">
        <p14:creationId xmlns:p14="http://schemas.microsoft.com/office/powerpoint/2010/main" val="26483146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62C316-C526-BABF-3B1B-53C225583AA0}"/>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8939F5E8-4E9B-1F5D-52E6-4B162BAAB81E}"/>
              </a:ext>
            </a:extLst>
          </p:cNvPr>
          <p:cNvSpPr/>
          <p:nvPr/>
        </p:nvSpPr>
        <p:spPr>
          <a:xfrm>
            <a:off x="773794" y="1652195"/>
            <a:ext cx="5486400" cy="685800"/>
          </a:xfrm>
          <a:prstGeom prst="rect">
            <a:avLst/>
          </a:prstGeom>
          <a:noFill/>
          <a:ln/>
        </p:spPr>
        <p:txBody>
          <a:bodyPr wrap="none" lIns="0" tIns="0" rIns="0" bIns="0" rtlCol="0" anchor="t"/>
          <a:lstStyle/>
          <a:p>
            <a:pPr marL="0" indent="0">
              <a:lnSpc>
                <a:spcPts val="5400"/>
              </a:lnSpc>
              <a:buNone/>
            </a:pPr>
            <a:r>
              <a:rPr lang="en-US" sz="4300" dirty="0">
                <a:solidFill>
                  <a:srgbClr val="FFFFFF"/>
                </a:solidFill>
                <a:latin typeface="Arial" panose="020B0604020202020204" pitchFamily="34" charset="0"/>
                <a:ea typeface="Barlow Medium" pitchFamily="34" charset="-122"/>
                <a:cs typeface="Arial" panose="020B0604020202020204" pitchFamily="34" charset="0"/>
              </a:rPr>
              <a:t>Elements of Branding</a:t>
            </a:r>
          </a:p>
        </p:txBody>
      </p:sp>
      <p:sp>
        <p:nvSpPr>
          <p:cNvPr id="16" name="Text 1">
            <a:extLst>
              <a:ext uri="{FF2B5EF4-FFF2-40B4-BE49-F238E27FC236}">
                <a16:creationId xmlns:a16="http://schemas.microsoft.com/office/drawing/2014/main" id="{6394EE9B-A340-1EC6-0553-F3C2A05C7102}"/>
              </a:ext>
            </a:extLst>
          </p:cNvPr>
          <p:cNvSpPr/>
          <p:nvPr/>
        </p:nvSpPr>
        <p:spPr>
          <a:xfrm>
            <a:off x="773794" y="2993747"/>
            <a:ext cx="13082812" cy="5139033"/>
          </a:xfrm>
          <a:prstGeom prst="rect">
            <a:avLst/>
          </a:prstGeom>
          <a:noFill/>
          <a:ln/>
        </p:spPr>
        <p:txBody>
          <a:bodyPr wrap="square" lIns="0" tIns="0" rIns="0" bIns="0" rtlCol="0" anchor="t"/>
          <a:lstStyle/>
          <a:p>
            <a:pPr marL="457200" marR="0">
              <a:lnSpc>
                <a:spcPct val="150000"/>
              </a:lnSpc>
              <a:spcBef>
                <a:spcPts val="0"/>
              </a:spcBef>
              <a:spcAft>
                <a:spcPts val="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 Responsive Typography</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12573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Dynamic Font Sizes</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Use responsive font sizes that adjust based on screen size or viewport width. This approach, often implemented with CSS, ensures text is easy to read across all devices, from large monitors to mobile screens.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12573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Scalable Units</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Use scalable units like “</a:t>
            </a:r>
            <a:r>
              <a:rPr lang="en-US"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em</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or “rem” instead of pixels, allowing text to scale proportionately with the user’s browser settings, improving readability and accessibility.</a:t>
            </a:r>
          </a:p>
          <a:p>
            <a:pPr lvl="2">
              <a:lnSpc>
                <a:spcPct val="150000"/>
              </a:lnSpc>
              <a:buSzPts val="1000"/>
              <a:tabLst>
                <a:tab pos="1257300" algn="l"/>
              </a:tabLst>
            </a:pPr>
            <a:endParaRPr lang="en-US" kern="100" dirty="0">
              <a:solidFill>
                <a:schemeClr val="bg1"/>
              </a:solidFill>
              <a:latin typeface="Arial" panose="020B0604020202020204" pitchFamily="34" charset="0"/>
              <a:ea typeface="Calibri" panose="020F0502020204030204" pitchFamily="34" charset="0"/>
              <a:cs typeface="Times New Roman" panose="02020603050405020304" pitchFamily="18" charset="0"/>
            </a:endParaRPr>
          </a:p>
          <a:p>
            <a:pPr lvl="1">
              <a:lnSpc>
                <a:spcPct val="150000"/>
              </a:lnSpc>
              <a:buSzPts val="1000"/>
              <a:tabLst>
                <a:tab pos="1257300" algn="l"/>
              </a:tabLst>
            </a:pP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By setting standards for web-safe fonts, font hierarchy, readability, and responsive typography, digital brand guidelines create a unified and accessible reading experience across digital platforms, strengthening brand identity in every digital interaction.</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lvl="2">
              <a:lnSpc>
                <a:spcPct val="150000"/>
              </a:lnSpc>
              <a:buSzPts val="1000"/>
              <a:tabLst>
                <a:tab pos="1257300" algn="l"/>
              </a:tabLst>
            </a:pPr>
            <a:endParaRPr lang="en-US" kern="1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Rounded Corners 16">
            <a:extLst>
              <a:ext uri="{FF2B5EF4-FFF2-40B4-BE49-F238E27FC236}">
                <a16:creationId xmlns:a16="http://schemas.microsoft.com/office/drawing/2014/main" id="{3859025F-DAF2-B95B-91F9-F2A275DCFA7F}"/>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1A78C0F9-0128-CFBE-5B79-4D517EF3BD0D}"/>
              </a:ext>
            </a:extLst>
          </p:cNvPr>
          <p:cNvPicPr>
            <a:picLocks noChangeAspect="1"/>
          </p:cNvPicPr>
          <p:nvPr/>
        </p:nvPicPr>
        <p:blipFill>
          <a:blip r:embed="rId3"/>
          <a:srcRect t="55527" b="29252"/>
          <a:stretch/>
        </p:blipFill>
        <p:spPr>
          <a:xfrm>
            <a:off x="0" y="-1"/>
            <a:ext cx="14630400" cy="1484555"/>
          </a:xfrm>
          <a:prstGeom prst="rect">
            <a:avLst/>
          </a:prstGeom>
        </p:spPr>
      </p:pic>
      <p:sp>
        <p:nvSpPr>
          <p:cNvPr id="2" name="Text 0">
            <a:extLst>
              <a:ext uri="{FF2B5EF4-FFF2-40B4-BE49-F238E27FC236}">
                <a16:creationId xmlns:a16="http://schemas.microsoft.com/office/drawing/2014/main" id="{A2D59D39-F8A4-85CA-3C0C-748BE695C099}"/>
              </a:ext>
            </a:extLst>
          </p:cNvPr>
          <p:cNvSpPr/>
          <p:nvPr/>
        </p:nvSpPr>
        <p:spPr>
          <a:xfrm>
            <a:off x="773794" y="2307948"/>
            <a:ext cx="5486400" cy="685800"/>
          </a:xfrm>
          <a:prstGeom prst="rect">
            <a:avLst/>
          </a:prstGeom>
          <a:noFill/>
          <a:ln/>
        </p:spPr>
        <p:txBody>
          <a:bodyPr wrap="none" lIns="0" tIns="0" rIns="0" bIns="0" rtlCol="0" anchor="t"/>
          <a:lstStyle/>
          <a:p>
            <a:pPr marL="0" indent="0">
              <a:lnSpc>
                <a:spcPts val="5400"/>
              </a:lnSpc>
              <a:buNone/>
            </a:pPr>
            <a:r>
              <a:rPr lang="en-US" sz="2400" dirty="0">
                <a:solidFill>
                  <a:srgbClr val="FFFFFF"/>
                </a:solidFill>
                <a:latin typeface="Arial" panose="020B0604020202020204" pitchFamily="34" charset="0"/>
                <a:ea typeface="Barlow Medium" pitchFamily="34" charset="-122"/>
                <a:cs typeface="Arial" panose="020B0604020202020204" pitchFamily="34" charset="0"/>
              </a:rPr>
              <a:t>2.Typography:</a:t>
            </a:r>
          </a:p>
        </p:txBody>
      </p:sp>
    </p:spTree>
    <p:extLst>
      <p:ext uri="{BB962C8B-B14F-4D97-AF65-F5344CB8AC3E}">
        <p14:creationId xmlns:p14="http://schemas.microsoft.com/office/powerpoint/2010/main" val="3678526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866A43-1C34-0562-DD38-9EB4D37B4F69}"/>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1C23878D-FE3A-EDBF-29D2-5CB82074784F}"/>
              </a:ext>
            </a:extLst>
          </p:cNvPr>
          <p:cNvSpPr/>
          <p:nvPr/>
        </p:nvSpPr>
        <p:spPr>
          <a:xfrm>
            <a:off x="773794" y="1652195"/>
            <a:ext cx="5486400" cy="685800"/>
          </a:xfrm>
          <a:prstGeom prst="rect">
            <a:avLst/>
          </a:prstGeom>
          <a:noFill/>
          <a:ln/>
        </p:spPr>
        <p:txBody>
          <a:bodyPr wrap="none" lIns="0" tIns="0" rIns="0" bIns="0" rtlCol="0" anchor="t"/>
          <a:lstStyle/>
          <a:p>
            <a:pPr marL="0" indent="0">
              <a:lnSpc>
                <a:spcPts val="5400"/>
              </a:lnSpc>
              <a:buNone/>
            </a:pPr>
            <a:r>
              <a:rPr lang="en-US" sz="4300" dirty="0">
                <a:solidFill>
                  <a:srgbClr val="FFFFFF"/>
                </a:solidFill>
                <a:latin typeface="Arial" panose="020B0604020202020204" pitchFamily="34" charset="0"/>
                <a:ea typeface="Barlow Medium" pitchFamily="34" charset="-122"/>
                <a:cs typeface="Arial" panose="020B0604020202020204" pitchFamily="34" charset="0"/>
              </a:rPr>
              <a:t>Elements of Branding</a:t>
            </a:r>
          </a:p>
        </p:txBody>
      </p:sp>
      <p:sp>
        <p:nvSpPr>
          <p:cNvPr id="16" name="Text 1">
            <a:extLst>
              <a:ext uri="{FF2B5EF4-FFF2-40B4-BE49-F238E27FC236}">
                <a16:creationId xmlns:a16="http://schemas.microsoft.com/office/drawing/2014/main" id="{0447D3E5-0F25-8685-F7D6-85DC671D6951}"/>
              </a:ext>
            </a:extLst>
          </p:cNvPr>
          <p:cNvSpPr/>
          <p:nvPr/>
        </p:nvSpPr>
        <p:spPr>
          <a:xfrm>
            <a:off x="773794" y="2993747"/>
            <a:ext cx="13082812" cy="5139033"/>
          </a:xfrm>
          <a:prstGeom prst="rect">
            <a:avLst/>
          </a:prstGeom>
          <a:noFill/>
          <a:ln/>
        </p:spPr>
        <p:txBody>
          <a:bodyPr wrap="square" lIns="0" tIns="0" rIns="0" bIns="0" rtlCol="0" anchor="t"/>
          <a:lstStyle/>
          <a:p>
            <a:pPr marL="457200" marR="0">
              <a:lnSpc>
                <a:spcPct val="150000"/>
              </a:lnSpc>
              <a:spcBef>
                <a:spcPts val="0"/>
              </a:spcBef>
              <a:spcAft>
                <a:spcPts val="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 Consistency in Digital Branding</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457200" marR="0">
              <a:lnSpc>
                <a:spcPct val="150000"/>
              </a:lnSpc>
              <a:spcBef>
                <a:spcPts val="0"/>
              </a:spcBef>
              <a:spcAft>
                <a:spcPts val="0"/>
              </a:spcAf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Ensuring color consistency across digital platforms is essential in branding, as color is one of the most recognizable aspects of a brand’s identity. In digital contexts, colors must be displayed accurately across devices and platforms to maintain brand coherence and reinforce brand recognition.</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457200" marR="0">
              <a:lnSpc>
                <a:spcPct val="150000"/>
              </a:lnSpc>
              <a:spcBef>
                <a:spcPts val="0"/>
              </a:spcBef>
              <a:spcAft>
                <a:spcPts val="0"/>
              </a:spcAf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Here’s a closer look at considerations for color consistency in digital branding:</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457200" marR="0">
              <a:lnSpc>
                <a:spcPct val="150000"/>
              </a:lnSpc>
              <a:spcBef>
                <a:spcPts val="0"/>
              </a:spcBef>
              <a:spcAft>
                <a:spcPts val="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 Digital Color Formats (RGB and HEX)</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RGB for Screens</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RGB (Red, Green, Blue) is the standard color model for digital media, as it is designed for light-based displays like monitors and smartphones. Specify RGB values for all brand colors to ensure consistent color rendering across screens.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HEX Codes</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HEX codes are a popular format for specifying web colors, widely used in web design and CSS. These six-digit codes provide precise color values, helping maintain consistent color application in digital environments.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Rounded Corners 16">
            <a:extLst>
              <a:ext uri="{FF2B5EF4-FFF2-40B4-BE49-F238E27FC236}">
                <a16:creationId xmlns:a16="http://schemas.microsoft.com/office/drawing/2014/main" id="{1320DC89-86A3-C055-4A8C-0E0DC61FED99}"/>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0587F20A-32B7-D6CF-956B-ADF3B281F064}"/>
              </a:ext>
            </a:extLst>
          </p:cNvPr>
          <p:cNvPicPr>
            <a:picLocks noChangeAspect="1"/>
          </p:cNvPicPr>
          <p:nvPr/>
        </p:nvPicPr>
        <p:blipFill>
          <a:blip r:embed="rId3"/>
          <a:srcRect t="55527" b="29252"/>
          <a:stretch/>
        </p:blipFill>
        <p:spPr>
          <a:xfrm>
            <a:off x="0" y="-1"/>
            <a:ext cx="14630400" cy="1484555"/>
          </a:xfrm>
          <a:prstGeom prst="rect">
            <a:avLst/>
          </a:prstGeom>
        </p:spPr>
      </p:pic>
      <p:sp>
        <p:nvSpPr>
          <p:cNvPr id="2" name="Text 0">
            <a:extLst>
              <a:ext uri="{FF2B5EF4-FFF2-40B4-BE49-F238E27FC236}">
                <a16:creationId xmlns:a16="http://schemas.microsoft.com/office/drawing/2014/main" id="{6D7520D0-A77C-5970-0A6A-091DCE1B9126}"/>
              </a:ext>
            </a:extLst>
          </p:cNvPr>
          <p:cNvSpPr/>
          <p:nvPr/>
        </p:nvSpPr>
        <p:spPr>
          <a:xfrm>
            <a:off x="773794" y="2307948"/>
            <a:ext cx="5486400" cy="685800"/>
          </a:xfrm>
          <a:prstGeom prst="rect">
            <a:avLst/>
          </a:prstGeom>
          <a:noFill/>
          <a:ln/>
        </p:spPr>
        <p:txBody>
          <a:bodyPr wrap="none" lIns="0" tIns="0" rIns="0" bIns="0" rtlCol="0" anchor="t"/>
          <a:lstStyle/>
          <a:p>
            <a:pPr marL="0" indent="0">
              <a:lnSpc>
                <a:spcPts val="5400"/>
              </a:lnSpc>
              <a:buNone/>
            </a:pPr>
            <a:r>
              <a:rPr lang="en-US" sz="2400" dirty="0">
                <a:solidFill>
                  <a:srgbClr val="FFFFFF"/>
                </a:solidFill>
                <a:latin typeface="Arial" panose="020B0604020202020204" pitchFamily="34" charset="0"/>
                <a:ea typeface="Barlow Medium" pitchFamily="34" charset="-122"/>
                <a:cs typeface="Arial" panose="020B0604020202020204" pitchFamily="34" charset="0"/>
              </a:rPr>
              <a:t>3.Color Palette:</a:t>
            </a:r>
          </a:p>
        </p:txBody>
      </p:sp>
    </p:spTree>
    <p:extLst>
      <p:ext uri="{BB962C8B-B14F-4D97-AF65-F5344CB8AC3E}">
        <p14:creationId xmlns:p14="http://schemas.microsoft.com/office/powerpoint/2010/main" val="37780712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5577BF-122C-30D6-CD56-08DFDAFFA0D5}"/>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D4EC55E1-D2F1-839C-5B88-B5BBA9027497}"/>
              </a:ext>
            </a:extLst>
          </p:cNvPr>
          <p:cNvSpPr/>
          <p:nvPr/>
        </p:nvSpPr>
        <p:spPr>
          <a:xfrm>
            <a:off x="773794" y="1652195"/>
            <a:ext cx="5486400" cy="685800"/>
          </a:xfrm>
          <a:prstGeom prst="rect">
            <a:avLst/>
          </a:prstGeom>
          <a:noFill/>
          <a:ln/>
        </p:spPr>
        <p:txBody>
          <a:bodyPr wrap="none" lIns="0" tIns="0" rIns="0" bIns="0" rtlCol="0" anchor="t"/>
          <a:lstStyle/>
          <a:p>
            <a:pPr marL="0" indent="0">
              <a:lnSpc>
                <a:spcPts val="5400"/>
              </a:lnSpc>
              <a:buNone/>
            </a:pPr>
            <a:r>
              <a:rPr lang="en-US" sz="4300" dirty="0">
                <a:solidFill>
                  <a:srgbClr val="FFFFFF"/>
                </a:solidFill>
                <a:latin typeface="Arial" panose="020B0604020202020204" pitchFamily="34" charset="0"/>
                <a:ea typeface="Barlow Medium" pitchFamily="34" charset="-122"/>
                <a:cs typeface="Arial" panose="020B0604020202020204" pitchFamily="34" charset="0"/>
              </a:rPr>
              <a:t>Elements of Branding</a:t>
            </a:r>
          </a:p>
        </p:txBody>
      </p:sp>
      <p:sp>
        <p:nvSpPr>
          <p:cNvPr id="16" name="Text 1">
            <a:extLst>
              <a:ext uri="{FF2B5EF4-FFF2-40B4-BE49-F238E27FC236}">
                <a16:creationId xmlns:a16="http://schemas.microsoft.com/office/drawing/2014/main" id="{CC5A4570-A3E7-0B00-244B-E8207B9185C2}"/>
              </a:ext>
            </a:extLst>
          </p:cNvPr>
          <p:cNvSpPr/>
          <p:nvPr/>
        </p:nvSpPr>
        <p:spPr>
          <a:xfrm>
            <a:off x="773794" y="2993747"/>
            <a:ext cx="13082812" cy="5139033"/>
          </a:xfrm>
          <a:prstGeom prst="rect">
            <a:avLst/>
          </a:prstGeom>
          <a:noFill/>
          <a:ln/>
        </p:spPr>
        <p:txBody>
          <a:bodyPr wrap="square" lIns="0" tIns="0" rIns="0" bIns="0" rtlCol="0" anchor="t"/>
          <a:lstStyle/>
          <a:p>
            <a:pPr marL="457200" marR="0">
              <a:lnSpc>
                <a:spcPct val="150000"/>
              </a:lnSpc>
              <a:spcBef>
                <a:spcPts val="0"/>
              </a:spcBef>
              <a:spcAft>
                <a:spcPts val="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 Color Matching Across Devices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108585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Cross-Device Calibration</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Colors can appear differently on various screens due to differences in display technology and color calibration. Regular testing on multiple devices (e.g., desktop, tablet, smartphone) ensures colors look consistent across platforms.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108585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 Profiles</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Using color management profiles (e.g., sRGB) can help achieve more consistent color representation across devices. Specify a standard color profile for digital branding to align how colors appear on different screens.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Rounded Corners 16">
            <a:extLst>
              <a:ext uri="{FF2B5EF4-FFF2-40B4-BE49-F238E27FC236}">
                <a16:creationId xmlns:a16="http://schemas.microsoft.com/office/drawing/2014/main" id="{66007B01-748C-0BA4-A045-925546AA6C78}"/>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64C6C8BE-2795-C8C1-90FC-8567D3F3ED92}"/>
              </a:ext>
            </a:extLst>
          </p:cNvPr>
          <p:cNvPicPr>
            <a:picLocks noChangeAspect="1"/>
          </p:cNvPicPr>
          <p:nvPr/>
        </p:nvPicPr>
        <p:blipFill>
          <a:blip r:embed="rId3"/>
          <a:srcRect t="55527" b="29252"/>
          <a:stretch/>
        </p:blipFill>
        <p:spPr>
          <a:xfrm>
            <a:off x="0" y="-1"/>
            <a:ext cx="14630400" cy="1484555"/>
          </a:xfrm>
          <a:prstGeom prst="rect">
            <a:avLst/>
          </a:prstGeom>
        </p:spPr>
      </p:pic>
      <p:sp>
        <p:nvSpPr>
          <p:cNvPr id="2" name="Text 0">
            <a:extLst>
              <a:ext uri="{FF2B5EF4-FFF2-40B4-BE49-F238E27FC236}">
                <a16:creationId xmlns:a16="http://schemas.microsoft.com/office/drawing/2014/main" id="{46DE1A47-FA8D-237E-8566-48F87582A324}"/>
              </a:ext>
            </a:extLst>
          </p:cNvPr>
          <p:cNvSpPr/>
          <p:nvPr/>
        </p:nvSpPr>
        <p:spPr>
          <a:xfrm>
            <a:off x="773794" y="2307948"/>
            <a:ext cx="5486400" cy="685800"/>
          </a:xfrm>
          <a:prstGeom prst="rect">
            <a:avLst/>
          </a:prstGeom>
          <a:noFill/>
          <a:ln/>
        </p:spPr>
        <p:txBody>
          <a:bodyPr wrap="none" lIns="0" tIns="0" rIns="0" bIns="0" rtlCol="0" anchor="t"/>
          <a:lstStyle/>
          <a:p>
            <a:pPr marL="0" indent="0">
              <a:lnSpc>
                <a:spcPts val="5400"/>
              </a:lnSpc>
              <a:buNone/>
            </a:pPr>
            <a:r>
              <a:rPr lang="en-US" sz="2400" dirty="0">
                <a:solidFill>
                  <a:srgbClr val="FFFFFF"/>
                </a:solidFill>
                <a:latin typeface="Arial" panose="020B0604020202020204" pitchFamily="34" charset="0"/>
                <a:ea typeface="Barlow Medium" pitchFamily="34" charset="-122"/>
                <a:cs typeface="Arial" panose="020B0604020202020204" pitchFamily="34" charset="0"/>
              </a:rPr>
              <a:t>3.Color Palette:</a:t>
            </a:r>
          </a:p>
        </p:txBody>
      </p:sp>
    </p:spTree>
    <p:extLst>
      <p:ext uri="{BB962C8B-B14F-4D97-AF65-F5344CB8AC3E}">
        <p14:creationId xmlns:p14="http://schemas.microsoft.com/office/powerpoint/2010/main" val="37939415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E17414-C789-7063-CFC4-A03559E9CC92}"/>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E810C83D-35E8-5CDD-5FEC-5C4B06558234}"/>
              </a:ext>
            </a:extLst>
          </p:cNvPr>
          <p:cNvSpPr/>
          <p:nvPr/>
        </p:nvSpPr>
        <p:spPr>
          <a:xfrm>
            <a:off x="773794" y="1652195"/>
            <a:ext cx="5486400" cy="685800"/>
          </a:xfrm>
          <a:prstGeom prst="rect">
            <a:avLst/>
          </a:prstGeom>
          <a:noFill/>
          <a:ln/>
        </p:spPr>
        <p:txBody>
          <a:bodyPr wrap="none" lIns="0" tIns="0" rIns="0" bIns="0" rtlCol="0" anchor="t"/>
          <a:lstStyle/>
          <a:p>
            <a:pPr marL="0" indent="0">
              <a:lnSpc>
                <a:spcPts val="5400"/>
              </a:lnSpc>
              <a:buNone/>
            </a:pPr>
            <a:r>
              <a:rPr lang="en-US" sz="4300" dirty="0">
                <a:solidFill>
                  <a:srgbClr val="FFFFFF"/>
                </a:solidFill>
                <a:latin typeface="Arial" panose="020B0604020202020204" pitchFamily="34" charset="0"/>
                <a:ea typeface="Barlow Medium" pitchFamily="34" charset="-122"/>
                <a:cs typeface="Arial" panose="020B0604020202020204" pitchFamily="34" charset="0"/>
              </a:rPr>
              <a:t>Elements of Branding</a:t>
            </a:r>
          </a:p>
        </p:txBody>
      </p:sp>
      <p:sp>
        <p:nvSpPr>
          <p:cNvPr id="16" name="Text 1">
            <a:extLst>
              <a:ext uri="{FF2B5EF4-FFF2-40B4-BE49-F238E27FC236}">
                <a16:creationId xmlns:a16="http://schemas.microsoft.com/office/drawing/2014/main" id="{ED0F2E94-297D-879F-0336-44A0A0F521A0}"/>
              </a:ext>
            </a:extLst>
          </p:cNvPr>
          <p:cNvSpPr/>
          <p:nvPr/>
        </p:nvSpPr>
        <p:spPr>
          <a:xfrm>
            <a:off x="773794" y="2993747"/>
            <a:ext cx="13082812" cy="5139033"/>
          </a:xfrm>
          <a:prstGeom prst="rect">
            <a:avLst/>
          </a:prstGeom>
          <a:noFill/>
          <a:ln/>
        </p:spPr>
        <p:txBody>
          <a:bodyPr wrap="square" lIns="0" tIns="0" rIns="0" bIns="0" rtlCol="0" anchor="t"/>
          <a:lstStyle/>
          <a:p>
            <a:pPr marL="457200" marR="0">
              <a:lnSpc>
                <a:spcPct val="150000"/>
              </a:lnSpc>
              <a:spcBef>
                <a:spcPts val="0"/>
              </a:spcBef>
              <a:spcAft>
                <a:spcPts val="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 Primary, Secondary, and Accent Colors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108585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Primary Colors</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Define the main brand colors used in logos, headers, and primary design elements. These colors are central to brand recognition and should be consistently used on all digital touchpoints.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108585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Secondary Colors</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Select complementary colors that support the primary palette, used in backgrounds, sections, or graphics. Secondary colors add flexibility without diluting the brand’s visual identity.</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108585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Accent Colors</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Use accent colors for call-to-action buttons, icons, or highlights. Accent colors should draw attention to specific elements but should be used sparingly to maintain a clean and cohesive look.</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Rounded Corners 16">
            <a:extLst>
              <a:ext uri="{FF2B5EF4-FFF2-40B4-BE49-F238E27FC236}">
                <a16:creationId xmlns:a16="http://schemas.microsoft.com/office/drawing/2014/main" id="{A790F732-9154-C307-9476-F324172075A3}"/>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614E6A89-EA4E-2902-E04B-3314613561A8}"/>
              </a:ext>
            </a:extLst>
          </p:cNvPr>
          <p:cNvPicPr>
            <a:picLocks noChangeAspect="1"/>
          </p:cNvPicPr>
          <p:nvPr/>
        </p:nvPicPr>
        <p:blipFill>
          <a:blip r:embed="rId3"/>
          <a:srcRect t="55527" b="29252"/>
          <a:stretch/>
        </p:blipFill>
        <p:spPr>
          <a:xfrm>
            <a:off x="0" y="-1"/>
            <a:ext cx="14630400" cy="1484555"/>
          </a:xfrm>
          <a:prstGeom prst="rect">
            <a:avLst/>
          </a:prstGeom>
        </p:spPr>
      </p:pic>
      <p:sp>
        <p:nvSpPr>
          <p:cNvPr id="2" name="Text 0">
            <a:extLst>
              <a:ext uri="{FF2B5EF4-FFF2-40B4-BE49-F238E27FC236}">
                <a16:creationId xmlns:a16="http://schemas.microsoft.com/office/drawing/2014/main" id="{072C3DB8-CA03-99B7-8A3E-1CCBAD88CF4D}"/>
              </a:ext>
            </a:extLst>
          </p:cNvPr>
          <p:cNvSpPr/>
          <p:nvPr/>
        </p:nvSpPr>
        <p:spPr>
          <a:xfrm>
            <a:off x="773794" y="2307948"/>
            <a:ext cx="5486400" cy="685800"/>
          </a:xfrm>
          <a:prstGeom prst="rect">
            <a:avLst/>
          </a:prstGeom>
          <a:noFill/>
          <a:ln/>
        </p:spPr>
        <p:txBody>
          <a:bodyPr wrap="none" lIns="0" tIns="0" rIns="0" bIns="0" rtlCol="0" anchor="t"/>
          <a:lstStyle/>
          <a:p>
            <a:pPr marL="0" indent="0">
              <a:lnSpc>
                <a:spcPts val="5400"/>
              </a:lnSpc>
              <a:buNone/>
            </a:pPr>
            <a:r>
              <a:rPr lang="en-US" sz="2400" dirty="0">
                <a:solidFill>
                  <a:srgbClr val="FFFFFF"/>
                </a:solidFill>
                <a:latin typeface="Arial" panose="020B0604020202020204" pitchFamily="34" charset="0"/>
                <a:ea typeface="Barlow Medium" pitchFamily="34" charset="-122"/>
                <a:cs typeface="Arial" panose="020B0604020202020204" pitchFamily="34" charset="0"/>
              </a:rPr>
              <a:t>3.Color Palette:</a:t>
            </a:r>
          </a:p>
        </p:txBody>
      </p:sp>
    </p:spTree>
    <p:extLst>
      <p:ext uri="{BB962C8B-B14F-4D97-AF65-F5344CB8AC3E}">
        <p14:creationId xmlns:p14="http://schemas.microsoft.com/office/powerpoint/2010/main" val="32654032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FB041C-0955-48E1-026C-6AFCA64F9F30}"/>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990A9566-1729-6510-E58F-4AE71571EC4B}"/>
              </a:ext>
            </a:extLst>
          </p:cNvPr>
          <p:cNvSpPr/>
          <p:nvPr/>
        </p:nvSpPr>
        <p:spPr>
          <a:xfrm>
            <a:off x="773794" y="1652195"/>
            <a:ext cx="5486400" cy="685800"/>
          </a:xfrm>
          <a:prstGeom prst="rect">
            <a:avLst/>
          </a:prstGeom>
          <a:noFill/>
          <a:ln/>
        </p:spPr>
        <p:txBody>
          <a:bodyPr wrap="none" lIns="0" tIns="0" rIns="0" bIns="0" rtlCol="0" anchor="t"/>
          <a:lstStyle/>
          <a:p>
            <a:pPr marL="0" indent="0">
              <a:lnSpc>
                <a:spcPts val="5400"/>
              </a:lnSpc>
              <a:buNone/>
            </a:pPr>
            <a:r>
              <a:rPr lang="en-US" sz="4300" dirty="0">
                <a:solidFill>
                  <a:srgbClr val="FFFFFF"/>
                </a:solidFill>
                <a:latin typeface="Arial" panose="020B0604020202020204" pitchFamily="34" charset="0"/>
                <a:ea typeface="Barlow Medium" pitchFamily="34" charset="-122"/>
                <a:cs typeface="Arial" panose="020B0604020202020204" pitchFamily="34" charset="0"/>
              </a:rPr>
              <a:t>Elements of Branding</a:t>
            </a:r>
          </a:p>
        </p:txBody>
      </p:sp>
      <p:sp>
        <p:nvSpPr>
          <p:cNvPr id="16" name="Text 1">
            <a:extLst>
              <a:ext uri="{FF2B5EF4-FFF2-40B4-BE49-F238E27FC236}">
                <a16:creationId xmlns:a16="http://schemas.microsoft.com/office/drawing/2014/main" id="{42246D69-11D8-40B4-4C1C-681CB3741536}"/>
              </a:ext>
            </a:extLst>
          </p:cNvPr>
          <p:cNvSpPr/>
          <p:nvPr/>
        </p:nvSpPr>
        <p:spPr>
          <a:xfrm>
            <a:off x="773794" y="2993747"/>
            <a:ext cx="13082812" cy="5139033"/>
          </a:xfrm>
          <a:prstGeom prst="rect">
            <a:avLst/>
          </a:prstGeom>
          <a:noFill/>
          <a:ln/>
        </p:spPr>
        <p:txBody>
          <a:bodyPr wrap="square" lIns="0" tIns="0" rIns="0" bIns="0" rtlCol="0" anchor="t"/>
          <a:lstStyle/>
          <a:p>
            <a:pPr marL="457200" marR="0">
              <a:lnSpc>
                <a:spcPct val="150000"/>
              </a:lnSpc>
              <a:spcBef>
                <a:spcPts val="0"/>
              </a:spcBef>
              <a:spcAft>
                <a:spcPts val="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 Contrast for Accessibility</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108585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Accessibility Standards</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For digital branding, ensure color combinations meet accessibility standards for contrast (e.g., WCAG 2.1 guidelines). This is crucial for readability and inclusivity, particularly for users with visual impairments.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108585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Text and Background Contrast</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Set guidelines for text and background color combinations to ensure sufficient contrast. For example, avoid light text on light backgrounds, as it reduces readability, especially on smaller or lower-quality screens.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Rounded Corners 16">
            <a:extLst>
              <a:ext uri="{FF2B5EF4-FFF2-40B4-BE49-F238E27FC236}">
                <a16:creationId xmlns:a16="http://schemas.microsoft.com/office/drawing/2014/main" id="{D0345A51-3BAE-0250-3E9C-615E10F9219C}"/>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4C263E7A-DD9C-BC4F-111F-E9A41A65FDEB}"/>
              </a:ext>
            </a:extLst>
          </p:cNvPr>
          <p:cNvPicPr>
            <a:picLocks noChangeAspect="1"/>
          </p:cNvPicPr>
          <p:nvPr/>
        </p:nvPicPr>
        <p:blipFill>
          <a:blip r:embed="rId3"/>
          <a:srcRect t="55527" b="29252"/>
          <a:stretch/>
        </p:blipFill>
        <p:spPr>
          <a:xfrm>
            <a:off x="0" y="-1"/>
            <a:ext cx="14630400" cy="1484555"/>
          </a:xfrm>
          <a:prstGeom prst="rect">
            <a:avLst/>
          </a:prstGeom>
        </p:spPr>
      </p:pic>
      <p:sp>
        <p:nvSpPr>
          <p:cNvPr id="2" name="Text 0">
            <a:extLst>
              <a:ext uri="{FF2B5EF4-FFF2-40B4-BE49-F238E27FC236}">
                <a16:creationId xmlns:a16="http://schemas.microsoft.com/office/drawing/2014/main" id="{934D0BBA-4FAF-8B43-7EBD-7478E60774E9}"/>
              </a:ext>
            </a:extLst>
          </p:cNvPr>
          <p:cNvSpPr/>
          <p:nvPr/>
        </p:nvSpPr>
        <p:spPr>
          <a:xfrm>
            <a:off x="773794" y="2307948"/>
            <a:ext cx="5486400" cy="685800"/>
          </a:xfrm>
          <a:prstGeom prst="rect">
            <a:avLst/>
          </a:prstGeom>
          <a:noFill/>
          <a:ln/>
        </p:spPr>
        <p:txBody>
          <a:bodyPr wrap="none" lIns="0" tIns="0" rIns="0" bIns="0" rtlCol="0" anchor="t"/>
          <a:lstStyle/>
          <a:p>
            <a:pPr marL="0" indent="0">
              <a:lnSpc>
                <a:spcPts val="5400"/>
              </a:lnSpc>
              <a:buNone/>
            </a:pPr>
            <a:r>
              <a:rPr lang="en-US" sz="2400" dirty="0">
                <a:solidFill>
                  <a:srgbClr val="FFFFFF"/>
                </a:solidFill>
                <a:latin typeface="Arial" panose="020B0604020202020204" pitchFamily="34" charset="0"/>
                <a:ea typeface="Barlow Medium" pitchFamily="34" charset="-122"/>
                <a:cs typeface="Arial" panose="020B0604020202020204" pitchFamily="34" charset="0"/>
              </a:rPr>
              <a:t>3.Color Palette:</a:t>
            </a:r>
          </a:p>
        </p:txBody>
      </p:sp>
    </p:spTree>
    <p:extLst>
      <p:ext uri="{BB962C8B-B14F-4D97-AF65-F5344CB8AC3E}">
        <p14:creationId xmlns:p14="http://schemas.microsoft.com/office/powerpoint/2010/main" val="34718223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0123C8-46F2-26A9-5791-C9416AA86EC4}"/>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17596F47-055E-1DF8-0906-5B5D9B1D6227}"/>
              </a:ext>
            </a:extLst>
          </p:cNvPr>
          <p:cNvSpPr/>
          <p:nvPr/>
        </p:nvSpPr>
        <p:spPr>
          <a:xfrm>
            <a:off x="773794" y="1652195"/>
            <a:ext cx="5486400" cy="685800"/>
          </a:xfrm>
          <a:prstGeom prst="rect">
            <a:avLst/>
          </a:prstGeom>
          <a:noFill/>
          <a:ln/>
        </p:spPr>
        <p:txBody>
          <a:bodyPr wrap="none" lIns="0" tIns="0" rIns="0" bIns="0" rtlCol="0" anchor="t"/>
          <a:lstStyle/>
          <a:p>
            <a:pPr marL="0" indent="0">
              <a:lnSpc>
                <a:spcPts val="5400"/>
              </a:lnSpc>
              <a:buNone/>
            </a:pPr>
            <a:r>
              <a:rPr lang="en-US" sz="4300" dirty="0">
                <a:solidFill>
                  <a:srgbClr val="FFFFFF"/>
                </a:solidFill>
                <a:latin typeface="Arial" panose="020B0604020202020204" pitchFamily="34" charset="0"/>
                <a:ea typeface="Barlow Medium" pitchFamily="34" charset="-122"/>
                <a:cs typeface="Arial" panose="020B0604020202020204" pitchFamily="34" charset="0"/>
              </a:rPr>
              <a:t>Elements of Branding</a:t>
            </a:r>
          </a:p>
        </p:txBody>
      </p:sp>
      <p:sp>
        <p:nvSpPr>
          <p:cNvPr id="16" name="Text 1">
            <a:extLst>
              <a:ext uri="{FF2B5EF4-FFF2-40B4-BE49-F238E27FC236}">
                <a16:creationId xmlns:a16="http://schemas.microsoft.com/office/drawing/2014/main" id="{C035D8FF-B6BB-C9C0-A65C-92EC65ACCF0F}"/>
              </a:ext>
            </a:extLst>
          </p:cNvPr>
          <p:cNvSpPr/>
          <p:nvPr/>
        </p:nvSpPr>
        <p:spPr>
          <a:xfrm>
            <a:off x="773794" y="2993747"/>
            <a:ext cx="13082812" cy="5139033"/>
          </a:xfrm>
          <a:prstGeom prst="rect">
            <a:avLst/>
          </a:prstGeom>
          <a:noFill/>
          <a:ln/>
        </p:spPr>
        <p:txBody>
          <a:bodyPr wrap="square" lIns="0" tIns="0" rIns="0" bIns="0" rtlCol="0" anchor="t"/>
          <a:lstStyle/>
          <a:p>
            <a:pPr marL="457200" marR="0">
              <a:lnSpc>
                <a:spcPct val="150000"/>
              </a:lnSpc>
              <a:spcBef>
                <a:spcPts val="0"/>
              </a:spcBef>
              <a:spcAft>
                <a:spcPts val="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 Monochromatic and Grayscale Versions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108585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Single-Color Variants</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Include monochromatic or grayscale versions of the brand colors, especially for logos and icons. This is useful for applications where full color might not be possible or optimal (e.g., black-and-white printers, embossing, or screen printing).</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108585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Brand Integrity Across Limited Color Displays</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Ensure that the brand colors still convey the intended impact in grayscale or single-color versions, preserving brand identity even in simplified formats.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Rounded Corners 16">
            <a:extLst>
              <a:ext uri="{FF2B5EF4-FFF2-40B4-BE49-F238E27FC236}">
                <a16:creationId xmlns:a16="http://schemas.microsoft.com/office/drawing/2014/main" id="{546A4028-7527-3C8E-26B1-5255E98E6A73}"/>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FBBE3943-3D8E-5A92-D472-4E3C12034910}"/>
              </a:ext>
            </a:extLst>
          </p:cNvPr>
          <p:cNvPicPr>
            <a:picLocks noChangeAspect="1"/>
          </p:cNvPicPr>
          <p:nvPr/>
        </p:nvPicPr>
        <p:blipFill>
          <a:blip r:embed="rId3"/>
          <a:srcRect t="55527" b="29252"/>
          <a:stretch/>
        </p:blipFill>
        <p:spPr>
          <a:xfrm>
            <a:off x="0" y="-1"/>
            <a:ext cx="14630400" cy="1484555"/>
          </a:xfrm>
          <a:prstGeom prst="rect">
            <a:avLst/>
          </a:prstGeom>
        </p:spPr>
      </p:pic>
      <p:sp>
        <p:nvSpPr>
          <p:cNvPr id="2" name="Text 0">
            <a:extLst>
              <a:ext uri="{FF2B5EF4-FFF2-40B4-BE49-F238E27FC236}">
                <a16:creationId xmlns:a16="http://schemas.microsoft.com/office/drawing/2014/main" id="{C3B37352-8EA9-E0F9-CA64-F75FE3438751}"/>
              </a:ext>
            </a:extLst>
          </p:cNvPr>
          <p:cNvSpPr/>
          <p:nvPr/>
        </p:nvSpPr>
        <p:spPr>
          <a:xfrm>
            <a:off x="773794" y="2307948"/>
            <a:ext cx="5486400" cy="685800"/>
          </a:xfrm>
          <a:prstGeom prst="rect">
            <a:avLst/>
          </a:prstGeom>
          <a:noFill/>
          <a:ln/>
        </p:spPr>
        <p:txBody>
          <a:bodyPr wrap="none" lIns="0" tIns="0" rIns="0" bIns="0" rtlCol="0" anchor="t"/>
          <a:lstStyle/>
          <a:p>
            <a:pPr marL="0" indent="0">
              <a:lnSpc>
                <a:spcPts val="5400"/>
              </a:lnSpc>
              <a:buNone/>
            </a:pPr>
            <a:r>
              <a:rPr lang="en-US" sz="2400" dirty="0">
                <a:solidFill>
                  <a:srgbClr val="FFFFFF"/>
                </a:solidFill>
                <a:latin typeface="Arial" panose="020B0604020202020204" pitchFamily="34" charset="0"/>
                <a:ea typeface="Barlow Medium" pitchFamily="34" charset="-122"/>
                <a:cs typeface="Arial" panose="020B0604020202020204" pitchFamily="34" charset="0"/>
              </a:rPr>
              <a:t>3.Color Palette:</a:t>
            </a:r>
          </a:p>
        </p:txBody>
      </p:sp>
    </p:spTree>
    <p:extLst>
      <p:ext uri="{BB962C8B-B14F-4D97-AF65-F5344CB8AC3E}">
        <p14:creationId xmlns:p14="http://schemas.microsoft.com/office/powerpoint/2010/main" val="14032900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52631F-BC06-D6ED-4347-83ADC3EF3AA7}"/>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2D874F5E-3935-3746-01F8-8C3C047D01CB}"/>
              </a:ext>
            </a:extLst>
          </p:cNvPr>
          <p:cNvSpPr/>
          <p:nvPr/>
        </p:nvSpPr>
        <p:spPr>
          <a:xfrm>
            <a:off x="773794" y="1652195"/>
            <a:ext cx="5486400" cy="685800"/>
          </a:xfrm>
          <a:prstGeom prst="rect">
            <a:avLst/>
          </a:prstGeom>
          <a:noFill/>
          <a:ln/>
        </p:spPr>
        <p:txBody>
          <a:bodyPr wrap="none" lIns="0" tIns="0" rIns="0" bIns="0" rtlCol="0" anchor="t"/>
          <a:lstStyle/>
          <a:p>
            <a:pPr marL="0" indent="0">
              <a:lnSpc>
                <a:spcPts val="5400"/>
              </a:lnSpc>
              <a:buNone/>
            </a:pPr>
            <a:r>
              <a:rPr lang="en-US" sz="4300" dirty="0">
                <a:solidFill>
                  <a:srgbClr val="FFFFFF"/>
                </a:solidFill>
                <a:latin typeface="Arial" panose="020B0604020202020204" pitchFamily="34" charset="0"/>
                <a:ea typeface="Barlow Medium" pitchFamily="34" charset="-122"/>
                <a:cs typeface="Arial" panose="020B0604020202020204" pitchFamily="34" charset="0"/>
              </a:rPr>
              <a:t>Elements of Branding</a:t>
            </a:r>
          </a:p>
        </p:txBody>
      </p:sp>
      <p:sp>
        <p:nvSpPr>
          <p:cNvPr id="16" name="Text 1">
            <a:extLst>
              <a:ext uri="{FF2B5EF4-FFF2-40B4-BE49-F238E27FC236}">
                <a16:creationId xmlns:a16="http://schemas.microsoft.com/office/drawing/2014/main" id="{97A3F4B4-0A36-C0F5-3562-779A5E5DB6E3}"/>
              </a:ext>
            </a:extLst>
          </p:cNvPr>
          <p:cNvSpPr/>
          <p:nvPr/>
        </p:nvSpPr>
        <p:spPr>
          <a:xfrm>
            <a:off x="773794" y="2993747"/>
            <a:ext cx="13082812" cy="5139033"/>
          </a:xfrm>
          <a:prstGeom prst="rect">
            <a:avLst/>
          </a:prstGeom>
          <a:noFill/>
          <a:ln/>
        </p:spPr>
        <p:txBody>
          <a:bodyPr wrap="square" lIns="0" tIns="0" rIns="0" bIns="0" rtlCol="0" anchor="t"/>
          <a:lstStyle/>
          <a:p>
            <a:pPr marL="457200" marR="0">
              <a:lnSpc>
                <a:spcPct val="150000"/>
              </a:lnSpc>
              <a:spcBef>
                <a:spcPts val="0"/>
              </a:spcBef>
              <a:spcAft>
                <a:spcPts val="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F. Digital Color Usage Guidelines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Design System Integration</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Create a design system that specifies where and how each color is used, such as primary colors for backgrounds and accent colors for interactive elements (e.g., buttons).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50000"/>
              </a:lnSpc>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Coding and Design Consistency</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Define color variables in CSS or design tools (e.g., Figma, Sketch) to streamline color consistency. This ensures that any digital asset created within the system maintains exact color values.</a:t>
            </a:r>
          </a:p>
          <a:p>
            <a:pPr marL="457200" marR="0">
              <a:lnSpc>
                <a:spcPct val="150000"/>
              </a:lnSpc>
              <a:spcBef>
                <a:spcPts val="0"/>
              </a:spcBef>
              <a:spcAft>
                <a:spcPts val="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Summary</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457200" marR="0">
              <a:lnSpc>
                <a:spcPct val="150000"/>
              </a:lnSpc>
              <a:spcBef>
                <a:spcPts val="0"/>
              </a:spcBef>
              <a:spcAft>
                <a:spcPts val="0"/>
              </a:spcAf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By establishing clear guidelines for digital color formats, device testing, and color usage rules, digital brand guidelines ensure that colors are accurately represented across screens. These standards help create a cohesive visual identity and enhance brand recognition, regardless of where users encounter the brand online.</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lvl="1">
              <a:lnSpc>
                <a:spcPct val="150000"/>
              </a:lnSpc>
              <a:buSzPts val="1000"/>
              <a:tabLst>
                <a:tab pos="457200" algn="l"/>
              </a:tabLst>
            </a:pP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Rounded Corners 16">
            <a:extLst>
              <a:ext uri="{FF2B5EF4-FFF2-40B4-BE49-F238E27FC236}">
                <a16:creationId xmlns:a16="http://schemas.microsoft.com/office/drawing/2014/main" id="{59D735BE-8482-1355-5B84-98DA48409B4B}"/>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C56425DC-EABC-2FBC-7445-4E294420C261}"/>
              </a:ext>
            </a:extLst>
          </p:cNvPr>
          <p:cNvPicPr>
            <a:picLocks noChangeAspect="1"/>
          </p:cNvPicPr>
          <p:nvPr/>
        </p:nvPicPr>
        <p:blipFill>
          <a:blip r:embed="rId3"/>
          <a:srcRect t="55527" b="29252"/>
          <a:stretch/>
        </p:blipFill>
        <p:spPr>
          <a:xfrm>
            <a:off x="0" y="-1"/>
            <a:ext cx="14630400" cy="1484555"/>
          </a:xfrm>
          <a:prstGeom prst="rect">
            <a:avLst/>
          </a:prstGeom>
        </p:spPr>
      </p:pic>
      <p:sp>
        <p:nvSpPr>
          <p:cNvPr id="2" name="Text 0">
            <a:extLst>
              <a:ext uri="{FF2B5EF4-FFF2-40B4-BE49-F238E27FC236}">
                <a16:creationId xmlns:a16="http://schemas.microsoft.com/office/drawing/2014/main" id="{3AA3CB32-C4C4-2342-CD4C-75641FDDE75E}"/>
              </a:ext>
            </a:extLst>
          </p:cNvPr>
          <p:cNvSpPr/>
          <p:nvPr/>
        </p:nvSpPr>
        <p:spPr>
          <a:xfrm>
            <a:off x="773794" y="2307948"/>
            <a:ext cx="5486400" cy="685800"/>
          </a:xfrm>
          <a:prstGeom prst="rect">
            <a:avLst/>
          </a:prstGeom>
          <a:noFill/>
          <a:ln/>
        </p:spPr>
        <p:txBody>
          <a:bodyPr wrap="none" lIns="0" tIns="0" rIns="0" bIns="0" rtlCol="0" anchor="t"/>
          <a:lstStyle/>
          <a:p>
            <a:pPr marL="0" indent="0">
              <a:lnSpc>
                <a:spcPts val="5400"/>
              </a:lnSpc>
              <a:buNone/>
            </a:pPr>
            <a:r>
              <a:rPr lang="en-US" sz="2400" dirty="0">
                <a:solidFill>
                  <a:srgbClr val="FFFFFF"/>
                </a:solidFill>
                <a:latin typeface="Arial" panose="020B0604020202020204" pitchFamily="34" charset="0"/>
                <a:ea typeface="Barlow Medium" pitchFamily="34" charset="-122"/>
                <a:cs typeface="Arial" panose="020B0604020202020204" pitchFamily="34" charset="0"/>
              </a:rPr>
              <a:t>3.Color Palette:</a:t>
            </a:r>
          </a:p>
        </p:txBody>
      </p:sp>
    </p:spTree>
    <p:extLst>
      <p:ext uri="{BB962C8B-B14F-4D97-AF65-F5344CB8AC3E}">
        <p14:creationId xmlns:p14="http://schemas.microsoft.com/office/powerpoint/2010/main" val="20610830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EA23CD-90DF-6252-DD80-51C60E29B1EC}"/>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15627E62-319A-D6DE-F8F1-2BAEC60627AE}"/>
              </a:ext>
            </a:extLst>
          </p:cNvPr>
          <p:cNvSpPr/>
          <p:nvPr/>
        </p:nvSpPr>
        <p:spPr>
          <a:xfrm>
            <a:off x="773794" y="1652195"/>
            <a:ext cx="5486400" cy="685800"/>
          </a:xfrm>
          <a:prstGeom prst="rect">
            <a:avLst/>
          </a:prstGeom>
          <a:noFill/>
          <a:ln/>
        </p:spPr>
        <p:txBody>
          <a:bodyPr wrap="none" lIns="0" tIns="0" rIns="0" bIns="0" rtlCol="0" anchor="t"/>
          <a:lstStyle/>
          <a:p>
            <a:pPr marL="0" indent="0">
              <a:lnSpc>
                <a:spcPts val="5400"/>
              </a:lnSpc>
              <a:buNone/>
            </a:pPr>
            <a:r>
              <a:rPr lang="en-US" sz="4300" dirty="0">
                <a:solidFill>
                  <a:srgbClr val="FFFFFF"/>
                </a:solidFill>
                <a:latin typeface="Arial" panose="020B0604020202020204" pitchFamily="34" charset="0"/>
                <a:ea typeface="Barlow Medium" pitchFamily="34" charset="-122"/>
                <a:cs typeface="Arial" panose="020B0604020202020204" pitchFamily="34" charset="0"/>
              </a:rPr>
              <a:t>Elements of Branding</a:t>
            </a:r>
          </a:p>
        </p:txBody>
      </p:sp>
      <p:sp>
        <p:nvSpPr>
          <p:cNvPr id="16" name="Text 1">
            <a:extLst>
              <a:ext uri="{FF2B5EF4-FFF2-40B4-BE49-F238E27FC236}">
                <a16:creationId xmlns:a16="http://schemas.microsoft.com/office/drawing/2014/main" id="{A1B6245B-D2DF-AF0D-631F-DCABBBD477EB}"/>
              </a:ext>
            </a:extLst>
          </p:cNvPr>
          <p:cNvSpPr/>
          <p:nvPr/>
        </p:nvSpPr>
        <p:spPr>
          <a:xfrm>
            <a:off x="773794" y="2993747"/>
            <a:ext cx="13082812" cy="5139033"/>
          </a:xfrm>
          <a:prstGeom prst="rect">
            <a:avLst/>
          </a:prstGeom>
          <a:noFill/>
          <a:ln/>
        </p:spPr>
        <p:txBody>
          <a:bodyPr wrap="square" lIns="0" tIns="0" rIns="0" bIns="0" rtlCol="0" anchor="t"/>
          <a:lstStyle/>
          <a:p>
            <a:pPr marL="457200" marR="0">
              <a:lnSpc>
                <a:spcPct val="150000"/>
              </a:lnSpc>
              <a:spcBef>
                <a:spcPts val="0"/>
              </a:spcBef>
              <a:spcAft>
                <a:spcPts val="0"/>
              </a:spcAf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 tagline or slogan is a short phrase that encapsulates the essence of the brand’s message.</a:t>
            </a:r>
          </a:p>
          <a:p>
            <a:pPr marL="457200" marR="0">
              <a:lnSpc>
                <a:spcPct val="150000"/>
              </a:lnSpc>
              <a:spcBef>
                <a:spcPts val="0"/>
              </a:spcBef>
              <a:spcAft>
                <a:spcPts val="0"/>
              </a:spcAf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Examples include Nike’s “Just Do It” and Apple’s “Think Different.”</a:t>
            </a:r>
          </a:p>
          <a:p>
            <a:pPr lvl="1">
              <a:lnSpc>
                <a:spcPct val="150000"/>
              </a:lnSpc>
              <a:buSzPts val="1000"/>
              <a:tabLst>
                <a:tab pos="457200" algn="l"/>
              </a:tabLst>
            </a:pP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Rounded Corners 16">
            <a:extLst>
              <a:ext uri="{FF2B5EF4-FFF2-40B4-BE49-F238E27FC236}">
                <a16:creationId xmlns:a16="http://schemas.microsoft.com/office/drawing/2014/main" id="{B83AF864-DB88-300E-53F9-E58E06D2FD61}"/>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1954FEE4-07EB-F86C-5A2D-14A685D1E264}"/>
              </a:ext>
            </a:extLst>
          </p:cNvPr>
          <p:cNvPicPr>
            <a:picLocks noChangeAspect="1"/>
          </p:cNvPicPr>
          <p:nvPr/>
        </p:nvPicPr>
        <p:blipFill>
          <a:blip r:embed="rId3"/>
          <a:srcRect t="55527" b="29252"/>
          <a:stretch/>
        </p:blipFill>
        <p:spPr>
          <a:xfrm>
            <a:off x="0" y="-1"/>
            <a:ext cx="14630400" cy="1484555"/>
          </a:xfrm>
          <a:prstGeom prst="rect">
            <a:avLst/>
          </a:prstGeom>
        </p:spPr>
      </p:pic>
      <p:sp>
        <p:nvSpPr>
          <p:cNvPr id="2" name="Text 0">
            <a:extLst>
              <a:ext uri="{FF2B5EF4-FFF2-40B4-BE49-F238E27FC236}">
                <a16:creationId xmlns:a16="http://schemas.microsoft.com/office/drawing/2014/main" id="{8EF40159-C654-8F06-1764-3385A5CA8B03}"/>
              </a:ext>
            </a:extLst>
          </p:cNvPr>
          <p:cNvSpPr/>
          <p:nvPr/>
        </p:nvSpPr>
        <p:spPr>
          <a:xfrm>
            <a:off x="773794" y="2307948"/>
            <a:ext cx="5486400" cy="685800"/>
          </a:xfrm>
          <a:prstGeom prst="rect">
            <a:avLst/>
          </a:prstGeom>
          <a:noFill/>
          <a:ln/>
        </p:spPr>
        <p:txBody>
          <a:bodyPr wrap="none" lIns="0" tIns="0" rIns="0" bIns="0" rtlCol="0" anchor="t"/>
          <a:lstStyle/>
          <a:p>
            <a:pPr marL="0" indent="0">
              <a:lnSpc>
                <a:spcPts val="5400"/>
              </a:lnSpc>
              <a:buNone/>
            </a:pPr>
            <a:r>
              <a:rPr lang="en-US" sz="2400" dirty="0">
                <a:solidFill>
                  <a:srgbClr val="FFFFFF"/>
                </a:solidFill>
                <a:latin typeface="Arial" panose="020B0604020202020204" pitchFamily="34" charset="0"/>
                <a:ea typeface="Barlow Medium" pitchFamily="34" charset="-122"/>
                <a:cs typeface="Arial" panose="020B0604020202020204" pitchFamily="34" charset="0"/>
              </a:rPr>
              <a:t>4. Tagline and Slogan:</a:t>
            </a:r>
          </a:p>
        </p:txBody>
      </p:sp>
    </p:spTree>
    <p:extLst>
      <p:ext uri="{BB962C8B-B14F-4D97-AF65-F5344CB8AC3E}">
        <p14:creationId xmlns:p14="http://schemas.microsoft.com/office/powerpoint/2010/main" val="372978369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569250"/>
          </a:xfrm>
          <a:prstGeom prst="rect">
            <a:avLst/>
          </a:prstGeom>
        </p:spPr>
      </p:pic>
      <p:sp>
        <p:nvSpPr>
          <p:cNvPr id="3" name="Text 0"/>
          <p:cNvSpPr/>
          <p:nvPr/>
        </p:nvSpPr>
        <p:spPr>
          <a:xfrm>
            <a:off x="1321356" y="3134439"/>
            <a:ext cx="4602480" cy="570905"/>
          </a:xfrm>
          <a:prstGeom prst="rect">
            <a:avLst/>
          </a:prstGeom>
          <a:noFill/>
          <a:ln/>
        </p:spPr>
        <p:txBody>
          <a:bodyPr wrap="none" lIns="0" tIns="0" rIns="0" bIns="0" rtlCol="0" anchor="t"/>
          <a:lstStyle/>
          <a:p>
            <a:pPr marL="0" indent="0">
              <a:lnSpc>
                <a:spcPts val="4450"/>
              </a:lnSpc>
              <a:buNone/>
            </a:pPr>
            <a:r>
              <a:rPr lang="en-US" sz="3550" dirty="0">
                <a:solidFill>
                  <a:srgbClr val="FFFFFF"/>
                </a:solidFill>
                <a:latin typeface="Arial" panose="020B0604020202020204" pitchFamily="34" charset="0"/>
                <a:ea typeface="Barlow Medium" pitchFamily="34" charset="-122"/>
                <a:cs typeface="Arial" panose="020B0604020202020204" pitchFamily="34" charset="0"/>
              </a:rPr>
              <a:t>Creating Brand Identity</a:t>
            </a:r>
            <a:endParaRPr lang="en-US" sz="3550" dirty="0">
              <a:latin typeface="Arial" panose="020B0604020202020204" pitchFamily="34" charset="0"/>
              <a:cs typeface="Arial" panose="020B0604020202020204" pitchFamily="34" charset="0"/>
            </a:endParaRPr>
          </a:p>
        </p:txBody>
      </p:sp>
      <p:sp>
        <p:nvSpPr>
          <p:cNvPr id="4" name="Shape 1"/>
          <p:cNvSpPr/>
          <p:nvPr/>
        </p:nvSpPr>
        <p:spPr>
          <a:xfrm>
            <a:off x="1321356" y="6004560"/>
            <a:ext cx="11987689" cy="22860"/>
          </a:xfrm>
          <a:prstGeom prst="roundRect">
            <a:avLst>
              <a:gd name="adj" fmla="val 377636"/>
            </a:avLst>
          </a:prstGeom>
          <a:solidFill>
            <a:srgbClr val="922022"/>
          </a:solidFill>
          <a:ln/>
        </p:spPr>
      </p:sp>
      <p:sp>
        <p:nvSpPr>
          <p:cNvPr id="5" name="Shape 2"/>
          <p:cNvSpPr/>
          <p:nvPr/>
        </p:nvSpPr>
        <p:spPr>
          <a:xfrm>
            <a:off x="3645813" y="5285184"/>
            <a:ext cx="22860" cy="719376"/>
          </a:xfrm>
          <a:prstGeom prst="roundRect">
            <a:avLst>
              <a:gd name="adj" fmla="val 377636"/>
            </a:avLst>
          </a:prstGeom>
          <a:solidFill>
            <a:srgbClr val="922022"/>
          </a:solidFill>
          <a:ln/>
        </p:spPr>
      </p:sp>
      <p:sp>
        <p:nvSpPr>
          <p:cNvPr id="6" name="Shape 3"/>
          <p:cNvSpPr/>
          <p:nvPr/>
        </p:nvSpPr>
        <p:spPr>
          <a:xfrm>
            <a:off x="3426023" y="5773341"/>
            <a:ext cx="462439" cy="462439"/>
          </a:xfrm>
          <a:prstGeom prst="roundRect">
            <a:avLst>
              <a:gd name="adj" fmla="val 18668"/>
            </a:avLst>
          </a:prstGeom>
          <a:solidFill>
            <a:srgbClr val="790709"/>
          </a:solidFill>
          <a:ln w="7620">
            <a:solidFill>
              <a:srgbClr val="922022"/>
            </a:solidFill>
            <a:prstDash val="solid"/>
          </a:ln>
        </p:spPr>
      </p:sp>
      <p:sp>
        <p:nvSpPr>
          <p:cNvPr id="7" name="Text 4"/>
          <p:cNvSpPr/>
          <p:nvPr/>
        </p:nvSpPr>
        <p:spPr>
          <a:xfrm>
            <a:off x="3609023" y="5867519"/>
            <a:ext cx="96441" cy="274082"/>
          </a:xfrm>
          <a:prstGeom prst="rect">
            <a:avLst/>
          </a:prstGeom>
          <a:noFill/>
          <a:ln/>
        </p:spPr>
        <p:txBody>
          <a:bodyPr wrap="none" lIns="0" tIns="0" rIns="0" bIns="0" rtlCol="0" anchor="t"/>
          <a:lstStyle/>
          <a:p>
            <a:pPr marL="0" indent="0" algn="ctr">
              <a:lnSpc>
                <a:spcPts val="2150"/>
              </a:lnSpc>
              <a:buNone/>
            </a:pPr>
            <a:r>
              <a:rPr lang="en-US" sz="2150" dirty="0">
                <a:solidFill>
                  <a:srgbClr val="E5E0DF"/>
                </a:solidFill>
                <a:latin typeface="Arial" panose="020B0604020202020204" pitchFamily="34" charset="0"/>
                <a:ea typeface="Barlow Medium" pitchFamily="34" charset="-122"/>
                <a:cs typeface="Arial" panose="020B0604020202020204" pitchFamily="34" charset="0"/>
              </a:rPr>
              <a:t>1</a:t>
            </a:r>
            <a:endParaRPr lang="en-US" sz="2150" dirty="0">
              <a:latin typeface="Arial" panose="020B0604020202020204" pitchFamily="34" charset="0"/>
              <a:cs typeface="Arial" panose="020B0604020202020204" pitchFamily="34" charset="0"/>
            </a:endParaRPr>
          </a:p>
        </p:txBody>
      </p:sp>
      <p:sp>
        <p:nvSpPr>
          <p:cNvPr id="8" name="Text 5"/>
          <p:cNvSpPr/>
          <p:nvPr/>
        </p:nvSpPr>
        <p:spPr>
          <a:xfrm>
            <a:off x="2515314" y="4013597"/>
            <a:ext cx="2283738" cy="285393"/>
          </a:xfrm>
          <a:prstGeom prst="rect">
            <a:avLst/>
          </a:prstGeom>
          <a:noFill/>
          <a:ln/>
        </p:spPr>
        <p:txBody>
          <a:bodyPr wrap="none" lIns="0" tIns="0" rIns="0" bIns="0" rtlCol="0" anchor="t"/>
          <a:lstStyle/>
          <a:p>
            <a:pPr marL="0" indent="0" algn="ctr">
              <a:lnSpc>
                <a:spcPts val="2200"/>
              </a:lnSpc>
              <a:buNone/>
            </a:pPr>
            <a:r>
              <a:rPr lang="en-US" sz="1750" dirty="0">
                <a:solidFill>
                  <a:srgbClr val="E5E0DF"/>
                </a:solidFill>
                <a:latin typeface="Arial" panose="020B0604020202020204" pitchFamily="34" charset="0"/>
                <a:ea typeface="Barlow Medium" pitchFamily="34" charset="-122"/>
                <a:cs typeface="Arial" panose="020B0604020202020204" pitchFamily="34" charset="0"/>
              </a:rPr>
              <a:t>Research</a:t>
            </a:r>
            <a:endParaRPr lang="en-US" sz="1750" dirty="0">
              <a:latin typeface="Arial" panose="020B0604020202020204" pitchFamily="34" charset="0"/>
              <a:cs typeface="Arial" panose="020B0604020202020204" pitchFamily="34" charset="0"/>
            </a:endParaRPr>
          </a:p>
        </p:txBody>
      </p:sp>
      <p:sp>
        <p:nvSpPr>
          <p:cNvPr id="9" name="Text 6"/>
          <p:cNvSpPr/>
          <p:nvPr/>
        </p:nvSpPr>
        <p:spPr>
          <a:xfrm>
            <a:off x="1526858" y="4422219"/>
            <a:ext cx="4260771" cy="657463"/>
          </a:xfrm>
          <a:prstGeom prst="rect">
            <a:avLst/>
          </a:prstGeom>
          <a:noFill/>
          <a:ln/>
        </p:spPr>
        <p:txBody>
          <a:bodyPr wrap="square" lIns="0" tIns="0" rIns="0" bIns="0" rtlCol="0" anchor="t"/>
          <a:lstStyle/>
          <a:p>
            <a:pPr marL="0" indent="0" algn="ctr">
              <a:lnSpc>
                <a:spcPts val="2550"/>
              </a:lnSpc>
              <a:buNone/>
            </a:pPr>
            <a:r>
              <a:rPr lang="en-US" sz="1600" dirty="0">
                <a:solidFill>
                  <a:srgbClr val="E5E0DF"/>
                </a:solidFill>
                <a:latin typeface="Arial" panose="020B0604020202020204" pitchFamily="34" charset="0"/>
                <a:ea typeface="Barlow" pitchFamily="34" charset="-122"/>
                <a:cs typeface="Arial" panose="020B0604020202020204" pitchFamily="34" charset="0"/>
              </a:rPr>
              <a:t>Understand audience, industry trends, and competitors.</a:t>
            </a:r>
            <a:endParaRPr lang="en-US" sz="1600" dirty="0">
              <a:latin typeface="Arial" panose="020B0604020202020204" pitchFamily="34" charset="0"/>
              <a:cs typeface="Arial" panose="020B0604020202020204" pitchFamily="34" charset="0"/>
            </a:endParaRPr>
          </a:p>
        </p:txBody>
      </p:sp>
      <p:sp>
        <p:nvSpPr>
          <p:cNvPr id="10" name="Shape 7"/>
          <p:cNvSpPr/>
          <p:nvPr/>
        </p:nvSpPr>
        <p:spPr>
          <a:xfrm>
            <a:off x="6084451" y="6004560"/>
            <a:ext cx="22860" cy="719376"/>
          </a:xfrm>
          <a:prstGeom prst="roundRect">
            <a:avLst>
              <a:gd name="adj" fmla="val 377636"/>
            </a:avLst>
          </a:prstGeom>
          <a:solidFill>
            <a:srgbClr val="922022"/>
          </a:solidFill>
          <a:ln/>
        </p:spPr>
      </p:sp>
      <p:sp>
        <p:nvSpPr>
          <p:cNvPr id="11" name="Shape 8"/>
          <p:cNvSpPr/>
          <p:nvPr/>
        </p:nvSpPr>
        <p:spPr>
          <a:xfrm>
            <a:off x="5864662" y="5773341"/>
            <a:ext cx="462439" cy="462439"/>
          </a:xfrm>
          <a:prstGeom prst="roundRect">
            <a:avLst>
              <a:gd name="adj" fmla="val 18668"/>
            </a:avLst>
          </a:prstGeom>
          <a:solidFill>
            <a:srgbClr val="790709"/>
          </a:solidFill>
          <a:ln w="7620">
            <a:solidFill>
              <a:srgbClr val="922022"/>
            </a:solidFill>
            <a:prstDash val="solid"/>
          </a:ln>
        </p:spPr>
      </p:sp>
      <p:sp>
        <p:nvSpPr>
          <p:cNvPr id="12" name="Text 9"/>
          <p:cNvSpPr/>
          <p:nvPr/>
        </p:nvSpPr>
        <p:spPr>
          <a:xfrm>
            <a:off x="6021348" y="5867519"/>
            <a:ext cx="149066" cy="274082"/>
          </a:xfrm>
          <a:prstGeom prst="rect">
            <a:avLst/>
          </a:prstGeom>
          <a:noFill/>
          <a:ln/>
        </p:spPr>
        <p:txBody>
          <a:bodyPr wrap="none" lIns="0" tIns="0" rIns="0" bIns="0" rtlCol="0" anchor="t"/>
          <a:lstStyle/>
          <a:p>
            <a:pPr marL="0" indent="0" algn="ctr">
              <a:lnSpc>
                <a:spcPts val="2150"/>
              </a:lnSpc>
              <a:buNone/>
            </a:pPr>
            <a:r>
              <a:rPr lang="en-US" sz="2150" dirty="0">
                <a:solidFill>
                  <a:srgbClr val="E5E0DF"/>
                </a:solidFill>
                <a:latin typeface="Arial" panose="020B0604020202020204" pitchFamily="34" charset="0"/>
                <a:ea typeface="Barlow Medium" pitchFamily="34" charset="-122"/>
                <a:cs typeface="Arial" panose="020B0604020202020204" pitchFamily="34" charset="0"/>
              </a:rPr>
              <a:t>2</a:t>
            </a:r>
            <a:endParaRPr lang="en-US" sz="2150" dirty="0">
              <a:latin typeface="Arial" panose="020B0604020202020204" pitchFamily="34" charset="0"/>
              <a:cs typeface="Arial" panose="020B0604020202020204" pitchFamily="34" charset="0"/>
            </a:endParaRPr>
          </a:p>
        </p:txBody>
      </p:sp>
      <p:sp>
        <p:nvSpPr>
          <p:cNvPr id="13" name="Text 10"/>
          <p:cNvSpPr/>
          <p:nvPr/>
        </p:nvSpPr>
        <p:spPr>
          <a:xfrm>
            <a:off x="4953953" y="6929438"/>
            <a:ext cx="2283738" cy="285393"/>
          </a:xfrm>
          <a:prstGeom prst="rect">
            <a:avLst/>
          </a:prstGeom>
          <a:noFill/>
          <a:ln/>
        </p:spPr>
        <p:txBody>
          <a:bodyPr wrap="none" lIns="0" tIns="0" rIns="0" bIns="0" rtlCol="0" anchor="t"/>
          <a:lstStyle/>
          <a:p>
            <a:pPr marL="0" indent="0" algn="ctr">
              <a:lnSpc>
                <a:spcPts val="2200"/>
              </a:lnSpc>
              <a:buNone/>
            </a:pPr>
            <a:r>
              <a:rPr lang="en-US" sz="1750" dirty="0">
                <a:solidFill>
                  <a:srgbClr val="E5E0DF"/>
                </a:solidFill>
                <a:latin typeface="Arial" panose="020B0604020202020204" pitchFamily="34" charset="0"/>
                <a:ea typeface="Barlow Medium" pitchFamily="34" charset="-122"/>
                <a:cs typeface="Arial" panose="020B0604020202020204" pitchFamily="34" charset="0"/>
              </a:rPr>
              <a:t>Positioning</a:t>
            </a:r>
            <a:endParaRPr lang="en-US" sz="1750" dirty="0">
              <a:latin typeface="Arial" panose="020B0604020202020204" pitchFamily="34" charset="0"/>
              <a:cs typeface="Arial" panose="020B0604020202020204" pitchFamily="34" charset="0"/>
            </a:endParaRPr>
          </a:p>
        </p:txBody>
      </p:sp>
      <p:sp>
        <p:nvSpPr>
          <p:cNvPr id="14" name="Text 11"/>
          <p:cNvSpPr/>
          <p:nvPr/>
        </p:nvSpPr>
        <p:spPr>
          <a:xfrm>
            <a:off x="3965496" y="7338060"/>
            <a:ext cx="4260771" cy="328732"/>
          </a:xfrm>
          <a:prstGeom prst="rect">
            <a:avLst/>
          </a:prstGeom>
          <a:noFill/>
          <a:ln/>
        </p:spPr>
        <p:txBody>
          <a:bodyPr wrap="none" lIns="0" tIns="0" rIns="0" bIns="0" rtlCol="0" anchor="t"/>
          <a:lstStyle/>
          <a:p>
            <a:pPr marL="0" indent="0" algn="ctr">
              <a:lnSpc>
                <a:spcPts val="2550"/>
              </a:lnSpc>
              <a:buNone/>
            </a:pPr>
            <a:r>
              <a:rPr lang="en-US" sz="1600" dirty="0">
                <a:solidFill>
                  <a:srgbClr val="E5E0DF"/>
                </a:solidFill>
                <a:latin typeface="Arial" panose="020B0604020202020204" pitchFamily="34" charset="0"/>
                <a:ea typeface="Barlow" pitchFamily="34" charset="-122"/>
                <a:cs typeface="Arial" panose="020B0604020202020204" pitchFamily="34" charset="0"/>
              </a:rPr>
              <a:t>Define brand's unique market position.</a:t>
            </a:r>
            <a:endParaRPr lang="en-US" sz="1600" dirty="0">
              <a:latin typeface="Arial" panose="020B0604020202020204" pitchFamily="34" charset="0"/>
              <a:cs typeface="Arial" panose="020B0604020202020204" pitchFamily="34" charset="0"/>
            </a:endParaRPr>
          </a:p>
        </p:txBody>
      </p:sp>
      <p:sp>
        <p:nvSpPr>
          <p:cNvPr id="15" name="Shape 12"/>
          <p:cNvSpPr/>
          <p:nvPr/>
        </p:nvSpPr>
        <p:spPr>
          <a:xfrm>
            <a:off x="8523089" y="5285184"/>
            <a:ext cx="22860" cy="719376"/>
          </a:xfrm>
          <a:prstGeom prst="roundRect">
            <a:avLst>
              <a:gd name="adj" fmla="val 377636"/>
            </a:avLst>
          </a:prstGeom>
          <a:solidFill>
            <a:srgbClr val="922022"/>
          </a:solidFill>
          <a:ln/>
        </p:spPr>
      </p:sp>
      <p:sp>
        <p:nvSpPr>
          <p:cNvPr id="16" name="Shape 13"/>
          <p:cNvSpPr/>
          <p:nvPr/>
        </p:nvSpPr>
        <p:spPr>
          <a:xfrm>
            <a:off x="8303300" y="5773341"/>
            <a:ext cx="462439" cy="462439"/>
          </a:xfrm>
          <a:prstGeom prst="roundRect">
            <a:avLst>
              <a:gd name="adj" fmla="val 18668"/>
            </a:avLst>
          </a:prstGeom>
          <a:solidFill>
            <a:srgbClr val="790709"/>
          </a:solidFill>
          <a:ln w="7620">
            <a:solidFill>
              <a:srgbClr val="922022"/>
            </a:solidFill>
            <a:prstDash val="solid"/>
          </a:ln>
        </p:spPr>
      </p:sp>
      <p:sp>
        <p:nvSpPr>
          <p:cNvPr id="17" name="Text 14"/>
          <p:cNvSpPr/>
          <p:nvPr/>
        </p:nvSpPr>
        <p:spPr>
          <a:xfrm>
            <a:off x="8462724" y="5867519"/>
            <a:ext cx="143589" cy="274082"/>
          </a:xfrm>
          <a:prstGeom prst="rect">
            <a:avLst/>
          </a:prstGeom>
          <a:noFill/>
          <a:ln/>
        </p:spPr>
        <p:txBody>
          <a:bodyPr wrap="none" lIns="0" tIns="0" rIns="0" bIns="0" rtlCol="0" anchor="t"/>
          <a:lstStyle/>
          <a:p>
            <a:pPr marL="0" indent="0" algn="ctr">
              <a:lnSpc>
                <a:spcPts val="2150"/>
              </a:lnSpc>
              <a:buNone/>
            </a:pPr>
            <a:r>
              <a:rPr lang="en-US" sz="2150" dirty="0">
                <a:solidFill>
                  <a:srgbClr val="E5E0DF"/>
                </a:solidFill>
                <a:latin typeface="Arial" panose="020B0604020202020204" pitchFamily="34" charset="0"/>
                <a:ea typeface="Barlow Medium" pitchFamily="34" charset="-122"/>
                <a:cs typeface="Arial" panose="020B0604020202020204" pitchFamily="34" charset="0"/>
              </a:rPr>
              <a:t>3</a:t>
            </a:r>
            <a:endParaRPr lang="en-US" sz="2150" dirty="0">
              <a:latin typeface="Arial" panose="020B0604020202020204" pitchFamily="34" charset="0"/>
              <a:cs typeface="Arial" panose="020B0604020202020204" pitchFamily="34" charset="0"/>
            </a:endParaRPr>
          </a:p>
        </p:txBody>
      </p:sp>
      <p:sp>
        <p:nvSpPr>
          <p:cNvPr id="18" name="Text 15"/>
          <p:cNvSpPr/>
          <p:nvPr/>
        </p:nvSpPr>
        <p:spPr>
          <a:xfrm>
            <a:off x="7392591" y="4342328"/>
            <a:ext cx="2283738" cy="285393"/>
          </a:xfrm>
          <a:prstGeom prst="rect">
            <a:avLst/>
          </a:prstGeom>
          <a:noFill/>
          <a:ln/>
        </p:spPr>
        <p:txBody>
          <a:bodyPr wrap="none" lIns="0" tIns="0" rIns="0" bIns="0" rtlCol="0" anchor="t"/>
          <a:lstStyle/>
          <a:p>
            <a:pPr marL="0" indent="0" algn="ctr">
              <a:lnSpc>
                <a:spcPts val="2200"/>
              </a:lnSpc>
              <a:buNone/>
            </a:pPr>
            <a:r>
              <a:rPr lang="en-US" sz="1750" dirty="0">
                <a:solidFill>
                  <a:srgbClr val="E5E0DF"/>
                </a:solidFill>
                <a:latin typeface="Arial" panose="020B0604020202020204" pitchFamily="34" charset="0"/>
                <a:ea typeface="Barlow Medium" pitchFamily="34" charset="-122"/>
                <a:cs typeface="Arial" panose="020B0604020202020204" pitchFamily="34" charset="0"/>
              </a:rPr>
              <a:t>Visual Design</a:t>
            </a:r>
            <a:endParaRPr lang="en-US" sz="1750" dirty="0">
              <a:latin typeface="Arial" panose="020B0604020202020204" pitchFamily="34" charset="0"/>
              <a:cs typeface="Arial" panose="020B0604020202020204" pitchFamily="34" charset="0"/>
            </a:endParaRPr>
          </a:p>
        </p:txBody>
      </p:sp>
      <p:sp>
        <p:nvSpPr>
          <p:cNvPr id="19" name="Text 16"/>
          <p:cNvSpPr/>
          <p:nvPr/>
        </p:nvSpPr>
        <p:spPr>
          <a:xfrm>
            <a:off x="6404134" y="4750951"/>
            <a:ext cx="4260771" cy="328732"/>
          </a:xfrm>
          <a:prstGeom prst="rect">
            <a:avLst/>
          </a:prstGeom>
          <a:noFill/>
          <a:ln/>
        </p:spPr>
        <p:txBody>
          <a:bodyPr wrap="none" lIns="0" tIns="0" rIns="0" bIns="0" rtlCol="0" anchor="t"/>
          <a:lstStyle/>
          <a:p>
            <a:pPr marL="0" indent="0" algn="ctr">
              <a:lnSpc>
                <a:spcPts val="2550"/>
              </a:lnSpc>
              <a:buNone/>
            </a:pPr>
            <a:r>
              <a:rPr lang="en-US" sz="1600" dirty="0">
                <a:solidFill>
                  <a:srgbClr val="E5E0DF"/>
                </a:solidFill>
                <a:latin typeface="Arial" panose="020B0604020202020204" pitchFamily="34" charset="0"/>
                <a:ea typeface="Barlow" pitchFamily="34" charset="-122"/>
                <a:cs typeface="Arial" panose="020B0604020202020204" pitchFamily="34" charset="0"/>
              </a:rPr>
              <a:t>Develop logo, typography, and color palette.</a:t>
            </a:r>
            <a:endParaRPr lang="en-US" sz="1600" dirty="0">
              <a:latin typeface="Arial" panose="020B0604020202020204" pitchFamily="34" charset="0"/>
              <a:cs typeface="Arial" panose="020B0604020202020204" pitchFamily="34" charset="0"/>
            </a:endParaRPr>
          </a:p>
        </p:txBody>
      </p:sp>
      <p:sp>
        <p:nvSpPr>
          <p:cNvPr id="20" name="Shape 17"/>
          <p:cNvSpPr/>
          <p:nvPr/>
        </p:nvSpPr>
        <p:spPr>
          <a:xfrm>
            <a:off x="10961727" y="6004560"/>
            <a:ext cx="22860" cy="719376"/>
          </a:xfrm>
          <a:prstGeom prst="roundRect">
            <a:avLst>
              <a:gd name="adj" fmla="val 377636"/>
            </a:avLst>
          </a:prstGeom>
          <a:solidFill>
            <a:srgbClr val="922022"/>
          </a:solidFill>
          <a:ln/>
        </p:spPr>
      </p:sp>
      <p:sp>
        <p:nvSpPr>
          <p:cNvPr id="21" name="Shape 18"/>
          <p:cNvSpPr/>
          <p:nvPr/>
        </p:nvSpPr>
        <p:spPr>
          <a:xfrm>
            <a:off x="10741938" y="5773341"/>
            <a:ext cx="462439" cy="462439"/>
          </a:xfrm>
          <a:prstGeom prst="roundRect">
            <a:avLst>
              <a:gd name="adj" fmla="val 18668"/>
            </a:avLst>
          </a:prstGeom>
          <a:solidFill>
            <a:srgbClr val="790709"/>
          </a:solidFill>
          <a:ln w="7620">
            <a:solidFill>
              <a:srgbClr val="922022"/>
            </a:solidFill>
            <a:prstDash val="solid"/>
          </a:ln>
        </p:spPr>
      </p:sp>
      <p:sp>
        <p:nvSpPr>
          <p:cNvPr id="22" name="Text 19"/>
          <p:cNvSpPr/>
          <p:nvPr/>
        </p:nvSpPr>
        <p:spPr>
          <a:xfrm>
            <a:off x="10895052" y="5867519"/>
            <a:ext cx="156210" cy="274082"/>
          </a:xfrm>
          <a:prstGeom prst="rect">
            <a:avLst/>
          </a:prstGeom>
          <a:noFill/>
          <a:ln/>
        </p:spPr>
        <p:txBody>
          <a:bodyPr wrap="none" lIns="0" tIns="0" rIns="0" bIns="0" rtlCol="0" anchor="t"/>
          <a:lstStyle/>
          <a:p>
            <a:pPr marL="0" indent="0" algn="ctr">
              <a:lnSpc>
                <a:spcPts val="2150"/>
              </a:lnSpc>
              <a:buNone/>
            </a:pPr>
            <a:r>
              <a:rPr lang="en-US" sz="2150" dirty="0">
                <a:solidFill>
                  <a:srgbClr val="E5E0DF"/>
                </a:solidFill>
                <a:latin typeface="Arial" panose="020B0604020202020204" pitchFamily="34" charset="0"/>
                <a:ea typeface="Barlow Medium" pitchFamily="34" charset="-122"/>
                <a:cs typeface="Arial" panose="020B0604020202020204" pitchFamily="34" charset="0"/>
              </a:rPr>
              <a:t>4</a:t>
            </a:r>
            <a:endParaRPr lang="en-US" sz="2150" dirty="0">
              <a:latin typeface="Arial" panose="020B0604020202020204" pitchFamily="34" charset="0"/>
              <a:cs typeface="Arial" panose="020B0604020202020204" pitchFamily="34" charset="0"/>
            </a:endParaRPr>
          </a:p>
        </p:txBody>
      </p:sp>
      <p:sp>
        <p:nvSpPr>
          <p:cNvPr id="23" name="Text 20"/>
          <p:cNvSpPr/>
          <p:nvPr/>
        </p:nvSpPr>
        <p:spPr>
          <a:xfrm>
            <a:off x="9831229" y="6929438"/>
            <a:ext cx="2283738" cy="285393"/>
          </a:xfrm>
          <a:prstGeom prst="rect">
            <a:avLst/>
          </a:prstGeom>
          <a:noFill/>
          <a:ln/>
        </p:spPr>
        <p:txBody>
          <a:bodyPr wrap="none" lIns="0" tIns="0" rIns="0" bIns="0" rtlCol="0" anchor="t"/>
          <a:lstStyle/>
          <a:p>
            <a:pPr marL="0" indent="0" algn="ctr">
              <a:lnSpc>
                <a:spcPts val="2200"/>
              </a:lnSpc>
              <a:buNone/>
            </a:pPr>
            <a:r>
              <a:rPr lang="en-US" sz="1750" dirty="0">
                <a:solidFill>
                  <a:srgbClr val="E5E0DF"/>
                </a:solidFill>
                <a:latin typeface="Arial" panose="020B0604020202020204" pitchFamily="34" charset="0"/>
                <a:ea typeface="Barlow Medium" pitchFamily="34" charset="-122"/>
                <a:cs typeface="Arial" panose="020B0604020202020204" pitchFamily="34" charset="0"/>
              </a:rPr>
              <a:t>Messaging</a:t>
            </a:r>
            <a:endParaRPr lang="en-US" sz="1750" dirty="0">
              <a:latin typeface="Arial" panose="020B0604020202020204" pitchFamily="34" charset="0"/>
              <a:cs typeface="Arial" panose="020B0604020202020204" pitchFamily="34" charset="0"/>
            </a:endParaRPr>
          </a:p>
        </p:txBody>
      </p:sp>
      <p:sp>
        <p:nvSpPr>
          <p:cNvPr id="24" name="Text 21"/>
          <p:cNvSpPr/>
          <p:nvPr/>
        </p:nvSpPr>
        <p:spPr>
          <a:xfrm>
            <a:off x="8842772" y="7338060"/>
            <a:ext cx="4260771" cy="328732"/>
          </a:xfrm>
          <a:prstGeom prst="rect">
            <a:avLst/>
          </a:prstGeom>
          <a:noFill/>
          <a:ln/>
        </p:spPr>
        <p:txBody>
          <a:bodyPr wrap="none" lIns="0" tIns="0" rIns="0" bIns="0" rtlCol="0" anchor="t"/>
          <a:lstStyle/>
          <a:p>
            <a:pPr marL="0" indent="0" algn="ctr">
              <a:lnSpc>
                <a:spcPts val="2550"/>
              </a:lnSpc>
              <a:buNone/>
            </a:pPr>
            <a:r>
              <a:rPr lang="en-US" sz="1600" dirty="0">
                <a:solidFill>
                  <a:srgbClr val="E5E0DF"/>
                </a:solidFill>
                <a:latin typeface="Arial" panose="020B0604020202020204" pitchFamily="34" charset="0"/>
                <a:ea typeface="Barlow" pitchFamily="34" charset="-122"/>
                <a:cs typeface="Arial" panose="020B0604020202020204" pitchFamily="34" charset="0"/>
              </a:rPr>
              <a:t>Craft brand message and tone of voice.</a:t>
            </a:r>
            <a:endParaRPr lang="en-US" sz="1600" dirty="0">
              <a:latin typeface="Arial" panose="020B0604020202020204" pitchFamily="34" charset="0"/>
              <a:cs typeface="Arial" panose="020B0604020202020204" pitchFamily="34" charset="0"/>
            </a:endParaRPr>
          </a:p>
        </p:txBody>
      </p:sp>
      <p:sp>
        <p:nvSpPr>
          <p:cNvPr id="25" name="Rectangle: Rounded Corners 24">
            <a:extLst>
              <a:ext uri="{FF2B5EF4-FFF2-40B4-BE49-F238E27FC236}">
                <a16:creationId xmlns:a16="http://schemas.microsoft.com/office/drawing/2014/main" id="{F76B4C58-FF82-92C0-E1E0-E5E007BEF039}"/>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DB5253-AC4F-BFA6-5022-3AA82EFA78CE}"/>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31E58503-2480-FE44-DE60-6864CDA22667}"/>
              </a:ext>
            </a:extLst>
          </p:cNvPr>
          <p:cNvSpPr/>
          <p:nvPr/>
        </p:nvSpPr>
        <p:spPr>
          <a:xfrm>
            <a:off x="773794" y="1652195"/>
            <a:ext cx="5486400" cy="685800"/>
          </a:xfrm>
          <a:prstGeom prst="rect">
            <a:avLst/>
          </a:prstGeom>
          <a:noFill/>
          <a:ln/>
        </p:spPr>
        <p:txBody>
          <a:bodyPr wrap="none" lIns="0" tIns="0" rIns="0" bIns="0" rtlCol="0" anchor="t"/>
          <a:lstStyle/>
          <a:p>
            <a:pPr marL="0" indent="0">
              <a:lnSpc>
                <a:spcPts val="5400"/>
              </a:lnSpc>
              <a:buNone/>
            </a:pPr>
            <a:r>
              <a:rPr lang="en-US" sz="4300" dirty="0">
                <a:solidFill>
                  <a:srgbClr val="FFFFFF"/>
                </a:solidFill>
                <a:latin typeface="Arial" panose="020B0604020202020204" pitchFamily="34" charset="0"/>
                <a:ea typeface="Barlow Medium" pitchFamily="34" charset="-122"/>
                <a:cs typeface="Arial" panose="020B0604020202020204" pitchFamily="34" charset="0"/>
              </a:rPr>
              <a:t>Steps in Creating a Brand Identity</a:t>
            </a:r>
          </a:p>
        </p:txBody>
      </p:sp>
      <p:sp>
        <p:nvSpPr>
          <p:cNvPr id="16" name="Text 1">
            <a:extLst>
              <a:ext uri="{FF2B5EF4-FFF2-40B4-BE49-F238E27FC236}">
                <a16:creationId xmlns:a16="http://schemas.microsoft.com/office/drawing/2014/main" id="{2ED0D651-DE58-6462-7897-498A444696BD}"/>
              </a:ext>
            </a:extLst>
          </p:cNvPr>
          <p:cNvSpPr/>
          <p:nvPr/>
        </p:nvSpPr>
        <p:spPr>
          <a:xfrm>
            <a:off x="773794" y="2351874"/>
            <a:ext cx="13082812" cy="5139033"/>
          </a:xfrm>
          <a:prstGeom prst="rect">
            <a:avLst/>
          </a:prstGeom>
          <a:noFill/>
          <a:ln/>
        </p:spPr>
        <p:txBody>
          <a:bodyPr wrap="square" lIns="0" tIns="0" rIns="0" bIns="0" rtlCol="0" anchor="t"/>
          <a:lstStyle/>
          <a:p>
            <a:pPr marL="342900" marR="0" lvl="0" indent="-342900">
              <a:lnSpc>
                <a:spcPct val="150000"/>
              </a:lnSpc>
              <a:spcBef>
                <a:spcPts val="0"/>
              </a:spcBef>
              <a:spcAft>
                <a:spcPts val="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Research</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50000"/>
              </a:lnSpc>
              <a:spcBef>
                <a:spcPts val="0"/>
              </a:spcBef>
              <a:spcAft>
                <a:spcPts val="0"/>
              </a:spcAft>
              <a:buFont typeface="Wingdings" panose="05000000000000000000" pitchFamily="2" charset="2"/>
              <a:buChar char=""/>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Understand the target audience, industry trends, and competitors.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50000"/>
              </a:lnSpc>
              <a:spcBef>
                <a:spcPts val="0"/>
              </a:spcBef>
              <a:spcAft>
                <a:spcPts val="0"/>
              </a:spcAft>
              <a:buFont typeface="Wingdings" panose="05000000000000000000" pitchFamily="2" charset="2"/>
              <a:buChar char=""/>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Identify what makes the brand unique and what values it stands for.</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Define Brand Positioning</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50000"/>
              </a:lnSpc>
              <a:spcBef>
                <a:spcPts val="0"/>
              </a:spcBef>
              <a:spcAft>
                <a:spcPts val="0"/>
              </a:spcAft>
              <a:buFont typeface="Wingdings" panose="05000000000000000000" pitchFamily="2" charset="2"/>
              <a:buChar char=""/>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Determine where the brand sits in the market and what differentiates it from competitors.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50000"/>
              </a:lnSpc>
              <a:spcBef>
                <a:spcPts val="0"/>
              </a:spcBef>
              <a:spcAft>
                <a:spcPts val="0"/>
              </a:spcAft>
              <a:buFont typeface="Wingdings" panose="05000000000000000000" pitchFamily="2" charset="2"/>
              <a:buChar char=""/>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Brand positioning defines the target audience’s perception of the brand relative to competitors.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Designing Visual Elements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50000"/>
              </a:lnSpc>
              <a:spcBef>
                <a:spcPts val="0"/>
              </a:spcBef>
              <a:spcAft>
                <a:spcPts val="0"/>
              </a:spcAft>
              <a:buFont typeface="Wingdings" panose="05000000000000000000" pitchFamily="2" charset="2"/>
              <a:buChar char=""/>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Create a logo, select typography, and build a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palette that reflects the brand’s personality and values.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Develop a Brand Message</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50000"/>
              </a:lnSpc>
              <a:spcBef>
                <a:spcPts val="0"/>
              </a:spcBef>
              <a:spcAft>
                <a:spcPts val="0"/>
              </a:spcAft>
              <a:buFont typeface="Wingdings" panose="05000000000000000000" pitchFamily="2" charset="2"/>
              <a:buChar char=""/>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Craft a message that resonates with the audience, including a clear mission statement, tagline, and tone of voice.</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Create Brand Guidelines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50000"/>
              </a:lnSpc>
              <a:spcBef>
                <a:spcPts val="0"/>
              </a:spcBef>
              <a:spcAft>
                <a:spcPts val="0"/>
              </a:spcAft>
              <a:buFont typeface="Wingdings" panose="05000000000000000000" pitchFamily="2" charset="2"/>
              <a:buChar char=""/>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Establish a set of rules for using the brand’s visual and verbal elements, ensuring consistency across all platforms (print, digital, social media).</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Rounded Corners 16">
            <a:extLst>
              <a:ext uri="{FF2B5EF4-FFF2-40B4-BE49-F238E27FC236}">
                <a16:creationId xmlns:a16="http://schemas.microsoft.com/office/drawing/2014/main" id="{7CCDC5DB-99A7-5618-8D13-93EBBE45E662}"/>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E9D25BE-6CA4-7B81-7892-51221B3554C2}"/>
              </a:ext>
            </a:extLst>
          </p:cNvPr>
          <p:cNvPicPr>
            <a:picLocks noChangeAspect="1"/>
          </p:cNvPicPr>
          <p:nvPr/>
        </p:nvPicPr>
        <p:blipFill>
          <a:blip r:embed="rId3"/>
          <a:srcRect t="55527" b="29252"/>
          <a:stretch/>
        </p:blipFill>
        <p:spPr>
          <a:xfrm>
            <a:off x="0" y="-1"/>
            <a:ext cx="14630400" cy="1484555"/>
          </a:xfrm>
          <a:prstGeom prst="rect">
            <a:avLst/>
          </a:prstGeom>
        </p:spPr>
      </p:pic>
    </p:spTree>
    <p:extLst>
      <p:ext uri="{BB962C8B-B14F-4D97-AF65-F5344CB8AC3E}">
        <p14:creationId xmlns:p14="http://schemas.microsoft.com/office/powerpoint/2010/main" val="360431861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88B9F1-3FF8-451B-BF5A-CBC7519DD36D}"/>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FC4D60F8-1C6C-A8EE-F245-D64EB3A9D0B6}"/>
              </a:ext>
            </a:extLst>
          </p:cNvPr>
          <p:cNvSpPr/>
          <p:nvPr/>
        </p:nvSpPr>
        <p:spPr>
          <a:xfrm>
            <a:off x="773794" y="1652195"/>
            <a:ext cx="5486400" cy="685800"/>
          </a:xfrm>
          <a:prstGeom prst="rect">
            <a:avLst/>
          </a:prstGeom>
          <a:noFill/>
          <a:ln/>
        </p:spPr>
        <p:txBody>
          <a:bodyPr wrap="none" lIns="0" tIns="0" rIns="0" bIns="0" rtlCol="0" anchor="t"/>
          <a:lstStyle/>
          <a:p>
            <a:pPr marL="0" indent="0">
              <a:lnSpc>
                <a:spcPts val="5400"/>
              </a:lnSpc>
              <a:buNone/>
            </a:pPr>
            <a:r>
              <a:rPr lang="en-US" sz="4300" dirty="0">
                <a:solidFill>
                  <a:srgbClr val="FFFFFF"/>
                </a:solidFill>
                <a:latin typeface="Arial" panose="020B0604020202020204" pitchFamily="34" charset="0"/>
                <a:ea typeface="Barlow Medium" pitchFamily="34" charset="-122"/>
                <a:cs typeface="Arial" panose="020B0604020202020204" pitchFamily="34" charset="0"/>
              </a:rPr>
              <a:t>The Importance of Brand Identity</a:t>
            </a:r>
          </a:p>
        </p:txBody>
      </p:sp>
      <p:sp>
        <p:nvSpPr>
          <p:cNvPr id="16" name="Text 1">
            <a:extLst>
              <a:ext uri="{FF2B5EF4-FFF2-40B4-BE49-F238E27FC236}">
                <a16:creationId xmlns:a16="http://schemas.microsoft.com/office/drawing/2014/main" id="{352100F2-46B7-C431-C4DF-6ABC967DB338}"/>
              </a:ext>
            </a:extLst>
          </p:cNvPr>
          <p:cNvSpPr/>
          <p:nvPr/>
        </p:nvSpPr>
        <p:spPr>
          <a:xfrm>
            <a:off x="773794" y="2341116"/>
            <a:ext cx="13082812" cy="5139033"/>
          </a:xfrm>
          <a:prstGeom prst="rect">
            <a:avLst/>
          </a:prstGeom>
          <a:noFill/>
          <a:ln/>
        </p:spPr>
        <p:txBody>
          <a:bodyPr wrap="square" lIns="0" tIns="0" rIns="0" bIns="0" rtlCol="0" anchor="t"/>
          <a:lstStyle/>
          <a:p>
            <a:pPr marL="800100" lvl="1" indent="-342900">
              <a:lnSpc>
                <a:spcPct val="150000"/>
              </a:lnSpc>
              <a:buSzPts val="1000"/>
              <a:buFont typeface="Symbol" panose="05050102010706020507" pitchFamily="18" charset="2"/>
              <a:buChar char=""/>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Recognition and Consistency</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 strong brand identity creates immediate recognition. Brands like Coca-Cola and McDonald's are easily recognizable because of their consistent use of logos,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and messaging.</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nSpc>
                <a:spcPct val="150000"/>
              </a:lnSpc>
              <a:buSzPts val="1000"/>
              <a:buFont typeface="Symbol" panose="05050102010706020507" pitchFamily="18" charset="2"/>
              <a:buChar char=""/>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Trust and Loyalty</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Consumers tend to trust brands with a clear and consistent identity. Trust leads to customer loyalty, where customers repeatedly choose the brand over others.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nSpc>
                <a:spcPct val="150000"/>
              </a:lnSpc>
              <a:buSzPts val="1000"/>
              <a:buFont typeface="Symbol" panose="05050102010706020507" pitchFamily="18" charset="2"/>
              <a:buChar char=""/>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Differentiation</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 a competitive market, a distinctive brand identity helps a business stand out. This can be the difference between success and failure, especially in industries with many competitors.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nSpc>
                <a:spcPct val="150000"/>
              </a:lnSpc>
              <a:buSzPts val="1000"/>
              <a:buFont typeface="Symbol" panose="05050102010706020507" pitchFamily="18" charset="2"/>
              <a:buChar char=""/>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Emotional Connection</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 well-crafted brand identity can establish an emotional connection with the audience. When customers resonate with a brand’s values and story, they are more likely to become advocates of the brand.</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Rounded Corners 16">
            <a:extLst>
              <a:ext uri="{FF2B5EF4-FFF2-40B4-BE49-F238E27FC236}">
                <a16:creationId xmlns:a16="http://schemas.microsoft.com/office/drawing/2014/main" id="{07050103-E096-6DD8-9BCB-F51A0CE64AFF}"/>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048D05DD-475F-B714-F927-AD5D562FCFA1}"/>
              </a:ext>
            </a:extLst>
          </p:cNvPr>
          <p:cNvPicPr>
            <a:picLocks noChangeAspect="1"/>
          </p:cNvPicPr>
          <p:nvPr/>
        </p:nvPicPr>
        <p:blipFill>
          <a:blip r:embed="rId3"/>
          <a:srcRect t="55527" b="29252"/>
          <a:stretch/>
        </p:blipFill>
        <p:spPr>
          <a:xfrm>
            <a:off x="0" y="-1"/>
            <a:ext cx="14630400" cy="1484555"/>
          </a:xfrm>
          <a:prstGeom prst="rect">
            <a:avLst/>
          </a:prstGeom>
        </p:spPr>
      </p:pic>
    </p:spTree>
    <p:extLst>
      <p:ext uri="{BB962C8B-B14F-4D97-AF65-F5344CB8AC3E}">
        <p14:creationId xmlns:p14="http://schemas.microsoft.com/office/powerpoint/2010/main" val="149218429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3086100"/>
          </a:xfrm>
          <a:prstGeom prst="rect">
            <a:avLst/>
          </a:prstGeom>
        </p:spPr>
      </p:pic>
      <p:sp>
        <p:nvSpPr>
          <p:cNvPr id="3" name="Text 0"/>
          <p:cNvSpPr/>
          <p:nvPr/>
        </p:nvSpPr>
        <p:spPr>
          <a:xfrm>
            <a:off x="1321356" y="4057174"/>
            <a:ext cx="6871811" cy="685800"/>
          </a:xfrm>
          <a:prstGeom prst="rect">
            <a:avLst/>
          </a:prstGeom>
          <a:noFill/>
          <a:ln/>
        </p:spPr>
        <p:txBody>
          <a:bodyPr wrap="none" lIns="0" tIns="0" rIns="0" bIns="0" rtlCol="0" anchor="t"/>
          <a:lstStyle/>
          <a:p>
            <a:pPr marL="0" indent="0">
              <a:lnSpc>
                <a:spcPts val="5400"/>
              </a:lnSpc>
              <a:buNone/>
            </a:pPr>
            <a:r>
              <a:rPr lang="en-US" sz="4300" dirty="0">
                <a:solidFill>
                  <a:srgbClr val="FFFFFF"/>
                </a:solidFill>
                <a:latin typeface="Arial" panose="020B0604020202020204" pitchFamily="34" charset="0"/>
                <a:ea typeface="Barlow Medium" pitchFamily="34" charset="-122"/>
                <a:cs typeface="Arial" panose="020B0604020202020204" pitchFamily="34" charset="0"/>
              </a:rPr>
              <a:t>Importance of Brand Identity</a:t>
            </a:r>
            <a:endParaRPr lang="en-US" sz="4300" dirty="0">
              <a:latin typeface="Arial" panose="020B0604020202020204" pitchFamily="34" charset="0"/>
              <a:cs typeface="Arial" panose="020B0604020202020204" pitchFamily="34" charset="0"/>
            </a:endParaRPr>
          </a:p>
        </p:txBody>
      </p:sp>
      <p:pic>
        <p:nvPicPr>
          <p:cNvPr id="4" name="Image 1" descr="preencoded.png"/>
          <p:cNvPicPr>
            <a:picLocks noChangeAspect="1"/>
          </p:cNvPicPr>
          <p:nvPr/>
        </p:nvPicPr>
        <p:blipFill>
          <a:blip r:embed="rId4"/>
          <a:stretch>
            <a:fillRect/>
          </a:stretch>
        </p:blipFill>
        <p:spPr>
          <a:xfrm>
            <a:off x="1321356" y="5113258"/>
            <a:ext cx="617220" cy="617220"/>
          </a:xfrm>
          <a:prstGeom prst="rect">
            <a:avLst/>
          </a:prstGeom>
        </p:spPr>
      </p:pic>
      <p:sp>
        <p:nvSpPr>
          <p:cNvPr id="5" name="Text 1"/>
          <p:cNvSpPr/>
          <p:nvPr/>
        </p:nvSpPr>
        <p:spPr>
          <a:xfrm>
            <a:off x="1321356" y="5977295"/>
            <a:ext cx="2743200" cy="342900"/>
          </a:xfrm>
          <a:prstGeom prst="rect">
            <a:avLst/>
          </a:prstGeom>
          <a:noFill/>
          <a:ln/>
        </p:spPr>
        <p:txBody>
          <a:bodyPr wrap="none" lIns="0" tIns="0" rIns="0" bIns="0" rtlCol="0" anchor="t"/>
          <a:lstStyle/>
          <a:p>
            <a:pPr marL="0" indent="0" algn="l">
              <a:lnSpc>
                <a:spcPts val="2700"/>
              </a:lnSpc>
              <a:buNone/>
            </a:pPr>
            <a:r>
              <a:rPr lang="en-US" sz="2150" dirty="0">
                <a:solidFill>
                  <a:srgbClr val="E5E0DF"/>
                </a:solidFill>
                <a:latin typeface="Arial" panose="020B0604020202020204" pitchFamily="34" charset="0"/>
                <a:ea typeface="Barlow Medium" pitchFamily="34" charset="-122"/>
                <a:cs typeface="Arial" panose="020B0604020202020204" pitchFamily="34" charset="0"/>
              </a:rPr>
              <a:t>Recognition</a:t>
            </a:r>
            <a:endParaRPr lang="en-US" sz="2150" dirty="0">
              <a:latin typeface="Arial" panose="020B0604020202020204" pitchFamily="34" charset="0"/>
              <a:cs typeface="Arial" panose="020B0604020202020204" pitchFamily="34" charset="0"/>
            </a:endParaRPr>
          </a:p>
        </p:txBody>
      </p:sp>
      <p:sp>
        <p:nvSpPr>
          <p:cNvPr id="6" name="Text 2"/>
          <p:cNvSpPr/>
          <p:nvPr/>
        </p:nvSpPr>
        <p:spPr>
          <a:xfrm>
            <a:off x="1321356" y="6468308"/>
            <a:ext cx="3749040" cy="790099"/>
          </a:xfrm>
          <a:prstGeom prst="rect">
            <a:avLst/>
          </a:prstGeom>
          <a:noFill/>
          <a:ln/>
        </p:spPr>
        <p:txBody>
          <a:bodyPr wrap="square" lIns="0" tIns="0" rIns="0" bIns="0" rtlCol="0" anchor="t"/>
          <a:lstStyle/>
          <a:p>
            <a:pPr marL="0" indent="0" algn="l">
              <a:lnSpc>
                <a:spcPts val="3100"/>
              </a:lnSpc>
              <a:buNone/>
            </a:pPr>
            <a:r>
              <a:rPr lang="en-US" sz="1900" dirty="0">
                <a:solidFill>
                  <a:srgbClr val="E5E0DF"/>
                </a:solidFill>
                <a:latin typeface="Arial" panose="020B0604020202020204" pitchFamily="34" charset="0"/>
                <a:ea typeface="Barlow" pitchFamily="34" charset="-122"/>
                <a:cs typeface="Arial" panose="020B0604020202020204" pitchFamily="34" charset="0"/>
              </a:rPr>
              <a:t>Strong identity creates immediate brand recognition.</a:t>
            </a:r>
            <a:endParaRPr lang="en-US" sz="1900" dirty="0">
              <a:latin typeface="Arial" panose="020B0604020202020204" pitchFamily="34" charset="0"/>
              <a:cs typeface="Arial" panose="020B0604020202020204" pitchFamily="34" charset="0"/>
            </a:endParaRPr>
          </a:p>
        </p:txBody>
      </p:sp>
      <p:pic>
        <p:nvPicPr>
          <p:cNvPr id="7" name="Image 2" descr="preencoded.png"/>
          <p:cNvPicPr>
            <a:picLocks noChangeAspect="1"/>
          </p:cNvPicPr>
          <p:nvPr/>
        </p:nvPicPr>
        <p:blipFill>
          <a:blip r:embed="rId5"/>
          <a:stretch>
            <a:fillRect/>
          </a:stretch>
        </p:blipFill>
        <p:spPr>
          <a:xfrm>
            <a:off x="5440680" y="5113258"/>
            <a:ext cx="617220" cy="617220"/>
          </a:xfrm>
          <a:prstGeom prst="rect">
            <a:avLst/>
          </a:prstGeom>
        </p:spPr>
      </p:pic>
      <p:sp>
        <p:nvSpPr>
          <p:cNvPr id="8" name="Text 3"/>
          <p:cNvSpPr/>
          <p:nvPr/>
        </p:nvSpPr>
        <p:spPr>
          <a:xfrm>
            <a:off x="5440680" y="5977295"/>
            <a:ext cx="2743200" cy="342900"/>
          </a:xfrm>
          <a:prstGeom prst="rect">
            <a:avLst/>
          </a:prstGeom>
          <a:noFill/>
          <a:ln/>
        </p:spPr>
        <p:txBody>
          <a:bodyPr wrap="none" lIns="0" tIns="0" rIns="0" bIns="0" rtlCol="0" anchor="t"/>
          <a:lstStyle/>
          <a:p>
            <a:pPr marL="0" indent="0" algn="l">
              <a:lnSpc>
                <a:spcPts val="2700"/>
              </a:lnSpc>
              <a:buNone/>
            </a:pPr>
            <a:r>
              <a:rPr lang="en-US" sz="2150" dirty="0">
                <a:solidFill>
                  <a:srgbClr val="E5E0DF"/>
                </a:solidFill>
                <a:latin typeface="Arial" panose="020B0604020202020204" pitchFamily="34" charset="0"/>
                <a:ea typeface="Barlow Medium" pitchFamily="34" charset="-122"/>
                <a:cs typeface="Arial" panose="020B0604020202020204" pitchFamily="34" charset="0"/>
              </a:rPr>
              <a:t>Trust</a:t>
            </a:r>
            <a:endParaRPr lang="en-US" sz="2150" dirty="0">
              <a:latin typeface="Arial" panose="020B0604020202020204" pitchFamily="34" charset="0"/>
              <a:cs typeface="Arial" panose="020B0604020202020204" pitchFamily="34" charset="0"/>
            </a:endParaRPr>
          </a:p>
        </p:txBody>
      </p:sp>
      <p:sp>
        <p:nvSpPr>
          <p:cNvPr id="9" name="Text 4"/>
          <p:cNvSpPr/>
          <p:nvPr/>
        </p:nvSpPr>
        <p:spPr>
          <a:xfrm>
            <a:off x="5440680" y="6468308"/>
            <a:ext cx="3749040" cy="790099"/>
          </a:xfrm>
          <a:prstGeom prst="rect">
            <a:avLst/>
          </a:prstGeom>
          <a:noFill/>
          <a:ln/>
        </p:spPr>
        <p:txBody>
          <a:bodyPr wrap="square" lIns="0" tIns="0" rIns="0" bIns="0" rtlCol="0" anchor="t"/>
          <a:lstStyle/>
          <a:p>
            <a:pPr marL="0" indent="0" algn="l">
              <a:lnSpc>
                <a:spcPts val="3100"/>
              </a:lnSpc>
              <a:buNone/>
            </a:pPr>
            <a:r>
              <a:rPr lang="en-US" sz="1900" dirty="0">
                <a:solidFill>
                  <a:srgbClr val="E5E0DF"/>
                </a:solidFill>
                <a:latin typeface="Arial" panose="020B0604020202020204" pitchFamily="34" charset="0"/>
                <a:ea typeface="Barlow" pitchFamily="34" charset="-122"/>
                <a:cs typeface="Arial" panose="020B0604020202020204" pitchFamily="34" charset="0"/>
              </a:rPr>
              <a:t>Consistent branding builds consumer trust and loyalty.</a:t>
            </a:r>
            <a:endParaRPr lang="en-US" sz="1900" dirty="0">
              <a:latin typeface="Arial" panose="020B0604020202020204" pitchFamily="34" charset="0"/>
              <a:cs typeface="Arial" panose="020B0604020202020204" pitchFamily="34" charset="0"/>
            </a:endParaRPr>
          </a:p>
        </p:txBody>
      </p:sp>
      <p:pic>
        <p:nvPicPr>
          <p:cNvPr id="10" name="Image 3" descr="preencoded.png"/>
          <p:cNvPicPr>
            <a:picLocks noChangeAspect="1"/>
          </p:cNvPicPr>
          <p:nvPr/>
        </p:nvPicPr>
        <p:blipFill>
          <a:blip r:embed="rId6"/>
          <a:stretch>
            <a:fillRect/>
          </a:stretch>
        </p:blipFill>
        <p:spPr>
          <a:xfrm>
            <a:off x="9560004" y="5113258"/>
            <a:ext cx="617220" cy="617220"/>
          </a:xfrm>
          <a:prstGeom prst="rect">
            <a:avLst/>
          </a:prstGeom>
        </p:spPr>
      </p:pic>
      <p:sp>
        <p:nvSpPr>
          <p:cNvPr id="11" name="Text 5"/>
          <p:cNvSpPr/>
          <p:nvPr/>
        </p:nvSpPr>
        <p:spPr>
          <a:xfrm>
            <a:off x="9560004" y="5977295"/>
            <a:ext cx="2743200" cy="342900"/>
          </a:xfrm>
          <a:prstGeom prst="rect">
            <a:avLst/>
          </a:prstGeom>
          <a:noFill/>
          <a:ln/>
        </p:spPr>
        <p:txBody>
          <a:bodyPr wrap="none" lIns="0" tIns="0" rIns="0" bIns="0" rtlCol="0" anchor="t"/>
          <a:lstStyle/>
          <a:p>
            <a:pPr marL="0" indent="0" algn="l">
              <a:lnSpc>
                <a:spcPts val="2700"/>
              </a:lnSpc>
              <a:buNone/>
            </a:pPr>
            <a:r>
              <a:rPr lang="en-US" sz="2150" dirty="0">
                <a:solidFill>
                  <a:srgbClr val="E5E0DF"/>
                </a:solidFill>
                <a:latin typeface="Arial" panose="020B0604020202020204" pitchFamily="34" charset="0"/>
                <a:ea typeface="Barlow Medium" pitchFamily="34" charset="-122"/>
                <a:cs typeface="Arial" panose="020B0604020202020204" pitchFamily="34" charset="0"/>
              </a:rPr>
              <a:t>Differentiation</a:t>
            </a:r>
            <a:endParaRPr lang="en-US" sz="2150" dirty="0">
              <a:latin typeface="Arial" panose="020B0604020202020204" pitchFamily="34" charset="0"/>
              <a:cs typeface="Arial" panose="020B0604020202020204" pitchFamily="34" charset="0"/>
            </a:endParaRPr>
          </a:p>
        </p:txBody>
      </p:sp>
      <p:sp>
        <p:nvSpPr>
          <p:cNvPr id="12" name="Text 6"/>
          <p:cNvSpPr/>
          <p:nvPr/>
        </p:nvSpPr>
        <p:spPr>
          <a:xfrm>
            <a:off x="9560004" y="6468308"/>
            <a:ext cx="3749040" cy="790099"/>
          </a:xfrm>
          <a:prstGeom prst="rect">
            <a:avLst/>
          </a:prstGeom>
          <a:noFill/>
          <a:ln/>
        </p:spPr>
        <p:txBody>
          <a:bodyPr wrap="square" lIns="0" tIns="0" rIns="0" bIns="0" rtlCol="0" anchor="t"/>
          <a:lstStyle/>
          <a:p>
            <a:pPr marL="0" indent="0" algn="l">
              <a:lnSpc>
                <a:spcPts val="3100"/>
              </a:lnSpc>
              <a:buNone/>
            </a:pPr>
            <a:r>
              <a:rPr lang="en-US" sz="1900" dirty="0">
                <a:solidFill>
                  <a:srgbClr val="E5E0DF"/>
                </a:solidFill>
                <a:latin typeface="Arial" panose="020B0604020202020204" pitchFamily="34" charset="0"/>
                <a:ea typeface="Barlow" pitchFamily="34" charset="-122"/>
                <a:cs typeface="Arial" panose="020B0604020202020204" pitchFamily="34" charset="0"/>
              </a:rPr>
              <a:t>Distinctive identity helps brands stand out in competitive markets.</a:t>
            </a:r>
            <a:endParaRPr lang="en-US" sz="1900" dirty="0">
              <a:latin typeface="Arial" panose="020B0604020202020204" pitchFamily="34" charset="0"/>
              <a:cs typeface="Arial" panose="020B0604020202020204" pitchFamily="34" charset="0"/>
            </a:endParaRPr>
          </a:p>
        </p:txBody>
      </p:sp>
      <p:sp>
        <p:nvSpPr>
          <p:cNvPr id="13" name="Rectangle: Rounded Corners 12">
            <a:extLst>
              <a:ext uri="{FF2B5EF4-FFF2-40B4-BE49-F238E27FC236}">
                <a16:creationId xmlns:a16="http://schemas.microsoft.com/office/drawing/2014/main" id="{AE2C1C64-EF5E-8D45-FD4E-DACCA9065EE6}"/>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95073" y="661392"/>
            <a:ext cx="5183862" cy="641866"/>
          </a:xfrm>
          <a:prstGeom prst="rect">
            <a:avLst/>
          </a:prstGeom>
          <a:noFill/>
          <a:ln/>
        </p:spPr>
        <p:txBody>
          <a:bodyPr wrap="none" lIns="0" tIns="0" rIns="0" bIns="0" rtlCol="0" anchor="t"/>
          <a:lstStyle/>
          <a:p>
            <a:pPr marL="0" indent="0">
              <a:lnSpc>
                <a:spcPts val="5050"/>
              </a:lnSpc>
              <a:buNone/>
            </a:pPr>
            <a:r>
              <a:rPr lang="en-US" sz="4000" dirty="0">
                <a:solidFill>
                  <a:srgbClr val="FFFFFF"/>
                </a:solidFill>
                <a:latin typeface="Arial" panose="020B0604020202020204" pitchFamily="34" charset="0"/>
                <a:ea typeface="Barlow Medium" pitchFamily="34" charset="-122"/>
                <a:cs typeface="Arial" panose="020B0604020202020204" pitchFamily="34" charset="0"/>
              </a:rPr>
              <a:t>Logo Design Essentials</a:t>
            </a:r>
            <a:endParaRPr lang="en-US" sz="4000" dirty="0">
              <a:latin typeface="Arial" panose="020B0604020202020204" pitchFamily="34" charset="0"/>
              <a:cs typeface="Arial" panose="020B0604020202020204" pitchFamily="34" charset="0"/>
            </a:endParaRPr>
          </a:p>
        </p:txBody>
      </p:sp>
      <p:sp>
        <p:nvSpPr>
          <p:cNvPr id="4" name="Shape 1"/>
          <p:cNvSpPr/>
          <p:nvPr/>
        </p:nvSpPr>
        <p:spPr>
          <a:xfrm>
            <a:off x="6295073" y="1649730"/>
            <a:ext cx="7526655" cy="1306354"/>
          </a:xfrm>
          <a:prstGeom prst="roundRect">
            <a:avLst>
              <a:gd name="adj" fmla="val 7429"/>
            </a:avLst>
          </a:prstGeom>
          <a:solidFill>
            <a:srgbClr val="790709"/>
          </a:solidFill>
          <a:ln w="7620">
            <a:solidFill>
              <a:srgbClr val="922022"/>
            </a:solidFill>
            <a:prstDash val="solid"/>
          </a:ln>
        </p:spPr>
      </p:sp>
      <p:sp>
        <p:nvSpPr>
          <p:cNvPr id="5" name="Text 2"/>
          <p:cNvSpPr/>
          <p:nvPr/>
        </p:nvSpPr>
        <p:spPr>
          <a:xfrm>
            <a:off x="6533674" y="1888331"/>
            <a:ext cx="2567226" cy="320873"/>
          </a:xfrm>
          <a:prstGeom prst="rect">
            <a:avLst/>
          </a:prstGeom>
          <a:noFill/>
          <a:ln/>
        </p:spPr>
        <p:txBody>
          <a:bodyPr wrap="none" lIns="0" tIns="0" rIns="0" bIns="0" rtlCol="0" anchor="t"/>
          <a:lstStyle/>
          <a:p>
            <a:pPr marL="0" indent="0">
              <a:lnSpc>
                <a:spcPts val="2500"/>
              </a:lnSpc>
              <a:buNone/>
            </a:pPr>
            <a:r>
              <a:rPr lang="en-US" sz="2000" dirty="0">
                <a:solidFill>
                  <a:srgbClr val="E5E0DF"/>
                </a:solidFill>
                <a:latin typeface="Arial" panose="020B0604020202020204" pitchFamily="34" charset="0"/>
                <a:ea typeface="Barlow Medium" pitchFamily="34" charset="-122"/>
                <a:cs typeface="Arial" panose="020B0604020202020204" pitchFamily="34" charset="0"/>
              </a:rPr>
              <a:t>Simplicity</a:t>
            </a:r>
            <a:endParaRPr lang="en-US" sz="2000" dirty="0">
              <a:latin typeface="Arial" panose="020B0604020202020204" pitchFamily="34" charset="0"/>
              <a:cs typeface="Arial" panose="020B0604020202020204" pitchFamily="34" charset="0"/>
            </a:endParaRPr>
          </a:p>
        </p:txBody>
      </p:sp>
      <p:sp>
        <p:nvSpPr>
          <p:cNvPr id="6" name="Text 3"/>
          <p:cNvSpPr/>
          <p:nvPr/>
        </p:nvSpPr>
        <p:spPr>
          <a:xfrm>
            <a:off x="6533674" y="2347793"/>
            <a:ext cx="7049453" cy="369689"/>
          </a:xfrm>
          <a:prstGeom prst="rect">
            <a:avLst/>
          </a:prstGeom>
          <a:noFill/>
          <a:ln/>
        </p:spPr>
        <p:txBody>
          <a:bodyPr wrap="none" lIns="0" tIns="0" rIns="0" bIns="0" rtlCol="0" anchor="t"/>
          <a:lstStyle/>
          <a:p>
            <a:pPr marL="0" indent="0">
              <a:lnSpc>
                <a:spcPts val="2900"/>
              </a:lnSpc>
              <a:buNone/>
            </a:pPr>
            <a:r>
              <a:rPr lang="en-US" sz="1800" dirty="0">
                <a:solidFill>
                  <a:srgbClr val="E5E0DF"/>
                </a:solidFill>
                <a:latin typeface="Arial" panose="020B0604020202020204" pitchFamily="34" charset="0"/>
                <a:ea typeface="Barlow" pitchFamily="34" charset="-122"/>
                <a:cs typeface="Arial" panose="020B0604020202020204" pitchFamily="34" charset="0"/>
              </a:rPr>
              <a:t>Create memorable, versatile logos that work at various sizes.</a:t>
            </a:r>
            <a:endParaRPr lang="en-US" sz="1800" dirty="0">
              <a:latin typeface="Arial" panose="020B0604020202020204" pitchFamily="34" charset="0"/>
              <a:cs typeface="Arial" panose="020B0604020202020204" pitchFamily="34" charset="0"/>
            </a:endParaRPr>
          </a:p>
        </p:txBody>
      </p:sp>
      <p:sp>
        <p:nvSpPr>
          <p:cNvPr id="7" name="Shape 4"/>
          <p:cNvSpPr/>
          <p:nvPr/>
        </p:nvSpPr>
        <p:spPr>
          <a:xfrm>
            <a:off x="6295073" y="3187065"/>
            <a:ext cx="7526655" cy="1306354"/>
          </a:xfrm>
          <a:prstGeom prst="roundRect">
            <a:avLst>
              <a:gd name="adj" fmla="val 7429"/>
            </a:avLst>
          </a:prstGeom>
          <a:solidFill>
            <a:srgbClr val="790709"/>
          </a:solidFill>
          <a:ln w="7620">
            <a:solidFill>
              <a:srgbClr val="922022"/>
            </a:solidFill>
            <a:prstDash val="solid"/>
          </a:ln>
        </p:spPr>
      </p:sp>
      <p:sp>
        <p:nvSpPr>
          <p:cNvPr id="8" name="Text 5"/>
          <p:cNvSpPr/>
          <p:nvPr/>
        </p:nvSpPr>
        <p:spPr>
          <a:xfrm>
            <a:off x="6533674" y="3425666"/>
            <a:ext cx="2567226" cy="320873"/>
          </a:xfrm>
          <a:prstGeom prst="rect">
            <a:avLst/>
          </a:prstGeom>
          <a:noFill/>
          <a:ln/>
        </p:spPr>
        <p:txBody>
          <a:bodyPr wrap="none" lIns="0" tIns="0" rIns="0" bIns="0" rtlCol="0" anchor="t"/>
          <a:lstStyle/>
          <a:p>
            <a:pPr marL="0" indent="0">
              <a:lnSpc>
                <a:spcPts val="2500"/>
              </a:lnSpc>
              <a:buNone/>
            </a:pPr>
            <a:r>
              <a:rPr lang="en-US" sz="2000" dirty="0">
                <a:solidFill>
                  <a:srgbClr val="E5E0DF"/>
                </a:solidFill>
                <a:latin typeface="Arial" panose="020B0604020202020204" pitchFamily="34" charset="0"/>
                <a:ea typeface="Barlow Medium" pitchFamily="34" charset="-122"/>
                <a:cs typeface="Arial" panose="020B0604020202020204" pitchFamily="34" charset="0"/>
              </a:rPr>
              <a:t>Relevance</a:t>
            </a:r>
            <a:endParaRPr lang="en-US" sz="2000" dirty="0">
              <a:latin typeface="Arial" panose="020B0604020202020204" pitchFamily="34" charset="0"/>
              <a:cs typeface="Arial" panose="020B0604020202020204" pitchFamily="34" charset="0"/>
            </a:endParaRPr>
          </a:p>
        </p:txBody>
      </p:sp>
      <p:sp>
        <p:nvSpPr>
          <p:cNvPr id="9" name="Text 6"/>
          <p:cNvSpPr/>
          <p:nvPr/>
        </p:nvSpPr>
        <p:spPr>
          <a:xfrm>
            <a:off x="6533674" y="3885128"/>
            <a:ext cx="7049453" cy="369689"/>
          </a:xfrm>
          <a:prstGeom prst="rect">
            <a:avLst/>
          </a:prstGeom>
          <a:noFill/>
          <a:ln/>
        </p:spPr>
        <p:txBody>
          <a:bodyPr wrap="none" lIns="0" tIns="0" rIns="0" bIns="0" rtlCol="0" anchor="t"/>
          <a:lstStyle/>
          <a:p>
            <a:pPr marL="0" indent="0">
              <a:lnSpc>
                <a:spcPts val="2900"/>
              </a:lnSpc>
              <a:buNone/>
            </a:pPr>
            <a:r>
              <a:rPr lang="en-US" sz="1800" dirty="0">
                <a:solidFill>
                  <a:srgbClr val="E5E0DF"/>
                </a:solidFill>
                <a:latin typeface="Arial" panose="020B0604020202020204" pitchFamily="34" charset="0"/>
                <a:ea typeface="Barlow" pitchFamily="34" charset="-122"/>
                <a:cs typeface="Arial" panose="020B0604020202020204" pitchFamily="34" charset="0"/>
              </a:rPr>
              <a:t>Align with brand values and target audience expectations.</a:t>
            </a:r>
            <a:endParaRPr lang="en-US" sz="1800" dirty="0">
              <a:latin typeface="Arial" panose="020B0604020202020204" pitchFamily="34" charset="0"/>
              <a:cs typeface="Arial" panose="020B0604020202020204" pitchFamily="34" charset="0"/>
            </a:endParaRPr>
          </a:p>
        </p:txBody>
      </p:sp>
      <p:sp>
        <p:nvSpPr>
          <p:cNvPr id="10" name="Shape 7"/>
          <p:cNvSpPr/>
          <p:nvPr/>
        </p:nvSpPr>
        <p:spPr>
          <a:xfrm>
            <a:off x="6295073" y="4724400"/>
            <a:ext cx="7526655" cy="1306354"/>
          </a:xfrm>
          <a:prstGeom prst="roundRect">
            <a:avLst>
              <a:gd name="adj" fmla="val 7429"/>
            </a:avLst>
          </a:prstGeom>
          <a:solidFill>
            <a:srgbClr val="790709"/>
          </a:solidFill>
          <a:ln w="7620">
            <a:solidFill>
              <a:srgbClr val="922022"/>
            </a:solidFill>
            <a:prstDash val="solid"/>
          </a:ln>
        </p:spPr>
      </p:sp>
      <p:sp>
        <p:nvSpPr>
          <p:cNvPr id="11" name="Text 8"/>
          <p:cNvSpPr/>
          <p:nvPr/>
        </p:nvSpPr>
        <p:spPr>
          <a:xfrm>
            <a:off x="6533674" y="4963001"/>
            <a:ext cx="2567226" cy="320873"/>
          </a:xfrm>
          <a:prstGeom prst="rect">
            <a:avLst/>
          </a:prstGeom>
          <a:noFill/>
          <a:ln/>
        </p:spPr>
        <p:txBody>
          <a:bodyPr wrap="none" lIns="0" tIns="0" rIns="0" bIns="0" rtlCol="0" anchor="t"/>
          <a:lstStyle/>
          <a:p>
            <a:pPr marL="0" indent="0">
              <a:lnSpc>
                <a:spcPts val="2500"/>
              </a:lnSpc>
              <a:buNone/>
            </a:pPr>
            <a:r>
              <a:rPr lang="en-US" sz="2000" dirty="0">
                <a:solidFill>
                  <a:srgbClr val="E5E0DF"/>
                </a:solidFill>
                <a:latin typeface="Arial" panose="020B0604020202020204" pitchFamily="34" charset="0"/>
                <a:ea typeface="Barlow Medium" pitchFamily="34" charset="-122"/>
                <a:cs typeface="Arial" panose="020B0604020202020204" pitchFamily="34" charset="0"/>
              </a:rPr>
              <a:t>Timelessness</a:t>
            </a:r>
            <a:endParaRPr lang="en-US" sz="2000" dirty="0">
              <a:latin typeface="Arial" panose="020B0604020202020204" pitchFamily="34" charset="0"/>
              <a:cs typeface="Arial" panose="020B0604020202020204" pitchFamily="34" charset="0"/>
            </a:endParaRPr>
          </a:p>
        </p:txBody>
      </p:sp>
      <p:sp>
        <p:nvSpPr>
          <p:cNvPr id="12" name="Text 9"/>
          <p:cNvSpPr/>
          <p:nvPr/>
        </p:nvSpPr>
        <p:spPr>
          <a:xfrm>
            <a:off x="6533674" y="5422463"/>
            <a:ext cx="7049453" cy="369689"/>
          </a:xfrm>
          <a:prstGeom prst="rect">
            <a:avLst/>
          </a:prstGeom>
          <a:noFill/>
          <a:ln/>
        </p:spPr>
        <p:txBody>
          <a:bodyPr wrap="none" lIns="0" tIns="0" rIns="0" bIns="0" rtlCol="0" anchor="t"/>
          <a:lstStyle/>
          <a:p>
            <a:pPr marL="0" indent="0">
              <a:lnSpc>
                <a:spcPts val="2900"/>
              </a:lnSpc>
              <a:buNone/>
            </a:pPr>
            <a:r>
              <a:rPr lang="en-US" sz="1800" dirty="0">
                <a:solidFill>
                  <a:srgbClr val="E5E0DF"/>
                </a:solidFill>
                <a:latin typeface="Arial" panose="020B0604020202020204" pitchFamily="34" charset="0"/>
                <a:ea typeface="Barlow" pitchFamily="34" charset="-122"/>
                <a:cs typeface="Arial" panose="020B0604020202020204" pitchFamily="34" charset="0"/>
              </a:rPr>
              <a:t>Design logos that remain relevant without frequent updates.</a:t>
            </a:r>
            <a:endParaRPr lang="en-US" sz="1800" dirty="0">
              <a:latin typeface="Arial" panose="020B0604020202020204" pitchFamily="34" charset="0"/>
              <a:cs typeface="Arial" panose="020B0604020202020204" pitchFamily="34" charset="0"/>
            </a:endParaRPr>
          </a:p>
        </p:txBody>
      </p:sp>
      <p:sp>
        <p:nvSpPr>
          <p:cNvPr id="13" name="Shape 10"/>
          <p:cNvSpPr/>
          <p:nvPr/>
        </p:nvSpPr>
        <p:spPr>
          <a:xfrm>
            <a:off x="6295073" y="6261735"/>
            <a:ext cx="7526655" cy="1306354"/>
          </a:xfrm>
          <a:prstGeom prst="roundRect">
            <a:avLst>
              <a:gd name="adj" fmla="val 7429"/>
            </a:avLst>
          </a:prstGeom>
          <a:solidFill>
            <a:srgbClr val="790709"/>
          </a:solidFill>
          <a:ln w="7620">
            <a:solidFill>
              <a:srgbClr val="922022"/>
            </a:solidFill>
            <a:prstDash val="solid"/>
          </a:ln>
        </p:spPr>
      </p:sp>
      <p:sp>
        <p:nvSpPr>
          <p:cNvPr id="14" name="Text 11"/>
          <p:cNvSpPr/>
          <p:nvPr/>
        </p:nvSpPr>
        <p:spPr>
          <a:xfrm>
            <a:off x="6533674" y="6500336"/>
            <a:ext cx="2567226" cy="320873"/>
          </a:xfrm>
          <a:prstGeom prst="rect">
            <a:avLst/>
          </a:prstGeom>
          <a:noFill/>
          <a:ln/>
        </p:spPr>
        <p:txBody>
          <a:bodyPr wrap="none" lIns="0" tIns="0" rIns="0" bIns="0" rtlCol="0" anchor="t"/>
          <a:lstStyle/>
          <a:p>
            <a:pPr marL="0" indent="0">
              <a:lnSpc>
                <a:spcPts val="2500"/>
              </a:lnSpc>
              <a:buNone/>
            </a:pPr>
            <a:r>
              <a:rPr lang="en-US" sz="2000" dirty="0">
                <a:solidFill>
                  <a:srgbClr val="E5E0DF"/>
                </a:solidFill>
                <a:latin typeface="Arial" panose="020B0604020202020204" pitchFamily="34" charset="0"/>
                <a:ea typeface="Barlow Medium" pitchFamily="34" charset="-122"/>
                <a:cs typeface="Arial" panose="020B0604020202020204" pitchFamily="34" charset="0"/>
              </a:rPr>
              <a:t>Adaptability</a:t>
            </a:r>
            <a:endParaRPr lang="en-US" sz="2000" dirty="0">
              <a:latin typeface="Arial" panose="020B0604020202020204" pitchFamily="34" charset="0"/>
              <a:cs typeface="Arial" panose="020B0604020202020204" pitchFamily="34" charset="0"/>
            </a:endParaRPr>
          </a:p>
        </p:txBody>
      </p:sp>
      <p:sp>
        <p:nvSpPr>
          <p:cNvPr id="15" name="Text 12"/>
          <p:cNvSpPr/>
          <p:nvPr/>
        </p:nvSpPr>
        <p:spPr>
          <a:xfrm>
            <a:off x="6533674" y="6959798"/>
            <a:ext cx="7049453" cy="369689"/>
          </a:xfrm>
          <a:prstGeom prst="rect">
            <a:avLst/>
          </a:prstGeom>
          <a:noFill/>
          <a:ln/>
        </p:spPr>
        <p:txBody>
          <a:bodyPr wrap="none" lIns="0" tIns="0" rIns="0" bIns="0" rtlCol="0" anchor="t"/>
          <a:lstStyle/>
          <a:p>
            <a:pPr marL="0" indent="0">
              <a:lnSpc>
                <a:spcPts val="2900"/>
              </a:lnSpc>
              <a:buNone/>
            </a:pPr>
            <a:r>
              <a:rPr lang="en-US" sz="1800" dirty="0">
                <a:solidFill>
                  <a:srgbClr val="E5E0DF"/>
                </a:solidFill>
                <a:latin typeface="Arial" panose="020B0604020202020204" pitchFamily="34" charset="0"/>
                <a:ea typeface="Barlow" pitchFamily="34" charset="-122"/>
                <a:cs typeface="Arial" panose="020B0604020202020204" pitchFamily="34" charset="0"/>
              </a:rPr>
              <a:t>Ensure logos work in color, grayscale, and different contexts.</a:t>
            </a:r>
            <a:endParaRPr lang="en-US" sz="1800" dirty="0">
              <a:latin typeface="Arial" panose="020B0604020202020204" pitchFamily="34" charset="0"/>
              <a:cs typeface="Arial" panose="020B0604020202020204" pitchFamily="34" charset="0"/>
            </a:endParaRPr>
          </a:p>
        </p:txBody>
      </p:sp>
      <p:sp>
        <p:nvSpPr>
          <p:cNvPr id="16" name="Rectangle: Rounded Corners 15">
            <a:extLst>
              <a:ext uri="{FF2B5EF4-FFF2-40B4-BE49-F238E27FC236}">
                <a16:creationId xmlns:a16="http://schemas.microsoft.com/office/drawing/2014/main" id="{8333886C-60E4-D8EA-CA82-3F77257374F8}"/>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3038237"/>
          </a:xfrm>
          <a:prstGeom prst="rect">
            <a:avLst/>
          </a:prstGeom>
        </p:spPr>
      </p:pic>
      <p:sp>
        <p:nvSpPr>
          <p:cNvPr id="3" name="Text 0"/>
          <p:cNvSpPr/>
          <p:nvPr/>
        </p:nvSpPr>
        <p:spPr>
          <a:xfrm>
            <a:off x="1321356" y="3715464"/>
            <a:ext cx="7907179" cy="675203"/>
          </a:xfrm>
          <a:prstGeom prst="rect">
            <a:avLst/>
          </a:prstGeom>
          <a:noFill/>
          <a:ln/>
        </p:spPr>
        <p:txBody>
          <a:bodyPr wrap="none" lIns="0" tIns="0" rIns="0" bIns="0" rtlCol="0" anchor="t"/>
          <a:lstStyle/>
          <a:p>
            <a:pPr marL="0" indent="0">
              <a:lnSpc>
                <a:spcPts val="5300"/>
              </a:lnSpc>
              <a:buNone/>
            </a:pPr>
            <a:r>
              <a:rPr lang="en-US" sz="4250" dirty="0">
                <a:solidFill>
                  <a:srgbClr val="FFFFFF"/>
                </a:solidFill>
                <a:latin typeface="Arial" panose="020B0604020202020204" pitchFamily="34" charset="0"/>
                <a:ea typeface="Barlow Medium" pitchFamily="34" charset="-122"/>
                <a:cs typeface="Arial" panose="020B0604020202020204" pitchFamily="34" charset="0"/>
              </a:rPr>
              <a:t>Color Consistency in Digital Media</a:t>
            </a:r>
            <a:endParaRPr lang="en-US" sz="4250" dirty="0">
              <a:latin typeface="Arial" panose="020B0604020202020204" pitchFamily="34" charset="0"/>
              <a:cs typeface="Arial" panose="020B0604020202020204" pitchFamily="34" charset="0"/>
            </a:endParaRPr>
          </a:p>
        </p:txBody>
      </p:sp>
      <p:sp>
        <p:nvSpPr>
          <p:cNvPr id="4" name="Shape 1"/>
          <p:cNvSpPr/>
          <p:nvPr/>
        </p:nvSpPr>
        <p:spPr>
          <a:xfrm>
            <a:off x="1321356" y="4755237"/>
            <a:ext cx="11987689" cy="2797016"/>
          </a:xfrm>
          <a:prstGeom prst="roundRect">
            <a:avLst>
              <a:gd name="adj" fmla="val 3650"/>
            </a:avLst>
          </a:prstGeom>
          <a:noFill/>
          <a:ln w="7620">
            <a:solidFill>
              <a:srgbClr val="FFFFFF">
                <a:alpha val="24000"/>
              </a:srgbClr>
            </a:solidFill>
            <a:prstDash val="solid"/>
          </a:ln>
        </p:spPr>
      </p:sp>
      <p:sp>
        <p:nvSpPr>
          <p:cNvPr id="5" name="Shape 2"/>
          <p:cNvSpPr/>
          <p:nvPr/>
        </p:nvSpPr>
        <p:spPr>
          <a:xfrm>
            <a:off x="1328976" y="4762857"/>
            <a:ext cx="11972449" cy="695444"/>
          </a:xfrm>
          <a:prstGeom prst="rect">
            <a:avLst/>
          </a:prstGeom>
          <a:solidFill>
            <a:srgbClr val="FFFFFF">
              <a:alpha val="4000"/>
            </a:srgbClr>
          </a:solidFill>
          <a:ln/>
        </p:spPr>
      </p:sp>
      <p:sp>
        <p:nvSpPr>
          <p:cNvPr id="6" name="Text 3"/>
          <p:cNvSpPr/>
          <p:nvPr/>
        </p:nvSpPr>
        <p:spPr>
          <a:xfrm>
            <a:off x="1571982" y="4916210"/>
            <a:ext cx="5496401" cy="388739"/>
          </a:xfrm>
          <a:prstGeom prst="rect">
            <a:avLst/>
          </a:prstGeom>
          <a:noFill/>
          <a:ln/>
        </p:spPr>
        <p:txBody>
          <a:bodyPr wrap="none" lIns="0" tIns="0" rIns="0" bIns="0" rtlCol="0" anchor="t"/>
          <a:lstStyle/>
          <a:p>
            <a:pPr marL="0" indent="0">
              <a:lnSpc>
                <a:spcPts val="3050"/>
              </a:lnSpc>
              <a:buNone/>
            </a:pPr>
            <a:r>
              <a:rPr lang="en-US" sz="1900" dirty="0">
                <a:solidFill>
                  <a:srgbClr val="E5E0DF"/>
                </a:solidFill>
                <a:latin typeface="Arial" panose="020B0604020202020204" pitchFamily="34" charset="0"/>
                <a:ea typeface="Barlow" pitchFamily="34" charset="-122"/>
                <a:cs typeface="Arial" panose="020B0604020202020204" pitchFamily="34" charset="0"/>
              </a:rPr>
              <a:t>Format</a:t>
            </a:r>
            <a:endParaRPr lang="en-US" sz="1900" dirty="0">
              <a:latin typeface="Arial" panose="020B0604020202020204" pitchFamily="34" charset="0"/>
              <a:cs typeface="Arial" panose="020B0604020202020204" pitchFamily="34" charset="0"/>
            </a:endParaRPr>
          </a:p>
        </p:txBody>
      </p:sp>
      <p:sp>
        <p:nvSpPr>
          <p:cNvPr id="7" name="Text 4"/>
          <p:cNvSpPr/>
          <p:nvPr/>
        </p:nvSpPr>
        <p:spPr>
          <a:xfrm>
            <a:off x="7562017" y="4916210"/>
            <a:ext cx="5496401" cy="388739"/>
          </a:xfrm>
          <a:prstGeom prst="rect">
            <a:avLst/>
          </a:prstGeom>
          <a:noFill/>
          <a:ln/>
        </p:spPr>
        <p:txBody>
          <a:bodyPr wrap="none" lIns="0" tIns="0" rIns="0" bIns="0" rtlCol="0" anchor="t"/>
          <a:lstStyle/>
          <a:p>
            <a:pPr marL="0" indent="0">
              <a:lnSpc>
                <a:spcPts val="3050"/>
              </a:lnSpc>
              <a:buNone/>
            </a:pPr>
            <a:r>
              <a:rPr lang="en-US" sz="1900" dirty="0">
                <a:solidFill>
                  <a:srgbClr val="E5E0DF"/>
                </a:solidFill>
                <a:latin typeface="Arial" panose="020B0604020202020204" pitchFamily="34" charset="0"/>
                <a:ea typeface="Barlow" pitchFamily="34" charset="-122"/>
                <a:cs typeface="Arial" panose="020B0604020202020204" pitchFamily="34" charset="0"/>
              </a:rPr>
              <a:t>Usage</a:t>
            </a:r>
            <a:endParaRPr lang="en-US" sz="1900" dirty="0">
              <a:latin typeface="Arial" panose="020B0604020202020204" pitchFamily="34" charset="0"/>
              <a:cs typeface="Arial" panose="020B0604020202020204" pitchFamily="34" charset="0"/>
            </a:endParaRPr>
          </a:p>
        </p:txBody>
      </p:sp>
      <p:sp>
        <p:nvSpPr>
          <p:cNvPr id="8" name="Shape 5"/>
          <p:cNvSpPr/>
          <p:nvPr/>
        </p:nvSpPr>
        <p:spPr>
          <a:xfrm>
            <a:off x="1328976" y="5458301"/>
            <a:ext cx="11972449" cy="695444"/>
          </a:xfrm>
          <a:prstGeom prst="rect">
            <a:avLst/>
          </a:prstGeom>
          <a:solidFill>
            <a:srgbClr val="000000">
              <a:alpha val="4000"/>
            </a:srgbClr>
          </a:solidFill>
          <a:ln/>
        </p:spPr>
      </p:sp>
      <p:sp>
        <p:nvSpPr>
          <p:cNvPr id="9" name="Text 6"/>
          <p:cNvSpPr/>
          <p:nvPr/>
        </p:nvSpPr>
        <p:spPr>
          <a:xfrm>
            <a:off x="1571982" y="5611654"/>
            <a:ext cx="5496401" cy="388739"/>
          </a:xfrm>
          <a:prstGeom prst="rect">
            <a:avLst/>
          </a:prstGeom>
          <a:noFill/>
          <a:ln/>
        </p:spPr>
        <p:txBody>
          <a:bodyPr wrap="none" lIns="0" tIns="0" rIns="0" bIns="0" rtlCol="0" anchor="t"/>
          <a:lstStyle/>
          <a:p>
            <a:pPr marL="0" indent="0">
              <a:lnSpc>
                <a:spcPts val="3050"/>
              </a:lnSpc>
              <a:buNone/>
            </a:pPr>
            <a:r>
              <a:rPr lang="en-US" sz="1900" dirty="0">
                <a:solidFill>
                  <a:srgbClr val="E5E0DF"/>
                </a:solidFill>
                <a:latin typeface="Arial" panose="020B0604020202020204" pitchFamily="34" charset="0"/>
                <a:ea typeface="Barlow" pitchFamily="34" charset="-122"/>
                <a:cs typeface="Arial" panose="020B0604020202020204" pitchFamily="34" charset="0"/>
              </a:rPr>
              <a:t>RGB</a:t>
            </a:r>
            <a:endParaRPr lang="en-US" sz="1900" dirty="0">
              <a:latin typeface="Arial" panose="020B0604020202020204" pitchFamily="34" charset="0"/>
              <a:cs typeface="Arial" panose="020B0604020202020204" pitchFamily="34" charset="0"/>
            </a:endParaRPr>
          </a:p>
        </p:txBody>
      </p:sp>
      <p:sp>
        <p:nvSpPr>
          <p:cNvPr id="10" name="Text 7"/>
          <p:cNvSpPr/>
          <p:nvPr/>
        </p:nvSpPr>
        <p:spPr>
          <a:xfrm>
            <a:off x="7562017" y="5611654"/>
            <a:ext cx="5496401" cy="388739"/>
          </a:xfrm>
          <a:prstGeom prst="rect">
            <a:avLst/>
          </a:prstGeom>
          <a:noFill/>
          <a:ln/>
        </p:spPr>
        <p:txBody>
          <a:bodyPr wrap="none" lIns="0" tIns="0" rIns="0" bIns="0" rtlCol="0" anchor="t"/>
          <a:lstStyle/>
          <a:p>
            <a:pPr marL="0" indent="0">
              <a:lnSpc>
                <a:spcPts val="3050"/>
              </a:lnSpc>
              <a:buNone/>
            </a:pPr>
            <a:r>
              <a:rPr lang="en-US" sz="1900" dirty="0">
                <a:solidFill>
                  <a:srgbClr val="E5E0DF"/>
                </a:solidFill>
                <a:latin typeface="Arial" panose="020B0604020202020204" pitchFamily="34" charset="0"/>
                <a:ea typeface="Barlow" pitchFamily="34" charset="-122"/>
                <a:cs typeface="Arial" panose="020B0604020202020204" pitchFamily="34" charset="0"/>
              </a:rPr>
              <a:t>Screens and digital displays</a:t>
            </a:r>
            <a:endParaRPr lang="en-US" sz="1900" dirty="0">
              <a:latin typeface="Arial" panose="020B0604020202020204" pitchFamily="34" charset="0"/>
              <a:cs typeface="Arial" panose="020B0604020202020204" pitchFamily="34" charset="0"/>
            </a:endParaRPr>
          </a:p>
        </p:txBody>
      </p:sp>
      <p:sp>
        <p:nvSpPr>
          <p:cNvPr id="11" name="Shape 8"/>
          <p:cNvSpPr/>
          <p:nvPr/>
        </p:nvSpPr>
        <p:spPr>
          <a:xfrm>
            <a:off x="1328976" y="6153745"/>
            <a:ext cx="11972449" cy="695444"/>
          </a:xfrm>
          <a:prstGeom prst="rect">
            <a:avLst/>
          </a:prstGeom>
          <a:solidFill>
            <a:srgbClr val="FFFFFF">
              <a:alpha val="4000"/>
            </a:srgbClr>
          </a:solidFill>
          <a:ln/>
        </p:spPr>
      </p:sp>
      <p:sp>
        <p:nvSpPr>
          <p:cNvPr id="12" name="Text 9"/>
          <p:cNvSpPr/>
          <p:nvPr/>
        </p:nvSpPr>
        <p:spPr>
          <a:xfrm>
            <a:off x="1571982" y="6307098"/>
            <a:ext cx="5496401" cy="388739"/>
          </a:xfrm>
          <a:prstGeom prst="rect">
            <a:avLst/>
          </a:prstGeom>
          <a:noFill/>
          <a:ln/>
        </p:spPr>
        <p:txBody>
          <a:bodyPr wrap="none" lIns="0" tIns="0" rIns="0" bIns="0" rtlCol="0" anchor="t"/>
          <a:lstStyle/>
          <a:p>
            <a:pPr marL="0" indent="0">
              <a:lnSpc>
                <a:spcPts val="3050"/>
              </a:lnSpc>
              <a:buNone/>
            </a:pPr>
            <a:r>
              <a:rPr lang="en-US" sz="1900" dirty="0">
                <a:solidFill>
                  <a:srgbClr val="E5E0DF"/>
                </a:solidFill>
                <a:latin typeface="Arial" panose="020B0604020202020204" pitchFamily="34" charset="0"/>
                <a:ea typeface="Barlow" pitchFamily="34" charset="-122"/>
                <a:cs typeface="Arial" panose="020B0604020202020204" pitchFamily="34" charset="0"/>
              </a:rPr>
              <a:t>HEX</a:t>
            </a:r>
            <a:endParaRPr lang="en-US" sz="1900" dirty="0">
              <a:latin typeface="Arial" panose="020B0604020202020204" pitchFamily="34" charset="0"/>
              <a:cs typeface="Arial" panose="020B0604020202020204" pitchFamily="34" charset="0"/>
            </a:endParaRPr>
          </a:p>
        </p:txBody>
      </p:sp>
      <p:sp>
        <p:nvSpPr>
          <p:cNvPr id="13" name="Text 10"/>
          <p:cNvSpPr/>
          <p:nvPr/>
        </p:nvSpPr>
        <p:spPr>
          <a:xfrm>
            <a:off x="7562017" y="6307098"/>
            <a:ext cx="5496401" cy="388739"/>
          </a:xfrm>
          <a:prstGeom prst="rect">
            <a:avLst/>
          </a:prstGeom>
          <a:noFill/>
          <a:ln/>
        </p:spPr>
        <p:txBody>
          <a:bodyPr wrap="none" lIns="0" tIns="0" rIns="0" bIns="0" rtlCol="0" anchor="t"/>
          <a:lstStyle/>
          <a:p>
            <a:pPr marL="0" indent="0">
              <a:lnSpc>
                <a:spcPts val="3050"/>
              </a:lnSpc>
              <a:buNone/>
            </a:pPr>
            <a:r>
              <a:rPr lang="en-US" sz="1900" dirty="0">
                <a:solidFill>
                  <a:srgbClr val="E5E0DF"/>
                </a:solidFill>
                <a:latin typeface="Arial" panose="020B0604020202020204" pitchFamily="34" charset="0"/>
                <a:ea typeface="Barlow" pitchFamily="34" charset="-122"/>
                <a:cs typeface="Arial" panose="020B0604020202020204" pitchFamily="34" charset="0"/>
              </a:rPr>
              <a:t>Web design and CSS</a:t>
            </a:r>
            <a:endParaRPr lang="en-US" sz="1900" dirty="0">
              <a:latin typeface="Arial" panose="020B0604020202020204" pitchFamily="34" charset="0"/>
              <a:cs typeface="Arial" panose="020B0604020202020204" pitchFamily="34" charset="0"/>
            </a:endParaRPr>
          </a:p>
        </p:txBody>
      </p:sp>
      <p:sp>
        <p:nvSpPr>
          <p:cNvPr id="14" name="Shape 11"/>
          <p:cNvSpPr/>
          <p:nvPr/>
        </p:nvSpPr>
        <p:spPr>
          <a:xfrm>
            <a:off x="1328976" y="6849189"/>
            <a:ext cx="11972449" cy="695444"/>
          </a:xfrm>
          <a:prstGeom prst="rect">
            <a:avLst/>
          </a:prstGeom>
          <a:solidFill>
            <a:srgbClr val="000000">
              <a:alpha val="4000"/>
            </a:srgbClr>
          </a:solidFill>
          <a:ln/>
        </p:spPr>
      </p:sp>
      <p:sp>
        <p:nvSpPr>
          <p:cNvPr id="15" name="Text 12"/>
          <p:cNvSpPr/>
          <p:nvPr/>
        </p:nvSpPr>
        <p:spPr>
          <a:xfrm>
            <a:off x="1571982" y="7002542"/>
            <a:ext cx="5496401" cy="388739"/>
          </a:xfrm>
          <a:prstGeom prst="rect">
            <a:avLst/>
          </a:prstGeom>
          <a:noFill/>
          <a:ln/>
        </p:spPr>
        <p:txBody>
          <a:bodyPr wrap="none" lIns="0" tIns="0" rIns="0" bIns="0" rtlCol="0" anchor="t"/>
          <a:lstStyle/>
          <a:p>
            <a:pPr marL="0" indent="0">
              <a:lnSpc>
                <a:spcPts val="3050"/>
              </a:lnSpc>
              <a:buNone/>
            </a:pPr>
            <a:r>
              <a:rPr lang="en-US" sz="1900" dirty="0">
                <a:solidFill>
                  <a:srgbClr val="E5E0DF"/>
                </a:solidFill>
                <a:latin typeface="Arial" panose="020B0604020202020204" pitchFamily="34" charset="0"/>
                <a:ea typeface="Barlow" pitchFamily="34" charset="-122"/>
                <a:cs typeface="Arial" panose="020B0604020202020204" pitchFamily="34" charset="0"/>
              </a:rPr>
              <a:t>Accessibility</a:t>
            </a:r>
            <a:endParaRPr lang="en-US" sz="1900" dirty="0">
              <a:latin typeface="Arial" panose="020B0604020202020204" pitchFamily="34" charset="0"/>
              <a:cs typeface="Arial" panose="020B0604020202020204" pitchFamily="34" charset="0"/>
            </a:endParaRPr>
          </a:p>
        </p:txBody>
      </p:sp>
      <p:sp>
        <p:nvSpPr>
          <p:cNvPr id="16" name="Text 13"/>
          <p:cNvSpPr/>
          <p:nvPr/>
        </p:nvSpPr>
        <p:spPr>
          <a:xfrm>
            <a:off x="7562017" y="7002542"/>
            <a:ext cx="5496401" cy="388739"/>
          </a:xfrm>
          <a:prstGeom prst="rect">
            <a:avLst/>
          </a:prstGeom>
          <a:noFill/>
          <a:ln/>
        </p:spPr>
        <p:txBody>
          <a:bodyPr wrap="none" lIns="0" tIns="0" rIns="0" bIns="0" rtlCol="0" anchor="t"/>
          <a:lstStyle/>
          <a:p>
            <a:pPr marL="0" indent="0">
              <a:lnSpc>
                <a:spcPts val="3050"/>
              </a:lnSpc>
              <a:buNone/>
            </a:pPr>
            <a:r>
              <a:rPr lang="en-US" sz="1900" dirty="0">
                <a:solidFill>
                  <a:srgbClr val="E5E0DF"/>
                </a:solidFill>
                <a:latin typeface="Arial" panose="020B0604020202020204" pitchFamily="34" charset="0"/>
                <a:ea typeface="Barlow" pitchFamily="34" charset="-122"/>
                <a:cs typeface="Arial" panose="020B0604020202020204" pitchFamily="34" charset="0"/>
              </a:rPr>
              <a:t>Contrast ratios for readability</a:t>
            </a:r>
            <a:endParaRPr lang="en-US" sz="1900" dirty="0">
              <a:latin typeface="Arial" panose="020B0604020202020204" pitchFamily="34" charset="0"/>
              <a:cs typeface="Arial" panose="020B0604020202020204" pitchFamily="34" charset="0"/>
            </a:endParaRPr>
          </a:p>
        </p:txBody>
      </p:sp>
      <p:sp>
        <p:nvSpPr>
          <p:cNvPr id="17" name="Rectangle: Rounded Corners 16">
            <a:extLst>
              <a:ext uri="{FF2B5EF4-FFF2-40B4-BE49-F238E27FC236}">
                <a16:creationId xmlns:a16="http://schemas.microsoft.com/office/drawing/2014/main" id="{33D4CC09-AB98-D316-D695-E0CE1A798B3A}"/>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350437" y="889040"/>
            <a:ext cx="7406759" cy="685800"/>
          </a:xfrm>
          <a:prstGeom prst="rect">
            <a:avLst/>
          </a:prstGeom>
          <a:noFill/>
          <a:ln/>
        </p:spPr>
        <p:txBody>
          <a:bodyPr wrap="none" lIns="0" tIns="0" rIns="0" bIns="0" rtlCol="0" anchor="t"/>
          <a:lstStyle/>
          <a:p>
            <a:pPr marL="0" indent="0">
              <a:lnSpc>
                <a:spcPts val="5400"/>
              </a:lnSpc>
              <a:buNone/>
            </a:pPr>
            <a:r>
              <a:rPr lang="en-US" sz="4300" dirty="0">
                <a:solidFill>
                  <a:srgbClr val="FFFFFF"/>
                </a:solidFill>
                <a:latin typeface="Arial" panose="020B0604020202020204" pitchFamily="34" charset="0"/>
                <a:ea typeface="Barlow Medium" pitchFamily="34" charset="-122"/>
                <a:cs typeface="Arial" panose="020B0604020202020204" pitchFamily="34" charset="0"/>
              </a:rPr>
              <a:t>Digital Branding Best Practices</a:t>
            </a:r>
            <a:endParaRPr lang="en-US" sz="4300" dirty="0">
              <a:latin typeface="Arial" panose="020B0604020202020204" pitchFamily="34" charset="0"/>
              <a:cs typeface="Arial" panose="020B0604020202020204" pitchFamily="34" charset="0"/>
            </a:endParaRPr>
          </a:p>
        </p:txBody>
      </p:sp>
      <p:sp>
        <p:nvSpPr>
          <p:cNvPr id="4" name="Shape 1"/>
          <p:cNvSpPr/>
          <p:nvPr/>
        </p:nvSpPr>
        <p:spPr>
          <a:xfrm>
            <a:off x="6350437" y="2222778"/>
            <a:ext cx="555427" cy="555427"/>
          </a:xfrm>
          <a:prstGeom prst="roundRect">
            <a:avLst>
              <a:gd name="adj" fmla="val 18669"/>
            </a:avLst>
          </a:prstGeom>
          <a:solidFill>
            <a:srgbClr val="790709"/>
          </a:solidFill>
          <a:ln w="15240">
            <a:solidFill>
              <a:srgbClr val="922022"/>
            </a:solidFill>
            <a:prstDash val="solid"/>
          </a:ln>
        </p:spPr>
      </p:sp>
      <p:sp>
        <p:nvSpPr>
          <p:cNvPr id="5" name="Text 2"/>
          <p:cNvSpPr/>
          <p:nvPr/>
        </p:nvSpPr>
        <p:spPr>
          <a:xfrm>
            <a:off x="6570226" y="2335887"/>
            <a:ext cx="115848" cy="329208"/>
          </a:xfrm>
          <a:prstGeom prst="rect">
            <a:avLst/>
          </a:prstGeom>
          <a:noFill/>
          <a:ln/>
        </p:spPr>
        <p:txBody>
          <a:bodyPr wrap="none" lIns="0" tIns="0" rIns="0" bIns="0" rtlCol="0" anchor="t"/>
          <a:lstStyle/>
          <a:p>
            <a:pPr marL="0" indent="0" algn="ctr">
              <a:lnSpc>
                <a:spcPts val="2550"/>
              </a:lnSpc>
              <a:buNone/>
            </a:pPr>
            <a:r>
              <a:rPr lang="en-US" sz="2550" dirty="0">
                <a:solidFill>
                  <a:srgbClr val="E5E0DF"/>
                </a:solidFill>
                <a:latin typeface="Arial" panose="020B0604020202020204" pitchFamily="34" charset="0"/>
                <a:ea typeface="Barlow Medium" pitchFamily="34" charset="-122"/>
                <a:cs typeface="Arial" panose="020B0604020202020204" pitchFamily="34" charset="0"/>
              </a:rPr>
              <a:t>1</a:t>
            </a:r>
            <a:endParaRPr lang="en-US" sz="2550" dirty="0">
              <a:latin typeface="Arial" panose="020B0604020202020204" pitchFamily="34" charset="0"/>
              <a:cs typeface="Arial" panose="020B0604020202020204" pitchFamily="34" charset="0"/>
            </a:endParaRPr>
          </a:p>
        </p:txBody>
      </p:sp>
      <p:sp>
        <p:nvSpPr>
          <p:cNvPr id="6" name="Text 3"/>
          <p:cNvSpPr/>
          <p:nvPr/>
        </p:nvSpPr>
        <p:spPr>
          <a:xfrm>
            <a:off x="7152680" y="2222778"/>
            <a:ext cx="2743200" cy="342900"/>
          </a:xfrm>
          <a:prstGeom prst="rect">
            <a:avLst/>
          </a:prstGeom>
          <a:noFill/>
          <a:ln/>
        </p:spPr>
        <p:txBody>
          <a:bodyPr wrap="none" lIns="0" tIns="0" rIns="0" bIns="0" rtlCol="0" anchor="t"/>
          <a:lstStyle/>
          <a:p>
            <a:pPr marL="0" indent="0">
              <a:lnSpc>
                <a:spcPts val="2700"/>
              </a:lnSpc>
              <a:buNone/>
            </a:pPr>
            <a:r>
              <a:rPr lang="en-US" sz="2150" dirty="0">
                <a:solidFill>
                  <a:srgbClr val="E5E0DF"/>
                </a:solidFill>
                <a:latin typeface="Arial" panose="020B0604020202020204" pitchFamily="34" charset="0"/>
                <a:ea typeface="Barlow Medium" pitchFamily="34" charset="-122"/>
                <a:cs typeface="Arial" panose="020B0604020202020204" pitchFamily="34" charset="0"/>
              </a:rPr>
              <a:t>Consistency</a:t>
            </a:r>
            <a:endParaRPr lang="en-US" sz="2150" dirty="0">
              <a:latin typeface="Arial" panose="020B0604020202020204" pitchFamily="34" charset="0"/>
              <a:cs typeface="Arial" panose="020B0604020202020204" pitchFamily="34" charset="0"/>
            </a:endParaRPr>
          </a:p>
        </p:txBody>
      </p:sp>
      <p:sp>
        <p:nvSpPr>
          <p:cNvPr id="7" name="Text 4"/>
          <p:cNvSpPr/>
          <p:nvPr/>
        </p:nvSpPr>
        <p:spPr>
          <a:xfrm>
            <a:off x="7152680" y="2713792"/>
            <a:ext cx="6613684" cy="395049"/>
          </a:xfrm>
          <a:prstGeom prst="rect">
            <a:avLst/>
          </a:prstGeom>
          <a:noFill/>
          <a:ln/>
        </p:spPr>
        <p:txBody>
          <a:bodyPr wrap="none" lIns="0" tIns="0" rIns="0" bIns="0" rtlCol="0" anchor="t"/>
          <a:lstStyle/>
          <a:p>
            <a:pPr marL="0" indent="0">
              <a:lnSpc>
                <a:spcPts val="3100"/>
              </a:lnSpc>
              <a:buNone/>
            </a:pPr>
            <a:r>
              <a:rPr lang="en-US" sz="1900" dirty="0">
                <a:solidFill>
                  <a:srgbClr val="E5E0DF"/>
                </a:solidFill>
                <a:latin typeface="Arial" panose="020B0604020202020204" pitchFamily="34" charset="0"/>
                <a:ea typeface="Barlow" pitchFamily="34" charset="-122"/>
                <a:cs typeface="Arial" panose="020B0604020202020204" pitchFamily="34" charset="0"/>
              </a:rPr>
              <a:t>Maintain uniform brand elements across all digital platforms.</a:t>
            </a:r>
            <a:endParaRPr lang="en-US" sz="1900" dirty="0">
              <a:latin typeface="Arial" panose="020B0604020202020204" pitchFamily="34" charset="0"/>
              <a:cs typeface="Arial" panose="020B0604020202020204" pitchFamily="34" charset="0"/>
            </a:endParaRPr>
          </a:p>
        </p:txBody>
      </p:sp>
      <p:sp>
        <p:nvSpPr>
          <p:cNvPr id="8" name="Shape 5"/>
          <p:cNvSpPr/>
          <p:nvPr/>
        </p:nvSpPr>
        <p:spPr>
          <a:xfrm>
            <a:off x="6350437" y="3633311"/>
            <a:ext cx="555427" cy="555427"/>
          </a:xfrm>
          <a:prstGeom prst="roundRect">
            <a:avLst>
              <a:gd name="adj" fmla="val 18669"/>
            </a:avLst>
          </a:prstGeom>
          <a:solidFill>
            <a:srgbClr val="790709"/>
          </a:solidFill>
          <a:ln w="15240">
            <a:solidFill>
              <a:srgbClr val="922022"/>
            </a:solidFill>
            <a:prstDash val="solid"/>
          </a:ln>
        </p:spPr>
      </p:sp>
      <p:sp>
        <p:nvSpPr>
          <p:cNvPr id="9" name="Text 6"/>
          <p:cNvSpPr/>
          <p:nvPr/>
        </p:nvSpPr>
        <p:spPr>
          <a:xfrm>
            <a:off x="6538555" y="3746421"/>
            <a:ext cx="179070" cy="329208"/>
          </a:xfrm>
          <a:prstGeom prst="rect">
            <a:avLst/>
          </a:prstGeom>
          <a:noFill/>
          <a:ln/>
        </p:spPr>
        <p:txBody>
          <a:bodyPr wrap="none" lIns="0" tIns="0" rIns="0" bIns="0" rtlCol="0" anchor="t"/>
          <a:lstStyle/>
          <a:p>
            <a:pPr marL="0" indent="0" algn="ctr">
              <a:lnSpc>
                <a:spcPts val="2550"/>
              </a:lnSpc>
              <a:buNone/>
            </a:pPr>
            <a:r>
              <a:rPr lang="en-US" sz="2550" dirty="0">
                <a:solidFill>
                  <a:srgbClr val="E5E0DF"/>
                </a:solidFill>
                <a:latin typeface="Arial" panose="020B0604020202020204" pitchFamily="34" charset="0"/>
                <a:ea typeface="Barlow Medium" pitchFamily="34" charset="-122"/>
                <a:cs typeface="Arial" panose="020B0604020202020204" pitchFamily="34" charset="0"/>
              </a:rPr>
              <a:t>2</a:t>
            </a:r>
            <a:endParaRPr lang="en-US" sz="2550" dirty="0">
              <a:latin typeface="Arial" panose="020B0604020202020204" pitchFamily="34" charset="0"/>
              <a:cs typeface="Arial" panose="020B0604020202020204" pitchFamily="34" charset="0"/>
            </a:endParaRPr>
          </a:p>
        </p:txBody>
      </p:sp>
      <p:sp>
        <p:nvSpPr>
          <p:cNvPr id="10" name="Text 7"/>
          <p:cNvSpPr/>
          <p:nvPr/>
        </p:nvSpPr>
        <p:spPr>
          <a:xfrm>
            <a:off x="7152680" y="3633311"/>
            <a:ext cx="2743200" cy="342900"/>
          </a:xfrm>
          <a:prstGeom prst="rect">
            <a:avLst/>
          </a:prstGeom>
          <a:noFill/>
          <a:ln/>
        </p:spPr>
        <p:txBody>
          <a:bodyPr wrap="none" lIns="0" tIns="0" rIns="0" bIns="0" rtlCol="0" anchor="t"/>
          <a:lstStyle/>
          <a:p>
            <a:pPr marL="0" indent="0">
              <a:lnSpc>
                <a:spcPts val="2700"/>
              </a:lnSpc>
              <a:buNone/>
            </a:pPr>
            <a:r>
              <a:rPr lang="en-US" sz="2150" dirty="0">
                <a:solidFill>
                  <a:srgbClr val="E5E0DF"/>
                </a:solidFill>
                <a:latin typeface="Arial" panose="020B0604020202020204" pitchFamily="34" charset="0"/>
                <a:ea typeface="Barlow Medium" pitchFamily="34" charset="-122"/>
                <a:cs typeface="Arial" panose="020B0604020202020204" pitchFamily="34" charset="0"/>
              </a:rPr>
              <a:t>Adaptability</a:t>
            </a:r>
            <a:endParaRPr lang="en-US" sz="2150" dirty="0">
              <a:latin typeface="Arial" panose="020B0604020202020204" pitchFamily="34" charset="0"/>
              <a:cs typeface="Arial" panose="020B0604020202020204" pitchFamily="34" charset="0"/>
            </a:endParaRPr>
          </a:p>
        </p:txBody>
      </p:sp>
      <p:sp>
        <p:nvSpPr>
          <p:cNvPr id="11" name="Text 8"/>
          <p:cNvSpPr/>
          <p:nvPr/>
        </p:nvSpPr>
        <p:spPr>
          <a:xfrm>
            <a:off x="7152680" y="4124325"/>
            <a:ext cx="6613684" cy="395049"/>
          </a:xfrm>
          <a:prstGeom prst="rect">
            <a:avLst/>
          </a:prstGeom>
          <a:noFill/>
          <a:ln/>
        </p:spPr>
        <p:txBody>
          <a:bodyPr wrap="none" lIns="0" tIns="0" rIns="0" bIns="0" rtlCol="0" anchor="t"/>
          <a:lstStyle/>
          <a:p>
            <a:pPr marL="0" indent="0">
              <a:lnSpc>
                <a:spcPts val="3100"/>
              </a:lnSpc>
              <a:buNone/>
            </a:pPr>
            <a:r>
              <a:rPr lang="en-US" sz="1900" dirty="0">
                <a:solidFill>
                  <a:srgbClr val="E5E0DF"/>
                </a:solidFill>
                <a:latin typeface="Arial" panose="020B0604020202020204" pitchFamily="34" charset="0"/>
                <a:ea typeface="Barlow" pitchFamily="34" charset="-122"/>
                <a:cs typeface="Arial" panose="020B0604020202020204" pitchFamily="34" charset="0"/>
              </a:rPr>
              <a:t>Create flexible designs for various digital contexts.</a:t>
            </a:r>
            <a:endParaRPr lang="en-US" sz="1900" dirty="0">
              <a:latin typeface="Arial" panose="020B0604020202020204" pitchFamily="34" charset="0"/>
              <a:cs typeface="Arial" panose="020B0604020202020204" pitchFamily="34" charset="0"/>
            </a:endParaRPr>
          </a:p>
        </p:txBody>
      </p:sp>
      <p:sp>
        <p:nvSpPr>
          <p:cNvPr id="12" name="Shape 9"/>
          <p:cNvSpPr/>
          <p:nvPr/>
        </p:nvSpPr>
        <p:spPr>
          <a:xfrm>
            <a:off x="6350437" y="5043845"/>
            <a:ext cx="555427" cy="555427"/>
          </a:xfrm>
          <a:prstGeom prst="roundRect">
            <a:avLst>
              <a:gd name="adj" fmla="val 18669"/>
            </a:avLst>
          </a:prstGeom>
          <a:solidFill>
            <a:srgbClr val="790709"/>
          </a:solidFill>
          <a:ln w="15240">
            <a:solidFill>
              <a:srgbClr val="922022"/>
            </a:solidFill>
            <a:prstDash val="solid"/>
          </a:ln>
        </p:spPr>
      </p:sp>
      <p:sp>
        <p:nvSpPr>
          <p:cNvPr id="13" name="Text 10"/>
          <p:cNvSpPr/>
          <p:nvPr/>
        </p:nvSpPr>
        <p:spPr>
          <a:xfrm>
            <a:off x="6541889" y="5156954"/>
            <a:ext cx="172522" cy="329208"/>
          </a:xfrm>
          <a:prstGeom prst="rect">
            <a:avLst/>
          </a:prstGeom>
          <a:noFill/>
          <a:ln/>
        </p:spPr>
        <p:txBody>
          <a:bodyPr wrap="none" lIns="0" tIns="0" rIns="0" bIns="0" rtlCol="0" anchor="t"/>
          <a:lstStyle/>
          <a:p>
            <a:pPr marL="0" indent="0" algn="ctr">
              <a:lnSpc>
                <a:spcPts val="2550"/>
              </a:lnSpc>
              <a:buNone/>
            </a:pPr>
            <a:r>
              <a:rPr lang="en-US" sz="2550" dirty="0">
                <a:solidFill>
                  <a:srgbClr val="E5E0DF"/>
                </a:solidFill>
                <a:latin typeface="Arial" panose="020B0604020202020204" pitchFamily="34" charset="0"/>
                <a:ea typeface="Barlow Medium" pitchFamily="34" charset="-122"/>
                <a:cs typeface="Arial" panose="020B0604020202020204" pitchFamily="34" charset="0"/>
              </a:rPr>
              <a:t>3</a:t>
            </a:r>
            <a:endParaRPr lang="en-US" sz="2550" dirty="0">
              <a:latin typeface="Arial" panose="020B0604020202020204" pitchFamily="34" charset="0"/>
              <a:cs typeface="Arial" panose="020B0604020202020204" pitchFamily="34" charset="0"/>
            </a:endParaRPr>
          </a:p>
        </p:txBody>
      </p:sp>
      <p:sp>
        <p:nvSpPr>
          <p:cNvPr id="14" name="Text 11"/>
          <p:cNvSpPr/>
          <p:nvPr/>
        </p:nvSpPr>
        <p:spPr>
          <a:xfrm>
            <a:off x="7152680" y="5043845"/>
            <a:ext cx="2743200" cy="342900"/>
          </a:xfrm>
          <a:prstGeom prst="rect">
            <a:avLst/>
          </a:prstGeom>
          <a:noFill/>
          <a:ln/>
        </p:spPr>
        <p:txBody>
          <a:bodyPr wrap="none" lIns="0" tIns="0" rIns="0" bIns="0" rtlCol="0" anchor="t"/>
          <a:lstStyle/>
          <a:p>
            <a:pPr marL="0" indent="0">
              <a:lnSpc>
                <a:spcPts val="2700"/>
              </a:lnSpc>
              <a:buNone/>
            </a:pPr>
            <a:r>
              <a:rPr lang="en-US" sz="2150" dirty="0">
                <a:solidFill>
                  <a:srgbClr val="E5E0DF"/>
                </a:solidFill>
                <a:latin typeface="Arial" panose="020B0604020202020204" pitchFamily="34" charset="0"/>
                <a:ea typeface="Barlow Medium" pitchFamily="34" charset="-122"/>
                <a:cs typeface="Arial" panose="020B0604020202020204" pitchFamily="34" charset="0"/>
              </a:rPr>
              <a:t>User Experience</a:t>
            </a:r>
            <a:endParaRPr lang="en-US" sz="2150" dirty="0">
              <a:latin typeface="Arial" panose="020B0604020202020204" pitchFamily="34" charset="0"/>
              <a:cs typeface="Arial" panose="020B0604020202020204" pitchFamily="34" charset="0"/>
            </a:endParaRPr>
          </a:p>
        </p:txBody>
      </p:sp>
      <p:sp>
        <p:nvSpPr>
          <p:cNvPr id="15" name="Text 12"/>
          <p:cNvSpPr/>
          <p:nvPr/>
        </p:nvSpPr>
        <p:spPr>
          <a:xfrm>
            <a:off x="7152680" y="5534858"/>
            <a:ext cx="6613684" cy="395049"/>
          </a:xfrm>
          <a:prstGeom prst="rect">
            <a:avLst/>
          </a:prstGeom>
          <a:noFill/>
          <a:ln/>
        </p:spPr>
        <p:txBody>
          <a:bodyPr wrap="none" lIns="0" tIns="0" rIns="0" bIns="0" rtlCol="0" anchor="t"/>
          <a:lstStyle/>
          <a:p>
            <a:pPr marL="0" indent="0">
              <a:lnSpc>
                <a:spcPts val="3100"/>
              </a:lnSpc>
              <a:buNone/>
            </a:pPr>
            <a:r>
              <a:rPr lang="en-US" sz="1900" dirty="0">
                <a:solidFill>
                  <a:srgbClr val="E5E0DF"/>
                </a:solidFill>
                <a:latin typeface="Arial" panose="020B0604020202020204" pitchFamily="34" charset="0"/>
                <a:ea typeface="Barlow" pitchFamily="34" charset="-122"/>
                <a:cs typeface="Arial" panose="020B0604020202020204" pitchFamily="34" charset="0"/>
              </a:rPr>
              <a:t>Prioritize accessibility and intuitive design in digital branding.</a:t>
            </a:r>
            <a:endParaRPr lang="en-US" sz="1900" dirty="0">
              <a:latin typeface="Arial" panose="020B0604020202020204" pitchFamily="34" charset="0"/>
              <a:cs typeface="Arial" panose="020B0604020202020204" pitchFamily="34" charset="0"/>
            </a:endParaRPr>
          </a:p>
        </p:txBody>
      </p:sp>
      <p:sp>
        <p:nvSpPr>
          <p:cNvPr id="16" name="Shape 13"/>
          <p:cNvSpPr/>
          <p:nvPr/>
        </p:nvSpPr>
        <p:spPr>
          <a:xfrm>
            <a:off x="6350437" y="6454378"/>
            <a:ext cx="555427" cy="555427"/>
          </a:xfrm>
          <a:prstGeom prst="roundRect">
            <a:avLst>
              <a:gd name="adj" fmla="val 18669"/>
            </a:avLst>
          </a:prstGeom>
          <a:solidFill>
            <a:srgbClr val="790709"/>
          </a:solidFill>
          <a:ln w="15240">
            <a:solidFill>
              <a:srgbClr val="922022"/>
            </a:solidFill>
            <a:prstDash val="solid"/>
          </a:ln>
        </p:spPr>
      </p:sp>
      <p:sp>
        <p:nvSpPr>
          <p:cNvPr id="17" name="Text 14"/>
          <p:cNvSpPr/>
          <p:nvPr/>
        </p:nvSpPr>
        <p:spPr>
          <a:xfrm>
            <a:off x="6534269" y="6567488"/>
            <a:ext cx="187643" cy="329208"/>
          </a:xfrm>
          <a:prstGeom prst="rect">
            <a:avLst/>
          </a:prstGeom>
          <a:noFill/>
          <a:ln/>
        </p:spPr>
        <p:txBody>
          <a:bodyPr wrap="none" lIns="0" tIns="0" rIns="0" bIns="0" rtlCol="0" anchor="t"/>
          <a:lstStyle/>
          <a:p>
            <a:pPr marL="0" indent="0" algn="ctr">
              <a:lnSpc>
                <a:spcPts val="2550"/>
              </a:lnSpc>
              <a:buNone/>
            </a:pPr>
            <a:r>
              <a:rPr lang="en-US" sz="2550" dirty="0">
                <a:solidFill>
                  <a:srgbClr val="E5E0DF"/>
                </a:solidFill>
                <a:latin typeface="Arial" panose="020B0604020202020204" pitchFamily="34" charset="0"/>
                <a:ea typeface="Barlow Medium" pitchFamily="34" charset="-122"/>
                <a:cs typeface="Arial" panose="020B0604020202020204" pitchFamily="34" charset="0"/>
              </a:rPr>
              <a:t>4</a:t>
            </a:r>
            <a:endParaRPr lang="en-US" sz="2550" dirty="0">
              <a:latin typeface="Arial" panose="020B0604020202020204" pitchFamily="34" charset="0"/>
              <a:cs typeface="Arial" panose="020B0604020202020204" pitchFamily="34" charset="0"/>
            </a:endParaRPr>
          </a:p>
        </p:txBody>
      </p:sp>
      <p:sp>
        <p:nvSpPr>
          <p:cNvPr id="18" name="Text 15"/>
          <p:cNvSpPr/>
          <p:nvPr/>
        </p:nvSpPr>
        <p:spPr>
          <a:xfrm>
            <a:off x="7152680" y="6454378"/>
            <a:ext cx="2743200" cy="342900"/>
          </a:xfrm>
          <a:prstGeom prst="rect">
            <a:avLst/>
          </a:prstGeom>
          <a:noFill/>
          <a:ln/>
        </p:spPr>
        <p:txBody>
          <a:bodyPr wrap="none" lIns="0" tIns="0" rIns="0" bIns="0" rtlCol="0" anchor="t"/>
          <a:lstStyle/>
          <a:p>
            <a:pPr marL="0" indent="0">
              <a:lnSpc>
                <a:spcPts val="2700"/>
              </a:lnSpc>
              <a:buNone/>
            </a:pPr>
            <a:r>
              <a:rPr lang="en-US" sz="2150" dirty="0">
                <a:solidFill>
                  <a:srgbClr val="E5E0DF"/>
                </a:solidFill>
                <a:latin typeface="Arial" panose="020B0604020202020204" pitchFamily="34" charset="0"/>
                <a:ea typeface="Barlow Medium" pitchFamily="34" charset="-122"/>
                <a:cs typeface="Arial" panose="020B0604020202020204" pitchFamily="34" charset="0"/>
              </a:rPr>
              <a:t>Regular Updates</a:t>
            </a:r>
            <a:endParaRPr lang="en-US" sz="2150" dirty="0">
              <a:latin typeface="Arial" panose="020B0604020202020204" pitchFamily="34" charset="0"/>
              <a:cs typeface="Arial" panose="020B0604020202020204" pitchFamily="34" charset="0"/>
            </a:endParaRPr>
          </a:p>
        </p:txBody>
      </p:sp>
      <p:sp>
        <p:nvSpPr>
          <p:cNvPr id="19" name="Text 16"/>
          <p:cNvSpPr/>
          <p:nvPr/>
        </p:nvSpPr>
        <p:spPr>
          <a:xfrm>
            <a:off x="7152680" y="6945392"/>
            <a:ext cx="6613684" cy="395049"/>
          </a:xfrm>
          <a:prstGeom prst="rect">
            <a:avLst/>
          </a:prstGeom>
          <a:noFill/>
          <a:ln/>
        </p:spPr>
        <p:txBody>
          <a:bodyPr wrap="none" lIns="0" tIns="0" rIns="0" bIns="0" rtlCol="0" anchor="t"/>
          <a:lstStyle/>
          <a:p>
            <a:pPr marL="0" indent="0">
              <a:lnSpc>
                <a:spcPts val="3100"/>
              </a:lnSpc>
              <a:buNone/>
            </a:pPr>
            <a:r>
              <a:rPr lang="en-US" sz="1900" dirty="0">
                <a:solidFill>
                  <a:srgbClr val="E5E0DF"/>
                </a:solidFill>
                <a:latin typeface="Arial" panose="020B0604020202020204" pitchFamily="34" charset="0"/>
                <a:ea typeface="Barlow" pitchFamily="34" charset="-122"/>
                <a:cs typeface="Arial" panose="020B0604020202020204" pitchFamily="34" charset="0"/>
              </a:rPr>
              <a:t>Evolve digital branding to stay relevant in changing markets.</a:t>
            </a:r>
            <a:endParaRPr lang="en-US" sz="1900" dirty="0">
              <a:latin typeface="Arial" panose="020B0604020202020204" pitchFamily="34" charset="0"/>
              <a:cs typeface="Arial" panose="020B0604020202020204" pitchFamily="34" charset="0"/>
            </a:endParaRPr>
          </a:p>
        </p:txBody>
      </p:sp>
      <p:sp>
        <p:nvSpPr>
          <p:cNvPr id="20" name="Rectangle: Rounded Corners 19">
            <a:extLst>
              <a:ext uri="{FF2B5EF4-FFF2-40B4-BE49-F238E27FC236}">
                <a16:creationId xmlns:a16="http://schemas.microsoft.com/office/drawing/2014/main" id="{500F09ED-7B66-ADFF-CF57-6B45DF9D8F5C}"/>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3F315D-0DDB-54AA-FAB4-DC9442F3654F}"/>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D400CFE0-F337-68A3-8920-C8862008CC44}"/>
              </a:ext>
            </a:extLst>
          </p:cNvPr>
          <p:cNvSpPr/>
          <p:nvPr/>
        </p:nvSpPr>
        <p:spPr>
          <a:xfrm>
            <a:off x="773794" y="1652195"/>
            <a:ext cx="5486400" cy="685800"/>
          </a:xfrm>
          <a:prstGeom prst="rect">
            <a:avLst/>
          </a:prstGeom>
          <a:noFill/>
          <a:ln/>
        </p:spPr>
        <p:txBody>
          <a:bodyPr wrap="none" lIns="0" tIns="0" rIns="0" bIns="0" rtlCol="0" anchor="t"/>
          <a:lstStyle/>
          <a:p>
            <a:pPr marL="0" indent="0">
              <a:lnSpc>
                <a:spcPts val="5400"/>
              </a:lnSpc>
              <a:buNone/>
            </a:pPr>
            <a:r>
              <a:rPr lang="en-US" sz="4300" dirty="0">
                <a:solidFill>
                  <a:srgbClr val="FFFFFF"/>
                </a:solidFill>
                <a:latin typeface="Arial" panose="020B0604020202020204" pitchFamily="34" charset="0"/>
                <a:ea typeface="Barlow Medium" pitchFamily="34" charset="-122"/>
                <a:cs typeface="Arial" panose="020B0604020202020204" pitchFamily="34" charset="0"/>
              </a:rPr>
              <a:t>References:</a:t>
            </a:r>
          </a:p>
        </p:txBody>
      </p:sp>
      <p:sp>
        <p:nvSpPr>
          <p:cNvPr id="16" name="Text 1">
            <a:extLst>
              <a:ext uri="{FF2B5EF4-FFF2-40B4-BE49-F238E27FC236}">
                <a16:creationId xmlns:a16="http://schemas.microsoft.com/office/drawing/2014/main" id="{9FEC8CB2-AB30-726E-FA7C-1444E40E4FC4}"/>
              </a:ext>
            </a:extLst>
          </p:cNvPr>
          <p:cNvSpPr/>
          <p:nvPr/>
        </p:nvSpPr>
        <p:spPr>
          <a:xfrm>
            <a:off x="773794" y="2341116"/>
            <a:ext cx="13082812" cy="5139033"/>
          </a:xfrm>
          <a:prstGeom prst="rect">
            <a:avLst/>
          </a:prstGeom>
          <a:noFill/>
          <a:ln/>
        </p:spPr>
        <p:txBody>
          <a:bodyPr wrap="square" lIns="0" tIns="0" rIns="0" bIns="0" rtlCol="0" anchor="t"/>
          <a:lstStyle/>
          <a:p>
            <a:pPr marL="0" marR="0">
              <a:lnSpc>
                <a:spcPct val="150000"/>
              </a:lnSpc>
              <a:spcBef>
                <a:spcPts val="0"/>
              </a:spcBef>
              <a:spcAft>
                <a:spcPts val="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"Digital Art Fundamentals," Robin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Landa</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Open Textbook Library, 2020.</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50000"/>
              </a:lnSpc>
              <a:spcBef>
                <a:spcPts val="0"/>
              </a:spcBef>
              <a:spcAft>
                <a:spcPts val="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"Introduction to Graphic Design," Richard Hollis, Open Library, 2013.</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50000"/>
              </a:lnSpc>
              <a:spcBef>
                <a:spcPts val="0"/>
              </a:spcBef>
              <a:spcAft>
                <a:spcPts val="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 Elements of Graphic Design," Alex W. White, Internet Archive, 2011.</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50000"/>
              </a:lnSpc>
              <a:spcBef>
                <a:spcPts val="0"/>
              </a:spcBef>
              <a:spcAft>
                <a:spcPts val="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"Computer Graphics: Principles and Practice," John F. Hughes et al., MIT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OpenCourseWare</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2006.</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Rounded Corners 16">
            <a:extLst>
              <a:ext uri="{FF2B5EF4-FFF2-40B4-BE49-F238E27FC236}">
                <a16:creationId xmlns:a16="http://schemas.microsoft.com/office/drawing/2014/main" id="{C09C2A12-3114-BB12-A7A6-236C16426416}"/>
              </a:ext>
            </a:extLst>
          </p:cNvPr>
          <p:cNvSpPr/>
          <p:nvPr/>
        </p:nvSpPr>
        <p:spPr>
          <a:xfrm>
            <a:off x="12866146" y="7756264"/>
            <a:ext cx="1667435" cy="376517"/>
          </a:xfrm>
          <a:prstGeom prst="roundRect">
            <a:avLst/>
          </a:prstGeom>
          <a:solidFill>
            <a:srgbClr val="1816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C7C61A97-5733-3EBD-27AD-9BE5D2FD5334}"/>
              </a:ext>
            </a:extLst>
          </p:cNvPr>
          <p:cNvPicPr>
            <a:picLocks noChangeAspect="1"/>
          </p:cNvPicPr>
          <p:nvPr/>
        </p:nvPicPr>
        <p:blipFill>
          <a:blip r:embed="rId3"/>
          <a:srcRect t="55527" b="29252"/>
          <a:stretch/>
        </p:blipFill>
        <p:spPr>
          <a:xfrm>
            <a:off x="0" y="-1"/>
            <a:ext cx="14630400" cy="1484555"/>
          </a:xfrm>
          <a:prstGeom prst="rect">
            <a:avLst/>
          </a:prstGeom>
        </p:spPr>
      </p:pic>
    </p:spTree>
    <p:extLst>
      <p:ext uri="{BB962C8B-B14F-4D97-AF65-F5344CB8AC3E}">
        <p14:creationId xmlns:p14="http://schemas.microsoft.com/office/powerpoint/2010/main" val="30305330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TotalTime>
  <Words>4686</Words>
  <Application>Microsoft Office PowerPoint</Application>
  <PresentationFormat>Custom</PresentationFormat>
  <Paragraphs>343</Paragraphs>
  <Slides>44</Slides>
  <Notes>44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44</vt:i4>
      </vt:variant>
    </vt:vector>
  </HeadingPairs>
  <TitlesOfParts>
    <vt:vector size="49" baseType="lpstr">
      <vt:lpstr>Arial</vt:lpstr>
      <vt:lpstr>Calibri</vt:lpstr>
      <vt:lpstr>Wingdings</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Trevor Kwicha</cp:lastModifiedBy>
  <cp:revision>38</cp:revision>
  <dcterms:created xsi:type="dcterms:W3CDTF">2024-10-27T13:05:25Z</dcterms:created>
  <dcterms:modified xsi:type="dcterms:W3CDTF">2024-10-27T17:36:07Z</dcterms:modified>
</cp:coreProperties>
</file>