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1"/>
  </p:notesMasterIdLst>
  <p:sldIdLst>
    <p:sldId id="256" r:id="rId2"/>
    <p:sldId id="262" r:id="rId3"/>
    <p:sldId id="265" r:id="rId4"/>
    <p:sldId id="266"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64" r:id="rId38"/>
    <p:sldId id="263" r:id="rId39"/>
    <p:sldId id="299" r:id="rId40"/>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2C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75" d="100"/>
          <a:sy n="75" d="100"/>
        </p:scale>
        <p:origin x="1338" y="5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5418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72F19-A000-DA41-DCC2-63A1EB2E2A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762E6-0792-82BD-6D3A-2C9766397F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E532BB-387E-D5AB-F30A-4CB3D97DF3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DE3E3E-141C-1537-BFCD-5D13A4E515E0}"/>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103456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60FDD-7FA1-1030-E549-C2AF5BB1ED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CCE1A-5B57-38AB-455F-ABDE2F6144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C47F43-EB37-B020-4F95-08269860B1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65D6CB-1AEF-DF35-B422-06FEEF15005C}"/>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4218046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8467F-CCDD-2C4C-B40D-C17147E68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FA90A-DF95-08F8-270C-F651E8DD23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5C3ADE-E06D-FE94-A817-BDC3255F05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016FCC-8488-50FA-8D9C-4D4CA087A1F0}"/>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001750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EF248-B500-43C6-CD8F-E5DB8E933D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3CD1C-6554-2A8C-B5A7-C858E99C2D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CDDCF1-EAAB-9207-3909-B991B59BFA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EF1058-A2C6-4E2A-3027-542AA1712064}"/>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2184673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2B945-7866-42FF-0BEE-8C7B7AAEF8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0DEAA6-5674-4F69-A356-A14D7F7A44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2F55F9-661D-B729-396A-04EC29C939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63272D-5A04-6B72-4D30-173D2507450E}"/>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28185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D85BF-924B-E700-3097-E08456C60F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B8F7B0-845B-D33E-5DC1-97ED3DD46D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528DBC-E444-E205-0E3E-560D3121CE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FF9856-91D0-4BC0-6A5E-6DBE2C4F7464}"/>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701932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2ACCE-A246-64A6-18D7-3FE0E00D5D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C62C12-7821-B4E7-01CB-456A532245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50063E-36DF-38DB-F613-38B41F9F33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AEA6FB-7ADE-4591-1057-952643A67046}"/>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250099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ED861-A6A5-8AFE-2322-AFCE60D5E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EE3C42-4D85-A18C-282B-18155E77FC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BC8870-8987-B462-F60D-8B5B8B4E3E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A6DB73-A74F-EB4C-8D48-5774CB9421E8}"/>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576001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F0B4C-BD50-EA9B-1BF2-EB50105817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0A71F8-0930-DA15-C6EF-B8B53712E6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C2ACC-61A2-860A-4933-D4D78E4079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57981B-79E5-3C81-3584-5F27A9F6D9DC}"/>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4208266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0AD84-E99B-86C7-8953-CB4411110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F7EB1-060D-3013-3474-7574E9692E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94125C-4A7D-A2E9-E1A2-AF42D6BB96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BB3D29-42EC-F28C-DC79-EA615820E140}"/>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414640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2D3D2-C8FE-932D-9129-2BFDA2AAC9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79F5D5-B9D0-A395-33CD-BDBED9ECC6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17663-3B38-78BC-58BE-5C84C81F80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AE4996-A423-1DA2-185D-468C81D4EEAA}"/>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775884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75967-B7FC-7A0B-1167-B87C1E8A87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9A9704-7748-9C06-4D31-764664ADDC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C07C90-7A6F-A697-B5A9-1FCB5AFD48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12D577-E97C-2156-3656-0FB9B47B688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2734405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4FD92-920E-9465-4C7D-69421A7F56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FCB45-F9E4-95B9-B3F5-74FA3B0C5D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4F19ED-8A41-FFD3-689E-D89C3A36A8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9BF0C0-9D72-3040-7A90-B71378339277}"/>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941641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9CF1D-C015-4515-15AC-7A2B66127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AD9982-F6BD-0B80-FBF8-5823D9D21E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DED08F-7B8E-9684-408E-9884D6AA1F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5162E3-9D51-2E1C-CA40-D9D76014EE4C}"/>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38444739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8099D-E313-92B9-0145-8CD2D79454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89E2D1-D28F-31D2-8556-930B645C0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CB6848-1432-9E89-8DD0-5824099CA2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8FA41A-B579-2753-D1D2-2BAD45634206}"/>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7843359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8F0B1-0B17-5B68-5F66-53118252A2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AAE019-6A07-2723-BEEA-28DA7CEABD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A42A58-D3FE-E9F2-2F7A-DD04A10FDE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85785A-08EE-9B33-FA15-1A2348319811}"/>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3532362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69A3A-8863-E528-F72B-6007875F76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B63999-2B84-C31D-2ADA-4382AF37CF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1F04BF-DCF3-87D2-7B27-395844E53B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97AC69-B4D5-5C7A-4F58-F1B3524FCCAA}"/>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4543532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13DF6-6014-7F10-F8F3-942C431E3E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2B5B27-FB2B-7A8F-D0A2-81546B0D1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5156CD-1095-18E1-3EEA-B266FA60D9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3DB382-BB7B-502D-0628-23EA8814BA75}"/>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2149247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7C128-9876-EDC6-89CC-C34A34364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DCBB79-6EA1-B0D5-03DA-D3C4AB654C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1CA2A8-4DFA-1E68-543A-598023CA2BA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71EC52-BD71-66D3-08AC-1011F0E58931}"/>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824641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34DF0-6EC0-B28C-F0BE-DB500B230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12E6A4-864A-ED78-FDAD-B3C1F76470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0C579-B53D-F36D-CEEE-549FFF6096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37CC24-E3B4-41E7-3931-3740FC0ED8F9}"/>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4980040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3D2B5-16C0-D70D-4013-D4F34A9E7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4349C1-1918-BDC0-A02A-78E1DC7F85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6373D3-CEFF-EB9D-AE49-036259BCD3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B7F00-6C6D-54A6-8354-B2CB20013CD8}"/>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40992838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978F0-A7BB-217E-6DE0-2B01B9ECBA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843039-02AC-4A2E-432A-B420D71A1A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8AF537-6C57-17CD-6C2A-C1366A937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F3DD5D-5318-B6B4-E3B9-1E5EBC2503F7}"/>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36563534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A89CE-AFBD-4E05-7353-77C3CB7524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1BB6FB-C542-5D98-189E-8ABFC2A8DC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80DCD8-9F0D-A9D4-1330-AEA9590330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C6DA07-B8B5-62E8-402A-2DF49DAD43B2}"/>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2901992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FCB85-2130-40F4-4C3D-6FB84DAC7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2896FA-611D-C818-CF6D-EBD1E887C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B032D9-DB99-8B31-2C0B-2D87B8F1C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B7E3C7-C670-F619-0338-118CF74566EC}"/>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375982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33136-F53D-58F6-26FB-1290E3C39D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767A16-D355-2D7B-ADE9-6C384798D2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8501BD-D38B-442B-EC38-3D7C8184D9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362E6A-D7F4-56EA-E0CA-3B34D75BF6C1}"/>
              </a:ext>
            </a:extLst>
          </p:cNvPr>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118804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EF6CA-92BC-D50C-2A4D-B493B31178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0B2F51-9C09-8C7C-CB08-343124228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1D88AC-454D-97F2-64C7-D190D5C781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6650B6-2C1A-EBE3-CCA1-3265D31F1802}"/>
              </a:ext>
            </a:extLst>
          </p:cNvPr>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37535245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DF20E-E4F9-B375-9B93-90B6A6FC3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554AB8-3147-FC71-5D5C-D664D9236A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BF5CDD-29B8-2ECA-E096-3CA78383A2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3F8706-9A97-1281-01F4-2BB22BF3B6DB}"/>
              </a:ext>
            </a:extLst>
          </p:cNvPr>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3783022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74959-6CF1-3323-9AC9-365E899C7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E9060E-EEF4-CFB9-1B80-A725CFCCF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6F5BAC-CED9-12DD-7C18-1EEE97D72F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89E4C6-1984-85AF-0115-F7538D323C0A}"/>
              </a:ext>
            </a:extLst>
          </p:cNvPr>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6256680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0DDE-A85C-F89A-AEBD-9EB6994296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77AE58-8248-4FB6-E6A5-3FAB4DBB4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4B2B53-7E34-7DC0-962F-C26D859BFD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6BC564-9AAC-F22C-FA4E-02F5B4801947}"/>
              </a:ext>
            </a:extLst>
          </p:cNvPr>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22429227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4280E-B102-EB7B-4833-877E4DD72C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288134-6580-1CB0-C95B-9DDC7A20DB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3952C-2563-8BBF-F000-21A55DD4D3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D09745-6BF1-CC02-E721-8C63FC9978CC}"/>
              </a:ext>
            </a:extLst>
          </p:cNvPr>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4028215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CAFBD-BB0E-0215-FFB6-3328CE83E6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08771-1055-4C9A-6F53-966397253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3C4DC0-3DE4-02F1-2A6B-3159E8D362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1AC04C2-26F9-F265-DC11-A19FF89DF1E1}"/>
              </a:ext>
            </a:extLst>
          </p:cNvPr>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430413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40FA5-0FB6-9EB5-DD6B-62822D2B46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CB7AF-A648-FC7C-EA77-5118824979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A2D842-4F9A-F4AA-8E65-1D177D3192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DC8CEF-739F-5B09-D8A8-1BE7B91C5750}"/>
              </a:ext>
            </a:extLst>
          </p:cNvPr>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3326475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621C8-4842-6737-2C95-AB1ABC862F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8A4D6-E05A-5AB1-731E-20EB4FE3B4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AFB02-2FCC-4B09-1A1C-9E91E6B929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E83B6D-CC97-A5E8-0F0D-99BEB8267156}"/>
              </a:ext>
            </a:extLst>
          </p:cNvPr>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8960153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3C888-FC82-D4D7-B9BB-076FE11FEF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937640-C1FD-6F43-A43A-FB331D4CE0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09EA5B-4C72-E7BB-7161-07E9A53E0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FECB4B-D665-47EF-9B95-63BC8BC17B2D}"/>
              </a:ext>
            </a:extLst>
          </p:cNvPr>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169711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3D8DA-2248-DBC6-C453-E55B63717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E91AEC-563A-A7DE-1662-77436E57BC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7787E0-50B3-0579-7E21-04A4610655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77AA84-C6DD-BDE1-5EAF-E1879DD4D14D}"/>
              </a:ext>
            </a:extLst>
          </p:cNvPr>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40386948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EC029-252C-B7FC-CC1A-D37BFE5E74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15613D-94C5-0831-C04A-C0A7659F9E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87CCEB-804C-0A31-F2A9-28EE249317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EF9E47-CAFC-CB76-0747-A7BBF7D6CB6A}"/>
              </a:ext>
            </a:extLst>
          </p:cNvPr>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429670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282C32"/>
          </a:solidFill>
          <a:ln/>
        </p:spPr>
      </p:sp>
      <p:sp>
        <p:nvSpPr>
          <p:cNvPr id="3" name="Shape 1"/>
          <p:cNvSpPr/>
          <p:nvPr/>
        </p:nvSpPr>
        <p:spPr>
          <a:xfrm>
            <a:off x="0" y="0"/>
            <a:ext cx="14630400" cy="8229600"/>
          </a:xfrm>
          <a:prstGeom prst="rect">
            <a:avLst/>
          </a:prstGeom>
          <a:solidFill>
            <a:srgbClr val="282C32"/>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1963817"/>
            <a:ext cx="7627382" cy="1967151"/>
          </a:xfrm>
          <a:prstGeom prst="rect">
            <a:avLst/>
          </a:prstGeom>
          <a:noFill/>
          <a:ln/>
        </p:spPr>
        <p:txBody>
          <a:bodyPr wrap="square" lIns="0" tIns="0" rIns="0" bIns="0" rtlCol="0" anchor="t"/>
          <a:lstStyle/>
          <a:p>
            <a:pPr marL="0" indent="0" algn="ctr">
              <a:lnSpc>
                <a:spcPts val="7700"/>
              </a:lnSpc>
              <a:buNone/>
            </a:pPr>
            <a:r>
              <a:rPr lang="en-US" sz="6150" b="1" dirty="0">
                <a:solidFill>
                  <a:srgbClr val="9998FF"/>
                </a:solidFill>
                <a:latin typeface="Arial" panose="020B0604020202020204" pitchFamily="34" charset="0"/>
                <a:ea typeface="Barlow Bold" pitchFamily="34" charset="-122"/>
                <a:cs typeface="Arial" panose="020B0604020202020204" pitchFamily="34" charset="0"/>
              </a:rPr>
              <a:t>Computer Graphics and Design</a:t>
            </a:r>
          </a:p>
        </p:txBody>
      </p:sp>
      <p:sp>
        <p:nvSpPr>
          <p:cNvPr id="4" name="Text 1"/>
          <p:cNvSpPr/>
          <p:nvPr/>
        </p:nvSpPr>
        <p:spPr>
          <a:xfrm>
            <a:off x="6244709" y="4255889"/>
            <a:ext cx="7627382" cy="1386840"/>
          </a:xfrm>
          <a:prstGeom prst="rect">
            <a:avLst/>
          </a:prstGeom>
          <a:noFill/>
          <a:ln/>
        </p:spPr>
        <p:txBody>
          <a:bodyPr wrap="square" lIns="0" tIns="0" rIns="0" bIns="0" rtlCol="0" anchor="t"/>
          <a:lstStyle/>
          <a:p>
            <a:pPr marL="0" indent="0" algn="ctr">
              <a:buNone/>
            </a:pPr>
            <a:r>
              <a:rPr lang="en-US" sz="3200" b="1" dirty="0">
                <a:solidFill>
                  <a:schemeClr val="bg1"/>
                </a:solidFill>
                <a:latin typeface="Arial" panose="020B0604020202020204" pitchFamily="34" charset="0"/>
                <a:ea typeface="Barlow" pitchFamily="34" charset="-122"/>
                <a:cs typeface="Arial" panose="020B0604020202020204" pitchFamily="34" charset="0"/>
              </a:rPr>
              <a:t>Lecture 10</a:t>
            </a:r>
          </a:p>
          <a:p>
            <a:pPr marL="0" indent="0" algn="ctr">
              <a:buNone/>
            </a:pPr>
            <a:r>
              <a:rPr lang="en-US" sz="3200" dirty="0">
                <a:solidFill>
                  <a:schemeClr val="bg1"/>
                </a:solidFill>
                <a:latin typeface="Arial" panose="020B0604020202020204" pitchFamily="34" charset="0"/>
                <a:cs typeface="Arial" panose="020B0604020202020204" pitchFamily="34" charset="0"/>
              </a:rPr>
              <a:t>Creation </a:t>
            </a:r>
            <a:r>
              <a:rPr lang="en-US" sz="3200">
                <a:solidFill>
                  <a:schemeClr val="bg1"/>
                </a:solidFill>
                <a:latin typeface="Arial" panose="020B0604020202020204" pitchFamily="34" charset="0"/>
                <a:cs typeface="Arial" panose="020B0604020202020204" pitchFamily="34" charset="0"/>
              </a:rPr>
              <a:t>of Bitmap Posters</a:t>
            </a:r>
            <a:endParaRPr lang="en-US" sz="3200" dirty="0">
              <a:solidFill>
                <a:schemeClr val="bg1"/>
              </a:solidFill>
              <a:latin typeface="Arial" panose="020B0604020202020204" pitchFamily="34" charset="0"/>
              <a:cs typeface="Arial" panose="020B0604020202020204" pitchFamily="34" charset="0"/>
            </a:endParaRPr>
          </a:p>
        </p:txBody>
      </p:sp>
      <p:sp>
        <p:nvSpPr>
          <p:cNvPr id="7" name="Text 3"/>
          <p:cNvSpPr/>
          <p:nvPr/>
        </p:nvSpPr>
        <p:spPr>
          <a:xfrm>
            <a:off x="8841105" y="5263515"/>
            <a:ext cx="2434590" cy="379214"/>
          </a:xfrm>
          <a:prstGeom prst="rect">
            <a:avLst/>
          </a:prstGeom>
          <a:noFill/>
          <a:ln/>
        </p:spPr>
        <p:txBody>
          <a:bodyPr wrap="none" lIns="0" tIns="0" rIns="0" bIns="0" rtlCol="0" anchor="t"/>
          <a:lstStyle/>
          <a:p>
            <a:pPr marL="0" indent="0" algn="ctr">
              <a:lnSpc>
                <a:spcPts val="2950"/>
              </a:lnSpc>
              <a:buNone/>
            </a:pPr>
            <a:r>
              <a:rPr lang="en-US" sz="2100" b="1" dirty="0">
                <a:solidFill>
                  <a:srgbClr val="EEEFF5"/>
                </a:solidFill>
                <a:latin typeface="Arial" panose="020B0604020202020204" pitchFamily="34" charset="0"/>
                <a:ea typeface="Montserrat Bold" pitchFamily="34" charset="-122"/>
                <a:cs typeface="Arial" panose="020B0604020202020204" pitchFamily="34" charset="0"/>
              </a:rPr>
              <a:t>Lecturer: Baya, Trevor</a:t>
            </a:r>
            <a:endParaRPr lang="en-US" sz="2100"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208C024D-71B7-A577-6020-4BDADB06E13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3" name="Text 0"/>
          <p:cNvSpPr/>
          <p:nvPr/>
        </p:nvSpPr>
        <p:spPr>
          <a:xfrm>
            <a:off x="517009" y="458789"/>
            <a:ext cx="10696813" cy="712708"/>
          </a:xfrm>
          <a:prstGeom prst="rect">
            <a:avLst/>
          </a:prstGeom>
          <a:noFill/>
          <a:ln/>
        </p:spPr>
        <p:txBody>
          <a:bodyPr wrap="none" lIns="0" tIns="0" rIns="0" bIns="0" rtlCol="0" anchor="t"/>
          <a:lstStyle/>
          <a:p>
            <a:pPr marL="0" indent="0">
              <a:lnSpc>
                <a:spcPts val="5600"/>
              </a:lnSpc>
              <a:buNone/>
            </a:pPr>
            <a:r>
              <a:rPr lang="en-US" sz="4450" b="1" dirty="0">
                <a:solidFill>
                  <a:srgbClr val="9998FF"/>
                </a:solidFill>
                <a:latin typeface="Arial" panose="020B0604020202020204" pitchFamily="34" charset="0"/>
                <a:ea typeface="Barlow Bold" pitchFamily="34" charset="-122"/>
                <a:cs typeface="Arial" panose="020B0604020202020204" pitchFamily="34" charset="0"/>
              </a:rPr>
              <a:t>Lecture learning outcomes</a:t>
            </a:r>
            <a:endParaRPr lang="en-US" sz="4450" dirty="0">
              <a:latin typeface="Arial" panose="020B0604020202020204" pitchFamily="34" charset="0"/>
              <a:cs typeface="Arial" panose="020B0604020202020204" pitchFamily="34" charset="0"/>
            </a:endParaRPr>
          </a:p>
        </p:txBody>
      </p:sp>
      <p:sp>
        <p:nvSpPr>
          <p:cNvPr id="7" name="Text 4"/>
          <p:cNvSpPr/>
          <p:nvPr/>
        </p:nvSpPr>
        <p:spPr>
          <a:xfrm>
            <a:off x="517009" y="1284298"/>
            <a:ext cx="13618091" cy="6277561"/>
          </a:xfrm>
          <a:prstGeom prst="rect">
            <a:avLst/>
          </a:prstGeom>
          <a:noFill/>
          <a:ln/>
        </p:spPr>
        <p:txBody>
          <a:bodyPr wrap="square" lIns="0" tIns="0" rIns="0" bIns="0" rtlCol="0" anchor="t"/>
          <a:lstStyle/>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Poster Design Fundamentals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grasp the principles of poster design, including composition,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and typography, and how these contribute to effective visual communication.</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Identify Different Types of Posters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be able to distinguish between various poster types, such as promotional, informational, and artistic posters, and recognize their specific design elements and purposes.</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Define Purpose and Audience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learn how to define the purpose and target audience for a poster, applying this understanding to guide their design process and decision-making.</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Set Up a Design Canvas in Photoshop</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gain proficiency in configuring a canvas correctly in Photoshop, considering dimensions, resolution,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 and file formats suitable for both print and digital media.</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a Strong Focal Point</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be able to apply techniques for establishing a clear focal point in their poster designs, ensuring that the main message is conveyed effectively.</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Typography Effectively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develop the ability to choose appropriate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and typography that enhance the visual appeal and readability of posters.</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Work with Images and Graphics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acquire skills in sourcing, editing, and integrating images and graphics into their posters to enhance visual storytelling.</a:t>
            </a:r>
          </a:p>
          <a:p>
            <a:pPr marL="342900" lvl="0" indent="-342900">
              <a:lnSpc>
                <a:spcPct val="107000"/>
              </a:lnSpc>
              <a:buFont typeface="Wingdings" panose="05000000000000000000" pitchFamily="2" charset="2"/>
              <a:buChar char=""/>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 Final Touches and Export Designs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Students will be able to review, refine, and export their poster designs in the correct formats for print or digital distribution.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77752461-391D-F9F1-0356-4A044C78E40A}"/>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12F1A25-0AD5-D8EB-6920-A202B918C929}"/>
              </a:ext>
            </a:extLst>
          </p:cNvPr>
          <p:cNvPicPr>
            <a:picLocks noChangeAspect="1"/>
          </p:cNvPicPr>
          <p:nvPr/>
        </p:nvPicPr>
        <p:blipFill>
          <a:blip r:embed="rId3"/>
          <a:srcRect t="95373"/>
          <a:stretch/>
        </p:blipFill>
        <p:spPr>
          <a:xfrm>
            <a:off x="0" y="-1"/>
            <a:ext cx="14630400" cy="42699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833A7-12DF-9117-8886-1871A06BD14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8483AF07-1532-42CD-9B77-4404D7BF1A82}"/>
              </a:ext>
            </a:extLst>
          </p:cNvPr>
          <p:cNvSpPr/>
          <p:nvPr/>
        </p:nvSpPr>
        <p:spPr>
          <a:xfrm>
            <a:off x="517009" y="1855789"/>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7251318A-59B1-400B-DB46-F518F48C3DC5}"/>
              </a:ext>
            </a:extLst>
          </p:cNvPr>
          <p:cNvSpPr/>
          <p:nvPr/>
        </p:nvSpPr>
        <p:spPr>
          <a:xfrm>
            <a:off x="517009" y="2681298"/>
            <a:ext cx="13618091" cy="6277561"/>
          </a:xfrm>
          <a:prstGeom prst="rect">
            <a:avLst/>
          </a:prstGeom>
          <a:noFill/>
          <a:ln/>
        </p:spPr>
        <p:txBody>
          <a:bodyPr wrap="square" lIns="0" tIns="0" rIns="0" bIns="0" rtlCol="0" anchor="t"/>
          <a:lstStyle/>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Poster design is an essential and dynamic form of visual communication that artfully blends artistic expression with informational content. This medium serves as a bridge, allowing creators to convey messages, ideas, and emotions to a wide and diverse audience. The effectiveness of a poster hinges not solely on its aesthetic appeal but also on its ability to communicate a clear and concise message swiftly and effectively.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well-designed poster has the power to capture attention, spark interest, and engage viewers in just a matter of seconds, making it a crucial tool in various fields, including marketing, education, and public awareness campaigns. The combination of striking visuals, thoughtful typography, and strategic layout contributes to the overall impact of the poster, ensuring that the intended message resonates with its target audience.</a:t>
            </a: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this introduction, we will explore the fundamental concepts of poster design, including the principles of composition,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and typography. Additionally, we will delve into how Adobe Photoshop, a widely used graphic design software, can be utilized as a powerful tool for creating compelling posters. Through its versatile features and user-friendly interface, Photoshop empowers designers to manipulate images, create intricate layouts, and apply creative effects, all of which are essential for producing high-quality, professional posters that stand out in a crowded visual landscape.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understanding the importance of effective poster design and harnessing the capabilities of Photoshop, designers can craft visually engaging pieces that not only draw attention but also communicate meaningful messages that resonate with their audience.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5980B4BE-0A13-C0F5-F084-26EA5B2EF7C1}"/>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7E47C4A4-9E2F-A2FA-E532-400768516701}"/>
              </a:ext>
            </a:extLst>
          </p:cNvPr>
          <p:cNvPicPr>
            <a:picLocks noChangeAspect="1"/>
          </p:cNvPicPr>
          <p:nvPr/>
        </p:nvPicPr>
        <p:blipFill>
          <a:blip r:embed="rId3"/>
          <a:srcRect t="84955"/>
          <a:stretch/>
        </p:blipFill>
        <p:spPr>
          <a:xfrm>
            <a:off x="0" y="0"/>
            <a:ext cx="14630400" cy="1388427"/>
          </a:xfrm>
          <a:prstGeom prst="rect">
            <a:avLst/>
          </a:prstGeom>
        </p:spPr>
      </p:pic>
    </p:spTree>
    <p:extLst>
      <p:ext uri="{BB962C8B-B14F-4D97-AF65-F5344CB8AC3E}">
        <p14:creationId xmlns:p14="http://schemas.microsoft.com/office/powerpoint/2010/main" val="4166468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F5015-05E2-D954-CE10-7ED38927D6EB}"/>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86BAB6C-79D4-4B2C-528C-04E01694B144}"/>
              </a:ext>
            </a:extLst>
          </p:cNvPr>
          <p:cNvSpPr/>
          <p:nvPr/>
        </p:nvSpPr>
        <p:spPr>
          <a:xfrm>
            <a:off x="517009" y="1855789"/>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11C058F9-1C54-335C-6216-A16F93C71F2D}"/>
              </a:ext>
            </a:extLst>
          </p:cNvPr>
          <p:cNvSpPr/>
          <p:nvPr/>
        </p:nvSpPr>
        <p:spPr>
          <a:xfrm>
            <a:off x="517009" y="2681298"/>
            <a:ext cx="13618091" cy="6277561"/>
          </a:xfrm>
          <a:prstGeom prst="rect">
            <a:avLst/>
          </a:prstGeom>
          <a:noFill/>
          <a:ln/>
        </p:spPr>
        <p:txBody>
          <a:bodyPr wrap="square" lIns="0" tIns="0" rIns="0" bIns="0" rtlCol="0" anchor="t"/>
          <a:lstStyle/>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Poster design is an essential and dynamic form of visual communication that artfully blends artistic expression with informational content. This medium serves as a bridge, allowing creators to convey messages, ideas, and emotions to a wide and diverse audience. The effectiveness of a poster hinges not solely on its aesthetic appeal but also on its ability to communicate a clear and concise message swiftly and effectively.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well-designed poster has the power to capture attention, spark interest, and engage viewers in just a matter of seconds, making it a crucial tool in various fields, including marketing, education, and public awareness campaigns. The combination of striking visuals, thoughtful typography, and strategic layout contributes to the overall impact of the poster, ensuring that the intended message resonates with its target audience.</a:t>
            </a: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this introduction, we will explore the fundamental concepts of poster design, including the principles of composition,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and typography. Additionally, we will delve into how Adobe Photoshop, a widely used graphic design software, can be utilized as a powerful tool for creating compelling posters. Through its versatile features and user-friendly interface, Photoshop empowers designers to manipulate images, create intricate layouts, and apply creative effects, all of which are essential for producing high-quality, professional posters that stand out in a crowded visual landscape.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understanding the importance of effective poster design and harnessing the capabilities of Photoshop, designers can craft visually engaging pieces that not only draw attention but also communicate meaningful messages that resonate with their audience.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137C2D40-2D3C-3691-43D0-BA2416DFD7C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172C24A3-278D-FB22-2DA5-83AFADA315AA}"/>
              </a:ext>
            </a:extLst>
          </p:cNvPr>
          <p:cNvPicPr>
            <a:picLocks noChangeAspect="1"/>
          </p:cNvPicPr>
          <p:nvPr/>
        </p:nvPicPr>
        <p:blipFill>
          <a:blip r:embed="rId3"/>
          <a:srcRect t="84955"/>
          <a:stretch/>
        </p:blipFill>
        <p:spPr>
          <a:xfrm>
            <a:off x="0" y="0"/>
            <a:ext cx="14630400" cy="1388427"/>
          </a:xfrm>
          <a:prstGeom prst="rect">
            <a:avLst/>
          </a:prstGeom>
        </p:spPr>
      </p:pic>
    </p:spTree>
    <p:extLst>
      <p:ext uri="{BB962C8B-B14F-4D97-AF65-F5344CB8AC3E}">
        <p14:creationId xmlns:p14="http://schemas.microsoft.com/office/powerpoint/2010/main" val="573135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47A82-EDC4-D0AB-EF60-B8F8DA1C41F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A1E68F0-DC4C-ED5A-301C-20D7849C54A1}"/>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37A945BD-C48B-A404-5AF5-97602BC1FA62}"/>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Posters come in various styles and serve different purposes, each tailored to meet specific communication needs and audience expectations. Understanding the different types of posters is crucial for any designer, as it allows them to choose the right approach for their project. Below are the primary types of posters, along with detailed explanations of their characteristics and common uses.</a:t>
            </a:r>
          </a:p>
          <a:p>
            <a:pPr marL="228600">
              <a:lnSpc>
                <a:spcPct val="107000"/>
              </a:lnSpc>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Promotional Posters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Promotional posters are designed to advertise products, services, events, or campaigns. Their primary goal is to capture the attention of the audience and encourage immediate engagement or action. These posters are often characterized by bold graphics, eye-catching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persuasive language.</a:t>
            </a:r>
          </a:p>
          <a:p>
            <a:pPr marL="228600">
              <a:lnSpc>
                <a:spcPct val="107000"/>
              </a:lnSpc>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Promotional posters typically feature a striking central image or graphic that relates to the product or event being advertised. They often utilize vibrant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large, readable fonts to ensure that the message stands out from a distance. Catchy taglines or slogans are frequently included to grab attention and create a memorable impression.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Common Uses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posters are widely used in various settings, including retail stores, music festivals, trade shows, and community events. For example, a promotional poster for a concert may feature the headlining artist's image, concert details, and ticket purchasing information, all designed to compel viewers to buy tickets or attend the event.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18440452-1677-0A9A-2059-3E61B1627ABC}"/>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F4AB11A5-9EDA-55A7-9626-48D5B87901F1}"/>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CA11B943-5C27-84F1-5097-4AC4E8D0C60F}"/>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2401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973E0-4A5C-8A26-E59C-2A2D8A93F452}"/>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A476527-6895-C6E7-8C89-D39B19152149}"/>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324EABD4-973D-F489-7C41-5EA164C98C71}"/>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Informational Posters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Informational posters are created to convey specific information or educate the audience on a particular topic. Unlike promotional posters, which aim to persuade, informational posters focus on clarity and accuracy, ensuring that the viewer can easily understand the content presented.</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Informational posters often include a balanced mix of text and visuals. They typically use charts, graphs, or diagrams to illustrate complex information clearly. The typography is usually straightforward and legible, with headings and subheadings that guide the viewer through the content.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are often more muted compared to promotional posters, prioritizing readability over visual excitement.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Common Uses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posters are frequently used in educational environments, such as classrooms, libraries, and museums, as well as in public spaces to communicate important messages, such as health and safety information. For instance, a health awareness poster may provide statistics about a disease, preventive measures, and contact information for local health services.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4BA6C2A-F684-F448-FAD0-24C3E255E9A4}"/>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6FE59085-D54E-6CB2-8FAA-D909687ACAC8}"/>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79517180-4A06-2963-5C5C-9D2C9847FF6D}"/>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4872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40687-37AD-BD72-01C6-A0E678CABDC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F2B3A17-39AC-3B00-57C9-0EF1BC60C68D}"/>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027D5C35-9ADC-6C1F-39A3-C9CD7BFD8D35}"/>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Event Posters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Event posters are specifically designed to promote upcoming events, providing essential details to potential attendees. These posters aim to generate interest and encourage participation, often focusing on creating excitement around the event.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Event posters typically feature vibrant imagery or graphics related to the event theme, along with clear and concise information about the date, time, location, and any required tickets or registration. The layout often emphasizes the event name or theme, using larger fonts to ensure visibility. Visual elements, such as logos or sponsors, may also be included to enhance credibility and engagement.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Common Uses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Event posters are commonly found in various contexts, including concerts, festivals, conferences, art shows, and community gatherings. For example, a film festival poster might showcase the festival's logo, highlight the featured films, and provide ticketing information, all while employing a visually captivating design that reflects the festival's artistic theme.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D59DD651-E3BD-3CF5-9B2F-A9D4D3ACF186}"/>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D5347920-953F-ED4C-5539-85DA66ED99B1}"/>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204CD050-D969-B612-ACDD-EACD25F18D37}"/>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5434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D567B-71D9-ECBC-0370-B07EBD20590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86871FA3-A1A2-BFFD-4EC2-C574F44B36CB}"/>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BEB264CD-B59E-ED7B-21D5-538C28BAF09F}"/>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Artistic Posters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Artistic posters prioritize aesthetic appeal over specific informational content. These posters serve as a medium for artistic expression, often showcasing the work of artists, photographers, or designers.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Artistic posters may feature striking visuals, intricate designs, and a focus on creativity. They often incorporate unique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palettes, textures, and typography to create an engaging composition. The intent is to evoke emotions or provoke thought, allowing the viewer to interpret the art subjectively.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Common Uses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posters can be found in galleries, homes, and public spaces, often used as decoration or as part of artistic installations. For instance, a poster showcasing a contemporary art piece may serve as a standalone artwork or as part of a promotional campaign for an art exhibition, inviting viewers to appreciate the visual style and message conveyed through the art.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0D7F084-9284-D3BD-241F-8E9CEA050AA3}"/>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DFAAB69F-9FAD-A98C-CC5E-3BCFC0F34286}"/>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DDBEC110-A4B6-819F-FDA5-567B045112C0}"/>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6181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62483-AFB2-A874-CEBC-11D6BAEFD3BF}"/>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C92C3B9-EA0B-50A7-3105-4CB20DCE6505}"/>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DC8BEAF9-B32B-8861-0822-F4F3F6AE5B9B}"/>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Educational Posters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Educational posters are a subtype of informational posters, specifically designed to facilitate learning and knowledge acquisition. These posters are often used in academic settings and aim to simplify complex concepts for better understanding.</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Educational posters typically employ a combination of text, images, and diagrams to break down information into digestible parts. They often include bullet points, infographics, and concise descriptions to enhance learning. The design is structured and organized, guiding viewers through the information in a logical flow.</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Common Uses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posters are frequently used in classrooms, libraries, and educational institutions to teach various subjects, such as science, history, or language arts. For example, a biology poster may depict the human anatomy, including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labeled</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diagrams and key facts, providing a visual aid to support classroom instruction and enhance student comprehension.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8A0D3639-72A1-95D4-D1FE-5074E5BC6E5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5DF62D2D-36C8-53A2-F136-C30ADEDBA30B}"/>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45ED4845-C669-9D98-311F-8E9D1F51FF81}"/>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8009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F54B9-5FA4-D148-A5A5-829E976607A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40BA25A5-D3B9-10A7-6C5D-97FD429DACFD}"/>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FC58EF15-92D5-7A49-165F-B98737C00C55}"/>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Public Awareness Posters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Public awareness posters are designed to raise consciousness about social issues, public health, or community initiatives. Their goal is to inform the public, provoke discussion, and encourage action on critical matters.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posters often use powerful imagery and thought-provoking slogans to elicit emotional responses from the audience. They aim to communicate a sense of urgency or importance, utilizing stark contrasts and bold typography to ensure visibility. The message is typically direct, focusing on a single issue to avoid confusion.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FFFFFF"/>
                </a:solidFill>
                <a:effectLst/>
                <a:latin typeface="Arial" panose="020B0604020202020204" pitchFamily="34" charset="0"/>
                <a:ea typeface="Calibri" panose="020F0502020204030204" pitchFamily="34" charset="0"/>
              </a:rPr>
              <a:t>Common Uses</a:t>
            </a:r>
            <a:r>
              <a:rPr lang="en-GB" sz="1800" dirty="0">
                <a:solidFill>
                  <a:srgbClr val="FFFFFF"/>
                </a:solidFill>
                <a:effectLst/>
                <a:latin typeface="Arial" panose="020B0604020202020204" pitchFamily="34" charset="0"/>
                <a:ea typeface="Calibri" panose="020F0502020204030204" pitchFamily="34" charset="0"/>
              </a:rPr>
              <a:t>: Public awareness posters can be seen in various contexts, including health campaigns, environmental initiatives, and social justice movements. For instance, a poster addressing climate change may depict alarming statistics alongside striking visuals of nature's deterioration, prompting viewers to consider their role in environmental conservation and motivating them to take action.</a:t>
            </a:r>
          </a:p>
          <a:p>
            <a:endParaRPr lang="en-GB" kern="100" dirty="0">
              <a:solidFill>
                <a:srgbClr val="FFFFFF"/>
              </a:solidFill>
              <a:latin typeface="Arial" panose="020B0604020202020204" pitchFamily="34" charset="0"/>
              <a:ea typeface="Calibri" panose="020F0502020204030204" pitchFamily="34" charset="0"/>
              <a:cs typeface="Times New Roman" panose="02020603050405020304" pitchFamily="18" charset="0"/>
            </a:endParaRPr>
          </a:p>
          <a:p>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the different types of posters is essential for any designer, as it allows for the selection of the most appropriate style and approach to effectively communicate the intended message. Each type of poster has its unique characteristics and common uses, making it important for designers to tailor their approach based on the specific goals and audience of their project. By considering the nuances of each poster type, designers can create impactful visual communication that resonates with viewers and achieves its intended purpose.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0A47D0E-8DA7-77AF-4909-77E3B6E220D9}"/>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066D53D-222B-1867-5316-06D48014FFE9}"/>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9C47B5AF-7FA9-C132-58B7-582BF91E354A}"/>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4809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BFEC-DBB2-3ABF-87F2-BDC3333121C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A400B420-A853-B6AF-8342-D7C07D67FB8A}"/>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Introduction to Poster Design in Photoshop</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70D963E8-F75C-2F89-83E1-E303C3F7B110}"/>
              </a:ext>
            </a:extLst>
          </p:cNvPr>
          <p:cNvSpPr/>
          <p:nvPr/>
        </p:nvSpPr>
        <p:spPr>
          <a:xfrm>
            <a:off x="517009" y="2681298"/>
            <a:ext cx="13618091" cy="6277561"/>
          </a:xfrm>
          <a:prstGeom prst="rect">
            <a:avLst/>
          </a:prstGeom>
          <a:noFill/>
          <a:ln/>
        </p:spPr>
        <p:txBody>
          <a:bodyPr wrap="square" lIns="0" tIns="0" rIns="0" bIns="0" rtlCol="0" anchor="t"/>
          <a:lstStyle/>
          <a:p>
            <a:pPr marL="228600">
              <a:lnSpc>
                <a:spcPct val="107000"/>
              </a:lnSpc>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Public Awareness Posters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07000"/>
              </a:lnSpc>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Public awareness posters are designed to raise consciousness about social issues, public health, or community initiatives. Their goal is to inform the public, provoke discussion, and encourage action on critical matters.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These posters often use powerful imagery and thought-provoking slogans to elicit emotional responses from the audience. They aim to communicate a sense of urgency or importance, utilizing stark contrasts and bold typography to ensure visibility. The message is typically direct, focusing on a single issue to avoid confusion.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b="1" dirty="0">
                <a:solidFill>
                  <a:srgbClr val="FFFFFF"/>
                </a:solidFill>
                <a:effectLst/>
                <a:latin typeface="Arial" panose="020B0604020202020204" pitchFamily="34" charset="0"/>
                <a:ea typeface="Calibri" panose="020F0502020204030204" pitchFamily="34" charset="0"/>
              </a:rPr>
              <a:t>Common Uses</a:t>
            </a:r>
            <a:r>
              <a:rPr lang="en-GB" sz="1800" dirty="0">
                <a:solidFill>
                  <a:srgbClr val="FFFFFF"/>
                </a:solidFill>
                <a:effectLst/>
                <a:latin typeface="Arial" panose="020B0604020202020204" pitchFamily="34" charset="0"/>
                <a:ea typeface="Calibri" panose="020F0502020204030204" pitchFamily="34" charset="0"/>
              </a:rPr>
              <a:t>: Public awareness posters can be seen in various contexts, including health campaigns, environmental initiatives, and social justice movements. For instance, a poster addressing climate change may depict alarming statistics alongside striking visuals of nature's deterioration, prompting viewers to consider their role in environmental conservation and motivating them to take action.</a:t>
            </a:r>
          </a:p>
          <a:p>
            <a:endParaRPr lang="en-GB" kern="100" dirty="0">
              <a:solidFill>
                <a:srgbClr val="FFFFFF"/>
              </a:solidFill>
              <a:latin typeface="Arial" panose="020B0604020202020204" pitchFamily="34" charset="0"/>
              <a:ea typeface="Calibri" panose="020F0502020204030204" pitchFamily="34" charset="0"/>
              <a:cs typeface="Times New Roman" panose="02020603050405020304" pitchFamily="18" charset="0"/>
            </a:endParaRPr>
          </a:p>
          <a:p>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the different types of posters is essential for any designer, as it allows for the selection of the most appropriate style and approach to effectively communicate the intended message. Each type of poster has its unique characteristics and common uses, making it important for designers to tailor their approach based on the specific goals and audience of their project. By considering the nuances of each poster type, designers can create impactful visual communication that resonates with viewers and achieves its intended purpose.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04D444F-3956-8E0A-0806-8A03522605E9}"/>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4F3FA5ED-DD08-D552-2F3C-615EB8ED837D}"/>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2CAC0409-FC18-BD2E-CDAD-9EE0CA9D8358}"/>
              </a:ext>
            </a:extLst>
          </p:cNvPr>
          <p:cNvSpPr/>
          <p:nvPr/>
        </p:nvSpPr>
        <p:spPr>
          <a:xfrm>
            <a:off x="517009" y="2212262"/>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1.1Types of Posters</a:t>
            </a:r>
            <a:endParaRPr lang="en-U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7105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67426-B3DE-7B7D-9992-84D91084705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CCBF4B9-DD66-E4F4-9DD7-4795BE4CA7D6}"/>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Defining Your Purpose and Audience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C29E947D-C1EE-7A3D-2267-420AB0AB7725}"/>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Defining the purpose of your poster is essential because it serves as the guiding principle throughout the design process. The purpose dictates the content, tone, style, and visual elements you will employ, ensuring that your design is cohesive and aligned with your goals. Here are some key aspects to consider:</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Clarifying Your Message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first step in defining your purpose is to clarify the message you want to convey. This requires you to ask yourself what you aim to achieve with your poster. Are you trying to promote a product, raise awareness about an issue, inform the public about an event, or simply share artistic expression? A well-defined message will help focus your design efforts and ensure that your poster communicates effectively.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Establishing Goals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Consider what specific outcomes you hope to achieve with your poster. Goals may include increasing attendance at an event, generating sales for a product, or educating the public on a particular topic. By establishing clear goals, you can tailor your design elements—such as imagery,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typography, and layout—to support these objectives. For instance, if your goal is to drive traffic to a website, your poster might emphasize a strong call-to-action (CTA) and include QR codes for easy access.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Choosing the Right Tone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purpose of your poster will also influence the tone of your messaging. Different purposes require different tones—some may call for a formal and informative tone, while others might benefit from a casual, playful, or emotional approach. Understanding the tone that aligns with your purpose is vital for selecting the appropriate language and visuals.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A10A781-0411-96E1-412E-B2C108AE889B}"/>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ADA77C7-ED4D-7E3D-FB79-87089C087C16}"/>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1FC59FE6-6D70-0DC7-B3BF-2D866AA853A2}"/>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2.1 The Importance of Defining Your Purpose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21017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2BA3D-CF63-7104-6568-EAAFA2C239D3}"/>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F3B1676-5929-C4E0-A961-44F5FE895A81}"/>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Defining Your Purpose and Audience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81C149D-F01A-D974-A01B-E1FD47C8813A}"/>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Once you have established the purpose of your poster, the next crucial step is identifying your target audience. Knowing who your audience is will significantly influence every aspect of your design, from visuals and typography to language and overall approach. Here are some key considerations when defining your audience: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Demographic Factors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Begin by considering demographic factors such as age, gender, education level, income, and geographic location. Each demographic group may respond differently to various design elements, so understanding these characteristics will help tailor your poster to resonate with your intended audience. For instance, a poster aimed at young adults might utilize contemporary design trends and vibrant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while a poster targeting a more mature audience may adopt a more sophisticated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palette and classic typography.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Psychographics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Beyond demographics, psychographics provide deeper insights into your audience's interests, values, lifestyles, and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behaviors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Consider what motivates your audience, what challenges they face, and what they care about. For example, a poster promoting a charity event may resonate more with individuals who value community service and philanthropy. By tapping into these psychographic factors, you can create a more compelling and relatable message that connects with your audience on a personal level.</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Audience Needs and Expectations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Understanding your audience's needs and expectations is crucial for effective communication. What information are they seeking? What questions might they have? By anticipating their needs, you can design your poster to address these concerns directly. This could involve providing detailed event information, educational content, or clear product benefits, depending on your purpose.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47C0B4C5-4F79-FD2A-3B9A-6ABE6BA3CCF8}"/>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D3D648D9-92F5-87F8-8C6E-81E483E1969F}"/>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194B0DCD-FC72-5885-4A26-17FB917BC2C2}"/>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2.2 Identifying Your Target Audience</a:t>
            </a:r>
          </a:p>
        </p:txBody>
      </p:sp>
    </p:spTree>
    <p:extLst>
      <p:ext uri="{BB962C8B-B14F-4D97-AF65-F5344CB8AC3E}">
        <p14:creationId xmlns:p14="http://schemas.microsoft.com/office/powerpoint/2010/main" val="2751840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1DF46-B29B-9A89-80DB-B68EE7B0EBC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A17A535-65B8-E0D8-0665-D4164E664FD3}"/>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Defining Your Purpose and Audience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ABBDD56D-DC1D-D503-55B6-053B75CA706F}"/>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Conducting thorough research is an essential part of defining your purpose and audience. This step helps ensure that your poster is not only visually appealing but also relevant and effective. Here are some strategies for conducting research:</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Market Analysis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Study existing posters in your field or genre to gain insights into what works well and what doesn’t.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successful posters for similar purposes to understand the design elements, messaging, and visual strategies that resonate with your target audience. Take note of trends in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typography, and imagery that may influence your design choices.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Surveys and Feedback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If feasible, gather feedback from potential audience members through surveys or informal discussions. Ask them about their preferences, interests, and perceptions regarding similar posters. This firsthand information can be invaluable in shaping your design and ensuring it meets audience expectations.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Competitor Analysis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Examine what competitors or similar organizations are doing in terms of poster design and messaging. Understanding their strategies can help you identify gaps in the market or opportunities for differentiation. Consider how your poster can stand out and provide unique value to the audience.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9B62B10B-0CC4-517D-8308-9A9E5474F0E6}"/>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62766BD7-CA19-B0B0-E036-969938D8C0F4}"/>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5FDEC34B-FCDF-FF8E-47C7-A075D78FF2D0}"/>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2.3 Conducting Research</a:t>
            </a:r>
          </a:p>
        </p:txBody>
      </p:sp>
    </p:spTree>
    <p:extLst>
      <p:ext uri="{BB962C8B-B14F-4D97-AF65-F5344CB8AC3E}">
        <p14:creationId xmlns:p14="http://schemas.microsoft.com/office/powerpoint/2010/main" val="2121504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61ECE-CB5C-5E8C-BE3A-550037DFE836}"/>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AC1485B-6C93-274A-2AA2-5409C09B7CCC}"/>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Defining Your Purpose and Audience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62089D40-B2E6-F714-1C5E-FD659A3F3F70}"/>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Once you have a clear understanding of your purpose and audience, it is time to integrate these elements into your design process. This involves applying your insights to create a poster that effectively communicates your message while resonating with your target audience. Here are some strategies for doing this: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Tailoring Visual Elements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Choose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typography, and imagery that align with both your purpose and audience. For example, if your purpose is to promote a youth-oriented event, consider using bold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trendy fonts, and lively images that appeal to younger demographics. Conversely, if your poster aims to inform a more serious audience, opt for a more subdued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palette and elegant typography.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Crafting Compelling Messaging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Develop your message based on the insights gained from your audience analysis. Use language and phrasing that speak directly to your audience's needs, preferences, and motivations. Craft a headline that grabs attention, followed by concise, informative text that reinforces your purpose.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Strategic Layout and Composition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Plan the layout of your poster to ensure a logical flow of information. Position key elements, such as the title, visuals, and call-to-action, in a way that guides the viewer's eye and facilitates comprehension. Consider using visual hierarchy to emphasize the most important information, ensuring that your audience easily absorbs the message.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8D75EB2-7164-7AA3-E9E0-2EA8162ACFEC}"/>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81D49997-16BB-AFB4-E86E-8F4AD079AA8E}"/>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213E87A5-A1B3-5772-6BDC-2C9B12C809CF}"/>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2.4 Integrating Purpose and Audience in Design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2284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70E36-7965-ED30-CDA0-93F0DB29028C}"/>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06C3365-7CE8-3736-B46F-B11F8F4DC4E1}"/>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Defining Your Purpose and Audience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E835E7E-FACB-ABEF-C29B-89FE81C69328}"/>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After creating a draft of your poster, it's beneficial to test your design with a small segment of your target audience. This can provide valuable insights into how well your poster communicates its purpose and resonates with viewers. Here are some steps for testing and refining: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Gathering Feedback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Share your poster with members of your target audience and solicit feedback on various aspects, such as clarity, visual appeal, and overall effectiveness. Ask specific questions to guide their responses, such as, "What message do you take away from this poster?" or "Does this design resonate with you?"</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Making Adjustments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Based on the feedback received, make necessary adjustments to enhance clarity and impact. This could involve altering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refining text, or reorganizing layout elements. Testing and refining ensure that your poster effectively communicates your intended message to your audience.</a:t>
            </a:r>
            <a:endParaRPr lang="en-GB" kern="100" dirty="0">
              <a:solidFill>
                <a:srgbClr val="FFFFFF"/>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r>
              <a:rPr lang="en-GB" sz="1800" dirty="0">
                <a:solidFill>
                  <a:srgbClr val="FFFFFF"/>
                </a:solidFill>
                <a:effectLst/>
                <a:latin typeface="Arial" panose="020B0604020202020204" pitchFamily="34" charset="0"/>
                <a:ea typeface="Calibri" panose="020F0502020204030204" pitchFamily="34" charset="0"/>
              </a:rPr>
              <a:t>Defining your purpose and audience is a foundational step in the poster design process that directly impacts the effectiveness of your final product. By taking the time to clarify your goals, understand your audience, conduct thorough research, and integrate these insights into your design, you can create posters that not only capture attention but also communicate meaningful messages that resonate with viewers. The clarity of purpose and audience insight will ultimately lead to more impactful designs that achieve their intended outcomes.</a:t>
            </a:r>
            <a:endPar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D618DAC9-096E-4999-D30D-6B04C8DFD1F0}"/>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80475E06-52FA-BC3E-9E9B-59557D19157C}"/>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24FD0139-4322-0344-1F19-56F85D285E4D}"/>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2.5 Testing and Refining Your Design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34263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86F9C-44A9-B249-7017-F8FC15549F9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FCF249E-F366-BE8E-942C-ED65153BCD64}"/>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Setting Up Your Canvas Correctly</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A0364ED7-0132-48FA-FD36-D35D6873DD35}"/>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Setting up your canvas correctly is a fundamental step in the poster design process that greatly influences the overall quality and effectiveness of your final product. A well-configured canvas ensures that your design elements are properly arranged, optimized for print or digital use, and aligned with the specific requirements of your project. This section will delve into the various aspects of canvas setup in Adobe Photoshop, covering everything from dimensions and resolution to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modes and file formats.</a:t>
            </a: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first step in setting up your canvas is determining the appropriate dimensions for your poster. This is critical, as the size will affect the visibility and readability of your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Standard Poster Sizes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Common poster sizes include 11x17 inches (tabloid), 18x24 inches, 24x36 inches, and 27x40 inches. Each size serves different purposes, so it's essential to select one that aligns with your goals. For example, a small poster (like 11x17 inches) might be suitable for local events, while larger sizes (like 24x36 inches) are often used for major events or advertisements where visibility from a distance is crucial.</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Custom Dimensions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some cases, you may need to create a poster with custom dimensions. This might be necessary for specific event requirements, display spaces, or design concepts. When setting custom dimensions, ensure that you are considering the aspect ratio (the proportional relationship between width and height) to avoid distortion when printing or displaying.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Orientation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Consider whether your poster will be portrait (vertical) or landscape (horizontal). The orientation will affect how you arrange your design elements and how the viewer interacts with your poster. For example, a portrait orientation may be ideal for event announcements, while a landscape orientation might suit promotional posters that require more visual space for images.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E07AC16A-F484-702F-5FCA-F5010B1EC9F8}"/>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8ECE30E8-CEE2-65CE-92D6-57D7563064E6}"/>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B84465A4-DE23-8E05-9408-B3147E3B82ED}"/>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3.1 Understanding Canvas Dimensions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817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7AB59-0646-FB8F-766C-BD97016452C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43DF828-17C9-7F96-013F-4824304845C2}"/>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Setting Up Your Canvas Correctly</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FD224E80-C98B-92F6-4394-CEE992BE8DDE}"/>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resolution of your canvas plays a significant role in determining the clarity and quality of your final design, particularly when printing.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Understanding DPI (Dots Per Inch)</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DPI is a measurement that indicates how many individual dots of ink are placed within a linear inch of an image when printed. A higher DPI means more detail and clarity. For print projects, a resolution of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300 DPI</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generally recommended to ensure sharp, high-quality output. This resolution is particularly important for large posters, as it prevents pixelation when viewed up close.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Web and Digital Use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If your poster is intended primarily for digital display, a lower DPI, such as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72 DPI</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may suffice. This is because digital displays do not require the same level of detail as printed materials. However, it's important to note that even for digital designs, creating at a higher resolution can provide more flexibility if you later decide to print the poster.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E5227413-EB5E-2B8E-5820-74FA7447C6B4}"/>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E969731C-D494-2184-2FA2-9C4EE2BEC2D6}"/>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DB006DA3-0A7F-4F5D-9FC9-BE397AB45765}"/>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3.2 Setting the Resolution</a:t>
            </a:r>
          </a:p>
        </p:txBody>
      </p:sp>
    </p:spTree>
    <p:extLst>
      <p:ext uri="{BB962C8B-B14F-4D97-AF65-F5344CB8AC3E}">
        <p14:creationId xmlns:p14="http://schemas.microsoft.com/office/powerpoint/2010/main" val="1934655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0010E4-E66E-17C3-C9E9-FB695ACEB8B0}"/>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B6EF5704-DDBE-7FAC-ADE6-95A8E814C4A0}"/>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Setting Up Your Canvas Correctly</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E6C40ADC-19B8-C73F-165D-458DFB187451}"/>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Selecting the appropriate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 is crucial for ensuring that your poster’s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are represented accurately in both print and digital formats.</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CMYK vs. RGB</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two primary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modes used in graphic design are </a:t>
            </a: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CMYK (Cyan, Magenta, Yellow, Black)</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RGB (Red, Green, Blue)</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t>
            </a:r>
            <a:endParaRPr lang="en-GB"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CMYK</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the standard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 for print materials, as it aligns with the four-color printing process used by printers. When designing for print, it’s important to set your canvas to CMYK from the start to ensure that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appear as intended on the printed page.</a:t>
            </a:r>
            <a:endParaRPr lang="en-GB"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RGB</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on the other hand, is used for digital displays and is based on the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 light. It offers a broader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spectrum than CMYK, which means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designed in RGB may look different when printed. If your poster will be used primarily online or in digital formats, setting your canvas to RGB is appropriate.</a:t>
            </a:r>
            <a:endParaRPr lang="en-GB"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Conversion Considerations</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If you start designing in one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 and later switch to another, it can lead to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discrepancies. Therefore, it’s advisable to select the correct </a:t>
            </a:r>
            <a:r>
              <a:rPr lang="en-GB"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 for your project’s purpose before you begin designing. If you’re unsure, it’s generally safer to design in CMYK for print and convert to RGB for digital display later on.</a:t>
            </a:r>
            <a:endParaRPr lang="en-GB"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0CACCE58-0835-885C-981E-42747056C5B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7DC3AD4-923E-2A57-48E0-FEC018A80FA8}"/>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C292C562-74F7-28CD-596D-67D169186B82}"/>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3.3 Choosing the Right </a:t>
            </a:r>
            <a:r>
              <a:rPr lang="en-GB" sz="24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a:t>
            </a:r>
          </a:p>
        </p:txBody>
      </p:sp>
    </p:spTree>
    <p:extLst>
      <p:ext uri="{BB962C8B-B14F-4D97-AF65-F5344CB8AC3E}">
        <p14:creationId xmlns:p14="http://schemas.microsoft.com/office/powerpoint/2010/main" val="3584066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C2AD1-78CF-0203-087A-9DB60B2B2CA5}"/>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5F997C3-9FF8-EF42-40FB-0C6F371A7D5C}"/>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Setting Up Your Canvas Correctly</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3A994223-7A1E-2E11-9DAA-ACF1E27438BD}"/>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Choosing the right file format for your canvas setup is also a critical aspect, particularly when it comes to saving and exporting your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Working Files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When working on your poster in Photoshop, it’s best to save your file in the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PSD (Photoshop Document)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format. This preserves all layers, effects, and editable components, allowing you to make changes as needed throughout the design process.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Exporting for Print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When you’re ready to print your poster, you’ll need to export it in a suitable format.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PDF (Portable Document Format)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highly recommended for print due to its ability to maintain high-quality graphics and text. A high-resolution PDF can ensure that your poster retains its quality and detail, even when printed.</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Exporting for Digital Use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If your poster is intended for online distribution, exporting as a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JPEG or PNG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 often appropriate. JPEGs are excellent for photographs or images with many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while PNGs are preferable for graphics with transparent backgrounds. When exporting for digital use, be mindful of the file size, as larger files can take longer to load on websites or social media platforms.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9138785F-EA77-7CBA-0E2C-4192DAC2E1E1}"/>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59FA1413-D320-04F6-FA68-0F4C7836EE49}"/>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88F2C470-1254-54BE-34CE-6FA3B40B7F3A}"/>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3.4 File Format Considerations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119350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8B014-7B72-567F-BDE9-B03F5027963D}"/>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E043952F-3383-F6BA-02EA-22B457E4F77C}"/>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Setting Up Your Canvas Correctly</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0FE2C8FA-4BA6-C421-8EE2-BC9D8E63DE6E}"/>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Regularly saving your work is essential to prevent data loss and ensure that you don’t lose any progress. Establish a routine for saving at different stages of your design process.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Use Incremental Saves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 addition to saving your work regularly, consider using incremental saves (e.g., "Poster_Version1.psd," "Poster_Version2.psd") to keep track of different iterations of your design. This allows you to revert to previous versions if needed.</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Backup Your Files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Always back up your files in a separate location, such as an external hard drive or cloud storage, to ensure that your work is safe from unforeseen circumstances like hardware failures or accidental deletions.</a:t>
            </a:r>
          </a:p>
          <a:p>
            <a:pPr>
              <a:lnSpc>
                <a:spcPct val="107000"/>
              </a:lnSpc>
              <a:spcAft>
                <a:spcPts val="800"/>
              </a:spcAft>
              <a:buSzPts val="1000"/>
              <a:tabLst>
                <a:tab pos="457200" algn="l"/>
              </a:tabLs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Setting up your canvas correctly in Adobe Photoshop is a vital step that can greatly influence the outcome of your poster design. By understanding the importance of dimensions, resolution,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modes, file formats, layer organization, and saving practices, you can create a strong foundation for your design project. A well-prepared canvas not only enhances your workflow but also ensures that the final poster meets both aesthetic and practical requirements, ultimately leading to a successful and impactful visual communication piece.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buSzPts val="1000"/>
              <a:tabLst>
                <a:tab pos="457200" algn="l"/>
              </a:tabLst>
            </a:pP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AC405DB3-493D-F154-0579-D8FDB5926F51}"/>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B4094332-D384-D601-FA11-896690BC48DF}"/>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CF3D7683-138C-14BD-A4F9-823A1D65E9FB}"/>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3.6 Saving Your Work</a:t>
            </a:r>
          </a:p>
        </p:txBody>
      </p:sp>
    </p:spTree>
    <p:extLst>
      <p:ext uri="{BB962C8B-B14F-4D97-AF65-F5344CB8AC3E}">
        <p14:creationId xmlns:p14="http://schemas.microsoft.com/office/powerpoint/2010/main" val="3006464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43FCB-AA54-B6F7-C791-ECAC161CDE3F}"/>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F9194E8-2206-F2D9-781C-813DDC76D9E2}"/>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Creating a Strong Focal Point</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6172205A-8BEA-2854-D2AE-A56B5CA86D09}"/>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Creating a strong focal point is a crucial aspect of poster design that significantly impacts how viewers perceive and engage with your message. The focal point serves as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center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 interest, guiding the viewer's eye and ensuring that the most important elements of your design are communicated effectively. This section will delve into the principles of establishing a strong focal point, techniques for enhancing visibility, and the role of design elements in achieving this goal.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focal point in design is the area of a composition that draws the viewer's attention first. It is the element that stands out the most and captures the audience’s interest, serving as a visual anchor around which other elements are arranged. The focal point is essential for guiding the viewer’s understanding of the poster’s message and can influence their emotional response to the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Importance of a Focal Point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well-defined focal point is critical because it helps organize the visual hierarchy of your poster. It ensures that viewers know where to look first and what information is most significant. Without a focal point, a design can appear chaotic and overwhelming, causing viewers to miss the intended message.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Visual Hierarchy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concept of visual hierarchy relates closely to the focal point. Visual hierarchy refers to the arrangement of elements in a way that signifies their importance. By strategically placing the focal point and arranging other elements around it, you can create a structured flow of information that is easy for viewers to follow.</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E1A74F7-B461-8B21-7EBF-7A8862BA91F6}"/>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63C63BC4-B0A7-F465-8546-E681E2147B4A}"/>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992C2AB1-EE0C-4C52-31AB-3D195833B57E}"/>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4.1 Understanding the Concept of a Focal Point</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05352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7D966-3C73-3007-939E-7748939003B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0EC6B95-2D50-823C-3661-C19937FE6801}"/>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Creating a Strong Focal Point</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C48D3152-66F1-2C85-6DAC-3832FAEAB789}"/>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To effectively create a strong focal point, designers can employ various techniques and strategies that enhance visibility and draw attention. Here are some key methods: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Contrast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One of the most effective ways to create a focal point is through contrast. By using contrasting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sizes, or shapes, you can make the focal point stand out from surrounding elements. For instance, if your background is predominantly dark, using a bright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for your focal point will naturally attract attention. Similarly, using a larger size for the focal element compared to smaller surrounding text or images will also create emphasis.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Placement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placement of your focal point is critical. Generally, placing the focal point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off-center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the rule of thirds) can create a more dynamic and interesting composition. The rule of thirds involves dividing your canvas into a 3x3 grid and positioning the focal point along one of the lines or at the intersection points. This placement draws the viewer's eye naturally, creating a sense of balance while still emphasizing the focal point.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Isolation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Isolating the focal point from other design elements can enhance its visibility. This can be achieved by adding negative space around the focal point, which allows it to stand out more prominently. For example, if your focal point is text, placing it against a simplified background with ample space around it can ensure it captures attention.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Leading Lines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Using leading lines in your design can effectively guide the viewer’s eye toward the focal point. Leading lines are lines created by elements within the design that direct attention. These can be actual lines, such as arrows or borders, or implied lines formed by the arrangement of images or text. For instance, a series of lines leading to a central image can create a natural path for the viewer's gaze, emphasizing the focal point.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A6257C77-053A-4CC4-02C3-BFFE781FE7FC}"/>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9438F064-520E-7DFD-109E-AC08842FFCE1}"/>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85169E68-B81F-11D9-9754-B8807533579F}"/>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4.2 Techniques for Creating a Strong Focal Point</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4279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D1D4B-A731-2AC5-8E9B-0BAAC7F1A08F}"/>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1B84290-0030-86F1-9042-6DF7AC7B4F64}"/>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Creating a Strong Focal Point</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4F59730-7977-B286-1192-FAFBEBF9B694}"/>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creation of a focal point is not just about one element but involves the thoughtful integration of various design elements. Here’s how different elements contribute to establishing a strong focal point: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Typography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choice of typography is pivotal in drawing attention to your focal point. Bold, large fonts are inherently more noticeable than smaller, lighter fonts. You can emphasize the focal point through strategic font choices, using size, weight, and style (such as italics or all caps) to create visual interest. A compelling headline or a strong call-to-action (CTA) can serve as an effective focal point when designed with attention-grabbing typography.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plays a significant role in creating a focal point. Bright, vibrant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tend to attract more attention compared to muted tones. Using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strategically can help you highlight the focal point while ensuring it complements the overall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palette of the poster. For instance, if the rest of your poster uses a monochromatic scheme, introducing a splash of a complementary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can effectively draw attention to the focal area.</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Imagery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Incorporating powerful imagery can also create a focal point. This could be a striking photograph, an illustration, or a graphic element that encapsulates the theme of the poster. The imagery should be relevant to the message and positioned in a way that captures immediate attention. Additionally, employing techniques such as blurring the background or adding a vignette effect can help the focal image stand out further.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Shape and Form</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use of shapes can also contribute to creating a focal point. Unusual or geometric shapes can capture attention and guide the viewer’s gaze. For instance, circular elements often feel more inviting and can lead the eye toward the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center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making them effective for emphasizing important information or images.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968AE15F-E07B-D8EA-93E3-4050299F5B02}"/>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886A8AF2-F956-013A-ECAF-5A2EA12B5778}"/>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CDEDCB58-D465-99BA-7298-6148FE4082E4}"/>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4.3 The Role of Design Elements in Focal Point Creation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3133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5EB3B-5372-D3F1-9F65-387B648415F8}"/>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195AA37-FC00-6EF2-B172-302799D8F379}"/>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Creating a Strong Focal Point</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E4ABF2B5-C8F1-0914-5F3C-F0FABE6DF2B8}"/>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Once you have established a focal point in your poster design, it’s important to test and refine it to ensure it effectively communicates the intended message. Here are some strategies to evaluate and improve your focal point: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Seek Feedback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Share your poster design with peers or potential audience members to gather feedback on the clarity and effectiveness of the focal point. Ask specific questions about what catches their eye first and whether the focal point conveys the intended message.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Evaluate Visual Flow</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Analyze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how the viewer’s eye moves across the poster. Does it naturally gravitate toward the focal point, or do distractions hinder this flow? Make adjustments as necessary to ensure that the focal point remains prominent and that supporting elements enhance rather than detract from it.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Iterate and Adjust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Based on feedback and your own observations, be prepared to iterate on your design. This may involve adjusting the size,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or placement of the focal point, or modifying surrounding elements to create a more effective balance.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88391BEA-3C13-7871-EBBD-42E2F952B74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DA8D20C2-2C02-4EDD-3D82-40E81EB428EC}"/>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5D01A62D-82FC-045A-D257-811030C7FE82}"/>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4.4 Testing and Refining Your Focal Point</a:t>
            </a:r>
          </a:p>
        </p:txBody>
      </p:sp>
    </p:spTree>
    <p:extLst>
      <p:ext uri="{BB962C8B-B14F-4D97-AF65-F5344CB8AC3E}">
        <p14:creationId xmlns:p14="http://schemas.microsoft.com/office/powerpoint/2010/main" val="4082537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B5017A-815E-F26B-DCD8-8893332EF0C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1BC6EFD0-E6E0-776A-4EAB-4003B323DA70}"/>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Creating a Strong Focal Point</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25FA9A6F-B8F7-E318-9E9F-149F6C306D4A}"/>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dirty="0">
                <a:solidFill>
                  <a:srgbClr val="FFFFFF"/>
                </a:solidFill>
                <a:effectLst/>
                <a:latin typeface="Arial" panose="020B0604020202020204" pitchFamily="34" charset="0"/>
                <a:ea typeface="Calibri" panose="020F0502020204030204" pitchFamily="34" charset="0"/>
              </a:rPr>
              <a:t>Creating a strong focal point is a fundamental aspect of effective poster design that significantly impacts how your message is perceived. By understanding the principles behind focal point creation and employing techniques such as contrast, placement, isolation, and leading lines, you can enhance the visibility and impact of your designs. Additionally, the thoughtful integration of design elements like typography, </a:t>
            </a:r>
            <a:r>
              <a:rPr lang="en-GB" sz="1800" dirty="0" err="1">
                <a:solidFill>
                  <a:srgbClr val="FFFFFF"/>
                </a:solidFill>
                <a:effectLst/>
                <a:latin typeface="Arial" panose="020B0604020202020204" pitchFamily="34" charset="0"/>
                <a:ea typeface="Calibri" panose="020F0502020204030204" pitchFamily="34" charset="0"/>
              </a:rPr>
              <a:t>color</a:t>
            </a:r>
            <a:r>
              <a:rPr lang="en-GB" sz="1800" dirty="0">
                <a:solidFill>
                  <a:srgbClr val="FFFFFF"/>
                </a:solidFill>
                <a:effectLst/>
                <a:latin typeface="Arial" panose="020B0604020202020204" pitchFamily="34" charset="0"/>
                <a:ea typeface="Calibri" panose="020F0502020204030204" pitchFamily="34" charset="0"/>
              </a:rPr>
              <a:t>, imagery, and shape plays a crucial role in establishing a compelling focal point. Testing and refining this focal point further ensures that your poster effectively communicates its message and captures the attention of your intended audience, ultimately leading to a successful design outcome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80AA7CD-217A-7A07-3E83-7EC298E14B74}"/>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608B4FBF-57FC-ECF6-FD29-0272F0A31AB6}"/>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D8F2C431-1BBD-3DA8-A4F2-F2DA6A9659CF}"/>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4.4 Testing and Refining Your Focal Point</a:t>
            </a:r>
          </a:p>
        </p:txBody>
      </p:sp>
    </p:spTree>
    <p:extLst>
      <p:ext uri="{BB962C8B-B14F-4D97-AF65-F5344CB8AC3E}">
        <p14:creationId xmlns:p14="http://schemas.microsoft.com/office/powerpoint/2010/main" val="37670257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B503D-1C6E-38B0-CD9E-9FBD6994722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645A56AB-87D7-EBC3-4094-901EE54040EC}"/>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Working with Images and Graphics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10BAD74-B969-B64F-670B-17A6F84B45CF}"/>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Images and graphics are essential components of poster design, adding visual interest and helping convey your message. They can attract attention, evoke emotions, and support the overall theme of your design. This section will cover best practices for sourcing, editing, and integrating images and graphics into your posters.</a:t>
            </a: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Finding the right images is crucial for effective poster design. Here are some sources for high-quality images: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Stock Photo Websites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Websites like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Unsplash</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Pexels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Shutterstock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offer a wide range of stock images that can be used for commercial or personal projects. Ensure you understand the licensing agreements for each image you choose.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Creative Commons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Platforms like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Flickr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Wikimedia Commons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provide images under Creative Commons licenses. Be sure to check the specific licensing terms, as some may require attribution or restrict commercial use.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Custom Photography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Whenever possible, consider taking your own photographs. Custom images can add a unique touch to your poster and better align with your specific theme and message.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D1777996-EAA7-600E-8E63-A0AAFE62E2D3}"/>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D8B9FA8C-D0E2-C0BA-00A8-E4DE2B81A287}"/>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BB0D9178-46B3-0CD5-ED67-E3F2FAD9D696}"/>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5</a:t>
            </a: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.1 Sourcing High-Quality Images</a:t>
            </a:r>
          </a:p>
        </p:txBody>
      </p:sp>
    </p:spTree>
    <p:extLst>
      <p:ext uri="{BB962C8B-B14F-4D97-AF65-F5344CB8AC3E}">
        <p14:creationId xmlns:p14="http://schemas.microsoft.com/office/powerpoint/2010/main" val="997345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9D2D8-1438-208E-BBFD-54AE3AE9377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03ADF564-F75B-D48B-7F24-024E9436306C}"/>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Working with Images and Graphics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BF977330-DCC8-1B2F-F57C-F9E16C603B81}"/>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Once you’ve selected your images, editing them to fit your design is essential. Photoshop provides a wide range of tools to enhance and manipulate images: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Cropping and Resizing</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 the Crop Tool to eliminate unnecessary elements and focus on the subject of the image. Resizing should maintain the image's aspect ratio to prevent distortion.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Correction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Adjust the brightness, contrast, saturation, and hue of your images using adjustment layers. This ensures that the images match the overall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scheme of your poster.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Layer Effects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Utilize layer effects such as drop shadows, glows, or bevels to give images more depth and make them stand out. Be cautious not to overdo effects, as subtlety often leads to a more professional look.</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488E4D1E-0383-FF4B-6BCC-2144DE36450E}"/>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31B89ED-58E4-C9C0-3E25-F1DB6E4C92E4}"/>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7AC223A1-DE88-8D9A-77E0-752BAABBE43D}"/>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5.2 Editing and Manipulating Images</a:t>
            </a:r>
          </a:p>
        </p:txBody>
      </p:sp>
    </p:spTree>
    <p:extLst>
      <p:ext uri="{BB962C8B-B14F-4D97-AF65-F5344CB8AC3E}">
        <p14:creationId xmlns:p14="http://schemas.microsoft.com/office/powerpoint/2010/main" val="665370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7E96E-2B01-D882-7C81-CEE162BC5E45}"/>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8FE9816-7AD2-4431-F9B4-7C355FCC5E34}"/>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Working with Images and Graphics</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5B1E9B32-6654-3A73-E268-7F5132333F2D}"/>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Graphics such as icons, shapes, and illustrations can enhance your poster design and communicate information effectively. Here’s how to work with graphics: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Use Vector Graphics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When incorporating illustrations or icons, consider using vector graphics. These can be resized without losing quality, making them ideal for posters.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Consistent Style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Ensure that the graphics you use are stylistically consistent with the overall theme of your poster. For instance, if your poster is minimalist, avoid overly detailed or intricate graphics.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Align with the Focal Point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Position graphics in a way that supports your focal point rather than distracts from it. Use them to enhance your message and maintain a clear visual hierarchy.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E3E8576-5D4E-892E-465B-2772CF250BC0}"/>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31B6A99-CF96-8BBD-AF06-B1670815ED9E}"/>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BAA70965-7424-7AA4-FE6D-85185961341A}"/>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5.3 Integrating Graphics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7370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DFE55-5DD3-7513-4002-F75209F822E7}"/>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3AD0D0DB-3BF7-5EBD-FE8A-F54B6899643D}"/>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Using Negative Space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9D78DF5E-425C-AE8C-06D7-BBC826E30FEC}"/>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space, also known as white space, refers to the empty areas around design elements. It plays a vital role in creating a balanced and effective composition. This section will explore the importance of negative space, how to use it effectively, and its impact on readability and visual appeal.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Negative space is not merely empty; it serves a purpose in design by defining shapes, enhancing clarity, and creating a sense of balance. It can emphasize the focal point and improve overall visual flow.</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Importance of Negative Space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Adequate negative space can help separate elements, making the design less cluttered and easier to read. It provides breathing room for the eyes, allowing viewers to process information more comfortably.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Enhancing Visual Hierarchy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By strategically using negative space, you can create a clear visual hierarchy. Elements with more negative space around them often stand out more prominently, guiding the viewer’s eye toward important information.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BF73FBDF-371F-3127-E3EB-7394CD3503A7}"/>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9772E811-F5F5-A2E6-42EB-4F880AFDC2D9}"/>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B7DE2698-6D14-51C8-315C-B017884AC1C5}"/>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6.1 Understanding Negative Space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74748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FB065-EB3A-DB45-0936-1E609DBD72DD}"/>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F211BB0E-5B00-B571-E51F-F833D9A49723}"/>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Using Negative Space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1BA2840D-F2CB-C414-6E65-DF75D1B22EFA}"/>
              </a:ext>
            </a:extLst>
          </p:cNvPr>
          <p:cNvSpPr/>
          <p:nvPr/>
        </p:nvSpPr>
        <p:spPr>
          <a:xfrm>
            <a:off x="517009" y="2681298"/>
            <a:ext cx="13872091" cy="6277561"/>
          </a:xfrm>
          <a:prstGeom prst="rect">
            <a:avLst/>
          </a:prstGeom>
          <a:noFill/>
          <a:ln/>
        </p:spPr>
        <p:txBody>
          <a:bodyPr wrap="square" lIns="0" tIns="0" rIns="0" bIns="0" rtlCol="0" anchor="t"/>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Balance Elements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Distribute design elements evenly throughout the poster, ensuring that there is enough space between them. This helps create a harmonious composition and reduces visual clutter.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Highlighting the Focal Point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 negative space to draw attention to your focal point. Placing the focal point in a more open area with surrounding negative space can enhance its prominence and impact.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Simplifying the Design</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Remove any unnecessary elements that don’t contribute to your message. Embracing simplicity can allow your poster to communicate more effectively and maintain a professional appearance.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EE14E8B8-FA36-B72E-5AEA-2768F8847DB8}"/>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E7509EBB-2F24-39FD-9A58-2CF2DBB6FE04}"/>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AFE0D21E-D0CB-AF24-C083-F54D053B3B5A}"/>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6.2 Techniques for Using Negative Space Effectively</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00472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7907C-0042-F7B7-C8E2-961DA25A25A2}"/>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C6E82CD7-CA80-E9B2-071B-148701FAFD8F}"/>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Using Negative Space</a:t>
            </a:r>
            <a:endParaRPr lang="en-US" sz="445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C15C00D4-4927-BD9A-D522-B328469EF917}"/>
              </a:ext>
            </a:extLst>
          </p:cNvPr>
          <p:cNvSpPr/>
          <p:nvPr/>
        </p:nvSpPr>
        <p:spPr>
          <a:xfrm>
            <a:off x="517009" y="2681298"/>
            <a:ext cx="13872091" cy="6277561"/>
          </a:xfrm>
          <a:prstGeom prst="rect">
            <a:avLst/>
          </a:prstGeom>
          <a:noFill/>
          <a:ln/>
        </p:spPr>
        <p:txBody>
          <a:bodyPr wrap="square" lIns="0" tIns="0" rIns="0" bIns="0" rtlCol="0" anchor="t"/>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Take a Step Back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Periodically evaluate your design by stepping back from your screen. This can provide a fresh perspective on how the elements interact and whether the negative space is working effectively.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Seek Feedback</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Get input from others regarding the use of negative space in your design. Different perspectives can highlight areas where the design may feel cluttered or confusing.</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C5BA3702-DBC5-BA25-C39A-D26D68646157}"/>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6465452-E12F-F2F5-EF63-3D4A665639C3}"/>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DD9BA73A-7593-29E6-553F-D437BE5AB594}"/>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6</a:t>
            </a: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.3 Evaluating Negative Space</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25644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50F13-A8DC-9983-EC5E-60BE00255EAB}"/>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D364FDA4-81FD-60CE-3733-8B5D65095570}"/>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Adding a Clear Call-to-Action (CTA)</a:t>
            </a:r>
          </a:p>
        </p:txBody>
      </p:sp>
      <p:sp>
        <p:nvSpPr>
          <p:cNvPr id="7" name="Text 4">
            <a:extLst>
              <a:ext uri="{FF2B5EF4-FFF2-40B4-BE49-F238E27FC236}">
                <a16:creationId xmlns:a16="http://schemas.microsoft.com/office/drawing/2014/main" id="{58BBF9A4-D0B5-EE10-B980-7C4E953BB031}"/>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A clear Call-to-Action (CTA) is essential in guiding viewers toward the desired outcome of your poster, whether it’s attending an event, visiting a website, or making a purchase. A well-crafted CTA effectively communicates the next steps for the audience. This section will explore the significance of CTAs, elements of an effective CTA, and strategies for integrating it into your poster design.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Directing Audience </a:t>
            </a:r>
            <a:r>
              <a:rPr lang="en-GB" sz="1800" b="1"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Behavior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CTA serves as a roadmap for viewers, instructing them on what actions to take next. Without a clear CTA, viewers may feel uncertain about how to engage further with your content.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Increasing Engagement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A well-designed CTA can significantly increase engagement rates, driving viewers to act upon the message conveyed in your poster. This is particularly crucial for promotional posters or those aimed at generating leads.</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6A00F174-3E47-1122-16CA-BEE1B26ED6B9}"/>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109662A-17A9-49C6-1DE7-128B1C7F7464}"/>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9AEE21FC-5C29-B246-AC35-0638724B43E7}"/>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7.1 The Importance of a Clear Call-to-Action</a:t>
            </a:r>
          </a:p>
        </p:txBody>
      </p:sp>
    </p:spTree>
    <p:extLst>
      <p:ext uri="{BB962C8B-B14F-4D97-AF65-F5344CB8AC3E}">
        <p14:creationId xmlns:p14="http://schemas.microsoft.com/office/powerpoint/2010/main" val="1120942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81C67-8B6A-2A6C-CE39-836E0F43FCD1}"/>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74F93497-120B-A2B9-4613-226268D7E6DA}"/>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Adding a Clear Call-to-Action (CTA)</a:t>
            </a:r>
          </a:p>
        </p:txBody>
      </p:sp>
      <p:sp>
        <p:nvSpPr>
          <p:cNvPr id="7" name="Text 4">
            <a:extLst>
              <a:ext uri="{FF2B5EF4-FFF2-40B4-BE49-F238E27FC236}">
                <a16:creationId xmlns:a16="http://schemas.microsoft.com/office/drawing/2014/main" id="{4F422625-E25B-3454-C8E7-6719C26365F3}"/>
              </a:ext>
            </a:extLst>
          </p:cNvPr>
          <p:cNvSpPr/>
          <p:nvPr/>
        </p:nvSpPr>
        <p:spPr>
          <a:xfrm>
            <a:off x="517009" y="2681298"/>
            <a:ext cx="13872091" cy="6277561"/>
          </a:xfrm>
          <a:prstGeom prst="rect">
            <a:avLst/>
          </a:prstGeom>
          <a:noFill/>
          <a:ln/>
        </p:spPr>
        <p:txBody>
          <a:bodyPr wrap="square" lIns="0" tIns="0" rIns="0" bIns="0" rtlCol="0" anchor="t"/>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Clarity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CTA should be concise and straightforward. Use clear language that explicitly states what you want the viewer to do, such as "Register Now," "Visit Our Website," or "Call Today."</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Visibility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The CTA must stand out within the design. Use contrasting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bold typography, or enclosing shapes (like buttons) to ensure it captures attention.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Urgency</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Creating a sense of urgency can motivate viewers to act quickly. Phrases like "Limited Time Offer" or "Register Today" can encourage immediate engagement.</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8E44F9B9-2DFB-FF2B-DDED-D99164948253}"/>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CE2E7454-0441-8998-0413-DF0B58AFADDB}"/>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AFB24287-5EA3-67CD-50FD-86EA6296EA66}"/>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latin typeface="Arial" panose="020B0604020202020204" pitchFamily="34" charset="0"/>
                <a:ea typeface="Calibri" panose="020F0502020204030204" pitchFamily="34" charset="0"/>
                <a:cs typeface="Times New Roman" panose="02020603050405020304" pitchFamily="18" charset="0"/>
              </a:rPr>
              <a:t>7.2 Elements of an Effective CTA</a:t>
            </a:r>
          </a:p>
        </p:txBody>
      </p:sp>
    </p:spTree>
    <p:extLst>
      <p:ext uri="{BB962C8B-B14F-4D97-AF65-F5344CB8AC3E}">
        <p14:creationId xmlns:p14="http://schemas.microsoft.com/office/powerpoint/2010/main" val="15651876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71E38-B7D8-0E51-60FD-80756A1E8BCD}"/>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48C01A4C-39A6-9ADC-BDA6-BFC7F5E7D28D}"/>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Adding a Clear Call-to-Action (CTA)</a:t>
            </a:r>
          </a:p>
        </p:txBody>
      </p:sp>
      <p:sp>
        <p:nvSpPr>
          <p:cNvPr id="7" name="Text 4">
            <a:extLst>
              <a:ext uri="{FF2B5EF4-FFF2-40B4-BE49-F238E27FC236}">
                <a16:creationId xmlns:a16="http://schemas.microsoft.com/office/drawing/2014/main" id="{7E2CF38B-A6F3-634A-5853-6CAB569DE507}"/>
              </a:ext>
            </a:extLst>
          </p:cNvPr>
          <p:cNvSpPr/>
          <p:nvPr/>
        </p:nvSpPr>
        <p:spPr>
          <a:xfrm>
            <a:off x="517009" y="2681298"/>
            <a:ext cx="13872091" cy="6277561"/>
          </a:xfrm>
          <a:prstGeom prst="rect">
            <a:avLst/>
          </a:prstGeom>
          <a:noFill/>
          <a:ln/>
        </p:spPr>
        <p:txBody>
          <a:bodyPr wrap="square" lIns="0" tIns="0" rIns="0" bIns="0" rtlCol="0" anchor="t"/>
          <a:lstStyle/>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Placement</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Position your CTA where it naturally follows the viewer's eye flow, typically towards the bottom or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center</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of the poster. Ensure that it’s one of the first things viewers see when they look at the poster.</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Supporting Elements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Use arrows, lines, or other design elements to lead the viewer's eye toward the CTA. This can create a visual pathway that guides them toward taking action.</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Test Variations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If time permits, consider testing different versions of your CTA to see which one yields the best results. A/B testing can provide valuable insights into what resonates most with your audience.</a:t>
            </a:r>
            <a:endParaRPr lang="en-GB" sz="1800" kern="1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4CC2170A-92B9-B94E-D645-E74118380294}"/>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8C411CC-188D-C1F1-6A86-66E2DA883A92}"/>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D1B28DF1-80A7-D172-20B3-7482231A451A}"/>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7.3 Integrating the CTA into Your Design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57425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65682-F595-22FC-A452-D1320EF3E54E}"/>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0123C1B5-FD26-F950-E4C2-A9A6724290FA}"/>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Final Touches and Exporting</a:t>
            </a:r>
          </a:p>
        </p:txBody>
      </p:sp>
      <p:sp>
        <p:nvSpPr>
          <p:cNvPr id="7" name="Text 4">
            <a:extLst>
              <a:ext uri="{FF2B5EF4-FFF2-40B4-BE49-F238E27FC236}">
                <a16:creationId xmlns:a16="http://schemas.microsoft.com/office/drawing/2014/main" id="{7AE357FE-2F8C-E941-56FB-FA2B3964933B}"/>
              </a:ext>
            </a:extLst>
          </p:cNvPr>
          <p:cNvSpPr/>
          <p:nvPr/>
        </p:nvSpPr>
        <p:spPr>
          <a:xfrm>
            <a:off x="517009" y="2681298"/>
            <a:ext cx="13872091" cy="6277561"/>
          </a:xfrm>
          <a:prstGeom prst="rect">
            <a:avLst/>
          </a:prstGeom>
          <a:noFill/>
          <a:ln/>
        </p:spPr>
        <p:txBody>
          <a:bodyPr wrap="square" lIns="0" tIns="0" rIns="0" bIns="0" rtlCol="0" anchor="t"/>
          <a:lstStyle/>
          <a:p>
            <a:pPr>
              <a:lnSpc>
                <a:spcPct val="107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By focusing on these key topics—using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effectively, working with images and graphics, utilizing negative space, adding a clear Call-to-Action, and executing final touches and exporting—you can significantly enhance the quality and effectiveness of your poster designs. Mastering these elements will allow you to create compelling, visually appealing posters that communicate messages clearly and engage your audience effectively.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6416A7B-883A-EDC6-5A77-97C75464714F}"/>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AC5FE7B3-229A-606D-5492-BA4FBEB6BCA1}"/>
              </a:ext>
            </a:extLst>
          </p:cNvPr>
          <p:cNvPicPr>
            <a:picLocks noChangeAspect="1"/>
          </p:cNvPicPr>
          <p:nvPr/>
        </p:nvPicPr>
        <p:blipFill>
          <a:blip r:embed="rId3"/>
          <a:srcRect t="84955"/>
          <a:stretch/>
        </p:blipFill>
        <p:spPr>
          <a:xfrm>
            <a:off x="0" y="0"/>
            <a:ext cx="14630400" cy="1388427"/>
          </a:xfrm>
          <a:prstGeom prst="rect">
            <a:avLst/>
          </a:prstGeom>
        </p:spPr>
      </p:pic>
      <p:sp>
        <p:nvSpPr>
          <p:cNvPr id="2" name="Text 3">
            <a:extLst>
              <a:ext uri="{FF2B5EF4-FFF2-40B4-BE49-F238E27FC236}">
                <a16:creationId xmlns:a16="http://schemas.microsoft.com/office/drawing/2014/main" id="{3AF78945-22B0-D3E4-89E1-50DE0478A4F9}"/>
              </a:ext>
            </a:extLst>
          </p:cNvPr>
          <p:cNvSpPr/>
          <p:nvPr/>
        </p:nvSpPr>
        <p:spPr>
          <a:xfrm>
            <a:off x="517009" y="2212262"/>
            <a:ext cx="2850713" cy="356235"/>
          </a:xfrm>
          <a:prstGeom prst="rect">
            <a:avLst/>
          </a:prstGeom>
          <a:noFill/>
          <a:ln/>
        </p:spPr>
        <p:txBody>
          <a:bodyPr wrap="none" lIns="0" tIns="0" rIns="0" bIns="0" rtlCol="0" anchor="t"/>
          <a:lstStyle/>
          <a:p>
            <a:pPr>
              <a:lnSpc>
                <a:spcPct val="107000"/>
              </a:lnSpc>
              <a:spcAft>
                <a:spcPts val="800"/>
              </a:spcAft>
            </a:pPr>
            <a:r>
              <a:rPr lang="en-GB" sz="2400" b="1"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8.3 Final Review</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58085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51A89-8724-29EC-DC28-882B7E019BC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1D5F4334-3550-9E68-49EC-F61FD0645F8D}"/>
              </a:ext>
            </a:extLst>
          </p:cNvPr>
          <p:cNvPicPr>
            <a:picLocks noChangeAspect="1"/>
          </p:cNvPicPr>
          <p:nvPr/>
        </p:nvPicPr>
        <p:blipFill>
          <a:blip r:embed="rId3"/>
          <a:stretch>
            <a:fillRect/>
          </a:stretch>
        </p:blipFill>
        <p:spPr>
          <a:xfrm>
            <a:off x="0" y="0"/>
            <a:ext cx="14630400" cy="2708196"/>
          </a:xfrm>
          <a:prstGeom prst="rect">
            <a:avLst/>
          </a:prstGeom>
        </p:spPr>
      </p:pic>
      <p:sp>
        <p:nvSpPr>
          <p:cNvPr id="3" name="Text 0">
            <a:extLst>
              <a:ext uri="{FF2B5EF4-FFF2-40B4-BE49-F238E27FC236}">
                <a16:creationId xmlns:a16="http://schemas.microsoft.com/office/drawing/2014/main" id="{3FA8E7F7-C7BF-121D-3AD9-079514A5CAB3}"/>
              </a:ext>
            </a:extLst>
          </p:cNvPr>
          <p:cNvSpPr/>
          <p:nvPr/>
        </p:nvSpPr>
        <p:spPr>
          <a:xfrm>
            <a:off x="758309" y="3891677"/>
            <a:ext cx="10696813" cy="712708"/>
          </a:xfrm>
          <a:prstGeom prst="rect">
            <a:avLst/>
          </a:prstGeom>
          <a:noFill/>
          <a:ln/>
        </p:spPr>
        <p:txBody>
          <a:bodyPr wrap="none" lIns="0" tIns="0" rIns="0" bIns="0" rtlCol="0" anchor="t"/>
          <a:lstStyle/>
          <a:p>
            <a:pPr marL="0" indent="0">
              <a:lnSpc>
                <a:spcPts val="5600"/>
              </a:lnSpc>
              <a:buNone/>
            </a:pPr>
            <a:r>
              <a:rPr lang="en-US" sz="4450" b="1" dirty="0">
                <a:solidFill>
                  <a:srgbClr val="9998FF"/>
                </a:solidFill>
                <a:latin typeface="Arial" panose="020B0604020202020204" pitchFamily="34" charset="0"/>
                <a:ea typeface="Barlow Bold" pitchFamily="34" charset="-122"/>
                <a:cs typeface="Arial" panose="020B0604020202020204" pitchFamily="34" charset="0"/>
              </a:rPr>
              <a:t>Optimizing Images for Print and Digital Use</a:t>
            </a:r>
            <a:endParaRPr lang="en-US" sz="4450" dirty="0">
              <a:latin typeface="Arial" panose="020B0604020202020204" pitchFamily="34" charset="0"/>
              <a:cs typeface="Arial" panose="020B0604020202020204" pitchFamily="34" charset="0"/>
            </a:endParaRPr>
          </a:p>
        </p:txBody>
      </p:sp>
      <p:sp>
        <p:nvSpPr>
          <p:cNvPr id="4" name="Shape 1">
            <a:extLst>
              <a:ext uri="{FF2B5EF4-FFF2-40B4-BE49-F238E27FC236}">
                <a16:creationId xmlns:a16="http://schemas.microsoft.com/office/drawing/2014/main" id="{0831A438-CA27-D5E6-CAD4-B18208CF3426}"/>
              </a:ext>
            </a:extLst>
          </p:cNvPr>
          <p:cNvSpPr/>
          <p:nvPr/>
        </p:nvSpPr>
        <p:spPr>
          <a:xfrm>
            <a:off x="758309" y="5173028"/>
            <a:ext cx="487442" cy="487442"/>
          </a:xfrm>
          <a:prstGeom prst="roundRect">
            <a:avLst>
              <a:gd name="adj" fmla="val 40004"/>
            </a:avLst>
          </a:prstGeom>
          <a:solidFill>
            <a:srgbClr val="282C32"/>
          </a:solidFill>
          <a:ln/>
          <a:effectLst>
            <a:outerShdw blurRad="53340" dist="26670" dir="13500000" algn="bl" rotWithShape="0">
              <a:srgbClr val="FFFFFF">
                <a:alpha val="10000"/>
              </a:srgbClr>
            </a:outerShdw>
          </a:effectLst>
        </p:spPr>
      </p:sp>
      <p:sp>
        <p:nvSpPr>
          <p:cNvPr id="5" name="Text 2">
            <a:extLst>
              <a:ext uri="{FF2B5EF4-FFF2-40B4-BE49-F238E27FC236}">
                <a16:creationId xmlns:a16="http://schemas.microsoft.com/office/drawing/2014/main" id="{4E21F3CE-3108-D1CC-31D5-B2252EFF0182}"/>
              </a:ext>
            </a:extLst>
          </p:cNvPr>
          <p:cNvSpPr/>
          <p:nvPr/>
        </p:nvSpPr>
        <p:spPr>
          <a:xfrm>
            <a:off x="941427" y="5245656"/>
            <a:ext cx="121087" cy="342067"/>
          </a:xfrm>
          <a:prstGeom prst="rect">
            <a:avLst/>
          </a:prstGeom>
          <a:noFill/>
          <a:ln/>
        </p:spPr>
        <p:txBody>
          <a:bodyPr wrap="none" lIns="0" tIns="0" rIns="0" bIns="0" rtlCol="0" anchor="t"/>
          <a:lstStyle/>
          <a:p>
            <a:pPr marL="0" indent="0" algn="ctr">
              <a:lnSpc>
                <a:spcPts val="2650"/>
              </a:lnSpc>
              <a:buNone/>
            </a:pPr>
            <a:r>
              <a:rPr lang="en-US" sz="2650" b="1" dirty="0">
                <a:solidFill>
                  <a:srgbClr val="EEEFF5"/>
                </a:solidFill>
                <a:latin typeface="Arial" panose="020B0604020202020204" pitchFamily="34" charset="0"/>
                <a:ea typeface="Barlow Bold" pitchFamily="34" charset="-122"/>
                <a:cs typeface="Arial" panose="020B0604020202020204" pitchFamily="34" charset="0"/>
              </a:rPr>
              <a:t>1</a:t>
            </a:r>
            <a:endParaRPr lang="en-US" sz="2650" dirty="0">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8B9BBAF1-7F46-DB5F-6E61-DB9251018C4F}"/>
              </a:ext>
            </a:extLst>
          </p:cNvPr>
          <p:cNvSpPr/>
          <p:nvPr/>
        </p:nvSpPr>
        <p:spPr>
          <a:xfrm>
            <a:off x="1462326" y="5173028"/>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File Formats</a:t>
            </a:r>
            <a:endParaRPr lang="en-US" sz="2200" dirty="0">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8ABD10E1-5427-205B-943E-4C66079A2AA6}"/>
              </a:ext>
            </a:extLst>
          </p:cNvPr>
          <p:cNvSpPr/>
          <p:nvPr/>
        </p:nvSpPr>
        <p:spPr>
          <a:xfrm>
            <a:off x="1462326" y="5659160"/>
            <a:ext cx="3522821" cy="1386840"/>
          </a:xfrm>
          <a:prstGeom prst="rect">
            <a:avLst/>
          </a:prstGeom>
          <a:noFill/>
          <a:ln/>
        </p:spPr>
        <p:txBody>
          <a:bodyPr wrap="square" lIns="0" tIns="0" rIns="0" bIns="0" rtlCol="0" anchor="t"/>
          <a:lstStyle/>
          <a:p>
            <a:pPr marL="0" indent="0">
              <a:lnSpc>
                <a:spcPts val="2700"/>
              </a:lnSpc>
              <a:buNone/>
            </a:pPr>
            <a:r>
              <a:rPr lang="en-US" sz="1700" dirty="0">
                <a:solidFill>
                  <a:srgbClr val="EEEFF5"/>
                </a:solidFill>
                <a:latin typeface="Arial" panose="020B0604020202020204" pitchFamily="34" charset="0"/>
                <a:ea typeface="Montserrat" pitchFamily="34" charset="-122"/>
                <a:cs typeface="Arial" panose="020B0604020202020204" pitchFamily="34" charset="0"/>
              </a:rPr>
              <a:t>Choose the appropriate file format, such as JPEG, PNG, or TIFF, based on your output needs.</a:t>
            </a:r>
            <a:endParaRPr lang="en-US" sz="1700" dirty="0">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E5833ED7-9188-E494-B443-394661B61C99}"/>
              </a:ext>
            </a:extLst>
          </p:cNvPr>
          <p:cNvSpPr/>
          <p:nvPr/>
        </p:nvSpPr>
        <p:spPr>
          <a:xfrm>
            <a:off x="5201722" y="5173028"/>
            <a:ext cx="487442" cy="487442"/>
          </a:xfrm>
          <a:prstGeom prst="roundRect">
            <a:avLst>
              <a:gd name="adj" fmla="val 40004"/>
            </a:avLst>
          </a:prstGeom>
          <a:solidFill>
            <a:srgbClr val="282C32"/>
          </a:solidFill>
          <a:ln/>
          <a:effectLst>
            <a:outerShdw blurRad="53340" dist="26670" dir="13500000" algn="bl" rotWithShape="0">
              <a:srgbClr val="FFFFFF">
                <a:alpha val="10000"/>
              </a:srgbClr>
            </a:outerShdw>
          </a:effectLst>
        </p:spPr>
      </p:sp>
      <p:sp>
        <p:nvSpPr>
          <p:cNvPr id="9" name="Text 6">
            <a:extLst>
              <a:ext uri="{FF2B5EF4-FFF2-40B4-BE49-F238E27FC236}">
                <a16:creationId xmlns:a16="http://schemas.microsoft.com/office/drawing/2014/main" id="{671B0FBA-3337-FE2F-218A-A462F6E402B9}"/>
              </a:ext>
            </a:extLst>
          </p:cNvPr>
          <p:cNvSpPr/>
          <p:nvPr/>
        </p:nvSpPr>
        <p:spPr>
          <a:xfrm>
            <a:off x="5349597" y="5245656"/>
            <a:ext cx="191572" cy="342067"/>
          </a:xfrm>
          <a:prstGeom prst="rect">
            <a:avLst/>
          </a:prstGeom>
          <a:noFill/>
          <a:ln/>
        </p:spPr>
        <p:txBody>
          <a:bodyPr wrap="none" lIns="0" tIns="0" rIns="0" bIns="0" rtlCol="0" anchor="t"/>
          <a:lstStyle/>
          <a:p>
            <a:pPr marL="0" indent="0" algn="ctr">
              <a:lnSpc>
                <a:spcPts val="2650"/>
              </a:lnSpc>
              <a:buNone/>
            </a:pPr>
            <a:r>
              <a:rPr lang="en-US" sz="2650" b="1" dirty="0">
                <a:solidFill>
                  <a:srgbClr val="EEEFF5"/>
                </a:solidFill>
                <a:latin typeface="Arial" panose="020B0604020202020204" pitchFamily="34" charset="0"/>
                <a:ea typeface="Barlow Bold" pitchFamily="34" charset="-122"/>
                <a:cs typeface="Arial" panose="020B0604020202020204" pitchFamily="34" charset="0"/>
              </a:rPr>
              <a:t>2</a:t>
            </a:r>
            <a:endParaRPr lang="en-US" sz="2650" dirty="0">
              <a:latin typeface="Arial" panose="020B0604020202020204" pitchFamily="34" charset="0"/>
              <a:cs typeface="Arial" panose="020B0604020202020204" pitchFamily="34" charset="0"/>
            </a:endParaRPr>
          </a:p>
        </p:txBody>
      </p:sp>
      <p:sp>
        <p:nvSpPr>
          <p:cNvPr id="10" name="Text 7">
            <a:extLst>
              <a:ext uri="{FF2B5EF4-FFF2-40B4-BE49-F238E27FC236}">
                <a16:creationId xmlns:a16="http://schemas.microsoft.com/office/drawing/2014/main" id="{371237E4-3AF5-B039-D59B-4164CD628E91}"/>
              </a:ext>
            </a:extLst>
          </p:cNvPr>
          <p:cNvSpPr/>
          <p:nvPr/>
        </p:nvSpPr>
        <p:spPr>
          <a:xfrm>
            <a:off x="5905738" y="5173028"/>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Compression</a:t>
            </a:r>
            <a:endParaRPr lang="en-US" sz="2200" dirty="0">
              <a:latin typeface="Arial" panose="020B0604020202020204" pitchFamily="34" charset="0"/>
              <a:cs typeface="Arial" panose="020B0604020202020204" pitchFamily="34" charset="0"/>
            </a:endParaRPr>
          </a:p>
        </p:txBody>
      </p:sp>
      <p:sp>
        <p:nvSpPr>
          <p:cNvPr id="11" name="Text 8">
            <a:extLst>
              <a:ext uri="{FF2B5EF4-FFF2-40B4-BE49-F238E27FC236}">
                <a16:creationId xmlns:a16="http://schemas.microsoft.com/office/drawing/2014/main" id="{62883D38-0285-5D25-CC5D-7F00F698617B}"/>
              </a:ext>
            </a:extLst>
          </p:cNvPr>
          <p:cNvSpPr/>
          <p:nvPr/>
        </p:nvSpPr>
        <p:spPr>
          <a:xfrm>
            <a:off x="5905738" y="5659160"/>
            <a:ext cx="3522821" cy="1040130"/>
          </a:xfrm>
          <a:prstGeom prst="rect">
            <a:avLst/>
          </a:prstGeom>
          <a:noFill/>
          <a:ln/>
        </p:spPr>
        <p:txBody>
          <a:bodyPr wrap="square" lIns="0" tIns="0" rIns="0" bIns="0" rtlCol="0" anchor="t"/>
          <a:lstStyle/>
          <a:p>
            <a:pPr marL="0" indent="0">
              <a:lnSpc>
                <a:spcPts val="2700"/>
              </a:lnSpc>
              <a:buNone/>
            </a:pPr>
            <a:r>
              <a:rPr lang="en-US" sz="1700" dirty="0">
                <a:solidFill>
                  <a:srgbClr val="EEEFF5"/>
                </a:solidFill>
                <a:latin typeface="Arial" panose="020B0604020202020204" pitchFamily="34" charset="0"/>
                <a:ea typeface="Montserrat" pitchFamily="34" charset="-122"/>
                <a:cs typeface="Arial" panose="020B0604020202020204" pitchFamily="34" charset="0"/>
              </a:rPr>
              <a:t>Adjust the compression settings to balance image quality and file size for print or web.</a:t>
            </a:r>
            <a:endParaRPr lang="en-US" sz="1700" dirty="0">
              <a:latin typeface="Arial" panose="020B0604020202020204" pitchFamily="34" charset="0"/>
              <a:cs typeface="Arial" panose="020B0604020202020204" pitchFamily="34" charset="0"/>
            </a:endParaRPr>
          </a:p>
        </p:txBody>
      </p:sp>
      <p:sp>
        <p:nvSpPr>
          <p:cNvPr id="12" name="Shape 9">
            <a:extLst>
              <a:ext uri="{FF2B5EF4-FFF2-40B4-BE49-F238E27FC236}">
                <a16:creationId xmlns:a16="http://schemas.microsoft.com/office/drawing/2014/main" id="{AE9660A0-AEC4-EDA2-6792-B735187BB096}"/>
              </a:ext>
            </a:extLst>
          </p:cNvPr>
          <p:cNvSpPr/>
          <p:nvPr/>
        </p:nvSpPr>
        <p:spPr>
          <a:xfrm>
            <a:off x="9645134" y="5173028"/>
            <a:ext cx="487442" cy="487442"/>
          </a:xfrm>
          <a:prstGeom prst="roundRect">
            <a:avLst>
              <a:gd name="adj" fmla="val 40004"/>
            </a:avLst>
          </a:prstGeom>
          <a:solidFill>
            <a:srgbClr val="282C32"/>
          </a:solidFill>
          <a:ln/>
          <a:effectLst>
            <a:outerShdw blurRad="53340" dist="26670" dir="13500000" algn="bl" rotWithShape="0">
              <a:srgbClr val="FFFFFF">
                <a:alpha val="10000"/>
              </a:srgbClr>
            </a:outerShdw>
          </a:effectLst>
        </p:spPr>
      </p:sp>
      <p:sp>
        <p:nvSpPr>
          <p:cNvPr id="13" name="Text 10">
            <a:extLst>
              <a:ext uri="{FF2B5EF4-FFF2-40B4-BE49-F238E27FC236}">
                <a16:creationId xmlns:a16="http://schemas.microsoft.com/office/drawing/2014/main" id="{69643144-315A-759B-148E-9AF7EF7F3A62}"/>
              </a:ext>
            </a:extLst>
          </p:cNvPr>
          <p:cNvSpPr/>
          <p:nvPr/>
        </p:nvSpPr>
        <p:spPr>
          <a:xfrm>
            <a:off x="9796463" y="5245656"/>
            <a:ext cx="184666" cy="342067"/>
          </a:xfrm>
          <a:prstGeom prst="rect">
            <a:avLst/>
          </a:prstGeom>
          <a:noFill/>
          <a:ln/>
        </p:spPr>
        <p:txBody>
          <a:bodyPr wrap="none" lIns="0" tIns="0" rIns="0" bIns="0" rtlCol="0" anchor="t"/>
          <a:lstStyle/>
          <a:p>
            <a:pPr marL="0" indent="0" algn="ctr">
              <a:lnSpc>
                <a:spcPts val="2650"/>
              </a:lnSpc>
              <a:buNone/>
            </a:pPr>
            <a:r>
              <a:rPr lang="en-US" sz="2650" b="1" dirty="0">
                <a:solidFill>
                  <a:srgbClr val="EEEFF5"/>
                </a:solidFill>
                <a:latin typeface="Arial" panose="020B0604020202020204" pitchFamily="34" charset="0"/>
                <a:ea typeface="Barlow Bold" pitchFamily="34" charset="-122"/>
                <a:cs typeface="Arial" panose="020B0604020202020204" pitchFamily="34" charset="0"/>
              </a:rPr>
              <a:t>3</a:t>
            </a:r>
            <a:endParaRPr lang="en-US" sz="2650" dirty="0">
              <a:latin typeface="Arial" panose="020B0604020202020204" pitchFamily="34" charset="0"/>
              <a:cs typeface="Arial" panose="020B0604020202020204" pitchFamily="34" charset="0"/>
            </a:endParaRPr>
          </a:p>
        </p:txBody>
      </p:sp>
      <p:sp>
        <p:nvSpPr>
          <p:cNvPr id="14" name="Text 11">
            <a:extLst>
              <a:ext uri="{FF2B5EF4-FFF2-40B4-BE49-F238E27FC236}">
                <a16:creationId xmlns:a16="http://schemas.microsoft.com/office/drawing/2014/main" id="{4AFBDF3C-2BAA-5AB7-9E49-71BE86F5696B}"/>
              </a:ext>
            </a:extLst>
          </p:cNvPr>
          <p:cNvSpPr/>
          <p:nvPr/>
        </p:nvSpPr>
        <p:spPr>
          <a:xfrm>
            <a:off x="10349151" y="5173028"/>
            <a:ext cx="2850713" cy="356235"/>
          </a:xfrm>
          <a:prstGeom prst="rect">
            <a:avLst/>
          </a:prstGeom>
          <a:noFill/>
          <a:ln/>
        </p:spPr>
        <p:txBody>
          <a:bodyPr wrap="none" lIns="0" tIns="0" rIns="0" bIns="0" rtlCol="0" anchor="t"/>
          <a:lstStyle/>
          <a:p>
            <a:pPr marL="0" indent="0">
              <a:lnSpc>
                <a:spcPts val="2800"/>
              </a:lnSpc>
              <a:buNone/>
            </a:pPr>
            <a:r>
              <a:rPr lang="en-US" sz="2200" b="1" dirty="0">
                <a:solidFill>
                  <a:srgbClr val="EEEFF5"/>
                </a:solidFill>
                <a:latin typeface="Arial" panose="020B0604020202020204" pitchFamily="34" charset="0"/>
                <a:ea typeface="Barlow Bold" pitchFamily="34" charset="-122"/>
                <a:cs typeface="Arial" panose="020B0604020202020204" pitchFamily="34" charset="0"/>
              </a:rPr>
              <a:t>Color Management</a:t>
            </a:r>
            <a:endParaRPr lang="en-US" sz="2200" dirty="0">
              <a:latin typeface="Arial" panose="020B0604020202020204" pitchFamily="34" charset="0"/>
              <a:cs typeface="Arial" panose="020B0604020202020204" pitchFamily="34" charset="0"/>
            </a:endParaRPr>
          </a:p>
        </p:txBody>
      </p:sp>
      <p:sp>
        <p:nvSpPr>
          <p:cNvPr id="15" name="Text 12">
            <a:extLst>
              <a:ext uri="{FF2B5EF4-FFF2-40B4-BE49-F238E27FC236}">
                <a16:creationId xmlns:a16="http://schemas.microsoft.com/office/drawing/2014/main" id="{AB9E3111-FC23-018E-DFDD-7CE2A12B932C}"/>
              </a:ext>
            </a:extLst>
          </p:cNvPr>
          <p:cNvSpPr/>
          <p:nvPr/>
        </p:nvSpPr>
        <p:spPr>
          <a:xfrm>
            <a:off x="10349151" y="5659160"/>
            <a:ext cx="3522821" cy="1386840"/>
          </a:xfrm>
          <a:prstGeom prst="rect">
            <a:avLst/>
          </a:prstGeom>
          <a:noFill/>
          <a:ln/>
        </p:spPr>
        <p:txBody>
          <a:bodyPr wrap="square" lIns="0" tIns="0" rIns="0" bIns="0" rtlCol="0" anchor="t"/>
          <a:lstStyle/>
          <a:p>
            <a:pPr marL="0" indent="0">
              <a:lnSpc>
                <a:spcPts val="2700"/>
              </a:lnSpc>
              <a:buNone/>
            </a:pPr>
            <a:r>
              <a:rPr lang="en-US" sz="1700" dirty="0">
                <a:solidFill>
                  <a:srgbClr val="EEEFF5"/>
                </a:solidFill>
                <a:latin typeface="Arial" panose="020B0604020202020204" pitchFamily="34" charset="0"/>
                <a:ea typeface="Montserrat" pitchFamily="34" charset="-122"/>
                <a:cs typeface="Arial" panose="020B0604020202020204" pitchFamily="34" charset="0"/>
              </a:rPr>
              <a:t>Ensure accurate color representation by properly configuring color profiles and settings.</a:t>
            </a:r>
            <a:endParaRPr lang="en-US" sz="1700" dirty="0">
              <a:latin typeface="Arial" panose="020B0604020202020204" pitchFamily="34"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8DFB2347-E249-46A5-8BB6-91BAB0C5F78B}"/>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7055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14943" y="1081207"/>
            <a:ext cx="7552730" cy="684728"/>
          </a:xfrm>
          <a:prstGeom prst="rect">
            <a:avLst/>
          </a:prstGeom>
          <a:noFill/>
          <a:ln/>
        </p:spPr>
        <p:txBody>
          <a:bodyPr wrap="none" lIns="0" tIns="0" rIns="0" bIns="0" rtlCol="0" anchor="t"/>
          <a:lstStyle/>
          <a:p>
            <a:pPr marL="0" indent="0">
              <a:lnSpc>
                <a:spcPts val="5350"/>
              </a:lnSpc>
              <a:buNone/>
            </a:pPr>
            <a:r>
              <a:rPr lang="en-US" sz="4300" b="1" dirty="0">
                <a:solidFill>
                  <a:srgbClr val="9998FF"/>
                </a:solidFill>
                <a:latin typeface="Arial" panose="020B0604020202020204" pitchFamily="34" charset="0"/>
                <a:ea typeface="Barlow Bold" pitchFamily="34" charset="-122"/>
                <a:cs typeface="Arial" panose="020B0604020202020204" pitchFamily="34" charset="0"/>
              </a:rPr>
              <a:t>Best Practices and Helpful Tips</a:t>
            </a:r>
            <a:endParaRPr lang="en-US" sz="4300" dirty="0">
              <a:latin typeface="Arial" panose="020B0604020202020204" pitchFamily="34" charset="0"/>
              <a:cs typeface="Arial" panose="020B0604020202020204" pitchFamily="34" charset="0"/>
            </a:endParaRPr>
          </a:p>
        </p:txBody>
      </p:sp>
      <p:sp>
        <p:nvSpPr>
          <p:cNvPr id="4" name="Shape 1"/>
          <p:cNvSpPr/>
          <p:nvPr/>
        </p:nvSpPr>
        <p:spPr>
          <a:xfrm>
            <a:off x="6214943" y="2078117"/>
            <a:ext cx="7686913" cy="5070158"/>
          </a:xfrm>
          <a:prstGeom prst="roundRect">
            <a:avLst>
              <a:gd name="adj" fmla="val 3695"/>
            </a:avLst>
          </a:prstGeom>
          <a:noFill/>
          <a:ln w="7620">
            <a:solidFill>
              <a:srgbClr val="FFFFFF">
                <a:alpha val="24000"/>
              </a:srgbClr>
            </a:solidFill>
            <a:prstDash val="solid"/>
          </a:ln>
        </p:spPr>
      </p:sp>
      <p:sp>
        <p:nvSpPr>
          <p:cNvPr id="5" name="Shape 2"/>
          <p:cNvSpPr/>
          <p:nvPr/>
        </p:nvSpPr>
        <p:spPr>
          <a:xfrm>
            <a:off x="6222563" y="2085737"/>
            <a:ext cx="7671673" cy="1263729"/>
          </a:xfrm>
          <a:prstGeom prst="rect">
            <a:avLst/>
          </a:prstGeom>
          <a:solidFill>
            <a:srgbClr val="FFFFFF">
              <a:alpha val="4000"/>
            </a:srgbClr>
          </a:solidFill>
          <a:ln/>
        </p:spPr>
      </p:sp>
      <p:sp>
        <p:nvSpPr>
          <p:cNvPr id="6" name="Text 3"/>
          <p:cNvSpPr/>
          <p:nvPr/>
        </p:nvSpPr>
        <p:spPr>
          <a:xfrm>
            <a:off x="6430685" y="2218253"/>
            <a:ext cx="3415784" cy="332899"/>
          </a:xfrm>
          <a:prstGeom prst="rect">
            <a:avLst/>
          </a:prstGeom>
          <a:noFill/>
          <a:ln/>
        </p:spPr>
        <p:txBody>
          <a:bodyPr wrap="non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Planning</a:t>
            </a:r>
            <a:endParaRPr lang="en-US" sz="1600" dirty="0">
              <a:latin typeface="Arial" panose="020B0604020202020204" pitchFamily="34" charset="0"/>
              <a:cs typeface="Arial" panose="020B0604020202020204" pitchFamily="34" charset="0"/>
            </a:endParaRPr>
          </a:p>
        </p:txBody>
      </p:sp>
      <p:sp>
        <p:nvSpPr>
          <p:cNvPr id="7" name="Text 4"/>
          <p:cNvSpPr/>
          <p:nvPr/>
        </p:nvSpPr>
        <p:spPr>
          <a:xfrm>
            <a:off x="10270331" y="2218253"/>
            <a:ext cx="3415784" cy="998696"/>
          </a:xfrm>
          <a:prstGeom prst="rect">
            <a:avLst/>
          </a:prstGeom>
          <a:noFill/>
          <a:ln/>
        </p:spPr>
        <p:txBody>
          <a:bodyPr wrap="squar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Sketch out your design concept and layout before starting in Photoshop.</a:t>
            </a:r>
            <a:endParaRPr lang="en-US" sz="1600" dirty="0">
              <a:latin typeface="Arial" panose="020B0604020202020204" pitchFamily="34" charset="0"/>
              <a:cs typeface="Arial" panose="020B0604020202020204" pitchFamily="34" charset="0"/>
            </a:endParaRPr>
          </a:p>
        </p:txBody>
      </p:sp>
      <p:sp>
        <p:nvSpPr>
          <p:cNvPr id="8" name="Shape 5"/>
          <p:cNvSpPr/>
          <p:nvPr/>
        </p:nvSpPr>
        <p:spPr>
          <a:xfrm>
            <a:off x="6222563" y="3349466"/>
            <a:ext cx="7671673" cy="1263729"/>
          </a:xfrm>
          <a:prstGeom prst="rect">
            <a:avLst/>
          </a:prstGeom>
          <a:solidFill>
            <a:srgbClr val="000000">
              <a:alpha val="4000"/>
            </a:srgbClr>
          </a:solidFill>
          <a:ln/>
        </p:spPr>
      </p:sp>
      <p:sp>
        <p:nvSpPr>
          <p:cNvPr id="9" name="Text 6"/>
          <p:cNvSpPr/>
          <p:nvPr/>
        </p:nvSpPr>
        <p:spPr>
          <a:xfrm>
            <a:off x="6430685" y="3481983"/>
            <a:ext cx="3415784" cy="332899"/>
          </a:xfrm>
          <a:prstGeom prst="rect">
            <a:avLst/>
          </a:prstGeom>
          <a:noFill/>
          <a:ln/>
        </p:spPr>
        <p:txBody>
          <a:bodyPr wrap="non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Organization</a:t>
            </a:r>
            <a:endParaRPr lang="en-US" sz="1600" dirty="0">
              <a:latin typeface="Arial" panose="020B0604020202020204" pitchFamily="34" charset="0"/>
              <a:cs typeface="Arial" panose="020B0604020202020204" pitchFamily="34" charset="0"/>
            </a:endParaRPr>
          </a:p>
        </p:txBody>
      </p:sp>
      <p:sp>
        <p:nvSpPr>
          <p:cNvPr id="10" name="Text 7"/>
          <p:cNvSpPr/>
          <p:nvPr/>
        </p:nvSpPr>
        <p:spPr>
          <a:xfrm>
            <a:off x="10270331" y="3481983"/>
            <a:ext cx="3415784" cy="998696"/>
          </a:xfrm>
          <a:prstGeom prst="rect">
            <a:avLst/>
          </a:prstGeom>
          <a:noFill/>
          <a:ln/>
        </p:spPr>
        <p:txBody>
          <a:bodyPr wrap="squar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Maintain a well-structured layer hierarchy for efficient editing and collaboration.</a:t>
            </a:r>
            <a:endParaRPr lang="en-US" sz="1600" dirty="0">
              <a:latin typeface="Arial" panose="020B0604020202020204" pitchFamily="34" charset="0"/>
              <a:cs typeface="Arial" panose="020B0604020202020204" pitchFamily="34" charset="0"/>
            </a:endParaRPr>
          </a:p>
        </p:txBody>
      </p:sp>
      <p:sp>
        <p:nvSpPr>
          <p:cNvPr id="11" name="Shape 8"/>
          <p:cNvSpPr/>
          <p:nvPr/>
        </p:nvSpPr>
        <p:spPr>
          <a:xfrm>
            <a:off x="6222563" y="4613196"/>
            <a:ext cx="7671673" cy="1263729"/>
          </a:xfrm>
          <a:prstGeom prst="rect">
            <a:avLst/>
          </a:prstGeom>
          <a:solidFill>
            <a:srgbClr val="FFFFFF">
              <a:alpha val="4000"/>
            </a:srgbClr>
          </a:solidFill>
          <a:ln/>
        </p:spPr>
      </p:sp>
      <p:sp>
        <p:nvSpPr>
          <p:cNvPr id="12" name="Text 9"/>
          <p:cNvSpPr/>
          <p:nvPr/>
        </p:nvSpPr>
        <p:spPr>
          <a:xfrm>
            <a:off x="6430685" y="4745712"/>
            <a:ext cx="3415784" cy="332899"/>
          </a:xfrm>
          <a:prstGeom prst="rect">
            <a:avLst/>
          </a:prstGeom>
          <a:noFill/>
          <a:ln/>
        </p:spPr>
        <p:txBody>
          <a:bodyPr wrap="non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Shortcuts</a:t>
            </a:r>
            <a:endParaRPr lang="en-US" sz="1600" dirty="0">
              <a:latin typeface="Arial" panose="020B0604020202020204" pitchFamily="34" charset="0"/>
              <a:cs typeface="Arial" panose="020B0604020202020204" pitchFamily="34" charset="0"/>
            </a:endParaRPr>
          </a:p>
        </p:txBody>
      </p:sp>
      <p:sp>
        <p:nvSpPr>
          <p:cNvPr id="13" name="Text 10"/>
          <p:cNvSpPr/>
          <p:nvPr/>
        </p:nvSpPr>
        <p:spPr>
          <a:xfrm>
            <a:off x="10270331" y="4745712"/>
            <a:ext cx="3415784" cy="998696"/>
          </a:xfrm>
          <a:prstGeom prst="rect">
            <a:avLst/>
          </a:prstGeom>
          <a:noFill/>
          <a:ln/>
        </p:spPr>
        <p:txBody>
          <a:bodyPr wrap="squar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Learn essential Photoshop keyboard shortcuts to speed up your workflow.</a:t>
            </a:r>
            <a:endParaRPr lang="en-US" sz="1600" dirty="0">
              <a:latin typeface="Arial" panose="020B0604020202020204" pitchFamily="34" charset="0"/>
              <a:cs typeface="Arial" panose="020B0604020202020204" pitchFamily="34" charset="0"/>
            </a:endParaRPr>
          </a:p>
        </p:txBody>
      </p:sp>
      <p:sp>
        <p:nvSpPr>
          <p:cNvPr id="14" name="Shape 11"/>
          <p:cNvSpPr/>
          <p:nvPr/>
        </p:nvSpPr>
        <p:spPr>
          <a:xfrm>
            <a:off x="6222563" y="5876925"/>
            <a:ext cx="7671673" cy="1263729"/>
          </a:xfrm>
          <a:prstGeom prst="rect">
            <a:avLst/>
          </a:prstGeom>
          <a:solidFill>
            <a:srgbClr val="000000">
              <a:alpha val="4000"/>
            </a:srgbClr>
          </a:solidFill>
          <a:ln/>
        </p:spPr>
      </p:sp>
      <p:sp>
        <p:nvSpPr>
          <p:cNvPr id="15" name="Text 12"/>
          <p:cNvSpPr/>
          <p:nvPr/>
        </p:nvSpPr>
        <p:spPr>
          <a:xfrm>
            <a:off x="6430685" y="6009442"/>
            <a:ext cx="3415784" cy="332899"/>
          </a:xfrm>
          <a:prstGeom prst="rect">
            <a:avLst/>
          </a:prstGeom>
          <a:noFill/>
          <a:ln/>
        </p:spPr>
        <p:txBody>
          <a:bodyPr wrap="non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Proofing</a:t>
            </a:r>
            <a:endParaRPr lang="en-US" sz="1600" dirty="0">
              <a:latin typeface="Arial" panose="020B0604020202020204" pitchFamily="34" charset="0"/>
              <a:cs typeface="Arial" panose="020B0604020202020204" pitchFamily="34" charset="0"/>
            </a:endParaRPr>
          </a:p>
        </p:txBody>
      </p:sp>
      <p:sp>
        <p:nvSpPr>
          <p:cNvPr id="16" name="Text 13"/>
          <p:cNvSpPr/>
          <p:nvPr/>
        </p:nvSpPr>
        <p:spPr>
          <a:xfrm>
            <a:off x="10270331" y="6009442"/>
            <a:ext cx="3415784" cy="998696"/>
          </a:xfrm>
          <a:prstGeom prst="rect">
            <a:avLst/>
          </a:prstGeom>
          <a:noFill/>
          <a:ln/>
        </p:spPr>
        <p:txBody>
          <a:bodyPr wrap="square" lIns="0" tIns="0" rIns="0" bIns="0" rtlCol="0" anchor="t"/>
          <a:lstStyle/>
          <a:p>
            <a:pPr marL="0" indent="0">
              <a:lnSpc>
                <a:spcPts val="2600"/>
              </a:lnSpc>
              <a:buNone/>
            </a:pPr>
            <a:r>
              <a:rPr lang="en-US" sz="1600" dirty="0">
                <a:solidFill>
                  <a:srgbClr val="EEEFF5"/>
                </a:solidFill>
                <a:latin typeface="Arial" panose="020B0604020202020204" pitchFamily="34" charset="0"/>
                <a:ea typeface="Montserrat" pitchFamily="34" charset="-122"/>
                <a:cs typeface="Arial" panose="020B0604020202020204" pitchFamily="34" charset="0"/>
              </a:rPr>
              <a:t>Thoroughly review your design for any errors or inconsistencies before finalizing.</a:t>
            </a:r>
            <a:endParaRPr lang="en-US" sz="1600" dirty="0">
              <a:latin typeface="Arial" panose="020B0604020202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ED7F6AF0-470D-B1D8-EE44-1307837EAF46}"/>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9C1BA-C91E-7800-2EEB-F738E693A48B}"/>
            </a:ext>
          </a:extLst>
        </p:cNvPr>
        <p:cNvGrpSpPr/>
        <p:nvPr/>
      </p:nvGrpSpPr>
      <p:grpSpPr>
        <a:xfrm>
          <a:off x="0" y="0"/>
          <a:ext cx="0" cy="0"/>
          <a:chOff x="0" y="0"/>
          <a:chExt cx="0" cy="0"/>
        </a:xfrm>
      </p:grpSpPr>
      <p:sp>
        <p:nvSpPr>
          <p:cNvPr id="3" name="Text 0">
            <a:extLst>
              <a:ext uri="{FF2B5EF4-FFF2-40B4-BE49-F238E27FC236}">
                <a16:creationId xmlns:a16="http://schemas.microsoft.com/office/drawing/2014/main" id="{5064F895-13AB-8258-0BA6-9EEFC28059DD}"/>
              </a:ext>
            </a:extLst>
          </p:cNvPr>
          <p:cNvSpPr/>
          <p:nvPr/>
        </p:nvSpPr>
        <p:spPr>
          <a:xfrm>
            <a:off x="517009" y="1443154"/>
            <a:ext cx="10696813" cy="712708"/>
          </a:xfrm>
          <a:prstGeom prst="rect">
            <a:avLst/>
          </a:prstGeom>
          <a:noFill/>
          <a:ln/>
        </p:spPr>
        <p:txBody>
          <a:bodyPr wrap="none" lIns="0" tIns="0" rIns="0" bIns="0" rtlCol="0" anchor="t"/>
          <a:lstStyle/>
          <a:p>
            <a:pPr marL="0" indent="0">
              <a:lnSpc>
                <a:spcPts val="5600"/>
              </a:lnSpc>
              <a:buNone/>
            </a:pPr>
            <a:r>
              <a:rPr lang="en-GB" sz="4450" b="1" dirty="0">
                <a:solidFill>
                  <a:srgbClr val="9998FF"/>
                </a:solidFill>
                <a:latin typeface="Arial" panose="020B0604020202020204" pitchFamily="34" charset="0"/>
                <a:ea typeface="Barlow Bold" pitchFamily="34" charset="-122"/>
                <a:cs typeface="Arial" panose="020B0604020202020204" pitchFamily="34" charset="0"/>
              </a:rPr>
              <a:t>References:</a:t>
            </a:r>
          </a:p>
        </p:txBody>
      </p:sp>
      <p:sp>
        <p:nvSpPr>
          <p:cNvPr id="7" name="Text 4">
            <a:extLst>
              <a:ext uri="{FF2B5EF4-FFF2-40B4-BE49-F238E27FC236}">
                <a16:creationId xmlns:a16="http://schemas.microsoft.com/office/drawing/2014/main" id="{2B71D0F9-519B-5FEE-AA61-F3CA492DF138}"/>
              </a:ext>
            </a:extLst>
          </p:cNvPr>
          <p:cNvSpPr/>
          <p:nvPr/>
        </p:nvSpPr>
        <p:spPr>
          <a:xfrm>
            <a:off x="517009" y="2155862"/>
            <a:ext cx="13872091" cy="6277561"/>
          </a:xfrm>
          <a:prstGeom prst="rect">
            <a:avLst/>
          </a:prstGeom>
          <a:noFill/>
          <a:ln/>
        </p:spPr>
        <p:txBody>
          <a:bodyPr wrap="square" lIns="0" tIns="0" rIns="0" bIns="0" rtlCol="0" anchor="t"/>
          <a:lstStyle/>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Landa</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Open Textbook Library, 2020.</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GB" sz="1800" kern="100" dirty="0" err="1">
                <a:solidFill>
                  <a:srgbClr val="FFFFFF"/>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GB" sz="1800" kern="100" dirty="0">
                <a:solidFill>
                  <a:srgbClr val="FFFFFF"/>
                </a:solidFill>
                <a:effectLst/>
                <a:latin typeface="Arial" panose="020B0604020202020204" pitchFamily="34" charset="0"/>
                <a:ea typeface="Calibri" panose="020F0502020204030204" pitchFamily="34" charset="0"/>
                <a:cs typeface="Times New Roman" panose="02020603050405020304" pitchFamily="18" charset="0"/>
              </a:rPr>
              <a:t>, 2006.</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10D8E40F-9CBA-4F2B-0C73-86BF08B762AD}"/>
              </a:ext>
            </a:extLst>
          </p:cNvPr>
          <p:cNvSpPr/>
          <p:nvPr/>
        </p:nvSpPr>
        <p:spPr>
          <a:xfrm>
            <a:off x="12873519" y="7746715"/>
            <a:ext cx="1654139" cy="359595"/>
          </a:xfrm>
          <a:prstGeom prst="roundRect">
            <a:avLst/>
          </a:prstGeom>
          <a:solidFill>
            <a:srgbClr val="282C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B2E2B5F2-A653-10A8-CAC6-DFBF9C84DC53}"/>
              </a:ext>
            </a:extLst>
          </p:cNvPr>
          <p:cNvPicPr>
            <a:picLocks noChangeAspect="1"/>
          </p:cNvPicPr>
          <p:nvPr/>
        </p:nvPicPr>
        <p:blipFill>
          <a:blip r:embed="rId3"/>
          <a:srcRect t="84955"/>
          <a:stretch/>
        </p:blipFill>
        <p:spPr>
          <a:xfrm>
            <a:off x="0" y="0"/>
            <a:ext cx="14630400" cy="1388427"/>
          </a:xfrm>
          <a:prstGeom prst="rect">
            <a:avLst/>
          </a:prstGeom>
        </p:spPr>
      </p:pic>
    </p:spTree>
    <p:extLst>
      <p:ext uri="{BB962C8B-B14F-4D97-AF65-F5344CB8AC3E}">
        <p14:creationId xmlns:p14="http://schemas.microsoft.com/office/powerpoint/2010/main" val="3474677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7716</Words>
  <Application>Microsoft Office PowerPoint</Application>
  <PresentationFormat>Custom</PresentationFormat>
  <Paragraphs>284</Paragraphs>
  <Slides>39</Slides>
  <Notes>39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Calibri</vt:lpstr>
      <vt:lpstr>Wingdings</vt:lpstr>
      <vt:lpstr>Symbol</vt:lpstr>
      <vt:lpstr>Arial</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41</cp:revision>
  <dcterms:created xsi:type="dcterms:W3CDTF">2024-10-28T06:57:31Z</dcterms:created>
  <dcterms:modified xsi:type="dcterms:W3CDTF">2024-10-28T12:16:32Z</dcterms:modified>
</cp:coreProperties>
</file>