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52"/>
  </p:notesMasterIdLst>
  <p:sldIdLst>
    <p:sldId id="256" r:id="rId2"/>
    <p:sldId id="257" r:id="rId3"/>
    <p:sldId id="266" r:id="rId4"/>
    <p:sldId id="258" r:id="rId5"/>
    <p:sldId id="267"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5" r:id="rId24"/>
    <p:sldId id="286" r:id="rId25"/>
    <p:sldId id="287" r:id="rId26"/>
    <p:sldId id="288" r:id="rId27"/>
    <p:sldId id="289" r:id="rId28"/>
    <p:sldId id="290" r:id="rId29"/>
    <p:sldId id="291" r:id="rId30"/>
    <p:sldId id="292" r:id="rId31"/>
    <p:sldId id="293" r:id="rId32"/>
    <p:sldId id="294" r:id="rId33"/>
    <p:sldId id="295" r:id="rId34"/>
    <p:sldId id="296" r:id="rId35"/>
    <p:sldId id="297" r:id="rId36"/>
    <p:sldId id="298" r:id="rId37"/>
    <p:sldId id="299" r:id="rId38"/>
    <p:sldId id="300" r:id="rId39"/>
    <p:sldId id="301" r:id="rId40"/>
    <p:sldId id="302" r:id="rId41"/>
    <p:sldId id="303" r:id="rId42"/>
    <p:sldId id="304" r:id="rId43"/>
    <p:sldId id="259" r:id="rId44"/>
    <p:sldId id="260" r:id="rId45"/>
    <p:sldId id="261" r:id="rId46"/>
    <p:sldId id="262" r:id="rId47"/>
    <p:sldId id="263" r:id="rId48"/>
    <p:sldId id="264" r:id="rId49"/>
    <p:sldId id="265" r:id="rId50"/>
    <p:sldId id="305" r:id="rId51"/>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09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93" d="100"/>
          <a:sy n="93" d="100"/>
        </p:scale>
        <p:origin x="52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74201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80791-1D21-E255-A04D-C1473BE852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8FF537-5B89-C071-CD34-B7A0A54D22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42D5B4-798D-460C-B62E-46105752D4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691E7DB-D34A-65E3-81D8-BBBF445DBA2D}"/>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392859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76162-8154-A4CF-1BBD-779E69CD7C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7934BA-3065-FB31-E26D-3558B71701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70BFA4-E0A4-4492-0E76-A9313AF955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A6FB6D-2231-C249-71CA-B71090020B73}"/>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9320810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A9EE4-516D-B9CB-8F23-5B665A12C2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D5A0EE-13E5-12B4-7666-1F45D0A51E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E2E712-7523-1B82-BE77-4077BBE8A1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FDDD33-3CA0-B5CB-4967-1B1C91D63926}"/>
              </a:ext>
            </a:extLst>
          </p:cNvPr>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3233199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87D9A9-1A0C-97EA-3308-1EEA0D0041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64F1A8-BB40-94FC-DDCE-343C23707D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1DB76A-4C41-3642-A72F-DCB4492DCB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BD0325-44A5-935F-121C-765128EB0A2D}"/>
              </a:ext>
            </a:extLst>
          </p:cNvPr>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4294541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61EDE-CD5E-4C36-C0D1-AC136B913C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D36D06-61AB-A4FB-973D-78E5F35060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8B16F0-E25E-AD60-F0A2-A6C732F1252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F59439-B58D-2617-5BA6-52246A4AB4BC}"/>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28446293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A440F-4C20-FBFB-BC88-7B1FD7667C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AA09F2-EBE2-41CE-A38C-0CBA04E1F3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019278-4EBA-1846-7102-9D57BA8A83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A4E847-2D9A-E03B-D66D-AA5A129EF875}"/>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9345477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F9E514-09F8-18DB-5B00-A320F32DA6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0097D7-3C6E-555E-84F8-D306078E41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380AC3-179B-8E4B-B3EC-AFA4BC1316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6E09DF3-8D42-93BE-7E7D-43378FBC9FB1}"/>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25133066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2E3D6-3995-0172-492A-2B1880E977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02E3AC-28D5-F3BB-2CD6-5591837192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006042-8266-B068-C204-CD406F185A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67B5BE-AF80-60FA-7106-43581EF8356E}"/>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41597684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1D67A-632F-3629-D687-C04CCBA635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3EC9DC-7F92-966C-DE41-36A65EB6AB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80E21B-59FF-E23C-F2B6-4085D774CC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4D967D-A3A8-16B6-FF27-8EBC276E55FC}"/>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22148176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153043-6436-A541-22C2-05EE5A5923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609B95-E59B-3B54-4098-8C29658617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497E91-1AFF-D9EE-5AB6-607E85D59C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E63B47-6BD4-E3C0-66D9-F2E8E83E8395}"/>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35694467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DF693-F2A5-7FF0-D923-6904CB4FD2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90F5E8-6895-DE47-CA5C-B99D6F3AA4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594559-4FAB-1D15-C7AB-F1ED3A9981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7B1323-CC56-6A3B-83CA-103EF4AF5601}"/>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27283652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BA9267-C065-DA75-FB0A-573737E876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CEFCD-C843-A800-1B5A-5A1FA28CBB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4657FB-4D87-3F36-27AB-BC79BC9A44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A77C48-2F12-1D87-1552-A43D804C5F37}"/>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892388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9878C-4049-1743-5FD2-5C6968F3DA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E35868-7C49-A966-E6FC-B65372A7D5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C08EC0-535E-C85A-7B34-73DEB40157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EEEB338-93DC-A649-2819-FE6D3C836CF6}"/>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8408370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27994-8EF5-C3C3-CCA4-AC3A7D572E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3D243C-1675-FF42-8DF9-5E80C33EE4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9E6A64-054A-33C0-2319-E5433815D7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33FA88-7B42-7EC5-6B57-1DDEC5573584}"/>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2950902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782EC-9462-E753-E503-B98F0FBC36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58DD50-AA35-377B-FA2B-A7FFDC2BE9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F332F8-328B-8FEC-20EC-87EA634194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24309E-5063-C956-2187-5E0146FDC152}"/>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2570042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0217F1-37D5-6213-7BC3-DBF40D6D2F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261EC9-170E-7D0C-F1EA-1DE35B3F7C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930602-63D6-B0B2-49CC-B55643FC30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5D01CC-390F-0328-7D10-B0B11026DBF8}"/>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22219704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177A1-4177-89F2-6A9E-FD7B27AD8D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03EF94-A278-1C9F-9550-A213EA54A2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06A821-1481-99F9-BA55-BDB7119020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2E282D-C895-25D6-A57C-14289148F298}"/>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2970103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0E0F2-8A6E-629E-6289-447C439A02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0854F0-7F37-5B1C-922E-CAF787D346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F942C5-18AA-8FCB-3BFE-50081A91FD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6B3749-8639-1E0C-6A74-1A713F277183}"/>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30980494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F291C-5E96-1CF0-505A-EC12192EA8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5CF2E6-A61A-6196-5866-89BE592569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5EB080-07E1-7C02-E2B0-35284FB904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5B51BF-6EFB-8EF4-D255-56D2D709E49D}"/>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23120325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0D5E7-F4E3-BDD2-1F37-B65DCFDE55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59A1BE-94DB-B81B-4E5D-32F4D4ED1C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26DAD9-F990-B751-341E-9E9BFA98FF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3C83A1-6222-B59C-3F27-992EBE5FE115}"/>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3150299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CC727-B795-3611-8E26-E4A7ADA59F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A1E1E9-5D89-507E-B03F-6C119DC11B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0BDA66-1FC1-E5E3-EE9B-6BEA2F429E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9AE2A2-EEC3-018E-A0BB-FCA50C3568C2}"/>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1921779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883B1-EC0F-F776-0304-E5F89F0A3A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8057CE-979E-A6F8-FCC0-2C13D41032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058254-04C6-D0BC-DF9F-7A5F10DF37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CCBEB7-960C-7B34-5BCC-1526ED8E291A}"/>
              </a:ext>
            </a:extLst>
          </p:cNvPr>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944395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FE211-CAB5-F353-9F49-5F03CD6DDC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C9E573-4FBE-E4B5-ECCB-201B8C97A6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55D851-651E-98BC-EAE3-0E57B20790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8809A2-B1EC-9A2B-6C49-9E73AE3FB067}"/>
              </a:ext>
            </a:extLst>
          </p:cNvPr>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24275848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B0A50-2F69-CF43-FB99-6DC94838AF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53BE36-FD47-1729-232D-0E0085C990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CB21A6-A9C1-965D-4384-259246FF34E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650A3B-26D3-7D33-D5D3-513313CCAE5E}"/>
              </a:ext>
            </a:extLst>
          </p:cNvPr>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32844900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8050DE-BE11-D7E1-C579-07A62644F2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99F4BC-8543-C2F0-3C5A-63BD3E7644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295D56-060E-753E-5FD0-1DCE79F38F2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E7120B-32A6-9A1A-C6C1-58DD99ED2935}"/>
              </a:ext>
            </a:extLst>
          </p:cNvPr>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30576953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5A0243-8556-AC37-8123-EC9F405717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3EDE60-F189-F010-547B-51DA5149B6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9E8BD0-DC3D-EF3E-C8AA-FC1669387C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B84F4E-3C7B-1FE9-7D13-FF887301A398}"/>
              </a:ext>
            </a:extLst>
          </p:cNvPr>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7464376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C1682E-D106-C91B-451E-C6FCB5EC1E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78A962-6BA4-802E-EE6B-31B23F9919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EA1214-D37F-8871-3B51-5F8605A76D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0FA72B-34E2-F7D8-2720-F888B06381C1}"/>
              </a:ext>
            </a:extLst>
          </p:cNvPr>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8014854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6DEFC-3DC3-9284-3BBC-09D8AAA35D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0A89B9-1436-6607-8B8B-736CD00BD0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A2C72F-175D-49D9-26FF-A3F4372F3E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68A95B7-B9EE-3F97-7BEF-DC0F3759D487}"/>
              </a:ext>
            </a:extLst>
          </p:cNvPr>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42672945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748D65-77DD-802A-73D0-016B4796A3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6DD682-73D7-6623-8DD0-FB40BF03EA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60EE75-CCA6-F7C5-C01B-AFEDCB8DF1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79D494-36A7-EC7C-E86B-7496A6B63A5E}"/>
              </a:ext>
            </a:extLst>
          </p:cNvPr>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271677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4AED2-20C4-3657-108E-86C7A9CF30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7C06CE-B63F-3930-2F15-B493A3A492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6B12A2-5BC1-17FC-3A73-6429F846B7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92B4D9-AB20-584C-ACFC-CAA61150D258}"/>
              </a:ext>
            </a:extLst>
          </p:cNvPr>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24260874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6D8B2-40EE-68C1-4DBB-75C3194647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DD960D-C5A8-CC77-E377-A4CD962536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D2C560-8A22-FCE4-54C7-A9DD118CF6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1EF848-BB66-345A-EB2D-DAC964BDCF47}"/>
              </a:ext>
            </a:extLst>
          </p:cNvPr>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6213334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FF0AE8-F8DF-75E7-F0B6-53828B5C32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C95C37-653E-8C11-FB81-B73D9A95A1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BC7747-AB4C-470A-1085-F517676D0A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5BC449-A83C-66EC-3FCC-72D26A778237}"/>
              </a:ext>
            </a:extLst>
          </p:cNvPr>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5072758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D5CCA-84AA-3134-015A-816CC3F192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432D91-454A-9CC4-38D6-28102B37DB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758C89-9B8E-5787-4E71-19AEA288E5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42BC75-B509-CFAD-1E31-A2047F483D63}"/>
              </a:ext>
            </a:extLst>
          </p:cNvPr>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6087923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0B2B8-2804-ED1C-A0C9-566FE7EE6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09CCE8-32F7-C200-9AA2-C41CB660CC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C7AE01-1D78-D519-13FB-1E42C751AD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BF95CA-E39B-0B9A-6DB5-8CF48CBFF453}"/>
              </a:ext>
            </a:extLst>
          </p:cNvPr>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377288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994B5-529D-6E1F-AC7A-CD3B5A72B4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8B72D1-387B-952C-BA36-A4507B6AB3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8D2C8B-4FE3-2993-4C42-78033DEE2B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053338-3134-43F2-D7EB-4E97A1F9F146}"/>
              </a:ext>
            </a:extLst>
          </p:cNvPr>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5991482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F10BDA-5110-B5C0-8604-B0B086E22D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E5F237-147A-B494-0A15-17F29138AE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B1C169-F245-47CF-91E2-E04FD8F9AA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C32392-11F9-A93A-18CA-AA8091D06569}"/>
              </a:ext>
            </a:extLst>
          </p:cNvPr>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31849836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1B7B23-B8AB-FE37-9DA9-5F9CCE2B4A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C753AA-2021-8C8C-8B1D-1B77EFDDB4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F63C5D-B464-1E9B-7F6F-D3291D4869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6026CD-7D42-835E-450F-B9CCE5F2A147}"/>
              </a:ext>
            </a:extLst>
          </p:cNvPr>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5529192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6E9E7-E0C4-511C-F730-6EEB05E6F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9CBF0D-CC3F-DC2F-8295-6E1F9673D1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C2F4AA-96D9-4B8E-6182-351326681E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0ECA8F-4345-6F1E-F4FD-A2282668B48A}"/>
              </a:ext>
            </a:extLst>
          </p:cNvPr>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39778565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5EE77-38EF-B4F0-C4F1-C0B08D5628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4859D-93E9-7039-F8CA-BAA8D2800A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72AABE-C2F7-F484-0412-00DBF0C059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9C55A3-F272-D024-EF89-9404F7582863}"/>
              </a:ext>
            </a:extLst>
          </p:cNvPr>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345832356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3B41B5-3218-1DF5-DA76-7B9A2A1229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3E7822-0BFB-4F18-183D-0F95389E5E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7416E9-A4B2-82F7-FA9E-4871EB575E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0841F3-4EC4-77BB-8B5B-873D5EBB16C4}"/>
              </a:ext>
            </a:extLst>
          </p:cNvPr>
          <p:cNvSpPr>
            <a:spLocks noGrp="1"/>
          </p:cNvSpPr>
          <p:nvPr>
            <p:ph type="sldNum" sz="quarter" idx="10"/>
          </p:nvPr>
        </p:nvSpPr>
        <p:spPr/>
        <p:txBody>
          <a:bodyPr/>
          <a:lstStyle/>
          <a:p>
            <a:fld id="{F7021451-1387-4CA6-816F-3879F97B5CBC}" type="slidenum">
              <a:rPr lang="en-US"/>
              <a:t>50</a:t>
            </a:fld>
            <a:endParaRPr lang="en-US"/>
          </a:p>
        </p:txBody>
      </p:sp>
    </p:spTree>
    <p:extLst>
      <p:ext uri="{BB962C8B-B14F-4D97-AF65-F5344CB8AC3E}">
        <p14:creationId xmlns:p14="http://schemas.microsoft.com/office/powerpoint/2010/main" val="1515737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A0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A0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A0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A0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A0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A0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A0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A0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A0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A0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46.xml"/><Relationship Id="rId1" Type="http://schemas.openxmlformats.org/officeDocument/2006/relationships/slideLayout" Target="../slideLayouts/slideLayout8.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0.xml"/></Relationships>
</file>

<file path=ppt/slides/_rels/slide4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9.xml"/><Relationship Id="rId1" Type="http://schemas.openxmlformats.org/officeDocument/2006/relationships/slideLayout" Target="../slideLayouts/slideLayout11.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01659" y="2593549"/>
            <a:ext cx="7828359" cy="4266009"/>
          </a:xfrm>
          <a:prstGeom prst="rect">
            <a:avLst/>
          </a:prstGeom>
          <a:noFill/>
          <a:ln/>
        </p:spPr>
        <p:txBody>
          <a:bodyPr wrap="square" lIns="0" tIns="0" rIns="0" bIns="0" rtlCol="0" anchor="t"/>
          <a:lstStyle/>
          <a:p>
            <a:pPr marL="0" indent="0" algn="ctr">
              <a:lnSpc>
                <a:spcPts val="6700"/>
              </a:lnSpc>
              <a:buNone/>
            </a:pPr>
            <a:r>
              <a:rPr lang="en-US" sz="5350" b="1" dirty="0">
                <a:solidFill>
                  <a:srgbClr val="FAEBEB"/>
                </a:solidFill>
                <a:latin typeface="Arial" panose="020B0604020202020204" pitchFamily="34" charset="0"/>
                <a:ea typeface="Dela Gothic One" pitchFamily="34" charset="-122"/>
                <a:cs typeface="Arial" panose="020B0604020202020204" pitchFamily="34" charset="0"/>
              </a:rPr>
              <a:t>Computer Graphics and Design</a:t>
            </a:r>
            <a:endParaRPr lang="en-US" sz="5350" b="1" dirty="0">
              <a:latin typeface="Arial" panose="020B0604020202020204" pitchFamily="34" charset="0"/>
              <a:cs typeface="Arial" panose="020B0604020202020204" pitchFamily="34" charset="0"/>
            </a:endParaRPr>
          </a:p>
        </p:txBody>
      </p:sp>
      <p:sp>
        <p:nvSpPr>
          <p:cNvPr id="4" name="Text 1"/>
          <p:cNvSpPr/>
          <p:nvPr/>
        </p:nvSpPr>
        <p:spPr>
          <a:xfrm>
            <a:off x="801658" y="4973531"/>
            <a:ext cx="7828359" cy="1804511"/>
          </a:xfrm>
          <a:prstGeom prst="rect">
            <a:avLst/>
          </a:prstGeom>
          <a:noFill/>
          <a:ln/>
        </p:spPr>
        <p:txBody>
          <a:bodyPr wrap="square" lIns="0" tIns="0" rIns="0" bIns="0" rtlCol="0" anchor="t"/>
          <a:lstStyle/>
          <a:p>
            <a:pPr marL="0" indent="0" algn="ctr">
              <a:lnSpc>
                <a:spcPts val="2350"/>
              </a:lnSpc>
              <a:buNone/>
            </a:pPr>
            <a:r>
              <a:rPr lang="en-GB" sz="3600" b="1" dirty="0">
                <a:solidFill>
                  <a:srgbClr val="FFE5E5"/>
                </a:solidFill>
                <a:latin typeface="Arial" panose="020B0604020202020204" pitchFamily="34" charset="0"/>
                <a:ea typeface="DM Sans" pitchFamily="34" charset="-122"/>
                <a:cs typeface="Arial" panose="020B0604020202020204" pitchFamily="34" charset="0"/>
              </a:rPr>
              <a:t>Lecture 13</a:t>
            </a:r>
          </a:p>
          <a:p>
            <a:pPr marL="0" indent="0" algn="ctr">
              <a:lnSpc>
                <a:spcPts val="2350"/>
              </a:lnSpc>
              <a:buNone/>
            </a:pPr>
            <a:r>
              <a:rPr lang="en-GB" sz="2000" b="1" dirty="0">
                <a:solidFill>
                  <a:srgbClr val="FFE5E5"/>
                </a:solidFill>
                <a:latin typeface="Arial" panose="020B0604020202020204" pitchFamily="34" charset="0"/>
                <a:ea typeface="DM Sans" pitchFamily="34" charset="-122"/>
                <a:cs typeface="Arial" panose="020B0604020202020204" pitchFamily="34" charset="0"/>
              </a:rPr>
              <a:t>Computer graphics and design summary and review</a:t>
            </a:r>
          </a:p>
          <a:p>
            <a:pPr marL="0" indent="0" algn="ctr">
              <a:lnSpc>
                <a:spcPts val="2350"/>
              </a:lnSpc>
              <a:buNone/>
            </a:pPr>
            <a:r>
              <a:rPr lang="en-GB" sz="2000" b="1" dirty="0">
                <a:solidFill>
                  <a:srgbClr val="FFE5E5"/>
                </a:solidFill>
                <a:latin typeface="Arial" panose="020B0604020202020204" pitchFamily="34" charset="0"/>
                <a:ea typeface="DM Sans" pitchFamily="34" charset="-122"/>
                <a:cs typeface="Arial" panose="020B0604020202020204" pitchFamily="34" charset="0"/>
              </a:rPr>
              <a:t>Lecturer: Baya, Trevor.</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093000"/>
          </a:xfrm>
          <a:prstGeom prst="rect">
            <a:avLst/>
          </a:prstGeom>
        </p:spPr>
      </p:pic>
      <p:sp>
        <p:nvSpPr>
          <p:cNvPr id="3" name="Text 0"/>
          <p:cNvSpPr/>
          <p:nvPr/>
        </p:nvSpPr>
        <p:spPr>
          <a:xfrm>
            <a:off x="339446" y="2118971"/>
            <a:ext cx="11919942" cy="550783"/>
          </a:xfrm>
          <a:prstGeom prst="rect">
            <a:avLst/>
          </a:prstGeom>
          <a:noFill/>
          <a:ln/>
        </p:spPr>
        <p:txBody>
          <a:bodyPr wrap="none" lIns="0" tIns="0" rIns="0" bIns="0" rtlCol="0" anchor="t"/>
          <a:lstStyle/>
          <a:p>
            <a:pPr marL="0" indent="0">
              <a:lnSpc>
                <a:spcPts val="4300"/>
              </a:lnSpc>
              <a:buNone/>
            </a:pPr>
            <a:r>
              <a:rPr lang="en-US" sz="3450" dirty="0">
                <a:solidFill>
                  <a:srgbClr val="FAEBEB"/>
                </a:solidFill>
                <a:latin typeface="Arial" panose="020B0604020202020204" pitchFamily="34" charset="0"/>
                <a:ea typeface="Dela Gothic One" pitchFamily="34" charset="-122"/>
                <a:cs typeface="Arial" panose="020B0604020202020204" pitchFamily="34" charset="0"/>
              </a:rPr>
              <a:t>Lecture learning outcomes</a:t>
            </a:r>
            <a:endParaRPr lang="en-US" sz="3450" dirty="0">
              <a:latin typeface="Arial" panose="020B0604020202020204" pitchFamily="34" charset="0"/>
              <a:cs typeface="Arial" panose="020B0604020202020204" pitchFamily="34" charset="0"/>
            </a:endParaRPr>
          </a:p>
        </p:txBody>
      </p:sp>
      <p:sp>
        <p:nvSpPr>
          <p:cNvPr id="25" name="Rectangle: Rounded Corners 24">
            <a:extLst>
              <a:ext uri="{FF2B5EF4-FFF2-40B4-BE49-F238E27FC236}">
                <a16:creationId xmlns:a16="http://schemas.microsoft.com/office/drawing/2014/main" id="{2DB151CA-56F5-D088-58C2-78C29A154870}"/>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BEAD0B67-7968-D71A-0641-1621F46860E5}"/>
              </a:ext>
            </a:extLst>
          </p:cNvPr>
          <p:cNvSpPr/>
          <p:nvPr/>
        </p:nvSpPr>
        <p:spPr>
          <a:xfrm>
            <a:off x="873702" y="3055257"/>
            <a:ext cx="11919942" cy="1975247"/>
          </a:xfrm>
          <a:prstGeom prst="rect">
            <a:avLst/>
          </a:prstGeom>
          <a:noFill/>
          <a:ln/>
        </p:spPr>
        <p:txBody>
          <a:bodyPr wrap="square" lIns="0" tIns="0" rIns="0" bIns="0" rtlCol="0" anchor="t"/>
          <a:lstStyle/>
          <a:p>
            <a:pPr marL="342900" lvl="0" indent="-342900">
              <a:lnSpc>
                <a:spcPct val="107000"/>
              </a:lnSpc>
              <a:buFont typeface="Wingdings" panose="05000000000000000000" pitchFamily="2" charset="2"/>
              <a:buChar char=""/>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Review Fundamental Concepts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Summarize key concepts in computer graphics and design, including 2D and 3D graphics, rendering, and animation principles.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Historical Development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Recall significant milestones in the evolution of computer graphics from early line drawings to advanced CGI and virtual/augmented reality applications.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Identify Core Technologies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Identify essential technologies in computer graphics, such as graphics hardware,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modeling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software, and rendering techniques.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Apply Common Terminology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Demonstrate understanding of common terminology and principles in computer graphics, including aspects of design,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and terminology related to rendering and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modeling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Evaluate Applications of Computer Graphics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Analyze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applications of computer graphics across various industries, such as entertainment, scientific visualization, and virtual simulations.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Utilize Principles and Elements of Design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Apply the fundamental elements and principles of design—balance, contrast, emphasis, and rhythm—in creating visually appealing graphics.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Understand Photoshop Tools and Techniques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Summarize essential Photoshop tools and functionalities, including layers, masks, and advanced photo manipulation techniques.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59B4E4-9E18-6427-93DC-751377034E9B}"/>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A9DF0EB4-00AD-F9E2-50AB-4F2722536EC5}"/>
              </a:ext>
            </a:extLst>
          </p:cNvPr>
          <p:cNvPicPr>
            <a:picLocks noChangeAspect="1"/>
          </p:cNvPicPr>
          <p:nvPr/>
        </p:nvPicPr>
        <p:blipFill>
          <a:blip r:embed="rId3"/>
          <a:stretch>
            <a:fillRect/>
          </a:stretch>
        </p:blipFill>
        <p:spPr>
          <a:xfrm>
            <a:off x="0" y="0"/>
            <a:ext cx="14630400" cy="2093000"/>
          </a:xfrm>
          <a:prstGeom prst="rect">
            <a:avLst/>
          </a:prstGeom>
        </p:spPr>
      </p:pic>
      <p:sp>
        <p:nvSpPr>
          <p:cNvPr id="3" name="Text 0">
            <a:extLst>
              <a:ext uri="{FF2B5EF4-FFF2-40B4-BE49-F238E27FC236}">
                <a16:creationId xmlns:a16="http://schemas.microsoft.com/office/drawing/2014/main" id="{4FAB6DB8-1033-4709-4CCF-F86B40C2B3A6}"/>
              </a:ext>
            </a:extLst>
          </p:cNvPr>
          <p:cNvSpPr/>
          <p:nvPr/>
        </p:nvSpPr>
        <p:spPr>
          <a:xfrm>
            <a:off x="339446" y="2136591"/>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Introduction to Computer Graphics</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4488E0EB-D10F-7547-45E0-8529600B3B25}"/>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16694BE9-DD87-C123-E306-5E9453CA33F9}"/>
              </a:ext>
            </a:extLst>
          </p:cNvPr>
          <p:cNvSpPr/>
          <p:nvPr/>
        </p:nvSpPr>
        <p:spPr>
          <a:xfrm>
            <a:off x="596300" y="2956678"/>
            <a:ext cx="11919942" cy="1975247"/>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Computer graphics is a vital field that integrates technology and creativity, enabling the visualization of information and the creation of images through computational means. This paper provides a comprehensive overview of computer graphics, detailing its historical development, core concepts, key technologies, and its diverse applications across various industries.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1. Historical Development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origins of computer graphics can be traced back to the 1960s when researchers began exploring ways to visually represent data using computers. Early graphical displays were limited to simple line drawings, which eventually evolved into more complex raster graphics and vector graphics. Key milestones include the development of the first computer-generated imagery (CGI) in films during the 1970s and the introduction of graphical user interfaces (GUIs) in personal computing in the 1980s. The field has since expanded dramatically, influenced by advancements in hardware, software, and graphics algorithms.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967016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808536" y="2535635"/>
            <a:ext cx="12902327" cy="1624251"/>
          </a:xfrm>
          <a:prstGeom prst="rect">
            <a:avLst/>
          </a:prstGeom>
          <a:noFill/>
          <a:ln/>
        </p:spPr>
        <p:txBody>
          <a:bodyPr wrap="square" lIns="0" tIns="0" rIns="0" bIns="0" rtlCol="0" anchor="t"/>
          <a:lstStyle/>
          <a:p>
            <a:pPr marL="0" indent="0">
              <a:lnSpc>
                <a:spcPts val="6350"/>
              </a:lnSpc>
              <a:buNone/>
            </a:pPr>
            <a:r>
              <a:rPr lang="en-US" sz="5100" dirty="0">
                <a:solidFill>
                  <a:srgbClr val="FAEBEB"/>
                </a:solidFill>
                <a:latin typeface="Arial" panose="020B0604020202020204" pitchFamily="34" charset="0"/>
                <a:ea typeface="Dela Gothic One" pitchFamily="34" charset="-122"/>
                <a:cs typeface="Arial" panose="020B0604020202020204" pitchFamily="34" charset="0"/>
              </a:rPr>
              <a:t>Core Concepts in Computer Graphics</a:t>
            </a:r>
            <a:endParaRPr lang="en-US" sz="5100" dirty="0">
              <a:latin typeface="Arial" panose="020B0604020202020204" pitchFamily="34" charset="0"/>
              <a:cs typeface="Arial" panose="020B0604020202020204" pitchFamily="34" charset="0"/>
            </a:endParaRPr>
          </a:p>
        </p:txBody>
      </p:sp>
      <p:sp>
        <p:nvSpPr>
          <p:cNvPr id="3" name="Text 1"/>
          <p:cNvSpPr/>
          <p:nvPr/>
        </p:nvSpPr>
        <p:spPr>
          <a:xfrm>
            <a:off x="864037" y="3810357"/>
            <a:ext cx="3248501" cy="406003"/>
          </a:xfrm>
          <a:prstGeom prst="rect">
            <a:avLst/>
          </a:prstGeom>
          <a:noFill/>
          <a:ln/>
        </p:spPr>
        <p:txBody>
          <a:bodyPr wrap="none" lIns="0" tIns="0" rIns="0" bIns="0" rtlCol="0" anchor="t"/>
          <a:lstStyle/>
          <a:p>
            <a:pPr marL="0" indent="0">
              <a:lnSpc>
                <a:spcPts val="3150"/>
              </a:lnSpc>
              <a:buNone/>
            </a:pPr>
            <a:r>
              <a:rPr lang="en-US" sz="2550" dirty="0">
                <a:solidFill>
                  <a:srgbClr val="FAEBEB"/>
                </a:solidFill>
                <a:latin typeface="Arial" panose="020B0604020202020204" pitchFamily="34" charset="0"/>
                <a:ea typeface="Dela Gothic One" pitchFamily="34" charset="-122"/>
                <a:cs typeface="Arial" panose="020B0604020202020204" pitchFamily="34" charset="0"/>
              </a:rPr>
              <a:t>2D Graphics</a:t>
            </a:r>
            <a:endParaRPr lang="en-US" sz="2550" dirty="0">
              <a:latin typeface="Arial" panose="020B0604020202020204" pitchFamily="34" charset="0"/>
              <a:cs typeface="Arial" panose="020B0604020202020204" pitchFamily="34" charset="0"/>
            </a:endParaRPr>
          </a:p>
        </p:txBody>
      </p:sp>
      <p:sp>
        <p:nvSpPr>
          <p:cNvPr id="4" name="Text 2"/>
          <p:cNvSpPr/>
          <p:nvPr/>
        </p:nvSpPr>
        <p:spPr>
          <a:xfrm>
            <a:off x="864037" y="4463177"/>
            <a:ext cx="6150054" cy="1975247"/>
          </a:xfrm>
          <a:prstGeom prst="rect">
            <a:avLst/>
          </a:prstGeom>
          <a:noFill/>
          <a:ln/>
        </p:spPr>
        <p:txBody>
          <a:bodyPr wrap="square" lIns="0" tIns="0" rIns="0" bIns="0" rtlCol="0" anchor="t"/>
          <a:lstStyle/>
          <a:p>
            <a:pPr marL="0" indent="0">
              <a:lnSpc>
                <a:spcPts val="3100"/>
              </a:lnSpc>
              <a:buNone/>
            </a:pPr>
            <a:r>
              <a:rPr lang="en-US" sz="1900" dirty="0">
                <a:solidFill>
                  <a:srgbClr val="FFE5E5"/>
                </a:solidFill>
                <a:latin typeface="Arial" panose="020B0604020202020204" pitchFamily="34" charset="0"/>
                <a:ea typeface="DM Sans" pitchFamily="34" charset="-122"/>
                <a:cs typeface="Arial" panose="020B0604020202020204" pitchFamily="34" charset="0"/>
              </a:rPr>
              <a:t>Involves creation and manipulation of images on a two-dimensional plane. Key techniques include rasterization, vectorization, and image rendering. 2D graphics are fundamental for digital art, user interfaces, and web design.</a:t>
            </a:r>
            <a:endParaRPr lang="en-US" sz="1900" dirty="0">
              <a:latin typeface="Arial" panose="020B0604020202020204" pitchFamily="34" charset="0"/>
              <a:cs typeface="Arial" panose="020B0604020202020204" pitchFamily="34" charset="0"/>
            </a:endParaRPr>
          </a:p>
        </p:txBody>
      </p:sp>
      <p:sp>
        <p:nvSpPr>
          <p:cNvPr id="5" name="Text 3"/>
          <p:cNvSpPr/>
          <p:nvPr/>
        </p:nvSpPr>
        <p:spPr>
          <a:xfrm>
            <a:off x="7623929" y="3810357"/>
            <a:ext cx="3248501" cy="406003"/>
          </a:xfrm>
          <a:prstGeom prst="rect">
            <a:avLst/>
          </a:prstGeom>
          <a:noFill/>
          <a:ln/>
        </p:spPr>
        <p:txBody>
          <a:bodyPr wrap="none" lIns="0" tIns="0" rIns="0" bIns="0" rtlCol="0" anchor="t"/>
          <a:lstStyle/>
          <a:p>
            <a:pPr marL="0" indent="0">
              <a:lnSpc>
                <a:spcPts val="3150"/>
              </a:lnSpc>
              <a:buNone/>
            </a:pPr>
            <a:r>
              <a:rPr lang="en-US" sz="2550" dirty="0">
                <a:solidFill>
                  <a:srgbClr val="FAEBEB"/>
                </a:solidFill>
                <a:latin typeface="Arial" panose="020B0604020202020204" pitchFamily="34" charset="0"/>
                <a:ea typeface="Dela Gothic One" pitchFamily="34" charset="-122"/>
                <a:cs typeface="Arial" panose="020B0604020202020204" pitchFamily="34" charset="0"/>
              </a:rPr>
              <a:t>3D Graphics</a:t>
            </a:r>
            <a:endParaRPr lang="en-US" sz="2550" dirty="0">
              <a:latin typeface="Arial" panose="020B0604020202020204" pitchFamily="34" charset="0"/>
              <a:cs typeface="Arial" panose="020B0604020202020204" pitchFamily="34" charset="0"/>
            </a:endParaRPr>
          </a:p>
        </p:txBody>
      </p:sp>
      <p:sp>
        <p:nvSpPr>
          <p:cNvPr id="6" name="Text 4"/>
          <p:cNvSpPr/>
          <p:nvPr/>
        </p:nvSpPr>
        <p:spPr>
          <a:xfrm>
            <a:off x="7623929" y="4463177"/>
            <a:ext cx="6150054" cy="1975247"/>
          </a:xfrm>
          <a:prstGeom prst="rect">
            <a:avLst/>
          </a:prstGeom>
          <a:noFill/>
          <a:ln/>
        </p:spPr>
        <p:txBody>
          <a:bodyPr wrap="square" lIns="0" tIns="0" rIns="0" bIns="0" rtlCol="0" anchor="t"/>
          <a:lstStyle/>
          <a:p>
            <a:pPr marL="0" indent="0">
              <a:lnSpc>
                <a:spcPts val="3100"/>
              </a:lnSpc>
              <a:buNone/>
            </a:pPr>
            <a:r>
              <a:rPr lang="en-US" sz="1900" dirty="0">
                <a:solidFill>
                  <a:srgbClr val="FFE5E5"/>
                </a:solidFill>
                <a:latin typeface="Arial" panose="020B0604020202020204" pitchFamily="34" charset="0"/>
                <a:ea typeface="DM Sans" pitchFamily="34" charset="-122"/>
                <a:cs typeface="Arial" panose="020B0604020202020204" pitchFamily="34" charset="0"/>
              </a:rPr>
              <a:t>Encompasses creation of three-dimensional representations using modeling techniques like polygonal modeling, spline modeling, and NURBS. 3D graphics require consideration of perspective, shading, and lighting to create realistic images.</a:t>
            </a:r>
            <a:endParaRPr lang="en-US" sz="1900" dirty="0">
              <a:latin typeface="Arial" panose="020B060402020202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0D780D5D-8780-E57F-8E69-B65ED336947F}"/>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Image 0" descr="preencoded.png">
            <a:extLst>
              <a:ext uri="{FF2B5EF4-FFF2-40B4-BE49-F238E27FC236}">
                <a16:creationId xmlns:a16="http://schemas.microsoft.com/office/drawing/2014/main" id="{1443AC6A-5A12-FBE0-ADDF-B59EEFEC5853}"/>
              </a:ext>
            </a:extLst>
          </p:cNvPr>
          <p:cNvPicPr>
            <a:picLocks noChangeAspect="1"/>
          </p:cNvPicPr>
          <p:nvPr/>
        </p:nvPicPr>
        <p:blipFill>
          <a:blip r:embed="rId3"/>
          <a:srcRect t="13745"/>
          <a:stretch/>
        </p:blipFill>
        <p:spPr>
          <a:xfrm>
            <a:off x="0" y="0"/>
            <a:ext cx="14630400" cy="180532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57238-F85E-CCCA-4A5E-B2353BB70966}"/>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5E0CC3F4-3F7D-BD9E-A2DB-8B040364E34F}"/>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CDD792AF-60B2-0C91-E563-1D6C1B7C5064}"/>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Introduction to Computer Graphics</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EC8AA513-32EA-23AF-C8C3-9FDAA3414F9F}"/>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D0CEC702-631B-5AAD-E5D9-364163626E82}"/>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 Core Concepts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Computer graphics can be categorized into two main types: </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2D graphics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3D graphics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2D Graphics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involve the creation and manipulation of images on a two-dimensional plane. Techniques such as rasterization, vectorization, and image rendering are fundamental to producing 2D images.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3D Graphics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encompass the creation of three-dimensional representations of objects using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modeling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techniques, which include polygonal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modeling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spline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modeling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NURBS (Non-Uniform Rational B-Splines). 3D graphics require additional considerations such as perspective projection, shading, and lighting to create realistic images.</a:t>
            </a: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 Key Technologies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Several key technologies underlie the field of computer graphics: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Graphics Hardware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Modern graphics processing units (GPUs) are designed specifically for rendering images, capable of performing parallel processing to enhance performance and efficiency.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Rendering Techniques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Algorithms such as ray tracing and rasterization are crucial for converting 3D models into 2D images. Ray tracing simulates the way light interacts with objects, producing highly realistic images, while rasterization converts 3D data into pixels on a screen.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Modeling</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Software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Programs like Blender, Maya, and 3ds Max enable artists and designers to create detailed 3D models and animations, integrating various tools for texturing, rigging, and animation.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buSzPts val="1000"/>
              <a:tabLst>
                <a:tab pos="457200" algn="l"/>
              </a:tabLst>
            </a:pPr>
            <a:endParaRPr lang="en-GB" kern="100" dirty="0">
              <a:solidFill>
                <a:srgbClr val="FFFFFF"/>
              </a:solidFill>
              <a:latin typeface="Arial" panose="020B0604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67820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8A005-20C6-973B-69F8-5CB23595B39E}"/>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385A7F38-0487-2FCD-9A27-B7C38EFA9FDF}"/>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F172D766-7612-BD26-B532-0EF54900F7C9}"/>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Introduction to Computer Graphics</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0907E6A5-DF37-77F0-166A-A762B21B7A79}"/>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07686F89-7E78-4C76-A51C-28DAF707C93D}"/>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4. Applications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Computer graphics find applications in numerous fields: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Entertainment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 film and video games, computer graphics are essential for creating immersive environments and character animations. Techniques such as motion capture and CGI have transformed the entertainment industry.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Simulations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Industries like aviation and medicine utilize computer graphics for simulation training, allowing users to engage with realistic scenarios in a controlled environment.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Scientific Visualization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Researchers employ computer graphics to visualize complex data sets, making it easier to interpret results and communicate findings effectively.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Virtual and Augmented Reality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These technologies leverage computer graphics to create immersive experiences that blend real-world and digital content.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5. Conclusion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Computer graphics is a dynamic and continually evolving field that significantly impacts various industries. Its ability to visually communicate information and create compelling experiences underscores its importance in the modern world. As technology advances, the potential applications of computer graphics will expand further, paving the way for innovative solutions and creative expressions.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864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3C7EAE-C072-9197-6E10-E9AE3A795B62}"/>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18D66A0E-B59E-555D-6970-A8D37BFED23F}"/>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BA460EFC-F6E1-08D7-B472-DFBC082AD61C}"/>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Common Terminology in Computer Graphics and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5A023FBC-72CE-5C28-30A6-F23E4AF8015B}"/>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5DF2C488-C9B3-C1F2-44E0-8244009C02A6}"/>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Understanding the common terminology in computer graphics and design is essential for effective communication among professionals in the field. This paper aims to define and explain key terms used in computer graphics, including concepts related to rendering,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modeling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design processes. By familiarizing oneself with this vocabulary, individuals can better grasp the intricacies of graphic design and the technologies involved in creating visual content.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1. Basic Concepts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Pixel</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smallest unit of a digital image, representing a single point in a raster image. Pixels combine to form the overall image, with each pixel containing information about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brightness.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Resolution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Refers to the number of pixels in an image, usually expressed as width × height (e.g., 1920 × 1080). Higher resolution images have more pixels and can display finer details.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Aspect Ratio</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ratio of the width of an image to its height. Common aspect ratios include 16:9 for widescreen formats and 4:3 for standard displays. Maintaining the correct aspect ratio is crucial for avoiding distortion in visual presentations.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28898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AEFA85-BC54-700D-97F8-D50E0356528E}"/>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FFE29DFA-36C1-B37F-D34C-FCC46634E004}"/>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3C63B677-47F8-674B-297F-0BBF479C6524}"/>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Common Terminology in Computer Graphics and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C2AEBF66-72BB-8064-79BF-14352357C2D4}"/>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3C1E49D8-D3ED-FC8E-B0D5-FFFF86F9A0DE}"/>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 Graphics Types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Raster Graphics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Images composed of a grid of pixels. They are resolution-dependent, meaning they lose quality when scaled. Common formats include JPEG, PNG, and GIF.</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Vector Graphics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Images created using mathematical equations to define shapes. Unlike raster graphics, vector graphics are resolution-independent and can be scaled without loss of quality. Common formats include SVG and EPS.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3D Model</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mathematical representation of a three-dimensional object, defined by vertices, edges, and faces. 3D models are used in various applications, including gaming, simulations, and animations.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63051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1823B-079A-836E-01D4-95B443C2129C}"/>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BD11D626-1317-8AA0-2EFD-7FA4E10922BE}"/>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B894901B-4156-7496-7078-E976D857124C}"/>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Common Terminology in Computer Graphics and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D2B2BCC0-B34B-4C7D-4485-D38E176944E5}"/>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0CCEFF38-E2E3-C73F-5AB2-783F4D3BCDE0}"/>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 Rendering Techniques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Rendering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process of generating a 2D image from a 3D model by calculating lighting, shading, and texture details. Rendering can be done in real-time (as in video games) or offline (as in animated films).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Ray Tracing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rendering technique that simulates the way light interacts with objects by tracing rays from the viewer’s perspective back to light sources. This technique produces highly realistic images but is computationally intensive.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Shading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process of adding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brightness, and texture to a surface in a rendered image. Common shading techniques include flat shading,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Gouraud</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shading, and Phong shading.</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371290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07A0F-B3FB-B1C9-E830-090DD47F3B45}"/>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A8C2B266-E92A-8F55-49D4-6BE418BF4653}"/>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46384F16-D612-346A-8CB0-EF8A71A33FE7}"/>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Common Terminology in Computer Graphics and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58D47F29-710D-75F0-2F26-814CDF2F2C1C}"/>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C26C1F1C-CBF6-2033-49E0-36C21E765F90}"/>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4. Design Terminology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Typography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art and technique of arranging type to make written language legible, readable, and visually appealing. It involves choosing font styles, sizes, spacing, and alignment.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Composition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arrangement of visual elements within a design. Good composition guides the viewer’s eye and creates a balanced, aesthetically pleasing image.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set of principles used to understand how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interact, including concepts such as complementary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analogous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harmony.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is essential for effective design and visual communication.</a:t>
            </a: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5. Animation and Motion Graphics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Frame Rate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number of individual frames displayed per second in a video or animation. Common frame rates include 24 fps for film and 30 fps for television. Higher frame rates result in smoother motion.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Keyframe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frame in an animation that marks the start or end point of a smooth transition. Keyframes are used to define motion and properties (like position, scale, and rotation) over time.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Tweening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process of generating intermediate frames between two keyframes to create the illusion of smooth motion. This can be done automatically by software or manually by the animator.</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buSzPts val="1000"/>
              <a:tabLst>
                <a:tab pos="457200" algn="l"/>
              </a:tabLst>
            </a:pP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93949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0698FB-0C72-B169-0ECA-093E8B184531}"/>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D6661F59-5DC1-16E8-DF9B-342A734147E8}"/>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7C29AC1C-8602-4FF5-B9F0-AA6A55780988}"/>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Common Terminology in Computer Graphics and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9B38C4BD-330D-D3AA-D25C-09B744465C72}"/>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0A7C9CAF-EF65-41CC-966A-F0D7325BECD4}"/>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6. Conclusion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Familiarity with the common terminology in computer graphics and design is vital for professionals and enthusiasts alike. A solid understanding of these terms enhances communication, collaboration, and creativity within the field. As technology advances, the vocabulary may evolve, but these foundational terms will continue to underpin the discipline.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082905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FAED6-17BA-3571-C99B-30B59B97B952}"/>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037DC9C3-B9D4-7160-7712-1C2A1FDDDBD6}"/>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6A82E48D-CF24-1499-33CA-A7020FE9CB41}"/>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Elements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25C39591-EC13-2CF8-9957-D70AA9ED590F}"/>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97CCCA9C-C736-B029-331F-E01B7C863BA5}"/>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elements of design serve as the fundamental building blocks in creating effective visual compositions across various mediums, including graphic design, web design, and fine arts. This paper explores the primary elements of design—line, shape,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texture, space, form, and value—elaborating on their individual characteristics and collective impact on visual communication.</a:t>
            </a: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1. Line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line is a one-dimensional mark that connects two points. It can vary in width, length, and direction, playing a crucial role in guiding the viewer’s eye across a composition.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Types of Lines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Straight Lines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Often convey stability and order.</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Curved Lines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Suggest movement and fluidity, creating a more dynamic composition.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Diagonal Lines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Indicate action or tension, leading the viewer’s attention.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Lines can define shapes, create patterns, and direct movement within a design. They establish the framework for more complex elements and influence the overall mood of a piece.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61599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C0E8E-DDE9-B30E-32BA-037167EC9C1E}"/>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9BB23113-F512-B30A-20AA-E209BFD41BD4}"/>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1F11EF89-21D0-E7F1-493D-52763E312A04}"/>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Elements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DF829838-0860-7B62-892F-BB31FF864444}"/>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43ED3E4C-8D77-38E2-1DD4-0950DEA9A791}"/>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 Shape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shape is a two-dimensional area defined by boundaries, such as lines or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changes. Shapes can be geometric (squares, circles) or organic (free-form, irregular).</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Types of Shapes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Geometric Shapes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Characterized by precise and uniform measurements, conveying a sense of order.</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Organic Shapes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Derived from nature, these shapes are often more fluid and less predictable, evoking a sense of softness.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Shapes are used to create visual interest, organize content, and define areas within a design. They can represent objects, symbols, and ideas, impacting the viewer's perception.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95913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54291C-1143-73C1-3595-FE256A974C7A}"/>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B47D5FFF-9F7D-E1AB-1BDB-408656A55567}"/>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55CAF0A4-C76A-7BDA-D779-F5D627AD7396}"/>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Elements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DB51EA03-2521-AAB7-44F0-F62834A250C9}"/>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B92E5941-04B0-C77A-DE6F-963C0E4F2FD4}"/>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is the aspect of design that involves hue, saturation, and brightness. It has the power to evoke emotions, convey messages, and enhance aesthetics.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Properties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Hue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name of the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(e.g., red, blue).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Saturation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intensity or purity of a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highly saturated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are vivid, while desaturated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appear muted.</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Value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lightness or darkness of a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influencing the overall contrast in a design.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plays a crucial role in design, guiding choices about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combinations, contrasts, and harmonies to achieve desired effects and communicate effectively.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71411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D1B843-6187-E812-8A7E-225FE3DD6091}"/>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4C4D2629-38C3-F270-BCFE-27C033D6E0B5}"/>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38D861EB-1F36-C94D-5105-77A6A89FABF5}"/>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Elements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45C4AC00-7213-9BF8-A2D6-D3E4CAA282D1}"/>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47C6F3D0-D115-03EA-16F7-BA556E7B0F31}"/>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4. Texture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Texture refers to the surface quality of an object, which can be perceived visually or through touch. It adds depth and interest to a design.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Types of Texture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Tactile Texture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physical feel of a surface (smooth, rough).</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Visual Texture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 illusion of texture created through techniques such as patterns or shading.</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Texture can enhance the sensory experience of a design, contributing to its overall appeal and helping to establish a mood or atmosphere.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983918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FE44F-2C2B-F706-944A-AB45513DE084}"/>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FA73A559-B119-4918-8984-265EA380FFA9}"/>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F15B76A2-C9C8-36C5-1918-30C381D1AC2C}"/>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Elements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38AE8B66-4AA1-B613-6000-03C4C755CA36}"/>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655BAB6D-5CD2-B677-496F-6330A791A287}"/>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5. Space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Space refers to the area around, between, and within objects. It is a crucial element that can influence composition, balance, and focus in design.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Types of Space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Positive Space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areas occupied by objects or shapes in a design.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Negative Space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empty space around and between objects, which can create a sense of balance and highlight the positive space.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Effective use of space can lead to clarity and emphasis in design, helping to create a hierarchy of information and guiding the viewer’s eye.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9101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1B704C-F46E-A215-DBD0-A266CF40347C}"/>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075B5F30-1040-37EC-A938-7D1512EC98BE}"/>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092780DA-3CF6-0AD9-44B0-AAA133619B25}"/>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Elements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67C095EC-CB8E-BFCE-D8AE-C1E9CCD1EF81}"/>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C1835275-9D71-FDD5-D7F9-A6E31E1E4B8B}"/>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7. Value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Value refers to the lightness or darkness of a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affecting the contrast and depth within a design. It plays a critical role in establishing mood and dimension.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Value can be used to create emphasis, direct attention, and enhance the three-dimensionality of shapes and forms. High contrast between light and dark areas can produce dramatic effects, while subtle variations can evoke softness.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8. Conclusion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elements of design are integral to effective visual communication and composition. Mastering these elements allows designers to create compelling visuals that engage audiences, convey messages, and enhance user experiences. As design continues to evolve with technology, these foundational principles remain crucial for artists and designers alike.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09395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3A5A3-6E9D-3157-4113-D1C1D3351DBB}"/>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AF2F868B-CE73-646D-209C-977D3B007DA5}"/>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D7F8CC0A-575D-8510-04DA-6E04A4B508AA}"/>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Principles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77D8C23B-281D-BEBB-E163-61B03F8C21D0}"/>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B75A5569-2E23-8F99-0C77-A6A062D12CD7}"/>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principles of design are essential guidelines that dictate how the elements of design work together to create visually appealing and effective compositions. This paper discusses the key principles of design—balance, contrast, emphasis, movement, pattern, rhythm, and unity—and how they influence the creation of visual artworks and designs across various mediums.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1. Balance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Balance refers to the distribution of visual weight in a composition, providing a sense of stability and equilibrium. It can be achieved through symmetrical, asymmetrical, or radial arrangements.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Symmetrical Balance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Occurs when elements are arranged equally on either side of a central axis, creating a mirror-like effect. This type of balance often conveys formality and order.</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Asymmetrical Balance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Involves an uneven distribution of elements that achieves harmony through contrast and visual interest. This type of balance is dynamic and can evoke movement and energy.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Radial Balance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Features elements arranged around a central point, leading the viewer's eye outward. This approach is common in designs like mandalas and certain logos.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Effective balance helps guide the viewer’s perception, providing stability and focus in a design.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468900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22F64-A421-C8F3-7760-8DC8C37B8BCE}"/>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16273E87-08EC-F27C-6C5B-4BD050861799}"/>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60F2A917-CC42-D74B-1FD1-B5DEF8723ACE}"/>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Principles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A40F399D-DE4F-0AD8-2BA5-9CD8EFA9B7B9}"/>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8D90FAA0-5076-83D7-79EA-291C64183841}"/>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 Contrast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Contrast is the juxtaposition of differing elements, such as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size, shape, or texture, to create visual interest and highlight important areas within a composition.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Types of Contrast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Contrast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Involves using complementary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or different shades to draw attention and create visual excitement.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Size Contrast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Emphasizes differences in scale to create hierarchy, with larger elements attracting more attention than smaller ones.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Texture Contrast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Combines various textures to enhance depth and tactile quality.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Utilizing contrast effectively can lead to greater readability and engagement, ensuring that key elements stand out.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592280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BB0298-9BCA-F015-82B4-1B7A3816989D}"/>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652C5837-68C5-66D1-1326-157DC1874B04}"/>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2F968DF4-95F0-C3B6-EA55-896D57C0D5F1}"/>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Principles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342CBEF0-71C7-CFDE-3379-A9446A9DA2C0}"/>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6BB161E0-CCAA-78CD-C25C-53D0A95FE0C7}"/>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 Emphasis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Emphasis is the principle that focuses the viewer's attention on a specific part of a design. It establishes a focal point, guiding the viewer’s eye to where it is most needed.</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Methods of Creating Emphasis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Contrast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Using differences in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size, or shape to highlight a specific area.</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Placement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Positioning an element strategically within the composition, such as at the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center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or along a leading line.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Isolation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Surrounding a focal point with negative space to draw attention.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Effective emphasis ensures that essential information is communicated clearly and is easily identifiable by the viewer.</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00829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F6387-95B2-AD8E-029F-0E6310A55813}"/>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2E55E5AB-48E6-C41A-0F7A-BB95280FD622}"/>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1C011E26-1C02-1CFB-9734-A7B5DFBA900A}"/>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Principles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18BCC80D-0433-FE0C-0EAB-653DDAEB46BE}"/>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52A466EC-504C-D1DE-93B5-1B4070C440C6}"/>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4. Movement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Movement refers to the way a viewer's eye is directed through a composition, guiding them from one element to another. This principle can create a sense of action or flow.</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Techniques for Creating Movement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Lines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Leading lines can guide the viewer’s eye toward focal points or create pathways through the composition.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Repetition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Repeated elements can create rhythm and lead the viewer through the design.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Directional Cues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use of arrows or shapes can provide clear pathways for the viewer to follow.</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Incorporating movement effectively can enhance storytelling and engage viewers, making a design more dynamic and interactive.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11254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252F99-D155-130E-8329-7F40A3FECB00}"/>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B6D892D5-EE11-7E81-7BCD-079F25CC518C}"/>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0D805FD8-21D9-3F59-68B9-E3C857F3346E}"/>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Principles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A8E5FB75-C6F0-CBE3-E474-739B77649495}"/>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67B242A5-442D-1088-DAA8-446E8F8C2714}"/>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5. Pattern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Pattern involves the repetition of visual elements, creating a cohesive and structured design. Patterns can be used to add interest and texture to a composition.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Types of Patterns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Regular Patterns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Consistent repetition of elements at fixed intervals, providing order.</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Irregular Patterns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Varied repetition that creates a more dynamic and organic feel.</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Patterns can serve decorative purposes or help organize information, contributing to the overall aesthetic of a design.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76697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F4A29-1B38-C019-8ABB-38D5B79A0B5F}"/>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33E24DD4-D03B-A497-5573-4AEA7C54A73B}"/>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6FEBFD67-0F0C-0A69-84AB-5277DC4FF054}"/>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Principles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6DE36980-7ACD-BE94-7E83-CE00D2DA0501}"/>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5B916851-FA51-31E1-DD97-98AB56235069}"/>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6. Rhythm</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Rhythm is the repetition of elements to create a sense of organized movement within a design. It can evoke feelings and establish visual harmony.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Types of Rhythm</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Regular Rhythm</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Consistent spacing and repetition create a predictable flow.</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Flowing Rhythm</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Smooth transitions between elements, often using curves and lines to guide the viewer’s eye.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Progressive Rhythm</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gradual change in elements, such as size or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that leads the viewer through the composition.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Incorporating rhythm enhances the visual experience, making designs feel cohesive and inviting.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82496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1E27CB-0596-9ACA-8C60-DC42C4AA583A}"/>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A057B115-609D-13EB-A25B-53811EB0A057}"/>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64AF3975-7849-477D-0F8B-246AE364BF7D}"/>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Principles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DADB87E8-B925-5E81-8D58-B42FC72265FB}"/>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98045C6E-7E78-D0E7-AB21-DFCCF821D145}"/>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7. Unity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Unity refers to the harmony among the various elements within a design, creating a sense of wholeness. It ensures that all components work together to convey a singular message or theme.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Methods for Achieving Unity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Proximity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Grouping related elements together to create connections and coherence.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Repetition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Using consistent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shapes, or textures to unify disparate elements.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Alignment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Organizing elements along common axes or pathways to establish relationships.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Unity fosters a clear visual message and ensures that the design is perceived as a single entity, rather than a collection of unrelated parts.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333100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CA28E-45F0-A2D6-70C2-852FD1482CCD}"/>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91535A73-4AAD-9556-4EBC-7A2CE16B6330}"/>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34263550-0F6D-6B05-8D83-FE538EED845E}"/>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Principles of Design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A462B5D9-3EEB-F732-61B9-D2F8E33161C8}"/>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FCE49649-CCD5-37D9-AFC0-1FE95AB2F30E}"/>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8. Conclusion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principles of design are foundational guidelines that inform the creation of effective and aesthetically pleasing compositions. By understanding and applying these principles—balance, contrast, emphasis, movement, pattern, rhythm, and unity—designers can craft visuals that engage viewers, communicate messages, and evoke emotions. Mastery of these principles is essential for any designer aiming to create impactful work in various fields.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968045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3D835-4286-E182-7517-7110006B6CDB}"/>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1506E10D-D211-EB4A-6A49-31689DA0E152}"/>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D1E513DC-45F0-7745-3CA2-B73D88D26921}"/>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in Design</a:t>
            </a:r>
          </a:p>
        </p:txBody>
      </p:sp>
      <p:sp>
        <p:nvSpPr>
          <p:cNvPr id="25" name="Rectangle: Rounded Corners 24">
            <a:extLst>
              <a:ext uri="{FF2B5EF4-FFF2-40B4-BE49-F238E27FC236}">
                <a16:creationId xmlns:a16="http://schemas.microsoft.com/office/drawing/2014/main" id="{40C50B71-6420-4CE4-5A70-81552B65B9CF}"/>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25003BEF-6017-9A24-42AF-A00614454900}"/>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is a crucial aspect of design that explores how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interact, the psychological effects of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the principles of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mixing. This paper delves into the fundamental concepts of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including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models,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harmonies, the emotional impact of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practical applications in design. Understanding these principles enables designers to create visually compelling and effective compositions that resonate with their audience.</a:t>
            </a:r>
          </a:p>
          <a:p>
            <a:pPr>
              <a:lnSpc>
                <a:spcPct val="107000"/>
              </a:lnSpc>
              <a:spcAft>
                <a:spcPts val="800"/>
              </a:spcAft>
            </a:pPr>
            <a:endParaRPr lang="en-GB" kern="100" dirty="0">
              <a:solidFill>
                <a:srgbClr val="FFFFFF"/>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1. Understanding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is perceived through light and is defined by three primary properties: hue, saturation, and value.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Hue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actual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itself (e.g., red, blue, green) and is what we commonly refer to when we talk about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Saturation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intensity or purity of a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highly saturated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appears vivid, while a desaturated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looks washed out or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gray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Value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lightness or darkness of a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affecting how it interacts with other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 a composition.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08934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FC2C9-CB59-2722-297B-A5595230CDB2}"/>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792A33A2-D0A7-4B94-521C-6692516BE3B3}"/>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FC8C969F-E1A4-94A4-DD4B-F584615A79FE}"/>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in Design</a:t>
            </a:r>
          </a:p>
        </p:txBody>
      </p:sp>
      <p:sp>
        <p:nvSpPr>
          <p:cNvPr id="25" name="Rectangle: Rounded Corners 24">
            <a:extLst>
              <a:ext uri="{FF2B5EF4-FFF2-40B4-BE49-F238E27FC236}">
                <a16:creationId xmlns:a16="http://schemas.microsoft.com/office/drawing/2014/main" id="{DD34193B-7107-FCD6-369A-F8A7FA5F0861}"/>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2FFE119C-4F86-4FDC-8058-615BE03DB6F4}"/>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Models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models provide a systematic way to understand and reproduce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most common models used in design include: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RGB (Red, Green, Blue)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 additive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model used primarily in digital displays, where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are created by combining varying intensities of red, green, and blue light. This model is fundamental for web design and digital media.</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CMYK (Cyan, Magenta, Yellow, Black)</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subtractive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model used in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printing. In this model,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are produced by subtracting varying percentages of the four inks from white light. CMYK is crucial for print design, as it closely reflects how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appear on paper.</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HSB (Hue, Saturation, Brightness)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model that represents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more intuitively for designers, focusing on the way humans perceive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HSB allows for easy manipulation of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attributes to achieve desired effects.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712532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19541-65D6-90C9-3B2E-59B624497519}"/>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D1743C45-2737-E599-B035-87485EE7F949}"/>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4E9AB3B9-71F6-E209-57DA-F96316841E65}"/>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in Design</a:t>
            </a:r>
          </a:p>
        </p:txBody>
      </p:sp>
      <p:sp>
        <p:nvSpPr>
          <p:cNvPr id="25" name="Rectangle: Rounded Corners 24">
            <a:extLst>
              <a:ext uri="{FF2B5EF4-FFF2-40B4-BE49-F238E27FC236}">
                <a16:creationId xmlns:a16="http://schemas.microsoft.com/office/drawing/2014/main" id="{6BBAE7B8-DB5C-0730-0210-E65AE429B0C7}"/>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D8A1E6B1-D4D9-6F3F-E4E7-BFABA9D75742}"/>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Wheel and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Harmonies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wheel is a visual representation of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arranged in a circular format, showcasing the relationships between different hues. Key concepts related to the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wheel include: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Primary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Red, blue, and yellow; these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cannot be created by mixing other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serve as the foundation for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mixing.</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Secondary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Green, orange, and purple; these are formed by mixing equal parts of two primary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Tertiary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created by mixing primary and secondary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(e.g., red-orange, blue-green).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169600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EA6E4-75CF-38BD-656E-3D81A51A2DCF}"/>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2D513040-DC20-E13C-2803-ADE56BEB5E9E}"/>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D8FE7C36-9BC5-DF8F-995B-6350CDB8C64A}"/>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in Design</a:t>
            </a:r>
          </a:p>
        </p:txBody>
      </p:sp>
      <p:sp>
        <p:nvSpPr>
          <p:cNvPr id="25" name="Rectangle: Rounded Corners 24">
            <a:extLst>
              <a:ext uri="{FF2B5EF4-FFF2-40B4-BE49-F238E27FC236}">
                <a16:creationId xmlns:a16="http://schemas.microsoft.com/office/drawing/2014/main" id="{89594D49-7233-BD88-B35C-EB2ADF64BE05}"/>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50D2A84F-7363-27DB-2FEC-0CC5F1713072}"/>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Harmonies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These are combinations of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that create a visually pleasing effect. Common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harmonies include: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Complementary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that are opposite each other on the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wheel (e.g., red and green). They create high contrast and are often used to draw attention.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Analogous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that are next to each other on the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wheel (e.g., blue, blue-green, and green). These harmonies provide a serene and comfortable design.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Triadic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combination of three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that are evenly spaced around the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wheel (e.g., red, yellow, and blue). This scheme offers vibrant contrast while maintaining harmony.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1800" b="1" dirty="0">
                <a:solidFill>
                  <a:srgbClr val="FFFFFF"/>
                </a:solidFill>
                <a:effectLst/>
                <a:latin typeface="Arial" panose="020B0604020202020204" pitchFamily="34" charset="0"/>
                <a:ea typeface="Calibri" panose="020F0502020204030204" pitchFamily="34" charset="0"/>
              </a:rPr>
              <a:t>Monochromatic </a:t>
            </a:r>
            <a:r>
              <a:rPr lang="en-GB" sz="1800" b="1" dirty="0" err="1">
                <a:solidFill>
                  <a:srgbClr val="FFFFFF"/>
                </a:solidFill>
                <a:effectLst/>
                <a:latin typeface="Arial" panose="020B0604020202020204" pitchFamily="34" charset="0"/>
                <a:ea typeface="Calibri" panose="020F0502020204030204" pitchFamily="34" charset="0"/>
              </a:rPr>
              <a:t>Colors</a:t>
            </a:r>
            <a:r>
              <a:rPr lang="en-GB" sz="1800" dirty="0">
                <a:solidFill>
                  <a:srgbClr val="FFFFFF"/>
                </a:solidFill>
                <a:effectLst/>
                <a:latin typeface="Arial" panose="020B0604020202020204" pitchFamily="34" charset="0"/>
                <a:ea typeface="Calibri" panose="020F0502020204030204" pitchFamily="34" charset="0"/>
              </a:rPr>
              <a:t>: Variations of a single hue, including different saturations and values. This scheme creates a cohesive and sophisticated look.</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287472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4D6F7-F658-E830-9472-9B012EB41D1B}"/>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7CB10C95-171A-C393-09E0-612CB9F44D69}"/>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780FA153-5BFD-C955-A66E-35156738827C}"/>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in Design</a:t>
            </a:r>
          </a:p>
        </p:txBody>
      </p:sp>
      <p:sp>
        <p:nvSpPr>
          <p:cNvPr id="25" name="Rectangle: Rounded Corners 24">
            <a:extLst>
              <a:ext uri="{FF2B5EF4-FFF2-40B4-BE49-F238E27FC236}">
                <a16:creationId xmlns:a16="http://schemas.microsoft.com/office/drawing/2014/main" id="{723EBB83-5B58-6BAA-1590-89635091FA1B}"/>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5D11CB50-EA7C-D47C-7211-0B0C46486588}"/>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4. Psychological Impact of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evoke specific emotions and associations, which can significantly influence how a design is perceived. Some general associations include: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Red</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Energy, passion, urgency; often used to grab attention (e.g., in sales).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Blue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Trust, calm, stability; commonly used in corporate branding and healthcare.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Green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Nature, growth,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tranquility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associated with environmental and wellness themes.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Yellow</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Optimism, cheerfulness; can convey happiness but can be overwhelming in large amounts.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Purple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Luxury, creativity, mystery; often associated with premium products and artistic themes.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Black</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Elegance, sophistication; widely used in high-end branding but can also convey negativity.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Application in Design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Understanding the emotional responses to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can guide designers in selecting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palettes that align with the intended message and target audience.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81781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84DCC1-B80F-0EA3-2C02-E40F9F632E65}"/>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0D196175-3433-3CFF-5CFF-38E06BFC38E4}"/>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491ABBE0-60E8-4DF9-EEC4-13D5F8453AAB}"/>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in Design</a:t>
            </a:r>
          </a:p>
        </p:txBody>
      </p:sp>
      <p:sp>
        <p:nvSpPr>
          <p:cNvPr id="25" name="Rectangle: Rounded Corners 24">
            <a:extLst>
              <a:ext uri="{FF2B5EF4-FFF2-40B4-BE49-F238E27FC236}">
                <a16:creationId xmlns:a16="http://schemas.microsoft.com/office/drawing/2014/main" id="{DF69F912-988A-1F8E-68A9-1702F04AB305}"/>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6D4E3AE7-511C-95FD-1652-DD2B76963255}"/>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5. Practical Applications of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in Design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plays a vital role in various design disciplines, including: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Branding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are critical in establishing brand identity and recognition. Companies strategically choose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schemes that reflect their values and resonate with their target audience.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User Interface Design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enhances usability and accessibility, guiding users through applications and websites. Effective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choices improve readability and highlight important elements.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Advertising and Marketing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are used to evoke emotions and encourage consumer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behavior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Understanding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psychology helps in crafting compelling advertisements that capture attention and drive sales.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Art and Illustration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Artists utilize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to convey moods and narratives within their work. Mastering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relationships enhances visual storytelling.</a:t>
            </a: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6. Conclusion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is a foundational component of effective design that encompasses the science and art of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use. By understanding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properties, models, harmonies, and psychological impacts, designers can create compositions that are not only visually appealing but also resonate with their audience. As technology continues to evolve, the principles of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theory will remain integral to the practice of design across various mediums.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buSzPts val="1000"/>
              <a:tabLst>
                <a:tab pos="457200" algn="l"/>
              </a:tabLst>
            </a:pP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829081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56EB8-A4BF-79B3-6A20-F100621FBD4B}"/>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20205C82-0E21-11FF-A7C5-C37150F66A0E}"/>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53FB4E40-BBB0-A8F2-A2E2-9604604BB60E}"/>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Photoshop Interface, Tools, and Working with Layers and Masks</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0986CEB9-CC39-D858-00F0-D3E07BE909E6}"/>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CDD0DC2E-055C-BC6C-064E-9992A8120D45}"/>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Adobe Photoshop is a powerful tool for image editing and graphic design, providing users with a comprehensive interface and a wide range of tools to manipulate digital images. This paper discusses the essential components of the Photoshop interface, explores the primary tools available, and delves into the functionalities of layers and masks. Understanding these elements is crucial for leveraging Photoshop's capabilities effectively and enhancing the creative process.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326890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8B738C-865D-8AA6-52CB-A0D50FE8511E}"/>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849EC598-6675-2636-F8A5-441F24BBCB91}"/>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A5425200-C507-5912-8373-4538F36206FA}"/>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Photoshop Interface, Tools, and Working with Layers and Masks</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19244682-7C93-C1C4-177B-363D057D0972}"/>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E8382FCD-6A6E-6FBE-8B28-8CF4CF2DC68E}"/>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1. The Photoshop Interface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Photoshop interface is designed to provide users with a flexible and customizable workspace tailored to their workflow. Key components include: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Menu Bar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Located at the top, it contains various menus (File, Edit, Image, Layer, etc.) that provide access to commands and tools.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Options Bar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Directly below the Menu Bar, this context-sensitive bar changes based on the selected tool, providing options specific to that tool (e.g., brush size, opacity).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Toolbox</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Typically located on the left side of the interface, it contains essential tools for selection, painting, editing, and navigation. Users can customize the toolbox to display their most frequently used tools.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Panels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Located on the right side, panels provide additional functionality and information. Common panels include Layers, Adjustments, and History. Users can open, close, and rearrange panels according to their preferences.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Document Window</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central area where the image is displayed. Users can have multiple document windows open simultaneously, allowing for easy comparison and editing.</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455471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DF494-BF57-3B7C-FD46-A5E5CC1B6BFC}"/>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63AB6A39-6D06-8EE8-BA55-DF51A7B5F895}"/>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AAE4DC78-5821-3628-1003-D27CF6D4A6F4}"/>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Photoshop Interface, Tools, and Working with Layers and Masks</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5F05A7F8-0154-76D0-0D7E-2D23EBCE2D6B}"/>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6E81BDE5-2B9A-19F6-D458-E3BE87765E4E}"/>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 Essential Tools in Photoshop</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Photoshop offers a vast array of tools for different tasks. Key tools include: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Selection Tools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Used to select specific areas of an image for editing. This category includes the Rectangular Marquee Tool, Lasso Tool, and Quick Selection Tool.</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Brush Tool</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Allows users to paint or edit images using customizable brushes. The brush settings can be adjusted for size, hardness, opacity, and flow.</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Eraser Tool</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Used to remove parts of an image or layer. It can be adjusted to different brush settings, similar to the Brush Tool.</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Clone Stamp Tool</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This tool duplicates a selected area of an image, allowing for seamless repairs or additions.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Text Tool</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Enables users to add and edit text within an image. The text can be customized for font, size,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style.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Shape Tools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Used to create vector shapes and paths. Common shapes include rectangles, ellipses, and polygons.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Zoom Tool</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Allows users to zoom in and out of an image for detailed editing.</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809996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3199B-8033-4ACF-FBE0-67896046AFD6}"/>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5F8E3ACB-47AC-5F62-6394-459B2B60AC83}"/>
              </a:ext>
            </a:extLst>
          </p:cNvPr>
          <p:cNvPicPr>
            <a:picLocks noChangeAspect="1"/>
          </p:cNvPicPr>
          <p:nvPr/>
        </p:nvPicPr>
        <p:blipFill>
          <a:blip r:embed="rId3"/>
          <a:srcRect t="13745"/>
          <a:stretch/>
        </p:blipFill>
        <p:spPr>
          <a:xfrm>
            <a:off x="0" y="0"/>
            <a:ext cx="14630400" cy="1805323"/>
          </a:xfrm>
          <a:prstGeom prst="rect">
            <a:avLst/>
          </a:prstGeom>
        </p:spPr>
      </p:pic>
      <p:sp>
        <p:nvSpPr>
          <p:cNvPr id="3" name="Text 0">
            <a:extLst>
              <a:ext uri="{FF2B5EF4-FFF2-40B4-BE49-F238E27FC236}">
                <a16:creationId xmlns:a16="http://schemas.microsoft.com/office/drawing/2014/main" id="{8D602CC2-52D8-67D4-7B10-3C66157FBD47}"/>
              </a:ext>
            </a:extLst>
          </p:cNvPr>
          <p:cNvSpPr/>
          <p:nvPr/>
        </p:nvSpPr>
        <p:spPr>
          <a:xfrm>
            <a:off x="339446" y="1879577"/>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Photoshop Interface, Tools, and Working with Layers and Masks</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CD7272FC-1389-5E7D-2FFC-8BD8B10A383D}"/>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C9DB96DD-86F0-46BB-83C0-D158F716C5E9}"/>
              </a:ext>
            </a:extLst>
          </p:cNvPr>
          <p:cNvSpPr/>
          <p:nvPr/>
        </p:nvSpPr>
        <p:spPr>
          <a:xfrm>
            <a:off x="472810" y="2438517"/>
            <a:ext cx="13684779" cy="1975247"/>
          </a:xfrm>
          <a:prstGeom prst="rect">
            <a:avLst/>
          </a:prstGeom>
          <a:noFill/>
          <a:ln/>
        </p:spPr>
        <p:txBody>
          <a:bodyPr wrap="square" lIns="0" tIns="0" rIns="0" bIns="0" rtlCol="0" anchor="t"/>
          <a:lstStyle/>
          <a:p>
            <a:pPr>
              <a:lnSpc>
                <a:spcPct val="107000"/>
              </a:lnSpc>
              <a:spcAft>
                <a:spcPts val="800"/>
              </a:spcAft>
            </a:pP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 Working with Layers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Layers are a fundamental aspect of Photoshop, allowing users to work non-destructively and maintain flexibility in their editing process.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Understanding Layers</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layer is like a transparent sheet that can hold various content types (images, text, shapes) independently of other layers. Changes made to one layer do not affect others, enabling complex compositions.</a:t>
            </a:r>
            <a:endParaRPr lang="en-GB"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Layer Types</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Background Layer</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bottom layer in the layer stack, typically locked by default. It cannot be transparent and serves as the foundation for a project.</a:t>
            </a:r>
            <a:endParaRPr lang="en-GB"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Image Layer</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Contains raster images. Users can apply adjustments, filters, and effects.</a:t>
            </a:r>
            <a:endParaRPr lang="en-GB"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Adjustment Layer</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Non-destructive layers that apply </a:t>
            </a:r>
            <a:r>
              <a:rPr lang="en-GB"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tonal adjustments without altering the original image layer.</a:t>
            </a:r>
            <a:endParaRPr lang="en-GB"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Text Layer</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Created when text is added; it remains editable and can be manipulated like other layers.</a:t>
            </a:r>
            <a:endParaRPr lang="en-GB"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Layer Styles</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Users can apply various styles, such as drop shadows, glows, and gradients, to enhance the appearance of layers.</a:t>
            </a:r>
            <a:endParaRPr lang="en-GB"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Layer Groups</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Layers can be grouped together for better organization, making it easier to manage complex projects.</a:t>
            </a:r>
            <a:endParaRPr lang="en-GB" sz="16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213230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204A6-C898-64CC-E252-948CE35E3D32}"/>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67BC5818-4082-4E20-DDD6-BE1DEDC134C4}"/>
              </a:ext>
            </a:extLst>
          </p:cNvPr>
          <p:cNvPicPr>
            <a:picLocks noChangeAspect="1"/>
          </p:cNvPicPr>
          <p:nvPr/>
        </p:nvPicPr>
        <p:blipFill>
          <a:blip r:embed="rId3"/>
          <a:srcRect t="41912"/>
          <a:stretch/>
        </p:blipFill>
        <p:spPr>
          <a:xfrm>
            <a:off x="0" y="0"/>
            <a:ext cx="14630400" cy="1215778"/>
          </a:xfrm>
          <a:prstGeom prst="rect">
            <a:avLst/>
          </a:prstGeom>
        </p:spPr>
      </p:pic>
      <p:sp>
        <p:nvSpPr>
          <p:cNvPr id="3" name="Text 0">
            <a:extLst>
              <a:ext uri="{FF2B5EF4-FFF2-40B4-BE49-F238E27FC236}">
                <a16:creationId xmlns:a16="http://schemas.microsoft.com/office/drawing/2014/main" id="{43B4E1D8-4030-47C0-483E-1FB8E93BDBB0}"/>
              </a:ext>
            </a:extLst>
          </p:cNvPr>
          <p:cNvSpPr/>
          <p:nvPr/>
        </p:nvSpPr>
        <p:spPr>
          <a:xfrm>
            <a:off x="339446" y="1328794"/>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Photoshop Interface, Tools, and Working with Layers and Masks</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9B2A23B4-331A-F344-185B-D4C81542F1F5}"/>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44225ACB-1AEE-0A9B-83E0-4A60F239E940}"/>
              </a:ext>
            </a:extLst>
          </p:cNvPr>
          <p:cNvSpPr/>
          <p:nvPr/>
        </p:nvSpPr>
        <p:spPr>
          <a:xfrm>
            <a:off x="472810" y="1887734"/>
            <a:ext cx="13684779" cy="1975247"/>
          </a:xfrm>
          <a:prstGeom prst="rect">
            <a:avLst/>
          </a:prstGeom>
          <a:noFill/>
          <a:ln/>
        </p:spPr>
        <p:txBody>
          <a:bodyPr wrap="square" lIns="0" tIns="0" rIns="0" bIns="0" rtlCol="0" anchor="t"/>
          <a:lstStyle/>
          <a:p>
            <a:pPr>
              <a:lnSpc>
                <a:spcPct val="107000"/>
              </a:lnSpc>
              <a:spcAft>
                <a:spcPts val="800"/>
              </a:spcAft>
            </a:pPr>
            <a:r>
              <a:rPr lang="en-GB" sz="1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4. Masks in Photoshop</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Masks are a powerful feature in Photoshop that allow for selective editing of images and layers. They enable users to control which parts of a layer are visible or hidden without permanently altering the image.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Types of Masks</a:t>
            </a:r>
            <a:r>
              <a:rPr lang="en-GB"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1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Layer Masks</a:t>
            </a:r>
            <a:r>
              <a:rPr lang="en-GB"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Used to hide or reveal parts of a layer. A white mask reveals the entire layer, while a black mask hides it. Shades of </a:t>
            </a:r>
            <a:r>
              <a:rPr lang="en-GB" sz="16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gray</a:t>
            </a:r>
            <a:r>
              <a:rPr lang="en-GB"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can create partial transparency, allowing for smooth transitions.</a:t>
            </a:r>
            <a:endParaRPr lang="en-GB" sz="14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1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Clipping Masks</a:t>
            </a:r>
            <a:r>
              <a:rPr lang="en-GB"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Allow one layer to control the visibility of another layer. The base layer’s shape determines which parts of the upper layer are visible.</a:t>
            </a:r>
            <a:endParaRPr lang="en-GB" sz="14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Creating and Editing Masks</a:t>
            </a:r>
            <a:r>
              <a:rPr lang="en-GB"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1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Creating a Layer Mask</a:t>
            </a:r>
            <a:r>
              <a:rPr lang="en-GB"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Select a layer and click the Layer Mask icon in the Layers panel. The mask thumbnail appears next to the layer thumbnail.</a:t>
            </a:r>
            <a:endParaRPr lang="en-GB" sz="14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1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Painting on Masks</a:t>
            </a:r>
            <a:r>
              <a:rPr lang="en-GB"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Use the Brush Tool to paint on the mask. Painting with black hides parts of the layer, while painting with white reveals them.</a:t>
            </a:r>
            <a:endParaRPr lang="en-GB" sz="14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1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Mask Properties</a:t>
            </a:r>
            <a:r>
              <a:rPr lang="en-GB"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Users can adjust the mask’s properties (feather, density) to create smooth transitions or sharper edges.</a:t>
            </a:r>
            <a:endParaRPr lang="en-GB" sz="14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5. Conclusion</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Understanding the Photoshop interface, tools, and the functionalities of layers and masks is essential for effective image editing and graphic design. The interface is designed to enhance workflow, while tools provide the versatility needed for various tasks. Layers and masks facilitate non-destructive editing, allowing designers and photographers to explore creative possibilities without permanently altering their images. Mastery of these components equips users to leverage Photoshop’s powerful capabilities, enhancing their creative projects.</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351934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C06FF-5DDD-8077-D54A-2B1A8EBA46A1}"/>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4931DCC2-753B-DDD3-87A3-736C6F3F8902}"/>
              </a:ext>
            </a:extLst>
          </p:cNvPr>
          <p:cNvPicPr>
            <a:picLocks noChangeAspect="1"/>
          </p:cNvPicPr>
          <p:nvPr/>
        </p:nvPicPr>
        <p:blipFill>
          <a:blip r:embed="rId3"/>
          <a:srcRect t="41912"/>
          <a:stretch/>
        </p:blipFill>
        <p:spPr>
          <a:xfrm>
            <a:off x="0" y="0"/>
            <a:ext cx="14630400" cy="1215778"/>
          </a:xfrm>
          <a:prstGeom prst="rect">
            <a:avLst/>
          </a:prstGeom>
        </p:spPr>
      </p:pic>
      <p:sp>
        <p:nvSpPr>
          <p:cNvPr id="3" name="Text 0">
            <a:extLst>
              <a:ext uri="{FF2B5EF4-FFF2-40B4-BE49-F238E27FC236}">
                <a16:creationId xmlns:a16="http://schemas.microsoft.com/office/drawing/2014/main" id="{8820884F-9733-5F07-0C33-FB31384DEEFE}"/>
              </a:ext>
            </a:extLst>
          </p:cNvPr>
          <p:cNvSpPr/>
          <p:nvPr/>
        </p:nvSpPr>
        <p:spPr>
          <a:xfrm>
            <a:off x="339446" y="1328794"/>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Advanced Photo Manipulation Techniques</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09316E95-0DB0-5475-2200-04BF874286E1}"/>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BC6F2E3B-1E74-E9A2-1A85-B38459DC7959}"/>
              </a:ext>
            </a:extLst>
          </p:cNvPr>
          <p:cNvSpPr/>
          <p:nvPr/>
        </p:nvSpPr>
        <p:spPr>
          <a:xfrm>
            <a:off x="472810" y="1887734"/>
            <a:ext cx="13684779" cy="1975247"/>
          </a:xfrm>
          <a:prstGeom prst="rect">
            <a:avLst/>
          </a:prstGeom>
          <a:noFill/>
          <a:ln/>
        </p:spPr>
        <p:txBody>
          <a:bodyPr wrap="square" lIns="0" tIns="0" rIns="0" bIns="0" rtlCol="0" anchor="t"/>
          <a:lstStyle/>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Abstract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Advanced photo manipulation techniques allow designers and photographers to create stunning visual compositions that go beyond traditional image editing. This paper explores various sophisticated methods, including blending techniques, composite creation, retouching, and the use of advanced tools and effects in software like Adobe Photoshop. Understanding these techniques enables professionals to enhance their creative work and produce compelling imagery for various applications.</a:t>
            </a: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1. Introduction to Photo Manipulation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Photo manipulation involves altering or enhancing photographs using digital tools to achieve artistic effects or create entirely new images. With the advancement of technology, photo manipulation has become a critical skill in fields such as advertising, marketing, digital art, and photography. Mastering advanced techniques can significantly improve the quality and impact of visual compositions.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 Blending Techniques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Blending techniques are essential for seamlessly integrating multiple images or elements into a single composition. Key methods include: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Layer Blending Modes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Photoshop provides various blending modes (e.g., Multiply, Screen, Overlay) that affect how layers interact with each other. Understanding these modes allows for creative combinations of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textures, and lighting effects.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Gradient Masks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Using gradient masks helps create smooth transitions between layers. By applying a gradient to a mask, users can control the visibility of different parts of a layer, allowing for a more natural blend.</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Double Exposure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This technique involves overlaying two images to create a single, cohesive image that combines elements from both. Adjusting opacity and using layer masks helps achieve the desired effect.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076370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6A4A9E-9E7E-8133-499E-26505C04632A}"/>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BFB4DC89-13BA-0772-19F0-E1569A000D68}"/>
              </a:ext>
            </a:extLst>
          </p:cNvPr>
          <p:cNvPicPr>
            <a:picLocks noChangeAspect="1"/>
          </p:cNvPicPr>
          <p:nvPr/>
        </p:nvPicPr>
        <p:blipFill>
          <a:blip r:embed="rId3"/>
          <a:srcRect t="41912"/>
          <a:stretch/>
        </p:blipFill>
        <p:spPr>
          <a:xfrm>
            <a:off x="0" y="0"/>
            <a:ext cx="14630400" cy="1215778"/>
          </a:xfrm>
          <a:prstGeom prst="rect">
            <a:avLst/>
          </a:prstGeom>
        </p:spPr>
      </p:pic>
      <p:sp>
        <p:nvSpPr>
          <p:cNvPr id="3" name="Text 0">
            <a:extLst>
              <a:ext uri="{FF2B5EF4-FFF2-40B4-BE49-F238E27FC236}">
                <a16:creationId xmlns:a16="http://schemas.microsoft.com/office/drawing/2014/main" id="{22FB08E8-384E-2427-7BFF-6B6296358F4A}"/>
              </a:ext>
            </a:extLst>
          </p:cNvPr>
          <p:cNvSpPr/>
          <p:nvPr/>
        </p:nvSpPr>
        <p:spPr>
          <a:xfrm>
            <a:off x="339446" y="1328794"/>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 Composite Creation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9C20262F-47EE-2B98-A4DF-4B75515FBB85}"/>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0743EA5B-9AA9-15CF-2398-88B88DE625CD}"/>
              </a:ext>
            </a:extLst>
          </p:cNvPr>
          <p:cNvSpPr/>
          <p:nvPr/>
        </p:nvSpPr>
        <p:spPr>
          <a:xfrm>
            <a:off x="472810" y="1887734"/>
            <a:ext cx="13684779" cy="1975247"/>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Creating composites involves merging multiple images to form a single, unified piece. Techniques for effective compositing include: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Cutouts and Selections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Precise selections are critical for isolating subjects from their backgrounds. Advanced selection tools like the Pen Tool, Select and Mask feature, and the Quick Selection Tool can help achieve clean cutouts.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Perspective Matching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When combining images, it is essential to match their perspectives to create a believable composite. Adjusting the size and orientation of elements can help maintain consistent perspective.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Lighting and Shadow Integration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To ensure a composite appears realistic, it is vital to match the lighting and shadows of the elements involved. Using tools like the Brush Tool with low opacity to paint shadows and highlights can create depth and realism.</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922984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5E685-39F7-06C9-99A7-8DBD2AC0B244}"/>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E0D67C6C-2CFF-4CD0-BAEA-04ED11E314B0}"/>
              </a:ext>
            </a:extLst>
          </p:cNvPr>
          <p:cNvPicPr>
            <a:picLocks noChangeAspect="1"/>
          </p:cNvPicPr>
          <p:nvPr/>
        </p:nvPicPr>
        <p:blipFill>
          <a:blip r:embed="rId3"/>
          <a:srcRect t="41912"/>
          <a:stretch/>
        </p:blipFill>
        <p:spPr>
          <a:xfrm>
            <a:off x="0" y="0"/>
            <a:ext cx="14630400" cy="1215778"/>
          </a:xfrm>
          <a:prstGeom prst="rect">
            <a:avLst/>
          </a:prstGeom>
        </p:spPr>
      </p:pic>
      <p:sp>
        <p:nvSpPr>
          <p:cNvPr id="3" name="Text 0">
            <a:extLst>
              <a:ext uri="{FF2B5EF4-FFF2-40B4-BE49-F238E27FC236}">
                <a16:creationId xmlns:a16="http://schemas.microsoft.com/office/drawing/2014/main" id="{7D67C986-F87D-1DA3-F1F9-25B6AD598B37}"/>
              </a:ext>
            </a:extLst>
          </p:cNvPr>
          <p:cNvSpPr/>
          <p:nvPr/>
        </p:nvSpPr>
        <p:spPr>
          <a:xfrm>
            <a:off x="339446" y="1328794"/>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4. Advanced Retouching Techniques</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0FA024B2-4BE5-BFCF-F4A5-DAAE3C7530DA}"/>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79A983AC-001A-7D34-527D-FC220CD2EF25}"/>
              </a:ext>
            </a:extLst>
          </p:cNvPr>
          <p:cNvSpPr/>
          <p:nvPr/>
        </p:nvSpPr>
        <p:spPr>
          <a:xfrm>
            <a:off x="472810" y="1887734"/>
            <a:ext cx="13684779" cy="1975247"/>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Retouching is a crucial aspect of photo manipulation, allowing for the enhancement of images while preserving their natural qualities. Advanced techniques include: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Frequency Separation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This technique allows for independent adjustments of texture and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 an image. By separating high-frequency details (textures) from low-frequency tones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users can retouch skin, remove blemishes, and enhance details without affecting overall image quality.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Dodge and Burn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This method involves selectively lightening (dodging) or darkening (burning) specific areas of an image to create depth, contrast, and highlight details. It can enhance facial features, textures, and three-dimensionality in a photo.</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Non-Destructive Editing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Using adjustment layers and smart objects allows users to edit photos without permanently changing the original image. This flexibility enables designers to experiment freely and revert changes easily.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255264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CA8FC-8DDB-F5ED-69BE-C6725F095B03}"/>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4988ED33-A6B8-A8B3-A098-CC211323EA93}"/>
              </a:ext>
            </a:extLst>
          </p:cNvPr>
          <p:cNvPicPr>
            <a:picLocks noChangeAspect="1"/>
          </p:cNvPicPr>
          <p:nvPr/>
        </p:nvPicPr>
        <p:blipFill>
          <a:blip r:embed="rId3"/>
          <a:srcRect t="41912"/>
          <a:stretch/>
        </p:blipFill>
        <p:spPr>
          <a:xfrm>
            <a:off x="0" y="0"/>
            <a:ext cx="14630400" cy="1215778"/>
          </a:xfrm>
          <a:prstGeom prst="rect">
            <a:avLst/>
          </a:prstGeom>
        </p:spPr>
      </p:pic>
      <p:sp>
        <p:nvSpPr>
          <p:cNvPr id="3" name="Text 0">
            <a:extLst>
              <a:ext uri="{FF2B5EF4-FFF2-40B4-BE49-F238E27FC236}">
                <a16:creationId xmlns:a16="http://schemas.microsoft.com/office/drawing/2014/main" id="{6B017D20-C2ED-4907-D58C-60550E77474A}"/>
              </a:ext>
            </a:extLst>
          </p:cNvPr>
          <p:cNvSpPr/>
          <p:nvPr/>
        </p:nvSpPr>
        <p:spPr>
          <a:xfrm>
            <a:off x="339446" y="1328794"/>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5. Textures and Effects</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81567644-C2CA-4C13-951B-5B6CE9777117}"/>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C04D8867-C19C-F58A-3BFF-166F69EEBFAB}"/>
              </a:ext>
            </a:extLst>
          </p:cNvPr>
          <p:cNvSpPr/>
          <p:nvPr/>
        </p:nvSpPr>
        <p:spPr>
          <a:xfrm>
            <a:off x="472810" y="1887734"/>
            <a:ext cx="13684779" cy="1975247"/>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Adding textures and effects can significantly enhance the visual impact of a manipulated image. Techniques include: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Texture Overlays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Applying texture overlays can add depth and interest to an image. By using blending modes and adjusting opacity, users can create subtle or dramatic effects.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Lens Flare and Light Effects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Utilizing lens flares, bokeh effects, or light leaks can create a sense of atmosphere and add a creative flair to images. Custom brushes or pre-made overlays can achieve these effects effectively.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Creative Filters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Advanced filters in Photoshop (such as Gaussian Blur, Motion Blur, and Smart Filters) can enhance images or create artistic effects. Users can experiment with these filters to achieve unique looks.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417254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957F56-8AF1-5E62-6826-39EFD9F376E8}"/>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F3874D1D-D02E-8F37-A329-F76D752412F5}"/>
              </a:ext>
            </a:extLst>
          </p:cNvPr>
          <p:cNvPicPr>
            <a:picLocks noChangeAspect="1"/>
          </p:cNvPicPr>
          <p:nvPr/>
        </p:nvPicPr>
        <p:blipFill>
          <a:blip r:embed="rId3"/>
          <a:srcRect t="41912"/>
          <a:stretch/>
        </p:blipFill>
        <p:spPr>
          <a:xfrm>
            <a:off x="0" y="0"/>
            <a:ext cx="14630400" cy="1215778"/>
          </a:xfrm>
          <a:prstGeom prst="rect">
            <a:avLst/>
          </a:prstGeom>
        </p:spPr>
      </p:pic>
      <p:sp>
        <p:nvSpPr>
          <p:cNvPr id="3" name="Text 0">
            <a:extLst>
              <a:ext uri="{FF2B5EF4-FFF2-40B4-BE49-F238E27FC236}">
                <a16:creationId xmlns:a16="http://schemas.microsoft.com/office/drawing/2014/main" id="{C910C3FA-8598-BAF1-305B-4CEFEDABAD24}"/>
              </a:ext>
            </a:extLst>
          </p:cNvPr>
          <p:cNvSpPr/>
          <p:nvPr/>
        </p:nvSpPr>
        <p:spPr>
          <a:xfrm>
            <a:off x="339446" y="1328794"/>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6. Utilizing Advanced Tools</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332D98C7-CF2A-5D78-83DF-F54761F00157}"/>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B2D30D66-0EB0-7E30-A5BA-8DAF8CC5009F}"/>
              </a:ext>
            </a:extLst>
          </p:cNvPr>
          <p:cNvSpPr/>
          <p:nvPr/>
        </p:nvSpPr>
        <p:spPr>
          <a:xfrm>
            <a:off x="472810" y="1887734"/>
            <a:ext cx="13684779" cy="1975247"/>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Several advanced tools in Photoshop enhance photo manipulation capabilities: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Smart Objects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Allow for non-destructive transformations and enable users to apply filters that can be edited later without losing quality.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Adjustment Layers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Provide flexible control over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tonal adjustments without affecting the original image. Users can apply effects like Curves, Levels, and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Balance to enhance their compositions.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Content-Aware Fill and Healing Brush</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These tools help in removing unwanted elements from images while maintaining the surrounding context. They can be particularly useful in retouching and restoration tasks.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14715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2F53A-B186-E039-F8F9-C5961FC4CD15}"/>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CD13DBCA-C358-92B2-DDD5-B7B94942CBEB}"/>
              </a:ext>
            </a:extLst>
          </p:cNvPr>
          <p:cNvPicPr>
            <a:picLocks noChangeAspect="1"/>
          </p:cNvPicPr>
          <p:nvPr/>
        </p:nvPicPr>
        <p:blipFill>
          <a:blip r:embed="rId3"/>
          <a:srcRect t="41912"/>
          <a:stretch/>
        </p:blipFill>
        <p:spPr>
          <a:xfrm>
            <a:off x="0" y="0"/>
            <a:ext cx="14630400" cy="1215778"/>
          </a:xfrm>
          <a:prstGeom prst="rect">
            <a:avLst/>
          </a:prstGeom>
        </p:spPr>
      </p:pic>
      <p:sp>
        <p:nvSpPr>
          <p:cNvPr id="3" name="Text 0">
            <a:extLst>
              <a:ext uri="{FF2B5EF4-FFF2-40B4-BE49-F238E27FC236}">
                <a16:creationId xmlns:a16="http://schemas.microsoft.com/office/drawing/2014/main" id="{84D30E01-E5AD-F67E-C24F-E2E8640A48D6}"/>
              </a:ext>
            </a:extLst>
          </p:cNvPr>
          <p:cNvSpPr/>
          <p:nvPr/>
        </p:nvSpPr>
        <p:spPr>
          <a:xfrm>
            <a:off x="339446" y="1328794"/>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7. Conclusion</a:t>
            </a:r>
            <a:endParaRPr lang="en-GB"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2A18C636-64C4-06E4-B6C5-8AD1B60519AC}"/>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822CEBF6-1223-633F-F8C2-E2FD29D0EADD}"/>
              </a:ext>
            </a:extLst>
          </p:cNvPr>
          <p:cNvSpPr/>
          <p:nvPr/>
        </p:nvSpPr>
        <p:spPr>
          <a:xfrm>
            <a:off x="472810" y="1887734"/>
            <a:ext cx="13684779" cy="1975247"/>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Mastering advanced photo manipulation techniques empowers designers and photographers to create striking visual narratives and enhance their artistic expression. Techniques such as blending, compositing, retouching, and the use of advanced tools can significantly improve the quality of images and broaden creative possibilities. As technology continues to evolve, proficiency in these techniques will remain essential for producing professional-grade digital artwork and photography.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577675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72914" y="722590"/>
            <a:ext cx="7770971" cy="1290638"/>
          </a:xfrm>
          <a:prstGeom prst="rect">
            <a:avLst/>
          </a:prstGeom>
          <a:noFill/>
          <a:ln/>
        </p:spPr>
        <p:txBody>
          <a:bodyPr wrap="square" lIns="0" tIns="0" rIns="0" bIns="0" rtlCol="0" anchor="t"/>
          <a:lstStyle/>
          <a:p>
            <a:pPr marL="0" indent="0">
              <a:lnSpc>
                <a:spcPts val="5050"/>
              </a:lnSpc>
              <a:buNone/>
            </a:pPr>
            <a:r>
              <a:rPr lang="en-US" sz="4050" dirty="0">
                <a:solidFill>
                  <a:srgbClr val="FAEBEB"/>
                </a:solidFill>
                <a:latin typeface="Arial" panose="020B0604020202020204" pitchFamily="34" charset="0"/>
                <a:ea typeface="Dela Gothic One" pitchFamily="34" charset="-122"/>
                <a:cs typeface="Arial" panose="020B0604020202020204" pitchFamily="34" charset="0"/>
              </a:rPr>
              <a:t>Key Technologies in Computer Graphics</a:t>
            </a:r>
            <a:endParaRPr lang="en-US" sz="4050" dirty="0">
              <a:latin typeface="Arial" panose="020B0604020202020204" pitchFamily="34" charset="0"/>
              <a:cs typeface="Arial" panose="020B0604020202020204" pitchFamily="34" charset="0"/>
            </a:endParaRPr>
          </a:p>
        </p:txBody>
      </p:sp>
      <p:sp>
        <p:nvSpPr>
          <p:cNvPr id="4" name="Shape 1"/>
          <p:cNvSpPr/>
          <p:nvPr/>
        </p:nvSpPr>
        <p:spPr>
          <a:xfrm>
            <a:off x="6172914" y="2528054"/>
            <a:ext cx="441365" cy="441365"/>
          </a:xfrm>
          <a:prstGeom prst="roundRect">
            <a:avLst>
              <a:gd name="adj" fmla="val 18668"/>
            </a:avLst>
          </a:prstGeom>
          <a:solidFill>
            <a:srgbClr val="740B0B"/>
          </a:solidFill>
          <a:ln w="7620">
            <a:solidFill>
              <a:srgbClr val="8D2424"/>
            </a:solidFill>
            <a:prstDash val="solid"/>
          </a:ln>
        </p:spPr>
      </p:sp>
      <p:sp>
        <p:nvSpPr>
          <p:cNvPr id="5" name="Text 2"/>
          <p:cNvSpPr/>
          <p:nvPr/>
        </p:nvSpPr>
        <p:spPr>
          <a:xfrm>
            <a:off x="6302573" y="2593777"/>
            <a:ext cx="182047" cy="309801"/>
          </a:xfrm>
          <a:prstGeom prst="rect">
            <a:avLst/>
          </a:prstGeom>
          <a:noFill/>
          <a:ln/>
        </p:spPr>
        <p:txBody>
          <a:bodyPr wrap="none" lIns="0" tIns="0" rIns="0" bIns="0" rtlCol="0" anchor="t"/>
          <a:lstStyle/>
          <a:p>
            <a:pPr marL="0" indent="0" algn="ctr">
              <a:lnSpc>
                <a:spcPts val="2400"/>
              </a:lnSpc>
              <a:buNone/>
            </a:pPr>
            <a:r>
              <a:rPr lang="en-US" sz="2400" dirty="0">
                <a:solidFill>
                  <a:srgbClr val="FFE5E5"/>
                </a:solidFill>
                <a:latin typeface="Arial" panose="020B0604020202020204" pitchFamily="34" charset="0"/>
                <a:ea typeface="Dela Gothic One" pitchFamily="34" charset="-122"/>
                <a:cs typeface="Arial" panose="020B0604020202020204" pitchFamily="34" charset="0"/>
              </a:rPr>
              <a:t>1</a:t>
            </a:r>
            <a:endParaRPr lang="en-US" sz="2400" dirty="0">
              <a:latin typeface="Arial" panose="020B0604020202020204" pitchFamily="34" charset="0"/>
              <a:cs typeface="Arial" panose="020B0604020202020204" pitchFamily="34" charset="0"/>
            </a:endParaRPr>
          </a:p>
        </p:txBody>
      </p:sp>
      <p:sp>
        <p:nvSpPr>
          <p:cNvPr id="6" name="Text 3"/>
          <p:cNvSpPr/>
          <p:nvPr/>
        </p:nvSpPr>
        <p:spPr>
          <a:xfrm>
            <a:off x="6810375" y="2528054"/>
            <a:ext cx="2942153" cy="322659"/>
          </a:xfrm>
          <a:prstGeom prst="rect">
            <a:avLst/>
          </a:prstGeom>
          <a:noFill/>
          <a:ln/>
        </p:spPr>
        <p:txBody>
          <a:bodyPr wrap="none" lIns="0" tIns="0" rIns="0" bIns="0" rtlCol="0" anchor="t"/>
          <a:lstStyle/>
          <a:p>
            <a:pPr marL="0" indent="0">
              <a:lnSpc>
                <a:spcPts val="2500"/>
              </a:lnSpc>
              <a:buNone/>
            </a:pPr>
            <a:r>
              <a:rPr lang="en-US" sz="2000" dirty="0">
                <a:solidFill>
                  <a:srgbClr val="FFE5E5"/>
                </a:solidFill>
                <a:latin typeface="Arial" panose="020B0604020202020204" pitchFamily="34" charset="0"/>
                <a:ea typeface="Dela Gothic One" pitchFamily="34" charset="-122"/>
                <a:cs typeface="Arial" panose="020B0604020202020204" pitchFamily="34" charset="0"/>
              </a:rPr>
              <a:t>Graphics Hardware</a:t>
            </a:r>
            <a:endParaRPr lang="en-US" sz="2000" dirty="0">
              <a:latin typeface="Arial" panose="020B0604020202020204" pitchFamily="34" charset="0"/>
              <a:cs typeface="Arial" panose="020B0604020202020204" pitchFamily="34" charset="0"/>
            </a:endParaRPr>
          </a:p>
        </p:txBody>
      </p:sp>
      <p:sp>
        <p:nvSpPr>
          <p:cNvPr id="7" name="Text 4"/>
          <p:cNvSpPr/>
          <p:nvPr/>
        </p:nvSpPr>
        <p:spPr>
          <a:xfrm>
            <a:off x="6810375" y="2968347"/>
            <a:ext cx="7133511" cy="941546"/>
          </a:xfrm>
          <a:prstGeom prst="rect">
            <a:avLst/>
          </a:prstGeom>
          <a:noFill/>
          <a:ln/>
        </p:spPr>
        <p:txBody>
          <a:bodyPr wrap="square" lIns="0" tIns="0" rIns="0" bIns="0" rtlCol="0" anchor="t"/>
          <a:lstStyle/>
          <a:p>
            <a:pPr marL="0" indent="0">
              <a:lnSpc>
                <a:spcPts val="2450"/>
              </a:lnSpc>
              <a:buNone/>
            </a:pPr>
            <a:r>
              <a:rPr lang="en-US" sz="1500" dirty="0">
                <a:solidFill>
                  <a:srgbClr val="FFE5E5"/>
                </a:solidFill>
                <a:latin typeface="Arial" panose="020B0604020202020204" pitchFamily="34" charset="0"/>
                <a:ea typeface="DM Sans" pitchFamily="34" charset="-122"/>
                <a:cs typeface="Arial" panose="020B0604020202020204" pitchFamily="34" charset="0"/>
              </a:rPr>
              <a:t>Modern graphics processing units (GPUs) are designed specifically for rendering images, capable of performing parallel processing to enhance performance and efficiency.</a:t>
            </a:r>
            <a:endParaRPr lang="en-US" sz="1500" dirty="0">
              <a:latin typeface="Arial" panose="020B0604020202020204" pitchFamily="34" charset="0"/>
              <a:cs typeface="Arial" panose="020B0604020202020204" pitchFamily="34" charset="0"/>
            </a:endParaRPr>
          </a:p>
        </p:txBody>
      </p:sp>
      <p:sp>
        <p:nvSpPr>
          <p:cNvPr id="8" name="Shape 5"/>
          <p:cNvSpPr/>
          <p:nvPr/>
        </p:nvSpPr>
        <p:spPr>
          <a:xfrm>
            <a:off x="6172914" y="4326612"/>
            <a:ext cx="441365" cy="441365"/>
          </a:xfrm>
          <a:prstGeom prst="roundRect">
            <a:avLst>
              <a:gd name="adj" fmla="val 18668"/>
            </a:avLst>
          </a:prstGeom>
          <a:solidFill>
            <a:srgbClr val="740B0B"/>
          </a:solidFill>
          <a:ln w="7620">
            <a:solidFill>
              <a:srgbClr val="8D2424"/>
            </a:solidFill>
            <a:prstDash val="solid"/>
          </a:ln>
        </p:spPr>
      </p:sp>
      <p:sp>
        <p:nvSpPr>
          <p:cNvPr id="9" name="Text 6"/>
          <p:cNvSpPr/>
          <p:nvPr/>
        </p:nvSpPr>
        <p:spPr>
          <a:xfrm>
            <a:off x="6264235" y="4392335"/>
            <a:ext cx="258604" cy="309801"/>
          </a:xfrm>
          <a:prstGeom prst="rect">
            <a:avLst/>
          </a:prstGeom>
          <a:noFill/>
          <a:ln/>
        </p:spPr>
        <p:txBody>
          <a:bodyPr wrap="none" lIns="0" tIns="0" rIns="0" bIns="0" rtlCol="0" anchor="t"/>
          <a:lstStyle/>
          <a:p>
            <a:pPr marL="0" indent="0" algn="ctr">
              <a:lnSpc>
                <a:spcPts val="2400"/>
              </a:lnSpc>
              <a:buNone/>
            </a:pPr>
            <a:r>
              <a:rPr lang="en-US" sz="2400" dirty="0">
                <a:solidFill>
                  <a:srgbClr val="FFE5E5"/>
                </a:solidFill>
                <a:latin typeface="Arial" panose="020B0604020202020204" pitchFamily="34" charset="0"/>
                <a:ea typeface="Dela Gothic One" pitchFamily="34" charset="-122"/>
                <a:cs typeface="Arial" panose="020B0604020202020204" pitchFamily="34" charset="0"/>
              </a:rPr>
              <a:t>2</a:t>
            </a:r>
            <a:endParaRPr lang="en-US" sz="2400" dirty="0">
              <a:latin typeface="Arial" panose="020B0604020202020204" pitchFamily="34" charset="0"/>
              <a:cs typeface="Arial" panose="020B0604020202020204" pitchFamily="34" charset="0"/>
            </a:endParaRPr>
          </a:p>
        </p:txBody>
      </p:sp>
      <p:sp>
        <p:nvSpPr>
          <p:cNvPr id="10" name="Text 7"/>
          <p:cNvSpPr/>
          <p:nvPr/>
        </p:nvSpPr>
        <p:spPr>
          <a:xfrm>
            <a:off x="6810375" y="4326612"/>
            <a:ext cx="3379470" cy="322659"/>
          </a:xfrm>
          <a:prstGeom prst="rect">
            <a:avLst/>
          </a:prstGeom>
          <a:noFill/>
          <a:ln/>
        </p:spPr>
        <p:txBody>
          <a:bodyPr wrap="none" lIns="0" tIns="0" rIns="0" bIns="0" rtlCol="0" anchor="t"/>
          <a:lstStyle/>
          <a:p>
            <a:pPr marL="0" indent="0">
              <a:lnSpc>
                <a:spcPts val="2500"/>
              </a:lnSpc>
              <a:buNone/>
            </a:pPr>
            <a:r>
              <a:rPr lang="en-US" sz="2000" dirty="0">
                <a:solidFill>
                  <a:srgbClr val="FFE5E5"/>
                </a:solidFill>
                <a:latin typeface="Arial" panose="020B0604020202020204" pitchFamily="34" charset="0"/>
                <a:ea typeface="Dela Gothic One" pitchFamily="34" charset="-122"/>
                <a:cs typeface="Arial" panose="020B0604020202020204" pitchFamily="34" charset="0"/>
              </a:rPr>
              <a:t>Rendering Techniques</a:t>
            </a:r>
            <a:endParaRPr lang="en-US" sz="2000" dirty="0">
              <a:latin typeface="Arial" panose="020B0604020202020204" pitchFamily="34" charset="0"/>
              <a:cs typeface="Arial" panose="020B0604020202020204" pitchFamily="34" charset="0"/>
            </a:endParaRPr>
          </a:p>
        </p:txBody>
      </p:sp>
      <p:sp>
        <p:nvSpPr>
          <p:cNvPr id="11" name="Text 8"/>
          <p:cNvSpPr/>
          <p:nvPr/>
        </p:nvSpPr>
        <p:spPr>
          <a:xfrm>
            <a:off x="6810375" y="4766905"/>
            <a:ext cx="7133511" cy="941546"/>
          </a:xfrm>
          <a:prstGeom prst="rect">
            <a:avLst/>
          </a:prstGeom>
          <a:noFill/>
          <a:ln/>
        </p:spPr>
        <p:txBody>
          <a:bodyPr wrap="square" lIns="0" tIns="0" rIns="0" bIns="0" rtlCol="0" anchor="t"/>
          <a:lstStyle/>
          <a:p>
            <a:pPr marL="0" indent="0">
              <a:lnSpc>
                <a:spcPts val="2450"/>
              </a:lnSpc>
              <a:buNone/>
            </a:pPr>
            <a:r>
              <a:rPr lang="en-US" sz="1500" dirty="0">
                <a:solidFill>
                  <a:srgbClr val="FFE5E5"/>
                </a:solidFill>
                <a:latin typeface="Arial" panose="020B0604020202020204" pitchFamily="34" charset="0"/>
                <a:ea typeface="DM Sans" pitchFamily="34" charset="-122"/>
                <a:cs typeface="Arial" panose="020B0604020202020204" pitchFamily="34" charset="0"/>
              </a:rPr>
              <a:t>Algorithms such as ray tracing and rasterization are crucial for converting 3D models into 2D images. Ray tracing simulates light interactions for realism, while rasterization converts 3D data into pixels efficiently.</a:t>
            </a:r>
            <a:endParaRPr lang="en-US" sz="1500" dirty="0">
              <a:latin typeface="Arial" panose="020B0604020202020204" pitchFamily="34" charset="0"/>
              <a:cs typeface="Arial" panose="020B0604020202020204" pitchFamily="34" charset="0"/>
            </a:endParaRPr>
          </a:p>
        </p:txBody>
      </p:sp>
      <p:sp>
        <p:nvSpPr>
          <p:cNvPr id="12" name="Shape 9"/>
          <p:cNvSpPr/>
          <p:nvPr/>
        </p:nvSpPr>
        <p:spPr>
          <a:xfrm>
            <a:off x="6172914" y="6125170"/>
            <a:ext cx="441365" cy="441365"/>
          </a:xfrm>
          <a:prstGeom prst="roundRect">
            <a:avLst>
              <a:gd name="adj" fmla="val 18668"/>
            </a:avLst>
          </a:prstGeom>
          <a:solidFill>
            <a:srgbClr val="740B0B"/>
          </a:solidFill>
          <a:ln w="7620">
            <a:solidFill>
              <a:srgbClr val="8D2424"/>
            </a:solidFill>
            <a:prstDash val="solid"/>
          </a:ln>
        </p:spPr>
      </p:sp>
      <p:sp>
        <p:nvSpPr>
          <p:cNvPr id="13" name="Text 10"/>
          <p:cNvSpPr/>
          <p:nvPr/>
        </p:nvSpPr>
        <p:spPr>
          <a:xfrm>
            <a:off x="6257211" y="6190893"/>
            <a:ext cx="272772" cy="309801"/>
          </a:xfrm>
          <a:prstGeom prst="rect">
            <a:avLst/>
          </a:prstGeom>
          <a:noFill/>
          <a:ln/>
        </p:spPr>
        <p:txBody>
          <a:bodyPr wrap="none" lIns="0" tIns="0" rIns="0" bIns="0" rtlCol="0" anchor="t"/>
          <a:lstStyle/>
          <a:p>
            <a:pPr marL="0" indent="0" algn="ctr">
              <a:lnSpc>
                <a:spcPts val="2400"/>
              </a:lnSpc>
              <a:buNone/>
            </a:pPr>
            <a:r>
              <a:rPr lang="en-US" sz="2400" dirty="0">
                <a:solidFill>
                  <a:srgbClr val="FFE5E5"/>
                </a:solidFill>
                <a:latin typeface="Arial" panose="020B0604020202020204" pitchFamily="34" charset="0"/>
                <a:ea typeface="Dela Gothic One" pitchFamily="34" charset="-122"/>
                <a:cs typeface="Arial" panose="020B0604020202020204" pitchFamily="34" charset="0"/>
              </a:rPr>
              <a:t>3</a:t>
            </a:r>
            <a:endParaRPr lang="en-US" sz="2400" dirty="0">
              <a:latin typeface="Arial" panose="020B0604020202020204" pitchFamily="34" charset="0"/>
              <a:cs typeface="Arial" panose="020B0604020202020204" pitchFamily="34" charset="0"/>
            </a:endParaRPr>
          </a:p>
        </p:txBody>
      </p:sp>
      <p:sp>
        <p:nvSpPr>
          <p:cNvPr id="14" name="Text 11"/>
          <p:cNvSpPr/>
          <p:nvPr/>
        </p:nvSpPr>
        <p:spPr>
          <a:xfrm>
            <a:off x="6810375" y="6125170"/>
            <a:ext cx="2870954" cy="322659"/>
          </a:xfrm>
          <a:prstGeom prst="rect">
            <a:avLst/>
          </a:prstGeom>
          <a:noFill/>
          <a:ln/>
        </p:spPr>
        <p:txBody>
          <a:bodyPr wrap="none" lIns="0" tIns="0" rIns="0" bIns="0" rtlCol="0" anchor="t"/>
          <a:lstStyle/>
          <a:p>
            <a:pPr marL="0" indent="0">
              <a:lnSpc>
                <a:spcPts val="2500"/>
              </a:lnSpc>
              <a:buNone/>
            </a:pPr>
            <a:r>
              <a:rPr lang="en-US" sz="2000" dirty="0">
                <a:solidFill>
                  <a:srgbClr val="FFE5E5"/>
                </a:solidFill>
                <a:latin typeface="Arial" panose="020B0604020202020204" pitchFamily="34" charset="0"/>
                <a:ea typeface="Dela Gothic One" pitchFamily="34" charset="-122"/>
                <a:cs typeface="Arial" panose="020B0604020202020204" pitchFamily="34" charset="0"/>
              </a:rPr>
              <a:t>Modeling Software</a:t>
            </a:r>
            <a:endParaRPr lang="en-US" sz="2000" dirty="0">
              <a:latin typeface="Arial" panose="020B0604020202020204" pitchFamily="34" charset="0"/>
              <a:cs typeface="Arial" panose="020B0604020202020204" pitchFamily="34" charset="0"/>
            </a:endParaRPr>
          </a:p>
        </p:txBody>
      </p:sp>
      <p:sp>
        <p:nvSpPr>
          <p:cNvPr id="15" name="Text 12"/>
          <p:cNvSpPr/>
          <p:nvPr/>
        </p:nvSpPr>
        <p:spPr>
          <a:xfrm>
            <a:off x="6810375" y="6565463"/>
            <a:ext cx="7133511" cy="941546"/>
          </a:xfrm>
          <a:prstGeom prst="rect">
            <a:avLst/>
          </a:prstGeom>
          <a:noFill/>
          <a:ln/>
        </p:spPr>
        <p:txBody>
          <a:bodyPr wrap="square" lIns="0" tIns="0" rIns="0" bIns="0" rtlCol="0" anchor="t"/>
          <a:lstStyle/>
          <a:p>
            <a:pPr marL="0" indent="0">
              <a:lnSpc>
                <a:spcPts val="2450"/>
              </a:lnSpc>
              <a:buNone/>
            </a:pPr>
            <a:r>
              <a:rPr lang="en-US" sz="1500" dirty="0">
                <a:solidFill>
                  <a:srgbClr val="FFE5E5"/>
                </a:solidFill>
                <a:latin typeface="Arial" panose="020B0604020202020204" pitchFamily="34" charset="0"/>
                <a:ea typeface="DM Sans" pitchFamily="34" charset="-122"/>
                <a:cs typeface="Arial" panose="020B0604020202020204" pitchFamily="34" charset="0"/>
              </a:rPr>
              <a:t>Programs like Blender, Maya, and 3ds Max enable artists and designers to create detailed 3D models and animations, integrating various tools for texturing, rigging, and animation.</a:t>
            </a:r>
            <a:endParaRPr lang="en-US" sz="1500" dirty="0">
              <a:latin typeface="Arial" panose="020B0604020202020204" pitchFamily="34" charset="0"/>
              <a:cs typeface="Arial" panose="020B0604020202020204" pitchFamily="34" charset="0"/>
            </a:endParaRPr>
          </a:p>
        </p:txBody>
      </p:sp>
      <p:sp>
        <p:nvSpPr>
          <p:cNvPr id="16" name="Rectangle: Rounded Corners 15">
            <a:extLst>
              <a:ext uri="{FF2B5EF4-FFF2-40B4-BE49-F238E27FC236}">
                <a16:creationId xmlns:a16="http://schemas.microsoft.com/office/drawing/2014/main" id="{8879664E-EE45-76ED-354F-7AAF01B1A53C}"/>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02906" y="485894"/>
            <a:ext cx="7910989" cy="1158954"/>
          </a:xfrm>
          <a:prstGeom prst="rect">
            <a:avLst/>
          </a:prstGeom>
          <a:noFill/>
          <a:ln/>
        </p:spPr>
        <p:txBody>
          <a:bodyPr wrap="square" lIns="0" tIns="0" rIns="0" bIns="0" rtlCol="0" anchor="t"/>
          <a:lstStyle/>
          <a:p>
            <a:pPr marL="0" indent="0">
              <a:lnSpc>
                <a:spcPts val="4550"/>
              </a:lnSpc>
              <a:buNone/>
            </a:pPr>
            <a:r>
              <a:rPr lang="en-US" sz="3650" dirty="0">
                <a:solidFill>
                  <a:srgbClr val="FAEBEB"/>
                </a:solidFill>
                <a:latin typeface="Arial" panose="020B0604020202020204" pitchFamily="34" charset="0"/>
                <a:ea typeface="Dela Gothic One" pitchFamily="34" charset="-122"/>
                <a:cs typeface="Arial" panose="020B0604020202020204" pitchFamily="34" charset="0"/>
              </a:rPr>
              <a:t>Applications of Computer Graphics</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102906" y="1909048"/>
            <a:ext cx="7910989" cy="1326594"/>
          </a:xfrm>
          <a:prstGeom prst="roundRect">
            <a:avLst>
              <a:gd name="adj" fmla="val 5577"/>
            </a:avLst>
          </a:prstGeom>
          <a:solidFill>
            <a:srgbClr val="740B0B"/>
          </a:solidFill>
          <a:ln w="7620">
            <a:solidFill>
              <a:srgbClr val="8D2424"/>
            </a:solidFill>
            <a:prstDash val="solid"/>
          </a:ln>
        </p:spPr>
      </p:sp>
      <p:sp>
        <p:nvSpPr>
          <p:cNvPr id="5" name="Text 2"/>
          <p:cNvSpPr/>
          <p:nvPr/>
        </p:nvSpPr>
        <p:spPr>
          <a:xfrm>
            <a:off x="6286619" y="2092762"/>
            <a:ext cx="2317790" cy="289679"/>
          </a:xfrm>
          <a:prstGeom prst="rect">
            <a:avLst/>
          </a:prstGeom>
          <a:noFill/>
          <a:ln/>
        </p:spPr>
        <p:txBody>
          <a:bodyPr wrap="none" lIns="0" tIns="0" rIns="0" bIns="0" rtlCol="0" anchor="t"/>
          <a:lstStyle/>
          <a:p>
            <a:pPr marL="0" indent="0">
              <a:lnSpc>
                <a:spcPts val="2250"/>
              </a:lnSpc>
              <a:buNone/>
            </a:pPr>
            <a:r>
              <a:rPr lang="en-US" sz="1800" dirty="0">
                <a:solidFill>
                  <a:srgbClr val="FFE5E5"/>
                </a:solidFill>
                <a:latin typeface="Arial" panose="020B0604020202020204" pitchFamily="34" charset="0"/>
                <a:ea typeface="Dela Gothic One" pitchFamily="34" charset="-122"/>
                <a:cs typeface="Arial" panose="020B0604020202020204" pitchFamily="34" charset="0"/>
              </a:rPr>
              <a:t>Entertainment</a:t>
            </a:r>
            <a:endParaRPr lang="en-US" sz="1800" dirty="0">
              <a:latin typeface="Arial" panose="020B0604020202020204" pitchFamily="34" charset="0"/>
              <a:cs typeface="Arial" panose="020B0604020202020204" pitchFamily="34" charset="0"/>
            </a:endParaRPr>
          </a:p>
        </p:txBody>
      </p:sp>
      <p:sp>
        <p:nvSpPr>
          <p:cNvPr id="6" name="Text 3"/>
          <p:cNvSpPr/>
          <p:nvPr/>
        </p:nvSpPr>
        <p:spPr>
          <a:xfrm>
            <a:off x="6286619" y="2488049"/>
            <a:ext cx="7543562" cy="563880"/>
          </a:xfrm>
          <a:prstGeom prst="rect">
            <a:avLst/>
          </a:prstGeom>
          <a:noFill/>
          <a:ln/>
        </p:spPr>
        <p:txBody>
          <a:bodyPr wrap="square" lIns="0" tIns="0" rIns="0" bIns="0" rtlCol="0" anchor="t"/>
          <a:lstStyle/>
          <a:p>
            <a:pPr marL="0" indent="0">
              <a:lnSpc>
                <a:spcPts val="2200"/>
              </a:lnSpc>
              <a:buNone/>
            </a:pPr>
            <a:r>
              <a:rPr lang="en-US" sz="1350" dirty="0">
                <a:solidFill>
                  <a:srgbClr val="FFE5E5"/>
                </a:solidFill>
                <a:latin typeface="Arial" panose="020B0604020202020204" pitchFamily="34" charset="0"/>
                <a:ea typeface="DM Sans" pitchFamily="34" charset="-122"/>
                <a:cs typeface="Arial" panose="020B0604020202020204" pitchFamily="34" charset="0"/>
              </a:rPr>
              <a:t>In film and video games, computer graphics create immersive environments and character animations. Techniques like motion capture and CGI have transformed the industry.</a:t>
            </a:r>
            <a:endParaRPr lang="en-US" sz="1350" dirty="0">
              <a:latin typeface="Arial" panose="020B0604020202020204" pitchFamily="34" charset="0"/>
              <a:cs typeface="Arial" panose="020B0604020202020204" pitchFamily="34" charset="0"/>
            </a:endParaRPr>
          </a:p>
        </p:txBody>
      </p:sp>
      <p:sp>
        <p:nvSpPr>
          <p:cNvPr id="7" name="Shape 4"/>
          <p:cNvSpPr/>
          <p:nvPr/>
        </p:nvSpPr>
        <p:spPr>
          <a:xfrm>
            <a:off x="6102906" y="3411736"/>
            <a:ext cx="7910989" cy="1326594"/>
          </a:xfrm>
          <a:prstGeom prst="roundRect">
            <a:avLst>
              <a:gd name="adj" fmla="val 5577"/>
            </a:avLst>
          </a:prstGeom>
          <a:solidFill>
            <a:srgbClr val="740B0B"/>
          </a:solidFill>
          <a:ln w="7620">
            <a:solidFill>
              <a:srgbClr val="8D2424"/>
            </a:solidFill>
            <a:prstDash val="solid"/>
          </a:ln>
        </p:spPr>
      </p:sp>
      <p:sp>
        <p:nvSpPr>
          <p:cNvPr id="8" name="Text 5"/>
          <p:cNvSpPr/>
          <p:nvPr/>
        </p:nvSpPr>
        <p:spPr>
          <a:xfrm>
            <a:off x="6286619" y="3595449"/>
            <a:ext cx="2317790" cy="289679"/>
          </a:xfrm>
          <a:prstGeom prst="rect">
            <a:avLst/>
          </a:prstGeom>
          <a:noFill/>
          <a:ln/>
        </p:spPr>
        <p:txBody>
          <a:bodyPr wrap="none" lIns="0" tIns="0" rIns="0" bIns="0" rtlCol="0" anchor="t"/>
          <a:lstStyle/>
          <a:p>
            <a:pPr marL="0" indent="0">
              <a:lnSpc>
                <a:spcPts val="2250"/>
              </a:lnSpc>
              <a:buNone/>
            </a:pPr>
            <a:r>
              <a:rPr lang="en-US" sz="1800" dirty="0">
                <a:solidFill>
                  <a:srgbClr val="FFE5E5"/>
                </a:solidFill>
                <a:latin typeface="Arial" panose="020B0604020202020204" pitchFamily="34" charset="0"/>
                <a:ea typeface="Dela Gothic One" pitchFamily="34" charset="-122"/>
                <a:cs typeface="Arial" panose="020B0604020202020204" pitchFamily="34" charset="0"/>
              </a:rPr>
              <a:t>Simulations</a:t>
            </a:r>
            <a:endParaRPr lang="en-US" sz="1800" dirty="0">
              <a:latin typeface="Arial" panose="020B0604020202020204" pitchFamily="34" charset="0"/>
              <a:cs typeface="Arial" panose="020B0604020202020204" pitchFamily="34" charset="0"/>
            </a:endParaRPr>
          </a:p>
        </p:txBody>
      </p:sp>
      <p:sp>
        <p:nvSpPr>
          <p:cNvPr id="9" name="Text 6"/>
          <p:cNvSpPr/>
          <p:nvPr/>
        </p:nvSpPr>
        <p:spPr>
          <a:xfrm>
            <a:off x="6286619" y="3990737"/>
            <a:ext cx="7543562" cy="563880"/>
          </a:xfrm>
          <a:prstGeom prst="rect">
            <a:avLst/>
          </a:prstGeom>
          <a:noFill/>
          <a:ln/>
        </p:spPr>
        <p:txBody>
          <a:bodyPr wrap="square" lIns="0" tIns="0" rIns="0" bIns="0" rtlCol="0" anchor="t"/>
          <a:lstStyle/>
          <a:p>
            <a:pPr marL="0" indent="0">
              <a:lnSpc>
                <a:spcPts val="2200"/>
              </a:lnSpc>
              <a:buNone/>
            </a:pPr>
            <a:r>
              <a:rPr lang="en-US" sz="1350" dirty="0">
                <a:solidFill>
                  <a:srgbClr val="FFE5E5"/>
                </a:solidFill>
                <a:latin typeface="Arial" panose="020B0604020202020204" pitchFamily="34" charset="0"/>
                <a:ea typeface="DM Sans" pitchFamily="34" charset="-122"/>
                <a:cs typeface="Arial" panose="020B0604020202020204" pitchFamily="34" charset="0"/>
              </a:rPr>
              <a:t>Industries like aviation and medicine use computer graphics for simulation training, allowing users to engage with realistic scenarios in controlled environments.</a:t>
            </a:r>
            <a:endParaRPr lang="en-US" sz="1350" dirty="0">
              <a:latin typeface="Arial" panose="020B0604020202020204" pitchFamily="34" charset="0"/>
              <a:cs typeface="Arial" panose="020B0604020202020204" pitchFamily="34" charset="0"/>
            </a:endParaRPr>
          </a:p>
        </p:txBody>
      </p:sp>
      <p:sp>
        <p:nvSpPr>
          <p:cNvPr id="10" name="Shape 7"/>
          <p:cNvSpPr/>
          <p:nvPr/>
        </p:nvSpPr>
        <p:spPr>
          <a:xfrm>
            <a:off x="6102906" y="4914424"/>
            <a:ext cx="7910989" cy="1326594"/>
          </a:xfrm>
          <a:prstGeom prst="roundRect">
            <a:avLst>
              <a:gd name="adj" fmla="val 5577"/>
            </a:avLst>
          </a:prstGeom>
          <a:solidFill>
            <a:srgbClr val="740B0B"/>
          </a:solidFill>
          <a:ln w="7620">
            <a:solidFill>
              <a:srgbClr val="8D2424"/>
            </a:solidFill>
            <a:prstDash val="solid"/>
          </a:ln>
        </p:spPr>
      </p:sp>
      <p:sp>
        <p:nvSpPr>
          <p:cNvPr id="11" name="Text 8"/>
          <p:cNvSpPr/>
          <p:nvPr/>
        </p:nvSpPr>
        <p:spPr>
          <a:xfrm>
            <a:off x="6286619" y="5098137"/>
            <a:ext cx="3185636" cy="289679"/>
          </a:xfrm>
          <a:prstGeom prst="rect">
            <a:avLst/>
          </a:prstGeom>
          <a:noFill/>
          <a:ln/>
        </p:spPr>
        <p:txBody>
          <a:bodyPr wrap="none" lIns="0" tIns="0" rIns="0" bIns="0" rtlCol="0" anchor="t"/>
          <a:lstStyle/>
          <a:p>
            <a:pPr marL="0" indent="0">
              <a:lnSpc>
                <a:spcPts val="2250"/>
              </a:lnSpc>
              <a:buNone/>
            </a:pPr>
            <a:r>
              <a:rPr lang="en-US" sz="1800" dirty="0">
                <a:solidFill>
                  <a:srgbClr val="FFE5E5"/>
                </a:solidFill>
                <a:latin typeface="Arial" panose="020B0604020202020204" pitchFamily="34" charset="0"/>
                <a:ea typeface="Dela Gothic One" pitchFamily="34" charset="-122"/>
                <a:cs typeface="Arial" panose="020B0604020202020204" pitchFamily="34" charset="0"/>
              </a:rPr>
              <a:t>Scientific Visualization</a:t>
            </a:r>
            <a:endParaRPr lang="en-US" sz="1800" dirty="0">
              <a:latin typeface="Arial" panose="020B0604020202020204" pitchFamily="34" charset="0"/>
              <a:cs typeface="Arial" panose="020B0604020202020204" pitchFamily="34" charset="0"/>
            </a:endParaRPr>
          </a:p>
        </p:txBody>
      </p:sp>
      <p:sp>
        <p:nvSpPr>
          <p:cNvPr id="12" name="Text 9"/>
          <p:cNvSpPr/>
          <p:nvPr/>
        </p:nvSpPr>
        <p:spPr>
          <a:xfrm>
            <a:off x="6286619" y="5493425"/>
            <a:ext cx="7543562" cy="563880"/>
          </a:xfrm>
          <a:prstGeom prst="rect">
            <a:avLst/>
          </a:prstGeom>
          <a:noFill/>
          <a:ln/>
        </p:spPr>
        <p:txBody>
          <a:bodyPr wrap="square" lIns="0" tIns="0" rIns="0" bIns="0" rtlCol="0" anchor="t"/>
          <a:lstStyle/>
          <a:p>
            <a:pPr marL="0" indent="0">
              <a:lnSpc>
                <a:spcPts val="2200"/>
              </a:lnSpc>
              <a:buNone/>
            </a:pPr>
            <a:r>
              <a:rPr lang="en-US" sz="1350" dirty="0">
                <a:solidFill>
                  <a:srgbClr val="FFE5E5"/>
                </a:solidFill>
                <a:latin typeface="Arial" panose="020B0604020202020204" pitchFamily="34" charset="0"/>
                <a:ea typeface="DM Sans" pitchFamily="34" charset="-122"/>
                <a:cs typeface="Arial" panose="020B0604020202020204" pitchFamily="34" charset="0"/>
              </a:rPr>
              <a:t>Researchers employ computer graphics to visualize complex data sets, making it easier to interpret results and communicate findings effectively.</a:t>
            </a:r>
            <a:endParaRPr lang="en-US" sz="1350" dirty="0">
              <a:latin typeface="Arial" panose="020B0604020202020204" pitchFamily="34" charset="0"/>
              <a:cs typeface="Arial" panose="020B0604020202020204" pitchFamily="34" charset="0"/>
            </a:endParaRPr>
          </a:p>
        </p:txBody>
      </p:sp>
      <p:sp>
        <p:nvSpPr>
          <p:cNvPr id="13" name="Shape 10"/>
          <p:cNvSpPr/>
          <p:nvPr/>
        </p:nvSpPr>
        <p:spPr>
          <a:xfrm>
            <a:off x="6102906" y="6417112"/>
            <a:ext cx="7910989" cy="1326594"/>
          </a:xfrm>
          <a:prstGeom prst="roundRect">
            <a:avLst>
              <a:gd name="adj" fmla="val 5577"/>
            </a:avLst>
          </a:prstGeom>
          <a:solidFill>
            <a:srgbClr val="740B0B"/>
          </a:solidFill>
          <a:ln w="7620">
            <a:solidFill>
              <a:srgbClr val="8D2424"/>
            </a:solidFill>
            <a:prstDash val="solid"/>
          </a:ln>
        </p:spPr>
      </p:sp>
      <p:sp>
        <p:nvSpPr>
          <p:cNvPr id="14" name="Text 11"/>
          <p:cNvSpPr/>
          <p:nvPr/>
        </p:nvSpPr>
        <p:spPr>
          <a:xfrm>
            <a:off x="6286619" y="6600825"/>
            <a:ext cx="4149447" cy="289679"/>
          </a:xfrm>
          <a:prstGeom prst="rect">
            <a:avLst/>
          </a:prstGeom>
          <a:noFill/>
          <a:ln/>
        </p:spPr>
        <p:txBody>
          <a:bodyPr wrap="none" lIns="0" tIns="0" rIns="0" bIns="0" rtlCol="0" anchor="t"/>
          <a:lstStyle/>
          <a:p>
            <a:pPr marL="0" indent="0">
              <a:lnSpc>
                <a:spcPts val="2250"/>
              </a:lnSpc>
              <a:buNone/>
            </a:pPr>
            <a:r>
              <a:rPr lang="en-US" sz="1800" dirty="0">
                <a:solidFill>
                  <a:srgbClr val="FFE5E5"/>
                </a:solidFill>
                <a:latin typeface="Arial" panose="020B0604020202020204" pitchFamily="34" charset="0"/>
                <a:ea typeface="Dela Gothic One" pitchFamily="34" charset="-122"/>
                <a:cs typeface="Arial" panose="020B0604020202020204" pitchFamily="34" charset="0"/>
              </a:rPr>
              <a:t>Virtual and Augmented Reality</a:t>
            </a:r>
            <a:endParaRPr lang="en-US" sz="1800" dirty="0">
              <a:latin typeface="Arial" panose="020B0604020202020204" pitchFamily="34" charset="0"/>
              <a:cs typeface="Arial" panose="020B0604020202020204" pitchFamily="34" charset="0"/>
            </a:endParaRPr>
          </a:p>
        </p:txBody>
      </p:sp>
      <p:sp>
        <p:nvSpPr>
          <p:cNvPr id="15" name="Text 12"/>
          <p:cNvSpPr/>
          <p:nvPr/>
        </p:nvSpPr>
        <p:spPr>
          <a:xfrm>
            <a:off x="6286619" y="6996113"/>
            <a:ext cx="7543562" cy="563880"/>
          </a:xfrm>
          <a:prstGeom prst="rect">
            <a:avLst/>
          </a:prstGeom>
          <a:noFill/>
          <a:ln/>
        </p:spPr>
        <p:txBody>
          <a:bodyPr wrap="square" lIns="0" tIns="0" rIns="0" bIns="0" rtlCol="0" anchor="t"/>
          <a:lstStyle/>
          <a:p>
            <a:pPr marL="0" indent="0">
              <a:lnSpc>
                <a:spcPts val="2200"/>
              </a:lnSpc>
              <a:buNone/>
            </a:pPr>
            <a:r>
              <a:rPr lang="en-US" sz="1350" dirty="0">
                <a:solidFill>
                  <a:srgbClr val="FFE5E5"/>
                </a:solidFill>
                <a:latin typeface="Arial" panose="020B0604020202020204" pitchFamily="34" charset="0"/>
                <a:ea typeface="DM Sans" pitchFamily="34" charset="-122"/>
                <a:cs typeface="Arial" panose="020B0604020202020204" pitchFamily="34" charset="0"/>
              </a:rPr>
              <a:t>These technologies leverage computer graphics to create immersive experiences that blend real-world and digital content.</a:t>
            </a:r>
            <a:endParaRPr lang="en-US" sz="1350" dirty="0">
              <a:latin typeface="Arial" panose="020B0604020202020204" pitchFamily="34" charset="0"/>
              <a:cs typeface="Arial" panose="020B0604020202020204" pitchFamily="34" charset="0"/>
            </a:endParaRPr>
          </a:p>
        </p:txBody>
      </p:sp>
      <p:sp>
        <p:nvSpPr>
          <p:cNvPr id="16" name="Rectangle: Rounded Corners 15">
            <a:extLst>
              <a:ext uri="{FF2B5EF4-FFF2-40B4-BE49-F238E27FC236}">
                <a16:creationId xmlns:a16="http://schemas.microsoft.com/office/drawing/2014/main" id="{6F7AF195-67C3-E103-9913-C9535789AB9F}"/>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078141" y="465415"/>
            <a:ext cx="5056703" cy="556141"/>
          </a:xfrm>
          <a:prstGeom prst="rect">
            <a:avLst/>
          </a:prstGeom>
          <a:noFill/>
          <a:ln/>
        </p:spPr>
        <p:txBody>
          <a:bodyPr wrap="none" lIns="0" tIns="0" rIns="0" bIns="0" rtlCol="0" anchor="t"/>
          <a:lstStyle/>
          <a:p>
            <a:pPr marL="0" indent="0">
              <a:lnSpc>
                <a:spcPts val="4350"/>
              </a:lnSpc>
              <a:buNone/>
            </a:pPr>
            <a:r>
              <a:rPr lang="en-US" sz="3500" dirty="0">
                <a:solidFill>
                  <a:srgbClr val="FAEBEB"/>
                </a:solidFill>
                <a:latin typeface="Arial" panose="020B0604020202020204" pitchFamily="34" charset="0"/>
                <a:ea typeface="Dela Gothic One" pitchFamily="34" charset="-122"/>
                <a:cs typeface="Arial" panose="020B0604020202020204" pitchFamily="34" charset="0"/>
              </a:rPr>
              <a:t>Elements of Design</a:t>
            </a:r>
            <a:endParaRPr lang="en-US" sz="35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4"/>
          <a:stretch>
            <a:fillRect/>
          </a:stretch>
        </p:blipFill>
        <p:spPr>
          <a:xfrm>
            <a:off x="6078141" y="1275159"/>
            <a:ext cx="422672" cy="422672"/>
          </a:xfrm>
          <a:prstGeom prst="rect">
            <a:avLst/>
          </a:prstGeom>
        </p:spPr>
      </p:pic>
      <p:sp>
        <p:nvSpPr>
          <p:cNvPr id="5" name="Text 1"/>
          <p:cNvSpPr/>
          <p:nvPr/>
        </p:nvSpPr>
        <p:spPr>
          <a:xfrm>
            <a:off x="6078141" y="1866900"/>
            <a:ext cx="2224921" cy="278130"/>
          </a:xfrm>
          <a:prstGeom prst="rect">
            <a:avLst/>
          </a:prstGeom>
          <a:noFill/>
          <a:ln/>
        </p:spPr>
        <p:txBody>
          <a:bodyPr wrap="none" lIns="0" tIns="0" rIns="0" bIns="0" rtlCol="0" anchor="t"/>
          <a:lstStyle/>
          <a:p>
            <a:pPr marL="0" indent="0" algn="l">
              <a:lnSpc>
                <a:spcPts val="2150"/>
              </a:lnSpc>
              <a:buNone/>
            </a:pPr>
            <a:r>
              <a:rPr lang="en-US" sz="1750" dirty="0">
                <a:solidFill>
                  <a:srgbClr val="FFE5E5"/>
                </a:solidFill>
                <a:latin typeface="Arial" panose="020B0604020202020204" pitchFamily="34" charset="0"/>
                <a:ea typeface="Dela Gothic One" pitchFamily="34" charset="-122"/>
                <a:cs typeface="Arial" panose="020B0604020202020204" pitchFamily="34" charset="0"/>
              </a:rPr>
              <a:t>Line</a:t>
            </a:r>
            <a:endParaRPr lang="en-US" sz="1750" dirty="0">
              <a:latin typeface="Arial" panose="020B0604020202020204" pitchFamily="34" charset="0"/>
              <a:cs typeface="Arial" panose="020B0604020202020204" pitchFamily="34" charset="0"/>
            </a:endParaRPr>
          </a:p>
        </p:txBody>
      </p:sp>
      <p:sp>
        <p:nvSpPr>
          <p:cNvPr id="6" name="Text 2"/>
          <p:cNvSpPr/>
          <p:nvPr/>
        </p:nvSpPr>
        <p:spPr>
          <a:xfrm>
            <a:off x="6078141" y="2246471"/>
            <a:ext cx="7960519" cy="270510"/>
          </a:xfrm>
          <a:prstGeom prst="rect">
            <a:avLst/>
          </a:prstGeom>
          <a:noFill/>
          <a:ln/>
        </p:spPr>
        <p:txBody>
          <a:bodyPr wrap="none" lIns="0" tIns="0" rIns="0" bIns="0" rtlCol="0" anchor="t"/>
          <a:lstStyle/>
          <a:p>
            <a:pPr marL="0" indent="0" algn="l">
              <a:lnSpc>
                <a:spcPts val="2100"/>
              </a:lnSpc>
              <a:buNone/>
            </a:pPr>
            <a:r>
              <a:rPr lang="en-US" sz="1300" dirty="0">
                <a:solidFill>
                  <a:srgbClr val="FFE5E5"/>
                </a:solidFill>
                <a:latin typeface="Arial" panose="020B0604020202020204" pitchFamily="34" charset="0"/>
                <a:ea typeface="DM Sans" pitchFamily="34" charset="-122"/>
                <a:cs typeface="Arial" panose="020B0604020202020204" pitchFamily="34" charset="0"/>
              </a:rPr>
              <a:t>One-dimensional marks connecting points, guiding the viewer's eye and creating structure.</a:t>
            </a:r>
            <a:endParaRPr lang="en-US" sz="1300" dirty="0">
              <a:latin typeface="Arial" panose="020B0604020202020204" pitchFamily="34" charset="0"/>
              <a:cs typeface="Arial" panose="020B0604020202020204" pitchFamily="34" charset="0"/>
            </a:endParaRPr>
          </a:p>
        </p:txBody>
      </p:sp>
      <p:pic>
        <p:nvPicPr>
          <p:cNvPr id="7" name="Image 2" descr="preencoded.png"/>
          <p:cNvPicPr>
            <a:picLocks noChangeAspect="1"/>
          </p:cNvPicPr>
          <p:nvPr/>
        </p:nvPicPr>
        <p:blipFill>
          <a:blip r:embed="rId5"/>
          <a:stretch>
            <a:fillRect/>
          </a:stretch>
        </p:blipFill>
        <p:spPr>
          <a:xfrm>
            <a:off x="6078141" y="3024188"/>
            <a:ext cx="422672" cy="422672"/>
          </a:xfrm>
          <a:prstGeom prst="rect">
            <a:avLst/>
          </a:prstGeom>
        </p:spPr>
      </p:pic>
      <p:sp>
        <p:nvSpPr>
          <p:cNvPr id="8" name="Text 3"/>
          <p:cNvSpPr/>
          <p:nvPr/>
        </p:nvSpPr>
        <p:spPr>
          <a:xfrm>
            <a:off x="6078141" y="3615928"/>
            <a:ext cx="2224921" cy="278130"/>
          </a:xfrm>
          <a:prstGeom prst="rect">
            <a:avLst/>
          </a:prstGeom>
          <a:noFill/>
          <a:ln/>
        </p:spPr>
        <p:txBody>
          <a:bodyPr wrap="none" lIns="0" tIns="0" rIns="0" bIns="0" rtlCol="0" anchor="t"/>
          <a:lstStyle/>
          <a:p>
            <a:pPr marL="0" indent="0" algn="l">
              <a:lnSpc>
                <a:spcPts val="2150"/>
              </a:lnSpc>
              <a:buNone/>
            </a:pPr>
            <a:r>
              <a:rPr lang="en-US" sz="1750" dirty="0">
                <a:solidFill>
                  <a:srgbClr val="FFE5E5"/>
                </a:solidFill>
                <a:latin typeface="Arial" panose="020B0604020202020204" pitchFamily="34" charset="0"/>
                <a:ea typeface="Dela Gothic One" pitchFamily="34" charset="-122"/>
                <a:cs typeface="Arial" panose="020B0604020202020204" pitchFamily="34" charset="0"/>
              </a:rPr>
              <a:t>Shape</a:t>
            </a:r>
            <a:endParaRPr lang="en-US" sz="1750" dirty="0">
              <a:latin typeface="Arial" panose="020B0604020202020204" pitchFamily="34" charset="0"/>
              <a:cs typeface="Arial" panose="020B0604020202020204" pitchFamily="34" charset="0"/>
            </a:endParaRPr>
          </a:p>
        </p:txBody>
      </p:sp>
      <p:sp>
        <p:nvSpPr>
          <p:cNvPr id="9" name="Text 4"/>
          <p:cNvSpPr/>
          <p:nvPr/>
        </p:nvSpPr>
        <p:spPr>
          <a:xfrm>
            <a:off x="6078141" y="3995499"/>
            <a:ext cx="7960519" cy="270510"/>
          </a:xfrm>
          <a:prstGeom prst="rect">
            <a:avLst/>
          </a:prstGeom>
          <a:noFill/>
          <a:ln/>
        </p:spPr>
        <p:txBody>
          <a:bodyPr wrap="none" lIns="0" tIns="0" rIns="0" bIns="0" rtlCol="0" anchor="t"/>
          <a:lstStyle/>
          <a:p>
            <a:pPr marL="0" indent="0" algn="l">
              <a:lnSpc>
                <a:spcPts val="2100"/>
              </a:lnSpc>
              <a:buNone/>
            </a:pPr>
            <a:r>
              <a:rPr lang="en-US" sz="1300" dirty="0">
                <a:solidFill>
                  <a:srgbClr val="FFE5E5"/>
                </a:solidFill>
                <a:latin typeface="Arial" panose="020B0604020202020204" pitchFamily="34" charset="0"/>
                <a:ea typeface="DM Sans" pitchFamily="34" charset="-122"/>
                <a:cs typeface="Arial" panose="020B0604020202020204" pitchFamily="34" charset="0"/>
              </a:rPr>
              <a:t>Two-dimensional areas defined by boundaries, creating visual interest and organization.</a:t>
            </a:r>
            <a:endParaRPr lang="en-US" sz="1300" dirty="0">
              <a:latin typeface="Arial" panose="020B0604020202020204" pitchFamily="34" charset="0"/>
              <a:cs typeface="Arial" panose="020B0604020202020204" pitchFamily="34" charset="0"/>
            </a:endParaRPr>
          </a:p>
        </p:txBody>
      </p:sp>
      <p:pic>
        <p:nvPicPr>
          <p:cNvPr id="10" name="Image 3" descr="preencoded.png"/>
          <p:cNvPicPr>
            <a:picLocks noChangeAspect="1"/>
          </p:cNvPicPr>
          <p:nvPr/>
        </p:nvPicPr>
        <p:blipFill>
          <a:blip r:embed="rId6"/>
          <a:stretch>
            <a:fillRect/>
          </a:stretch>
        </p:blipFill>
        <p:spPr>
          <a:xfrm>
            <a:off x="6078141" y="4773216"/>
            <a:ext cx="422672" cy="422672"/>
          </a:xfrm>
          <a:prstGeom prst="rect">
            <a:avLst/>
          </a:prstGeom>
        </p:spPr>
      </p:pic>
      <p:sp>
        <p:nvSpPr>
          <p:cNvPr id="11" name="Text 5"/>
          <p:cNvSpPr/>
          <p:nvPr/>
        </p:nvSpPr>
        <p:spPr>
          <a:xfrm>
            <a:off x="6078141" y="5364956"/>
            <a:ext cx="2224921" cy="278130"/>
          </a:xfrm>
          <a:prstGeom prst="rect">
            <a:avLst/>
          </a:prstGeom>
          <a:noFill/>
          <a:ln/>
        </p:spPr>
        <p:txBody>
          <a:bodyPr wrap="none" lIns="0" tIns="0" rIns="0" bIns="0" rtlCol="0" anchor="t"/>
          <a:lstStyle/>
          <a:p>
            <a:pPr marL="0" indent="0" algn="l">
              <a:lnSpc>
                <a:spcPts val="2150"/>
              </a:lnSpc>
              <a:buNone/>
            </a:pPr>
            <a:r>
              <a:rPr lang="en-US" sz="1750" dirty="0">
                <a:solidFill>
                  <a:srgbClr val="FFE5E5"/>
                </a:solidFill>
                <a:latin typeface="Arial" panose="020B0604020202020204" pitchFamily="34" charset="0"/>
                <a:ea typeface="Dela Gothic One" pitchFamily="34" charset="-122"/>
                <a:cs typeface="Arial" panose="020B0604020202020204" pitchFamily="34" charset="0"/>
              </a:rPr>
              <a:t>Color</a:t>
            </a:r>
            <a:endParaRPr lang="en-US" sz="1750" dirty="0">
              <a:latin typeface="Arial" panose="020B0604020202020204" pitchFamily="34" charset="0"/>
              <a:cs typeface="Arial" panose="020B0604020202020204" pitchFamily="34" charset="0"/>
            </a:endParaRPr>
          </a:p>
        </p:txBody>
      </p:sp>
      <p:sp>
        <p:nvSpPr>
          <p:cNvPr id="12" name="Text 6"/>
          <p:cNvSpPr/>
          <p:nvPr/>
        </p:nvSpPr>
        <p:spPr>
          <a:xfrm>
            <a:off x="6078141" y="5744528"/>
            <a:ext cx="7960519" cy="270510"/>
          </a:xfrm>
          <a:prstGeom prst="rect">
            <a:avLst/>
          </a:prstGeom>
          <a:noFill/>
          <a:ln/>
        </p:spPr>
        <p:txBody>
          <a:bodyPr wrap="none" lIns="0" tIns="0" rIns="0" bIns="0" rtlCol="0" anchor="t"/>
          <a:lstStyle/>
          <a:p>
            <a:pPr marL="0" indent="0" algn="l">
              <a:lnSpc>
                <a:spcPts val="2100"/>
              </a:lnSpc>
              <a:buNone/>
            </a:pPr>
            <a:r>
              <a:rPr lang="en-US" sz="1300" dirty="0">
                <a:solidFill>
                  <a:srgbClr val="FFE5E5"/>
                </a:solidFill>
                <a:latin typeface="Arial" panose="020B0604020202020204" pitchFamily="34" charset="0"/>
                <a:ea typeface="DM Sans" pitchFamily="34" charset="-122"/>
                <a:cs typeface="Arial" panose="020B0604020202020204" pitchFamily="34" charset="0"/>
              </a:rPr>
              <a:t>Aspect involving hue, saturation, and brightness, evoking emotions and enhancing aesthetics.</a:t>
            </a:r>
            <a:endParaRPr lang="en-US" sz="1300" dirty="0">
              <a:latin typeface="Arial" panose="020B0604020202020204" pitchFamily="34" charset="0"/>
              <a:cs typeface="Arial" panose="020B0604020202020204" pitchFamily="34" charset="0"/>
            </a:endParaRPr>
          </a:p>
        </p:txBody>
      </p:sp>
      <p:pic>
        <p:nvPicPr>
          <p:cNvPr id="13" name="Image 4" descr="preencoded.png"/>
          <p:cNvPicPr>
            <a:picLocks noChangeAspect="1"/>
          </p:cNvPicPr>
          <p:nvPr/>
        </p:nvPicPr>
        <p:blipFill>
          <a:blip r:embed="rId7"/>
          <a:stretch>
            <a:fillRect/>
          </a:stretch>
        </p:blipFill>
        <p:spPr>
          <a:xfrm>
            <a:off x="6078141" y="6522244"/>
            <a:ext cx="422672" cy="422672"/>
          </a:xfrm>
          <a:prstGeom prst="rect">
            <a:avLst/>
          </a:prstGeom>
        </p:spPr>
      </p:pic>
      <p:sp>
        <p:nvSpPr>
          <p:cNvPr id="14" name="Text 7"/>
          <p:cNvSpPr/>
          <p:nvPr/>
        </p:nvSpPr>
        <p:spPr>
          <a:xfrm>
            <a:off x="6078141" y="7113984"/>
            <a:ext cx="2224921" cy="278130"/>
          </a:xfrm>
          <a:prstGeom prst="rect">
            <a:avLst/>
          </a:prstGeom>
          <a:noFill/>
          <a:ln/>
        </p:spPr>
        <p:txBody>
          <a:bodyPr wrap="none" lIns="0" tIns="0" rIns="0" bIns="0" rtlCol="0" anchor="t"/>
          <a:lstStyle/>
          <a:p>
            <a:pPr marL="0" indent="0" algn="l">
              <a:lnSpc>
                <a:spcPts val="2150"/>
              </a:lnSpc>
              <a:buNone/>
            </a:pPr>
            <a:r>
              <a:rPr lang="en-US" sz="1750" dirty="0">
                <a:solidFill>
                  <a:srgbClr val="FFE5E5"/>
                </a:solidFill>
                <a:latin typeface="Arial" panose="020B0604020202020204" pitchFamily="34" charset="0"/>
                <a:ea typeface="Dela Gothic One" pitchFamily="34" charset="-122"/>
                <a:cs typeface="Arial" panose="020B0604020202020204" pitchFamily="34" charset="0"/>
              </a:rPr>
              <a:t>Texture</a:t>
            </a:r>
            <a:endParaRPr lang="en-US" sz="1750" dirty="0">
              <a:latin typeface="Arial" panose="020B0604020202020204" pitchFamily="34" charset="0"/>
              <a:cs typeface="Arial" panose="020B0604020202020204" pitchFamily="34" charset="0"/>
            </a:endParaRPr>
          </a:p>
        </p:txBody>
      </p:sp>
      <p:sp>
        <p:nvSpPr>
          <p:cNvPr id="15" name="Text 8"/>
          <p:cNvSpPr/>
          <p:nvPr/>
        </p:nvSpPr>
        <p:spPr>
          <a:xfrm>
            <a:off x="6078141" y="7493556"/>
            <a:ext cx="7960519" cy="270510"/>
          </a:xfrm>
          <a:prstGeom prst="rect">
            <a:avLst/>
          </a:prstGeom>
          <a:noFill/>
          <a:ln/>
        </p:spPr>
        <p:txBody>
          <a:bodyPr wrap="none" lIns="0" tIns="0" rIns="0" bIns="0" rtlCol="0" anchor="t"/>
          <a:lstStyle/>
          <a:p>
            <a:pPr marL="0" indent="0" algn="l">
              <a:lnSpc>
                <a:spcPts val="2100"/>
              </a:lnSpc>
              <a:buNone/>
            </a:pPr>
            <a:r>
              <a:rPr lang="en-US" sz="1300" dirty="0">
                <a:solidFill>
                  <a:srgbClr val="FFE5E5"/>
                </a:solidFill>
                <a:latin typeface="Arial" panose="020B0604020202020204" pitchFamily="34" charset="0"/>
                <a:ea typeface="DM Sans" pitchFamily="34" charset="-122"/>
                <a:cs typeface="Arial" panose="020B0604020202020204" pitchFamily="34" charset="0"/>
              </a:rPr>
              <a:t>Surface quality perceived visually or through touch, adding depth and interest to designs.</a:t>
            </a:r>
            <a:endParaRPr lang="en-US" sz="1300" dirty="0">
              <a:latin typeface="Arial" panose="020B0604020202020204" pitchFamily="34" charset="0"/>
              <a:cs typeface="Arial" panose="020B0604020202020204" pitchFamily="34" charset="0"/>
            </a:endParaRPr>
          </a:p>
        </p:txBody>
      </p:sp>
      <p:sp>
        <p:nvSpPr>
          <p:cNvPr id="16" name="Rectangle: Rounded Corners 15">
            <a:extLst>
              <a:ext uri="{FF2B5EF4-FFF2-40B4-BE49-F238E27FC236}">
                <a16:creationId xmlns:a16="http://schemas.microsoft.com/office/drawing/2014/main" id="{B871F227-1B58-A6F0-E893-A3D6B1723D34}"/>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67199" y="536377"/>
            <a:ext cx="6023491" cy="639961"/>
          </a:xfrm>
          <a:prstGeom prst="rect">
            <a:avLst/>
          </a:prstGeom>
          <a:noFill/>
          <a:ln/>
        </p:spPr>
        <p:txBody>
          <a:bodyPr wrap="none" lIns="0" tIns="0" rIns="0" bIns="0" rtlCol="0" anchor="t"/>
          <a:lstStyle/>
          <a:p>
            <a:pPr marL="0" indent="0">
              <a:lnSpc>
                <a:spcPts val="5000"/>
              </a:lnSpc>
              <a:buNone/>
            </a:pPr>
            <a:r>
              <a:rPr lang="en-US" sz="4000" dirty="0">
                <a:solidFill>
                  <a:srgbClr val="FAEBEB"/>
                </a:solidFill>
                <a:latin typeface="Arial" panose="020B0604020202020204" pitchFamily="34" charset="0"/>
                <a:ea typeface="Dela Gothic One" pitchFamily="34" charset="-122"/>
                <a:cs typeface="Arial" panose="020B0604020202020204" pitchFamily="34" charset="0"/>
              </a:rPr>
              <a:t>Principles of Design</a:t>
            </a:r>
            <a:endParaRPr lang="en-US" sz="40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4"/>
          <a:stretch>
            <a:fillRect/>
          </a:stretch>
        </p:blipFill>
        <p:spPr>
          <a:xfrm>
            <a:off x="6167199" y="1468041"/>
            <a:ext cx="972622" cy="1556266"/>
          </a:xfrm>
          <a:prstGeom prst="rect">
            <a:avLst/>
          </a:prstGeom>
        </p:spPr>
      </p:pic>
      <p:sp>
        <p:nvSpPr>
          <p:cNvPr id="5" name="Text 1"/>
          <p:cNvSpPr/>
          <p:nvPr/>
        </p:nvSpPr>
        <p:spPr>
          <a:xfrm>
            <a:off x="7431524" y="1662470"/>
            <a:ext cx="2559606" cy="319921"/>
          </a:xfrm>
          <a:prstGeom prst="rect">
            <a:avLst/>
          </a:prstGeom>
          <a:noFill/>
          <a:ln/>
        </p:spPr>
        <p:txBody>
          <a:bodyPr wrap="none" lIns="0" tIns="0" rIns="0" bIns="0" rtlCol="0" anchor="t"/>
          <a:lstStyle/>
          <a:p>
            <a:pPr marL="0" indent="0" algn="l">
              <a:lnSpc>
                <a:spcPts val="2500"/>
              </a:lnSpc>
              <a:buNone/>
            </a:pPr>
            <a:r>
              <a:rPr lang="en-US" sz="2000" dirty="0">
                <a:solidFill>
                  <a:srgbClr val="FFE5E5"/>
                </a:solidFill>
                <a:latin typeface="Arial" panose="020B0604020202020204" pitchFamily="34" charset="0"/>
                <a:ea typeface="Dela Gothic One" pitchFamily="34" charset="-122"/>
                <a:cs typeface="Arial" panose="020B0604020202020204" pitchFamily="34" charset="0"/>
              </a:rPr>
              <a:t>Balance</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7431524" y="2099072"/>
            <a:ext cx="6518077" cy="622459"/>
          </a:xfrm>
          <a:prstGeom prst="rect">
            <a:avLst/>
          </a:prstGeom>
          <a:noFill/>
          <a:ln/>
        </p:spPr>
        <p:txBody>
          <a:bodyPr wrap="square" lIns="0" tIns="0" rIns="0" bIns="0" rtlCol="0" anchor="t"/>
          <a:lstStyle/>
          <a:p>
            <a:pPr marL="0" indent="0" algn="l">
              <a:lnSpc>
                <a:spcPts val="2450"/>
              </a:lnSpc>
              <a:buNone/>
            </a:pPr>
            <a:r>
              <a:rPr lang="en-US" sz="1500" dirty="0">
                <a:solidFill>
                  <a:srgbClr val="FFE5E5"/>
                </a:solidFill>
                <a:latin typeface="Arial" panose="020B0604020202020204" pitchFamily="34" charset="0"/>
                <a:ea typeface="DM Sans" pitchFamily="34" charset="-122"/>
                <a:cs typeface="Arial" panose="020B0604020202020204" pitchFamily="34" charset="0"/>
              </a:rPr>
              <a:t>Distribution of visual weight for stability and equilibrium. Can be symmetrical, asymmetrical, or radial.</a:t>
            </a:r>
            <a:endParaRPr lang="en-US" sz="1500" dirty="0">
              <a:latin typeface="Arial" panose="020B0604020202020204" pitchFamily="34" charset="0"/>
              <a:cs typeface="Arial" panose="020B0604020202020204" pitchFamily="34" charset="0"/>
            </a:endParaRPr>
          </a:p>
        </p:txBody>
      </p:sp>
      <p:pic>
        <p:nvPicPr>
          <p:cNvPr id="7" name="Image 2" descr="preencoded.png"/>
          <p:cNvPicPr>
            <a:picLocks noChangeAspect="1"/>
          </p:cNvPicPr>
          <p:nvPr/>
        </p:nvPicPr>
        <p:blipFill>
          <a:blip r:embed="rId5"/>
          <a:stretch>
            <a:fillRect/>
          </a:stretch>
        </p:blipFill>
        <p:spPr>
          <a:xfrm>
            <a:off x="6167199" y="3024307"/>
            <a:ext cx="972622" cy="1556266"/>
          </a:xfrm>
          <a:prstGeom prst="rect">
            <a:avLst/>
          </a:prstGeom>
        </p:spPr>
      </p:pic>
      <p:sp>
        <p:nvSpPr>
          <p:cNvPr id="8" name="Text 3"/>
          <p:cNvSpPr/>
          <p:nvPr/>
        </p:nvSpPr>
        <p:spPr>
          <a:xfrm>
            <a:off x="7431524" y="3218736"/>
            <a:ext cx="2559606" cy="319921"/>
          </a:xfrm>
          <a:prstGeom prst="rect">
            <a:avLst/>
          </a:prstGeom>
          <a:noFill/>
          <a:ln/>
        </p:spPr>
        <p:txBody>
          <a:bodyPr wrap="none" lIns="0" tIns="0" rIns="0" bIns="0" rtlCol="0" anchor="t"/>
          <a:lstStyle/>
          <a:p>
            <a:pPr marL="0" indent="0" algn="l">
              <a:lnSpc>
                <a:spcPts val="2500"/>
              </a:lnSpc>
              <a:buNone/>
            </a:pPr>
            <a:r>
              <a:rPr lang="en-US" sz="2000" dirty="0">
                <a:solidFill>
                  <a:srgbClr val="FFE5E5"/>
                </a:solidFill>
                <a:latin typeface="Arial" panose="020B0604020202020204" pitchFamily="34" charset="0"/>
                <a:ea typeface="Dela Gothic One" pitchFamily="34" charset="-122"/>
                <a:cs typeface="Arial" panose="020B0604020202020204" pitchFamily="34" charset="0"/>
              </a:rPr>
              <a:t>Contrast</a:t>
            </a:r>
            <a:endParaRPr lang="en-US" sz="2000" dirty="0">
              <a:latin typeface="Arial" panose="020B0604020202020204" pitchFamily="34" charset="0"/>
              <a:cs typeface="Arial" panose="020B0604020202020204" pitchFamily="34" charset="0"/>
            </a:endParaRPr>
          </a:p>
        </p:txBody>
      </p:sp>
      <p:sp>
        <p:nvSpPr>
          <p:cNvPr id="9" name="Text 4"/>
          <p:cNvSpPr/>
          <p:nvPr/>
        </p:nvSpPr>
        <p:spPr>
          <a:xfrm>
            <a:off x="7431524" y="3655338"/>
            <a:ext cx="6518077" cy="622459"/>
          </a:xfrm>
          <a:prstGeom prst="rect">
            <a:avLst/>
          </a:prstGeom>
          <a:noFill/>
          <a:ln/>
        </p:spPr>
        <p:txBody>
          <a:bodyPr wrap="square" lIns="0" tIns="0" rIns="0" bIns="0" rtlCol="0" anchor="t"/>
          <a:lstStyle/>
          <a:p>
            <a:pPr marL="0" indent="0" algn="l">
              <a:lnSpc>
                <a:spcPts val="2450"/>
              </a:lnSpc>
              <a:buNone/>
            </a:pPr>
            <a:r>
              <a:rPr lang="en-US" sz="1500" dirty="0">
                <a:solidFill>
                  <a:srgbClr val="FFE5E5"/>
                </a:solidFill>
                <a:latin typeface="Arial" panose="020B0604020202020204" pitchFamily="34" charset="0"/>
                <a:ea typeface="DM Sans" pitchFamily="34" charset="-122"/>
                <a:cs typeface="Arial" panose="020B0604020202020204" pitchFamily="34" charset="0"/>
              </a:rPr>
              <a:t>Juxtaposition of differing elements to create visual interest and highlight important areas.</a:t>
            </a:r>
            <a:endParaRPr lang="en-US" sz="1500" dirty="0">
              <a:latin typeface="Arial" panose="020B0604020202020204" pitchFamily="34" charset="0"/>
              <a:cs typeface="Arial" panose="020B0604020202020204" pitchFamily="34" charset="0"/>
            </a:endParaRPr>
          </a:p>
        </p:txBody>
      </p:sp>
      <p:pic>
        <p:nvPicPr>
          <p:cNvPr id="10" name="Image 3" descr="preencoded.png"/>
          <p:cNvPicPr>
            <a:picLocks noChangeAspect="1"/>
          </p:cNvPicPr>
          <p:nvPr/>
        </p:nvPicPr>
        <p:blipFill>
          <a:blip r:embed="rId6"/>
          <a:stretch>
            <a:fillRect/>
          </a:stretch>
        </p:blipFill>
        <p:spPr>
          <a:xfrm>
            <a:off x="6167199" y="4580573"/>
            <a:ext cx="972622" cy="1556266"/>
          </a:xfrm>
          <a:prstGeom prst="rect">
            <a:avLst/>
          </a:prstGeom>
        </p:spPr>
      </p:pic>
      <p:sp>
        <p:nvSpPr>
          <p:cNvPr id="11" name="Text 5"/>
          <p:cNvSpPr/>
          <p:nvPr/>
        </p:nvSpPr>
        <p:spPr>
          <a:xfrm>
            <a:off x="7431524" y="4775002"/>
            <a:ext cx="2559606" cy="319921"/>
          </a:xfrm>
          <a:prstGeom prst="rect">
            <a:avLst/>
          </a:prstGeom>
          <a:noFill/>
          <a:ln/>
        </p:spPr>
        <p:txBody>
          <a:bodyPr wrap="none" lIns="0" tIns="0" rIns="0" bIns="0" rtlCol="0" anchor="t"/>
          <a:lstStyle/>
          <a:p>
            <a:pPr marL="0" indent="0" algn="l">
              <a:lnSpc>
                <a:spcPts val="2500"/>
              </a:lnSpc>
              <a:buNone/>
            </a:pPr>
            <a:r>
              <a:rPr lang="en-US" sz="2000" dirty="0">
                <a:solidFill>
                  <a:srgbClr val="FFE5E5"/>
                </a:solidFill>
                <a:latin typeface="Arial" panose="020B0604020202020204" pitchFamily="34" charset="0"/>
                <a:ea typeface="Dela Gothic One" pitchFamily="34" charset="-122"/>
                <a:cs typeface="Arial" panose="020B0604020202020204" pitchFamily="34" charset="0"/>
              </a:rPr>
              <a:t>Emphasis</a:t>
            </a:r>
            <a:endParaRPr lang="en-US" sz="2000" dirty="0">
              <a:latin typeface="Arial" panose="020B0604020202020204" pitchFamily="34" charset="0"/>
              <a:cs typeface="Arial" panose="020B0604020202020204" pitchFamily="34" charset="0"/>
            </a:endParaRPr>
          </a:p>
        </p:txBody>
      </p:sp>
      <p:sp>
        <p:nvSpPr>
          <p:cNvPr id="12" name="Text 6"/>
          <p:cNvSpPr/>
          <p:nvPr/>
        </p:nvSpPr>
        <p:spPr>
          <a:xfrm>
            <a:off x="7431524" y="5211604"/>
            <a:ext cx="6518077" cy="622459"/>
          </a:xfrm>
          <a:prstGeom prst="rect">
            <a:avLst/>
          </a:prstGeom>
          <a:noFill/>
          <a:ln/>
        </p:spPr>
        <p:txBody>
          <a:bodyPr wrap="square" lIns="0" tIns="0" rIns="0" bIns="0" rtlCol="0" anchor="t"/>
          <a:lstStyle/>
          <a:p>
            <a:pPr marL="0" indent="0" algn="l">
              <a:lnSpc>
                <a:spcPts val="2450"/>
              </a:lnSpc>
              <a:buNone/>
            </a:pPr>
            <a:r>
              <a:rPr lang="en-US" sz="1500" dirty="0">
                <a:solidFill>
                  <a:srgbClr val="FFE5E5"/>
                </a:solidFill>
                <a:latin typeface="Arial" panose="020B0604020202020204" pitchFamily="34" charset="0"/>
                <a:ea typeface="DM Sans" pitchFamily="34" charset="-122"/>
                <a:cs typeface="Arial" panose="020B0604020202020204" pitchFamily="34" charset="0"/>
              </a:rPr>
              <a:t>Focusing viewer attention on specific parts of a design, establishing a focal point.</a:t>
            </a:r>
            <a:endParaRPr lang="en-US" sz="1500" dirty="0">
              <a:latin typeface="Arial" panose="020B0604020202020204" pitchFamily="34" charset="0"/>
              <a:cs typeface="Arial" panose="020B0604020202020204" pitchFamily="34" charset="0"/>
            </a:endParaRPr>
          </a:p>
        </p:txBody>
      </p:sp>
      <p:pic>
        <p:nvPicPr>
          <p:cNvPr id="13" name="Image 4" descr="preencoded.png"/>
          <p:cNvPicPr>
            <a:picLocks noChangeAspect="1"/>
          </p:cNvPicPr>
          <p:nvPr/>
        </p:nvPicPr>
        <p:blipFill>
          <a:blip r:embed="rId7"/>
          <a:stretch>
            <a:fillRect/>
          </a:stretch>
        </p:blipFill>
        <p:spPr>
          <a:xfrm>
            <a:off x="6167199" y="6136838"/>
            <a:ext cx="972622" cy="1556266"/>
          </a:xfrm>
          <a:prstGeom prst="rect">
            <a:avLst/>
          </a:prstGeom>
        </p:spPr>
      </p:pic>
      <p:sp>
        <p:nvSpPr>
          <p:cNvPr id="14" name="Text 7"/>
          <p:cNvSpPr/>
          <p:nvPr/>
        </p:nvSpPr>
        <p:spPr>
          <a:xfrm>
            <a:off x="7431524" y="6331268"/>
            <a:ext cx="2559606" cy="319921"/>
          </a:xfrm>
          <a:prstGeom prst="rect">
            <a:avLst/>
          </a:prstGeom>
          <a:noFill/>
          <a:ln/>
        </p:spPr>
        <p:txBody>
          <a:bodyPr wrap="none" lIns="0" tIns="0" rIns="0" bIns="0" rtlCol="0" anchor="t"/>
          <a:lstStyle/>
          <a:p>
            <a:pPr marL="0" indent="0" algn="l">
              <a:lnSpc>
                <a:spcPts val="2500"/>
              </a:lnSpc>
              <a:buNone/>
            </a:pPr>
            <a:r>
              <a:rPr lang="en-US" sz="2000" dirty="0">
                <a:solidFill>
                  <a:srgbClr val="FFE5E5"/>
                </a:solidFill>
                <a:latin typeface="Arial" panose="020B0604020202020204" pitchFamily="34" charset="0"/>
                <a:ea typeface="Dela Gothic One" pitchFamily="34" charset="-122"/>
                <a:cs typeface="Arial" panose="020B0604020202020204" pitchFamily="34" charset="0"/>
              </a:rPr>
              <a:t>Unity</a:t>
            </a:r>
            <a:endParaRPr lang="en-US" sz="2000" dirty="0">
              <a:latin typeface="Arial" panose="020B0604020202020204" pitchFamily="34" charset="0"/>
              <a:cs typeface="Arial" panose="020B0604020202020204" pitchFamily="34" charset="0"/>
            </a:endParaRPr>
          </a:p>
        </p:txBody>
      </p:sp>
      <p:sp>
        <p:nvSpPr>
          <p:cNvPr id="15" name="Text 8"/>
          <p:cNvSpPr/>
          <p:nvPr/>
        </p:nvSpPr>
        <p:spPr>
          <a:xfrm>
            <a:off x="7431524" y="6767870"/>
            <a:ext cx="6518077" cy="622459"/>
          </a:xfrm>
          <a:prstGeom prst="rect">
            <a:avLst/>
          </a:prstGeom>
          <a:noFill/>
          <a:ln/>
        </p:spPr>
        <p:txBody>
          <a:bodyPr wrap="square" lIns="0" tIns="0" rIns="0" bIns="0" rtlCol="0" anchor="t"/>
          <a:lstStyle/>
          <a:p>
            <a:pPr marL="0" indent="0" algn="l">
              <a:lnSpc>
                <a:spcPts val="2450"/>
              </a:lnSpc>
              <a:buNone/>
            </a:pPr>
            <a:r>
              <a:rPr lang="en-US" sz="1500" dirty="0">
                <a:solidFill>
                  <a:srgbClr val="FFE5E5"/>
                </a:solidFill>
                <a:latin typeface="Arial" panose="020B0604020202020204" pitchFamily="34" charset="0"/>
                <a:ea typeface="DM Sans" pitchFamily="34" charset="-122"/>
                <a:cs typeface="Arial" panose="020B0604020202020204" pitchFamily="34" charset="0"/>
              </a:rPr>
              <a:t>Harmony among various elements, creating a sense of wholeness in the design.</a:t>
            </a:r>
            <a:endParaRPr lang="en-US" sz="1500" dirty="0">
              <a:latin typeface="Arial" panose="020B0604020202020204" pitchFamily="34" charset="0"/>
              <a:cs typeface="Arial" panose="020B0604020202020204" pitchFamily="34" charset="0"/>
            </a:endParaRPr>
          </a:p>
        </p:txBody>
      </p:sp>
      <p:sp>
        <p:nvSpPr>
          <p:cNvPr id="16" name="Rectangle: Rounded Corners 15">
            <a:extLst>
              <a:ext uri="{FF2B5EF4-FFF2-40B4-BE49-F238E27FC236}">
                <a16:creationId xmlns:a16="http://schemas.microsoft.com/office/drawing/2014/main" id="{6142E9BA-B7EE-8B95-4843-415F4A6386F2}"/>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2123" y="809149"/>
            <a:ext cx="7559754" cy="1488996"/>
          </a:xfrm>
          <a:prstGeom prst="rect">
            <a:avLst/>
          </a:prstGeom>
          <a:noFill/>
          <a:ln/>
        </p:spPr>
        <p:txBody>
          <a:bodyPr wrap="square" lIns="0" tIns="0" rIns="0" bIns="0" rtlCol="0" anchor="t"/>
          <a:lstStyle/>
          <a:p>
            <a:pPr marL="0" indent="0">
              <a:lnSpc>
                <a:spcPts val="5850"/>
              </a:lnSpc>
              <a:buNone/>
            </a:pPr>
            <a:r>
              <a:rPr lang="en-US" sz="4650" dirty="0">
                <a:solidFill>
                  <a:srgbClr val="FAEBEB"/>
                </a:solidFill>
                <a:latin typeface="Arial" panose="020B0604020202020204" pitchFamily="34" charset="0"/>
                <a:ea typeface="Dela Gothic One" pitchFamily="34" charset="-122"/>
                <a:cs typeface="Arial" panose="020B0604020202020204" pitchFamily="34" charset="0"/>
              </a:rPr>
              <a:t>Color Theory in Design</a:t>
            </a:r>
            <a:endParaRPr lang="en-US" sz="4650" dirty="0">
              <a:latin typeface="Arial" panose="020B0604020202020204" pitchFamily="34" charset="0"/>
              <a:cs typeface="Arial" panose="020B0604020202020204" pitchFamily="34" charset="0"/>
            </a:endParaRPr>
          </a:p>
        </p:txBody>
      </p:sp>
      <p:sp>
        <p:nvSpPr>
          <p:cNvPr id="4" name="Shape 1"/>
          <p:cNvSpPr/>
          <p:nvPr/>
        </p:nvSpPr>
        <p:spPr>
          <a:xfrm>
            <a:off x="792123" y="2637592"/>
            <a:ext cx="7559754" cy="4782741"/>
          </a:xfrm>
          <a:prstGeom prst="roundRect">
            <a:avLst>
              <a:gd name="adj" fmla="val 1988"/>
            </a:avLst>
          </a:prstGeom>
          <a:noFill/>
          <a:ln w="7620">
            <a:solidFill>
              <a:srgbClr val="FFFFFF">
                <a:alpha val="24000"/>
              </a:srgbClr>
            </a:solidFill>
            <a:prstDash val="solid"/>
          </a:ln>
        </p:spPr>
      </p:sp>
      <p:sp>
        <p:nvSpPr>
          <p:cNvPr id="5" name="Shape 2"/>
          <p:cNvSpPr/>
          <p:nvPr/>
        </p:nvSpPr>
        <p:spPr>
          <a:xfrm>
            <a:off x="799743" y="2645212"/>
            <a:ext cx="7543681" cy="648772"/>
          </a:xfrm>
          <a:prstGeom prst="rect">
            <a:avLst/>
          </a:prstGeom>
          <a:solidFill>
            <a:srgbClr val="FFFFFF">
              <a:alpha val="4000"/>
            </a:srgbClr>
          </a:solidFill>
          <a:ln/>
        </p:spPr>
      </p:sp>
      <p:sp>
        <p:nvSpPr>
          <p:cNvPr id="6" name="Text 3"/>
          <p:cNvSpPr/>
          <p:nvPr/>
        </p:nvSpPr>
        <p:spPr>
          <a:xfrm>
            <a:off x="1027033" y="2788563"/>
            <a:ext cx="2057757" cy="362069"/>
          </a:xfrm>
          <a:prstGeom prst="rect">
            <a:avLst/>
          </a:prstGeom>
          <a:noFill/>
          <a:ln/>
        </p:spPr>
        <p:txBody>
          <a:bodyPr wrap="none" lIns="0" tIns="0" rIns="0" bIns="0" rtlCol="0" anchor="t"/>
          <a:lstStyle/>
          <a:p>
            <a:pPr marL="0" indent="0">
              <a:lnSpc>
                <a:spcPts val="2850"/>
              </a:lnSpc>
              <a:buNone/>
            </a:pPr>
            <a:r>
              <a:rPr lang="en-US" sz="1750" dirty="0">
                <a:solidFill>
                  <a:srgbClr val="FFE5E5"/>
                </a:solidFill>
                <a:latin typeface="Arial" panose="020B0604020202020204" pitchFamily="34" charset="0"/>
                <a:ea typeface="DM Sans" pitchFamily="34" charset="-122"/>
                <a:cs typeface="Arial" panose="020B0604020202020204" pitchFamily="34" charset="0"/>
              </a:rPr>
              <a:t>Color Model</a:t>
            </a:r>
            <a:endParaRPr lang="en-US" sz="1750" dirty="0">
              <a:latin typeface="Arial" panose="020B0604020202020204" pitchFamily="34" charset="0"/>
              <a:cs typeface="Arial" panose="020B0604020202020204" pitchFamily="34" charset="0"/>
            </a:endParaRPr>
          </a:p>
        </p:txBody>
      </p:sp>
      <p:sp>
        <p:nvSpPr>
          <p:cNvPr id="7" name="Text 4"/>
          <p:cNvSpPr/>
          <p:nvPr/>
        </p:nvSpPr>
        <p:spPr>
          <a:xfrm>
            <a:off x="3545086" y="2788563"/>
            <a:ext cx="2053947" cy="362069"/>
          </a:xfrm>
          <a:prstGeom prst="rect">
            <a:avLst/>
          </a:prstGeom>
          <a:noFill/>
          <a:ln/>
        </p:spPr>
        <p:txBody>
          <a:bodyPr wrap="none" lIns="0" tIns="0" rIns="0" bIns="0" rtlCol="0" anchor="t"/>
          <a:lstStyle/>
          <a:p>
            <a:pPr marL="0" indent="0">
              <a:lnSpc>
                <a:spcPts val="2850"/>
              </a:lnSpc>
              <a:buNone/>
            </a:pPr>
            <a:r>
              <a:rPr lang="en-US" sz="1750" dirty="0">
                <a:solidFill>
                  <a:srgbClr val="FFE5E5"/>
                </a:solidFill>
                <a:latin typeface="Arial" panose="020B0604020202020204" pitchFamily="34" charset="0"/>
                <a:ea typeface="DM Sans" pitchFamily="34" charset="-122"/>
                <a:cs typeface="Arial" panose="020B0604020202020204" pitchFamily="34" charset="0"/>
              </a:rPr>
              <a:t>Description</a:t>
            </a:r>
            <a:endParaRPr lang="en-US" sz="1750" dirty="0">
              <a:latin typeface="Arial" panose="020B0604020202020204" pitchFamily="34" charset="0"/>
              <a:cs typeface="Arial" panose="020B0604020202020204" pitchFamily="34" charset="0"/>
            </a:endParaRPr>
          </a:p>
        </p:txBody>
      </p:sp>
      <p:sp>
        <p:nvSpPr>
          <p:cNvPr id="8" name="Text 5"/>
          <p:cNvSpPr/>
          <p:nvPr/>
        </p:nvSpPr>
        <p:spPr>
          <a:xfrm>
            <a:off x="6059329" y="2788563"/>
            <a:ext cx="2057757" cy="362069"/>
          </a:xfrm>
          <a:prstGeom prst="rect">
            <a:avLst/>
          </a:prstGeom>
          <a:noFill/>
          <a:ln/>
        </p:spPr>
        <p:txBody>
          <a:bodyPr wrap="none" lIns="0" tIns="0" rIns="0" bIns="0" rtlCol="0" anchor="t"/>
          <a:lstStyle/>
          <a:p>
            <a:pPr marL="0" indent="0">
              <a:lnSpc>
                <a:spcPts val="2850"/>
              </a:lnSpc>
              <a:buNone/>
            </a:pPr>
            <a:r>
              <a:rPr lang="en-US" sz="1750" dirty="0">
                <a:solidFill>
                  <a:srgbClr val="FFE5E5"/>
                </a:solidFill>
                <a:latin typeface="Arial" panose="020B0604020202020204" pitchFamily="34" charset="0"/>
                <a:ea typeface="DM Sans" pitchFamily="34" charset="-122"/>
                <a:cs typeface="Arial" panose="020B0604020202020204" pitchFamily="34" charset="0"/>
              </a:rPr>
              <a:t>Application</a:t>
            </a:r>
            <a:endParaRPr lang="en-US" sz="1750" dirty="0">
              <a:latin typeface="Arial" panose="020B0604020202020204" pitchFamily="34" charset="0"/>
              <a:cs typeface="Arial" panose="020B0604020202020204" pitchFamily="34" charset="0"/>
            </a:endParaRPr>
          </a:p>
        </p:txBody>
      </p:sp>
      <p:sp>
        <p:nvSpPr>
          <p:cNvPr id="9" name="Shape 6"/>
          <p:cNvSpPr/>
          <p:nvPr/>
        </p:nvSpPr>
        <p:spPr>
          <a:xfrm>
            <a:off x="799743" y="3293983"/>
            <a:ext cx="7543681" cy="1372910"/>
          </a:xfrm>
          <a:prstGeom prst="rect">
            <a:avLst/>
          </a:prstGeom>
          <a:solidFill>
            <a:srgbClr val="000000">
              <a:alpha val="4000"/>
            </a:srgbClr>
          </a:solidFill>
          <a:ln/>
        </p:spPr>
      </p:sp>
      <p:sp>
        <p:nvSpPr>
          <p:cNvPr id="10" name="Text 7"/>
          <p:cNvSpPr/>
          <p:nvPr/>
        </p:nvSpPr>
        <p:spPr>
          <a:xfrm>
            <a:off x="1027033" y="3437334"/>
            <a:ext cx="2057757" cy="362069"/>
          </a:xfrm>
          <a:prstGeom prst="rect">
            <a:avLst/>
          </a:prstGeom>
          <a:noFill/>
          <a:ln/>
        </p:spPr>
        <p:txBody>
          <a:bodyPr wrap="none" lIns="0" tIns="0" rIns="0" bIns="0" rtlCol="0" anchor="t"/>
          <a:lstStyle/>
          <a:p>
            <a:pPr marL="0" indent="0">
              <a:lnSpc>
                <a:spcPts val="2850"/>
              </a:lnSpc>
              <a:buNone/>
            </a:pPr>
            <a:r>
              <a:rPr lang="en-US" sz="1750" dirty="0">
                <a:solidFill>
                  <a:srgbClr val="FFE5E5"/>
                </a:solidFill>
                <a:latin typeface="Arial" panose="020B0604020202020204" pitchFamily="34" charset="0"/>
                <a:ea typeface="DM Sans" pitchFamily="34" charset="-122"/>
                <a:cs typeface="Arial" panose="020B0604020202020204" pitchFamily="34" charset="0"/>
              </a:rPr>
              <a:t>RGB</a:t>
            </a:r>
            <a:endParaRPr lang="en-US" sz="1750" dirty="0">
              <a:latin typeface="Arial" panose="020B0604020202020204" pitchFamily="34" charset="0"/>
              <a:cs typeface="Arial" panose="020B0604020202020204" pitchFamily="34" charset="0"/>
            </a:endParaRPr>
          </a:p>
        </p:txBody>
      </p:sp>
      <p:sp>
        <p:nvSpPr>
          <p:cNvPr id="11" name="Text 8"/>
          <p:cNvSpPr/>
          <p:nvPr/>
        </p:nvSpPr>
        <p:spPr>
          <a:xfrm>
            <a:off x="3545086" y="3437334"/>
            <a:ext cx="2053947" cy="1086207"/>
          </a:xfrm>
          <a:prstGeom prst="rect">
            <a:avLst/>
          </a:prstGeom>
          <a:noFill/>
          <a:ln/>
        </p:spPr>
        <p:txBody>
          <a:bodyPr wrap="square" lIns="0" tIns="0" rIns="0" bIns="0" rtlCol="0" anchor="t"/>
          <a:lstStyle/>
          <a:p>
            <a:pPr marL="0" indent="0">
              <a:lnSpc>
                <a:spcPts val="2850"/>
              </a:lnSpc>
              <a:buNone/>
            </a:pPr>
            <a:r>
              <a:rPr lang="en-US" sz="1750" dirty="0">
                <a:solidFill>
                  <a:srgbClr val="FFE5E5"/>
                </a:solidFill>
                <a:latin typeface="Arial" panose="020B0604020202020204" pitchFamily="34" charset="0"/>
                <a:ea typeface="DM Sans" pitchFamily="34" charset="-122"/>
                <a:cs typeface="Arial" panose="020B0604020202020204" pitchFamily="34" charset="0"/>
              </a:rPr>
              <a:t>Additive model using red, green, blue</a:t>
            </a:r>
            <a:endParaRPr lang="en-US" sz="1750" dirty="0">
              <a:latin typeface="Arial" panose="020B0604020202020204" pitchFamily="34" charset="0"/>
              <a:cs typeface="Arial" panose="020B0604020202020204" pitchFamily="34" charset="0"/>
            </a:endParaRPr>
          </a:p>
        </p:txBody>
      </p:sp>
      <p:sp>
        <p:nvSpPr>
          <p:cNvPr id="12" name="Text 9"/>
          <p:cNvSpPr/>
          <p:nvPr/>
        </p:nvSpPr>
        <p:spPr>
          <a:xfrm>
            <a:off x="6059329" y="3437334"/>
            <a:ext cx="2057757" cy="724138"/>
          </a:xfrm>
          <a:prstGeom prst="rect">
            <a:avLst/>
          </a:prstGeom>
          <a:noFill/>
          <a:ln/>
        </p:spPr>
        <p:txBody>
          <a:bodyPr wrap="square" lIns="0" tIns="0" rIns="0" bIns="0" rtlCol="0" anchor="t"/>
          <a:lstStyle/>
          <a:p>
            <a:pPr marL="0" indent="0">
              <a:lnSpc>
                <a:spcPts val="2850"/>
              </a:lnSpc>
              <a:buNone/>
            </a:pPr>
            <a:r>
              <a:rPr lang="en-US" sz="1750" dirty="0">
                <a:solidFill>
                  <a:srgbClr val="FFE5E5"/>
                </a:solidFill>
                <a:latin typeface="Arial" panose="020B0604020202020204" pitchFamily="34" charset="0"/>
                <a:ea typeface="DM Sans" pitchFamily="34" charset="-122"/>
                <a:cs typeface="Arial" panose="020B0604020202020204" pitchFamily="34" charset="0"/>
              </a:rPr>
              <a:t>Digital displays, web design</a:t>
            </a:r>
            <a:endParaRPr lang="en-US" sz="1750" dirty="0">
              <a:latin typeface="Arial" panose="020B0604020202020204" pitchFamily="34" charset="0"/>
              <a:cs typeface="Arial" panose="020B0604020202020204" pitchFamily="34" charset="0"/>
            </a:endParaRPr>
          </a:p>
        </p:txBody>
      </p:sp>
      <p:sp>
        <p:nvSpPr>
          <p:cNvPr id="13" name="Shape 10"/>
          <p:cNvSpPr/>
          <p:nvPr/>
        </p:nvSpPr>
        <p:spPr>
          <a:xfrm>
            <a:off x="799743" y="4666893"/>
            <a:ext cx="7543681" cy="1734979"/>
          </a:xfrm>
          <a:prstGeom prst="rect">
            <a:avLst/>
          </a:prstGeom>
          <a:solidFill>
            <a:srgbClr val="FFFFFF">
              <a:alpha val="4000"/>
            </a:srgbClr>
          </a:solidFill>
          <a:ln/>
        </p:spPr>
      </p:sp>
      <p:sp>
        <p:nvSpPr>
          <p:cNvPr id="14" name="Text 11"/>
          <p:cNvSpPr/>
          <p:nvPr/>
        </p:nvSpPr>
        <p:spPr>
          <a:xfrm>
            <a:off x="1027033" y="4810244"/>
            <a:ext cx="2057757" cy="362069"/>
          </a:xfrm>
          <a:prstGeom prst="rect">
            <a:avLst/>
          </a:prstGeom>
          <a:noFill/>
          <a:ln/>
        </p:spPr>
        <p:txBody>
          <a:bodyPr wrap="none" lIns="0" tIns="0" rIns="0" bIns="0" rtlCol="0" anchor="t"/>
          <a:lstStyle/>
          <a:p>
            <a:pPr marL="0" indent="0">
              <a:lnSpc>
                <a:spcPts val="2850"/>
              </a:lnSpc>
              <a:buNone/>
            </a:pPr>
            <a:r>
              <a:rPr lang="en-US" sz="1750" dirty="0">
                <a:solidFill>
                  <a:srgbClr val="FFE5E5"/>
                </a:solidFill>
                <a:latin typeface="Arial" panose="020B0604020202020204" pitchFamily="34" charset="0"/>
                <a:ea typeface="DM Sans" pitchFamily="34" charset="-122"/>
                <a:cs typeface="Arial" panose="020B0604020202020204" pitchFamily="34" charset="0"/>
              </a:rPr>
              <a:t>CMYK</a:t>
            </a:r>
            <a:endParaRPr lang="en-US" sz="1750" dirty="0">
              <a:latin typeface="Arial" panose="020B0604020202020204" pitchFamily="34" charset="0"/>
              <a:cs typeface="Arial" panose="020B0604020202020204" pitchFamily="34" charset="0"/>
            </a:endParaRPr>
          </a:p>
        </p:txBody>
      </p:sp>
      <p:sp>
        <p:nvSpPr>
          <p:cNvPr id="15" name="Text 12"/>
          <p:cNvSpPr/>
          <p:nvPr/>
        </p:nvSpPr>
        <p:spPr>
          <a:xfrm>
            <a:off x="3545086" y="4810244"/>
            <a:ext cx="2053947" cy="1448276"/>
          </a:xfrm>
          <a:prstGeom prst="rect">
            <a:avLst/>
          </a:prstGeom>
          <a:noFill/>
          <a:ln/>
        </p:spPr>
        <p:txBody>
          <a:bodyPr wrap="square" lIns="0" tIns="0" rIns="0" bIns="0" rtlCol="0" anchor="t"/>
          <a:lstStyle/>
          <a:p>
            <a:pPr marL="0" indent="0">
              <a:lnSpc>
                <a:spcPts val="2850"/>
              </a:lnSpc>
              <a:buNone/>
            </a:pPr>
            <a:r>
              <a:rPr lang="en-US" sz="1750" dirty="0">
                <a:solidFill>
                  <a:srgbClr val="FFE5E5"/>
                </a:solidFill>
                <a:latin typeface="Arial" panose="020B0604020202020204" pitchFamily="34" charset="0"/>
                <a:ea typeface="DM Sans" pitchFamily="34" charset="-122"/>
                <a:cs typeface="Arial" panose="020B0604020202020204" pitchFamily="34" charset="0"/>
              </a:rPr>
              <a:t>Subtractive model using cyan, magenta, yellow, black</a:t>
            </a:r>
            <a:endParaRPr lang="en-US" sz="1750" dirty="0">
              <a:latin typeface="Arial" panose="020B0604020202020204" pitchFamily="34" charset="0"/>
              <a:cs typeface="Arial" panose="020B0604020202020204" pitchFamily="34" charset="0"/>
            </a:endParaRPr>
          </a:p>
        </p:txBody>
      </p:sp>
      <p:sp>
        <p:nvSpPr>
          <p:cNvPr id="16" name="Text 13"/>
          <p:cNvSpPr/>
          <p:nvPr/>
        </p:nvSpPr>
        <p:spPr>
          <a:xfrm>
            <a:off x="6059329" y="4810244"/>
            <a:ext cx="2057757" cy="362069"/>
          </a:xfrm>
          <a:prstGeom prst="rect">
            <a:avLst/>
          </a:prstGeom>
          <a:noFill/>
          <a:ln/>
        </p:spPr>
        <p:txBody>
          <a:bodyPr wrap="none" lIns="0" tIns="0" rIns="0" bIns="0" rtlCol="0" anchor="t"/>
          <a:lstStyle/>
          <a:p>
            <a:pPr marL="0" indent="0">
              <a:lnSpc>
                <a:spcPts val="2850"/>
              </a:lnSpc>
              <a:buNone/>
            </a:pPr>
            <a:r>
              <a:rPr lang="en-US" sz="1750" dirty="0">
                <a:solidFill>
                  <a:srgbClr val="FFE5E5"/>
                </a:solidFill>
                <a:latin typeface="Arial" panose="020B0604020202020204" pitchFamily="34" charset="0"/>
                <a:ea typeface="DM Sans" pitchFamily="34" charset="-122"/>
                <a:cs typeface="Arial" panose="020B0604020202020204" pitchFamily="34" charset="0"/>
              </a:rPr>
              <a:t>Print design</a:t>
            </a:r>
            <a:endParaRPr lang="en-US" sz="1750" dirty="0">
              <a:latin typeface="Arial" panose="020B0604020202020204" pitchFamily="34" charset="0"/>
              <a:cs typeface="Arial" panose="020B0604020202020204" pitchFamily="34" charset="0"/>
            </a:endParaRPr>
          </a:p>
        </p:txBody>
      </p:sp>
      <p:sp>
        <p:nvSpPr>
          <p:cNvPr id="17" name="Shape 14"/>
          <p:cNvSpPr/>
          <p:nvPr/>
        </p:nvSpPr>
        <p:spPr>
          <a:xfrm>
            <a:off x="799743" y="6401872"/>
            <a:ext cx="7543681" cy="1010841"/>
          </a:xfrm>
          <a:prstGeom prst="rect">
            <a:avLst/>
          </a:prstGeom>
          <a:solidFill>
            <a:srgbClr val="000000">
              <a:alpha val="4000"/>
            </a:srgbClr>
          </a:solidFill>
          <a:ln/>
        </p:spPr>
      </p:sp>
      <p:sp>
        <p:nvSpPr>
          <p:cNvPr id="18" name="Text 15"/>
          <p:cNvSpPr/>
          <p:nvPr/>
        </p:nvSpPr>
        <p:spPr>
          <a:xfrm>
            <a:off x="1027033" y="6545223"/>
            <a:ext cx="2057757" cy="362069"/>
          </a:xfrm>
          <a:prstGeom prst="rect">
            <a:avLst/>
          </a:prstGeom>
          <a:noFill/>
          <a:ln/>
        </p:spPr>
        <p:txBody>
          <a:bodyPr wrap="none" lIns="0" tIns="0" rIns="0" bIns="0" rtlCol="0" anchor="t"/>
          <a:lstStyle/>
          <a:p>
            <a:pPr marL="0" indent="0">
              <a:lnSpc>
                <a:spcPts val="2850"/>
              </a:lnSpc>
              <a:buNone/>
            </a:pPr>
            <a:r>
              <a:rPr lang="en-US" sz="1750" dirty="0">
                <a:solidFill>
                  <a:srgbClr val="FFE5E5"/>
                </a:solidFill>
                <a:latin typeface="Arial" panose="020B0604020202020204" pitchFamily="34" charset="0"/>
                <a:ea typeface="DM Sans" pitchFamily="34" charset="-122"/>
                <a:cs typeface="Arial" panose="020B0604020202020204" pitchFamily="34" charset="0"/>
              </a:rPr>
              <a:t>HSB</a:t>
            </a:r>
            <a:endParaRPr lang="en-US" sz="1750" dirty="0">
              <a:latin typeface="Arial" panose="020B0604020202020204" pitchFamily="34" charset="0"/>
              <a:cs typeface="Arial" panose="020B0604020202020204" pitchFamily="34" charset="0"/>
            </a:endParaRPr>
          </a:p>
        </p:txBody>
      </p:sp>
      <p:sp>
        <p:nvSpPr>
          <p:cNvPr id="19" name="Text 16"/>
          <p:cNvSpPr/>
          <p:nvPr/>
        </p:nvSpPr>
        <p:spPr>
          <a:xfrm>
            <a:off x="3545086" y="6545223"/>
            <a:ext cx="2053947" cy="724138"/>
          </a:xfrm>
          <a:prstGeom prst="rect">
            <a:avLst/>
          </a:prstGeom>
          <a:noFill/>
          <a:ln/>
        </p:spPr>
        <p:txBody>
          <a:bodyPr wrap="square" lIns="0" tIns="0" rIns="0" bIns="0" rtlCol="0" anchor="t"/>
          <a:lstStyle/>
          <a:p>
            <a:pPr marL="0" indent="0">
              <a:lnSpc>
                <a:spcPts val="2850"/>
              </a:lnSpc>
              <a:buNone/>
            </a:pPr>
            <a:r>
              <a:rPr lang="en-US" sz="1750" dirty="0">
                <a:solidFill>
                  <a:srgbClr val="FFE5E5"/>
                </a:solidFill>
                <a:latin typeface="Arial" panose="020B0604020202020204" pitchFamily="34" charset="0"/>
                <a:ea typeface="DM Sans" pitchFamily="34" charset="-122"/>
                <a:cs typeface="Arial" panose="020B0604020202020204" pitchFamily="34" charset="0"/>
              </a:rPr>
              <a:t>Hue, Saturation, Brightness model</a:t>
            </a:r>
            <a:endParaRPr lang="en-US" sz="1750" dirty="0">
              <a:latin typeface="Arial" panose="020B0604020202020204" pitchFamily="34" charset="0"/>
              <a:cs typeface="Arial" panose="020B0604020202020204" pitchFamily="34" charset="0"/>
            </a:endParaRPr>
          </a:p>
        </p:txBody>
      </p:sp>
      <p:sp>
        <p:nvSpPr>
          <p:cNvPr id="20" name="Text 17"/>
          <p:cNvSpPr/>
          <p:nvPr/>
        </p:nvSpPr>
        <p:spPr>
          <a:xfrm>
            <a:off x="6059329" y="6545223"/>
            <a:ext cx="2057757" cy="724138"/>
          </a:xfrm>
          <a:prstGeom prst="rect">
            <a:avLst/>
          </a:prstGeom>
          <a:noFill/>
          <a:ln/>
        </p:spPr>
        <p:txBody>
          <a:bodyPr wrap="square" lIns="0" tIns="0" rIns="0" bIns="0" rtlCol="0" anchor="t"/>
          <a:lstStyle/>
          <a:p>
            <a:pPr marL="0" indent="0">
              <a:lnSpc>
                <a:spcPts val="2850"/>
              </a:lnSpc>
              <a:buNone/>
            </a:pPr>
            <a:r>
              <a:rPr lang="en-US" sz="1750" dirty="0">
                <a:solidFill>
                  <a:srgbClr val="FFE5E5"/>
                </a:solidFill>
                <a:latin typeface="Arial" panose="020B0604020202020204" pitchFamily="34" charset="0"/>
                <a:ea typeface="DM Sans" pitchFamily="34" charset="-122"/>
                <a:cs typeface="Arial" panose="020B0604020202020204" pitchFamily="34" charset="0"/>
              </a:rPr>
              <a:t>Intuitive color manipulation</a:t>
            </a:r>
            <a:endParaRPr lang="en-US" sz="1750" dirty="0">
              <a:latin typeface="Arial" panose="020B0604020202020204" pitchFamily="34" charset="0"/>
              <a:cs typeface="Arial" panose="020B0604020202020204" pitchFamily="34"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864037" y="2364581"/>
            <a:ext cx="11896249" cy="812125"/>
          </a:xfrm>
          <a:prstGeom prst="rect">
            <a:avLst/>
          </a:prstGeom>
          <a:noFill/>
          <a:ln/>
        </p:spPr>
        <p:txBody>
          <a:bodyPr wrap="none" lIns="0" tIns="0" rIns="0" bIns="0" rtlCol="0" anchor="t"/>
          <a:lstStyle/>
          <a:p>
            <a:pPr marL="0" indent="0">
              <a:lnSpc>
                <a:spcPts val="6350"/>
              </a:lnSpc>
              <a:buNone/>
            </a:pPr>
            <a:r>
              <a:rPr lang="en-US" sz="5100" dirty="0">
                <a:solidFill>
                  <a:srgbClr val="FAEBEB"/>
                </a:solidFill>
                <a:latin typeface="Arial" panose="020B0604020202020204" pitchFamily="34" charset="0"/>
                <a:ea typeface="Dela Gothic One" pitchFamily="34" charset="-122"/>
                <a:cs typeface="Arial" panose="020B0604020202020204" pitchFamily="34" charset="0"/>
              </a:rPr>
              <a:t>Photoshop Interface and Tools</a:t>
            </a:r>
            <a:endParaRPr lang="en-US" sz="5100" dirty="0">
              <a:latin typeface="Arial" panose="020B0604020202020204" pitchFamily="34" charset="0"/>
              <a:cs typeface="Arial" panose="020B0604020202020204" pitchFamily="34" charset="0"/>
            </a:endParaRPr>
          </a:p>
        </p:txBody>
      </p:sp>
      <p:sp>
        <p:nvSpPr>
          <p:cNvPr id="3" name="Text 1"/>
          <p:cNvSpPr/>
          <p:nvPr/>
        </p:nvSpPr>
        <p:spPr>
          <a:xfrm>
            <a:off x="864037" y="3793808"/>
            <a:ext cx="3898821" cy="812006"/>
          </a:xfrm>
          <a:prstGeom prst="rect">
            <a:avLst/>
          </a:prstGeom>
          <a:noFill/>
          <a:ln/>
        </p:spPr>
        <p:txBody>
          <a:bodyPr wrap="square" lIns="0" tIns="0" rIns="0" bIns="0" rtlCol="0" anchor="t"/>
          <a:lstStyle/>
          <a:p>
            <a:pPr marL="0" indent="0">
              <a:lnSpc>
                <a:spcPts val="3150"/>
              </a:lnSpc>
              <a:buNone/>
            </a:pPr>
            <a:r>
              <a:rPr lang="en-US" sz="2550" dirty="0">
                <a:solidFill>
                  <a:srgbClr val="FAEBEB"/>
                </a:solidFill>
                <a:latin typeface="Arial" panose="020B0604020202020204" pitchFamily="34" charset="0"/>
                <a:ea typeface="Dela Gothic One" pitchFamily="34" charset="-122"/>
                <a:cs typeface="Arial" panose="020B0604020202020204" pitchFamily="34" charset="0"/>
              </a:rPr>
              <a:t>Interface Components</a:t>
            </a:r>
            <a:endParaRPr lang="en-US" sz="2550" dirty="0">
              <a:latin typeface="Arial" panose="020B0604020202020204" pitchFamily="34" charset="0"/>
              <a:cs typeface="Arial" panose="020B0604020202020204" pitchFamily="34" charset="0"/>
            </a:endParaRPr>
          </a:p>
        </p:txBody>
      </p:sp>
      <p:sp>
        <p:nvSpPr>
          <p:cNvPr id="4" name="Text 2"/>
          <p:cNvSpPr/>
          <p:nvPr/>
        </p:nvSpPr>
        <p:spPr>
          <a:xfrm>
            <a:off x="864037" y="4852630"/>
            <a:ext cx="3898821" cy="790099"/>
          </a:xfrm>
          <a:prstGeom prst="rect">
            <a:avLst/>
          </a:prstGeom>
          <a:noFill/>
          <a:ln/>
        </p:spPr>
        <p:txBody>
          <a:bodyPr wrap="square" lIns="0" tIns="0" rIns="0" bIns="0" rtlCol="0" anchor="t"/>
          <a:lstStyle/>
          <a:p>
            <a:pPr marL="0" indent="0">
              <a:lnSpc>
                <a:spcPts val="3100"/>
              </a:lnSpc>
              <a:buNone/>
            </a:pPr>
            <a:r>
              <a:rPr lang="en-US" sz="1900" dirty="0">
                <a:solidFill>
                  <a:srgbClr val="FFE5E5"/>
                </a:solidFill>
                <a:latin typeface="Arial" panose="020B0604020202020204" pitchFamily="34" charset="0"/>
                <a:ea typeface="DM Sans" pitchFamily="34" charset="-122"/>
                <a:cs typeface="Arial" panose="020B0604020202020204" pitchFamily="34" charset="0"/>
              </a:rPr>
              <a:t>Menu Bar, Options Bar, Toolbox, Panels, Document Window</a:t>
            </a:r>
            <a:endParaRPr lang="en-US" sz="1900" dirty="0">
              <a:latin typeface="Arial" panose="020B0604020202020204" pitchFamily="34" charset="0"/>
              <a:cs typeface="Arial" panose="020B0604020202020204" pitchFamily="34" charset="0"/>
            </a:endParaRPr>
          </a:p>
        </p:txBody>
      </p:sp>
      <p:sp>
        <p:nvSpPr>
          <p:cNvPr id="5" name="Text 3"/>
          <p:cNvSpPr/>
          <p:nvPr/>
        </p:nvSpPr>
        <p:spPr>
          <a:xfrm>
            <a:off x="5372695" y="3793808"/>
            <a:ext cx="3248501" cy="406003"/>
          </a:xfrm>
          <a:prstGeom prst="rect">
            <a:avLst/>
          </a:prstGeom>
          <a:noFill/>
          <a:ln/>
        </p:spPr>
        <p:txBody>
          <a:bodyPr wrap="none" lIns="0" tIns="0" rIns="0" bIns="0" rtlCol="0" anchor="t"/>
          <a:lstStyle/>
          <a:p>
            <a:pPr marL="0" indent="0">
              <a:lnSpc>
                <a:spcPts val="3150"/>
              </a:lnSpc>
              <a:buNone/>
            </a:pPr>
            <a:r>
              <a:rPr lang="en-US" sz="2550" dirty="0">
                <a:solidFill>
                  <a:srgbClr val="FAEBEB"/>
                </a:solidFill>
                <a:latin typeface="Arial" panose="020B0604020202020204" pitchFamily="34" charset="0"/>
                <a:ea typeface="Dela Gothic One" pitchFamily="34" charset="-122"/>
                <a:cs typeface="Arial" panose="020B0604020202020204" pitchFamily="34" charset="0"/>
              </a:rPr>
              <a:t>Essential Tools</a:t>
            </a:r>
            <a:endParaRPr lang="en-US" sz="2550" dirty="0">
              <a:latin typeface="Arial" panose="020B0604020202020204" pitchFamily="34" charset="0"/>
              <a:cs typeface="Arial" panose="020B0604020202020204" pitchFamily="34" charset="0"/>
            </a:endParaRPr>
          </a:p>
        </p:txBody>
      </p:sp>
      <p:sp>
        <p:nvSpPr>
          <p:cNvPr id="6" name="Text 4"/>
          <p:cNvSpPr/>
          <p:nvPr/>
        </p:nvSpPr>
        <p:spPr>
          <a:xfrm>
            <a:off x="5372695" y="4446627"/>
            <a:ext cx="3898821" cy="1185148"/>
          </a:xfrm>
          <a:prstGeom prst="rect">
            <a:avLst/>
          </a:prstGeom>
          <a:noFill/>
          <a:ln/>
        </p:spPr>
        <p:txBody>
          <a:bodyPr wrap="square" lIns="0" tIns="0" rIns="0" bIns="0" rtlCol="0" anchor="t"/>
          <a:lstStyle/>
          <a:p>
            <a:pPr marL="0" indent="0">
              <a:lnSpc>
                <a:spcPts val="3100"/>
              </a:lnSpc>
              <a:buNone/>
            </a:pPr>
            <a:r>
              <a:rPr lang="en-US" sz="1900" dirty="0">
                <a:solidFill>
                  <a:srgbClr val="FFE5E5"/>
                </a:solidFill>
                <a:latin typeface="Arial" panose="020B0604020202020204" pitchFamily="34" charset="0"/>
                <a:ea typeface="DM Sans" pitchFamily="34" charset="-122"/>
                <a:cs typeface="Arial" panose="020B0604020202020204" pitchFamily="34" charset="0"/>
              </a:rPr>
              <a:t>Selection Tools, Brush Tool, Eraser Tool, Clone Stamp Tool, Text Tool, Shape Tools, Zoom Tool</a:t>
            </a:r>
            <a:endParaRPr lang="en-US" sz="1900" dirty="0">
              <a:latin typeface="Arial" panose="020B0604020202020204" pitchFamily="34" charset="0"/>
              <a:cs typeface="Arial" panose="020B0604020202020204" pitchFamily="34" charset="0"/>
            </a:endParaRPr>
          </a:p>
        </p:txBody>
      </p:sp>
      <p:sp>
        <p:nvSpPr>
          <p:cNvPr id="7" name="Text 5"/>
          <p:cNvSpPr/>
          <p:nvPr/>
        </p:nvSpPr>
        <p:spPr>
          <a:xfrm>
            <a:off x="9881354" y="3793808"/>
            <a:ext cx="3856077" cy="406003"/>
          </a:xfrm>
          <a:prstGeom prst="rect">
            <a:avLst/>
          </a:prstGeom>
          <a:noFill/>
          <a:ln/>
        </p:spPr>
        <p:txBody>
          <a:bodyPr wrap="none" lIns="0" tIns="0" rIns="0" bIns="0" rtlCol="0" anchor="t"/>
          <a:lstStyle/>
          <a:p>
            <a:pPr marL="0" indent="0">
              <a:lnSpc>
                <a:spcPts val="3150"/>
              </a:lnSpc>
              <a:buNone/>
            </a:pPr>
            <a:r>
              <a:rPr lang="en-US" sz="2550" dirty="0">
                <a:solidFill>
                  <a:srgbClr val="FAEBEB"/>
                </a:solidFill>
                <a:latin typeface="Arial" panose="020B0604020202020204" pitchFamily="34" charset="0"/>
                <a:ea typeface="Dela Gothic One" pitchFamily="34" charset="-122"/>
                <a:cs typeface="Arial" panose="020B0604020202020204" pitchFamily="34" charset="0"/>
              </a:rPr>
              <a:t>Working with Layers</a:t>
            </a:r>
            <a:endParaRPr lang="en-US" sz="2550" dirty="0">
              <a:latin typeface="Arial" panose="020B0604020202020204" pitchFamily="34" charset="0"/>
              <a:cs typeface="Arial" panose="020B0604020202020204" pitchFamily="34" charset="0"/>
            </a:endParaRPr>
          </a:p>
        </p:txBody>
      </p:sp>
      <p:sp>
        <p:nvSpPr>
          <p:cNvPr id="8" name="Text 6"/>
          <p:cNvSpPr/>
          <p:nvPr/>
        </p:nvSpPr>
        <p:spPr>
          <a:xfrm>
            <a:off x="9881354" y="4446627"/>
            <a:ext cx="3898821" cy="1185148"/>
          </a:xfrm>
          <a:prstGeom prst="rect">
            <a:avLst/>
          </a:prstGeom>
          <a:noFill/>
          <a:ln/>
        </p:spPr>
        <p:txBody>
          <a:bodyPr wrap="square" lIns="0" tIns="0" rIns="0" bIns="0" rtlCol="0" anchor="t"/>
          <a:lstStyle/>
          <a:p>
            <a:pPr marL="0" indent="0">
              <a:lnSpc>
                <a:spcPts val="3100"/>
              </a:lnSpc>
              <a:buNone/>
            </a:pPr>
            <a:r>
              <a:rPr lang="en-US" sz="1900" dirty="0">
                <a:solidFill>
                  <a:srgbClr val="FFE5E5"/>
                </a:solidFill>
                <a:latin typeface="Arial" panose="020B0604020202020204" pitchFamily="34" charset="0"/>
                <a:ea typeface="DM Sans" pitchFamily="34" charset="-122"/>
                <a:cs typeface="Arial" panose="020B0604020202020204" pitchFamily="34" charset="0"/>
              </a:rPr>
              <a:t>Layer types: Background, Image, Adjustment, Text. Layer styles and groups for organization.</a:t>
            </a:r>
            <a:endParaRPr lang="en-US" sz="1900" dirty="0">
              <a:latin typeface="Arial" panose="020B060402020202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BA5BFCEE-D54F-1982-D258-C24A4BB2A535}"/>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24364" y="783312"/>
            <a:ext cx="7895273" cy="1173480"/>
          </a:xfrm>
          <a:prstGeom prst="rect">
            <a:avLst/>
          </a:prstGeom>
          <a:noFill/>
          <a:ln/>
        </p:spPr>
        <p:txBody>
          <a:bodyPr wrap="square" lIns="0" tIns="0" rIns="0" bIns="0" rtlCol="0" anchor="t"/>
          <a:lstStyle/>
          <a:p>
            <a:pPr marL="0" indent="0">
              <a:lnSpc>
                <a:spcPts val="4600"/>
              </a:lnSpc>
              <a:buNone/>
            </a:pPr>
            <a:r>
              <a:rPr lang="en-US" sz="3650" dirty="0">
                <a:solidFill>
                  <a:srgbClr val="FAEBEB"/>
                </a:solidFill>
                <a:latin typeface="Arial" panose="020B0604020202020204" pitchFamily="34" charset="0"/>
                <a:ea typeface="Dela Gothic One" pitchFamily="34" charset="-122"/>
                <a:cs typeface="Arial" panose="020B0604020202020204" pitchFamily="34" charset="0"/>
              </a:rPr>
              <a:t>Advanced Photo Manipulation Techniques</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4364" y="2424946"/>
            <a:ext cx="401360" cy="401360"/>
          </a:xfrm>
          <a:prstGeom prst="roundRect">
            <a:avLst>
              <a:gd name="adj" fmla="val 18669"/>
            </a:avLst>
          </a:prstGeom>
          <a:solidFill>
            <a:srgbClr val="740B0B"/>
          </a:solidFill>
          <a:ln w="7620">
            <a:solidFill>
              <a:srgbClr val="8D2424"/>
            </a:solidFill>
            <a:prstDash val="solid"/>
          </a:ln>
        </p:spPr>
      </p:sp>
      <p:sp>
        <p:nvSpPr>
          <p:cNvPr id="5" name="Text 2"/>
          <p:cNvSpPr/>
          <p:nvPr/>
        </p:nvSpPr>
        <p:spPr>
          <a:xfrm>
            <a:off x="742236" y="2484715"/>
            <a:ext cx="165616" cy="281702"/>
          </a:xfrm>
          <a:prstGeom prst="rect">
            <a:avLst/>
          </a:prstGeom>
          <a:noFill/>
          <a:ln/>
        </p:spPr>
        <p:txBody>
          <a:bodyPr wrap="none" lIns="0" tIns="0" rIns="0" bIns="0" rtlCol="0" anchor="t"/>
          <a:lstStyle/>
          <a:p>
            <a:pPr marL="0" indent="0" algn="ctr">
              <a:lnSpc>
                <a:spcPts val="2200"/>
              </a:lnSpc>
              <a:buNone/>
            </a:pPr>
            <a:r>
              <a:rPr lang="en-US" sz="2200" dirty="0">
                <a:solidFill>
                  <a:srgbClr val="FFE5E5"/>
                </a:solidFill>
                <a:latin typeface="Arial" panose="020B0604020202020204" pitchFamily="34" charset="0"/>
                <a:ea typeface="Dela Gothic One" pitchFamily="34" charset="-122"/>
                <a:cs typeface="Arial" panose="020B0604020202020204" pitchFamily="34" charset="0"/>
              </a:rPr>
              <a:t>1</a:t>
            </a:r>
            <a:endParaRPr lang="en-US" sz="2200" dirty="0">
              <a:latin typeface="Arial" panose="020B0604020202020204" pitchFamily="34" charset="0"/>
              <a:cs typeface="Arial" panose="020B0604020202020204" pitchFamily="34" charset="0"/>
            </a:endParaRPr>
          </a:p>
        </p:txBody>
      </p:sp>
      <p:sp>
        <p:nvSpPr>
          <p:cNvPr id="6" name="Text 3"/>
          <p:cNvSpPr/>
          <p:nvPr/>
        </p:nvSpPr>
        <p:spPr>
          <a:xfrm>
            <a:off x="1204079" y="2424946"/>
            <a:ext cx="2856667" cy="293489"/>
          </a:xfrm>
          <a:prstGeom prst="rect">
            <a:avLst/>
          </a:prstGeom>
          <a:noFill/>
          <a:ln/>
        </p:spPr>
        <p:txBody>
          <a:bodyPr wrap="none" lIns="0" tIns="0" rIns="0" bIns="0" rtlCol="0" anchor="t"/>
          <a:lstStyle/>
          <a:p>
            <a:pPr marL="0" indent="0">
              <a:lnSpc>
                <a:spcPts val="2300"/>
              </a:lnSpc>
              <a:buNone/>
            </a:pPr>
            <a:r>
              <a:rPr lang="en-US" sz="1800" dirty="0">
                <a:solidFill>
                  <a:srgbClr val="FFE5E5"/>
                </a:solidFill>
                <a:latin typeface="Arial" panose="020B0604020202020204" pitchFamily="34" charset="0"/>
                <a:ea typeface="Dela Gothic One" pitchFamily="34" charset="-122"/>
                <a:cs typeface="Arial" panose="020B0604020202020204" pitchFamily="34" charset="0"/>
              </a:rPr>
              <a:t>Blending Techniques</a:t>
            </a:r>
            <a:endParaRPr lang="en-US" sz="1800" dirty="0">
              <a:latin typeface="Arial" panose="020B0604020202020204" pitchFamily="34" charset="0"/>
              <a:cs typeface="Arial" panose="020B0604020202020204" pitchFamily="34" charset="0"/>
            </a:endParaRPr>
          </a:p>
        </p:txBody>
      </p:sp>
      <p:sp>
        <p:nvSpPr>
          <p:cNvPr id="7" name="Text 4"/>
          <p:cNvSpPr/>
          <p:nvPr/>
        </p:nvSpPr>
        <p:spPr>
          <a:xfrm>
            <a:off x="1204079" y="2825472"/>
            <a:ext cx="7315557" cy="570548"/>
          </a:xfrm>
          <a:prstGeom prst="rect">
            <a:avLst/>
          </a:prstGeom>
          <a:noFill/>
          <a:ln/>
        </p:spPr>
        <p:txBody>
          <a:bodyPr wrap="square" lIns="0" tIns="0" rIns="0" bIns="0" rtlCol="0" anchor="t"/>
          <a:lstStyle/>
          <a:p>
            <a:pPr marL="0" indent="0">
              <a:lnSpc>
                <a:spcPts val="2200"/>
              </a:lnSpc>
              <a:buNone/>
            </a:pPr>
            <a:r>
              <a:rPr lang="en-US" sz="1400" dirty="0">
                <a:solidFill>
                  <a:srgbClr val="FFE5E5"/>
                </a:solidFill>
                <a:latin typeface="Arial" panose="020B0604020202020204" pitchFamily="34" charset="0"/>
                <a:ea typeface="DM Sans" pitchFamily="34" charset="-122"/>
                <a:cs typeface="Arial" panose="020B0604020202020204" pitchFamily="34" charset="0"/>
              </a:rPr>
              <a:t>Layer blending modes, gradient masks, and double exposure for seamless integration of elements.</a:t>
            </a:r>
            <a:endParaRPr lang="en-US" sz="1400" dirty="0">
              <a:latin typeface="Arial" panose="020B0604020202020204" pitchFamily="34" charset="0"/>
              <a:cs typeface="Arial" panose="020B0604020202020204" pitchFamily="34" charset="0"/>
            </a:endParaRPr>
          </a:p>
        </p:txBody>
      </p:sp>
      <p:sp>
        <p:nvSpPr>
          <p:cNvPr id="8" name="Shape 5"/>
          <p:cNvSpPr/>
          <p:nvPr/>
        </p:nvSpPr>
        <p:spPr>
          <a:xfrm>
            <a:off x="624364" y="3774996"/>
            <a:ext cx="401360" cy="401360"/>
          </a:xfrm>
          <a:prstGeom prst="roundRect">
            <a:avLst>
              <a:gd name="adj" fmla="val 18669"/>
            </a:avLst>
          </a:prstGeom>
          <a:solidFill>
            <a:srgbClr val="740B0B"/>
          </a:solidFill>
          <a:ln w="7620">
            <a:solidFill>
              <a:srgbClr val="8D2424"/>
            </a:solidFill>
            <a:prstDash val="solid"/>
          </a:ln>
        </p:spPr>
      </p:sp>
      <p:sp>
        <p:nvSpPr>
          <p:cNvPr id="9" name="Text 6"/>
          <p:cNvSpPr/>
          <p:nvPr/>
        </p:nvSpPr>
        <p:spPr>
          <a:xfrm>
            <a:off x="707469" y="3834765"/>
            <a:ext cx="235148" cy="281702"/>
          </a:xfrm>
          <a:prstGeom prst="rect">
            <a:avLst/>
          </a:prstGeom>
          <a:noFill/>
          <a:ln/>
        </p:spPr>
        <p:txBody>
          <a:bodyPr wrap="none" lIns="0" tIns="0" rIns="0" bIns="0" rtlCol="0" anchor="t"/>
          <a:lstStyle/>
          <a:p>
            <a:pPr marL="0" indent="0" algn="ctr">
              <a:lnSpc>
                <a:spcPts val="2200"/>
              </a:lnSpc>
              <a:buNone/>
            </a:pPr>
            <a:r>
              <a:rPr lang="en-US" sz="2200" dirty="0">
                <a:solidFill>
                  <a:srgbClr val="FFE5E5"/>
                </a:solidFill>
                <a:latin typeface="Arial" panose="020B0604020202020204" pitchFamily="34" charset="0"/>
                <a:ea typeface="Dela Gothic One" pitchFamily="34" charset="-122"/>
                <a:cs typeface="Arial" panose="020B0604020202020204" pitchFamily="34" charset="0"/>
              </a:rPr>
              <a:t>2</a:t>
            </a:r>
            <a:endParaRPr lang="en-US" sz="2200" dirty="0">
              <a:latin typeface="Arial" panose="020B0604020202020204" pitchFamily="34" charset="0"/>
              <a:cs typeface="Arial" panose="020B0604020202020204" pitchFamily="34" charset="0"/>
            </a:endParaRPr>
          </a:p>
        </p:txBody>
      </p:sp>
      <p:sp>
        <p:nvSpPr>
          <p:cNvPr id="10" name="Text 7"/>
          <p:cNvSpPr/>
          <p:nvPr/>
        </p:nvSpPr>
        <p:spPr>
          <a:xfrm>
            <a:off x="1204079" y="3774996"/>
            <a:ext cx="2813804" cy="293489"/>
          </a:xfrm>
          <a:prstGeom prst="rect">
            <a:avLst/>
          </a:prstGeom>
          <a:noFill/>
          <a:ln/>
        </p:spPr>
        <p:txBody>
          <a:bodyPr wrap="none" lIns="0" tIns="0" rIns="0" bIns="0" rtlCol="0" anchor="t"/>
          <a:lstStyle/>
          <a:p>
            <a:pPr marL="0" indent="0">
              <a:lnSpc>
                <a:spcPts val="2300"/>
              </a:lnSpc>
              <a:buNone/>
            </a:pPr>
            <a:r>
              <a:rPr lang="en-US" sz="1800" dirty="0">
                <a:solidFill>
                  <a:srgbClr val="FFE5E5"/>
                </a:solidFill>
                <a:latin typeface="Arial" panose="020B0604020202020204" pitchFamily="34" charset="0"/>
                <a:ea typeface="Dela Gothic One" pitchFamily="34" charset="-122"/>
                <a:cs typeface="Arial" panose="020B0604020202020204" pitchFamily="34" charset="0"/>
              </a:rPr>
              <a:t>Composite Creation</a:t>
            </a:r>
            <a:endParaRPr lang="en-US" sz="1800" dirty="0">
              <a:latin typeface="Arial" panose="020B0604020202020204" pitchFamily="34" charset="0"/>
              <a:cs typeface="Arial" panose="020B0604020202020204" pitchFamily="34" charset="0"/>
            </a:endParaRPr>
          </a:p>
        </p:txBody>
      </p:sp>
      <p:sp>
        <p:nvSpPr>
          <p:cNvPr id="11" name="Text 8"/>
          <p:cNvSpPr/>
          <p:nvPr/>
        </p:nvSpPr>
        <p:spPr>
          <a:xfrm>
            <a:off x="1204079" y="4175522"/>
            <a:ext cx="7315557" cy="570548"/>
          </a:xfrm>
          <a:prstGeom prst="rect">
            <a:avLst/>
          </a:prstGeom>
          <a:noFill/>
          <a:ln/>
        </p:spPr>
        <p:txBody>
          <a:bodyPr wrap="square" lIns="0" tIns="0" rIns="0" bIns="0" rtlCol="0" anchor="t"/>
          <a:lstStyle/>
          <a:p>
            <a:pPr marL="0" indent="0">
              <a:lnSpc>
                <a:spcPts val="2200"/>
              </a:lnSpc>
              <a:buNone/>
            </a:pPr>
            <a:r>
              <a:rPr lang="en-US" sz="1400" dirty="0">
                <a:solidFill>
                  <a:srgbClr val="FFE5E5"/>
                </a:solidFill>
                <a:latin typeface="Arial" panose="020B0604020202020204" pitchFamily="34" charset="0"/>
                <a:ea typeface="DM Sans" pitchFamily="34" charset="-122"/>
                <a:cs typeface="Arial" panose="020B0604020202020204" pitchFamily="34" charset="0"/>
              </a:rPr>
              <a:t>Precise selections, perspective matching, and lighting/shadow integration for realistic composites.</a:t>
            </a:r>
            <a:endParaRPr lang="en-US" sz="1400" dirty="0">
              <a:latin typeface="Arial" panose="020B0604020202020204" pitchFamily="34" charset="0"/>
              <a:cs typeface="Arial" panose="020B0604020202020204" pitchFamily="34" charset="0"/>
            </a:endParaRPr>
          </a:p>
        </p:txBody>
      </p:sp>
      <p:sp>
        <p:nvSpPr>
          <p:cNvPr id="12" name="Shape 9"/>
          <p:cNvSpPr/>
          <p:nvPr/>
        </p:nvSpPr>
        <p:spPr>
          <a:xfrm>
            <a:off x="624364" y="5125045"/>
            <a:ext cx="401360" cy="401360"/>
          </a:xfrm>
          <a:prstGeom prst="roundRect">
            <a:avLst>
              <a:gd name="adj" fmla="val 18669"/>
            </a:avLst>
          </a:prstGeom>
          <a:solidFill>
            <a:srgbClr val="740B0B"/>
          </a:solidFill>
          <a:ln w="7620">
            <a:solidFill>
              <a:srgbClr val="8D2424"/>
            </a:solidFill>
            <a:prstDash val="solid"/>
          </a:ln>
        </p:spPr>
      </p:sp>
      <p:sp>
        <p:nvSpPr>
          <p:cNvPr id="13" name="Text 10"/>
          <p:cNvSpPr/>
          <p:nvPr/>
        </p:nvSpPr>
        <p:spPr>
          <a:xfrm>
            <a:off x="700921" y="5184815"/>
            <a:ext cx="248126" cy="281702"/>
          </a:xfrm>
          <a:prstGeom prst="rect">
            <a:avLst/>
          </a:prstGeom>
          <a:noFill/>
          <a:ln/>
        </p:spPr>
        <p:txBody>
          <a:bodyPr wrap="none" lIns="0" tIns="0" rIns="0" bIns="0" rtlCol="0" anchor="t"/>
          <a:lstStyle/>
          <a:p>
            <a:pPr marL="0" indent="0" algn="ctr">
              <a:lnSpc>
                <a:spcPts val="2200"/>
              </a:lnSpc>
              <a:buNone/>
            </a:pPr>
            <a:r>
              <a:rPr lang="en-US" sz="2200" dirty="0">
                <a:solidFill>
                  <a:srgbClr val="FFE5E5"/>
                </a:solidFill>
                <a:latin typeface="Arial" panose="020B0604020202020204" pitchFamily="34" charset="0"/>
                <a:ea typeface="Dela Gothic One" pitchFamily="34" charset="-122"/>
                <a:cs typeface="Arial" panose="020B0604020202020204" pitchFamily="34" charset="0"/>
              </a:rPr>
              <a:t>3</a:t>
            </a:r>
            <a:endParaRPr lang="en-US" sz="2200" dirty="0">
              <a:latin typeface="Arial" panose="020B0604020202020204" pitchFamily="34" charset="0"/>
              <a:cs typeface="Arial" panose="020B0604020202020204" pitchFamily="34" charset="0"/>
            </a:endParaRPr>
          </a:p>
        </p:txBody>
      </p:sp>
      <p:sp>
        <p:nvSpPr>
          <p:cNvPr id="14" name="Text 11"/>
          <p:cNvSpPr/>
          <p:nvPr/>
        </p:nvSpPr>
        <p:spPr>
          <a:xfrm>
            <a:off x="1204079" y="5125045"/>
            <a:ext cx="3015139" cy="293489"/>
          </a:xfrm>
          <a:prstGeom prst="rect">
            <a:avLst/>
          </a:prstGeom>
          <a:noFill/>
          <a:ln/>
        </p:spPr>
        <p:txBody>
          <a:bodyPr wrap="none" lIns="0" tIns="0" rIns="0" bIns="0" rtlCol="0" anchor="t"/>
          <a:lstStyle/>
          <a:p>
            <a:pPr marL="0" indent="0">
              <a:lnSpc>
                <a:spcPts val="2300"/>
              </a:lnSpc>
              <a:buNone/>
            </a:pPr>
            <a:r>
              <a:rPr lang="en-US" sz="1800" dirty="0">
                <a:solidFill>
                  <a:srgbClr val="FFE5E5"/>
                </a:solidFill>
                <a:latin typeface="Arial" panose="020B0604020202020204" pitchFamily="34" charset="0"/>
                <a:ea typeface="Dela Gothic One" pitchFamily="34" charset="-122"/>
                <a:cs typeface="Arial" panose="020B0604020202020204" pitchFamily="34" charset="0"/>
              </a:rPr>
              <a:t>Advanced Retouching</a:t>
            </a:r>
            <a:endParaRPr lang="en-US" sz="1800" dirty="0">
              <a:latin typeface="Arial" panose="020B0604020202020204" pitchFamily="34" charset="0"/>
              <a:cs typeface="Arial" panose="020B0604020202020204" pitchFamily="34" charset="0"/>
            </a:endParaRPr>
          </a:p>
        </p:txBody>
      </p:sp>
      <p:sp>
        <p:nvSpPr>
          <p:cNvPr id="15" name="Text 12"/>
          <p:cNvSpPr/>
          <p:nvPr/>
        </p:nvSpPr>
        <p:spPr>
          <a:xfrm>
            <a:off x="1204079" y="5525572"/>
            <a:ext cx="7315557" cy="570548"/>
          </a:xfrm>
          <a:prstGeom prst="rect">
            <a:avLst/>
          </a:prstGeom>
          <a:noFill/>
          <a:ln/>
        </p:spPr>
        <p:txBody>
          <a:bodyPr wrap="square" lIns="0" tIns="0" rIns="0" bIns="0" rtlCol="0" anchor="t"/>
          <a:lstStyle/>
          <a:p>
            <a:pPr marL="0" indent="0">
              <a:lnSpc>
                <a:spcPts val="2200"/>
              </a:lnSpc>
              <a:buNone/>
            </a:pPr>
            <a:r>
              <a:rPr lang="en-US" sz="1400" dirty="0">
                <a:solidFill>
                  <a:srgbClr val="FFE5E5"/>
                </a:solidFill>
                <a:latin typeface="Arial" panose="020B0604020202020204" pitchFamily="34" charset="0"/>
                <a:ea typeface="DM Sans" pitchFamily="34" charset="-122"/>
                <a:cs typeface="Arial" panose="020B0604020202020204" pitchFamily="34" charset="0"/>
              </a:rPr>
              <a:t>Frequency separation, dodge and burn techniques, and non-destructive editing for enhancing images.</a:t>
            </a:r>
            <a:endParaRPr lang="en-US" sz="1400" dirty="0">
              <a:latin typeface="Arial" panose="020B0604020202020204" pitchFamily="34" charset="0"/>
              <a:cs typeface="Arial" panose="020B0604020202020204" pitchFamily="34" charset="0"/>
            </a:endParaRPr>
          </a:p>
        </p:txBody>
      </p:sp>
      <p:sp>
        <p:nvSpPr>
          <p:cNvPr id="16" name="Shape 13"/>
          <p:cNvSpPr/>
          <p:nvPr/>
        </p:nvSpPr>
        <p:spPr>
          <a:xfrm>
            <a:off x="624364" y="6475095"/>
            <a:ext cx="401360" cy="401360"/>
          </a:xfrm>
          <a:prstGeom prst="roundRect">
            <a:avLst>
              <a:gd name="adj" fmla="val 18669"/>
            </a:avLst>
          </a:prstGeom>
          <a:solidFill>
            <a:srgbClr val="740B0B"/>
          </a:solidFill>
          <a:ln w="7620">
            <a:solidFill>
              <a:srgbClr val="8D2424"/>
            </a:solidFill>
            <a:prstDash val="solid"/>
          </a:ln>
        </p:spPr>
      </p:sp>
      <p:sp>
        <p:nvSpPr>
          <p:cNvPr id="17" name="Text 14"/>
          <p:cNvSpPr/>
          <p:nvPr/>
        </p:nvSpPr>
        <p:spPr>
          <a:xfrm>
            <a:off x="694849" y="6534864"/>
            <a:ext cx="260271" cy="281702"/>
          </a:xfrm>
          <a:prstGeom prst="rect">
            <a:avLst/>
          </a:prstGeom>
          <a:noFill/>
          <a:ln/>
        </p:spPr>
        <p:txBody>
          <a:bodyPr wrap="none" lIns="0" tIns="0" rIns="0" bIns="0" rtlCol="0" anchor="t"/>
          <a:lstStyle/>
          <a:p>
            <a:pPr marL="0" indent="0" algn="ctr">
              <a:lnSpc>
                <a:spcPts val="2200"/>
              </a:lnSpc>
              <a:buNone/>
            </a:pPr>
            <a:r>
              <a:rPr lang="en-US" sz="2200" dirty="0">
                <a:solidFill>
                  <a:srgbClr val="FFE5E5"/>
                </a:solidFill>
                <a:latin typeface="Arial" panose="020B0604020202020204" pitchFamily="34" charset="0"/>
                <a:ea typeface="Dela Gothic One" pitchFamily="34" charset="-122"/>
                <a:cs typeface="Arial" panose="020B0604020202020204" pitchFamily="34" charset="0"/>
              </a:rPr>
              <a:t>4</a:t>
            </a:r>
            <a:endParaRPr lang="en-US" sz="2200" dirty="0">
              <a:latin typeface="Arial" panose="020B0604020202020204" pitchFamily="34" charset="0"/>
              <a:cs typeface="Arial" panose="020B0604020202020204" pitchFamily="34" charset="0"/>
            </a:endParaRPr>
          </a:p>
        </p:txBody>
      </p:sp>
      <p:sp>
        <p:nvSpPr>
          <p:cNvPr id="18" name="Text 15"/>
          <p:cNvSpPr/>
          <p:nvPr/>
        </p:nvSpPr>
        <p:spPr>
          <a:xfrm>
            <a:off x="1204079" y="6475095"/>
            <a:ext cx="2904530" cy="293489"/>
          </a:xfrm>
          <a:prstGeom prst="rect">
            <a:avLst/>
          </a:prstGeom>
          <a:noFill/>
          <a:ln/>
        </p:spPr>
        <p:txBody>
          <a:bodyPr wrap="none" lIns="0" tIns="0" rIns="0" bIns="0" rtlCol="0" anchor="t"/>
          <a:lstStyle/>
          <a:p>
            <a:pPr marL="0" indent="0">
              <a:lnSpc>
                <a:spcPts val="2300"/>
              </a:lnSpc>
              <a:buNone/>
            </a:pPr>
            <a:r>
              <a:rPr lang="en-US" sz="1800" dirty="0">
                <a:solidFill>
                  <a:srgbClr val="FFE5E5"/>
                </a:solidFill>
                <a:latin typeface="Arial" panose="020B0604020202020204" pitchFamily="34" charset="0"/>
                <a:ea typeface="Dela Gothic One" pitchFamily="34" charset="-122"/>
                <a:cs typeface="Arial" panose="020B0604020202020204" pitchFamily="34" charset="0"/>
              </a:rPr>
              <a:t>Textures and Effects</a:t>
            </a:r>
            <a:endParaRPr lang="en-US" sz="1800" dirty="0">
              <a:latin typeface="Arial" panose="020B0604020202020204" pitchFamily="34" charset="0"/>
              <a:cs typeface="Arial" panose="020B0604020202020204" pitchFamily="34" charset="0"/>
            </a:endParaRPr>
          </a:p>
        </p:txBody>
      </p:sp>
      <p:sp>
        <p:nvSpPr>
          <p:cNvPr id="19" name="Text 16"/>
          <p:cNvSpPr/>
          <p:nvPr/>
        </p:nvSpPr>
        <p:spPr>
          <a:xfrm>
            <a:off x="1204079" y="6875621"/>
            <a:ext cx="7315557" cy="570548"/>
          </a:xfrm>
          <a:prstGeom prst="rect">
            <a:avLst/>
          </a:prstGeom>
          <a:noFill/>
          <a:ln/>
        </p:spPr>
        <p:txBody>
          <a:bodyPr wrap="square" lIns="0" tIns="0" rIns="0" bIns="0" rtlCol="0" anchor="t"/>
          <a:lstStyle/>
          <a:p>
            <a:pPr marL="0" indent="0">
              <a:lnSpc>
                <a:spcPts val="2200"/>
              </a:lnSpc>
              <a:buNone/>
            </a:pPr>
            <a:r>
              <a:rPr lang="en-US" sz="1400" dirty="0">
                <a:solidFill>
                  <a:srgbClr val="FFE5E5"/>
                </a:solidFill>
                <a:latin typeface="Arial" panose="020B0604020202020204" pitchFamily="34" charset="0"/>
                <a:ea typeface="DM Sans" pitchFamily="34" charset="-122"/>
                <a:cs typeface="Arial" panose="020B0604020202020204" pitchFamily="34" charset="0"/>
              </a:rPr>
              <a:t>Texture overlays, lens flares, light effects, and creative filters for adding depth and atmosphere.</a:t>
            </a:r>
            <a:endParaRPr lang="en-US" sz="1400" dirty="0">
              <a:latin typeface="Arial" panose="020B0604020202020204" pitchFamily="34" charset="0"/>
              <a:cs typeface="Arial" panose="020B0604020202020204" pitchFamily="34"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90BF0-8B25-13A2-690E-EAC4F6EA9CD9}"/>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20C599C0-1C7D-F85E-79EF-66C10C67665F}"/>
              </a:ext>
            </a:extLst>
          </p:cNvPr>
          <p:cNvPicPr>
            <a:picLocks noChangeAspect="1"/>
          </p:cNvPicPr>
          <p:nvPr/>
        </p:nvPicPr>
        <p:blipFill>
          <a:blip r:embed="rId3"/>
          <a:srcRect t="41912"/>
          <a:stretch/>
        </p:blipFill>
        <p:spPr>
          <a:xfrm>
            <a:off x="0" y="0"/>
            <a:ext cx="14630400" cy="1215778"/>
          </a:xfrm>
          <a:prstGeom prst="rect">
            <a:avLst/>
          </a:prstGeom>
        </p:spPr>
      </p:pic>
      <p:sp>
        <p:nvSpPr>
          <p:cNvPr id="3" name="Text 0">
            <a:extLst>
              <a:ext uri="{FF2B5EF4-FFF2-40B4-BE49-F238E27FC236}">
                <a16:creationId xmlns:a16="http://schemas.microsoft.com/office/drawing/2014/main" id="{D035D9AB-2D08-22D0-D6FD-9103C549112D}"/>
              </a:ext>
            </a:extLst>
          </p:cNvPr>
          <p:cNvSpPr/>
          <p:nvPr/>
        </p:nvSpPr>
        <p:spPr>
          <a:xfrm>
            <a:off x="339446" y="1328794"/>
            <a:ext cx="11919942" cy="550783"/>
          </a:xfrm>
          <a:prstGeom prst="rect">
            <a:avLst/>
          </a:prstGeom>
          <a:noFill/>
          <a:ln/>
        </p:spPr>
        <p:txBody>
          <a:bodyPr wrap="none" lIns="0" tIns="0" rIns="0" bIns="0" rtlCol="0" anchor="t"/>
          <a:lstStyle/>
          <a:p>
            <a:pPr>
              <a:lnSpc>
                <a:spcPct val="107000"/>
              </a:lnSpc>
              <a:spcAft>
                <a:spcPts val="800"/>
              </a:spcAft>
            </a:pPr>
            <a:r>
              <a:rPr lang="en-GB" sz="36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References:</a:t>
            </a:r>
          </a:p>
        </p:txBody>
      </p:sp>
      <p:sp>
        <p:nvSpPr>
          <p:cNvPr id="25" name="Rectangle: Rounded Corners 24">
            <a:extLst>
              <a:ext uri="{FF2B5EF4-FFF2-40B4-BE49-F238E27FC236}">
                <a16:creationId xmlns:a16="http://schemas.microsoft.com/office/drawing/2014/main" id="{BBF51686-5583-BEE7-43AC-7761ECF3C3D2}"/>
              </a:ext>
            </a:extLst>
          </p:cNvPr>
          <p:cNvSpPr/>
          <p:nvPr/>
        </p:nvSpPr>
        <p:spPr>
          <a:xfrm>
            <a:off x="12873519" y="7770852"/>
            <a:ext cx="1674688" cy="366281"/>
          </a:xfrm>
          <a:prstGeom prst="roundRect">
            <a:avLst/>
          </a:prstGeom>
          <a:solidFill>
            <a:srgbClr val="0909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 2">
            <a:extLst>
              <a:ext uri="{FF2B5EF4-FFF2-40B4-BE49-F238E27FC236}">
                <a16:creationId xmlns:a16="http://schemas.microsoft.com/office/drawing/2014/main" id="{620410D4-B745-A1AF-2C74-9A024460A5B6}"/>
              </a:ext>
            </a:extLst>
          </p:cNvPr>
          <p:cNvSpPr/>
          <p:nvPr/>
        </p:nvSpPr>
        <p:spPr>
          <a:xfrm>
            <a:off x="472810" y="1887734"/>
            <a:ext cx="13684779" cy="1975247"/>
          </a:xfrm>
          <a:prstGeom prst="rect">
            <a:avLst/>
          </a:prstGeom>
          <a:noFill/>
          <a:ln/>
        </p:spPr>
        <p:txBody>
          <a:bodyPr wrap="square" lIns="0" tIns="0" rIns="0" bIns="0" rtlCol="0" anchor="t"/>
          <a:lstStyle/>
          <a:p>
            <a:pPr>
              <a:lnSpc>
                <a:spcPct val="150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"Digital Art Fundamentals," Robin Landa, Open Textbook Library, 2020.</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"Introduction to Graphic Design," Richard Hollis, Open Library, 2013.</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Elements of Graphic Design," Alex W. White, Internet Archive, 2011.</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"Computer Graphics: Principles and Practice," John F. Hughes et al., MIT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OpenCourseWare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2006.</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478287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TotalTime>
  <Words>6840</Words>
  <Application>Microsoft Office PowerPoint</Application>
  <PresentationFormat>Custom</PresentationFormat>
  <Paragraphs>415</Paragraphs>
  <Slides>50</Slides>
  <Notes>50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Wingdings</vt:lpstr>
      <vt:lpstr>Symbol</vt:lpstr>
      <vt:lpstr>Courier New</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Trevor Kwicha</cp:lastModifiedBy>
  <cp:revision>27</cp:revision>
  <dcterms:created xsi:type="dcterms:W3CDTF">2024-11-05T07:15:36Z</dcterms:created>
  <dcterms:modified xsi:type="dcterms:W3CDTF">2024-11-08T06:30:56Z</dcterms:modified>
</cp:coreProperties>
</file>