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7E404CE-8CFF-4136-8ADF-936E636D957B}" type="datetimeFigureOut">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3667944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E404CE-8CFF-4136-8ADF-936E636D957B}" type="datetimeFigureOut">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1988810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E404CE-8CFF-4136-8ADF-936E636D957B}" type="datetimeFigureOut">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1506010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E404CE-8CFF-4136-8ADF-936E636D957B}" type="datetimeFigureOut">
              <a:rPr lang="en-US" smtClean="0"/>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4185881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E404CE-8CFF-4136-8ADF-936E636D957B}" type="datetimeFigureOut">
              <a:rPr lang="en-US" smtClean="0"/>
              <a:t>9/17/2024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4110474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7E404CE-8CFF-4136-8ADF-936E636D957B}" type="datetimeFigureOut">
              <a:rPr lang="en-US" smtClean="0"/>
              <a:t>9/17/2024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466771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404CE-8CFF-4136-8ADF-936E636D957B}" type="datetimeFigureOut">
              <a:rPr lang="en-US" smtClean="0"/>
              <a:t>9/17/2024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734165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E404CE-8CFF-4136-8ADF-936E636D957B}" type="datetimeFigureOut">
              <a:rPr lang="en-US" smtClean="0"/>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4111210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E404CE-8CFF-4136-8ADF-936E636D957B}" type="datetimeFigureOut">
              <a:rPr lang="en-US" smtClean="0"/>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1181397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E404CE-8CFF-4136-8ADF-936E636D957B}" type="datetimeFigureOut">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97112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E404CE-8CFF-4136-8ADF-936E636D957B}" type="datetimeFigureOut">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57B5F0-4D6C-467F-BE6C-C4033EA5AD7A}" type="slidenum">
              <a:rPr lang="en-US" smtClean="0"/>
              <a:t>‹#›</a:t>
            </a:fld>
            <a:endParaRPr lang="en-US"/>
          </a:p>
        </p:txBody>
      </p:sp>
    </p:spTree>
    <p:extLst>
      <p:ext uri="{BB962C8B-B14F-4D97-AF65-F5344CB8AC3E}">
        <p14:creationId xmlns:p14="http://schemas.microsoft.com/office/powerpoint/2010/main" val="3996672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404CE-8CFF-4136-8ADF-936E636D957B}" type="datetimeFigureOut">
              <a:rPr lang="en-US" smtClean="0"/>
              <a:t>9/17/2024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7B5F0-4D6C-467F-BE6C-C4033EA5AD7A}" type="slidenum">
              <a:rPr lang="en-US" smtClean="0"/>
              <a:t>‹#›</a:t>
            </a:fld>
            <a:endParaRPr lang="en-US"/>
          </a:p>
        </p:txBody>
      </p:sp>
    </p:spTree>
    <p:extLst>
      <p:ext uri="{BB962C8B-B14F-4D97-AF65-F5344CB8AC3E}">
        <p14:creationId xmlns:p14="http://schemas.microsoft.com/office/powerpoint/2010/main" val="2959381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t>Course: Advanced Management Accounting</a:t>
            </a:r>
            <a:endParaRPr lang="en-US" dirty="0"/>
          </a:p>
        </p:txBody>
      </p:sp>
      <p:sp>
        <p:nvSpPr>
          <p:cNvPr id="3" name="Subtitle 2"/>
          <p:cNvSpPr>
            <a:spLocks noGrp="1"/>
          </p:cNvSpPr>
          <p:nvPr>
            <p:ph type="subTitle" idx="1"/>
          </p:nvPr>
        </p:nvSpPr>
        <p:spPr/>
        <p:txBody>
          <a:bodyPr>
            <a:normAutofit lnSpcReduction="10000"/>
          </a:bodyPr>
          <a:lstStyle/>
          <a:p>
            <a:endParaRPr lang="en-US" dirty="0"/>
          </a:p>
          <a:p>
            <a:r>
              <a:rPr lang="en-US" dirty="0"/>
              <a:t>Week 1: Managerial Decisions and Information </a:t>
            </a:r>
          </a:p>
          <a:p>
            <a:endParaRPr lang="en-US" dirty="0"/>
          </a:p>
          <a:p>
            <a:r>
              <a:rPr lang="en-US" dirty="0"/>
              <a:t>Lecturer: Peter Karugu Kahihu</a:t>
            </a:r>
          </a:p>
          <a:p>
            <a:endParaRPr lang="en-US" dirty="0"/>
          </a:p>
        </p:txBody>
      </p:sp>
    </p:spTree>
    <p:extLst>
      <p:ext uri="{BB962C8B-B14F-4D97-AF65-F5344CB8AC3E}">
        <p14:creationId xmlns:p14="http://schemas.microsoft.com/office/powerpoint/2010/main" val="331147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Introduction</a:t>
            </a:r>
            <a:endParaRPr lang="en-US" dirty="0"/>
          </a:p>
        </p:txBody>
      </p:sp>
      <p:sp>
        <p:nvSpPr>
          <p:cNvPr id="3" name="Content Placeholder 2"/>
          <p:cNvSpPr>
            <a:spLocks noGrp="1"/>
          </p:cNvSpPr>
          <p:nvPr>
            <p:ph idx="1"/>
          </p:nvPr>
        </p:nvSpPr>
        <p:spPr/>
        <p:txBody>
          <a:bodyPr/>
          <a:lstStyle/>
          <a:p>
            <a:pPr algn="just"/>
            <a:r>
              <a:rPr lang="en-US" dirty="0"/>
              <a:t>This lecture introduces you to Managerial Decision and Information</a:t>
            </a:r>
          </a:p>
          <a:p>
            <a:pPr marL="0" indent="0" algn="just">
              <a:buNone/>
            </a:pPr>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Know the Importance of information in decision making </a:t>
            </a:r>
          </a:p>
          <a:p>
            <a:pPr lvl="1" algn="just"/>
            <a:r>
              <a:rPr lang="en-US" dirty="0"/>
              <a:t>Know perfect and imperfect information</a:t>
            </a:r>
          </a:p>
          <a:p>
            <a:pPr lvl="1" algn="just"/>
            <a:r>
              <a:rPr lang="en-US" dirty="0"/>
              <a:t>Know decision making under risk and uncertainty </a:t>
            </a:r>
          </a:p>
          <a:p>
            <a:endParaRPr lang="en-US" dirty="0"/>
          </a:p>
        </p:txBody>
      </p:sp>
    </p:spTree>
    <p:extLst>
      <p:ext uri="{BB962C8B-B14F-4D97-AF65-F5344CB8AC3E}">
        <p14:creationId xmlns:p14="http://schemas.microsoft.com/office/powerpoint/2010/main" val="3840172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Introduction</a:t>
            </a:r>
            <a:endParaRPr lang="en-US" dirty="0"/>
          </a:p>
        </p:txBody>
      </p:sp>
      <p:sp>
        <p:nvSpPr>
          <p:cNvPr id="3" name="Content Placeholder 2"/>
          <p:cNvSpPr>
            <a:spLocks noGrp="1"/>
          </p:cNvSpPr>
          <p:nvPr>
            <p:ph idx="1"/>
          </p:nvPr>
        </p:nvSpPr>
        <p:spPr/>
        <p:txBody>
          <a:bodyPr/>
          <a:lstStyle/>
          <a:p>
            <a:pPr algn="just"/>
            <a:r>
              <a:rPr lang="en-US" dirty="0"/>
              <a:t>Information is importance in making decisions </a:t>
            </a:r>
          </a:p>
          <a:p>
            <a:pPr algn="just"/>
            <a:r>
              <a:rPr lang="en-US" dirty="0"/>
              <a:t>Information Systems and Decision-Making Information systems nowadays give access to data to an organization's management at every level. </a:t>
            </a:r>
          </a:p>
          <a:p>
            <a:pPr algn="just"/>
            <a:r>
              <a:rPr lang="en-US" dirty="0"/>
              <a:t>Thus, decision-making is the responsibility of all levels. </a:t>
            </a:r>
          </a:p>
          <a:p>
            <a:pPr algn="just"/>
            <a:r>
              <a:rPr lang="en-US" dirty="0"/>
              <a:t>Developing concepts and choosing a course of action from a range of options is the process of decision making. </a:t>
            </a:r>
          </a:p>
        </p:txBody>
      </p:sp>
    </p:spTree>
    <p:extLst>
      <p:ext uri="{BB962C8B-B14F-4D97-AF65-F5344CB8AC3E}">
        <p14:creationId xmlns:p14="http://schemas.microsoft.com/office/powerpoint/2010/main" val="562513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Decision making</a:t>
            </a:r>
          </a:p>
        </p:txBody>
      </p:sp>
      <p:sp>
        <p:nvSpPr>
          <p:cNvPr id="3" name="Content Placeholder 2"/>
          <p:cNvSpPr>
            <a:spLocks noGrp="1"/>
          </p:cNvSpPr>
          <p:nvPr>
            <p:ph idx="1"/>
          </p:nvPr>
        </p:nvSpPr>
        <p:spPr/>
        <p:txBody>
          <a:bodyPr/>
          <a:lstStyle/>
          <a:p>
            <a:endParaRPr lang="en-US" dirty="0"/>
          </a:p>
          <a:p>
            <a:r>
              <a:rPr lang="en-US" dirty="0"/>
              <a:t>A final decision is reached during any decision-making process; this conclusion may be an action or an opinion.</a:t>
            </a:r>
          </a:p>
          <a:p>
            <a:r>
              <a:rPr lang="en-US" dirty="0"/>
              <a:t> It starts when we have something to do but are unsure of what, for example. </a:t>
            </a:r>
          </a:p>
          <a:p>
            <a:r>
              <a:rPr lang="en-US" dirty="0"/>
              <a:t>Making a Purchase Order Management Decision Data and Information Systems</a:t>
            </a:r>
            <a:br>
              <a:rPr lang="en-US" dirty="0"/>
            </a:br>
            <a:endParaRPr lang="en-US" dirty="0"/>
          </a:p>
        </p:txBody>
      </p:sp>
    </p:spTree>
    <p:extLst>
      <p:ext uri="{BB962C8B-B14F-4D97-AF65-F5344CB8AC3E}">
        <p14:creationId xmlns:p14="http://schemas.microsoft.com/office/powerpoint/2010/main" val="236331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The Business Benefits of Better Decision-Making</a:t>
            </a:r>
          </a:p>
        </p:txBody>
      </p:sp>
      <p:sp>
        <p:nvSpPr>
          <p:cNvPr id="3" name="Content Placeholder 2"/>
          <p:cNvSpPr>
            <a:spLocks noGrp="1"/>
          </p:cNvSpPr>
          <p:nvPr>
            <p:ph idx="1"/>
          </p:nvPr>
        </p:nvSpPr>
        <p:spPr/>
        <p:txBody>
          <a:bodyPr/>
          <a:lstStyle/>
          <a:p>
            <a:r>
              <a:rPr lang="en-US" dirty="0"/>
              <a:t>The financial benefit of better decision-making </a:t>
            </a:r>
          </a:p>
          <a:p>
            <a:r>
              <a:rPr lang="en-US" dirty="0"/>
              <a:t>Every level of an organization's management must make decisions. </a:t>
            </a:r>
          </a:p>
          <a:p>
            <a:r>
              <a:rPr lang="en-US" dirty="0"/>
              <a:t>An organization's average return on investment and profitability can rise with better decision-making. </a:t>
            </a:r>
          </a:p>
          <a:p>
            <a:r>
              <a:rPr lang="en-US" dirty="0"/>
              <a:t>A single better decision could have a slight impact on business value</a:t>
            </a:r>
          </a:p>
          <a:p>
            <a:r>
              <a:rPr lang="en-US" dirty="0"/>
              <a:t>But multiple better decisions have the power to completely alter the annual business value. </a:t>
            </a:r>
          </a:p>
        </p:txBody>
      </p:sp>
    </p:spTree>
    <p:extLst>
      <p:ext uri="{BB962C8B-B14F-4D97-AF65-F5344CB8AC3E}">
        <p14:creationId xmlns:p14="http://schemas.microsoft.com/office/powerpoint/2010/main" val="775231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Which information system for decision making</a:t>
            </a:r>
          </a:p>
        </p:txBody>
      </p:sp>
      <p:sp>
        <p:nvSpPr>
          <p:cNvPr id="3" name="Content Placeholder 2"/>
          <p:cNvSpPr>
            <a:spLocks noGrp="1"/>
          </p:cNvSpPr>
          <p:nvPr>
            <p:ph idx="1"/>
          </p:nvPr>
        </p:nvSpPr>
        <p:spPr/>
        <p:txBody>
          <a:bodyPr/>
          <a:lstStyle/>
          <a:p>
            <a:r>
              <a:rPr lang="en-US" dirty="0"/>
              <a:t>It requires more thought, discernment, assessment, and judgment.</a:t>
            </a:r>
          </a:p>
          <a:p>
            <a:r>
              <a:rPr lang="en-US" dirty="0"/>
              <a:t>Thus, information systems might not always be effective.</a:t>
            </a:r>
          </a:p>
          <a:p>
            <a:r>
              <a:rPr lang="en-US" dirty="0"/>
              <a:t> Despite this, the decision-maker has access to Executive Support System (ESS) </a:t>
            </a:r>
          </a:p>
          <a:p>
            <a:r>
              <a:rPr lang="en-US" dirty="0"/>
              <a:t>Two distinct information systems are used to make decisions because it's a two-way process.</a:t>
            </a:r>
          </a:p>
        </p:txBody>
      </p:sp>
    </p:spTree>
    <p:extLst>
      <p:ext uri="{BB962C8B-B14F-4D97-AF65-F5344CB8AC3E}">
        <p14:creationId xmlns:p14="http://schemas.microsoft.com/office/powerpoint/2010/main" val="2692375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Which information system for decision making</a:t>
            </a:r>
            <a:endParaRPr lang="en-US" dirty="0"/>
          </a:p>
        </p:txBody>
      </p:sp>
      <p:sp>
        <p:nvSpPr>
          <p:cNvPr id="3" name="Content Placeholder 2"/>
          <p:cNvSpPr>
            <a:spLocks noGrp="1"/>
          </p:cNvSpPr>
          <p:nvPr>
            <p:ph idx="1"/>
          </p:nvPr>
        </p:nvSpPr>
        <p:spPr/>
        <p:txBody>
          <a:bodyPr/>
          <a:lstStyle/>
          <a:p>
            <a:r>
              <a:rPr lang="en-US" dirty="0"/>
              <a:t>Decision Support System (DSS)  (for non-structured decision making) and Management Information System) </a:t>
            </a:r>
          </a:p>
          <a:p>
            <a:r>
              <a:rPr lang="en-US" dirty="0"/>
              <a:t>MIS (used for structured decision making) are these. </a:t>
            </a:r>
          </a:p>
          <a:p>
            <a:r>
              <a:rPr lang="en-US" dirty="0"/>
              <a:t>It functions with day-to-day tasks or transactions.</a:t>
            </a:r>
          </a:p>
          <a:p>
            <a:r>
              <a:rPr lang="en-US" dirty="0"/>
              <a:t> In order to record this kind of data (credit, receipts, sales, labor works, etc.), Transaction Processing System (TPS) is used.</a:t>
            </a:r>
          </a:p>
          <a:p>
            <a:r>
              <a:rPr lang="en-US" dirty="0"/>
              <a:t>How the process of determining decisions operates is as follows.</a:t>
            </a:r>
          </a:p>
        </p:txBody>
      </p:sp>
    </p:spTree>
    <p:extLst>
      <p:ext uri="{BB962C8B-B14F-4D97-AF65-F5344CB8AC3E}">
        <p14:creationId xmlns:p14="http://schemas.microsoft.com/office/powerpoint/2010/main" val="2422452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Process of determining decisions </a:t>
            </a:r>
          </a:p>
        </p:txBody>
      </p:sp>
      <p:sp>
        <p:nvSpPr>
          <p:cNvPr id="3" name="Content Placeholder 2"/>
          <p:cNvSpPr>
            <a:spLocks noGrp="1"/>
          </p:cNvSpPr>
          <p:nvPr>
            <p:ph idx="1"/>
          </p:nvPr>
        </p:nvSpPr>
        <p:spPr/>
        <p:txBody>
          <a:bodyPr/>
          <a:lstStyle/>
          <a:p>
            <a:r>
              <a:rPr lang="en-US" dirty="0"/>
              <a:t>Four steps comprise the Decision Making Process that Simon (1960) outlined. </a:t>
            </a:r>
          </a:p>
          <a:p>
            <a:r>
              <a:rPr lang="en-US" dirty="0"/>
              <a:t>He covered in great detail how the decision-making process functions in his hypothesis.</a:t>
            </a:r>
          </a:p>
          <a:p>
            <a:r>
              <a:rPr lang="en-US" dirty="0"/>
              <a:t>STAGES IN DECISION MAKING</a:t>
            </a:r>
          </a:p>
          <a:p>
            <a:r>
              <a:rPr lang="en-US" b="1" dirty="0"/>
              <a:t>Intelligence</a:t>
            </a:r>
          </a:p>
          <a:p>
            <a:r>
              <a:rPr lang="en-US" b="1" dirty="0"/>
              <a:t>Design</a:t>
            </a:r>
          </a:p>
          <a:p>
            <a:r>
              <a:rPr lang="en-US" b="1" dirty="0"/>
              <a:t>Decision</a:t>
            </a:r>
          </a:p>
          <a:p>
            <a:r>
              <a:rPr lang="en-US" b="1" dirty="0"/>
              <a:t>Implementation</a:t>
            </a:r>
          </a:p>
        </p:txBody>
      </p:sp>
    </p:spTree>
    <p:extLst>
      <p:ext uri="{BB962C8B-B14F-4D97-AF65-F5344CB8AC3E}">
        <p14:creationId xmlns:p14="http://schemas.microsoft.com/office/powerpoint/2010/main" val="1582796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Process of determining decisions </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Intelligence: </a:t>
            </a:r>
          </a:p>
          <a:p>
            <a:r>
              <a:rPr lang="en-US" dirty="0"/>
              <a:t>The process of making decisions begins with determining (what), locating (where), and comprehending (why) the issue is occurring within the company. </a:t>
            </a:r>
          </a:p>
          <a:p>
            <a:r>
              <a:rPr lang="en-US" dirty="0"/>
              <a:t>And this is the matter of concern for intelligence. </a:t>
            </a:r>
          </a:p>
          <a:p>
            <a:pPr marL="0" indent="0">
              <a:buNone/>
            </a:pPr>
            <a:br>
              <a:rPr lang="en-US" dirty="0"/>
            </a:br>
            <a:r>
              <a:rPr lang="en-US" b="1" dirty="0"/>
              <a:t>• Design</a:t>
            </a:r>
          </a:p>
          <a:p>
            <a:r>
              <a:rPr lang="en-US" dirty="0"/>
              <a:t> Following the discovery, identification, and comprehension of the issue, the decision-maker looks for potential solutions. </a:t>
            </a:r>
          </a:p>
          <a:p>
            <a:r>
              <a:rPr lang="en-US" dirty="0"/>
              <a:t>This is referred to as "solving design." </a:t>
            </a:r>
            <a:br>
              <a:rPr lang="en-US" dirty="0"/>
            </a:br>
            <a:endParaRPr lang="en-US" dirty="0"/>
          </a:p>
        </p:txBody>
      </p:sp>
    </p:spTree>
    <p:extLst>
      <p:ext uri="{BB962C8B-B14F-4D97-AF65-F5344CB8AC3E}">
        <p14:creationId xmlns:p14="http://schemas.microsoft.com/office/powerpoint/2010/main" val="3725835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Process of determining decisions </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 Decision: </a:t>
            </a:r>
          </a:p>
          <a:p>
            <a:r>
              <a:rPr lang="en-US" dirty="0"/>
              <a:t>The focus of this stage is on determining which of the available solution choices is the best fit for the given situation. </a:t>
            </a:r>
          </a:p>
          <a:p>
            <a:pPr marL="0" indent="0">
              <a:buNone/>
            </a:pPr>
            <a:endParaRPr lang="en-US" dirty="0"/>
          </a:p>
          <a:p>
            <a:pPr marL="0" indent="0">
              <a:buNone/>
            </a:pPr>
            <a:r>
              <a:rPr lang="en-US" dirty="0"/>
              <a:t>• </a:t>
            </a:r>
            <a:r>
              <a:rPr lang="en-US" b="1" dirty="0"/>
              <a:t>Implementation: </a:t>
            </a:r>
          </a:p>
          <a:p>
            <a:r>
              <a:rPr lang="en-US" dirty="0"/>
              <a:t>This refers to the circumstance in which the choice is put into practice. </a:t>
            </a:r>
          </a:p>
          <a:p>
            <a:r>
              <a:rPr lang="en-US" dirty="0"/>
              <a:t>Following implementation, decision makers keep an ongoing eye on whether the choice was correct. </a:t>
            </a:r>
          </a:p>
          <a:p>
            <a:r>
              <a:rPr lang="en-US" dirty="0"/>
              <a:t>When a decision is made and carried out correctly, the decision-making process can function as a cycle.</a:t>
            </a:r>
          </a:p>
          <a:p>
            <a:r>
              <a:rPr lang="en-US" dirty="0"/>
              <a:t> Decision maker then goes through the same steps once more. </a:t>
            </a:r>
          </a:p>
          <a:p>
            <a:endParaRPr lang="en-US" dirty="0"/>
          </a:p>
        </p:txBody>
      </p:sp>
    </p:spTree>
    <p:extLst>
      <p:ext uri="{BB962C8B-B14F-4D97-AF65-F5344CB8AC3E}">
        <p14:creationId xmlns:p14="http://schemas.microsoft.com/office/powerpoint/2010/main" val="3301151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Value of information in decision-making</a:t>
            </a:r>
          </a:p>
        </p:txBody>
      </p:sp>
      <p:sp>
        <p:nvSpPr>
          <p:cNvPr id="3" name="Content Placeholder 2"/>
          <p:cNvSpPr>
            <a:spLocks noGrp="1"/>
          </p:cNvSpPr>
          <p:nvPr>
            <p:ph idx="1"/>
          </p:nvPr>
        </p:nvSpPr>
        <p:spPr/>
        <p:txBody>
          <a:bodyPr/>
          <a:lstStyle/>
          <a:p>
            <a:r>
              <a:rPr lang="en-US" dirty="0"/>
              <a:t>Value of information in decision-making: </a:t>
            </a:r>
          </a:p>
          <a:p>
            <a:r>
              <a:rPr lang="en-US" b="1" dirty="0"/>
              <a:t>perfect</a:t>
            </a:r>
            <a:r>
              <a:rPr lang="en-US" dirty="0"/>
              <a:t> and </a:t>
            </a:r>
            <a:r>
              <a:rPr lang="en-US" b="1" dirty="0"/>
              <a:t>imperfect</a:t>
            </a:r>
            <a:r>
              <a:rPr lang="en-US" dirty="0"/>
              <a:t> information</a:t>
            </a:r>
          </a:p>
          <a:p>
            <a:r>
              <a:rPr lang="en-US" b="1" dirty="0"/>
              <a:t>Information </a:t>
            </a:r>
            <a:r>
              <a:rPr lang="en-US" dirty="0"/>
              <a:t>can be defined as factual and numerical data that has been arranged and constructed with meaning, or as knowledge that has been derived from the compilation, interpretation, or synthesis of facts into a form that makes sense (McGee, 1993; Walker, 1993).</a:t>
            </a:r>
          </a:p>
          <a:p>
            <a:r>
              <a:rPr lang="en-US" dirty="0"/>
              <a:t>Research findings, assessments of technology, and novel approaches are a few examples. Information is valued according to how important it is to the decision-maker or how the decision will turn out. </a:t>
            </a:r>
          </a:p>
        </p:txBody>
      </p:sp>
    </p:spTree>
    <p:extLst>
      <p:ext uri="{BB962C8B-B14F-4D97-AF65-F5344CB8AC3E}">
        <p14:creationId xmlns:p14="http://schemas.microsoft.com/office/powerpoint/2010/main" val="3408870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Value of information in decision-making</a:t>
            </a:r>
            <a:endParaRPr lang="en-US" dirty="0"/>
          </a:p>
        </p:txBody>
      </p:sp>
      <p:sp>
        <p:nvSpPr>
          <p:cNvPr id="3" name="Content Placeholder 2"/>
          <p:cNvSpPr>
            <a:spLocks noGrp="1"/>
          </p:cNvSpPr>
          <p:nvPr>
            <p:ph idx="1"/>
          </p:nvPr>
        </p:nvSpPr>
        <p:spPr/>
        <p:txBody>
          <a:bodyPr/>
          <a:lstStyle/>
          <a:p>
            <a:r>
              <a:rPr lang="en-US" dirty="0"/>
              <a:t>Professionals need information that is delivered and understood in a meaningful way, in addition to being timely, accurate, and relevant. </a:t>
            </a:r>
          </a:p>
          <a:p>
            <a:r>
              <a:rPr lang="en-US" dirty="0"/>
              <a:t>In essence, VOI is the result of decision-making in ambiguous circumstances. </a:t>
            </a:r>
          </a:p>
          <a:p>
            <a:r>
              <a:rPr lang="en-US" dirty="0"/>
              <a:t>Depending on how uncertain they are and what is at stake, people or potential investors who have extra money they need to spend in any project may be willing to pay for knowledge about it. </a:t>
            </a:r>
          </a:p>
        </p:txBody>
      </p:sp>
    </p:spTree>
    <p:extLst>
      <p:ext uri="{BB962C8B-B14F-4D97-AF65-F5344CB8AC3E}">
        <p14:creationId xmlns:p14="http://schemas.microsoft.com/office/powerpoint/2010/main" val="3546137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Value of information in decision-making</a:t>
            </a:r>
            <a:endParaRPr lang="en-US" dirty="0"/>
          </a:p>
        </p:txBody>
      </p:sp>
      <p:sp>
        <p:nvSpPr>
          <p:cNvPr id="3" name="Content Placeholder 2"/>
          <p:cNvSpPr>
            <a:spLocks noGrp="1"/>
          </p:cNvSpPr>
          <p:nvPr>
            <p:ph idx="1"/>
          </p:nvPr>
        </p:nvSpPr>
        <p:spPr/>
        <p:txBody>
          <a:bodyPr>
            <a:normAutofit lnSpcReduction="10000"/>
          </a:bodyPr>
          <a:lstStyle/>
          <a:p>
            <a:r>
              <a:rPr lang="en-US" dirty="0"/>
              <a:t>If the anticipated benefit outweighs the expense of the information—including the information's distillation and processing to make it useful—they could be willing to pay for more or better information. </a:t>
            </a:r>
          </a:p>
          <a:p>
            <a:r>
              <a:rPr lang="en-US" dirty="0"/>
              <a:t>More precisely, information models generally conclude that the following elements significantly influence an information's value</a:t>
            </a:r>
          </a:p>
          <a:p>
            <a:r>
              <a:rPr lang="en-US" dirty="0"/>
              <a:t>1. How unsure are those making decisions?</a:t>
            </a:r>
          </a:p>
          <a:p>
            <a:r>
              <a:rPr lang="en-US" dirty="0"/>
              <a:t> 2. What is at risk if their choices are made? </a:t>
            </a:r>
          </a:p>
          <a:p>
            <a:r>
              <a:rPr lang="en-US" dirty="0"/>
              <a:t>3. The cost of using the information to make decisions; and </a:t>
            </a:r>
          </a:p>
          <a:p>
            <a:r>
              <a:rPr lang="en-US" dirty="0"/>
              <a:t>4. The cost of the information's next-best alternative. </a:t>
            </a:r>
            <a:br>
              <a:rPr lang="en-US" dirty="0"/>
            </a:br>
            <a:endParaRPr lang="en-US" dirty="0"/>
          </a:p>
        </p:txBody>
      </p:sp>
    </p:spTree>
    <p:extLst>
      <p:ext uri="{BB962C8B-B14F-4D97-AF65-F5344CB8AC3E}">
        <p14:creationId xmlns:p14="http://schemas.microsoft.com/office/powerpoint/2010/main" val="3227843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Making Choices</a:t>
            </a:r>
          </a:p>
        </p:txBody>
      </p:sp>
      <p:sp>
        <p:nvSpPr>
          <p:cNvPr id="3" name="Content Placeholder 2"/>
          <p:cNvSpPr>
            <a:spLocks noGrp="1"/>
          </p:cNvSpPr>
          <p:nvPr>
            <p:ph idx="1"/>
          </p:nvPr>
        </p:nvSpPr>
        <p:spPr/>
        <p:txBody>
          <a:bodyPr>
            <a:normAutofit/>
          </a:bodyPr>
          <a:lstStyle/>
          <a:p>
            <a:r>
              <a:rPr lang="en-US" b="1" dirty="0"/>
              <a:t>Information's Value </a:t>
            </a:r>
            <a:br>
              <a:rPr lang="en-US" dirty="0"/>
            </a:br>
            <a:r>
              <a:rPr lang="en-US" dirty="0"/>
              <a:t>Things to think about when looking for further information: </a:t>
            </a:r>
            <a:br>
              <a:rPr lang="en-US" dirty="0"/>
            </a:br>
            <a:r>
              <a:rPr lang="en-US" dirty="0"/>
              <a:t>• In decision making, additional information is only valuable when it is likely to change a decision. </a:t>
            </a:r>
          </a:p>
          <a:p>
            <a:r>
              <a:rPr lang="en-US" dirty="0"/>
              <a:t>• Information gathering requires an investment of time and money. </a:t>
            </a:r>
          </a:p>
          <a:p>
            <a:r>
              <a:rPr lang="en-US" dirty="0"/>
              <a:t>• By the time the information is acquired, the situation may have changed.</a:t>
            </a:r>
          </a:p>
          <a:p>
            <a:r>
              <a:rPr lang="en-US" dirty="0"/>
              <a:t> </a:t>
            </a:r>
          </a:p>
        </p:txBody>
      </p:sp>
    </p:spTree>
    <p:extLst>
      <p:ext uri="{BB962C8B-B14F-4D97-AF65-F5344CB8AC3E}">
        <p14:creationId xmlns:p14="http://schemas.microsoft.com/office/powerpoint/2010/main" val="2273690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Making Choices</a:t>
            </a:r>
            <a:endParaRPr lang="en-US" dirty="0"/>
          </a:p>
        </p:txBody>
      </p:sp>
      <p:sp>
        <p:nvSpPr>
          <p:cNvPr id="3" name="Content Placeholder 2"/>
          <p:cNvSpPr>
            <a:spLocks noGrp="1"/>
          </p:cNvSpPr>
          <p:nvPr>
            <p:ph idx="1"/>
          </p:nvPr>
        </p:nvSpPr>
        <p:spPr/>
        <p:txBody>
          <a:bodyPr/>
          <a:lstStyle/>
          <a:p>
            <a:endParaRPr lang="en-US" dirty="0"/>
          </a:p>
          <a:p>
            <a:r>
              <a:rPr lang="en-US" dirty="0"/>
              <a:t>• The information may not be worth its cost of acquisition.</a:t>
            </a:r>
          </a:p>
          <a:p>
            <a:r>
              <a:rPr lang="en-US" dirty="0"/>
              <a:t>Thus, the queries are: </a:t>
            </a:r>
          </a:p>
          <a:p>
            <a:r>
              <a:rPr lang="en-US" dirty="0"/>
              <a:t>1. How do you determine whether obtaining more information is worthwhile</a:t>
            </a:r>
          </a:p>
          <a:p>
            <a:r>
              <a:rPr lang="en-US" dirty="0"/>
              <a:t>2. How much would you be willing to pay for more details? </a:t>
            </a:r>
          </a:p>
          <a:p>
            <a:r>
              <a:rPr lang="en-US" dirty="0"/>
              <a:t>This can be summed up in the following question</a:t>
            </a:r>
          </a:p>
          <a:p>
            <a:endParaRPr lang="en-US" dirty="0"/>
          </a:p>
        </p:txBody>
      </p:sp>
    </p:spTree>
    <p:extLst>
      <p:ext uri="{BB962C8B-B14F-4D97-AF65-F5344CB8AC3E}">
        <p14:creationId xmlns:p14="http://schemas.microsoft.com/office/powerpoint/2010/main" val="2215853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the value of additional information?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a:t>Definitions: </a:t>
            </a:r>
          </a:p>
          <a:p>
            <a:r>
              <a:rPr lang="en-US" b="1" dirty="0"/>
              <a:t>The Expected Value of Perfect Information (EVPI)</a:t>
            </a:r>
            <a:r>
              <a:rPr lang="en-US" dirty="0"/>
              <a:t> = the upper limit of what you would pay for any supplemental information that is certain (perfect) </a:t>
            </a:r>
          </a:p>
          <a:p>
            <a:r>
              <a:rPr lang="en-US" dirty="0"/>
              <a:t>It is calculated before you actually acquire the new information (“</a:t>
            </a:r>
            <a:r>
              <a:rPr lang="en-US" dirty="0" err="1"/>
              <a:t>preposterior</a:t>
            </a:r>
            <a:r>
              <a:rPr lang="en-US" dirty="0"/>
              <a:t>” analysis).</a:t>
            </a:r>
          </a:p>
          <a:p>
            <a:r>
              <a:rPr lang="en-US" dirty="0"/>
              <a:t> </a:t>
            </a:r>
            <a:r>
              <a:rPr lang="en-US" b="1" dirty="0"/>
              <a:t>The Expected Value of Sample Information (EVSI)</a:t>
            </a:r>
            <a:r>
              <a:rPr lang="en-US" dirty="0"/>
              <a:t> = what you would be willing to pay for sample information Any sample information will be less than perfect. </a:t>
            </a:r>
          </a:p>
          <a:p>
            <a:r>
              <a:rPr lang="en-US" dirty="0"/>
              <a:t>EVSI does not include the cost of obtaining information (sampling costs) </a:t>
            </a:r>
          </a:p>
          <a:p>
            <a:r>
              <a:rPr lang="en-US" b="1" dirty="0"/>
              <a:t>The Expected Net Gain of Sampling (ENGS) = EVSI – Sampling Cost</a:t>
            </a:r>
            <a:endParaRPr lang="en-US" dirty="0"/>
          </a:p>
          <a:p>
            <a:endParaRPr lang="en-US" dirty="0"/>
          </a:p>
        </p:txBody>
      </p:sp>
    </p:spTree>
    <p:extLst>
      <p:ext uri="{BB962C8B-B14F-4D97-AF65-F5344CB8AC3E}">
        <p14:creationId xmlns:p14="http://schemas.microsoft.com/office/powerpoint/2010/main" val="4068022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Perfect and imperfect information</a:t>
            </a:r>
            <a:br>
              <a:rPr lang="en-US" dirty="0"/>
            </a:br>
            <a:endParaRPr lang="en-US" dirty="0"/>
          </a:p>
        </p:txBody>
      </p:sp>
      <p:sp>
        <p:nvSpPr>
          <p:cNvPr id="3" name="Content Placeholder 2"/>
          <p:cNvSpPr>
            <a:spLocks noGrp="1"/>
          </p:cNvSpPr>
          <p:nvPr>
            <p:ph idx="1"/>
          </p:nvPr>
        </p:nvSpPr>
        <p:spPr/>
        <p:txBody>
          <a:bodyPr>
            <a:normAutofit/>
          </a:bodyPr>
          <a:lstStyle/>
          <a:p>
            <a:endParaRPr lang="en-US" dirty="0"/>
          </a:p>
          <a:p>
            <a:r>
              <a:rPr lang="en-US" dirty="0"/>
              <a:t>When thinking about sequential and simultaneous games in game theory, the idea of information perfection is crucial. </a:t>
            </a:r>
          </a:p>
          <a:p>
            <a:r>
              <a:rPr lang="en-US" dirty="0"/>
              <a:t>When examining the potential for punitive tactics in collusion agreements, this idea is crucial. </a:t>
            </a:r>
          </a:p>
          <a:p>
            <a:r>
              <a:rPr lang="en-US" b="1" dirty="0"/>
              <a:t>Perfect information</a:t>
            </a:r>
            <a:r>
              <a:rPr lang="en-US" dirty="0"/>
              <a:t>, mean that at the end of the game, every participant has access to the same information.</a:t>
            </a:r>
          </a:p>
          <a:p>
            <a:r>
              <a:rPr lang="en-US" dirty="0"/>
              <a:t> In other words, everyone can see or knows what other players are doing.</a:t>
            </a:r>
          </a:p>
          <a:p>
            <a:endParaRPr lang="en-US" dirty="0"/>
          </a:p>
          <a:p>
            <a:endParaRPr lang="en-US" dirty="0"/>
          </a:p>
        </p:txBody>
      </p:sp>
    </p:spTree>
    <p:extLst>
      <p:ext uri="{BB962C8B-B14F-4D97-AF65-F5344CB8AC3E}">
        <p14:creationId xmlns:p14="http://schemas.microsoft.com/office/powerpoint/2010/main" val="33257490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Perfect and imperfect information</a:t>
            </a:r>
            <a:endParaRPr lang="en-US" dirty="0"/>
          </a:p>
        </p:txBody>
      </p:sp>
      <p:sp>
        <p:nvSpPr>
          <p:cNvPr id="3" name="Content Placeholder 2"/>
          <p:cNvSpPr>
            <a:spLocks noGrp="1"/>
          </p:cNvSpPr>
          <p:nvPr>
            <p:ph idx="1"/>
          </p:nvPr>
        </p:nvSpPr>
        <p:spPr/>
        <p:txBody>
          <a:bodyPr/>
          <a:lstStyle/>
          <a:p>
            <a:r>
              <a:rPr lang="en-US" dirty="0"/>
              <a:t>Chess is a nice example, where all players can see each other's pieces on the board. </a:t>
            </a:r>
          </a:p>
          <a:p>
            <a:r>
              <a:rPr lang="en-US" dirty="0"/>
              <a:t>When participants must make judgments simultaneously and weigh all potential consequences, imperfect information becomes apparent. </a:t>
            </a:r>
          </a:p>
          <a:p>
            <a:r>
              <a:rPr lang="en-US" dirty="0"/>
              <a:t>A good example of imperfect information games is a card game where each player’s card are hidden from the rest of the players</a:t>
            </a:r>
          </a:p>
        </p:txBody>
      </p:sp>
    </p:spTree>
    <p:extLst>
      <p:ext uri="{BB962C8B-B14F-4D97-AF65-F5344CB8AC3E}">
        <p14:creationId xmlns:p14="http://schemas.microsoft.com/office/powerpoint/2010/main" val="31010024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The Value of Perfect and Imperfect Information</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When presented with a sequence of uncertain events, a decision-maker must to take into account the potential for acquiring supplementary data regarding the most probable event. </a:t>
            </a:r>
            <a:br>
              <a:rPr lang="en-US" dirty="0"/>
            </a:br>
            <a:endParaRPr lang="en-US" dirty="0"/>
          </a:p>
          <a:p>
            <a:r>
              <a:rPr lang="en-US" b="1" dirty="0"/>
              <a:t>Perfect Information</a:t>
            </a:r>
            <a:endParaRPr lang="en-US" dirty="0"/>
          </a:p>
          <a:p>
            <a:r>
              <a:rPr lang="en-US" dirty="0"/>
              <a:t>When one can foresee the future with 100% accuracy, then perfect information is at hand. </a:t>
            </a:r>
          </a:p>
          <a:p>
            <a:r>
              <a:rPr lang="en-US" dirty="0"/>
              <a:t>Future outcomes are always correctly predicted by the forecast.</a:t>
            </a:r>
          </a:p>
          <a:p>
            <a:r>
              <a:rPr lang="en-US" dirty="0"/>
              <a:t> A company will always be able to choose the most advantageous course of action for a prediction if it can receive a 100% correct prediction. </a:t>
            </a:r>
            <a:br>
              <a:rPr lang="en-US" dirty="0"/>
            </a:br>
            <a:endParaRPr lang="en-US" dirty="0"/>
          </a:p>
        </p:txBody>
      </p:sp>
    </p:spTree>
    <p:extLst>
      <p:ext uri="{BB962C8B-B14F-4D97-AF65-F5344CB8AC3E}">
        <p14:creationId xmlns:p14="http://schemas.microsoft.com/office/powerpoint/2010/main" val="3761126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Value of Perfect and Imperfect Information</a:t>
            </a:r>
            <a:endParaRPr lang="en-US" dirty="0"/>
          </a:p>
        </p:txBody>
      </p:sp>
      <p:sp>
        <p:nvSpPr>
          <p:cNvPr id="3" name="Content Placeholder 2"/>
          <p:cNvSpPr>
            <a:spLocks noGrp="1"/>
          </p:cNvSpPr>
          <p:nvPr>
            <p:ph idx="1"/>
          </p:nvPr>
        </p:nvSpPr>
        <p:spPr/>
        <p:txBody>
          <a:bodyPr/>
          <a:lstStyle/>
          <a:p>
            <a:r>
              <a:rPr lang="en-US" b="1" dirty="0"/>
              <a:t>Imperfect Information </a:t>
            </a:r>
            <a:endParaRPr lang="en-US" dirty="0"/>
          </a:p>
          <a:p>
            <a:r>
              <a:rPr lang="en-US" dirty="0"/>
              <a:t>Since such full certainty seldom, if ever, exists in the real world, the idea of perfect information is rather artificial. </a:t>
            </a:r>
          </a:p>
          <a:p>
            <a:r>
              <a:rPr lang="en-US" dirty="0"/>
              <a:t>For instance, forecasts of future demand might only be 80% accurate. </a:t>
            </a:r>
          </a:p>
          <a:p>
            <a:r>
              <a:rPr lang="en-US" dirty="0"/>
              <a:t>Hence, the value of imperfect information will always be less than the value of perfect information.</a:t>
            </a:r>
          </a:p>
          <a:p>
            <a:endParaRPr lang="en-US" dirty="0"/>
          </a:p>
        </p:txBody>
      </p:sp>
    </p:spTree>
    <p:extLst>
      <p:ext uri="{BB962C8B-B14F-4D97-AF65-F5344CB8AC3E}">
        <p14:creationId xmlns:p14="http://schemas.microsoft.com/office/powerpoint/2010/main" val="150083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Week 1: Managerial Decisions and Information </a:t>
            </a:r>
            <a:br>
              <a:rPr lang="en-US" dirty="0"/>
            </a:br>
            <a:endParaRPr lang="en-US" dirty="0"/>
          </a:p>
        </p:txBody>
      </p:sp>
      <p:sp>
        <p:nvSpPr>
          <p:cNvPr id="3" name="Content Placeholder 2"/>
          <p:cNvSpPr>
            <a:spLocks noGrp="1"/>
          </p:cNvSpPr>
          <p:nvPr>
            <p:ph idx="1"/>
          </p:nvPr>
        </p:nvSpPr>
        <p:spPr/>
        <p:txBody>
          <a:bodyPr/>
          <a:lstStyle/>
          <a:p>
            <a:endParaRPr lang="en-US" dirty="0"/>
          </a:p>
          <a:p>
            <a:endParaRPr lang="en-US" dirty="0"/>
          </a:p>
          <a:p>
            <a:endParaRPr lang="en-US" dirty="0"/>
          </a:p>
          <a:p>
            <a:r>
              <a:rPr lang="en-US" dirty="0"/>
              <a:t>End of Week 1 Part One</a:t>
            </a:r>
          </a:p>
        </p:txBody>
      </p:sp>
    </p:spTree>
    <p:extLst>
      <p:ext uri="{BB962C8B-B14F-4D97-AF65-F5344CB8AC3E}">
        <p14:creationId xmlns:p14="http://schemas.microsoft.com/office/powerpoint/2010/main" val="119948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Week 1: Managerial Decisions and Information </a:t>
            </a:r>
            <a:br>
              <a:rPr lang="en-US" dirty="0"/>
            </a:br>
            <a:endParaRPr lang="en-US" dirty="0"/>
          </a:p>
        </p:txBody>
      </p:sp>
      <p:sp>
        <p:nvSpPr>
          <p:cNvPr id="3" name="Content Placeholder 2"/>
          <p:cNvSpPr>
            <a:spLocks noGrp="1"/>
          </p:cNvSpPr>
          <p:nvPr>
            <p:ph idx="1"/>
          </p:nvPr>
        </p:nvSpPr>
        <p:spPr/>
        <p:txBody>
          <a:bodyPr/>
          <a:lstStyle/>
          <a:p>
            <a:endParaRPr lang="en-US" dirty="0"/>
          </a:p>
          <a:p>
            <a:endParaRPr lang="en-US" dirty="0"/>
          </a:p>
          <a:p>
            <a:r>
              <a:rPr lang="en-US" dirty="0"/>
              <a:t>Start of Week 1 Part Two</a:t>
            </a:r>
          </a:p>
        </p:txBody>
      </p:sp>
    </p:spTree>
    <p:extLst>
      <p:ext uri="{BB962C8B-B14F-4D97-AF65-F5344CB8AC3E}">
        <p14:creationId xmlns:p14="http://schemas.microsoft.com/office/powerpoint/2010/main" val="3682348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Approach to calculate the value of </a:t>
            </a:r>
            <a:br>
              <a:rPr lang="en-US" b="1" dirty="0"/>
            </a:br>
            <a:r>
              <a:rPr lang="en-US" b="1" dirty="0"/>
              <a:t> information </a:t>
            </a:r>
            <a:endParaRPr lang="en-US" dirty="0"/>
          </a:p>
        </p:txBody>
      </p:sp>
      <p:sp>
        <p:nvSpPr>
          <p:cNvPr id="3" name="Content Placeholder 2"/>
          <p:cNvSpPr>
            <a:spLocks noGrp="1"/>
          </p:cNvSpPr>
          <p:nvPr>
            <p:ph idx="1"/>
          </p:nvPr>
        </p:nvSpPr>
        <p:spPr/>
        <p:txBody>
          <a:bodyPr/>
          <a:lstStyle/>
          <a:p>
            <a:r>
              <a:rPr lang="en-US" dirty="0"/>
              <a:t>Compare the expected value of a decision if the information is acquired against the expected value with the absence of the information.  </a:t>
            </a:r>
          </a:p>
          <a:p>
            <a:r>
              <a:rPr lang="en-US" dirty="0"/>
              <a:t>The difference represents the maximum amount it is worth paying for the additional information.</a:t>
            </a:r>
          </a:p>
          <a:p>
            <a:r>
              <a:rPr lang="en-US" dirty="0"/>
              <a:t>Therefore the value of information (either perfect or imperfect) may be calculated as follows:</a:t>
            </a:r>
          </a:p>
          <a:p>
            <a:r>
              <a:rPr lang="en-US" b="1" dirty="0"/>
              <a:t>Expected Profit (Outcome) WITH the information LESS Expected Profit (Outcome) WITHOUT the information.</a:t>
            </a:r>
            <a:endParaRPr lang="en-US" dirty="0"/>
          </a:p>
          <a:p>
            <a:endParaRPr lang="en-US" dirty="0"/>
          </a:p>
        </p:txBody>
      </p:sp>
    </p:spTree>
    <p:extLst>
      <p:ext uri="{BB962C8B-B14F-4D97-AF65-F5344CB8AC3E}">
        <p14:creationId xmlns:p14="http://schemas.microsoft.com/office/powerpoint/2010/main" val="927359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Decision Making Under Risk and Uncertainty </a:t>
            </a:r>
            <a:endParaRPr lang="en-US" dirty="0"/>
          </a:p>
        </p:txBody>
      </p:sp>
      <p:sp>
        <p:nvSpPr>
          <p:cNvPr id="3" name="Content Placeholder 2"/>
          <p:cNvSpPr>
            <a:spLocks noGrp="1"/>
          </p:cNvSpPr>
          <p:nvPr>
            <p:ph idx="1"/>
          </p:nvPr>
        </p:nvSpPr>
        <p:spPr/>
        <p:txBody>
          <a:bodyPr/>
          <a:lstStyle/>
          <a:p>
            <a:r>
              <a:rPr lang="en-US" dirty="0"/>
              <a:t>When making decisions in the face of uncertainty, it is unknown how likely it is that different natural conditions will occur.</a:t>
            </a:r>
          </a:p>
          <a:p>
            <a:r>
              <a:rPr lang="en-US" dirty="0"/>
              <a:t> Choosing the best course of action based on these probabilities—when they are known or estimable—is referred to as decision-making under risk. </a:t>
            </a:r>
          </a:p>
          <a:p>
            <a:r>
              <a:rPr lang="en-US" dirty="0"/>
              <a:t>Risk indicates a certain amount of uncertainty as well as the inability to completely control the results or fallout from such an activity.</a:t>
            </a:r>
          </a:p>
          <a:p>
            <a:r>
              <a:rPr lang="en-US" dirty="0"/>
              <a:t>Managers take steps to either reduce or eliminate risk</a:t>
            </a:r>
          </a:p>
        </p:txBody>
      </p:sp>
    </p:spTree>
    <p:extLst>
      <p:ext uri="{BB962C8B-B14F-4D97-AF65-F5344CB8AC3E}">
        <p14:creationId xmlns:p14="http://schemas.microsoft.com/office/powerpoint/2010/main" val="1902093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Decision Making Under Risk and Uncertainty </a:t>
            </a:r>
            <a:endParaRPr lang="en-US" dirty="0"/>
          </a:p>
        </p:txBody>
      </p:sp>
      <p:sp>
        <p:nvSpPr>
          <p:cNvPr id="3" name="Content Placeholder 2"/>
          <p:cNvSpPr>
            <a:spLocks noGrp="1"/>
          </p:cNvSpPr>
          <p:nvPr>
            <p:ph idx="1"/>
          </p:nvPr>
        </p:nvSpPr>
        <p:spPr/>
        <p:txBody>
          <a:bodyPr>
            <a:normAutofit lnSpcReduction="10000"/>
          </a:bodyPr>
          <a:lstStyle/>
          <a:p>
            <a:r>
              <a:rPr lang="en-US" dirty="0"/>
              <a:t>On the other hand, there are situations where removing one risk could make others worse. </a:t>
            </a:r>
          </a:p>
          <a:p>
            <a:r>
              <a:rPr lang="en-US" dirty="0"/>
              <a:t>An evaluation of a risk and its subsequent influence on the decision-making process are necessary for its effective management.</a:t>
            </a:r>
          </a:p>
          <a:p>
            <a:r>
              <a:rPr lang="en-US" dirty="0"/>
              <a:t> Before making a decision, the decision-maker can assess different options thanks to the decision-process.</a:t>
            </a:r>
          </a:p>
          <a:p>
            <a:r>
              <a:rPr lang="en-US" dirty="0"/>
              <a:t>. The steps involved are as follows: </a:t>
            </a:r>
            <a:br>
              <a:rPr lang="en-US" dirty="0"/>
            </a:br>
            <a:r>
              <a:rPr lang="en-US" dirty="0"/>
              <a:t>1. The issue is identified, and every workable solution is taken into account. </a:t>
            </a:r>
          </a:p>
          <a:p>
            <a:r>
              <a:rPr lang="en-US" dirty="0"/>
              <a:t>Every alternative's potential results are assessed. </a:t>
            </a:r>
          </a:p>
        </p:txBody>
      </p:sp>
    </p:spTree>
    <p:extLst>
      <p:ext uri="{BB962C8B-B14F-4D97-AF65-F5344CB8AC3E}">
        <p14:creationId xmlns:p14="http://schemas.microsoft.com/office/powerpoint/2010/main" val="1116000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Decision Making Under Risk and Uncertainty </a:t>
            </a:r>
            <a:endParaRPr lang="en-US" dirty="0"/>
          </a:p>
        </p:txBody>
      </p:sp>
      <p:sp>
        <p:nvSpPr>
          <p:cNvPr id="3" name="Content Placeholder 2"/>
          <p:cNvSpPr>
            <a:spLocks noGrp="1"/>
          </p:cNvSpPr>
          <p:nvPr>
            <p:ph idx="1"/>
          </p:nvPr>
        </p:nvSpPr>
        <p:spPr/>
        <p:txBody>
          <a:bodyPr>
            <a:normAutofit fontScale="92500" lnSpcReduction="20000"/>
          </a:bodyPr>
          <a:lstStyle/>
          <a:p>
            <a:r>
              <a:rPr lang="en-US" dirty="0"/>
              <a:t>2. The discussion of outcomes centers on their financial rewards or net gain relative to resources or time. </a:t>
            </a:r>
          </a:p>
          <a:p>
            <a:r>
              <a:rPr lang="en-US" dirty="0"/>
              <a:t>3. A number of uncertainties are expressed as probabilities. </a:t>
            </a:r>
          </a:p>
          <a:p>
            <a:br>
              <a:rPr lang="en-US" dirty="0"/>
            </a:br>
            <a:r>
              <a:rPr lang="en-US" dirty="0"/>
              <a:t>4. The caliber of the decisions determines the caliber of the best course of action.</a:t>
            </a:r>
          </a:p>
          <a:p>
            <a:r>
              <a:rPr lang="en-US" dirty="0"/>
              <a:t> The decision-maker needs to determine and assess how sensitive the best course of action is to the important variables. </a:t>
            </a:r>
          </a:p>
          <a:p>
            <a:r>
              <a:rPr lang="en-US" dirty="0"/>
              <a:t>The decision-maker may be able to offer subjective probability estimates for each state's occurrence if they possess some knowledge about the states of nature.</a:t>
            </a:r>
          </a:p>
          <a:p>
            <a:r>
              <a:rPr lang="en-US" dirty="0"/>
              <a:t> Under these circumstances, the issue is categorized as decision-making under risk</a:t>
            </a:r>
          </a:p>
        </p:txBody>
      </p:sp>
    </p:spTree>
    <p:extLst>
      <p:ext uri="{BB962C8B-B14F-4D97-AF65-F5344CB8AC3E}">
        <p14:creationId xmlns:p14="http://schemas.microsoft.com/office/powerpoint/2010/main" val="3496422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Calculate the risk and return</a:t>
            </a:r>
          </a:p>
        </p:txBody>
      </p:sp>
      <p:sp>
        <p:nvSpPr>
          <p:cNvPr id="3" name="Content Placeholder 2"/>
          <p:cNvSpPr>
            <a:spLocks noGrp="1"/>
          </p:cNvSpPr>
          <p:nvPr>
            <p:ph idx="1"/>
          </p:nvPr>
        </p:nvSpPr>
        <p:spPr/>
        <p:txBody>
          <a:bodyPr>
            <a:normAutofit/>
          </a:bodyPr>
          <a:lstStyle/>
          <a:p>
            <a:r>
              <a:rPr lang="en-US" dirty="0"/>
              <a:t>The decision-maker is able to assign probabilities based on the occurrence of the states of nature.</a:t>
            </a:r>
          </a:p>
          <a:p>
            <a:r>
              <a:rPr lang="en-US" dirty="0"/>
              <a:t>Following is the procedure for making decisions when there is risk: </a:t>
            </a:r>
          </a:p>
          <a:p>
            <a:r>
              <a:rPr lang="en-US" dirty="0"/>
              <a:t>We compute the expected payoff, also known as the return (R), for each action R(a) = Sums of [X(</a:t>
            </a:r>
            <a:r>
              <a:rPr lang="en-US" dirty="0" err="1"/>
              <a:t>a,s</a:t>
            </a:r>
            <a:r>
              <a:rPr lang="en-US" dirty="0"/>
              <a:t>) p(s)], d. </a:t>
            </a:r>
          </a:p>
          <a:p>
            <a:r>
              <a:rPr lang="en-US" dirty="0"/>
              <a:t>We accept the principle that we should minimize (or maximize) the expected payoff, e. </a:t>
            </a:r>
          </a:p>
          <a:p>
            <a:r>
              <a:rPr lang="en-US" dirty="0"/>
              <a:t>Execute the action which minimizes (or maximizes) R(a) a. </a:t>
            </a:r>
          </a:p>
          <a:p>
            <a:endParaRPr lang="en-US" dirty="0"/>
          </a:p>
        </p:txBody>
      </p:sp>
    </p:spTree>
    <p:extLst>
      <p:ext uri="{BB962C8B-B14F-4D97-AF65-F5344CB8AC3E}">
        <p14:creationId xmlns:p14="http://schemas.microsoft.com/office/powerpoint/2010/main" val="153102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Calculate the risk and return</a:t>
            </a:r>
          </a:p>
        </p:txBody>
      </p:sp>
      <p:sp>
        <p:nvSpPr>
          <p:cNvPr id="3" name="Content Placeholder 2"/>
          <p:cNvSpPr>
            <a:spLocks noGrp="1"/>
          </p:cNvSpPr>
          <p:nvPr>
            <p:ph idx="1"/>
          </p:nvPr>
        </p:nvSpPr>
        <p:spPr/>
        <p:txBody>
          <a:bodyPr/>
          <a:lstStyle/>
          <a:p>
            <a:r>
              <a:rPr lang="en-US" dirty="0"/>
              <a:t>Use the information you have to assign your beliefs (called subjective probabilities) regarding each state of the nature, p(s); </a:t>
            </a:r>
          </a:p>
          <a:p>
            <a:r>
              <a:rPr lang="en-US" dirty="0"/>
              <a:t>b. Each action has a payoff associated with each of the states of nature, X(</a:t>
            </a:r>
            <a:r>
              <a:rPr lang="en-US" dirty="0" err="1"/>
              <a:t>a,s</a:t>
            </a:r>
            <a:r>
              <a:rPr lang="en-US" dirty="0"/>
              <a:t>); c. </a:t>
            </a:r>
          </a:p>
          <a:p>
            <a:r>
              <a:rPr lang="en-US" dirty="0"/>
              <a:t>The Bayesian Decision Criterion, which bases the selection of the best course of action on the greatest expected monetary value (EMV), the least expected opportunity loss (EOL), or regret, determines which course of action is best.</a:t>
            </a:r>
          </a:p>
          <a:p>
            <a:endParaRPr lang="en-US" dirty="0"/>
          </a:p>
        </p:txBody>
      </p:sp>
    </p:spTree>
    <p:extLst>
      <p:ext uri="{BB962C8B-B14F-4D97-AF65-F5344CB8AC3E}">
        <p14:creationId xmlns:p14="http://schemas.microsoft.com/office/powerpoint/2010/main" val="1545308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 1</a:t>
            </a:r>
          </a:p>
        </p:txBody>
      </p:sp>
      <p:sp>
        <p:nvSpPr>
          <p:cNvPr id="3" name="Content Placeholder 2"/>
          <p:cNvSpPr>
            <a:spLocks noGrp="1"/>
          </p:cNvSpPr>
          <p:nvPr>
            <p:ph idx="1"/>
          </p:nvPr>
        </p:nvSpPr>
        <p:spPr>
          <a:xfrm>
            <a:off x="838199" y="1825624"/>
            <a:ext cx="10685929" cy="5032375"/>
          </a:xfrm>
        </p:spPr>
        <p:txBody>
          <a:bodyPr/>
          <a:lstStyle/>
          <a:p>
            <a:r>
              <a:rPr lang="en-US" dirty="0"/>
              <a:t>The payoffs (in </a:t>
            </a:r>
            <a:r>
              <a:rPr lang="en-US" dirty="0" err="1"/>
              <a:t>Rs</a:t>
            </a:r>
            <a:r>
              <a:rPr lang="en-US" dirty="0"/>
              <a:t>) of three Acts A</a:t>
            </a:r>
            <a:r>
              <a:rPr lang="en-US" baseline="-25000" dirty="0"/>
              <a:t>1</a:t>
            </a:r>
            <a:r>
              <a:rPr lang="en-US" dirty="0"/>
              <a:t>, A</a:t>
            </a:r>
            <a:r>
              <a:rPr lang="en-US" baseline="-25000" dirty="0"/>
              <a:t>2</a:t>
            </a:r>
            <a:r>
              <a:rPr lang="en-US" dirty="0"/>
              <a:t> and A</a:t>
            </a:r>
            <a:r>
              <a:rPr lang="en-US" baseline="-25000" dirty="0"/>
              <a:t>3</a:t>
            </a:r>
            <a:r>
              <a:rPr lang="en-US" dirty="0"/>
              <a:t> and the possible states of nature S</a:t>
            </a:r>
            <a:r>
              <a:rPr lang="en-US" baseline="-25000" dirty="0"/>
              <a:t>1</a:t>
            </a:r>
            <a:r>
              <a:rPr lang="en-US" dirty="0"/>
              <a:t>, S</a:t>
            </a:r>
            <a:r>
              <a:rPr lang="en-US" baseline="-25000" dirty="0"/>
              <a:t>2</a:t>
            </a:r>
            <a:r>
              <a:rPr lang="en-US" dirty="0"/>
              <a:t> and S</a:t>
            </a:r>
            <a:r>
              <a:rPr lang="en-US" baseline="-25000" dirty="0"/>
              <a:t>3</a:t>
            </a:r>
            <a:r>
              <a:rPr lang="en-US" dirty="0"/>
              <a:t> are given below :</a:t>
            </a:r>
          </a:p>
          <a:p>
            <a:r>
              <a:rPr lang="en-US" dirty="0"/>
              <a:t>The probabilities of the states of nature are 0.3, 0.4 and 0.3 respectively. Determine the optimal act using the Bayesian Criterion.</a:t>
            </a:r>
          </a:p>
          <a:p>
            <a:endParaRPr lang="en-US" dirty="0"/>
          </a:p>
          <a:p>
            <a:endParaRPr lang="en-US" dirty="0"/>
          </a:p>
          <a:p>
            <a:endParaRPr lang="en-US" dirty="0"/>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1390190751"/>
              </p:ext>
            </p:extLst>
          </p:nvPr>
        </p:nvGraphicFramePr>
        <p:xfrm>
          <a:off x="1721222" y="4179506"/>
          <a:ext cx="7261412" cy="2039825"/>
        </p:xfrm>
        <a:graphic>
          <a:graphicData uri="http://schemas.openxmlformats.org/drawingml/2006/table">
            <a:tbl>
              <a:tblPr firstRow="1" firstCol="1" bandRow="1">
                <a:tableStyleId>{5C22544A-7EE6-4342-B048-85BDC9FD1C3A}</a:tableStyleId>
              </a:tblPr>
              <a:tblGrid>
                <a:gridCol w="1815353">
                  <a:extLst>
                    <a:ext uri="{9D8B030D-6E8A-4147-A177-3AD203B41FA5}">
                      <a16:colId xmlns:a16="http://schemas.microsoft.com/office/drawing/2014/main" val="20000"/>
                    </a:ext>
                  </a:extLst>
                </a:gridCol>
                <a:gridCol w="1815353">
                  <a:extLst>
                    <a:ext uri="{9D8B030D-6E8A-4147-A177-3AD203B41FA5}">
                      <a16:colId xmlns:a16="http://schemas.microsoft.com/office/drawing/2014/main" val="20001"/>
                    </a:ext>
                  </a:extLst>
                </a:gridCol>
                <a:gridCol w="1815353">
                  <a:extLst>
                    <a:ext uri="{9D8B030D-6E8A-4147-A177-3AD203B41FA5}">
                      <a16:colId xmlns:a16="http://schemas.microsoft.com/office/drawing/2014/main" val="20002"/>
                    </a:ext>
                  </a:extLst>
                </a:gridCol>
                <a:gridCol w="1815353">
                  <a:extLst>
                    <a:ext uri="{9D8B030D-6E8A-4147-A177-3AD203B41FA5}">
                      <a16:colId xmlns:a16="http://schemas.microsoft.com/office/drawing/2014/main" val="20003"/>
                    </a:ext>
                  </a:extLst>
                </a:gridCol>
              </a:tblGrid>
              <a:tr h="0">
                <a:tc>
                  <a:txBody>
                    <a:bodyPr/>
                    <a:lstStyle/>
                    <a:p>
                      <a:pPr marL="0" marR="0" algn="just">
                        <a:lnSpc>
                          <a:spcPct val="200000"/>
                        </a:lnSpc>
                        <a:spcBef>
                          <a:spcPts val="0"/>
                        </a:spcBef>
                        <a:spcAft>
                          <a:spcPts val="0"/>
                        </a:spcAft>
                      </a:pPr>
                      <a:r>
                        <a:rPr lang="en-US" sz="1200">
                          <a:effectLst/>
                        </a:rPr>
                        <a:t>States of Nature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B</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C</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575082">
                <a:tc>
                  <a:txBody>
                    <a:bodyPr/>
                    <a:lstStyle/>
                    <a:p>
                      <a:pPr marL="0" marR="0" algn="just">
                        <a:lnSpc>
                          <a:spcPct val="200000"/>
                        </a:lnSpc>
                        <a:spcBef>
                          <a:spcPts val="0"/>
                        </a:spcBef>
                        <a:spcAft>
                          <a:spcPts val="0"/>
                        </a:spcAft>
                      </a:pPr>
                      <a:r>
                        <a:rPr lang="en-US" sz="1200">
                          <a:effectLst/>
                        </a:rPr>
                        <a:t>S1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575082">
                <a:tc>
                  <a:txBody>
                    <a:bodyPr/>
                    <a:lstStyle/>
                    <a:p>
                      <a:pPr marL="0" marR="0" algn="just">
                        <a:lnSpc>
                          <a:spcPct val="200000"/>
                        </a:lnSpc>
                        <a:spcBef>
                          <a:spcPts val="0"/>
                        </a:spcBef>
                        <a:spcAft>
                          <a:spcPts val="0"/>
                        </a:spcAft>
                      </a:pPr>
                      <a:r>
                        <a:rPr lang="en-US" sz="1200">
                          <a:effectLst/>
                        </a:rPr>
                        <a:t>S2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-100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575082">
                <a:tc>
                  <a:txBody>
                    <a:bodyPr/>
                    <a:lstStyle/>
                    <a:p>
                      <a:pPr marL="0" marR="0" algn="just">
                        <a:lnSpc>
                          <a:spcPct val="200000"/>
                        </a:lnSpc>
                        <a:spcBef>
                          <a:spcPts val="0"/>
                        </a:spcBef>
                        <a:spcAft>
                          <a:spcPts val="0"/>
                        </a:spcAft>
                      </a:pPr>
                      <a:r>
                        <a:rPr lang="en-US" sz="1200">
                          <a:effectLst/>
                        </a:rPr>
                        <a:t>S3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400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600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dirty="0">
                          <a:effectLst/>
                        </a:rPr>
                        <a:t>300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5590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Solution 1</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48720697"/>
              </p:ext>
            </p:extLst>
          </p:nvPr>
        </p:nvGraphicFramePr>
        <p:xfrm>
          <a:off x="2272552" y="2756649"/>
          <a:ext cx="6696634" cy="2474258"/>
        </p:xfrm>
        <a:graphic>
          <a:graphicData uri="http://schemas.openxmlformats.org/drawingml/2006/table">
            <a:tbl>
              <a:tblPr firstRow="1" firstCol="1" bandRow="1">
                <a:tableStyleId>{5C22544A-7EE6-4342-B048-85BDC9FD1C3A}</a:tableStyleId>
              </a:tblPr>
              <a:tblGrid>
                <a:gridCol w="1076139">
                  <a:extLst>
                    <a:ext uri="{9D8B030D-6E8A-4147-A177-3AD203B41FA5}">
                      <a16:colId xmlns:a16="http://schemas.microsoft.com/office/drawing/2014/main" val="20000"/>
                    </a:ext>
                  </a:extLst>
                </a:gridCol>
                <a:gridCol w="415209">
                  <a:extLst>
                    <a:ext uri="{9D8B030D-6E8A-4147-A177-3AD203B41FA5}">
                      <a16:colId xmlns:a16="http://schemas.microsoft.com/office/drawing/2014/main" val="20001"/>
                    </a:ext>
                  </a:extLst>
                </a:gridCol>
                <a:gridCol w="506984">
                  <a:extLst>
                    <a:ext uri="{9D8B030D-6E8A-4147-A177-3AD203B41FA5}">
                      <a16:colId xmlns:a16="http://schemas.microsoft.com/office/drawing/2014/main" val="20002"/>
                    </a:ext>
                  </a:extLst>
                </a:gridCol>
                <a:gridCol w="461097">
                  <a:extLst>
                    <a:ext uri="{9D8B030D-6E8A-4147-A177-3AD203B41FA5}">
                      <a16:colId xmlns:a16="http://schemas.microsoft.com/office/drawing/2014/main" val="20003"/>
                    </a:ext>
                  </a:extLst>
                </a:gridCol>
                <a:gridCol w="4237205">
                  <a:extLst>
                    <a:ext uri="{9D8B030D-6E8A-4147-A177-3AD203B41FA5}">
                      <a16:colId xmlns:a16="http://schemas.microsoft.com/office/drawing/2014/main" val="20004"/>
                    </a:ext>
                  </a:extLst>
                </a:gridCol>
              </a:tblGrid>
              <a:tr h="831156">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S1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S2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S3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Expected Monetary Value (EMV)</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440929">
                <a:tc>
                  <a:txBody>
                    <a:bodyPr/>
                    <a:lstStyle/>
                    <a:p>
                      <a:pPr marL="0" marR="0" algn="just">
                        <a:lnSpc>
                          <a:spcPct val="200000"/>
                        </a:lnSpc>
                        <a:spcBef>
                          <a:spcPts val="0"/>
                        </a:spcBef>
                        <a:spcAft>
                          <a:spcPts val="0"/>
                        </a:spcAft>
                      </a:pPr>
                      <a:r>
                        <a:rPr lang="en-US" sz="1200">
                          <a:effectLst/>
                        </a:rPr>
                        <a:t>Probabilities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0.4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80622">
                <a:tc>
                  <a:txBody>
                    <a:bodyPr/>
                    <a:lstStyle/>
                    <a:p>
                      <a:pPr marL="0" marR="0" algn="just">
                        <a:lnSpc>
                          <a:spcPct val="200000"/>
                        </a:lnSpc>
                        <a:spcBef>
                          <a:spcPts val="0"/>
                        </a:spcBef>
                        <a:spcAft>
                          <a:spcPts val="0"/>
                        </a:spcAft>
                      </a:pPr>
                      <a:r>
                        <a:rPr lang="en-US" sz="1200">
                          <a:effectLst/>
                        </a:rPr>
                        <a:t>A1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400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 x 0.3 + 200 x 0.4 + 400 x 0.3 = 194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80622">
                <a:tc>
                  <a:txBody>
                    <a:bodyPr/>
                    <a:lstStyle/>
                    <a:p>
                      <a:pPr marL="0" marR="0" algn="just">
                        <a:lnSpc>
                          <a:spcPct val="200000"/>
                        </a:lnSpc>
                        <a:spcBef>
                          <a:spcPts val="0"/>
                        </a:spcBef>
                        <a:spcAft>
                          <a:spcPts val="0"/>
                        </a:spcAft>
                      </a:pPr>
                      <a:r>
                        <a:rPr lang="en-US" sz="1200">
                          <a:effectLst/>
                        </a:rPr>
                        <a:t>A2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-100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600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-50 x 0.3 + -100 x 0.4 + 600 x 0.3= 125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440929">
                <a:tc>
                  <a:txBody>
                    <a:bodyPr/>
                    <a:lstStyle/>
                    <a:p>
                      <a:pPr marL="0" marR="0" algn="just">
                        <a:lnSpc>
                          <a:spcPct val="200000"/>
                        </a:lnSpc>
                        <a:spcBef>
                          <a:spcPts val="0"/>
                        </a:spcBef>
                        <a:spcAft>
                          <a:spcPts val="0"/>
                        </a:spcAft>
                      </a:pPr>
                      <a:r>
                        <a:rPr lang="en-US" sz="1200">
                          <a:effectLst/>
                        </a:rPr>
                        <a:t>A3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200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300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dirty="0">
                          <a:effectLst/>
                        </a:rPr>
                        <a:t>200 x 0.3 + -50 x 0.4 + 300 x 0.3 = 130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bl>
          </a:graphicData>
        </a:graphic>
      </p:graphicFrame>
      <p:sp>
        <p:nvSpPr>
          <p:cNvPr id="6" name="Rectangle 5"/>
          <p:cNvSpPr/>
          <p:nvPr/>
        </p:nvSpPr>
        <p:spPr>
          <a:xfrm>
            <a:off x="1317812" y="1820151"/>
            <a:ext cx="7037813" cy="646331"/>
          </a:xfrm>
          <a:prstGeom prst="rect">
            <a:avLst/>
          </a:prstGeom>
        </p:spPr>
        <p:txBody>
          <a:bodyPr wrap="square">
            <a:spAutoFit/>
          </a:bodyPr>
          <a:lstStyle/>
          <a:p>
            <a:pPr algn="just">
              <a:lnSpc>
                <a:spcPct val="200000"/>
              </a:lnSpc>
            </a:pPr>
            <a:r>
              <a:rPr lang="en-US"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Computation using Expected Monetary Value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2272552" y="5650537"/>
            <a:ext cx="4089709" cy="646331"/>
          </a:xfrm>
          <a:prstGeom prst="rect">
            <a:avLst/>
          </a:prstGeom>
        </p:spPr>
        <p:txBody>
          <a:bodyPr wrap="none">
            <a:spAutoFit/>
          </a:bodyPr>
          <a:lstStyle/>
          <a:p>
            <a:pPr algn="just">
              <a:lnSpc>
                <a:spcPct val="200000"/>
              </a:lnSpc>
            </a:pP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We find that A1 is the optimal with 194.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1324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Expected Value of Perfect Information Formula</a:t>
            </a:r>
            <a:endParaRPr lang="en-US" dirty="0"/>
          </a:p>
        </p:txBody>
      </p:sp>
      <p:sp>
        <p:nvSpPr>
          <p:cNvPr id="3" name="Content Placeholder 2"/>
          <p:cNvSpPr>
            <a:spLocks noGrp="1"/>
          </p:cNvSpPr>
          <p:nvPr>
            <p:ph idx="1"/>
          </p:nvPr>
        </p:nvSpPr>
        <p:spPr/>
        <p:txBody>
          <a:bodyPr/>
          <a:lstStyle/>
          <a:p>
            <a:r>
              <a:rPr lang="en-US" dirty="0"/>
              <a:t>When evaluating the value of an insider with perfect information, EVPI is useful. </a:t>
            </a:r>
          </a:p>
          <a:p>
            <a:r>
              <a:rPr lang="en-US" dirty="0"/>
              <a:t>The amount of profit lost as a result of unclear circumstances influencing the choice of a course of action is known as the expected value given perfect information. </a:t>
            </a:r>
          </a:p>
          <a:p>
            <a:r>
              <a:rPr lang="en-US" dirty="0"/>
              <a:t>A decision-maker should be able to determine which specific condition of nature will prevail given perfect information.</a:t>
            </a:r>
          </a:p>
          <a:p>
            <a:r>
              <a:rPr lang="en-US" dirty="0"/>
              <a:t> As a result, the following process will be used to choose the best course of action for the choice problem:</a:t>
            </a:r>
          </a:p>
        </p:txBody>
      </p:sp>
    </p:spTree>
    <p:extLst>
      <p:ext uri="{BB962C8B-B14F-4D97-AF65-F5344CB8AC3E}">
        <p14:creationId xmlns:p14="http://schemas.microsoft.com/office/powerpoint/2010/main" val="1710663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a:t>
            </a:r>
          </a:p>
        </p:txBody>
      </p:sp>
      <p:sp>
        <p:nvSpPr>
          <p:cNvPr id="3" name="Content Placeholder 2"/>
          <p:cNvSpPr>
            <a:spLocks noGrp="1"/>
          </p:cNvSpPr>
          <p:nvPr>
            <p:ph idx="1"/>
          </p:nvPr>
        </p:nvSpPr>
        <p:spPr/>
        <p:txBody>
          <a:bodyPr/>
          <a:lstStyle/>
          <a:p>
            <a:r>
              <a:rPr lang="en-US" dirty="0"/>
              <a:t>According to the Payoffs section above, The decision-maker would choose option A3, which has a maximum reward of  200, if he is positive that the state of nature (S1) will prevail.</a:t>
            </a:r>
          </a:p>
          <a:p>
            <a:r>
              <a:rPr lang="en-US" dirty="0"/>
              <a:t>Similarly, if the decision-maker is certain that the state of nature </a:t>
            </a:r>
            <a:r>
              <a:rPr lang="en-US" b="1" dirty="0"/>
              <a:t> (S2</a:t>
            </a:r>
            <a:r>
              <a:rPr lang="en-US" dirty="0"/>
              <a:t>) will be in effect, his course of action would be A</a:t>
            </a:r>
            <a:r>
              <a:rPr lang="en-US" baseline="-25000" dirty="0"/>
              <a:t>1</a:t>
            </a:r>
            <a:r>
              <a:rPr lang="en-US" dirty="0"/>
              <a:t> and if he is certain that the state of nature S</a:t>
            </a:r>
            <a:r>
              <a:rPr lang="en-US" baseline="-25000" dirty="0"/>
              <a:t>3</a:t>
            </a:r>
            <a:r>
              <a:rPr lang="en-US" dirty="0"/>
              <a:t> will be in effect, his course of action would be A</a:t>
            </a:r>
            <a:r>
              <a:rPr lang="en-US" baseline="-25000" dirty="0"/>
              <a:t>2</a:t>
            </a:r>
            <a:r>
              <a:rPr lang="en-US" dirty="0"/>
              <a:t>. </a:t>
            </a:r>
          </a:p>
          <a:p>
            <a:r>
              <a:rPr lang="en-US" dirty="0"/>
              <a:t>The maximum payoffs associated with the actions are </a:t>
            </a:r>
            <a:r>
              <a:rPr lang="en-US" dirty="0" err="1"/>
              <a:t>Rs</a:t>
            </a:r>
            <a:r>
              <a:rPr lang="en-US" dirty="0"/>
              <a:t> 200 and </a:t>
            </a:r>
            <a:r>
              <a:rPr lang="en-US" dirty="0" err="1"/>
              <a:t>Rs</a:t>
            </a:r>
            <a:r>
              <a:rPr lang="en-US" dirty="0"/>
              <a:t> 600 respectively.</a:t>
            </a:r>
          </a:p>
          <a:p>
            <a:endParaRPr lang="en-US" dirty="0"/>
          </a:p>
        </p:txBody>
      </p:sp>
    </p:spTree>
    <p:extLst>
      <p:ext uri="{BB962C8B-B14F-4D97-AF65-F5344CB8AC3E}">
        <p14:creationId xmlns:p14="http://schemas.microsoft.com/office/powerpoint/2010/main" val="28185717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cont..</a:t>
            </a:r>
          </a:p>
        </p:txBody>
      </p:sp>
      <p:sp>
        <p:nvSpPr>
          <p:cNvPr id="3" name="Content Placeholder 2"/>
          <p:cNvSpPr>
            <a:spLocks noGrp="1"/>
          </p:cNvSpPr>
          <p:nvPr>
            <p:ph idx="1"/>
          </p:nvPr>
        </p:nvSpPr>
        <p:spPr/>
        <p:txBody>
          <a:bodyPr/>
          <a:lstStyle/>
          <a:p>
            <a:r>
              <a:rPr lang="en-US" dirty="0"/>
              <a:t>The weighted average of these payoffs with weights equal to the probabilities of respective states of nature is termed as </a:t>
            </a:r>
            <a:r>
              <a:rPr lang="en-US" i="1" dirty="0"/>
              <a:t>Expected Payoff under Certainty </a:t>
            </a:r>
            <a:r>
              <a:rPr lang="en-US" dirty="0"/>
              <a:t>(EPC).</a:t>
            </a:r>
            <a:br>
              <a:rPr lang="en-US" dirty="0"/>
            </a:br>
            <a:r>
              <a:rPr lang="en-US" dirty="0"/>
              <a:t>Thus, </a:t>
            </a:r>
            <a:r>
              <a:rPr lang="en-US" i="1" dirty="0"/>
              <a:t>EPC </a:t>
            </a:r>
            <a:r>
              <a:rPr lang="en-US" dirty="0"/>
              <a:t>= 200 * 0.3 + 200 * 0.4 + 600 *0.3 = 320</a:t>
            </a:r>
          </a:p>
          <a:p>
            <a:r>
              <a:rPr lang="en-US" dirty="0"/>
              <a:t>The difference between </a:t>
            </a:r>
            <a:r>
              <a:rPr lang="en-US" i="1" dirty="0"/>
              <a:t>EPC </a:t>
            </a:r>
            <a:r>
              <a:rPr lang="en-US" dirty="0"/>
              <a:t>and </a:t>
            </a:r>
            <a:r>
              <a:rPr lang="en-US" i="1" dirty="0"/>
              <a:t>EMV </a:t>
            </a:r>
            <a:r>
              <a:rPr lang="en-US" dirty="0"/>
              <a:t>of optimal action is the amount of profit foregone due to uncertainty and is equal to </a:t>
            </a:r>
            <a:r>
              <a:rPr lang="en-US" i="1" dirty="0"/>
              <a:t>EVPI</a:t>
            </a:r>
            <a:r>
              <a:rPr lang="en-US" dirty="0"/>
              <a:t>.</a:t>
            </a:r>
          </a:p>
          <a:p>
            <a:r>
              <a:rPr lang="en-US" dirty="0"/>
              <a:t>Thus, </a:t>
            </a:r>
            <a:r>
              <a:rPr lang="en-US" i="1" dirty="0"/>
              <a:t>EVPI = EPC - EMV </a:t>
            </a:r>
            <a:r>
              <a:rPr lang="en-US" dirty="0"/>
              <a:t>of optimal action = 320 - 194 = 126</a:t>
            </a:r>
            <a:br>
              <a:rPr lang="en-US" dirty="0"/>
            </a:br>
            <a:r>
              <a:rPr lang="en-US" dirty="0"/>
              <a:t>It is interesting to note that </a:t>
            </a:r>
            <a:r>
              <a:rPr lang="en-US" i="1" dirty="0"/>
              <a:t>EVPI </a:t>
            </a:r>
            <a:r>
              <a:rPr lang="en-US" dirty="0"/>
              <a:t>is also equal to </a:t>
            </a:r>
            <a:r>
              <a:rPr lang="en-US" i="1" dirty="0"/>
              <a:t>EOL </a:t>
            </a:r>
            <a:r>
              <a:rPr lang="en-US" dirty="0"/>
              <a:t>of the optimal action.</a:t>
            </a:r>
          </a:p>
          <a:p>
            <a:endParaRPr lang="en-US" dirty="0"/>
          </a:p>
        </p:txBody>
      </p:sp>
    </p:spTree>
    <p:extLst>
      <p:ext uri="{BB962C8B-B14F-4D97-AF65-F5344CB8AC3E}">
        <p14:creationId xmlns:p14="http://schemas.microsoft.com/office/powerpoint/2010/main" val="3539602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Cost of Uncertainty</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This idea is comparable to that of EVPI.</a:t>
            </a:r>
          </a:p>
          <a:p>
            <a:r>
              <a:rPr lang="en-US" dirty="0"/>
              <a:t> The difference between the EOL of the best course of action and the EOL under perfect information is known as the cost of uncertainty. </a:t>
            </a:r>
          </a:p>
          <a:p>
            <a:r>
              <a:rPr lang="en-US" dirty="0"/>
              <a:t>In each state of nature, the decision-maker would choose an action with the least amount of opportunity loss if they had perfect information. </a:t>
            </a:r>
          </a:p>
          <a:p>
            <a:r>
              <a:rPr lang="en-US" dirty="0"/>
              <a:t>Since there is no minimal opportunity loss in any state of nature, EOL under certainty is equal to 0 * 0.3 + 0 * 0.4 + 0 * 0.3 = 0. </a:t>
            </a:r>
          </a:p>
          <a:p>
            <a:r>
              <a:rPr lang="en-US" dirty="0"/>
              <a:t>As a result, EVPI = EOL of optimal action - cost of uncertainty</a:t>
            </a:r>
          </a:p>
          <a:p>
            <a:r>
              <a:rPr lang="en-US" dirty="0"/>
              <a:t>Anticipated worth of Exemplary information resolved instances </a:t>
            </a:r>
          </a:p>
        </p:txBody>
      </p:sp>
    </p:spTree>
    <p:extLst>
      <p:ext uri="{BB962C8B-B14F-4D97-AF65-F5344CB8AC3E}">
        <p14:creationId xmlns:p14="http://schemas.microsoft.com/office/powerpoint/2010/main" val="30143709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3</a:t>
            </a:r>
          </a:p>
        </p:txBody>
      </p:sp>
      <p:sp>
        <p:nvSpPr>
          <p:cNvPr id="3" name="Content Placeholder 2"/>
          <p:cNvSpPr>
            <a:spLocks noGrp="1"/>
          </p:cNvSpPr>
          <p:nvPr>
            <p:ph idx="1"/>
          </p:nvPr>
        </p:nvSpPr>
        <p:spPr/>
        <p:txBody>
          <a:bodyPr/>
          <a:lstStyle/>
          <a:p>
            <a:r>
              <a:rPr lang="en-US" dirty="0"/>
              <a:t>Every year, a group of students sells mementos outside the stadium during a cricket match between teams A and B to raise money. </a:t>
            </a:r>
          </a:p>
          <a:p>
            <a:r>
              <a:rPr lang="en-US" dirty="0"/>
              <a:t>A supplier offers three distinct kinds of souvenirs for them to purchase. </a:t>
            </a:r>
          </a:p>
          <a:p>
            <a:r>
              <a:rPr lang="en-US" dirty="0"/>
              <a:t>The outcome of the match largely determines their sales. </a:t>
            </a:r>
          </a:p>
          <a:p>
            <a:r>
              <a:rPr lang="en-US" dirty="0"/>
              <a:t>The following is a conditional payoff table (in rupees): </a:t>
            </a:r>
          </a:p>
        </p:txBody>
      </p:sp>
    </p:spTree>
    <p:extLst>
      <p:ext uri="{BB962C8B-B14F-4D97-AF65-F5344CB8AC3E}">
        <p14:creationId xmlns:p14="http://schemas.microsoft.com/office/powerpoint/2010/main" val="2609214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3</a:t>
            </a:r>
          </a:p>
        </p:txBody>
      </p:sp>
      <p:sp>
        <p:nvSpPr>
          <p:cNvPr id="3" name="Content Placeholder 2"/>
          <p:cNvSpPr>
            <a:spLocks noGrp="1"/>
          </p:cNvSpPr>
          <p:nvPr>
            <p:ph idx="1"/>
          </p:nvPr>
        </p:nvSpPr>
        <p:spPr/>
        <p:txBody>
          <a:bodyPr/>
          <a:lstStyle/>
          <a:p>
            <a:pPr lvl="1"/>
            <a:endParaRPr lang="en-US" dirty="0"/>
          </a:p>
          <a:p>
            <a:pPr lvl="1"/>
            <a:r>
              <a:rPr lang="en-US" dirty="0"/>
              <a:t>Type of Souvenir 	I 	II 	III</a:t>
            </a:r>
            <a:br>
              <a:rPr lang="en-US" dirty="0"/>
            </a:br>
            <a:r>
              <a:rPr lang="en-US" dirty="0"/>
              <a:t>Team A wins		 1200	 800	 300</a:t>
            </a:r>
            <a:br>
              <a:rPr lang="en-US" dirty="0"/>
            </a:br>
            <a:r>
              <a:rPr lang="en-US" dirty="0"/>
              <a:t>Team B Wins 		250 	700 	1100</a:t>
            </a:r>
            <a:br>
              <a:rPr lang="en-US" dirty="0"/>
            </a:br>
            <a:endParaRPr lang="en-US" dirty="0"/>
          </a:p>
          <a:p>
            <a:pPr lvl="1"/>
            <a:r>
              <a:rPr lang="en-US" dirty="0"/>
              <a:t>(</a:t>
            </a:r>
            <a:r>
              <a:rPr lang="en-US" dirty="0" err="1"/>
              <a:t>i</a:t>
            </a:r>
            <a:r>
              <a:rPr lang="en-US" dirty="0"/>
              <a:t>) Construct the opportunity loss table.</a:t>
            </a:r>
          </a:p>
          <a:p>
            <a:pPr lvl="1"/>
            <a:r>
              <a:rPr lang="en-US" dirty="0"/>
              <a:t>(ii) Which type of souvenir should the students buy if the probability of team A's winning is 0.6?</a:t>
            </a:r>
            <a:br>
              <a:rPr lang="en-US" dirty="0"/>
            </a:br>
            <a:r>
              <a:rPr lang="en-US" dirty="0"/>
              <a:t>(iii) Compute the cost of uncertainty</a:t>
            </a:r>
          </a:p>
          <a:p>
            <a:endParaRPr lang="en-US" dirty="0"/>
          </a:p>
        </p:txBody>
      </p:sp>
    </p:spTree>
    <p:extLst>
      <p:ext uri="{BB962C8B-B14F-4D97-AF65-F5344CB8AC3E}">
        <p14:creationId xmlns:p14="http://schemas.microsoft.com/office/powerpoint/2010/main" val="32129485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3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16537195"/>
              </p:ext>
            </p:extLst>
          </p:nvPr>
        </p:nvGraphicFramePr>
        <p:xfrm>
          <a:off x="632011" y="2716304"/>
          <a:ext cx="9265023" cy="2998695"/>
        </p:xfrm>
        <a:graphic>
          <a:graphicData uri="http://schemas.openxmlformats.org/drawingml/2006/table">
            <a:tbl>
              <a:tblPr firstRow="1" firstCol="1" bandRow="1">
                <a:tableStyleId>{5C22544A-7EE6-4342-B048-85BDC9FD1C3A}</a:tableStyleId>
              </a:tblPr>
              <a:tblGrid>
                <a:gridCol w="1852811">
                  <a:extLst>
                    <a:ext uri="{9D8B030D-6E8A-4147-A177-3AD203B41FA5}">
                      <a16:colId xmlns:a16="http://schemas.microsoft.com/office/drawing/2014/main" val="20000"/>
                    </a:ext>
                  </a:extLst>
                </a:gridCol>
                <a:gridCol w="1852811">
                  <a:extLst>
                    <a:ext uri="{9D8B030D-6E8A-4147-A177-3AD203B41FA5}">
                      <a16:colId xmlns:a16="http://schemas.microsoft.com/office/drawing/2014/main" val="20001"/>
                    </a:ext>
                  </a:extLst>
                </a:gridCol>
                <a:gridCol w="1852811">
                  <a:extLst>
                    <a:ext uri="{9D8B030D-6E8A-4147-A177-3AD203B41FA5}">
                      <a16:colId xmlns:a16="http://schemas.microsoft.com/office/drawing/2014/main" val="20002"/>
                    </a:ext>
                  </a:extLst>
                </a:gridCol>
                <a:gridCol w="1773474">
                  <a:extLst>
                    <a:ext uri="{9D8B030D-6E8A-4147-A177-3AD203B41FA5}">
                      <a16:colId xmlns:a16="http://schemas.microsoft.com/office/drawing/2014/main" val="20003"/>
                    </a:ext>
                  </a:extLst>
                </a:gridCol>
                <a:gridCol w="1933116">
                  <a:extLst>
                    <a:ext uri="{9D8B030D-6E8A-4147-A177-3AD203B41FA5}">
                      <a16:colId xmlns:a16="http://schemas.microsoft.com/office/drawing/2014/main" val="20004"/>
                    </a:ext>
                  </a:extLst>
                </a:gridCol>
              </a:tblGrid>
              <a:tr h="599739">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II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III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599739">
                <a:tc>
                  <a:txBody>
                    <a:bodyPr/>
                    <a:lstStyle/>
                    <a:p>
                      <a:pPr marL="0" marR="0" algn="just">
                        <a:lnSpc>
                          <a:spcPct val="200000"/>
                        </a:lnSpc>
                        <a:spcBef>
                          <a:spcPts val="0"/>
                        </a:spcBef>
                        <a:spcAft>
                          <a:spcPts val="0"/>
                        </a:spcAft>
                      </a:pPr>
                      <a:r>
                        <a:rPr lang="en-US" sz="1200">
                          <a:effectLst/>
                        </a:rPr>
                        <a:t>Team A wins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400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900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599739">
                <a:tc>
                  <a:txBody>
                    <a:bodyPr/>
                    <a:lstStyle/>
                    <a:p>
                      <a:pPr marL="0" marR="0" algn="just">
                        <a:lnSpc>
                          <a:spcPct val="200000"/>
                        </a:lnSpc>
                        <a:spcBef>
                          <a:spcPts val="0"/>
                        </a:spcBef>
                        <a:spcAft>
                          <a:spcPts val="0"/>
                        </a:spcAft>
                      </a:pPr>
                      <a:r>
                        <a:rPr lang="en-US" sz="1200">
                          <a:effectLst/>
                        </a:rPr>
                        <a:t>Team B wins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850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400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599739">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599739">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0"/>
                        </a:spcAft>
                      </a:pPr>
                      <a:r>
                        <a:rPr lang="en-US" sz="12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bl>
          </a:graphicData>
        </a:graphic>
      </p:graphicFrame>
      <p:sp>
        <p:nvSpPr>
          <p:cNvPr id="5" name="Rectangle 1"/>
          <p:cNvSpPr>
            <a:spLocks noChangeArrowheads="1"/>
          </p:cNvSpPr>
          <p:nvPr/>
        </p:nvSpPr>
        <p:spPr bwMode="auto">
          <a:xfrm>
            <a:off x="-4859365" y="51102"/>
            <a:ext cx="18576487" cy="5539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 </a:t>
            </a:r>
            <a:r>
              <a:rPr kumimoji="0" lang="en-US" altLang="en-US" sz="1200" b="1" i="1" u="none" strike="noStrike" cap="none" normalizeH="0" baseline="0">
                <a:ln>
                  <a:noFill/>
                </a:ln>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Opportunity Loss Table</a:t>
            </a:r>
            <a:endParaRPr kumimoji="0" lang="en-US" altLang="en-US"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5"/>
          <p:cNvSpPr/>
          <p:nvPr/>
        </p:nvSpPr>
        <p:spPr>
          <a:xfrm>
            <a:off x="1634920" y="1630716"/>
            <a:ext cx="3113032" cy="646331"/>
          </a:xfrm>
          <a:prstGeom prst="rect">
            <a:avLst/>
          </a:prstGeom>
        </p:spPr>
        <p:txBody>
          <a:bodyPr wrap="none">
            <a:spAutoFit/>
          </a:bodyPr>
          <a:lstStyle/>
          <a:p>
            <a:pPr algn="just">
              <a:lnSpc>
                <a:spcPct val="200000"/>
              </a:lnSpc>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Opportunity Loss Table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827740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3 </a:t>
            </a:r>
          </a:p>
        </p:txBody>
      </p:sp>
      <p:sp>
        <p:nvSpPr>
          <p:cNvPr id="3" name="Content Placeholder 2"/>
          <p:cNvSpPr>
            <a:spLocks noGrp="1"/>
          </p:cNvSpPr>
          <p:nvPr>
            <p:ph idx="1"/>
          </p:nvPr>
        </p:nvSpPr>
        <p:spPr/>
        <p:txBody>
          <a:bodyPr/>
          <a:lstStyle/>
          <a:p>
            <a:r>
              <a:rPr lang="en-US" dirty="0"/>
              <a:t>(ii) </a:t>
            </a:r>
          </a:p>
          <a:p>
            <a:r>
              <a:rPr lang="en-US" dirty="0"/>
              <a:t>EOL of buying type I Souvenir = 0 * 0.6 + 850 * 0.4 = 340</a:t>
            </a:r>
          </a:p>
          <a:p>
            <a:r>
              <a:rPr lang="en-US" dirty="0"/>
              <a:t>EOL of buying type II Souvenir = 400 *0.6 + 400 * 0.4 = 400.</a:t>
            </a:r>
          </a:p>
          <a:p>
            <a:r>
              <a:rPr lang="en-US" dirty="0"/>
              <a:t>EOL of buying type III Souvenir = 900 *0.6 + 0* 0.4 = 540.</a:t>
            </a:r>
          </a:p>
          <a:p>
            <a:endParaRPr lang="en-US" dirty="0"/>
          </a:p>
          <a:p>
            <a:r>
              <a:rPr lang="en-US" dirty="0"/>
              <a:t>Since the EOL of buying Type I Souvenir is minimum, the optimal decision is to buy Type I Souvenir.</a:t>
            </a:r>
          </a:p>
          <a:p>
            <a:r>
              <a:rPr lang="en-US" dirty="0"/>
              <a:t>iii) Cost of uncertainty = EOL of optimal action = </a:t>
            </a:r>
            <a:r>
              <a:rPr lang="en-US" dirty="0" err="1"/>
              <a:t>Rs</a:t>
            </a:r>
            <a:r>
              <a:rPr lang="en-US" dirty="0"/>
              <a:t>. 340</a:t>
            </a:r>
          </a:p>
          <a:p>
            <a:endParaRPr lang="en-US" dirty="0"/>
          </a:p>
        </p:txBody>
      </p:sp>
    </p:spTree>
    <p:extLst>
      <p:ext uri="{BB962C8B-B14F-4D97-AF65-F5344CB8AC3E}">
        <p14:creationId xmlns:p14="http://schemas.microsoft.com/office/powerpoint/2010/main" val="35372745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4</a:t>
            </a:r>
          </a:p>
        </p:txBody>
      </p:sp>
      <p:sp>
        <p:nvSpPr>
          <p:cNvPr id="3" name="Content Placeholder 2"/>
          <p:cNvSpPr>
            <a:spLocks noGrp="1"/>
          </p:cNvSpPr>
          <p:nvPr>
            <p:ph idx="1"/>
          </p:nvPr>
        </p:nvSpPr>
        <p:spPr/>
        <p:txBody>
          <a:bodyPr/>
          <a:lstStyle/>
          <a:p>
            <a:endParaRPr lang="en-US" dirty="0"/>
          </a:p>
          <a:p>
            <a:r>
              <a:rPr lang="en-US" dirty="0"/>
              <a:t>The following is the information concerning a product X :</a:t>
            </a:r>
          </a:p>
          <a:p>
            <a:r>
              <a:rPr lang="en-US" dirty="0"/>
              <a:t>(</a:t>
            </a:r>
            <a:r>
              <a:rPr lang="en-US" dirty="0" err="1"/>
              <a:t>i</a:t>
            </a:r>
            <a:r>
              <a:rPr lang="en-US" dirty="0"/>
              <a:t>) Per unit profit is </a:t>
            </a:r>
            <a:r>
              <a:rPr lang="en-US" dirty="0" err="1"/>
              <a:t>Rs</a:t>
            </a:r>
            <a:r>
              <a:rPr lang="en-US" dirty="0"/>
              <a:t> 3.</a:t>
            </a:r>
            <a:br>
              <a:rPr lang="en-US" dirty="0"/>
            </a:br>
            <a:r>
              <a:rPr lang="en-US" dirty="0"/>
              <a:t>(ii) Salvage loss per unit is </a:t>
            </a:r>
            <a:r>
              <a:rPr lang="en-US" dirty="0" err="1"/>
              <a:t>Rs</a:t>
            </a:r>
            <a:r>
              <a:rPr lang="en-US" dirty="0"/>
              <a:t> 2.</a:t>
            </a:r>
            <a:br>
              <a:rPr lang="en-US" dirty="0"/>
            </a:br>
            <a:r>
              <a:rPr lang="en-US" dirty="0"/>
              <a:t>(iii) Demand recorded over 300 days is as under:</a:t>
            </a:r>
          </a:p>
          <a:p>
            <a:r>
              <a:rPr lang="en-US" dirty="0"/>
              <a:t>Units demanded : 	5 	6	 7	 8 	9</a:t>
            </a:r>
            <a:br>
              <a:rPr lang="en-US" dirty="0"/>
            </a:br>
            <a:r>
              <a:rPr lang="en-US" dirty="0"/>
              <a:t>No. of days : 		30 	60 	90	 75	 45</a:t>
            </a:r>
          </a:p>
          <a:p>
            <a:r>
              <a:rPr lang="en-US" dirty="0"/>
              <a:t>Find : (</a:t>
            </a:r>
            <a:r>
              <a:rPr lang="en-US" dirty="0" err="1"/>
              <a:t>i</a:t>
            </a:r>
            <a:r>
              <a:rPr lang="en-US" dirty="0"/>
              <a:t>) EMV of optimal order.</a:t>
            </a:r>
            <a:br>
              <a:rPr lang="en-US" dirty="0"/>
            </a:br>
            <a:r>
              <a:rPr lang="en-US" dirty="0"/>
              <a:t>(ii) Expected profit presuming certainty of demand.</a:t>
            </a:r>
          </a:p>
          <a:p>
            <a:endParaRPr lang="en-US" dirty="0"/>
          </a:p>
        </p:txBody>
      </p:sp>
    </p:spTree>
    <p:extLst>
      <p:ext uri="{BB962C8B-B14F-4D97-AF65-F5344CB8AC3E}">
        <p14:creationId xmlns:p14="http://schemas.microsoft.com/office/powerpoint/2010/main" val="1865031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4</a:t>
            </a:r>
          </a:p>
        </p:txBody>
      </p:sp>
      <p:sp>
        <p:nvSpPr>
          <p:cNvPr id="3" name="Content Placeholder 2"/>
          <p:cNvSpPr>
            <a:spLocks noGrp="1"/>
          </p:cNvSpPr>
          <p:nvPr>
            <p:ph idx="1"/>
          </p:nvPr>
        </p:nvSpPr>
        <p:spPr/>
        <p:txBody>
          <a:bodyPr/>
          <a:lstStyle/>
          <a:p>
            <a:r>
              <a:rPr lang="en-US" dirty="0"/>
              <a:t>(</a:t>
            </a:r>
            <a:r>
              <a:rPr lang="en-US" dirty="0" err="1"/>
              <a:t>i</a:t>
            </a:r>
            <a:r>
              <a:rPr lang="en-US" dirty="0"/>
              <a:t>) The given data can be rewritten in terms of relative frequencies, as shown below:</a:t>
            </a:r>
          </a:p>
          <a:p>
            <a:r>
              <a:rPr lang="en-US" dirty="0"/>
              <a:t>Units demanded: 	5	 6	 7 	8	 9</a:t>
            </a:r>
            <a:br>
              <a:rPr lang="en-US" dirty="0"/>
            </a:br>
            <a:r>
              <a:rPr lang="en-US" dirty="0"/>
              <a:t>No of days :		 0.1	 0.2	 0.3	 0.25	 0.15</a:t>
            </a:r>
          </a:p>
          <a:p>
            <a:r>
              <a:rPr lang="en-US" dirty="0"/>
              <a:t>From the above probability distribution, it is obvious that the optimum order would lie between and including 5 to 9.</a:t>
            </a:r>
          </a:p>
          <a:p>
            <a:r>
              <a:rPr lang="en-US" dirty="0"/>
              <a:t>Let A denote the number of units ordered and D denote the number of units demanded per day.</a:t>
            </a:r>
            <a:br>
              <a:rPr lang="en-US" dirty="0"/>
            </a:br>
            <a:r>
              <a:rPr lang="en-US" dirty="0"/>
              <a:t>If </a:t>
            </a:r>
            <a:r>
              <a:rPr lang="en-US" i="1" dirty="0"/>
              <a:t>D </a:t>
            </a:r>
            <a:r>
              <a:rPr lang="en-US" dirty="0"/>
              <a:t>≥</a:t>
            </a:r>
            <a:r>
              <a:rPr lang="en-US" i="1" dirty="0"/>
              <a:t>A</a:t>
            </a:r>
            <a:r>
              <a:rPr lang="en-US" dirty="0"/>
              <a:t>, profit per day = 3A, and if D &lt; A, profit per day = 3D – 2(A – D) = 5D – 2A.</a:t>
            </a:r>
          </a:p>
        </p:txBody>
      </p:sp>
    </p:spTree>
    <p:extLst>
      <p:ext uri="{BB962C8B-B14F-4D97-AF65-F5344CB8AC3E}">
        <p14:creationId xmlns:p14="http://schemas.microsoft.com/office/powerpoint/2010/main" val="42771333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4</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53029946"/>
              </p:ext>
            </p:extLst>
          </p:nvPr>
        </p:nvGraphicFramePr>
        <p:xfrm>
          <a:off x="1169894" y="2906129"/>
          <a:ext cx="7482391" cy="2926080"/>
        </p:xfrm>
        <a:graphic>
          <a:graphicData uri="http://schemas.openxmlformats.org/drawingml/2006/table">
            <a:tbl>
              <a:tblPr firstRow="1" firstCol="1" bandRow="1">
                <a:tableStyleId>{5C22544A-7EE6-4342-B048-85BDC9FD1C3A}</a:tableStyleId>
              </a:tblPr>
              <a:tblGrid>
                <a:gridCol w="995082">
                  <a:extLst>
                    <a:ext uri="{9D8B030D-6E8A-4147-A177-3AD203B41FA5}">
                      <a16:colId xmlns:a16="http://schemas.microsoft.com/office/drawing/2014/main" val="20000"/>
                    </a:ext>
                  </a:extLst>
                </a:gridCol>
                <a:gridCol w="1142744">
                  <a:extLst>
                    <a:ext uri="{9D8B030D-6E8A-4147-A177-3AD203B41FA5}">
                      <a16:colId xmlns:a16="http://schemas.microsoft.com/office/drawing/2014/main" val="20001"/>
                    </a:ext>
                  </a:extLst>
                </a:gridCol>
                <a:gridCol w="1068913">
                  <a:extLst>
                    <a:ext uri="{9D8B030D-6E8A-4147-A177-3AD203B41FA5}">
                      <a16:colId xmlns:a16="http://schemas.microsoft.com/office/drawing/2014/main" val="20002"/>
                    </a:ext>
                  </a:extLst>
                </a:gridCol>
                <a:gridCol w="1068913">
                  <a:extLst>
                    <a:ext uri="{9D8B030D-6E8A-4147-A177-3AD203B41FA5}">
                      <a16:colId xmlns:a16="http://schemas.microsoft.com/office/drawing/2014/main" val="20003"/>
                    </a:ext>
                  </a:extLst>
                </a:gridCol>
                <a:gridCol w="1068913">
                  <a:extLst>
                    <a:ext uri="{9D8B030D-6E8A-4147-A177-3AD203B41FA5}">
                      <a16:colId xmlns:a16="http://schemas.microsoft.com/office/drawing/2014/main" val="20004"/>
                    </a:ext>
                  </a:extLst>
                </a:gridCol>
                <a:gridCol w="1068913">
                  <a:extLst>
                    <a:ext uri="{9D8B030D-6E8A-4147-A177-3AD203B41FA5}">
                      <a16:colId xmlns:a16="http://schemas.microsoft.com/office/drawing/2014/main" val="20005"/>
                    </a:ext>
                  </a:extLst>
                </a:gridCol>
                <a:gridCol w="1068913">
                  <a:extLst>
                    <a:ext uri="{9D8B030D-6E8A-4147-A177-3AD203B41FA5}">
                      <a16:colId xmlns:a16="http://schemas.microsoft.com/office/drawing/2014/main" val="20006"/>
                    </a:ext>
                  </a:extLst>
                </a:gridCol>
              </a:tblGrid>
              <a:tr h="640290">
                <a:tc>
                  <a:txBody>
                    <a:bodyPr/>
                    <a:lstStyle/>
                    <a:p>
                      <a:pPr marL="0" marR="0" algn="just">
                        <a:lnSpc>
                          <a:spcPct val="200000"/>
                        </a:lnSpc>
                        <a:spcBef>
                          <a:spcPts val="0"/>
                        </a:spcBef>
                        <a:spcAft>
                          <a:spcPts val="750"/>
                        </a:spcAft>
                      </a:pPr>
                      <a:r>
                        <a:rPr lang="en-US" sz="1200">
                          <a:effectLst/>
                        </a:rPr>
                        <a:t>Units Demanded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96061">
                <a:tc>
                  <a:txBody>
                    <a:bodyPr/>
                    <a:lstStyle/>
                    <a:p>
                      <a:pPr marL="0" marR="0" algn="just">
                        <a:lnSpc>
                          <a:spcPct val="200000"/>
                        </a:lnSpc>
                        <a:spcBef>
                          <a:spcPts val="0"/>
                        </a:spcBef>
                        <a:spcAft>
                          <a:spcPts val="750"/>
                        </a:spcAft>
                      </a:pPr>
                      <a:r>
                        <a:rPr lang="en-US" sz="1200">
                          <a:effectLst/>
                        </a:rPr>
                        <a:t>Probability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0.10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0.20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0.30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0.25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0.15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EMV</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296061">
                <a:tc>
                  <a:txBody>
                    <a:bodyPr/>
                    <a:lstStyle/>
                    <a:p>
                      <a:pPr marL="0" marR="0" algn="just">
                        <a:lnSpc>
                          <a:spcPct val="200000"/>
                        </a:lnSpc>
                        <a:spcBef>
                          <a:spcPts val="0"/>
                        </a:spcBef>
                        <a:spcAft>
                          <a:spcPts val="750"/>
                        </a:spcAft>
                      </a:pPr>
                      <a:r>
                        <a:rPr lang="en-US" sz="1200">
                          <a:effectLst/>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96061">
                <a:tc>
                  <a:txBody>
                    <a:bodyPr/>
                    <a:lstStyle/>
                    <a:p>
                      <a:pPr marL="0" marR="0" algn="just">
                        <a:lnSpc>
                          <a:spcPct val="200000"/>
                        </a:lnSpc>
                        <a:spcBef>
                          <a:spcPts val="0"/>
                        </a:spcBef>
                        <a:spcAft>
                          <a:spcPts val="750"/>
                        </a:spcAft>
                      </a:pPr>
                      <a:r>
                        <a:rPr lang="en-US" sz="1200">
                          <a:effectLst/>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17.50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296061">
                <a:tc>
                  <a:txBody>
                    <a:bodyPr/>
                    <a:lstStyle/>
                    <a:p>
                      <a:pPr marL="0" marR="0" algn="just">
                        <a:lnSpc>
                          <a:spcPct val="200000"/>
                        </a:lnSpc>
                        <a:spcBef>
                          <a:spcPts val="0"/>
                        </a:spcBef>
                        <a:spcAft>
                          <a:spcPts val="750"/>
                        </a:spcAft>
                      </a:pPr>
                      <a:r>
                        <a:rPr lang="en-US" sz="1200">
                          <a:effectLst/>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296061">
                <a:tc>
                  <a:txBody>
                    <a:bodyPr/>
                    <a:lstStyle/>
                    <a:p>
                      <a:pPr marL="0" marR="0" algn="just">
                        <a:lnSpc>
                          <a:spcPct val="200000"/>
                        </a:lnSpc>
                        <a:spcBef>
                          <a:spcPts val="0"/>
                        </a:spcBef>
                        <a:spcAft>
                          <a:spcPts val="750"/>
                        </a:spcAft>
                      </a:pPr>
                      <a:r>
                        <a:rPr lang="en-US" sz="1200">
                          <a:effectLst/>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296061">
                <a:tc>
                  <a:txBody>
                    <a:bodyPr/>
                    <a:lstStyle/>
                    <a:p>
                      <a:pPr marL="0" marR="0" algn="just">
                        <a:lnSpc>
                          <a:spcPct val="200000"/>
                        </a:lnSpc>
                        <a:spcBef>
                          <a:spcPts val="0"/>
                        </a:spcBef>
                        <a:spcAft>
                          <a:spcPts val="750"/>
                        </a:spcAft>
                      </a:pPr>
                      <a:r>
                        <a:rPr lang="en-US" sz="12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a:effectLst/>
                        </a:rPr>
                        <a:t>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750"/>
                        </a:spcAft>
                      </a:pPr>
                      <a:r>
                        <a:rPr lang="en-US" sz="1200" dirty="0">
                          <a:effectLst/>
                        </a:rPr>
                        <a:t>17.75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bl>
          </a:graphicData>
        </a:graphic>
      </p:graphicFrame>
      <p:sp>
        <p:nvSpPr>
          <p:cNvPr id="5" name="Rectangle 4"/>
          <p:cNvSpPr/>
          <p:nvPr/>
        </p:nvSpPr>
        <p:spPr>
          <a:xfrm>
            <a:off x="1798063" y="2113742"/>
            <a:ext cx="6226051" cy="369332"/>
          </a:xfrm>
          <a:prstGeom prst="rect">
            <a:avLst/>
          </a:prstGeom>
        </p:spPr>
        <p:txBody>
          <a:bodyPr wrap="square">
            <a:spAutoFit/>
          </a:bodyPr>
          <a:lstStyle/>
          <a:p>
            <a:r>
              <a:rPr lang="en-US" dirty="0">
                <a:solidFill>
                  <a:srgbClr val="000000"/>
                </a:solidFill>
                <a:latin typeface="Times New Roman" panose="02020603050405020304" pitchFamily="18" charset="0"/>
                <a:ea typeface="Times New Roman" panose="02020603050405020304" pitchFamily="18" charset="0"/>
              </a:rPr>
              <a:t>Thus, the profit matrix can be written as</a:t>
            </a:r>
            <a:endParaRPr lang="en-US" dirty="0"/>
          </a:p>
        </p:txBody>
      </p:sp>
    </p:spTree>
    <p:extLst>
      <p:ext uri="{BB962C8B-B14F-4D97-AF65-F5344CB8AC3E}">
        <p14:creationId xmlns:p14="http://schemas.microsoft.com/office/powerpoint/2010/main" val="16239955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4</a:t>
            </a:r>
          </a:p>
        </p:txBody>
      </p:sp>
      <p:sp>
        <p:nvSpPr>
          <p:cNvPr id="3" name="Content Placeholder 2"/>
          <p:cNvSpPr>
            <a:spLocks noGrp="1"/>
          </p:cNvSpPr>
          <p:nvPr>
            <p:ph idx="1"/>
          </p:nvPr>
        </p:nvSpPr>
        <p:spPr/>
        <p:txBody>
          <a:bodyPr/>
          <a:lstStyle/>
          <a:p>
            <a:r>
              <a:rPr lang="en-US" dirty="0"/>
              <a:t>We can see from the preceding table that the maximum EMV is 19.00, or on the order of 7 or 8 units.</a:t>
            </a:r>
          </a:p>
          <a:p>
            <a:r>
              <a:rPr lang="en-US" dirty="0"/>
              <a:t> An order of eight units each day is ideal because the eighth unit contributes nothing to the EMV, or zero to the marginal EMV.</a:t>
            </a:r>
          </a:p>
          <a:p>
            <a:r>
              <a:rPr lang="en-US" dirty="0"/>
              <a:t> (ii) Expected profit under certainty</a:t>
            </a:r>
          </a:p>
          <a:p>
            <a:r>
              <a:rPr lang="en-US" dirty="0"/>
              <a:t>= (5* 0.10+ 6*0.20+ 7 * 0.30+8* 0.25+ 9 * 0.15)* 3 = </a:t>
            </a:r>
            <a:r>
              <a:rPr lang="en-US" dirty="0" err="1"/>
              <a:t>Rs</a:t>
            </a:r>
            <a:r>
              <a:rPr lang="en-US" dirty="0"/>
              <a:t> 21.45</a:t>
            </a:r>
          </a:p>
          <a:p>
            <a:endParaRPr lang="en-US" dirty="0"/>
          </a:p>
        </p:txBody>
      </p:sp>
    </p:spTree>
    <p:extLst>
      <p:ext uri="{BB962C8B-B14F-4D97-AF65-F5344CB8AC3E}">
        <p14:creationId xmlns:p14="http://schemas.microsoft.com/office/powerpoint/2010/main" val="12862985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Week 1: Managerial Decisions and Information</a:t>
            </a:r>
          </a:p>
        </p:txBody>
      </p:sp>
      <p:sp>
        <p:nvSpPr>
          <p:cNvPr id="3" name="Content Placeholder 2"/>
          <p:cNvSpPr>
            <a:spLocks noGrp="1"/>
          </p:cNvSpPr>
          <p:nvPr>
            <p:ph idx="1"/>
          </p:nvPr>
        </p:nvSpPr>
        <p:spPr/>
        <p:txBody>
          <a:bodyPr/>
          <a:lstStyle/>
          <a:p>
            <a:endParaRPr lang="en-US" dirty="0"/>
          </a:p>
          <a:p>
            <a:r>
              <a:rPr lang="en-US" dirty="0"/>
              <a:t>End of Week 1 Part Two</a:t>
            </a:r>
          </a:p>
        </p:txBody>
      </p:sp>
    </p:spTree>
    <p:extLst>
      <p:ext uri="{BB962C8B-B14F-4D97-AF65-F5344CB8AC3E}">
        <p14:creationId xmlns:p14="http://schemas.microsoft.com/office/powerpoint/2010/main" val="13728006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TotalTime>
  <Words>2455</Words>
  <Application>Microsoft Office PowerPoint</Application>
  <PresentationFormat>Widescreen</PresentationFormat>
  <Paragraphs>346</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Times New Roman</vt:lpstr>
      <vt:lpstr>Office Theme</vt:lpstr>
      <vt:lpstr>Course: Advanced Management Accounting</vt:lpstr>
      <vt:lpstr>Introduction</vt:lpstr>
      <vt:lpstr>Introduction</vt:lpstr>
      <vt:lpstr>Decision making</vt:lpstr>
      <vt:lpstr>The Business Benefits of Better Decision-Making</vt:lpstr>
      <vt:lpstr>Which information system for decision making</vt:lpstr>
      <vt:lpstr>Which information system for decision making</vt:lpstr>
      <vt:lpstr>Process of determining decisions </vt:lpstr>
      <vt:lpstr>Process of determining decisions </vt:lpstr>
      <vt:lpstr>Process of determining decisions </vt:lpstr>
      <vt:lpstr>Value of information in decision-making</vt:lpstr>
      <vt:lpstr>Value of information in decision-making</vt:lpstr>
      <vt:lpstr>Value of information in decision-making</vt:lpstr>
      <vt:lpstr>Making Choices</vt:lpstr>
      <vt:lpstr>Making Choices</vt:lpstr>
      <vt:lpstr>What is the value of additional information?</vt:lpstr>
      <vt:lpstr>Perfect and imperfect information </vt:lpstr>
      <vt:lpstr>Perfect and imperfect information</vt:lpstr>
      <vt:lpstr>The Value of Perfect and Imperfect Information </vt:lpstr>
      <vt:lpstr>The Value of Perfect and Imperfect Information</vt:lpstr>
      <vt:lpstr>Week 1: Managerial Decisions and Information  </vt:lpstr>
      <vt:lpstr>Week 1: Managerial Decisions and Information  </vt:lpstr>
      <vt:lpstr>Approach to calculate the value of   information </vt:lpstr>
      <vt:lpstr>Decision Making Under Risk and Uncertainty </vt:lpstr>
      <vt:lpstr>Decision Making Under Risk and Uncertainty </vt:lpstr>
      <vt:lpstr>Decision Making Under Risk and Uncertainty </vt:lpstr>
      <vt:lpstr>Calculate the risk and return</vt:lpstr>
      <vt:lpstr>Calculate the risk and return</vt:lpstr>
      <vt:lpstr>Example 1</vt:lpstr>
      <vt:lpstr>Solution 1</vt:lpstr>
      <vt:lpstr>Expected Value of Perfect Information Formula</vt:lpstr>
      <vt:lpstr>Example 2</vt:lpstr>
      <vt:lpstr>Example 2 cont..</vt:lpstr>
      <vt:lpstr>Cost of Uncertainty </vt:lpstr>
      <vt:lpstr>Example 3</vt:lpstr>
      <vt:lpstr>Example 3</vt:lpstr>
      <vt:lpstr>Solution 3 </vt:lpstr>
      <vt:lpstr>Solution 3 </vt:lpstr>
      <vt:lpstr>Example 4</vt:lpstr>
      <vt:lpstr>Solution 4</vt:lpstr>
      <vt:lpstr>Solution 4</vt:lpstr>
      <vt:lpstr>Solution 4</vt:lpstr>
      <vt:lpstr>Week 1: Managerial Decisions and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Dr. Peter Karugu</cp:lastModifiedBy>
  <cp:revision>52</cp:revision>
  <dcterms:created xsi:type="dcterms:W3CDTF">2024-09-13T09:30:42Z</dcterms:created>
  <dcterms:modified xsi:type="dcterms:W3CDTF">2024-09-17T15:15:11Z</dcterms:modified>
</cp:coreProperties>
</file>