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3" r:id="rId36"/>
    <p:sldId id="294" r:id="rId37"/>
    <p:sldId id="290" r:id="rId38"/>
    <p:sldId id="291" r:id="rId39"/>
    <p:sldId id="292" r:id="rId40"/>
    <p:sldId id="295" r:id="rId41"/>
    <p:sldId id="296" r:id="rId42"/>
    <p:sldId id="297" r:id="rId43"/>
    <p:sldId id="298" r:id="rId44"/>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FACC175-352C-432E-A142-11DF4CC22D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a16="http://schemas.microsoft.com/office/drawing/2014/main" xmlns="" id="{D52968A4-2DA2-4844-8BF1-70C8BF2803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a16="http://schemas.microsoft.com/office/drawing/2014/main" xmlns="" id="{6AFC4072-451F-4B9C-AC37-A585A9A8D3C6}"/>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5" name="Footer Placeholder 4">
            <a:extLst>
              <a:ext uri="{FF2B5EF4-FFF2-40B4-BE49-F238E27FC236}">
                <a16:creationId xmlns:a16="http://schemas.microsoft.com/office/drawing/2014/main" xmlns="" id="{2C2C158E-765F-44D0-839A-CB2EDD094E3E}"/>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B365C54D-F631-4C0F-B562-90270AFD9ADC}"/>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132643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0E244E-2C5D-4936-A0A4-108DF4EC6FC9}"/>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495EB81A-6368-45A0-919B-A946306D7BC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460FBC43-C542-4F23-B4D0-5F55D2B5BCAB}"/>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5" name="Footer Placeholder 4">
            <a:extLst>
              <a:ext uri="{FF2B5EF4-FFF2-40B4-BE49-F238E27FC236}">
                <a16:creationId xmlns:a16="http://schemas.microsoft.com/office/drawing/2014/main" xmlns="" id="{F9E202EB-2113-4E9A-A367-5D849CA49BCA}"/>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81F4087D-6559-4B74-8C60-44E9F655B016}"/>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131660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CADAC27-A31D-47F2-8E01-8FB1B24C2E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724C9039-03E2-4843-8573-EFE34558BDE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CA9DDF74-6E37-4B9C-A3A4-5328CA342FD1}"/>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5" name="Footer Placeholder 4">
            <a:extLst>
              <a:ext uri="{FF2B5EF4-FFF2-40B4-BE49-F238E27FC236}">
                <a16:creationId xmlns:a16="http://schemas.microsoft.com/office/drawing/2014/main" xmlns="" id="{2EE6A23D-F54C-46F9-B4BD-65C82BCF77D0}"/>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3943D4AC-CF6A-4024-AC4C-42491C9D9763}"/>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3083605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C4A69C-176B-414B-9B18-10A316F6C0A0}"/>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A7F6E3B6-764B-4934-9958-E3B0AD4D538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Content Placeholder 3">
            <a:extLst>
              <a:ext uri="{FF2B5EF4-FFF2-40B4-BE49-F238E27FC236}">
                <a16:creationId xmlns:a16="http://schemas.microsoft.com/office/drawing/2014/main" xmlns="" id="{AC4817FE-C58A-42B2-AEF0-D45AB096215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Date Placeholder 4">
            <a:extLst>
              <a:ext uri="{FF2B5EF4-FFF2-40B4-BE49-F238E27FC236}">
                <a16:creationId xmlns:a16="http://schemas.microsoft.com/office/drawing/2014/main" xmlns="" id="{D889D772-0374-4AEF-AD09-93461E94867F}"/>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6" name="Footer Placeholder 5">
            <a:extLst>
              <a:ext uri="{FF2B5EF4-FFF2-40B4-BE49-F238E27FC236}">
                <a16:creationId xmlns:a16="http://schemas.microsoft.com/office/drawing/2014/main" xmlns="" id="{318AA6BC-EE3F-4740-B3DF-015693C43399}"/>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B508C59A-D0EF-4A70-8985-5E499CE9AE6E}"/>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987338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8EAE49-09A6-44E3-9126-F33581CA51E2}"/>
              </a:ext>
            </a:extLst>
          </p:cNvPr>
          <p:cNvSpPr>
            <a:spLocks noGrp="1"/>
          </p:cNvSpPr>
          <p:nvPr>
            <p:ph type="title"/>
          </p:nvPr>
        </p:nvSpPr>
        <p:spPr>
          <a:xfrm>
            <a:off x="839788" y="365125"/>
            <a:ext cx="10515600" cy="1325563"/>
          </a:xfrm>
        </p:spPr>
        <p:txBody>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904CC54C-3840-4DC3-8592-015D24B51F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2B65354F-09F0-4FA7-8883-D8FEA92A6DA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Text Placeholder 4">
            <a:extLst>
              <a:ext uri="{FF2B5EF4-FFF2-40B4-BE49-F238E27FC236}">
                <a16:creationId xmlns:a16="http://schemas.microsoft.com/office/drawing/2014/main" xmlns="" id="{E6C36C1A-7D86-4EB9-B215-60DDBF5AE7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4D2E7659-F9CD-4916-8873-A042EAC7098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7" name="Date Placeholder 6">
            <a:extLst>
              <a:ext uri="{FF2B5EF4-FFF2-40B4-BE49-F238E27FC236}">
                <a16:creationId xmlns:a16="http://schemas.microsoft.com/office/drawing/2014/main" xmlns="" id="{E40A3361-1713-4B3F-BE44-77C5DF1545AD}"/>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8" name="Footer Placeholder 7">
            <a:extLst>
              <a:ext uri="{FF2B5EF4-FFF2-40B4-BE49-F238E27FC236}">
                <a16:creationId xmlns:a16="http://schemas.microsoft.com/office/drawing/2014/main" xmlns="" id="{BC1C881D-E2AF-460B-98B0-9D2015CD1913}"/>
              </a:ext>
            </a:extLst>
          </p:cNvPr>
          <p:cNvSpPr>
            <a:spLocks noGrp="1"/>
          </p:cNvSpPr>
          <p:nvPr>
            <p:ph type="ftr" sz="quarter" idx="11"/>
          </p:nvPr>
        </p:nvSpPr>
        <p:spPr/>
        <p:txBody>
          <a:bodyPr/>
          <a:lstStyle/>
          <a:p>
            <a:endParaRPr lang="x-none"/>
          </a:p>
        </p:txBody>
      </p:sp>
      <p:sp>
        <p:nvSpPr>
          <p:cNvPr id="9" name="Slide Number Placeholder 8">
            <a:extLst>
              <a:ext uri="{FF2B5EF4-FFF2-40B4-BE49-F238E27FC236}">
                <a16:creationId xmlns:a16="http://schemas.microsoft.com/office/drawing/2014/main" xmlns="" id="{397CE9DA-1F25-417B-9394-07F17E0237B5}"/>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4226086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7FFED-773D-4674-BBAE-C029E8C074E2}"/>
              </a:ext>
            </a:extLst>
          </p:cNvPr>
          <p:cNvSpPr>
            <a:spLocks noGrp="1"/>
          </p:cNvSpPr>
          <p:nvPr>
            <p:ph type="title"/>
          </p:nvPr>
        </p:nvSpPr>
        <p:spPr/>
        <p:txBody>
          <a:bodyPr/>
          <a:lstStyle/>
          <a:p>
            <a:r>
              <a:rPr lang="en-US"/>
              <a:t>Click to edit Master title style</a:t>
            </a:r>
            <a:endParaRPr lang="x-none"/>
          </a:p>
        </p:txBody>
      </p:sp>
      <p:sp>
        <p:nvSpPr>
          <p:cNvPr id="3" name="Date Placeholder 2">
            <a:extLst>
              <a:ext uri="{FF2B5EF4-FFF2-40B4-BE49-F238E27FC236}">
                <a16:creationId xmlns:a16="http://schemas.microsoft.com/office/drawing/2014/main" xmlns="" id="{F9EAF780-F1A2-4529-AFF6-58484712FCE9}"/>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4" name="Footer Placeholder 3">
            <a:extLst>
              <a:ext uri="{FF2B5EF4-FFF2-40B4-BE49-F238E27FC236}">
                <a16:creationId xmlns:a16="http://schemas.microsoft.com/office/drawing/2014/main" xmlns="" id="{A2889589-250E-4AA0-B01A-B2BC8CFAB323}"/>
              </a:ext>
            </a:extLst>
          </p:cNvPr>
          <p:cNvSpPr>
            <a:spLocks noGrp="1"/>
          </p:cNvSpPr>
          <p:nvPr>
            <p:ph type="ftr" sz="quarter" idx="11"/>
          </p:nvPr>
        </p:nvSpPr>
        <p:spPr/>
        <p:txBody>
          <a:bodyPr/>
          <a:lstStyle/>
          <a:p>
            <a:endParaRPr lang="x-none"/>
          </a:p>
        </p:txBody>
      </p:sp>
      <p:sp>
        <p:nvSpPr>
          <p:cNvPr id="5" name="Slide Number Placeholder 4">
            <a:extLst>
              <a:ext uri="{FF2B5EF4-FFF2-40B4-BE49-F238E27FC236}">
                <a16:creationId xmlns:a16="http://schemas.microsoft.com/office/drawing/2014/main" xmlns="" id="{E27C8C35-D4D3-4BF9-8FE1-AAF721E28D92}"/>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2602499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E666CEE-8382-49B9-A42B-6F7CADD9525D}"/>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3" name="Footer Placeholder 2">
            <a:extLst>
              <a:ext uri="{FF2B5EF4-FFF2-40B4-BE49-F238E27FC236}">
                <a16:creationId xmlns:a16="http://schemas.microsoft.com/office/drawing/2014/main" xmlns="" id="{A9AC046B-46FE-485D-A829-B4D39AD7DAB6}"/>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a16="http://schemas.microsoft.com/office/drawing/2014/main" xmlns="" id="{A747F94D-E8CB-4035-B89F-372CF181FB3F}"/>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3208306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F17AFAC-0521-48A9-A667-908F90563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64940682-BF6B-4A12-918D-A106919B3B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Text Placeholder 3">
            <a:extLst>
              <a:ext uri="{FF2B5EF4-FFF2-40B4-BE49-F238E27FC236}">
                <a16:creationId xmlns:a16="http://schemas.microsoft.com/office/drawing/2014/main" xmlns="" id="{071EC4B0-F56C-4D9C-A844-ACB83D6C0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923E44F1-28E4-49A2-96DC-0BEF7207675B}"/>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6" name="Footer Placeholder 5">
            <a:extLst>
              <a:ext uri="{FF2B5EF4-FFF2-40B4-BE49-F238E27FC236}">
                <a16:creationId xmlns:a16="http://schemas.microsoft.com/office/drawing/2014/main" xmlns="" id="{7075B5B1-9145-449C-8C4F-9DDAB6B3941E}"/>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579A6F28-CDD8-4479-AA83-A9BE7DE19866}"/>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3145452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8AEC560-0CC3-4F03-8B8C-A53490CC32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Picture Placeholder 2">
            <a:extLst>
              <a:ext uri="{FF2B5EF4-FFF2-40B4-BE49-F238E27FC236}">
                <a16:creationId xmlns:a16="http://schemas.microsoft.com/office/drawing/2014/main" xmlns="" id="{2802D8EB-9598-45BF-AE3F-8916148A56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Text Placeholder 3">
            <a:extLst>
              <a:ext uri="{FF2B5EF4-FFF2-40B4-BE49-F238E27FC236}">
                <a16:creationId xmlns:a16="http://schemas.microsoft.com/office/drawing/2014/main" xmlns="" id="{BFACDFE1-3AFA-4745-876F-9EFEC12EC9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4BAA12FA-BB58-467B-8005-F58EA0B57178}"/>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6" name="Footer Placeholder 5">
            <a:extLst>
              <a:ext uri="{FF2B5EF4-FFF2-40B4-BE49-F238E27FC236}">
                <a16:creationId xmlns:a16="http://schemas.microsoft.com/office/drawing/2014/main" xmlns="" id="{B43DDB6D-DB79-4BA1-BCC3-31B04843AC34}"/>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EA985131-AC5B-4E59-BDE7-A6723A0DA0D8}"/>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2413610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895D61-AB52-48D0-8B78-E766C336DA77}"/>
              </a:ext>
            </a:extLst>
          </p:cNvPr>
          <p:cNvSpPr>
            <a:spLocks noGrp="1"/>
          </p:cNvSpPr>
          <p:nvPr>
            <p:ph type="title"/>
          </p:nvPr>
        </p:nvSpPr>
        <p:spPr/>
        <p:txBody>
          <a:bodyPr/>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5BBFE715-10D6-4625-817B-11C73C1BD95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03A6271D-C4B5-4800-9614-42911C3828AD}"/>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5" name="Footer Placeholder 4">
            <a:extLst>
              <a:ext uri="{FF2B5EF4-FFF2-40B4-BE49-F238E27FC236}">
                <a16:creationId xmlns:a16="http://schemas.microsoft.com/office/drawing/2014/main" xmlns="" id="{59B0568B-B504-4187-AD20-5BF464C4926E}"/>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27E7D886-13C2-43BB-B18A-2BD91B157BAE}"/>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25353242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332BB05-C395-4F5D-9261-750A762E0A3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729F06F3-EEBB-4C02-A1CA-8EE37120FE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CE829D2A-8D6B-4E94-97BC-D965E7F822AA}"/>
              </a:ext>
            </a:extLst>
          </p:cNvPr>
          <p:cNvSpPr>
            <a:spLocks noGrp="1"/>
          </p:cNvSpPr>
          <p:nvPr>
            <p:ph type="dt" sz="half" idx="10"/>
          </p:nvPr>
        </p:nvSpPr>
        <p:spPr/>
        <p:txBody>
          <a:bodyPr/>
          <a:lstStyle/>
          <a:p>
            <a:fld id="{B36B3014-B939-4D90-AA63-64A8C775D8C1}" type="datetimeFigureOut">
              <a:rPr lang="x-none" smtClean="0"/>
              <a:t>23/09/2024</a:t>
            </a:fld>
            <a:endParaRPr lang="x-none"/>
          </a:p>
        </p:txBody>
      </p:sp>
      <p:sp>
        <p:nvSpPr>
          <p:cNvPr id="5" name="Footer Placeholder 4">
            <a:extLst>
              <a:ext uri="{FF2B5EF4-FFF2-40B4-BE49-F238E27FC236}">
                <a16:creationId xmlns:a16="http://schemas.microsoft.com/office/drawing/2014/main" xmlns="" id="{DCDB18BD-0636-452F-BB84-88EF857F91BD}"/>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632D6AE4-630D-4225-97CB-370D4AA7EF6F}"/>
              </a:ext>
            </a:extLst>
          </p:cNvPr>
          <p:cNvSpPr>
            <a:spLocks noGrp="1"/>
          </p:cNvSpPr>
          <p:nvPr>
            <p:ph type="sldNum" sz="quarter" idx="12"/>
          </p:nvPr>
        </p:nvSpPr>
        <p:spPr/>
        <p:txBody>
          <a:bodyPr/>
          <a:lstStyle/>
          <a:p>
            <a:fld id="{8FCD085A-1E44-496F-8185-9ED31AB7FB00}" type="slidenum">
              <a:rPr lang="x-none" smtClean="0"/>
              <a:t>‹#›</a:t>
            </a:fld>
            <a:endParaRPr lang="x-none"/>
          </a:p>
        </p:txBody>
      </p:sp>
    </p:spTree>
    <p:extLst>
      <p:ext uri="{BB962C8B-B14F-4D97-AF65-F5344CB8AC3E}">
        <p14:creationId xmlns:p14="http://schemas.microsoft.com/office/powerpoint/2010/main" val="3661369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6EB3BD4A-282B-4931-9AA0-D60EC2AD34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C149D563-2718-4FE5-8D4D-404BC4FA2E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08BB0F7B-3AFE-4060-BEF6-A54D715BED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6B3014-B939-4D90-AA63-64A8C775D8C1}" type="datetimeFigureOut">
              <a:rPr lang="x-none" smtClean="0"/>
              <a:t>23/09/2024</a:t>
            </a:fld>
            <a:endParaRPr lang="x-none"/>
          </a:p>
        </p:txBody>
      </p:sp>
      <p:sp>
        <p:nvSpPr>
          <p:cNvPr id="5" name="Footer Placeholder 4">
            <a:extLst>
              <a:ext uri="{FF2B5EF4-FFF2-40B4-BE49-F238E27FC236}">
                <a16:creationId xmlns:a16="http://schemas.microsoft.com/office/drawing/2014/main" xmlns="" id="{07CAF3D4-11B5-4C31-98EF-44DB209849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xmlns="" id="{4C5F6BEA-85C8-4D5B-BEF6-7110003800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CD085A-1E44-496F-8185-9ED31AB7FB00}" type="slidenum">
              <a:rPr lang="x-none" smtClean="0"/>
              <a:t>‹#›</a:t>
            </a:fld>
            <a:endParaRPr lang="x-none"/>
          </a:p>
        </p:txBody>
      </p:sp>
    </p:spTree>
    <p:extLst>
      <p:ext uri="{BB962C8B-B14F-4D97-AF65-F5344CB8AC3E}">
        <p14:creationId xmlns:p14="http://schemas.microsoft.com/office/powerpoint/2010/main" val="25187244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59CF8B-49DC-4461-BF5D-B39B784E8C7B}"/>
              </a:ext>
            </a:extLst>
          </p:cNvPr>
          <p:cNvSpPr>
            <a:spLocks noGrp="1"/>
          </p:cNvSpPr>
          <p:nvPr>
            <p:ph type="ctrTitle"/>
          </p:nvPr>
        </p:nvSpPr>
        <p:spPr/>
        <p:txBody>
          <a:bodyPr/>
          <a:lstStyle/>
          <a:p>
            <a:r>
              <a:rPr lang="en-US" b="1" dirty="0"/>
              <a:t>Course: Advanced Management Accounting</a:t>
            </a:r>
            <a:endParaRPr lang="x-none" dirty="0"/>
          </a:p>
        </p:txBody>
      </p:sp>
      <p:sp>
        <p:nvSpPr>
          <p:cNvPr id="3" name="Subtitle 2">
            <a:extLst>
              <a:ext uri="{FF2B5EF4-FFF2-40B4-BE49-F238E27FC236}">
                <a16:creationId xmlns:a16="http://schemas.microsoft.com/office/drawing/2014/main" xmlns="" id="{66F44779-58D3-4FA1-B2B9-581C058CEA62}"/>
              </a:ext>
            </a:extLst>
          </p:cNvPr>
          <p:cNvSpPr>
            <a:spLocks noGrp="1"/>
          </p:cNvSpPr>
          <p:nvPr>
            <p:ph type="subTitle" idx="1"/>
          </p:nvPr>
        </p:nvSpPr>
        <p:spPr/>
        <p:txBody>
          <a:bodyPr/>
          <a:lstStyle/>
          <a:p>
            <a:r>
              <a:rPr lang="en-US" dirty="0"/>
              <a:t>Week 2: Cost Estimation and Forecasting </a:t>
            </a:r>
          </a:p>
          <a:p>
            <a:endParaRPr lang="en-US" dirty="0"/>
          </a:p>
          <a:p>
            <a:r>
              <a:rPr lang="en-US" dirty="0"/>
              <a:t>Lecturer: Peter Karugu </a:t>
            </a:r>
            <a:r>
              <a:rPr lang="en-US" dirty="0" err="1"/>
              <a:t>Kahihu</a:t>
            </a:r>
            <a:endParaRPr lang="en-US" dirty="0"/>
          </a:p>
          <a:p>
            <a:endParaRPr lang="x-none" dirty="0"/>
          </a:p>
        </p:txBody>
      </p:sp>
    </p:spTree>
    <p:extLst>
      <p:ext uri="{BB962C8B-B14F-4D97-AF65-F5344CB8AC3E}">
        <p14:creationId xmlns:p14="http://schemas.microsoft.com/office/powerpoint/2010/main" val="3331702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594BD5-BF2C-4F12-9A55-A30500127883}"/>
              </a:ext>
            </a:extLst>
          </p:cNvPr>
          <p:cNvSpPr>
            <a:spLocks noGrp="1"/>
          </p:cNvSpPr>
          <p:nvPr>
            <p:ph type="title"/>
          </p:nvPr>
        </p:nvSpPr>
        <p:spPr/>
        <p:txBody>
          <a:bodyPr/>
          <a:lstStyle/>
          <a:p>
            <a:pPr algn="ctr"/>
            <a:r>
              <a:rPr lang="en-US" b="1" dirty="0"/>
              <a:t>Introduction</a:t>
            </a:r>
            <a:endParaRPr lang="x-none" dirty="0"/>
          </a:p>
        </p:txBody>
      </p:sp>
      <p:sp>
        <p:nvSpPr>
          <p:cNvPr id="3" name="Content Placeholder 2">
            <a:extLst>
              <a:ext uri="{FF2B5EF4-FFF2-40B4-BE49-F238E27FC236}">
                <a16:creationId xmlns:a16="http://schemas.microsoft.com/office/drawing/2014/main" xmlns="" id="{D3FC8B90-9205-4B8F-95EE-1500D4EDFC2B}"/>
              </a:ext>
            </a:extLst>
          </p:cNvPr>
          <p:cNvSpPr>
            <a:spLocks noGrp="1"/>
          </p:cNvSpPr>
          <p:nvPr>
            <p:ph idx="1"/>
          </p:nvPr>
        </p:nvSpPr>
        <p:spPr/>
        <p:txBody>
          <a:bodyPr/>
          <a:lstStyle/>
          <a:p>
            <a:pPr algn="just"/>
            <a:r>
              <a:rPr lang="en-US" dirty="0"/>
              <a:t>This lecture introduces you to cost estimation and forecasting</a:t>
            </a:r>
          </a:p>
          <a:p>
            <a:pPr marL="0" indent="0" algn="just">
              <a:buNone/>
            </a:pPr>
            <a:r>
              <a:rPr lang="en-US" b="1" dirty="0"/>
              <a:t>	</a:t>
            </a:r>
            <a:r>
              <a:rPr lang="x-none" b="1" dirty="0"/>
              <a:t>Expected Learning Outcomes</a:t>
            </a:r>
            <a:endParaRPr lang="en-US" dirty="0"/>
          </a:p>
          <a:p>
            <a:pPr marL="0" indent="0" algn="just">
              <a:buNone/>
            </a:pPr>
            <a:r>
              <a:rPr lang="en-US" dirty="0"/>
              <a:t>By the end of this lecture, the learner should be able to: </a:t>
            </a:r>
          </a:p>
          <a:p>
            <a:pPr lvl="0"/>
            <a:r>
              <a:rPr lang="en-US" dirty="0"/>
              <a:t>To understand how to estimate the costs</a:t>
            </a:r>
            <a:endParaRPr lang="x-none" sz="2400" dirty="0"/>
          </a:p>
          <a:p>
            <a:pPr lvl="0"/>
            <a:r>
              <a:rPr lang="en-US" dirty="0"/>
              <a:t>To be able to forecast operation cost</a:t>
            </a:r>
            <a:endParaRPr lang="x-none" sz="2400" dirty="0"/>
          </a:p>
          <a:p>
            <a:endParaRPr lang="x-none" dirty="0"/>
          </a:p>
        </p:txBody>
      </p:sp>
    </p:spTree>
    <p:extLst>
      <p:ext uri="{BB962C8B-B14F-4D97-AF65-F5344CB8AC3E}">
        <p14:creationId xmlns:p14="http://schemas.microsoft.com/office/powerpoint/2010/main" val="3904113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C3C07CC-ADD6-4E7B-A6A2-2713777361F3}"/>
              </a:ext>
            </a:extLst>
          </p:cNvPr>
          <p:cNvSpPr>
            <a:spLocks noGrp="1"/>
          </p:cNvSpPr>
          <p:nvPr>
            <p:ph type="title"/>
          </p:nvPr>
        </p:nvSpPr>
        <p:spPr/>
        <p:txBody>
          <a:bodyPr/>
          <a:lstStyle/>
          <a:p>
            <a:pPr algn="ctr"/>
            <a:r>
              <a:rPr lang="en-US" dirty="0"/>
              <a:t>COST ESTIMATION </a:t>
            </a:r>
            <a:endParaRPr lang="x-none" dirty="0"/>
          </a:p>
        </p:txBody>
      </p:sp>
      <p:sp>
        <p:nvSpPr>
          <p:cNvPr id="3" name="Content Placeholder 2">
            <a:extLst>
              <a:ext uri="{FF2B5EF4-FFF2-40B4-BE49-F238E27FC236}">
                <a16:creationId xmlns:a16="http://schemas.microsoft.com/office/drawing/2014/main" xmlns="" id="{9CC7D9F9-ACC5-45A7-AF26-68A4362B2A15}"/>
              </a:ext>
            </a:extLst>
          </p:cNvPr>
          <p:cNvSpPr>
            <a:spLocks noGrp="1"/>
          </p:cNvSpPr>
          <p:nvPr>
            <p:ph idx="1"/>
          </p:nvPr>
        </p:nvSpPr>
        <p:spPr/>
        <p:txBody>
          <a:bodyPr/>
          <a:lstStyle/>
          <a:p>
            <a:r>
              <a:rPr lang="x-none" dirty="0"/>
              <a:t>The practice of projecting the amount of money and other resources required to finish a project within a specified scope is known as cost estimating in project management. </a:t>
            </a:r>
            <a:endParaRPr lang="en-US" dirty="0"/>
          </a:p>
          <a:p>
            <a:r>
              <a:rPr lang="x-none" dirty="0"/>
              <a:t>Cost estimation computes an overall sum that establishes a project's budget by taking into consideration every component needed for the project, including </a:t>
            </a:r>
            <a:r>
              <a:rPr lang="x-none" dirty="0" err="1"/>
              <a:t>labor</a:t>
            </a:r>
            <a:r>
              <a:rPr lang="x-none" dirty="0"/>
              <a:t> and materials. </a:t>
            </a:r>
            <a:br>
              <a:rPr lang="x-none" dirty="0"/>
            </a:br>
            <a:endParaRPr lang="en-US" dirty="0"/>
          </a:p>
          <a:p>
            <a:r>
              <a:rPr lang="x-none" dirty="0"/>
              <a:t>An organization's decision to approve a project can be made based on an initial cost estimate. </a:t>
            </a:r>
          </a:p>
        </p:txBody>
      </p:sp>
    </p:spTree>
    <p:extLst>
      <p:ext uri="{BB962C8B-B14F-4D97-AF65-F5344CB8AC3E}">
        <p14:creationId xmlns:p14="http://schemas.microsoft.com/office/powerpoint/2010/main" val="3448422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FE23E7-6AAA-4DEC-8BBD-2554EFB1EFDC}"/>
              </a:ext>
            </a:extLst>
          </p:cNvPr>
          <p:cNvSpPr>
            <a:spLocks noGrp="1"/>
          </p:cNvSpPr>
          <p:nvPr>
            <p:ph type="title"/>
          </p:nvPr>
        </p:nvSpPr>
        <p:spPr/>
        <p:txBody>
          <a:bodyPr/>
          <a:lstStyle/>
          <a:p>
            <a:r>
              <a:rPr lang="en-US" dirty="0"/>
              <a:t>Cost Estimation</a:t>
            </a:r>
            <a:endParaRPr lang="x-none" dirty="0"/>
          </a:p>
        </p:txBody>
      </p:sp>
      <p:sp>
        <p:nvSpPr>
          <p:cNvPr id="3" name="Content Placeholder 2">
            <a:extLst>
              <a:ext uri="{FF2B5EF4-FFF2-40B4-BE49-F238E27FC236}">
                <a16:creationId xmlns:a16="http://schemas.microsoft.com/office/drawing/2014/main" xmlns="" id="{4C688033-F9A1-41B1-9841-D11AF8142C1A}"/>
              </a:ext>
            </a:extLst>
          </p:cNvPr>
          <p:cNvSpPr>
            <a:spLocks noGrp="1"/>
          </p:cNvSpPr>
          <p:nvPr>
            <p:ph idx="1"/>
          </p:nvPr>
        </p:nvSpPr>
        <p:spPr/>
        <p:txBody>
          <a:bodyPr/>
          <a:lstStyle/>
          <a:p>
            <a:endParaRPr lang="en-US" dirty="0"/>
          </a:p>
          <a:p>
            <a:r>
              <a:rPr lang="x-none" dirty="0"/>
              <a:t>Should the project proceed, the estimate may have a role in determining the project's parameters.</a:t>
            </a:r>
            <a:endParaRPr lang="en-US" dirty="0"/>
          </a:p>
          <a:p>
            <a:r>
              <a:rPr lang="x-none" dirty="0"/>
              <a:t>An organization may choose to scale back the project to fit inside their budget if the cost estimate proves to be too high (this is also necessary to start collecting funding for the project).</a:t>
            </a:r>
          </a:p>
          <a:p>
            <a:r>
              <a:rPr lang="x-none" dirty="0"/>
              <a:t>The cost estimate is used to monitor all associated costs while the project is underway in order to maintain the project under budget. </a:t>
            </a:r>
            <a:br>
              <a:rPr lang="x-none" dirty="0"/>
            </a:br>
            <a:endParaRPr lang="x-none" dirty="0"/>
          </a:p>
        </p:txBody>
      </p:sp>
    </p:spTree>
    <p:extLst>
      <p:ext uri="{BB962C8B-B14F-4D97-AF65-F5344CB8AC3E}">
        <p14:creationId xmlns:p14="http://schemas.microsoft.com/office/powerpoint/2010/main" val="2646226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E4C2F2-2246-4CEA-9591-33F99F65EA60}"/>
              </a:ext>
            </a:extLst>
          </p:cNvPr>
          <p:cNvSpPr>
            <a:spLocks noGrp="1"/>
          </p:cNvSpPr>
          <p:nvPr>
            <p:ph type="title"/>
          </p:nvPr>
        </p:nvSpPr>
        <p:spPr/>
        <p:txBody>
          <a:bodyPr/>
          <a:lstStyle/>
          <a:p>
            <a:pPr algn="ctr"/>
            <a:r>
              <a:rPr lang="en-US" dirty="0"/>
              <a:t>Cost estimate vs forecast</a:t>
            </a:r>
            <a:endParaRPr lang="x-none" dirty="0"/>
          </a:p>
        </p:txBody>
      </p:sp>
      <p:sp>
        <p:nvSpPr>
          <p:cNvPr id="3" name="Content Placeholder 2">
            <a:extLst>
              <a:ext uri="{FF2B5EF4-FFF2-40B4-BE49-F238E27FC236}">
                <a16:creationId xmlns:a16="http://schemas.microsoft.com/office/drawing/2014/main" xmlns="" id="{9E2D0ACA-E56E-481E-B271-E67B3AC539F4}"/>
              </a:ext>
            </a:extLst>
          </p:cNvPr>
          <p:cNvSpPr>
            <a:spLocks noGrp="1"/>
          </p:cNvSpPr>
          <p:nvPr>
            <p:ph idx="1"/>
          </p:nvPr>
        </p:nvSpPr>
        <p:spPr/>
        <p:txBody>
          <a:bodyPr>
            <a:normAutofit lnSpcReduction="10000"/>
          </a:bodyPr>
          <a:lstStyle/>
          <a:p>
            <a:r>
              <a:rPr lang="x-none" dirty="0"/>
              <a:t>A research that aims to forecast the relationship between expenses and the activity level or cost driver that generates those costs is known as cost estimate.</a:t>
            </a:r>
            <a:endParaRPr lang="en-US" dirty="0"/>
          </a:p>
          <a:p>
            <a:r>
              <a:rPr lang="x-none" dirty="0"/>
              <a:t> Managers often deal with cost drivers in practice, but what exactly are they? </a:t>
            </a:r>
            <a:endParaRPr lang="en-US" dirty="0"/>
          </a:p>
          <a:p>
            <a:r>
              <a:rPr lang="x-none" dirty="0"/>
              <a:t>Some examples include machine hours, transaction volume, work cells, </a:t>
            </a:r>
            <a:r>
              <a:rPr lang="x-none" dirty="0" err="1"/>
              <a:t>labor</a:t>
            </a:r>
            <a:r>
              <a:rPr lang="x-none" dirty="0"/>
              <a:t> hours, and output units. </a:t>
            </a:r>
          </a:p>
          <a:p>
            <a:pPr marL="0" indent="0">
              <a:buNone/>
            </a:pPr>
            <a:endParaRPr lang="x-none" dirty="0"/>
          </a:p>
          <a:p>
            <a:r>
              <a:rPr lang="en-US" dirty="0"/>
              <a:t>The cost estimating function is</a:t>
            </a:r>
            <a:endParaRPr lang="x-none" dirty="0"/>
          </a:p>
          <a:p>
            <a:r>
              <a:rPr lang="en-US" b="1" dirty="0"/>
              <a:t>y = a + bx</a:t>
            </a:r>
            <a:r>
              <a:rPr lang="en-US" dirty="0"/>
              <a:t>,</a:t>
            </a:r>
            <a:endParaRPr lang="x-none" b="1" dirty="0"/>
          </a:p>
          <a:p>
            <a:endParaRPr lang="x-none" dirty="0"/>
          </a:p>
        </p:txBody>
      </p:sp>
    </p:spTree>
    <p:extLst>
      <p:ext uri="{BB962C8B-B14F-4D97-AF65-F5344CB8AC3E}">
        <p14:creationId xmlns:p14="http://schemas.microsoft.com/office/powerpoint/2010/main" val="4016522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085EFF-B34B-4D89-A0FC-4F163EF0D0AB}"/>
              </a:ext>
            </a:extLst>
          </p:cNvPr>
          <p:cNvSpPr>
            <a:spLocks noGrp="1"/>
          </p:cNvSpPr>
          <p:nvPr>
            <p:ph type="title"/>
          </p:nvPr>
        </p:nvSpPr>
        <p:spPr/>
        <p:txBody>
          <a:bodyPr/>
          <a:lstStyle/>
          <a:p>
            <a:r>
              <a:rPr lang="en-US" dirty="0"/>
              <a:t>Cost function</a:t>
            </a:r>
            <a:endParaRPr lang="x-none" dirty="0"/>
          </a:p>
        </p:txBody>
      </p:sp>
      <p:sp>
        <p:nvSpPr>
          <p:cNvPr id="3" name="Content Placeholder 2">
            <a:extLst>
              <a:ext uri="{FF2B5EF4-FFF2-40B4-BE49-F238E27FC236}">
                <a16:creationId xmlns:a16="http://schemas.microsoft.com/office/drawing/2014/main" xmlns="" id="{7AE601C0-57C5-4DF7-942B-3374F1D739EB}"/>
              </a:ext>
            </a:extLst>
          </p:cNvPr>
          <p:cNvSpPr>
            <a:spLocks noGrp="1"/>
          </p:cNvSpPr>
          <p:nvPr>
            <p:ph idx="1"/>
          </p:nvPr>
        </p:nvSpPr>
        <p:spPr/>
        <p:txBody>
          <a:bodyPr/>
          <a:lstStyle/>
          <a:p>
            <a:pPr marL="0" indent="0">
              <a:buNone/>
            </a:pPr>
            <a:r>
              <a:rPr lang="en-US" b="1" dirty="0"/>
              <a:t>y = a + bx</a:t>
            </a:r>
            <a:r>
              <a:rPr lang="en-US" dirty="0"/>
              <a:t>,</a:t>
            </a:r>
            <a:endParaRPr lang="x-none" b="1" dirty="0"/>
          </a:p>
          <a:p>
            <a:r>
              <a:rPr lang="en-US" dirty="0"/>
              <a:t>Where</a:t>
            </a:r>
            <a:endParaRPr lang="x-none" dirty="0"/>
          </a:p>
          <a:p>
            <a:r>
              <a:rPr lang="en-US" dirty="0"/>
              <a:t>Y - Represents Total cost</a:t>
            </a:r>
            <a:endParaRPr lang="x-none" dirty="0"/>
          </a:p>
          <a:p>
            <a:r>
              <a:rPr lang="en-US" dirty="0"/>
              <a:t>a - represents cost fixed component of the total cost</a:t>
            </a:r>
            <a:endParaRPr lang="x-none" dirty="0"/>
          </a:p>
          <a:p>
            <a:r>
              <a:rPr lang="en-US" dirty="0"/>
              <a:t>bx- represents the variable costs component of the total cost</a:t>
            </a:r>
            <a:endParaRPr lang="x-none" dirty="0"/>
          </a:p>
          <a:p>
            <a:r>
              <a:rPr lang="en-US" dirty="0"/>
              <a:t>b- Represents the unit variable cost (this is the gradient of the equation) x - Represents output level</a:t>
            </a:r>
            <a:endParaRPr lang="x-none" dirty="0"/>
          </a:p>
          <a:p>
            <a:r>
              <a:rPr lang="en-US" dirty="0"/>
              <a:t>This is the usual straight line equation you have been encountering in elementary mathematics.</a:t>
            </a:r>
            <a:endParaRPr lang="x-none" dirty="0"/>
          </a:p>
          <a:p>
            <a:endParaRPr lang="x-none" dirty="0"/>
          </a:p>
        </p:txBody>
      </p:sp>
    </p:spTree>
    <p:extLst>
      <p:ext uri="{BB962C8B-B14F-4D97-AF65-F5344CB8AC3E}">
        <p14:creationId xmlns:p14="http://schemas.microsoft.com/office/powerpoint/2010/main" val="1647097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A4EC4B-2674-47D0-B7BD-B429008DF34D}"/>
              </a:ext>
            </a:extLst>
          </p:cNvPr>
          <p:cNvSpPr>
            <a:spLocks noGrp="1"/>
          </p:cNvSpPr>
          <p:nvPr>
            <p:ph type="title"/>
          </p:nvPr>
        </p:nvSpPr>
        <p:spPr/>
        <p:txBody>
          <a:bodyPr>
            <a:normAutofit fontScale="90000"/>
          </a:bodyPr>
          <a:lstStyle/>
          <a:p>
            <a:r>
              <a:rPr lang="en-US" dirty="0"/>
              <a:t> </a:t>
            </a:r>
            <a:r>
              <a:rPr lang="x-none" dirty="0"/>
              <a:t/>
            </a:r>
            <a:br>
              <a:rPr lang="x-none" dirty="0"/>
            </a:br>
            <a:r>
              <a:rPr lang="en-US" b="1" dirty="0"/>
              <a:t>Purpose of Estimation</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3FFDC745-B2ED-42EE-8FFE-312D6C65AA5D}"/>
              </a:ext>
            </a:extLst>
          </p:cNvPr>
          <p:cNvSpPr>
            <a:spLocks noGrp="1"/>
          </p:cNvSpPr>
          <p:nvPr>
            <p:ph idx="1"/>
          </p:nvPr>
        </p:nvSpPr>
        <p:spPr/>
        <p:txBody>
          <a:bodyPr/>
          <a:lstStyle/>
          <a:p>
            <a:r>
              <a:rPr lang="x-none" dirty="0"/>
              <a:t>Given that future expenses are dependent on the costs of the corresponding activities, it helps with cost prediction. </a:t>
            </a:r>
            <a:endParaRPr lang="en-US" dirty="0"/>
          </a:p>
          <a:p>
            <a:pPr marL="0" indent="0">
              <a:buNone/>
            </a:pPr>
            <a:r>
              <a:rPr lang="x-none" dirty="0"/>
              <a:t/>
            </a:r>
            <a:br>
              <a:rPr lang="x-none" dirty="0"/>
            </a:br>
            <a:r>
              <a:rPr lang="x-none" dirty="0"/>
              <a:t>a) Based on the link between estimated costs and projected revenue, it helps determine the net benefits expected in a particular activity.</a:t>
            </a:r>
            <a:endParaRPr lang="en-US" dirty="0"/>
          </a:p>
          <a:p>
            <a:pPr marL="0" indent="0">
              <a:buNone/>
            </a:pPr>
            <a:r>
              <a:rPr lang="x-none" dirty="0"/>
              <a:t> </a:t>
            </a:r>
            <a:br>
              <a:rPr lang="x-none" dirty="0"/>
            </a:br>
            <a:r>
              <a:rPr lang="x-none" dirty="0"/>
              <a:t>b) Since cost estimation gives stakeholders important information for budgeting, resource allocation, and decision-making, it is a crucial component of strategic project management. </a:t>
            </a:r>
            <a:br>
              <a:rPr lang="x-none" dirty="0"/>
            </a:br>
            <a:endParaRPr lang="x-none" dirty="0"/>
          </a:p>
        </p:txBody>
      </p:sp>
    </p:spTree>
    <p:extLst>
      <p:ext uri="{BB962C8B-B14F-4D97-AF65-F5344CB8AC3E}">
        <p14:creationId xmlns:p14="http://schemas.microsoft.com/office/powerpoint/2010/main" val="4023716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908151-9A89-4138-89EE-4B7923FAE96E}"/>
              </a:ext>
            </a:extLst>
          </p:cNvPr>
          <p:cNvSpPr>
            <a:spLocks noGrp="1"/>
          </p:cNvSpPr>
          <p:nvPr>
            <p:ph type="title"/>
          </p:nvPr>
        </p:nvSpPr>
        <p:spPr/>
        <p:txBody>
          <a:bodyPr/>
          <a:lstStyle/>
          <a:p>
            <a:r>
              <a:rPr lang="en-US" b="1" dirty="0"/>
              <a:t>Purpose of Estimation</a:t>
            </a:r>
            <a:endParaRPr lang="x-none" dirty="0"/>
          </a:p>
        </p:txBody>
      </p:sp>
      <p:sp>
        <p:nvSpPr>
          <p:cNvPr id="3" name="Content Placeholder 2">
            <a:extLst>
              <a:ext uri="{FF2B5EF4-FFF2-40B4-BE49-F238E27FC236}">
                <a16:creationId xmlns:a16="http://schemas.microsoft.com/office/drawing/2014/main" xmlns="" id="{B5A7A671-9422-4B83-8EB4-DBEEC05CA667}"/>
              </a:ext>
            </a:extLst>
          </p:cNvPr>
          <p:cNvSpPr>
            <a:spLocks noGrp="1"/>
          </p:cNvSpPr>
          <p:nvPr>
            <p:ph idx="1"/>
          </p:nvPr>
        </p:nvSpPr>
        <p:spPr/>
        <p:txBody>
          <a:bodyPr/>
          <a:lstStyle/>
          <a:p>
            <a:r>
              <a:rPr lang="x-none" dirty="0"/>
              <a:t>c) It helps guarantee that projects are completed within budget restrictions and enables project managers to identify potential cost overruns or hazards early in the project lifecycle. </a:t>
            </a:r>
            <a:endParaRPr lang="en-US" dirty="0"/>
          </a:p>
          <a:p>
            <a:pPr marL="0" indent="0">
              <a:buNone/>
            </a:pPr>
            <a:r>
              <a:rPr lang="x-none" dirty="0"/>
              <a:t/>
            </a:r>
            <a:br>
              <a:rPr lang="x-none" dirty="0"/>
            </a:br>
            <a:r>
              <a:rPr lang="x-none" dirty="0"/>
              <a:t>d) Cost estimating is helpful for decision-making, performance assessment, cost control, and company planning</a:t>
            </a:r>
            <a:r>
              <a:rPr lang="en-US" dirty="0"/>
              <a:t>.</a:t>
            </a:r>
          </a:p>
          <a:p>
            <a:pPr marL="0" indent="0">
              <a:buNone/>
            </a:pPr>
            <a:endParaRPr lang="x-none" dirty="0"/>
          </a:p>
          <a:p>
            <a:pPr lvl="1"/>
            <a:r>
              <a:rPr lang="en-US" b="1" dirty="0"/>
              <a:t>Methods of cost estimation</a:t>
            </a:r>
            <a:endParaRPr lang="x-none" b="1" dirty="0"/>
          </a:p>
          <a:p>
            <a:r>
              <a:rPr lang="en-US" dirty="0"/>
              <a:t>We will consider following cost estimation methods commonly utilized, namely:</a:t>
            </a:r>
            <a:endParaRPr lang="x-none" dirty="0"/>
          </a:p>
          <a:p>
            <a:endParaRPr lang="x-none" dirty="0"/>
          </a:p>
        </p:txBody>
      </p:sp>
    </p:spTree>
    <p:extLst>
      <p:ext uri="{BB962C8B-B14F-4D97-AF65-F5344CB8AC3E}">
        <p14:creationId xmlns:p14="http://schemas.microsoft.com/office/powerpoint/2010/main" val="3022554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2ADA44-3B6E-49AF-8B29-6ED6363D7792}"/>
              </a:ext>
            </a:extLst>
          </p:cNvPr>
          <p:cNvSpPr>
            <a:spLocks noGrp="1"/>
          </p:cNvSpPr>
          <p:nvPr>
            <p:ph type="title"/>
          </p:nvPr>
        </p:nvSpPr>
        <p:spPr/>
        <p:txBody>
          <a:bodyPr/>
          <a:lstStyle/>
          <a:p>
            <a:r>
              <a:rPr lang="en-US" b="1" dirty="0"/>
              <a:t>Methods of cost estimation</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66FFB3CE-126D-418A-9305-E26A3950DE8C}"/>
              </a:ext>
            </a:extLst>
          </p:cNvPr>
          <p:cNvSpPr>
            <a:spLocks noGrp="1"/>
          </p:cNvSpPr>
          <p:nvPr>
            <p:ph idx="1"/>
          </p:nvPr>
        </p:nvSpPr>
        <p:spPr/>
        <p:txBody>
          <a:bodyPr/>
          <a:lstStyle/>
          <a:p>
            <a:pPr lvl="2"/>
            <a:r>
              <a:rPr lang="en-US" dirty="0"/>
              <a:t>High Low Activity method</a:t>
            </a:r>
          </a:p>
          <a:p>
            <a:pPr lvl="2"/>
            <a:endParaRPr lang="x-none" sz="1800" dirty="0"/>
          </a:p>
          <a:p>
            <a:pPr lvl="2"/>
            <a:r>
              <a:rPr lang="en-US" dirty="0"/>
              <a:t>Account Analysis</a:t>
            </a:r>
          </a:p>
          <a:p>
            <a:pPr lvl="2"/>
            <a:endParaRPr lang="x-none" sz="1800" dirty="0"/>
          </a:p>
          <a:p>
            <a:pPr lvl="2"/>
            <a:r>
              <a:rPr lang="en-US" dirty="0"/>
              <a:t>Engineering Analysis</a:t>
            </a:r>
          </a:p>
          <a:p>
            <a:pPr lvl="2"/>
            <a:endParaRPr lang="x-none" sz="1800" dirty="0"/>
          </a:p>
          <a:p>
            <a:pPr lvl="2"/>
            <a:r>
              <a:rPr lang="en-US" dirty="0"/>
              <a:t>Visual Fit (Scatter graph) method</a:t>
            </a:r>
          </a:p>
          <a:p>
            <a:pPr lvl="2"/>
            <a:endParaRPr lang="x-none" sz="1800" dirty="0"/>
          </a:p>
          <a:p>
            <a:pPr lvl="2"/>
            <a:r>
              <a:rPr lang="en-US" dirty="0"/>
              <a:t>Simple linear regression analysis</a:t>
            </a:r>
          </a:p>
          <a:p>
            <a:pPr lvl="2"/>
            <a:endParaRPr lang="x-none" sz="1800" dirty="0"/>
          </a:p>
          <a:p>
            <a:pPr lvl="2"/>
            <a:r>
              <a:rPr lang="en-US" dirty="0"/>
              <a:t>Learning curve Theory</a:t>
            </a:r>
            <a:endParaRPr lang="x-none" sz="1800" dirty="0"/>
          </a:p>
          <a:p>
            <a:r>
              <a:rPr lang="en-US" dirty="0"/>
              <a:t> </a:t>
            </a:r>
            <a:endParaRPr lang="x-none" sz="2400" dirty="0"/>
          </a:p>
          <a:p>
            <a:endParaRPr lang="x-none" dirty="0"/>
          </a:p>
        </p:txBody>
      </p:sp>
    </p:spTree>
    <p:extLst>
      <p:ext uri="{BB962C8B-B14F-4D97-AF65-F5344CB8AC3E}">
        <p14:creationId xmlns:p14="http://schemas.microsoft.com/office/powerpoint/2010/main" val="2161379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85CE68B-1EDD-49BE-940D-A067EDF44792}"/>
              </a:ext>
            </a:extLst>
          </p:cNvPr>
          <p:cNvSpPr>
            <a:spLocks noGrp="1"/>
          </p:cNvSpPr>
          <p:nvPr>
            <p:ph type="title"/>
          </p:nvPr>
        </p:nvSpPr>
        <p:spPr/>
        <p:txBody>
          <a:bodyPr/>
          <a:lstStyle/>
          <a:p>
            <a:r>
              <a:rPr lang="en-US" b="1" dirty="0"/>
              <a:t>High – Low method</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EC47705B-34B0-4F48-901F-D9A91D649032}"/>
              </a:ext>
            </a:extLst>
          </p:cNvPr>
          <p:cNvSpPr>
            <a:spLocks noGrp="1"/>
          </p:cNvSpPr>
          <p:nvPr>
            <p:ph idx="1"/>
          </p:nvPr>
        </p:nvSpPr>
        <p:spPr/>
        <p:txBody>
          <a:bodyPr/>
          <a:lstStyle/>
          <a:p>
            <a:endParaRPr lang="en-US" dirty="0"/>
          </a:p>
          <a:p>
            <a:r>
              <a:rPr lang="x-none" dirty="0"/>
              <a:t>In this case, cost estimation is predicated on the correlation between historical costs and historical activity levels.</a:t>
            </a:r>
            <a:endParaRPr lang="en-US" dirty="0"/>
          </a:p>
          <a:p>
            <a:r>
              <a:rPr lang="x-none" dirty="0"/>
              <a:t> The link between expenses at the greatest and lowest levels of activity is the foundation of variable cost. </a:t>
            </a:r>
            <a:endParaRPr lang="en-US" dirty="0"/>
          </a:p>
          <a:p>
            <a:r>
              <a:rPr lang="x-none" dirty="0"/>
              <a:t>The total variable cost, which can be calculated by dividing it by the change in output level, is assumed to equal the difference in costs between high and low activity levels.</a:t>
            </a:r>
          </a:p>
          <a:p>
            <a:endParaRPr lang="x-none" dirty="0"/>
          </a:p>
        </p:txBody>
      </p:sp>
    </p:spTree>
    <p:extLst>
      <p:ext uri="{BB962C8B-B14F-4D97-AF65-F5344CB8AC3E}">
        <p14:creationId xmlns:p14="http://schemas.microsoft.com/office/powerpoint/2010/main" val="3087448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98F8473-1ACE-4F27-A47A-0B374ABAA75F}"/>
              </a:ext>
            </a:extLst>
          </p:cNvPr>
          <p:cNvSpPr>
            <a:spLocks noGrp="1"/>
          </p:cNvSpPr>
          <p:nvPr>
            <p:ph type="title"/>
          </p:nvPr>
        </p:nvSpPr>
        <p:spPr/>
        <p:txBody>
          <a:bodyPr/>
          <a:lstStyle/>
          <a:p>
            <a:r>
              <a:rPr lang="en-US" b="1" dirty="0"/>
              <a:t>High – Low method</a:t>
            </a:r>
            <a:endParaRPr lang="x-none" dirty="0"/>
          </a:p>
        </p:txBody>
      </p:sp>
      <p:sp>
        <p:nvSpPr>
          <p:cNvPr id="3" name="Content Placeholder 2">
            <a:extLst>
              <a:ext uri="{FF2B5EF4-FFF2-40B4-BE49-F238E27FC236}">
                <a16:creationId xmlns:a16="http://schemas.microsoft.com/office/drawing/2014/main" xmlns="" id="{AA1FACBE-FA51-48EC-A447-F098AABABC73}"/>
              </a:ext>
            </a:extLst>
          </p:cNvPr>
          <p:cNvSpPr>
            <a:spLocks noGrp="1"/>
          </p:cNvSpPr>
          <p:nvPr>
            <p:ph idx="1"/>
          </p:nvPr>
        </p:nvSpPr>
        <p:spPr/>
        <p:txBody>
          <a:bodyPr>
            <a:normAutofit fontScale="85000" lnSpcReduction="20000"/>
          </a:bodyPr>
          <a:lstStyle/>
          <a:p>
            <a:r>
              <a:rPr lang="en-US" dirty="0"/>
              <a:t>This is indicated below:</a:t>
            </a:r>
          </a:p>
          <a:p>
            <a:endParaRPr lang="x-none" dirty="0"/>
          </a:p>
          <a:p>
            <a:r>
              <a:rPr lang="en-US" dirty="0"/>
              <a:t>Total Variable Cost = Cost at high activity level – Cost at low activity level Therefore,</a:t>
            </a:r>
          </a:p>
          <a:p>
            <a:r>
              <a:rPr lang="en-US" dirty="0"/>
              <a:t>Unit Variable cost =Variable cost</a:t>
            </a:r>
          </a:p>
          <a:p>
            <a:r>
              <a:rPr lang="en-US" dirty="0"/>
              <a:t> Variable cost=Cost</a:t>
            </a:r>
            <a:r>
              <a:rPr lang="en-US" u="sng" dirty="0"/>
              <a:t> at high level activity – cost at low level</a:t>
            </a:r>
            <a:r>
              <a:rPr lang="en-US" dirty="0"/>
              <a:t> </a:t>
            </a:r>
            <a:r>
              <a:rPr lang="en-US" u="sng" dirty="0"/>
              <a:t>activity</a:t>
            </a:r>
            <a:endParaRPr lang="x-none" dirty="0"/>
          </a:p>
          <a:p>
            <a:pPr marL="0" indent="0">
              <a:buNone/>
            </a:pPr>
            <a:r>
              <a:rPr lang="en-US" dirty="0"/>
              <a:t>		Units at high activity level – units at low </a:t>
            </a:r>
            <a:r>
              <a:rPr lang="en-US" dirty="0" err="1"/>
              <a:t>activitylevel</a:t>
            </a:r>
            <a:endParaRPr lang="x-none" dirty="0"/>
          </a:p>
          <a:p>
            <a:endParaRPr lang="en-US" dirty="0"/>
          </a:p>
          <a:p>
            <a:r>
              <a:rPr lang="en-US" dirty="0"/>
              <a:t>  The variable cost per unit so calculated forms the </a:t>
            </a:r>
            <a:r>
              <a:rPr lang="en-US" dirty="0" err="1"/>
              <a:t>b‘of</a:t>
            </a:r>
            <a:r>
              <a:rPr lang="en-US" dirty="0"/>
              <a:t> the straight line equation mentioned earlier. By substituting  b‘ into the equation, we can obtain a‘, the fixed cost.</a:t>
            </a:r>
            <a:endParaRPr lang="x-none" dirty="0"/>
          </a:p>
          <a:p>
            <a:r>
              <a:rPr lang="en-US" dirty="0"/>
              <a:t> </a:t>
            </a:r>
            <a:endParaRPr lang="x-none" dirty="0"/>
          </a:p>
          <a:p>
            <a:endParaRPr lang="x-none" dirty="0"/>
          </a:p>
        </p:txBody>
      </p:sp>
    </p:spTree>
    <p:extLst>
      <p:ext uri="{BB962C8B-B14F-4D97-AF65-F5344CB8AC3E}">
        <p14:creationId xmlns:p14="http://schemas.microsoft.com/office/powerpoint/2010/main" val="3722289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7C2655-3223-40F6-8333-08857F20D3B5}"/>
              </a:ext>
            </a:extLst>
          </p:cNvPr>
          <p:cNvSpPr>
            <a:spLocks noGrp="1"/>
          </p:cNvSpPr>
          <p:nvPr>
            <p:ph type="title"/>
          </p:nvPr>
        </p:nvSpPr>
        <p:spPr/>
        <p:txBody>
          <a:bodyPr/>
          <a:lstStyle/>
          <a:p>
            <a:r>
              <a:rPr lang="en-US" dirty="0"/>
              <a:t>Example 1</a:t>
            </a:r>
            <a:endParaRPr lang="x-none" dirty="0"/>
          </a:p>
        </p:txBody>
      </p:sp>
      <p:sp>
        <p:nvSpPr>
          <p:cNvPr id="3" name="Content Placeholder 2">
            <a:extLst>
              <a:ext uri="{FF2B5EF4-FFF2-40B4-BE49-F238E27FC236}">
                <a16:creationId xmlns:a16="http://schemas.microsoft.com/office/drawing/2014/main" xmlns="" id="{BECCF07D-EDAF-442A-ADEB-63313C620095}"/>
              </a:ext>
            </a:extLst>
          </p:cNvPr>
          <p:cNvSpPr>
            <a:spLocks noGrp="1"/>
          </p:cNvSpPr>
          <p:nvPr>
            <p:ph idx="1"/>
          </p:nvPr>
        </p:nvSpPr>
        <p:spPr/>
        <p:txBody>
          <a:bodyPr/>
          <a:lstStyle/>
          <a:p>
            <a:r>
              <a:rPr lang="en-US" dirty="0"/>
              <a:t>Based on performance, you have been provided with the following information regarding ABC Ltd for the year ended 31 December 2xxx :</a:t>
            </a:r>
          </a:p>
          <a:p>
            <a:r>
              <a:rPr lang="en-US" b="1" dirty="0"/>
              <a:t>Activity			</a:t>
            </a:r>
            <a:r>
              <a:rPr lang="en-US" b="1" dirty="0" err="1"/>
              <a:t>Labour</a:t>
            </a:r>
            <a:r>
              <a:rPr lang="en-US" b="1" dirty="0"/>
              <a:t> hours		Service costs</a:t>
            </a:r>
          </a:p>
          <a:p>
            <a:r>
              <a:rPr lang="en-US" dirty="0"/>
              <a:t>Highest Activity Level	800				200,000</a:t>
            </a:r>
          </a:p>
          <a:p>
            <a:r>
              <a:rPr lang="en-US" dirty="0"/>
              <a:t>Lowest Activity Level	300				150,000</a:t>
            </a:r>
          </a:p>
          <a:p>
            <a:endParaRPr lang="en-US" dirty="0"/>
          </a:p>
          <a:p>
            <a:r>
              <a:rPr lang="en-US" dirty="0"/>
              <a:t>Required:</a:t>
            </a:r>
            <a:endParaRPr lang="x-none" dirty="0"/>
          </a:p>
          <a:p>
            <a:r>
              <a:rPr lang="en-US" dirty="0"/>
              <a:t>Develop a total cost function based on the above data using the high-low  method.</a:t>
            </a:r>
            <a:endParaRPr lang="x-none" dirty="0"/>
          </a:p>
          <a:p>
            <a:endParaRPr lang="en-US" dirty="0"/>
          </a:p>
        </p:txBody>
      </p:sp>
    </p:spTree>
    <p:extLst>
      <p:ext uri="{BB962C8B-B14F-4D97-AF65-F5344CB8AC3E}">
        <p14:creationId xmlns:p14="http://schemas.microsoft.com/office/powerpoint/2010/main" val="1389555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898292-1194-494E-9D4A-CC27C3D18034}"/>
              </a:ext>
            </a:extLst>
          </p:cNvPr>
          <p:cNvSpPr>
            <a:spLocks noGrp="1"/>
          </p:cNvSpPr>
          <p:nvPr>
            <p:ph type="title"/>
          </p:nvPr>
        </p:nvSpPr>
        <p:spPr/>
        <p:txBody>
          <a:bodyPr/>
          <a:lstStyle/>
          <a:p>
            <a:pPr algn="ctr"/>
            <a:r>
              <a:rPr lang="en-US" b="1" dirty="0"/>
              <a:t>Solution </a:t>
            </a:r>
            <a:endParaRPr lang="x-none" b="1" dirty="0"/>
          </a:p>
        </p:txBody>
      </p:sp>
      <p:sp>
        <p:nvSpPr>
          <p:cNvPr id="3" name="Content Placeholder 2">
            <a:extLst>
              <a:ext uri="{FF2B5EF4-FFF2-40B4-BE49-F238E27FC236}">
                <a16:creationId xmlns:a16="http://schemas.microsoft.com/office/drawing/2014/main" xmlns="" id="{C6AEE10C-399F-4CCD-B733-8D8FCFE79F00}"/>
              </a:ext>
            </a:extLst>
          </p:cNvPr>
          <p:cNvSpPr>
            <a:spLocks noGrp="1"/>
          </p:cNvSpPr>
          <p:nvPr>
            <p:ph idx="1"/>
          </p:nvPr>
        </p:nvSpPr>
        <p:spPr/>
        <p:txBody>
          <a:bodyPr>
            <a:normAutofit fontScale="85000" lnSpcReduction="20000"/>
          </a:bodyPr>
          <a:lstStyle/>
          <a:p>
            <a:endParaRPr lang="en-US" dirty="0"/>
          </a:p>
          <a:p>
            <a:r>
              <a:rPr lang="en-US" dirty="0"/>
              <a:t>Unit Variable cost =</a:t>
            </a:r>
            <a:r>
              <a:rPr lang="en-US" u="sng" dirty="0"/>
              <a:t> Variable cost </a:t>
            </a:r>
            <a:r>
              <a:rPr lang="en-US" dirty="0"/>
              <a:t>= </a:t>
            </a:r>
            <a:r>
              <a:rPr lang="en-US" u="sng" dirty="0"/>
              <a:t>Cost at high level activity – cost at low level</a:t>
            </a:r>
            <a:r>
              <a:rPr lang="en-US" dirty="0"/>
              <a:t> </a:t>
            </a:r>
            <a:r>
              <a:rPr lang="en-US" u="sng" dirty="0"/>
              <a:t>activity</a:t>
            </a:r>
            <a:endParaRPr lang="x-none" dirty="0"/>
          </a:p>
          <a:p>
            <a:r>
              <a:rPr lang="en-US" dirty="0"/>
              <a:t>Output Units	Units at high activity level – units at low </a:t>
            </a:r>
            <a:r>
              <a:rPr lang="en-US" dirty="0" err="1"/>
              <a:t>activitylevel</a:t>
            </a:r>
            <a:endParaRPr lang="x-none" dirty="0"/>
          </a:p>
          <a:p>
            <a:endParaRPr lang="x-none" dirty="0"/>
          </a:p>
          <a:p>
            <a:r>
              <a:rPr lang="en-US" dirty="0"/>
              <a:t>Variable Cost Per Unit = </a:t>
            </a:r>
            <a:r>
              <a:rPr lang="en-US" u="sng" dirty="0"/>
              <a:t>Shs.200,000 – shs.150,000</a:t>
            </a:r>
            <a:endParaRPr lang="x-none" dirty="0"/>
          </a:p>
          <a:p>
            <a:pPr marL="0" indent="0">
              <a:buNone/>
            </a:pPr>
            <a:r>
              <a:rPr lang="en-US" dirty="0"/>
              <a:t>				800 </a:t>
            </a:r>
            <a:r>
              <a:rPr lang="en-US" dirty="0" err="1"/>
              <a:t>hrs</a:t>
            </a:r>
            <a:r>
              <a:rPr lang="en-US" dirty="0"/>
              <a:t> – 300 </a:t>
            </a:r>
            <a:r>
              <a:rPr lang="en-US" dirty="0" err="1"/>
              <a:t>hrs</a:t>
            </a:r>
            <a:endParaRPr lang="x-none" dirty="0"/>
          </a:p>
          <a:p>
            <a:pPr marL="0" indent="0">
              <a:buNone/>
            </a:pPr>
            <a:endParaRPr lang="x-none" dirty="0"/>
          </a:p>
          <a:p>
            <a:endParaRPr lang="x-none" dirty="0"/>
          </a:p>
          <a:p>
            <a:r>
              <a:rPr lang="en-US" dirty="0"/>
              <a:t>Therefore b = 100</a:t>
            </a:r>
            <a:endParaRPr lang="x-none" dirty="0"/>
          </a:p>
          <a:p>
            <a:r>
              <a:rPr lang="en-US" dirty="0"/>
              <a:t/>
            </a:r>
            <a:br>
              <a:rPr lang="en-US" dirty="0"/>
            </a:br>
            <a:endParaRPr lang="x-none" dirty="0"/>
          </a:p>
        </p:txBody>
      </p:sp>
    </p:spTree>
    <p:extLst>
      <p:ext uri="{BB962C8B-B14F-4D97-AF65-F5344CB8AC3E}">
        <p14:creationId xmlns:p14="http://schemas.microsoft.com/office/powerpoint/2010/main" val="1833904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049A91-0F39-4684-97B1-E42BB7B54317}"/>
              </a:ext>
            </a:extLst>
          </p:cNvPr>
          <p:cNvSpPr>
            <a:spLocks noGrp="1"/>
          </p:cNvSpPr>
          <p:nvPr>
            <p:ph type="title"/>
          </p:nvPr>
        </p:nvSpPr>
        <p:spPr/>
        <p:txBody>
          <a:bodyPr/>
          <a:lstStyle/>
          <a:p>
            <a:r>
              <a:rPr lang="en-US" b="1" dirty="0"/>
              <a:t>Solution</a:t>
            </a:r>
            <a:endParaRPr lang="x-none" dirty="0"/>
          </a:p>
        </p:txBody>
      </p:sp>
      <p:sp>
        <p:nvSpPr>
          <p:cNvPr id="3" name="Content Placeholder 2">
            <a:extLst>
              <a:ext uri="{FF2B5EF4-FFF2-40B4-BE49-F238E27FC236}">
                <a16:creationId xmlns:a16="http://schemas.microsoft.com/office/drawing/2014/main" xmlns="" id="{C0B1EF82-A096-4B41-9646-9F09103A0724}"/>
              </a:ext>
            </a:extLst>
          </p:cNvPr>
          <p:cNvSpPr>
            <a:spLocks noGrp="1"/>
          </p:cNvSpPr>
          <p:nvPr>
            <p:ph idx="1"/>
          </p:nvPr>
        </p:nvSpPr>
        <p:spPr/>
        <p:txBody>
          <a:bodyPr>
            <a:normAutofit fontScale="92500" lnSpcReduction="20000"/>
          </a:bodyPr>
          <a:lstStyle/>
          <a:p>
            <a:r>
              <a:rPr lang="en-US" dirty="0"/>
              <a:t>To get the fixed cost a, substitute b‘ into the straight line equation as follows:</a:t>
            </a:r>
            <a:endParaRPr lang="x-none" dirty="0"/>
          </a:p>
          <a:p>
            <a:r>
              <a:rPr lang="en-US" dirty="0"/>
              <a:t> </a:t>
            </a:r>
            <a:endParaRPr lang="x-none" dirty="0"/>
          </a:p>
          <a:p>
            <a:r>
              <a:rPr lang="en-US" dirty="0"/>
              <a:t>When </a:t>
            </a:r>
            <a:r>
              <a:rPr lang="en-US" dirty="0" err="1"/>
              <a:t>labour</a:t>
            </a:r>
            <a:r>
              <a:rPr lang="en-US" dirty="0"/>
              <a:t> hours (x) = 800, service cost (total cost, y) = shs.200,000 Therefore from the Straight Line equation, y = a + b x</a:t>
            </a:r>
            <a:endParaRPr lang="x-none" dirty="0"/>
          </a:p>
          <a:p>
            <a:r>
              <a:rPr lang="en-US" dirty="0"/>
              <a:t>200,000 = a + (100) 800</a:t>
            </a:r>
            <a:endParaRPr lang="x-none" dirty="0"/>
          </a:p>
          <a:p>
            <a:r>
              <a:rPr lang="en-US" dirty="0"/>
              <a:t>200,000 = a + 80,000</a:t>
            </a:r>
            <a:endParaRPr lang="x-none" dirty="0"/>
          </a:p>
          <a:p>
            <a:r>
              <a:rPr lang="en-US" dirty="0"/>
              <a:t>a = 200,000 – 80,000</a:t>
            </a:r>
            <a:endParaRPr lang="x-none" dirty="0"/>
          </a:p>
          <a:p>
            <a:r>
              <a:rPr lang="en-US" dirty="0"/>
              <a:t>a = 120,000</a:t>
            </a:r>
            <a:endParaRPr lang="x-none" dirty="0"/>
          </a:p>
          <a:p>
            <a:r>
              <a:rPr lang="en-US" dirty="0"/>
              <a:t>Therefore fixed costs = shs.120,000</a:t>
            </a:r>
            <a:endParaRPr lang="x-none" dirty="0"/>
          </a:p>
          <a:p>
            <a:r>
              <a:rPr lang="en-US" dirty="0"/>
              <a:t> </a:t>
            </a:r>
            <a:endParaRPr lang="x-none" dirty="0"/>
          </a:p>
          <a:p>
            <a:endParaRPr lang="x-none" dirty="0"/>
          </a:p>
        </p:txBody>
      </p:sp>
    </p:spTree>
    <p:extLst>
      <p:ext uri="{BB962C8B-B14F-4D97-AF65-F5344CB8AC3E}">
        <p14:creationId xmlns:p14="http://schemas.microsoft.com/office/powerpoint/2010/main" val="1136485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0EA8D4-B07F-4EC4-B168-9BFCA1BD5C7C}"/>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B5E44C00-1714-448E-9025-A13F6FD3AD0B}"/>
              </a:ext>
            </a:extLst>
          </p:cNvPr>
          <p:cNvSpPr>
            <a:spLocks noGrp="1"/>
          </p:cNvSpPr>
          <p:nvPr>
            <p:ph idx="1"/>
          </p:nvPr>
        </p:nvSpPr>
        <p:spPr/>
        <p:txBody>
          <a:bodyPr/>
          <a:lstStyle/>
          <a:p>
            <a:r>
              <a:rPr lang="en-US" dirty="0"/>
              <a:t>NB: Even if we used the 2</a:t>
            </a:r>
            <a:r>
              <a:rPr lang="en-US" baseline="30000" dirty="0"/>
              <a:t>nd</a:t>
            </a:r>
            <a:r>
              <a:rPr lang="en-US" dirty="0"/>
              <a:t> set of </a:t>
            </a:r>
            <a:r>
              <a:rPr lang="en-US" dirty="0" err="1"/>
              <a:t>labour</a:t>
            </a:r>
            <a:r>
              <a:rPr lang="en-US" dirty="0"/>
              <a:t> hours and service costs, were would still get the same answer i.e.</a:t>
            </a:r>
            <a:endParaRPr lang="x-none" dirty="0"/>
          </a:p>
          <a:p>
            <a:endParaRPr lang="x-none" dirty="0"/>
          </a:p>
          <a:p>
            <a:r>
              <a:rPr lang="en-US" dirty="0"/>
              <a:t>When </a:t>
            </a:r>
            <a:r>
              <a:rPr lang="en-US" dirty="0" err="1"/>
              <a:t>labour</a:t>
            </a:r>
            <a:r>
              <a:rPr lang="en-US" dirty="0"/>
              <a:t> hours (x) = 300, service cost (total cost, y) = Shs.150,000. Therefore	150,000 = a + 100(300)</a:t>
            </a:r>
            <a:endParaRPr lang="x-none" dirty="0"/>
          </a:p>
          <a:p>
            <a:r>
              <a:rPr lang="en-US" dirty="0"/>
              <a:t>a =150,000 – 30,000 = Shs.120,000</a:t>
            </a:r>
            <a:endParaRPr lang="x-none" dirty="0"/>
          </a:p>
          <a:p>
            <a:r>
              <a:rPr lang="en-US" dirty="0"/>
              <a:t>Therefore the cost equation is:</a:t>
            </a:r>
            <a:endParaRPr lang="x-none" dirty="0"/>
          </a:p>
          <a:p>
            <a:r>
              <a:rPr lang="en-US" dirty="0"/>
              <a:t>y = 120,000 + 100x</a:t>
            </a:r>
            <a:endParaRPr lang="x-none" dirty="0"/>
          </a:p>
          <a:p>
            <a:endParaRPr lang="x-none" dirty="0"/>
          </a:p>
        </p:txBody>
      </p:sp>
    </p:spTree>
    <p:extLst>
      <p:ext uri="{BB962C8B-B14F-4D97-AF65-F5344CB8AC3E}">
        <p14:creationId xmlns:p14="http://schemas.microsoft.com/office/powerpoint/2010/main" val="3832223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3B4FB3-163C-4DAB-9EAE-3E04148BAFE6}"/>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CD72976B-D682-4BE7-B611-115A311C8DCA}"/>
              </a:ext>
            </a:extLst>
          </p:cNvPr>
          <p:cNvSpPr>
            <a:spLocks noGrp="1"/>
          </p:cNvSpPr>
          <p:nvPr>
            <p:ph idx="1"/>
          </p:nvPr>
        </p:nvSpPr>
        <p:spPr/>
        <p:txBody>
          <a:bodyPr/>
          <a:lstStyle/>
          <a:p>
            <a:r>
              <a:rPr lang="en-US" dirty="0"/>
              <a:t>This equation can be used to estimate or predict the total costs : for example, when the activity level is say at 1000 </a:t>
            </a:r>
            <a:r>
              <a:rPr lang="en-US" dirty="0" err="1"/>
              <a:t>labour</a:t>
            </a:r>
            <a:r>
              <a:rPr lang="en-US" dirty="0"/>
              <a:t> hours, then the total cost would be</a:t>
            </a:r>
            <a:endParaRPr lang="x-none" dirty="0"/>
          </a:p>
          <a:p>
            <a:r>
              <a:rPr lang="en-US" dirty="0"/>
              <a:t>Y= 120,000 + 1000(100)</a:t>
            </a:r>
            <a:endParaRPr lang="x-none" dirty="0"/>
          </a:p>
          <a:p>
            <a:r>
              <a:rPr lang="en-US" dirty="0"/>
              <a:t>=120,000 + 100,000</a:t>
            </a:r>
            <a:endParaRPr lang="x-none" dirty="0"/>
          </a:p>
          <a:p>
            <a:r>
              <a:rPr lang="en-US" dirty="0"/>
              <a:t>= Shs.220,000.</a:t>
            </a:r>
            <a:endParaRPr lang="x-none" dirty="0"/>
          </a:p>
          <a:p>
            <a:endParaRPr lang="x-none" dirty="0"/>
          </a:p>
        </p:txBody>
      </p:sp>
    </p:spTree>
    <p:extLst>
      <p:ext uri="{BB962C8B-B14F-4D97-AF65-F5344CB8AC3E}">
        <p14:creationId xmlns:p14="http://schemas.microsoft.com/office/powerpoint/2010/main" val="2510072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4684CC-674E-4756-9C99-979BB7A41C82}"/>
              </a:ext>
            </a:extLst>
          </p:cNvPr>
          <p:cNvSpPr>
            <a:spLocks noGrp="1"/>
          </p:cNvSpPr>
          <p:nvPr>
            <p:ph type="title"/>
          </p:nvPr>
        </p:nvSpPr>
        <p:spPr/>
        <p:txBody>
          <a:bodyPr/>
          <a:lstStyle/>
          <a:p>
            <a:r>
              <a:rPr lang="en-US" b="1" dirty="0"/>
              <a:t>Account Analysis (Inspection of Accounts)</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5A51FC3F-D3D3-40B9-BDB1-DD4EF3E8FA68}"/>
              </a:ext>
            </a:extLst>
          </p:cNvPr>
          <p:cNvSpPr>
            <a:spLocks noGrp="1"/>
          </p:cNvSpPr>
          <p:nvPr>
            <p:ph idx="1"/>
          </p:nvPr>
        </p:nvSpPr>
        <p:spPr/>
        <p:txBody>
          <a:bodyPr/>
          <a:lstStyle/>
          <a:p>
            <a:r>
              <a:rPr lang="x-none" dirty="0"/>
              <a:t>The Account Analysis Method is an analytical technique that focuses on finding opportunities for improvement by comparing an organization's actual performance to its projected performance. </a:t>
            </a:r>
            <a:endParaRPr lang="en-US" dirty="0"/>
          </a:p>
          <a:p>
            <a:r>
              <a:rPr lang="x-none" dirty="0"/>
              <a:t>To find differences between an organization's actual performance and the objectives it set, the Account Analysis Method compares financial statements and other data over a number of periods and looks for trends. </a:t>
            </a:r>
            <a:endParaRPr lang="en-US" dirty="0"/>
          </a:p>
          <a:p>
            <a:r>
              <a:rPr lang="x-none" dirty="0"/>
              <a:t>The accountant looks over each ledger account and categorizes it as variable, fixed, or mixed using account analysis.</a:t>
            </a:r>
            <a:endParaRPr lang="en-US" dirty="0"/>
          </a:p>
          <a:p>
            <a:r>
              <a:rPr lang="x-none" dirty="0"/>
              <a:t> Fixed and variable components of mixed accounts are separated out.</a:t>
            </a:r>
          </a:p>
        </p:txBody>
      </p:sp>
    </p:spTree>
    <p:extLst>
      <p:ext uri="{BB962C8B-B14F-4D97-AF65-F5344CB8AC3E}">
        <p14:creationId xmlns:p14="http://schemas.microsoft.com/office/powerpoint/2010/main" val="6527234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5AB535-C60A-4867-B31D-4CC8E44B97AA}"/>
              </a:ext>
            </a:extLst>
          </p:cNvPr>
          <p:cNvSpPr>
            <a:spLocks noGrp="1"/>
          </p:cNvSpPr>
          <p:nvPr>
            <p:ph type="title"/>
          </p:nvPr>
        </p:nvSpPr>
        <p:spPr/>
        <p:txBody>
          <a:bodyPr/>
          <a:lstStyle/>
          <a:p>
            <a:r>
              <a:rPr lang="en-US" b="1" dirty="0"/>
              <a:t>Account Analysis (Inspection of Accounts)</a:t>
            </a:r>
            <a:endParaRPr lang="x-none" dirty="0"/>
          </a:p>
        </p:txBody>
      </p:sp>
      <p:sp>
        <p:nvSpPr>
          <p:cNvPr id="3" name="Content Placeholder 2">
            <a:extLst>
              <a:ext uri="{FF2B5EF4-FFF2-40B4-BE49-F238E27FC236}">
                <a16:creationId xmlns:a16="http://schemas.microsoft.com/office/drawing/2014/main" xmlns="" id="{B2BAB675-8156-4236-A567-4509DDA1C7E1}"/>
              </a:ext>
            </a:extLst>
          </p:cNvPr>
          <p:cNvSpPr>
            <a:spLocks noGrp="1"/>
          </p:cNvSpPr>
          <p:nvPr>
            <p:ph idx="1"/>
          </p:nvPr>
        </p:nvSpPr>
        <p:spPr/>
        <p:txBody>
          <a:bodyPr/>
          <a:lstStyle/>
          <a:p>
            <a:r>
              <a:rPr lang="x-none" dirty="0"/>
              <a:t>They base these classifications on experience, evaluation of cost behaviour for numerous past periods or intuitive feelings of the manager. </a:t>
            </a:r>
          </a:p>
          <a:p>
            <a:r>
              <a:rPr lang="x-none" dirty="0"/>
              <a:t>The Account Analysis Method's primary advantage is that it helps firms pinpoint opportunities for development, which can result in more productivity, lower costs, better customer satisfaction, and enhanced corporate success. </a:t>
            </a:r>
            <a:br>
              <a:rPr lang="x-none" dirty="0"/>
            </a:br>
            <a:endParaRPr lang="x-none" dirty="0"/>
          </a:p>
        </p:txBody>
      </p:sp>
    </p:spTree>
    <p:extLst>
      <p:ext uri="{BB962C8B-B14F-4D97-AF65-F5344CB8AC3E}">
        <p14:creationId xmlns:p14="http://schemas.microsoft.com/office/powerpoint/2010/main" val="10335153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F3278C-92BA-47FE-B511-4E9C6B77BAFA}"/>
              </a:ext>
            </a:extLst>
          </p:cNvPr>
          <p:cNvSpPr>
            <a:spLocks noGrp="1"/>
          </p:cNvSpPr>
          <p:nvPr>
            <p:ph type="title"/>
          </p:nvPr>
        </p:nvSpPr>
        <p:spPr/>
        <p:txBody>
          <a:bodyPr/>
          <a:lstStyle/>
          <a:p>
            <a:r>
              <a:rPr lang="en-US" dirty="0"/>
              <a:t>Example 2</a:t>
            </a:r>
            <a:endParaRPr lang="x-none" dirty="0"/>
          </a:p>
        </p:txBody>
      </p:sp>
      <p:sp>
        <p:nvSpPr>
          <p:cNvPr id="3" name="Content Placeholder 2">
            <a:extLst>
              <a:ext uri="{FF2B5EF4-FFF2-40B4-BE49-F238E27FC236}">
                <a16:creationId xmlns:a16="http://schemas.microsoft.com/office/drawing/2014/main" xmlns="" id="{B3ABDC70-64CD-43AF-928B-7406BA6DBFA6}"/>
              </a:ext>
            </a:extLst>
          </p:cNvPr>
          <p:cNvSpPr>
            <a:spLocks noGrp="1"/>
          </p:cNvSpPr>
          <p:nvPr>
            <p:ph idx="1"/>
          </p:nvPr>
        </p:nvSpPr>
        <p:spPr/>
        <p:txBody>
          <a:bodyPr>
            <a:normAutofit/>
          </a:bodyPr>
          <a:lstStyle/>
          <a:p>
            <a:r>
              <a:rPr lang="x-none" dirty="0"/>
              <a:t>To produce 100 units with 500 machine hours, management has calculated variable costs of 1,090 and fixed costs of  1,430.</a:t>
            </a:r>
            <a:endParaRPr lang="en-US" dirty="0"/>
          </a:p>
          <a:p>
            <a:r>
              <a:rPr lang="x-none" dirty="0"/>
              <a:t> In our example</a:t>
            </a:r>
            <a:r>
              <a:rPr lang="en-US" dirty="0"/>
              <a:t> 1</a:t>
            </a:r>
            <a:r>
              <a:rPr lang="x-none" dirty="0"/>
              <a:t>, machine hours determine variable costs, hence the variable cost is expressed as </a:t>
            </a:r>
            <a:r>
              <a:rPr lang="en-US" dirty="0"/>
              <a:t>:</a:t>
            </a:r>
          </a:p>
          <a:p>
            <a:pPr marL="0" indent="0">
              <a:buNone/>
            </a:pPr>
            <a:r>
              <a:rPr lang="x-none" dirty="0"/>
              <a:t/>
            </a:r>
            <a:br>
              <a:rPr lang="x-none" dirty="0"/>
            </a:br>
            <a:r>
              <a:rPr lang="x-none" dirty="0"/>
              <a:t>The total cost equation therefore becomes Y = 14,30 + 2.18 x. </a:t>
            </a:r>
          </a:p>
          <a:p>
            <a:r>
              <a:rPr lang="en-US" dirty="0"/>
              <a:t>Where y = total cost</a:t>
            </a:r>
            <a:endParaRPr lang="x-none" dirty="0"/>
          </a:p>
          <a:p>
            <a:r>
              <a:rPr lang="en-US" dirty="0"/>
              <a:t>x = number of machine hours </a:t>
            </a:r>
          </a:p>
        </p:txBody>
      </p:sp>
    </p:spTree>
    <p:extLst>
      <p:ext uri="{BB962C8B-B14F-4D97-AF65-F5344CB8AC3E}">
        <p14:creationId xmlns:p14="http://schemas.microsoft.com/office/powerpoint/2010/main" val="75530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23DA505-8BAA-4966-A699-689512AF50B3}"/>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DAAEA3B4-704D-4D34-80CC-86E35F1F6D6D}"/>
              </a:ext>
            </a:extLst>
          </p:cNvPr>
          <p:cNvSpPr>
            <a:spLocks noGrp="1"/>
          </p:cNvSpPr>
          <p:nvPr>
            <p:ph idx="1"/>
          </p:nvPr>
        </p:nvSpPr>
        <p:spPr/>
        <p:txBody>
          <a:bodyPr/>
          <a:lstStyle/>
          <a:p>
            <a:r>
              <a:rPr lang="en-US" dirty="0"/>
              <a:t>For 550 machine hours:</a:t>
            </a:r>
            <a:endParaRPr lang="x-none" dirty="0"/>
          </a:p>
          <a:p>
            <a:r>
              <a:rPr lang="en-US" dirty="0"/>
              <a:t>Total cost  = 1,430 +  2.18 (550) = 1,430 + 1,999 = Shs.2,629</a:t>
            </a:r>
            <a:endParaRPr lang="x-none" dirty="0"/>
          </a:p>
          <a:p>
            <a:r>
              <a:rPr lang="x-none" dirty="0"/>
              <a:t>This analysis should be used to see if there are any other factors influencing overall cost besides output machine hours. </a:t>
            </a:r>
            <a:endParaRPr lang="en-US" dirty="0"/>
          </a:p>
          <a:p>
            <a:r>
              <a:rPr lang="x-none" dirty="0"/>
              <a:t>This technique carries the danger that many managers may assume something about a cost's </a:t>
            </a:r>
            <a:r>
              <a:rPr lang="x-none" dirty="0" err="1"/>
              <a:t>behavior</a:t>
            </a:r>
            <a:r>
              <a:rPr lang="x-none" dirty="0"/>
              <a:t> without conducting further investigation.</a:t>
            </a:r>
            <a:endParaRPr lang="en-US" dirty="0"/>
          </a:p>
          <a:p>
            <a:r>
              <a:rPr lang="x-none" dirty="0"/>
              <a:t> This is due to the extreme subjectivity of the procedure.</a:t>
            </a:r>
          </a:p>
          <a:p>
            <a:endParaRPr lang="x-none" dirty="0"/>
          </a:p>
        </p:txBody>
      </p:sp>
    </p:spTree>
    <p:extLst>
      <p:ext uri="{BB962C8B-B14F-4D97-AF65-F5344CB8AC3E}">
        <p14:creationId xmlns:p14="http://schemas.microsoft.com/office/powerpoint/2010/main" val="87769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7AB69FC-DD10-4884-8F58-E5ACF0347673}"/>
              </a:ext>
            </a:extLst>
          </p:cNvPr>
          <p:cNvSpPr>
            <a:spLocks noGrp="1"/>
          </p:cNvSpPr>
          <p:nvPr>
            <p:ph type="title"/>
          </p:nvPr>
        </p:nvSpPr>
        <p:spPr/>
        <p:txBody>
          <a:bodyPr/>
          <a:lstStyle/>
          <a:p>
            <a:r>
              <a:rPr lang="en-US" dirty="0"/>
              <a:t>Week 2: Cost Estimation and Forecasting</a:t>
            </a:r>
            <a:endParaRPr lang="x-none" dirty="0"/>
          </a:p>
        </p:txBody>
      </p:sp>
      <p:sp>
        <p:nvSpPr>
          <p:cNvPr id="3" name="Content Placeholder 2">
            <a:extLst>
              <a:ext uri="{FF2B5EF4-FFF2-40B4-BE49-F238E27FC236}">
                <a16:creationId xmlns:a16="http://schemas.microsoft.com/office/drawing/2014/main" xmlns="" id="{F7DC1CF7-7C01-4668-A5BF-FF032142C020}"/>
              </a:ext>
            </a:extLst>
          </p:cNvPr>
          <p:cNvSpPr>
            <a:spLocks noGrp="1"/>
          </p:cNvSpPr>
          <p:nvPr>
            <p:ph idx="1"/>
          </p:nvPr>
        </p:nvSpPr>
        <p:spPr/>
        <p:txBody>
          <a:bodyPr/>
          <a:lstStyle/>
          <a:p>
            <a:endParaRPr lang="en-US" dirty="0"/>
          </a:p>
          <a:p>
            <a:endParaRPr lang="en-US" dirty="0"/>
          </a:p>
          <a:p>
            <a:r>
              <a:rPr lang="en-US" dirty="0"/>
              <a:t>End of Week 2 Part One</a:t>
            </a:r>
            <a:endParaRPr lang="x-none" dirty="0"/>
          </a:p>
        </p:txBody>
      </p:sp>
    </p:spTree>
    <p:extLst>
      <p:ext uri="{BB962C8B-B14F-4D97-AF65-F5344CB8AC3E}">
        <p14:creationId xmlns:p14="http://schemas.microsoft.com/office/powerpoint/2010/main" val="1974221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D93F833-4981-49DC-B863-AB81CAD1919E}"/>
              </a:ext>
            </a:extLst>
          </p:cNvPr>
          <p:cNvSpPr>
            <a:spLocks noGrp="1"/>
          </p:cNvSpPr>
          <p:nvPr>
            <p:ph type="title"/>
          </p:nvPr>
        </p:nvSpPr>
        <p:spPr/>
        <p:txBody>
          <a:bodyPr/>
          <a:lstStyle/>
          <a:p>
            <a:r>
              <a:rPr lang="en-US" dirty="0"/>
              <a:t>Week 2: Cost Estimation and Forecasting</a:t>
            </a:r>
            <a:endParaRPr lang="x-none" dirty="0"/>
          </a:p>
        </p:txBody>
      </p:sp>
      <p:sp>
        <p:nvSpPr>
          <p:cNvPr id="3" name="Content Placeholder 2">
            <a:extLst>
              <a:ext uri="{FF2B5EF4-FFF2-40B4-BE49-F238E27FC236}">
                <a16:creationId xmlns:a16="http://schemas.microsoft.com/office/drawing/2014/main" xmlns="" id="{EE2328A4-F622-4B99-9BB2-CA1BF9A398B9}"/>
              </a:ext>
            </a:extLst>
          </p:cNvPr>
          <p:cNvSpPr>
            <a:spLocks noGrp="1"/>
          </p:cNvSpPr>
          <p:nvPr>
            <p:ph idx="1"/>
          </p:nvPr>
        </p:nvSpPr>
        <p:spPr/>
        <p:txBody>
          <a:bodyPr/>
          <a:lstStyle/>
          <a:p>
            <a:endParaRPr lang="en-US" dirty="0"/>
          </a:p>
          <a:p>
            <a:endParaRPr lang="en-US" dirty="0"/>
          </a:p>
          <a:p>
            <a:r>
              <a:rPr lang="en-US" dirty="0"/>
              <a:t>Start of Week 2 Part Two</a:t>
            </a:r>
            <a:endParaRPr lang="x-none" dirty="0"/>
          </a:p>
        </p:txBody>
      </p:sp>
    </p:spTree>
    <p:extLst>
      <p:ext uri="{BB962C8B-B14F-4D97-AF65-F5344CB8AC3E}">
        <p14:creationId xmlns:p14="http://schemas.microsoft.com/office/powerpoint/2010/main" val="29940796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4D1E10-74C6-4A60-A335-6507D7C572B4}"/>
              </a:ext>
            </a:extLst>
          </p:cNvPr>
          <p:cNvSpPr>
            <a:spLocks noGrp="1"/>
          </p:cNvSpPr>
          <p:nvPr>
            <p:ph type="title"/>
          </p:nvPr>
        </p:nvSpPr>
        <p:spPr/>
        <p:txBody>
          <a:bodyPr/>
          <a:lstStyle/>
          <a:p>
            <a:pPr algn="ctr"/>
            <a:r>
              <a:rPr lang="en-US" b="1" dirty="0"/>
              <a:t>Engineering Method</a:t>
            </a:r>
            <a:endParaRPr lang="x-none" b="1" dirty="0"/>
          </a:p>
        </p:txBody>
      </p:sp>
      <p:sp>
        <p:nvSpPr>
          <p:cNvPr id="3" name="Content Placeholder 2">
            <a:extLst>
              <a:ext uri="{FF2B5EF4-FFF2-40B4-BE49-F238E27FC236}">
                <a16:creationId xmlns:a16="http://schemas.microsoft.com/office/drawing/2014/main" xmlns="" id="{9FFFCF9D-4AFE-4EEC-BFEC-1F2E43BA6D2C}"/>
              </a:ext>
            </a:extLst>
          </p:cNvPr>
          <p:cNvSpPr>
            <a:spLocks noGrp="1"/>
          </p:cNvSpPr>
          <p:nvPr>
            <p:ph idx="1"/>
          </p:nvPr>
        </p:nvSpPr>
        <p:spPr/>
        <p:txBody>
          <a:bodyPr>
            <a:normAutofit lnSpcReduction="10000"/>
          </a:bodyPr>
          <a:lstStyle/>
          <a:p>
            <a:r>
              <a:rPr lang="x-none" dirty="0"/>
              <a:t>This method is based on a detailed examination of each step, wherein the </a:t>
            </a:r>
            <a:r>
              <a:rPr lang="x-none" dirty="0" err="1"/>
              <a:t>labor</a:t>
            </a:r>
            <a:r>
              <a:rPr lang="x-none" dirty="0"/>
              <a:t>, supplies, and equipment needed to produce a certain good are identified. </a:t>
            </a:r>
            <a:endParaRPr lang="en-US" dirty="0"/>
          </a:p>
          <a:p>
            <a:r>
              <a:rPr lang="x-none" dirty="0"/>
              <a:t>It comprises figuring out how much </a:t>
            </a:r>
            <a:r>
              <a:rPr lang="x-none" dirty="0" err="1"/>
              <a:t>labor</a:t>
            </a:r>
            <a:r>
              <a:rPr lang="x-none" dirty="0"/>
              <a:t> and raw materials are required for a task, with the cost of each input covering the total cost.</a:t>
            </a:r>
            <a:endParaRPr lang="en-US" dirty="0"/>
          </a:p>
          <a:p>
            <a:r>
              <a:rPr lang="x-none" dirty="0"/>
              <a:t>This approach can be applied in cases where historical data is not accessible. </a:t>
            </a:r>
          </a:p>
          <a:p>
            <a:r>
              <a:rPr lang="x-none" dirty="0"/>
              <a:t>The main disadvantage of the strategy is that it requires a detailed analysis of each element of an activity and its associated costs, which are divided into </a:t>
            </a:r>
            <a:r>
              <a:rPr lang="x-none" dirty="0" err="1"/>
              <a:t>labor</a:t>
            </a:r>
            <a:r>
              <a:rPr lang="x-none" dirty="0"/>
              <a:t>, overhead, supply, and time charges. </a:t>
            </a:r>
            <a:br>
              <a:rPr lang="x-none" dirty="0"/>
            </a:br>
            <a:endParaRPr lang="x-none" dirty="0"/>
          </a:p>
        </p:txBody>
      </p:sp>
    </p:spTree>
    <p:extLst>
      <p:ext uri="{BB962C8B-B14F-4D97-AF65-F5344CB8AC3E}">
        <p14:creationId xmlns:p14="http://schemas.microsoft.com/office/powerpoint/2010/main" val="19864764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CE5E80-F346-4D42-8966-62572CA6D982}"/>
              </a:ext>
            </a:extLst>
          </p:cNvPr>
          <p:cNvSpPr>
            <a:spLocks noGrp="1"/>
          </p:cNvSpPr>
          <p:nvPr>
            <p:ph type="title"/>
          </p:nvPr>
        </p:nvSpPr>
        <p:spPr/>
        <p:txBody>
          <a:bodyPr/>
          <a:lstStyle/>
          <a:p>
            <a:r>
              <a:rPr lang="en-US" b="1" dirty="0"/>
              <a:t>Engineering Method</a:t>
            </a:r>
            <a:endParaRPr lang="x-none" dirty="0"/>
          </a:p>
        </p:txBody>
      </p:sp>
      <p:sp>
        <p:nvSpPr>
          <p:cNvPr id="3" name="Content Placeholder 2">
            <a:extLst>
              <a:ext uri="{FF2B5EF4-FFF2-40B4-BE49-F238E27FC236}">
                <a16:creationId xmlns:a16="http://schemas.microsoft.com/office/drawing/2014/main" xmlns="" id="{EE809F94-34AD-4105-97D0-BEBEF326106B}"/>
              </a:ext>
            </a:extLst>
          </p:cNvPr>
          <p:cNvSpPr>
            <a:spLocks noGrp="1"/>
          </p:cNvSpPr>
          <p:nvPr>
            <p:ph idx="1"/>
          </p:nvPr>
        </p:nvSpPr>
        <p:spPr/>
        <p:txBody>
          <a:bodyPr>
            <a:normAutofit lnSpcReduction="10000"/>
          </a:bodyPr>
          <a:lstStyle/>
          <a:p>
            <a:r>
              <a:rPr lang="x-none" dirty="0"/>
              <a:t>By adding up specific estimates completed at lower levels of the Work Breakdown Structure (WBS), the Engineering Cost Estimating approach, also known as Bottoms-Up, constructs the overall cost estimate. </a:t>
            </a:r>
            <a:endParaRPr lang="en-US" dirty="0"/>
          </a:p>
          <a:p>
            <a:r>
              <a:rPr lang="x-none" dirty="0"/>
              <a:t>This method involves dissecting the system under consideration into smaller units (such parts or assemblies) and assigning a separate cost for direct </a:t>
            </a:r>
            <a:r>
              <a:rPr lang="x-none" dirty="0" err="1"/>
              <a:t>labor</a:t>
            </a:r>
            <a:r>
              <a:rPr lang="x-none" dirty="0"/>
              <a:t>, direct material, and other expenses to each unit.</a:t>
            </a:r>
            <a:endParaRPr lang="en-US" dirty="0"/>
          </a:p>
          <a:p>
            <a:r>
              <a:rPr lang="x-none" dirty="0"/>
              <a:t>Analyses of engineering drawings and contractor or industry-wide standards may serve as the foundation for engineering estimates for direct </a:t>
            </a:r>
            <a:r>
              <a:rPr lang="x-none" dirty="0" err="1"/>
              <a:t>labor</a:t>
            </a:r>
            <a:r>
              <a:rPr lang="x-none" dirty="0"/>
              <a:t> hours. </a:t>
            </a:r>
            <a:br>
              <a:rPr lang="x-none" dirty="0"/>
            </a:br>
            <a:endParaRPr lang="x-none" dirty="0"/>
          </a:p>
        </p:txBody>
      </p:sp>
    </p:spTree>
    <p:extLst>
      <p:ext uri="{BB962C8B-B14F-4D97-AF65-F5344CB8AC3E}">
        <p14:creationId xmlns:p14="http://schemas.microsoft.com/office/powerpoint/2010/main" val="270012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76324B-1461-491F-A001-386D4CB42559}"/>
              </a:ext>
            </a:extLst>
          </p:cNvPr>
          <p:cNvSpPr>
            <a:spLocks noGrp="1"/>
          </p:cNvSpPr>
          <p:nvPr>
            <p:ph type="title"/>
          </p:nvPr>
        </p:nvSpPr>
        <p:spPr/>
        <p:txBody>
          <a:bodyPr/>
          <a:lstStyle/>
          <a:p>
            <a:r>
              <a:rPr lang="en-US" b="1" dirty="0"/>
              <a:t>Engineering Method</a:t>
            </a:r>
            <a:endParaRPr lang="x-none" dirty="0"/>
          </a:p>
        </p:txBody>
      </p:sp>
      <p:sp>
        <p:nvSpPr>
          <p:cNvPr id="3" name="Content Placeholder 2">
            <a:extLst>
              <a:ext uri="{FF2B5EF4-FFF2-40B4-BE49-F238E27FC236}">
                <a16:creationId xmlns:a16="http://schemas.microsoft.com/office/drawing/2014/main" xmlns="" id="{B3C953DC-4D61-4DBA-916F-F2BA2C56DC42}"/>
              </a:ext>
            </a:extLst>
          </p:cNvPr>
          <p:cNvSpPr>
            <a:spLocks noGrp="1"/>
          </p:cNvSpPr>
          <p:nvPr>
            <p:ph idx="1"/>
          </p:nvPr>
        </p:nvSpPr>
        <p:spPr/>
        <p:txBody>
          <a:bodyPr>
            <a:normAutofit fontScale="92500" lnSpcReduction="10000"/>
          </a:bodyPr>
          <a:lstStyle/>
          <a:p>
            <a:r>
              <a:rPr lang="x-none" dirty="0"/>
              <a:t>Engineering estimates for discrete raw materials and buy parts may serve as the basis for direct material estimations.</a:t>
            </a:r>
          </a:p>
          <a:p>
            <a:r>
              <a:rPr lang="x-none" dirty="0"/>
              <a:t>The direct </a:t>
            </a:r>
            <a:r>
              <a:rPr lang="x-none" dirty="0" err="1"/>
              <a:t>labor</a:t>
            </a:r>
            <a:r>
              <a:rPr lang="x-none" dirty="0"/>
              <a:t> and material costs may be used as a basis for accounting for additional expenditures, such as quality control or different overhead expenses. </a:t>
            </a:r>
            <a:endParaRPr lang="en-US" dirty="0"/>
          </a:p>
          <a:p>
            <a:r>
              <a:rPr lang="x-none" dirty="0"/>
              <a:t>The term "bottoms-up" estimate originates from the fact that basic algebraic equations are used to aggregate the many discrete cost estimates. </a:t>
            </a:r>
            <a:endParaRPr lang="en-US" dirty="0"/>
          </a:p>
          <a:p>
            <a:r>
              <a:rPr lang="x-none" dirty="0"/>
              <a:t>The application of engineering estimates necessitates a wealth of precise data as well as in-depth understanding of the properties of a system and its components. </a:t>
            </a:r>
            <a:br>
              <a:rPr lang="x-none" dirty="0"/>
            </a:br>
            <a:endParaRPr lang="x-none" dirty="0"/>
          </a:p>
        </p:txBody>
      </p:sp>
    </p:spTree>
    <p:extLst>
      <p:ext uri="{BB962C8B-B14F-4D97-AF65-F5344CB8AC3E}">
        <p14:creationId xmlns:p14="http://schemas.microsoft.com/office/powerpoint/2010/main" val="14915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D7083D-8468-4099-9D1A-00CF1ECB413D}"/>
              </a:ext>
            </a:extLst>
          </p:cNvPr>
          <p:cNvSpPr>
            <a:spLocks noGrp="1"/>
          </p:cNvSpPr>
          <p:nvPr>
            <p:ph type="title"/>
          </p:nvPr>
        </p:nvSpPr>
        <p:spPr/>
        <p:txBody>
          <a:bodyPr/>
          <a:lstStyle/>
          <a:p>
            <a:r>
              <a:rPr lang="en-US" dirty="0"/>
              <a:t>Benefits of Engineering method</a:t>
            </a:r>
            <a:endParaRPr lang="x-none" dirty="0"/>
          </a:p>
        </p:txBody>
      </p:sp>
      <p:sp>
        <p:nvSpPr>
          <p:cNvPr id="3" name="Content Placeholder 2">
            <a:extLst>
              <a:ext uri="{FF2B5EF4-FFF2-40B4-BE49-F238E27FC236}">
                <a16:creationId xmlns:a16="http://schemas.microsoft.com/office/drawing/2014/main" xmlns="" id="{C3BCF912-63D0-4A87-858B-5F861E0C73F5}"/>
              </a:ext>
            </a:extLst>
          </p:cNvPr>
          <p:cNvSpPr>
            <a:spLocks noGrp="1"/>
          </p:cNvSpPr>
          <p:nvPr>
            <p:ph idx="1"/>
          </p:nvPr>
        </p:nvSpPr>
        <p:spPr/>
        <p:txBody>
          <a:bodyPr>
            <a:normAutofit fontScale="92500" lnSpcReduction="10000"/>
          </a:bodyPr>
          <a:lstStyle/>
          <a:p>
            <a:pPr lvl="0"/>
            <a:r>
              <a:rPr lang="x-none" dirty="0"/>
              <a:t>Owing to the great degree of detail, every stage in the workflow needs to be recognized, quantified, and monitored. </a:t>
            </a:r>
            <a:endParaRPr lang="en-US" dirty="0"/>
          </a:p>
          <a:p>
            <a:pPr lvl="0"/>
            <a:r>
              <a:rPr lang="x-none" dirty="0"/>
              <a:t>The point estimate is then calculated by adding the outcomes of each outcome. </a:t>
            </a:r>
            <a:endParaRPr lang="en-US" dirty="0"/>
          </a:p>
          <a:p>
            <a:pPr lvl="0"/>
            <a:r>
              <a:rPr lang="x-none" dirty="0"/>
              <a:t>The Engineering Cost Estimating approach has various benefits, such as:  </a:t>
            </a:r>
            <a:br>
              <a:rPr lang="x-none" dirty="0"/>
            </a:br>
            <a:r>
              <a:rPr lang="x-none" dirty="0"/>
              <a:t/>
            </a:r>
            <a:br>
              <a:rPr lang="x-none" dirty="0"/>
            </a:br>
            <a:r>
              <a:rPr lang="x-none" dirty="0"/>
              <a:t>• The estimator's capacity to ascertain precisely what is included in the estimate and whether anything was left out, </a:t>
            </a:r>
          </a:p>
          <a:p>
            <a:pPr lvl="0"/>
            <a:r>
              <a:rPr lang="x-none" dirty="0"/>
              <a:t>Its special application to the particular program and manufacturer;</a:t>
            </a:r>
            <a:endParaRPr lang="en-US" dirty="0"/>
          </a:p>
          <a:p>
            <a:pPr lvl="0"/>
            <a:r>
              <a:rPr lang="x-none" dirty="0"/>
              <a:t> Its ability to provide useful insight into significant cost factors; and</a:t>
            </a:r>
          </a:p>
          <a:p>
            <a:pPr lvl="0"/>
            <a:r>
              <a:rPr lang="x-none" dirty="0"/>
              <a:t> The simplicity with which results can be transferred to other programs.</a:t>
            </a:r>
          </a:p>
          <a:p>
            <a:endParaRPr lang="x-none" dirty="0"/>
          </a:p>
        </p:txBody>
      </p:sp>
    </p:spTree>
    <p:extLst>
      <p:ext uri="{BB962C8B-B14F-4D97-AF65-F5344CB8AC3E}">
        <p14:creationId xmlns:p14="http://schemas.microsoft.com/office/powerpoint/2010/main" val="2851566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90452F-F99C-414E-9A4A-FA943332B645}"/>
              </a:ext>
            </a:extLst>
          </p:cNvPr>
          <p:cNvSpPr>
            <a:spLocks noGrp="1"/>
          </p:cNvSpPr>
          <p:nvPr>
            <p:ph type="title"/>
          </p:nvPr>
        </p:nvSpPr>
        <p:spPr/>
        <p:txBody>
          <a:bodyPr/>
          <a:lstStyle/>
          <a:p>
            <a:r>
              <a:rPr lang="en-US" dirty="0"/>
              <a:t>Drawbacks</a:t>
            </a:r>
            <a:endParaRPr lang="x-none" dirty="0"/>
          </a:p>
        </p:txBody>
      </p:sp>
      <p:sp>
        <p:nvSpPr>
          <p:cNvPr id="3" name="Content Placeholder 2">
            <a:extLst>
              <a:ext uri="{FF2B5EF4-FFF2-40B4-BE49-F238E27FC236}">
                <a16:creationId xmlns:a16="http://schemas.microsoft.com/office/drawing/2014/main" xmlns="" id="{B034D826-8F8B-4D90-B27D-B133C0F5B5C1}"/>
              </a:ext>
            </a:extLst>
          </p:cNvPr>
          <p:cNvSpPr>
            <a:spLocks noGrp="1"/>
          </p:cNvSpPr>
          <p:nvPr>
            <p:ph idx="1"/>
          </p:nvPr>
        </p:nvSpPr>
        <p:spPr/>
        <p:txBody>
          <a:bodyPr/>
          <a:lstStyle/>
          <a:p>
            <a:r>
              <a:rPr lang="x-none" dirty="0"/>
              <a:t>The Engineering Cost Estimating method has certain drawbacks, such as:</a:t>
            </a:r>
          </a:p>
          <a:p>
            <a:r>
              <a:rPr lang="x-none" dirty="0"/>
              <a:t> • It can be time-consuming and costly to apply; </a:t>
            </a:r>
          </a:p>
          <a:p>
            <a:r>
              <a:rPr lang="x-none" dirty="0"/>
              <a:t>• It is not flexible enough to address what-if scenarios</a:t>
            </a:r>
            <a:r>
              <a:rPr lang="en-US" dirty="0"/>
              <a:t>.</a:t>
            </a:r>
            <a:endParaRPr lang="x-none" dirty="0"/>
          </a:p>
          <a:p>
            <a:r>
              <a:rPr lang="x-none" dirty="0"/>
              <a:t>Every option needs a new estimate to be created, the product specification needs to be well-established and solid, and the estimate needs to account for any modifications made to the product or the process. </a:t>
            </a:r>
            <a:br>
              <a:rPr lang="x-none" dirty="0"/>
            </a:br>
            <a:endParaRPr lang="x-none" dirty="0"/>
          </a:p>
          <a:p>
            <a:endParaRPr lang="x-none" dirty="0"/>
          </a:p>
        </p:txBody>
      </p:sp>
    </p:spTree>
    <p:extLst>
      <p:ext uri="{BB962C8B-B14F-4D97-AF65-F5344CB8AC3E}">
        <p14:creationId xmlns:p14="http://schemas.microsoft.com/office/powerpoint/2010/main" val="1884352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F34F63-ADC3-417A-B571-03D052B27028}"/>
              </a:ext>
            </a:extLst>
          </p:cNvPr>
          <p:cNvSpPr>
            <a:spLocks noGrp="1"/>
          </p:cNvSpPr>
          <p:nvPr>
            <p:ph type="title"/>
          </p:nvPr>
        </p:nvSpPr>
        <p:spPr/>
        <p:txBody>
          <a:bodyPr/>
          <a:lstStyle/>
          <a:p>
            <a:r>
              <a:rPr lang="en-US" b="1" dirty="0"/>
              <a:t>Visual fit (scatter graph method)</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5FD8D5D9-29D1-42E4-8F60-972D5EF420C7}"/>
              </a:ext>
            </a:extLst>
          </p:cNvPr>
          <p:cNvSpPr>
            <a:spLocks noGrp="1"/>
          </p:cNvSpPr>
          <p:nvPr>
            <p:ph idx="1"/>
          </p:nvPr>
        </p:nvSpPr>
        <p:spPr/>
        <p:txBody>
          <a:bodyPr/>
          <a:lstStyle/>
          <a:p>
            <a:r>
              <a:rPr lang="x-none" dirty="0"/>
              <a:t>The Visual-fit Method is a technique for cost estimating in which an analyst plots points on a graph, sometimes known as a scatter diagram, and then draws a line through the dots to produce a cost function. </a:t>
            </a:r>
            <a:endParaRPr lang="en-US" dirty="0"/>
          </a:p>
          <a:p>
            <a:r>
              <a:rPr lang="x-none" dirty="0"/>
              <a:t>Although two cost analysts might (and probably would) visually match distinct lines, this method is still not as objective as the account-classification method. </a:t>
            </a:r>
            <a:endParaRPr lang="en-US" dirty="0"/>
          </a:p>
          <a:p>
            <a:r>
              <a:rPr lang="x-none" dirty="0"/>
              <a:t>Nonetheless, this method is helpful in identifying outliers, or non-representative data points. </a:t>
            </a:r>
            <a:br>
              <a:rPr lang="x-none" dirty="0"/>
            </a:br>
            <a:endParaRPr lang="x-none" dirty="0"/>
          </a:p>
        </p:txBody>
      </p:sp>
    </p:spTree>
    <p:extLst>
      <p:ext uri="{BB962C8B-B14F-4D97-AF65-F5344CB8AC3E}">
        <p14:creationId xmlns:p14="http://schemas.microsoft.com/office/powerpoint/2010/main" val="2252177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540696-34FA-4478-A1D1-A54022691C70}"/>
              </a:ext>
            </a:extLst>
          </p:cNvPr>
          <p:cNvSpPr>
            <a:spLocks noGrp="1"/>
          </p:cNvSpPr>
          <p:nvPr>
            <p:ph type="title"/>
          </p:nvPr>
        </p:nvSpPr>
        <p:spPr/>
        <p:txBody>
          <a:bodyPr/>
          <a:lstStyle/>
          <a:p>
            <a:r>
              <a:rPr lang="en-US" b="1" dirty="0"/>
              <a:t>Visual fit (scatter graph method)</a:t>
            </a:r>
            <a:endParaRPr lang="x-none" dirty="0"/>
          </a:p>
        </p:txBody>
      </p:sp>
      <p:sp>
        <p:nvSpPr>
          <p:cNvPr id="3" name="Content Placeholder 2">
            <a:extLst>
              <a:ext uri="{FF2B5EF4-FFF2-40B4-BE49-F238E27FC236}">
                <a16:creationId xmlns:a16="http://schemas.microsoft.com/office/drawing/2014/main" xmlns="" id="{89976F57-9205-4FBB-A452-FC877EB6DD7B}"/>
              </a:ext>
            </a:extLst>
          </p:cNvPr>
          <p:cNvSpPr>
            <a:spLocks noGrp="1"/>
          </p:cNvSpPr>
          <p:nvPr>
            <p:ph idx="1"/>
          </p:nvPr>
        </p:nvSpPr>
        <p:spPr/>
        <p:txBody>
          <a:bodyPr/>
          <a:lstStyle/>
          <a:p>
            <a:r>
              <a:rPr lang="x-none" dirty="0"/>
              <a:t>The cost driver and dependent variable are estimated using historical data. </a:t>
            </a:r>
            <a:endParaRPr lang="en-US" dirty="0"/>
          </a:p>
          <a:p>
            <a:r>
              <a:rPr lang="x-none" dirty="0"/>
              <a:t>Plotting historical data on cost and output levels on a scatter graph allows for the creation of a line of best fit, as seen in the diagram. </a:t>
            </a:r>
          </a:p>
          <a:p>
            <a:r>
              <a:rPr lang="en-US" dirty="0"/>
              <a:t> A line of best fit is a line drawn so as to cover the most points possible on a scatter graph.</a:t>
            </a:r>
          </a:p>
          <a:p>
            <a:r>
              <a:rPr lang="en-US" dirty="0"/>
              <a:t> Its intersection with the vertical axis indicates the fixed cost while the gradient indicates the variable cost per unit.</a:t>
            </a:r>
            <a:endParaRPr lang="x-none" dirty="0"/>
          </a:p>
          <a:p>
            <a:endParaRPr lang="x-none" dirty="0"/>
          </a:p>
        </p:txBody>
      </p:sp>
    </p:spTree>
    <p:extLst>
      <p:ext uri="{BB962C8B-B14F-4D97-AF65-F5344CB8AC3E}">
        <p14:creationId xmlns:p14="http://schemas.microsoft.com/office/powerpoint/2010/main" val="9384070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9CB47E-D50A-4EF7-88E3-BEB56F411BD7}"/>
              </a:ext>
            </a:extLst>
          </p:cNvPr>
          <p:cNvSpPr>
            <a:spLocks noGrp="1"/>
          </p:cNvSpPr>
          <p:nvPr>
            <p:ph type="title"/>
          </p:nvPr>
        </p:nvSpPr>
        <p:spPr/>
        <p:txBody>
          <a:bodyPr/>
          <a:lstStyle/>
          <a:p>
            <a:r>
              <a:rPr lang="en-US" dirty="0"/>
              <a:t>Illustration</a:t>
            </a:r>
            <a:endParaRPr lang="x-none" dirty="0"/>
          </a:p>
        </p:txBody>
      </p:sp>
      <p:sp>
        <p:nvSpPr>
          <p:cNvPr id="3" name="Content Placeholder 2">
            <a:extLst>
              <a:ext uri="{FF2B5EF4-FFF2-40B4-BE49-F238E27FC236}">
                <a16:creationId xmlns:a16="http://schemas.microsoft.com/office/drawing/2014/main" xmlns="" id="{C56C29A2-71AD-4761-9220-FAC2FFC7E7A8}"/>
              </a:ext>
            </a:extLst>
          </p:cNvPr>
          <p:cNvSpPr>
            <a:spLocks noGrp="1"/>
          </p:cNvSpPr>
          <p:nvPr>
            <p:ph idx="1"/>
          </p:nvPr>
        </p:nvSpPr>
        <p:spPr/>
        <p:txBody>
          <a:bodyPr/>
          <a:lstStyle/>
          <a:p>
            <a:r>
              <a:rPr lang="en-US" dirty="0"/>
              <a:t>Assume a firm has total costs of 8m, 4m and 1m respectively when the output units are 400,000, 200,000 and</a:t>
            </a:r>
            <a:endParaRPr lang="x-none" dirty="0"/>
          </a:p>
          <a:p>
            <a:r>
              <a:rPr lang="en-US" dirty="0"/>
              <a:t>respectively. Estimate its cost equation using the visual fit method.</a:t>
            </a:r>
            <a:endParaRPr lang="x-none" dirty="0"/>
          </a:p>
          <a:p>
            <a:r>
              <a:rPr lang="en-US" dirty="0"/>
              <a:t> </a:t>
            </a:r>
            <a:endParaRPr lang="x-none" dirty="0"/>
          </a:p>
          <a:p>
            <a:r>
              <a:rPr lang="en-US" dirty="0"/>
              <a:t>Fixed cost = x1 – 1m</a:t>
            </a:r>
          </a:p>
          <a:p>
            <a:r>
              <a:rPr lang="en-US" dirty="0"/>
              <a:t>Variable = cost  per unit = change in Y over change in X</a:t>
            </a:r>
          </a:p>
          <a:p>
            <a:endParaRPr lang="en-US" dirty="0"/>
          </a:p>
          <a:p>
            <a:r>
              <a:rPr lang="en-US" dirty="0"/>
              <a:t>(8-4)/ (400,000-200,000)= 20</a:t>
            </a:r>
            <a:endParaRPr lang="x-none" dirty="0"/>
          </a:p>
        </p:txBody>
      </p:sp>
    </p:spTree>
    <p:extLst>
      <p:ext uri="{BB962C8B-B14F-4D97-AF65-F5344CB8AC3E}">
        <p14:creationId xmlns:p14="http://schemas.microsoft.com/office/powerpoint/2010/main" val="23863320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4C8C64-0A8A-4FDE-B1EC-781EFBAC6520}"/>
              </a:ext>
            </a:extLst>
          </p:cNvPr>
          <p:cNvSpPr>
            <a:spLocks noGrp="1"/>
          </p:cNvSpPr>
          <p:nvPr>
            <p:ph type="title"/>
          </p:nvPr>
        </p:nvSpPr>
        <p:spPr/>
        <p:txBody>
          <a:bodyPr/>
          <a:lstStyle/>
          <a:p>
            <a:r>
              <a:rPr lang="en-US" dirty="0"/>
              <a:t>Illustration</a:t>
            </a:r>
            <a:endParaRPr lang="x-none" dirty="0"/>
          </a:p>
        </p:txBody>
      </p:sp>
      <p:sp>
        <p:nvSpPr>
          <p:cNvPr id="3" name="Content Placeholder 2">
            <a:extLst>
              <a:ext uri="{FF2B5EF4-FFF2-40B4-BE49-F238E27FC236}">
                <a16:creationId xmlns:a16="http://schemas.microsoft.com/office/drawing/2014/main" xmlns="" id="{A4CE53C0-25EA-4641-925D-D9B56C5E8D2E}"/>
              </a:ext>
            </a:extLst>
          </p:cNvPr>
          <p:cNvSpPr>
            <a:spLocks noGrp="1"/>
          </p:cNvSpPr>
          <p:nvPr>
            <p:ph idx="1"/>
          </p:nvPr>
        </p:nvSpPr>
        <p:spPr/>
        <p:txBody>
          <a:bodyPr>
            <a:normAutofit fontScale="92500" lnSpcReduction="10000"/>
          </a:bodyPr>
          <a:lstStyle/>
          <a:p>
            <a:r>
              <a:rPr lang="en-US" dirty="0"/>
              <a:t>Total cost equation y = 1m + 20 x</a:t>
            </a:r>
          </a:p>
          <a:p>
            <a:endParaRPr lang="en-US" dirty="0"/>
          </a:p>
          <a:p>
            <a:r>
              <a:rPr lang="en-US" dirty="0"/>
              <a:t>On the basis of the existing data, fixed cost is </a:t>
            </a:r>
            <a:r>
              <a:rPr lang="en-US" dirty="0" err="1"/>
              <a:t>Shs</a:t>
            </a:r>
            <a:r>
              <a:rPr lang="en-US" dirty="0"/>
              <a:t> 1m and the variable cost per unit is 20.</a:t>
            </a:r>
          </a:p>
          <a:p>
            <a:r>
              <a:rPr lang="en-US" dirty="0"/>
              <a:t> On the basis of the developed model, estimates can be made regarding future cost.</a:t>
            </a:r>
          </a:p>
          <a:p>
            <a:r>
              <a:rPr lang="en-US" dirty="0"/>
              <a:t> When the activity level is 600,000 units, total cost will be estimated as:</a:t>
            </a:r>
            <a:endParaRPr lang="x-none" dirty="0"/>
          </a:p>
          <a:p>
            <a:r>
              <a:rPr lang="en-US" dirty="0"/>
              <a:t>TC = 1M + 20 (600,000) = 1M + 12M = 13 M</a:t>
            </a:r>
            <a:endParaRPr lang="x-none" dirty="0"/>
          </a:p>
          <a:p>
            <a:r>
              <a:rPr lang="en-US" dirty="0"/>
              <a:t/>
            </a:r>
            <a:br>
              <a:rPr lang="en-US" dirty="0"/>
            </a:br>
            <a:endParaRPr lang="x-none" dirty="0"/>
          </a:p>
        </p:txBody>
      </p:sp>
    </p:spTree>
    <p:extLst>
      <p:ext uri="{BB962C8B-B14F-4D97-AF65-F5344CB8AC3E}">
        <p14:creationId xmlns:p14="http://schemas.microsoft.com/office/powerpoint/2010/main" val="25506795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872443-4ABB-45A9-9320-AD83E7EA6FB2}"/>
              </a:ext>
            </a:extLst>
          </p:cNvPr>
          <p:cNvSpPr>
            <a:spLocks noGrp="1"/>
          </p:cNvSpPr>
          <p:nvPr>
            <p:ph type="title"/>
          </p:nvPr>
        </p:nvSpPr>
        <p:spPr/>
        <p:txBody>
          <a:bodyPr/>
          <a:lstStyle/>
          <a:p>
            <a:r>
              <a:rPr lang="en-US" b="1" dirty="0"/>
              <a:t>Regression Analysis</a:t>
            </a:r>
            <a:r>
              <a:rPr lang="x-none" b="1" dirty="0"/>
              <a:t/>
            </a:r>
            <a:br>
              <a:rPr lang="x-none" b="1" dirty="0"/>
            </a:br>
            <a:endParaRPr lang="x-none" dirty="0"/>
          </a:p>
        </p:txBody>
      </p:sp>
      <p:sp>
        <p:nvSpPr>
          <p:cNvPr id="3" name="Content Placeholder 2">
            <a:extLst>
              <a:ext uri="{FF2B5EF4-FFF2-40B4-BE49-F238E27FC236}">
                <a16:creationId xmlns:a16="http://schemas.microsoft.com/office/drawing/2014/main" xmlns="" id="{4CD8C508-ABEA-42DA-9E54-F0B94CD5413B}"/>
              </a:ext>
            </a:extLst>
          </p:cNvPr>
          <p:cNvSpPr>
            <a:spLocks noGrp="1"/>
          </p:cNvSpPr>
          <p:nvPr>
            <p:ph idx="1"/>
          </p:nvPr>
        </p:nvSpPr>
        <p:spPr/>
        <p:txBody>
          <a:bodyPr/>
          <a:lstStyle/>
          <a:p>
            <a:r>
              <a:rPr lang="en-US" dirty="0"/>
              <a:t>Using historical data or the dependent and independent variables, the cost function is estimated. </a:t>
            </a:r>
          </a:p>
          <a:p>
            <a:r>
              <a:rPr lang="en-US" dirty="0"/>
              <a:t>The regression of the pertinent variables forms the basis of the cost function. </a:t>
            </a:r>
          </a:p>
          <a:p>
            <a:r>
              <a:rPr lang="en-US" dirty="0"/>
              <a:t>The relationship between the dependent and independent variables will determine the cost function.</a:t>
            </a:r>
          </a:p>
          <a:p>
            <a:r>
              <a:rPr lang="en-US" dirty="0"/>
              <a:t> The dependent variable will constitute the appropriate cost which may be service, variable cost, overhead cost </a:t>
            </a:r>
            <a:r>
              <a:rPr lang="en-US" dirty="0" err="1"/>
              <a:t>e.t.c</a:t>
            </a:r>
            <a:r>
              <a:rPr lang="en-US" dirty="0"/>
              <a:t>.</a:t>
            </a:r>
            <a:endParaRPr lang="x-none" dirty="0"/>
          </a:p>
        </p:txBody>
      </p:sp>
    </p:spTree>
    <p:extLst>
      <p:ext uri="{BB962C8B-B14F-4D97-AF65-F5344CB8AC3E}">
        <p14:creationId xmlns:p14="http://schemas.microsoft.com/office/powerpoint/2010/main" val="20480338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0203A1-AC5D-40B7-B382-704818DB889A}"/>
              </a:ext>
            </a:extLst>
          </p:cNvPr>
          <p:cNvSpPr>
            <a:spLocks noGrp="1"/>
          </p:cNvSpPr>
          <p:nvPr>
            <p:ph type="title"/>
          </p:nvPr>
        </p:nvSpPr>
        <p:spPr/>
        <p:txBody>
          <a:bodyPr/>
          <a:lstStyle/>
          <a:p>
            <a:r>
              <a:rPr lang="en-US" b="1" dirty="0"/>
              <a:t>Regression Analysis</a:t>
            </a:r>
            <a:endParaRPr lang="x-none" dirty="0"/>
          </a:p>
        </p:txBody>
      </p:sp>
      <p:sp>
        <p:nvSpPr>
          <p:cNvPr id="3" name="Content Placeholder 2">
            <a:extLst>
              <a:ext uri="{FF2B5EF4-FFF2-40B4-BE49-F238E27FC236}">
                <a16:creationId xmlns:a16="http://schemas.microsoft.com/office/drawing/2014/main" xmlns="" id="{D45DA0F6-37AB-4D44-AC2D-979ECBC2ED47}"/>
              </a:ext>
            </a:extLst>
          </p:cNvPr>
          <p:cNvSpPr>
            <a:spLocks noGrp="1"/>
          </p:cNvSpPr>
          <p:nvPr>
            <p:ph idx="1"/>
          </p:nvPr>
        </p:nvSpPr>
        <p:spPr/>
        <p:txBody>
          <a:bodyPr>
            <a:normAutofit fontScale="92500"/>
          </a:bodyPr>
          <a:lstStyle/>
          <a:p>
            <a:r>
              <a:rPr lang="en-US" dirty="0"/>
              <a:t>The cost drivers, which include labor hours, labor or raw material units, and output units, will comprise the independent variable. </a:t>
            </a:r>
          </a:p>
          <a:p>
            <a:r>
              <a:rPr lang="en-US" dirty="0"/>
              <a:t>For a simple regression, a regression model of the form y= a + bx is derived by regression analysis.</a:t>
            </a:r>
          </a:p>
          <a:p>
            <a:r>
              <a:rPr lang="en-US" dirty="0"/>
              <a:t> A regression model of the format Y = a + b1x1 + b2x2 + </a:t>
            </a:r>
            <a:r>
              <a:rPr lang="en-US" dirty="0" err="1"/>
              <a:t>bnxn</a:t>
            </a:r>
            <a:r>
              <a:rPr lang="en-US" dirty="0"/>
              <a:t> is used for multiple regressions. </a:t>
            </a:r>
            <a:r>
              <a:rPr lang="x-none" dirty="0"/>
              <a:t> </a:t>
            </a:r>
            <a:r>
              <a:rPr lang="en-US" dirty="0"/>
              <a:t>is obtained</a:t>
            </a:r>
            <a:endParaRPr lang="x-none" dirty="0"/>
          </a:p>
          <a:p>
            <a:r>
              <a:rPr lang="x-none" dirty="0"/>
              <a:t>In the case when an is a fixed cost, the cost drivers are x1, x2, x3, up to </a:t>
            </a:r>
            <a:r>
              <a:rPr lang="x-none" dirty="0" err="1"/>
              <a:t>xn</a:t>
            </a:r>
            <a:r>
              <a:rPr lang="x-none" dirty="0"/>
              <a:t>. </a:t>
            </a:r>
            <a:br>
              <a:rPr lang="x-none" dirty="0"/>
            </a:br>
            <a:r>
              <a:rPr lang="x-none" dirty="0"/>
              <a:t>Changes in cost with a change in the value of the cost driver, or variable cost per unit of change in x1, x2, </a:t>
            </a:r>
            <a:r>
              <a:rPr lang="x-none" dirty="0" err="1"/>
              <a:t>xn</a:t>
            </a:r>
            <a:r>
              <a:rPr lang="x-none" dirty="0"/>
              <a:t>, are represented by b1, b2 bn. </a:t>
            </a:r>
            <a:br>
              <a:rPr lang="x-none" dirty="0"/>
            </a:br>
            <a:endParaRPr lang="x-none" dirty="0"/>
          </a:p>
        </p:txBody>
      </p:sp>
    </p:spTree>
    <p:extLst>
      <p:ext uri="{BB962C8B-B14F-4D97-AF65-F5344CB8AC3E}">
        <p14:creationId xmlns:p14="http://schemas.microsoft.com/office/powerpoint/2010/main" val="7158665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3ACC5D-DAAB-4827-B870-FF564A835621}"/>
              </a:ext>
            </a:extLst>
          </p:cNvPr>
          <p:cNvSpPr>
            <a:spLocks noGrp="1"/>
          </p:cNvSpPr>
          <p:nvPr>
            <p:ph type="title"/>
          </p:nvPr>
        </p:nvSpPr>
        <p:spPr/>
        <p:txBody>
          <a:bodyPr/>
          <a:lstStyle/>
          <a:p>
            <a:r>
              <a:rPr lang="en-US" dirty="0"/>
              <a:t>Regression Analysis</a:t>
            </a:r>
            <a:endParaRPr lang="x-none" dirty="0"/>
          </a:p>
        </p:txBody>
      </p:sp>
      <p:sp>
        <p:nvSpPr>
          <p:cNvPr id="3" name="Content Placeholder 2">
            <a:extLst>
              <a:ext uri="{FF2B5EF4-FFF2-40B4-BE49-F238E27FC236}">
                <a16:creationId xmlns:a16="http://schemas.microsoft.com/office/drawing/2014/main" xmlns="" id="{50620EF6-F356-435B-B4CD-E3907FE58039}"/>
              </a:ext>
            </a:extLst>
          </p:cNvPr>
          <p:cNvSpPr>
            <a:spLocks noGrp="1"/>
          </p:cNvSpPr>
          <p:nvPr>
            <p:ph idx="1"/>
          </p:nvPr>
        </p:nvSpPr>
        <p:spPr/>
        <p:txBody>
          <a:bodyPr/>
          <a:lstStyle/>
          <a:p>
            <a:r>
              <a:rPr lang="x-none" dirty="0"/>
              <a:t>The dependent variable is y, or total cost. </a:t>
            </a:r>
            <a:endParaRPr lang="en-US" dirty="0"/>
          </a:p>
          <a:p>
            <a:r>
              <a:rPr lang="x-none" dirty="0"/>
              <a:t>It should be noted that a straightforward regression yields a cost function in the form of y = a + bx, meaning that there is only one independent variable (cost driver) x and one variable cost per unit (b).</a:t>
            </a:r>
            <a:endParaRPr lang="en-US" dirty="0"/>
          </a:p>
          <a:p>
            <a:r>
              <a:rPr lang="x-none" dirty="0"/>
              <a:t>But a multiple regression yields a cost function that looks like this: y = a + b1,x1+ b2, x2 + </a:t>
            </a:r>
            <a:r>
              <a:rPr lang="x-none" dirty="0" err="1"/>
              <a:t>bn,xn</a:t>
            </a:r>
            <a:r>
              <a:rPr lang="x-none" dirty="0"/>
              <a:t>. </a:t>
            </a:r>
            <a:endParaRPr lang="en-US" dirty="0"/>
          </a:p>
          <a:p>
            <a:r>
              <a:rPr lang="x-none" dirty="0"/>
              <a:t>As a result, we get multiple independent variables (x1,x2,xn) and numerous variable costs per unit (b1,b2,bn). </a:t>
            </a:r>
          </a:p>
          <a:p>
            <a:endParaRPr lang="x-none" dirty="0"/>
          </a:p>
        </p:txBody>
      </p:sp>
    </p:spTree>
    <p:extLst>
      <p:ext uri="{BB962C8B-B14F-4D97-AF65-F5344CB8AC3E}">
        <p14:creationId xmlns:p14="http://schemas.microsoft.com/office/powerpoint/2010/main" val="42223084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22A96C-A8C1-4454-8BE9-B11C91374678}"/>
              </a:ext>
            </a:extLst>
          </p:cNvPr>
          <p:cNvSpPr>
            <a:spLocks noGrp="1"/>
          </p:cNvSpPr>
          <p:nvPr>
            <p:ph type="title"/>
          </p:nvPr>
        </p:nvSpPr>
        <p:spPr/>
        <p:txBody>
          <a:bodyPr/>
          <a:lstStyle/>
          <a:p>
            <a:r>
              <a:rPr lang="en-US" dirty="0"/>
              <a:t>Advantages</a:t>
            </a:r>
            <a:endParaRPr lang="x-none" dirty="0"/>
          </a:p>
        </p:txBody>
      </p:sp>
      <p:sp>
        <p:nvSpPr>
          <p:cNvPr id="3" name="Content Placeholder 2">
            <a:extLst>
              <a:ext uri="{FF2B5EF4-FFF2-40B4-BE49-F238E27FC236}">
                <a16:creationId xmlns:a16="http://schemas.microsoft.com/office/drawing/2014/main" xmlns="" id="{4057B6A7-9FD5-418A-9373-6D7B44990E78}"/>
              </a:ext>
            </a:extLst>
          </p:cNvPr>
          <p:cNvSpPr>
            <a:spLocks noGrp="1"/>
          </p:cNvSpPr>
          <p:nvPr>
            <p:ph idx="1"/>
          </p:nvPr>
        </p:nvSpPr>
        <p:spPr/>
        <p:txBody>
          <a:bodyPr>
            <a:normAutofit fontScale="92500" lnSpcReduction="20000"/>
          </a:bodyPr>
          <a:lstStyle/>
          <a:p>
            <a:pPr lvl="0"/>
            <a:r>
              <a:rPr lang="x-none" dirty="0"/>
              <a:t>Ability to quantify the relationship between a dependent variable and one or more independent variables. This allows for the prediction and forecasting of the dependent variable.</a:t>
            </a:r>
          </a:p>
          <a:p>
            <a:pPr lvl="0"/>
            <a:r>
              <a:rPr lang="x-none" dirty="0"/>
              <a:t>Provides measures of the strength and statistical significance of the relationships, which aids in understanding the underlying drivers of the dependent variable.</a:t>
            </a:r>
          </a:p>
          <a:p>
            <a:pPr lvl="0"/>
            <a:r>
              <a:rPr lang="x-none" dirty="0"/>
              <a:t>Can be used to control for the effects of confounding variables, isolating the impact of the independent variables of interest.</a:t>
            </a:r>
          </a:p>
          <a:p>
            <a:pPr lvl="0"/>
            <a:r>
              <a:rPr lang="x-none" dirty="0"/>
              <a:t>Produces model coefficients that can be interpreted to understand the magnitude and direction of the relationships.</a:t>
            </a:r>
          </a:p>
          <a:p>
            <a:pPr lvl="0"/>
            <a:r>
              <a:rPr lang="x-none" dirty="0"/>
              <a:t>Diverse range of regression techniques available (linear, logistic, polynomial, etc.) to fit different types of data and relationships.</a:t>
            </a:r>
          </a:p>
          <a:p>
            <a:endParaRPr lang="x-none" dirty="0"/>
          </a:p>
        </p:txBody>
      </p:sp>
    </p:spTree>
    <p:extLst>
      <p:ext uri="{BB962C8B-B14F-4D97-AF65-F5344CB8AC3E}">
        <p14:creationId xmlns:p14="http://schemas.microsoft.com/office/powerpoint/2010/main" val="24753987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BF764D1-10F7-4CA6-9E7F-185B43AF306F}"/>
              </a:ext>
            </a:extLst>
          </p:cNvPr>
          <p:cNvSpPr>
            <a:spLocks noGrp="1"/>
          </p:cNvSpPr>
          <p:nvPr>
            <p:ph type="title"/>
          </p:nvPr>
        </p:nvSpPr>
        <p:spPr/>
        <p:txBody>
          <a:bodyPr/>
          <a:lstStyle/>
          <a:p>
            <a:r>
              <a:rPr lang="en-US" dirty="0"/>
              <a:t>Disadvantages</a:t>
            </a:r>
            <a:endParaRPr lang="x-none" dirty="0"/>
          </a:p>
        </p:txBody>
      </p:sp>
      <p:sp>
        <p:nvSpPr>
          <p:cNvPr id="3" name="Content Placeholder 2">
            <a:extLst>
              <a:ext uri="{FF2B5EF4-FFF2-40B4-BE49-F238E27FC236}">
                <a16:creationId xmlns:a16="http://schemas.microsoft.com/office/drawing/2014/main" xmlns="" id="{E3193589-B3B3-467F-BC24-51F0078A9E13}"/>
              </a:ext>
            </a:extLst>
          </p:cNvPr>
          <p:cNvSpPr>
            <a:spLocks noGrp="1"/>
          </p:cNvSpPr>
          <p:nvPr>
            <p:ph idx="1"/>
          </p:nvPr>
        </p:nvSpPr>
        <p:spPr/>
        <p:txBody>
          <a:bodyPr>
            <a:normAutofit fontScale="85000" lnSpcReduction="20000"/>
          </a:bodyPr>
          <a:lstStyle/>
          <a:p>
            <a:r>
              <a:rPr lang="x-none" dirty="0"/>
              <a:t>Requires certain assumptions to be met, some of which may not necessarily apply to real-world data, such as linearity, normalcy, homoscedasticity, and error independence. </a:t>
            </a:r>
            <a:endParaRPr lang="en-US" dirty="0"/>
          </a:p>
          <a:p>
            <a:r>
              <a:rPr lang="x-none" dirty="0"/>
              <a:t>Alert to notable data points and outliers that have the potential to dramatically distort the outcomes.</a:t>
            </a:r>
            <a:endParaRPr lang="en-US" dirty="0"/>
          </a:p>
          <a:p>
            <a:r>
              <a:rPr lang="x-none" dirty="0"/>
              <a:t> It may be challenging to distinguish between the distinct effects due to multicollinearity among the independent variables.</a:t>
            </a:r>
            <a:endParaRPr lang="en-US" dirty="0"/>
          </a:p>
          <a:p>
            <a:r>
              <a:rPr lang="x-none" dirty="0"/>
              <a:t> </a:t>
            </a:r>
            <a:r>
              <a:rPr lang="en-US" dirty="0"/>
              <a:t>It d</a:t>
            </a:r>
            <a:r>
              <a:rPr lang="x-none" dirty="0" err="1"/>
              <a:t>oesn't</a:t>
            </a:r>
            <a:r>
              <a:rPr lang="x-none" dirty="0"/>
              <a:t> always suggest causation—regression is only able to identify correlations, not demonstrate causation. </a:t>
            </a:r>
            <a:br>
              <a:rPr lang="x-none" dirty="0"/>
            </a:br>
            <a:endParaRPr lang="en-US" dirty="0"/>
          </a:p>
          <a:p>
            <a:r>
              <a:rPr lang="x-none" dirty="0"/>
              <a:t>The completeness and quality of the data used to fit the regression set a limit on the model's performance. Biased estimations may result from missing variables. </a:t>
            </a:r>
            <a:br>
              <a:rPr lang="x-none" dirty="0"/>
            </a:br>
            <a:r>
              <a:rPr lang="x-none" dirty="0"/>
              <a:t/>
            </a:r>
            <a:br>
              <a:rPr lang="x-none" dirty="0"/>
            </a:br>
            <a:endParaRPr lang="x-none" dirty="0"/>
          </a:p>
        </p:txBody>
      </p:sp>
    </p:spTree>
    <p:extLst>
      <p:ext uri="{BB962C8B-B14F-4D97-AF65-F5344CB8AC3E}">
        <p14:creationId xmlns:p14="http://schemas.microsoft.com/office/powerpoint/2010/main" val="38933567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4269E33-79C4-4091-B800-B098ED8FE306}"/>
              </a:ext>
            </a:extLst>
          </p:cNvPr>
          <p:cNvSpPr>
            <a:spLocks noGrp="1"/>
          </p:cNvSpPr>
          <p:nvPr>
            <p:ph type="title"/>
          </p:nvPr>
        </p:nvSpPr>
        <p:spPr/>
        <p:txBody>
          <a:bodyPr/>
          <a:lstStyle/>
          <a:p>
            <a:r>
              <a:rPr lang="x-none" b="1" dirty="0"/>
              <a:t>Learning Curve</a:t>
            </a:r>
            <a:endParaRPr lang="x-none" dirty="0"/>
          </a:p>
        </p:txBody>
      </p:sp>
      <p:sp>
        <p:nvSpPr>
          <p:cNvPr id="3" name="Content Placeholder 2">
            <a:extLst>
              <a:ext uri="{FF2B5EF4-FFF2-40B4-BE49-F238E27FC236}">
                <a16:creationId xmlns:a16="http://schemas.microsoft.com/office/drawing/2014/main" xmlns="" id="{A9306E51-7395-463A-AE12-ED8F92562CC3}"/>
              </a:ext>
            </a:extLst>
          </p:cNvPr>
          <p:cNvSpPr>
            <a:spLocks noGrp="1"/>
          </p:cNvSpPr>
          <p:nvPr>
            <p:ph idx="1"/>
          </p:nvPr>
        </p:nvSpPr>
        <p:spPr/>
        <p:txBody>
          <a:bodyPr/>
          <a:lstStyle/>
          <a:p>
            <a:r>
              <a:rPr lang="x-none" dirty="0"/>
              <a:t>A mathematical concept known as a learning curve shows how a process improves with time as a result of increased expertise and learning.</a:t>
            </a:r>
            <a:endParaRPr lang="en-US" dirty="0"/>
          </a:p>
          <a:p>
            <a:r>
              <a:rPr lang="x-none" dirty="0"/>
              <a:t> According to the learning curve idea, if activities are completed more often, they will demand less time and effort due to the proficiencies that are developed as the procedure is learnt. </a:t>
            </a:r>
            <a:endParaRPr lang="en-US" dirty="0"/>
          </a:p>
          <a:p>
            <a:r>
              <a:rPr lang="x-none" dirty="0"/>
              <a:t>Hermann Ebbinghaus, a psychologist, initially defined the learning curve in 1885.</a:t>
            </a:r>
          </a:p>
        </p:txBody>
      </p:sp>
    </p:spTree>
    <p:extLst>
      <p:ext uri="{BB962C8B-B14F-4D97-AF65-F5344CB8AC3E}">
        <p14:creationId xmlns:p14="http://schemas.microsoft.com/office/powerpoint/2010/main" val="2194326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5F3D30-C500-4380-8AAB-0BA21DC784C8}"/>
              </a:ext>
            </a:extLst>
          </p:cNvPr>
          <p:cNvSpPr>
            <a:spLocks noGrp="1"/>
          </p:cNvSpPr>
          <p:nvPr>
            <p:ph type="title"/>
          </p:nvPr>
        </p:nvSpPr>
        <p:spPr/>
        <p:txBody>
          <a:bodyPr/>
          <a:lstStyle/>
          <a:p>
            <a:r>
              <a:rPr lang="en-US" dirty="0"/>
              <a:t>Learning Curve</a:t>
            </a:r>
            <a:endParaRPr lang="x-none" dirty="0"/>
          </a:p>
        </p:txBody>
      </p:sp>
      <p:sp>
        <p:nvSpPr>
          <p:cNvPr id="3" name="Content Placeholder 2">
            <a:extLst>
              <a:ext uri="{FF2B5EF4-FFF2-40B4-BE49-F238E27FC236}">
                <a16:creationId xmlns:a16="http://schemas.microsoft.com/office/drawing/2014/main" xmlns="" id="{36787851-BDCE-4C76-806D-84A9C41AA7D0}"/>
              </a:ext>
            </a:extLst>
          </p:cNvPr>
          <p:cNvSpPr>
            <a:spLocks noGrp="1"/>
          </p:cNvSpPr>
          <p:nvPr>
            <p:ph idx="1"/>
          </p:nvPr>
        </p:nvSpPr>
        <p:spPr/>
        <p:txBody>
          <a:bodyPr/>
          <a:lstStyle/>
          <a:p>
            <a:endParaRPr lang="en-US" dirty="0"/>
          </a:p>
          <a:p>
            <a:r>
              <a:rPr lang="x-none" dirty="0"/>
              <a:t>It is a tool for cost forecasting and production efficiency measurement.1. </a:t>
            </a:r>
          </a:p>
          <a:p>
            <a:r>
              <a:rPr lang="x-none" dirty="0"/>
              <a:t>Typically, a learning curve's rate of improvement is expressed as a percentage. </a:t>
            </a:r>
            <a:endParaRPr lang="en-US" dirty="0"/>
          </a:p>
          <a:p>
            <a:r>
              <a:rPr lang="x-none" dirty="0"/>
              <a:t>When a learning curve is shown graphically, a steeper slope denotes early learning that results in larger cost savings, and successive learnings lead to slower and more challenging cost saving</a:t>
            </a:r>
            <a:r>
              <a:rPr lang="en-US" dirty="0"/>
              <a:t>s.</a:t>
            </a:r>
            <a:endParaRPr lang="x-none" dirty="0"/>
          </a:p>
          <a:p>
            <a:endParaRPr lang="x-none" dirty="0"/>
          </a:p>
        </p:txBody>
      </p:sp>
    </p:spTree>
    <p:extLst>
      <p:ext uri="{BB962C8B-B14F-4D97-AF65-F5344CB8AC3E}">
        <p14:creationId xmlns:p14="http://schemas.microsoft.com/office/powerpoint/2010/main" val="4130048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4B8504B-70B5-49C4-98A7-A007226718A7}"/>
              </a:ext>
            </a:extLst>
          </p:cNvPr>
          <p:cNvSpPr>
            <a:spLocks noGrp="1"/>
          </p:cNvSpPr>
          <p:nvPr>
            <p:ph type="title"/>
          </p:nvPr>
        </p:nvSpPr>
        <p:spPr/>
        <p:txBody>
          <a:bodyPr/>
          <a:lstStyle/>
          <a:p>
            <a:r>
              <a:rPr lang="x-none" b="1" dirty="0"/>
              <a:t>Comprehending a Learning Curve</a:t>
            </a:r>
            <a:endParaRPr lang="x-none" dirty="0"/>
          </a:p>
        </p:txBody>
      </p:sp>
      <p:sp>
        <p:nvSpPr>
          <p:cNvPr id="3" name="Content Placeholder 2">
            <a:extLst>
              <a:ext uri="{FF2B5EF4-FFF2-40B4-BE49-F238E27FC236}">
                <a16:creationId xmlns:a16="http://schemas.microsoft.com/office/drawing/2014/main" xmlns="" id="{8427C0E9-0977-4E73-8B90-0EC327086F76}"/>
              </a:ext>
            </a:extLst>
          </p:cNvPr>
          <p:cNvSpPr>
            <a:spLocks noGrp="1"/>
          </p:cNvSpPr>
          <p:nvPr>
            <p:ph idx="1"/>
          </p:nvPr>
        </p:nvSpPr>
        <p:spPr/>
        <p:txBody>
          <a:bodyPr>
            <a:normAutofit fontScale="92500"/>
          </a:bodyPr>
          <a:lstStyle/>
          <a:p>
            <a:r>
              <a:rPr lang="x-none" dirty="0"/>
              <a:t>There are several names for the learning curve, including the experience curve, cost curve, productivity curve, and efficiency curve.</a:t>
            </a:r>
            <a:endParaRPr lang="en-US" dirty="0"/>
          </a:p>
          <a:p>
            <a:r>
              <a:rPr lang="x-none" dirty="0"/>
              <a:t>This is so because the learning curve offers insight into all of the aforementioned characteristics of an organization as well as cost-benefit calculations. </a:t>
            </a:r>
            <a:endParaRPr lang="en-US" dirty="0"/>
          </a:p>
          <a:p>
            <a:r>
              <a:rPr lang="x-none" dirty="0"/>
              <a:t>The underlying premise is that learning how to perform a certain activity or duty requires time for every person, regardless of status.</a:t>
            </a:r>
            <a:endParaRPr lang="en-US" dirty="0"/>
          </a:p>
          <a:p>
            <a:r>
              <a:rPr lang="x-none" dirty="0"/>
              <a:t>The linked product requires a significant amount of time to generate. </a:t>
            </a:r>
            <a:endParaRPr lang="en-US" dirty="0"/>
          </a:p>
          <a:p>
            <a:r>
              <a:rPr lang="x-none" dirty="0"/>
              <a:t>The worker then gains speed in completing the activity as it is repeated, which cuts down on the time required to produce a unit of work. </a:t>
            </a:r>
          </a:p>
          <a:p>
            <a:endParaRPr lang="x-none" dirty="0"/>
          </a:p>
        </p:txBody>
      </p:sp>
    </p:spTree>
    <p:extLst>
      <p:ext uri="{BB962C8B-B14F-4D97-AF65-F5344CB8AC3E}">
        <p14:creationId xmlns:p14="http://schemas.microsoft.com/office/powerpoint/2010/main" val="7257759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28B5235-E05B-4D8B-ABFE-7100F0AADAF4}"/>
              </a:ext>
            </a:extLst>
          </p:cNvPr>
          <p:cNvSpPr>
            <a:spLocks noGrp="1"/>
          </p:cNvSpPr>
          <p:nvPr>
            <p:ph type="title"/>
          </p:nvPr>
        </p:nvSpPr>
        <p:spPr/>
        <p:txBody>
          <a:bodyPr/>
          <a:lstStyle/>
          <a:p>
            <a:r>
              <a:rPr lang="en-US" b="1" dirty="0"/>
              <a:t>Advantages of learning curve</a:t>
            </a:r>
            <a:endParaRPr lang="x-none" b="1" dirty="0"/>
          </a:p>
        </p:txBody>
      </p:sp>
      <p:sp>
        <p:nvSpPr>
          <p:cNvPr id="3" name="Content Placeholder 2">
            <a:extLst>
              <a:ext uri="{FF2B5EF4-FFF2-40B4-BE49-F238E27FC236}">
                <a16:creationId xmlns:a16="http://schemas.microsoft.com/office/drawing/2014/main" xmlns="" id="{73585538-7B21-4A93-92B3-D5F00766B1D8}"/>
              </a:ext>
            </a:extLst>
          </p:cNvPr>
          <p:cNvSpPr>
            <a:spLocks noGrp="1"/>
          </p:cNvSpPr>
          <p:nvPr>
            <p:ph idx="1"/>
          </p:nvPr>
        </p:nvSpPr>
        <p:spPr/>
        <p:txBody>
          <a:bodyPr>
            <a:normAutofit/>
          </a:bodyPr>
          <a:lstStyle/>
          <a:p>
            <a:pPr lvl="0"/>
            <a:r>
              <a:rPr lang="x-none" b="1" dirty="0"/>
              <a:t>Business Performance Improvement</a:t>
            </a:r>
            <a:r>
              <a:rPr lang="x-none" dirty="0"/>
              <a:t>:</a:t>
            </a:r>
            <a:endParaRPr lang="en-US" dirty="0"/>
          </a:p>
          <a:p>
            <a:pPr lvl="0"/>
            <a:r>
              <a:rPr lang="x-none" dirty="0"/>
              <a:t> Learning curves help businesses get better at what they do. As they keep practicing, they become more efficient and skilled. </a:t>
            </a:r>
            <a:endParaRPr lang="en-US" dirty="0"/>
          </a:p>
          <a:p>
            <a:pPr lvl="0"/>
            <a:r>
              <a:rPr lang="x-none" dirty="0"/>
              <a:t>It means they can make things faster and with fewer mistakes, which is good for their success.</a:t>
            </a:r>
          </a:p>
          <a:p>
            <a:pPr lvl="0"/>
            <a:r>
              <a:rPr lang="x-none" b="1" dirty="0"/>
              <a:t>Psychological Motivation and Strategic Planning:</a:t>
            </a:r>
            <a:r>
              <a:rPr lang="x-none" dirty="0"/>
              <a:t> </a:t>
            </a:r>
            <a:endParaRPr lang="en-US" dirty="0"/>
          </a:p>
          <a:p>
            <a:pPr lvl="0"/>
            <a:r>
              <a:rPr lang="x-none" dirty="0"/>
              <a:t>Learning curves boost confidence in people and companies. When they see progress on the curve, </a:t>
            </a:r>
            <a:endParaRPr lang="en-US" dirty="0"/>
          </a:p>
          <a:p>
            <a:endParaRPr lang="x-none" dirty="0"/>
          </a:p>
        </p:txBody>
      </p:sp>
    </p:spTree>
    <p:extLst>
      <p:ext uri="{BB962C8B-B14F-4D97-AF65-F5344CB8AC3E}">
        <p14:creationId xmlns:p14="http://schemas.microsoft.com/office/powerpoint/2010/main" val="20610604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6BDB2B-D4ED-4955-B4C0-77AA85CBE32C}"/>
              </a:ext>
            </a:extLst>
          </p:cNvPr>
          <p:cNvSpPr>
            <a:spLocks noGrp="1"/>
          </p:cNvSpPr>
          <p:nvPr>
            <p:ph type="title"/>
          </p:nvPr>
        </p:nvSpPr>
        <p:spPr/>
        <p:txBody>
          <a:bodyPr/>
          <a:lstStyle/>
          <a:p>
            <a:r>
              <a:rPr lang="en-US" b="1" dirty="0"/>
              <a:t>Advantages of learning curve</a:t>
            </a:r>
            <a:endParaRPr lang="x-none" dirty="0"/>
          </a:p>
        </p:txBody>
      </p:sp>
      <p:sp>
        <p:nvSpPr>
          <p:cNvPr id="3" name="Content Placeholder 2">
            <a:extLst>
              <a:ext uri="{FF2B5EF4-FFF2-40B4-BE49-F238E27FC236}">
                <a16:creationId xmlns:a16="http://schemas.microsoft.com/office/drawing/2014/main" xmlns="" id="{0F0E0C6D-8CA8-4505-A734-356072ECD91F}"/>
              </a:ext>
            </a:extLst>
          </p:cNvPr>
          <p:cNvSpPr>
            <a:spLocks noGrp="1"/>
          </p:cNvSpPr>
          <p:nvPr>
            <p:ph idx="1"/>
          </p:nvPr>
        </p:nvSpPr>
        <p:spPr/>
        <p:txBody>
          <a:bodyPr>
            <a:normAutofit fontScale="92500"/>
          </a:bodyPr>
          <a:lstStyle/>
          <a:p>
            <a:pPr lvl="0"/>
            <a:r>
              <a:rPr lang="x-none" dirty="0"/>
              <a:t>it motivates them to keep working hard.</a:t>
            </a:r>
            <a:endParaRPr lang="en-US" dirty="0"/>
          </a:p>
          <a:p>
            <a:pPr lvl="0"/>
            <a:r>
              <a:rPr lang="x-none" dirty="0"/>
              <a:t> It also helps them plan for the future. </a:t>
            </a:r>
            <a:endParaRPr lang="en-US" dirty="0"/>
          </a:p>
          <a:p>
            <a:pPr lvl="0"/>
            <a:endParaRPr lang="en-US" dirty="0"/>
          </a:p>
          <a:p>
            <a:pPr lvl="0"/>
            <a:r>
              <a:rPr lang="x-none" dirty="0"/>
              <a:t>They can see how much time and effort they might need to do even better.</a:t>
            </a:r>
          </a:p>
          <a:p>
            <a:pPr lvl="0"/>
            <a:r>
              <a:rPr lang="x-none" b="1" dirty="0"/>
              <a:t>Forecasting and Better Business Decisions:</a:t>
            </a:r>
            <a:r>
              <a:rPr lang="x-none" dirty="0"/>
              <a:t> </a:t>
            </a:r>
            <a:endParaRPr lang="en-US" dirty="0"/>
          </a:p>
          <a:p>
            <a:pPr lvl="0"/>
            <a:r>
              <a:rPr lang="x-none" dirty="0"/>
              <a:t>With learning curves, companies can predict how things might go. </a:t>
            </a:r>
            <a:endParaRPr lang="en-US" dirty="0"/>
          </a:p>
          <a:p>
            <a:pPr lvl="0"/>
            <a:r>
              <a:rPr lang="x-none" dirty="0"/>
              <a:t>It helps them make smart decisions about money, time, and resources. </a:t>
            </a:r>
            <a:endParaRPr lang="en-US" dirty="0"/>
          </a:p>
          <a:p>
            <a:pPr lvl="0"/>
            <a:r>
              <a:rPr lang="x-none" dirty="0"/>
              <a:t>They can plan and be ready for challenges.</a:t>
            </a:r>
          </a:p>
          <a:p>
            <a:pPr marL="0" indent="0">
              <a:buNone/>
            </a:pPr>
            <a:endParaRPr lang="x-none" dirty="0"/>
          </a:p>
        </p:txBody>
      </p:sp>
    </p:spTree>
    <p:extLst>
      <p:ext uri="{BB962C8B-B14F-4D97-AF65-F5344CB8AC3E}">
        <p14:creationId xmlns:p14="http://schemas.microsoft.com/office/powerpoint/2010/main" val="3913692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B95B98-C24B-4086-9794-EB609F9009BC}"/>
              </a:ext>
            </a:extLst>
          </p:cNvPr>
          <p:cNvSpPr>
            <a:spLocks noGrp="1"/>
          </p:cNvSpPr>
          <p:nvPr>
            <p:ph type="title"/>
          </p:nvPr>
        </p:nvSpPr>
        <p:spPr/>
        <p:txBody>
          <a:bodyPr/>
          <a:lstStyle/>
          <a:p>
            <a:r>
              <a:rPr lang="en-US" b="1" dirty="0"/>
              <a:t>Disadvantages of learning curve</a:t>
            </a:r>
            <a:endParaRPr lang="x-none" dirty="0"/>
          </a:p>
        </p:txBody>
      </p:sp>
      <p:sp>
        <p:nvSpPr>
          <p:cNvPr id="3" name="Content Placeholder 2">
            <a:extLst>
              <a:ext uri="{FF2B5EF4-FFF2-40B4-BE49-F238E27FC236}">
                <a16:creationId xmlns:a16="http://schemas.microsoft.com/office/drawing/2014/main" xmlns="" id="{2BFD4C1B-CFD2-426B-96D0-C83433D7B911}"/>
              </a:ext>
            </a:extLst>
          </p:cNvPr>
          <p:cNvSpPr>
            <a:spLocks noGrp="1"/>
          </p:cNvSpPr>
          <p:nvPr>
            <p:ph idx="1"/>
          </p:nvPr>
        </p:nvSpPr>
        <p:spPr/>
        <p:txBody>
          <a:bodyPr>
            <a:normAutofit fontScale="92500"/>
          </a:bodyPr>
          <a:lstStyle/>
          <a:p>
            <a:pPr lvl="0"/>
            <a:r>
              <a:rPr lang="x-none" b="1" dirty="0"/>
              <a:t>Dependence on Performance Assumptions:</a:t>
            </a:r>
            <a:r>
              <a:rPr lang="x-none" dirty="0"/>
              <a:t> </a:t>
            </a:r>
            <a:endParaRPr lang="en-US" dirty="0"/>
          </a:p>
          <a:p>
            <a:pPr lvl="0"/>
            <a:r>
              <a:rPr lang="x-none" dirty="0"/>
              <a:t>Learning curves are based on the idea that performance will keep improving.</a:t>
            </a:r>
            <a:endParaRPr lang="en-US" dirty="0"/>
          </a:p>
          <a:p>
            <a:pPr lvl="0"/>
            <a:r>
              <a:rPr lang="x-none" dirty="0"/>
              <a:t> But the curve might not be accurate if things change unexpectedly, like how a task is done or the people doing it.</a:t>
            </a:r>
          </a:p>
          <a:p>
            <a:pPr lvl="0"/>
            <a:r>
              <a:rPr lang="x-none" b="1" dirty="0"/>
              <a:t>Variables Like Motivation, Workplace Dynamics, and Previous Knowledge</a:t>
            </a:r>
            <a:r>
              <a:rPr lang="x-none" dirty="0"/>
              <a:t>:</a:t>
            </a:r>
            <a:endParaRPr lang="en-US" dirty="0"/>
          </a:p>
          <a:p>
            <a:pPr lvl="0"/>
            <a:r>
              <a:rPr lang="x-none" dirty="0"/>
              <a:t> Learning curves don’t always consider everything that affects learning.</a:t>
            </a:r>
            <a:endParaRPr lang="en-US" dirty="0"/>
          </a:p>
          <a:p>
            <a:pPr lvl="0"/>
            <a:r>
              <a:rPr lang="x-none" dirty="0"/>
              <a:t>Things like how motivated someone is, how the workplace is, or what they already know can change how fast they learn. </a:t>
            </a:r>
          </a:p>
          <a:p>
            <a:endParaRPr lang="x-none" dirty="0"/>
          </a:p>
          <a:p>
            <a:endParaRPr lang="x-none" dirty="0"/>
          </a:p>
        </p:txBody>
      </p:sp>
    </p:spTree>
    <p:extLst>
      <p:ext uri="{BB962C8B-B14F-4D97-AF65-F5344CB8AC3E}">
        <p14:creationId xmlns:p14="http://schemas.microsoft.com/office/powerpoint/2010/main" val="25983916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91F368-F333-40FB-8EF3-13BC21FFACBF}"/>
              </a:ext>
            </a:extLst>
          </p:cNvPr>
          <p:cNvSpPr>
            <a:spLocks noGrp="1"/>
          </p:cNvSpPr>
          <p:nvPr>
            <p:ph type="title"/>
          </p:nvPr>
        </p:nvSpPr>
        <p:spPr/>
        <p:txBody>
          <a:bodyPr/>
          <a:lstStyle/>
          <a:p>
            <a:r>
              <a:rPr lang="en-US" dirty="0"/>
              <a:t>Week 2: Cost Estimation and Forecasting</a:t>
            </a:r>
            <a:endParaRPr lang="x-none" dirty="0"/>
          </a:p>
        </p:txBody>
      </p:sp>
      <p:sp>
        <p:nvSpPr>
          <p:cNvPr id="3" name="Content Placeholder 2">
            <a:extLst>
              <a:ext uri="{FF2B5EF4-FFF2-40B4-BE49-F238E27FC236}">
                <a16:creationId xmlns:a16="http://schemas.microsoft.com/office/drawing/2014/main" xmlns="" id="{56CC4661-8F6E-483E-A692-CFC0B2312EBC}"/>
              </a:ext>
            </a:extLst>
          </p:cNvPr>
          <p:cNvSpPr>
            <a:spLocks noGrp="1"/>
          </p:cNvSpPr>
          <p:nvPr>
            <p:ph idx="1"/>
          </p:nvPr>
        </p:nvSpPr>
        <p:spPr/>
        <p:txBody>
          <a:bodyPr/>
          <a:lstStyle/>
          <a:p>
            <a:endParaRPr lang="en-US" dirty="0"/>
          </a:p>
          <a:p>
            <a:endParaRPr lang="en-US" dirty="0"/>
          </a:p>
          <a:p>
            <a:r>
              <a:rPr lang="en-US" dirty="0"/>
              <a:t>End of Week 2 Part Two</a:t>
            </a:r>
            <a:endParaRPr lang="x-none" dirty="0"/>
          </a:p>
        </p:txBody>
      </p:sp>
    </p:spTree>
    <p:extLst>
      <p:ext uri="{BB962C8B-B14F-4D97-AF65-F5344CB8AC3E}">
        <p14:creationId xmlns:p14="http://schemas.microsoft.com/office/powerpoint/2010/main" val="13161098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455</TotalTime>
  <Words>2544</Words>
  <Application>Microsoft Office PowerPoint</Application>
  <PresentationFormat>Custom</PresentationFormat>
  <Paragraphs>260</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Course: Advanced Management Accounting</vt:lpstr>
      <vt:lpstr>Introduction</vt:lpstr>
      <vt:lpstr>COST ESTIMATION </vt:lpstr>
      <vt:lpstr>Cost Estimation</vt:lpstr>
      <vt:lpstr>Cost estimate vs forecast</vt:lpstr>
      <vt:lpstr>Cost function</vt:lpstr>
      <vt:lpstr>  Purpose of Estimation </vt:lpstr>
      <vt:lpstr>Purpose of Estimation</vt:lpstr>
      <vt:lpstr>Methods of cost estimation </vt:lpstr>
      <vt:lpstr>High – Low method </vt:lpstr>
      <vt:lpstr>High – Low method</vt:lpstr>
      <vt:lpstr>Example 1</vt:lpstr>
      <vt:lpstr>Solution </vt:lpstr>
      <vt:lpstr>Solution</vt:lpstr>
      <vt:lpstr>Solution</vt:lpstr>
      <vt:lpstr>Solution</vt:lpstr>
      <vt:lpstr>Account Analysis (Inspection of Accounts) </vt:lpstr>
      <vt:lpstr>Account Analysis (Inspection of Accounts)</vt:lpstr>
      <vt:lpstr>Example 2</vt:lpstr>
      <vt:lpstr>Solution</vt:lpstr>
      <vt:lpstr>Week 2: Cost Estimation and Forecasting</vt:lpstr>
      <vt:lpstr>Week 2: Cost Estimation and Forecasting</vt:lpstr>
      <vt:lpstr>Engineering Method</vt:lpstr>
      <vt:lpstr>Engineering Method</vt:lpstr>
      <vt:lpstr>Engineering Method</vt:lpstr>
      <vt:lpstr>Benefits of Engineering method</vt:lpstr>
      <vt:lpstr>Drawbacks</vt:lpstr>
      <vt:lpstr>Visual fit (scatter graph method) </vt:lpstr>
      <vt:lpstr>Visual fit (scatter graph method)</vt:lpstr>
      <vt:lpstr>Illustration</vt:lpstr>
      <vt:lpstr>Illustration</vt:lpstr>
      <vt:lpstr>Regression Analysis </vt:lpstr>
      <vt:lpstr>Regression Analysis</vt:lpstr>
      <vt:lpstr>Regression Analysis</vt:lpstr>
      <vt:lpstr>Advantages</vt:lpstr>
      <vt:lpstr>Disadvantages</vt:lpstr>
      <vt:lpstr>Learning Curve</vt:lpstr>
      <vt:lpstr>Learning Curve</vt:lpstr>
      <vt:lpstr>Comprehending a Learning Curve</vt:lpstr>
      <vt:lpstr>Advantages of learning curve</vt:lpstr>
      <vt:lpstr>Advantages of learning curve</vt:lpstr>
      <vt:lpstr>Disadvantages of learning curve</vt:lpstr>
      <vt:lpstr>Week 2: Cost Estimation and Forecasting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Admin</cp:lastModifiedBy>
  <cp:revision>51</cp:revision>
  <dcterms:created xsi:type="dcterms:W3CDTF">2024-09-25T09:58:11Z</dcterms:created>
  <dcterms:modified xsi:type="dcterms:W3CDTF">2024-09-23T01:24:56Z</dcterms:modified>
</cp:coreProperties>
</file>