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Lst>
  <p:sldSz cx="12192000" cy="6858000"/>
  <p:notesSz cx="6858000" cy="9144000"/>
  <p:defaultTex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1" d="100"/>
          <a:sy n="81" d="100"/>
        </p:scale>
        <p:origin x="-288"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97369DC-FEB5-484E-9FBD-E6090F31169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x-none"/>
          </a:p>
        </p:txBody>
      </p:sp>
      <p:sp>
        <p:nvSpPr>
          <p:cNvPr id="3" name="Subtitle 2">
            <a:extLst>
              <a:ext uri="{FF2B5EF4-FFF2-40B4-BE49-F238E27FC236}">
                <a16:creationId xmlns:a16="http://schemas.microsoft.com/office/drawing/2014/main" xmlns="" id="{649E67EB-87D2-49AF-870E-C9D2017F85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x-none"/>
          </a:p>
        </p:txBody>
      </p:sp>
      <p:sp>
        <p:nvSpPr>
          <p:cNvPr id="4" name="Date Placeholder 3">
            <a:extLst>
              <a:ext uri="{FF2B5EF4-FFF2-40B4-BE49-F238E27FC236}">
                <a16:creationId xmlns:a16="http://schemas.microsoft.com/office/drawing/2014/main" xmlns="" id="{2B4E4E6A-C0F6-4C59-B6B0-5E515CC3EEC2}"/>
              </a:ext>
            </a:extLst>
          </p:cNvPr>
          <p:cNvSpPr>
            <a:spLocks noGrp="1"/>
          </p:cNvSpPr>
          <p:nvPr>
            <p:ph type="dt" sz="half" idx="10"/>
          </p:nvPr>
        </p:nvSpPr>
        <p:spPr/>
        <p:txBody>
          <a:bodyPr/>
          <a:lstStyle/>
          <a:p>
            <a:fld id="{72BDB9C2-CE4E-48DA-A7EA-7F6C36C2292F}" type="datetimeFigureOut">
              <a:rPr lang="x-none" smtClean="0"/>
              <a:t>23/09/2024</a:t>
            </a:fld>
            <a:endParaRPr lang="x-none"/>
          </a:p>
        </p:txBody>
      </p:sp>
      <p:sp>
        <p:nvSpPr>
          <p:cNvPr id="5" name="Footer Placeholder 4">
            <a:extLst>
              <a:ext uri="{FF2B5EF4-FFF2-40B4-BE49-F238E27FC236}">
                <a16:creationId xmlns:a16="http://schemas.microsoft.com/office/drawing/2014/main" xmlns="" id="{DEB9E282-5ACE-4404-ADAC-3AB9479814EF}"/>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F6F81559-4F40-46F2-A7E7-8C53FD078B29}"/>
              </a:ext>
            </a:extLst>
          </p:cNvPr>
          <p:cNvSpPr>
            <a:spLocks noGrp="1"/>
          </p:cNvSpPr>
          <p:nvPr>
            <p:ph type="sldNum" sz="quarter" idx="12"/>
          </p:nvPr>
        </p:nvSpPr>
        <p:spPr/>
        <p:txBody>
          <a:bodyPr/>
          <a:lstStyle/>
          <a:p>
            <a:fld id="{0F76E9F4-9F38-41F5-8DD3-CB3617C99BD4}" type="slidenum">
              <a:rPr lang="x-none" smtClean="0"/>
              <a:t>‹#›</a:t>
            </a:fld>
            <a:endParaRPr lang="x-none"/>
          </a:p>
        </p:txBody>
      </p:sp>
    </p:spTree>
    <p:extLst>
      <p:ext uri="{BB962C8B-B14F-4D97-AF65-F5344CB8AC3E}">
        <p14:creationId xmlns:p14="http://schemas.microsoft.com/office/powerpoint/2010/main" val="4097576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7CBA8B-1756-4D33-AF73-417324660749}"/>
              </a:ext>
            </a:extLst>
          </p:cNvPr>
          <p:cNvSpPr>
            <a:spLocks noGrp="1"/>
          </p:cNvSpPr>
          <p:nvPr>
            <p:ph type="title"/>
          </p:nvPr>
        </p:nvSpPr>
        <p:spPr/>
        <p:txBody>
          <a:bodyPr/>
          <a:lstStyle/>
          <a:p>
            <a:r>
              <a:rPr lang="en-US"/>
              <a:t>Click to edit Master title style</a:t>
            </a:r>
            <a:endParaRPr lang="x-none"/>
          </a:p>
        </p:txBody>
      </p:sp>
      <p:sp>
        <p:nvSpPr>
          <p:cNvPr id="3" name="Content Placeholder 2">
            <a:extLst>
              <a:ext uri="{FF2B5EF4-FFF2-40B4-BE49-F238E27FC236}">
                <a16:creationId xmlns:a16="http://schemas.microsoft.com/office/drawing/2014/main" xmlns="" id="{7AB1FA8F-5228-4D61-BD6E-2A29BB3C701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xmlns="" id="{563DBC06-AFC4-46A5-A577-8039AFAD39A6}"/>
              </a:ext>
            </a:extLst>
          </p:cNvPr>
          <p:cNvSpPr>
            <a:spLocks noGrp="1"/>
          </p:cNvSpPr>
          <p:nvPr>
            <p:ph type="dt" sz="half" idx="10"/>
          </p:nvPr>
        </p:nvSpPr>
        <p:spPr/>
        <p:txBody>
          <a:bodyPr/>
          <a:lstStyle/>
          <a:p>
            <a:fld id="{72BDB9C2-CE4E-48DA-A7EA-7F6C36C2292F}" type="datetimeFigureOut">
              <a:rPr lang="x-none" smtClean="0"/>
              <a:t>23/09/2024</a:t>
            </a:fld>
            <a:endParaRPr lang="x-none"/>
          </a:p>
        </p:txBody>
      </p:sp>
      <p:sp>
        <p:nvSpPr>
          <p:cNvPr id="5" name="Footer Placeholder 4">
            <a:extLst>
              <a:ext uri="{FF2B5EF4-FFF2-40B4-BE49-F238E27FC236}">
                <a16:creationId xmlns:a16="http://schemas.microsoft.com/office/drawing/2014/main" xmlns="" id="{0BABC07F-F6D6-4ED8-8412-FBC36D5D4DDF}"/>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0A1704F1-A5BD-419C-B434-F3C2225ADE93}"/>
              </a:ext>
            </a:extLst>
          </p:cNvPr>
          <p:cNvSpPr>
            <a:spLocks noGrp="1"/>
          </p:cNvSpPr>
          <p:nvPr>
            <p:ph type="sldNum" sz="quarter" idx="12"/>
          </p:nvPr>
        </p:nvSpPr>
        <p:spPr/>
        <p:txBody>
          <a:bodyPr/>
          <a:lstStyle/>
          <a:p>
            <a:fld id="{0F76E9F4-9F38-41F5-8DD3-CB3617C99BD4}" type="slidenum">
              <a:rPr lang="x-none" smtClean="0"/>
              <a:t>‹#›</a:t>
            </a:fld>
            <a:endParaRPr lang="x-none"/>
          </a:p>
        </p:txBody>
      </p:sp>
    </p:spTree>
    <p:extLst>
      <p:ext uri="{BB962C8B-B14F-4D97-AF65-F5344CB8AC3E}">
        <p14:creationId xmlns:p14="http://schemas.microsoft.com/office/powerpoint/2010/main" val="4270992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685285-014B-4F0D-A4D4-1E01152BA6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x-none"/>
          </a:p>
        </p:txBody>
      </p:sp>
      <p:sp>
        <p:nvSpPr>
          <p:cNvPr id="3" name="Text Placeholder 2">
            <a:extLst>
              <a:ext uri="{FF2B5EF4-FFF2-40B4-BE49-F238E27FC236}">
                <a16:creationId xmlns:a16="http://schemas.microsoft.com/office/drawing/2014/main" xmlns="" id="{69426126-345E-4164-AE4D-0D4D11EF85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72524FD7-1FA9-4ADD-97D0-2CD3273F1A0D}"/>
              </a:ext>
            </a:extLst>
          </p:cNvPr>
          <p:cNvSpPr>
            <a:spLocks noGrp="1"/>
          </p:cNvSpPr>
          <p:nvPr>
            <p:ph type="dt" sz="half" idx="10"/>
          </p:nvPr>
        </p:nvSpPr>
        <p:spPr/>
        <p:txBody>
          <a:bodyPr/>
          <a:lstStyle/>
          <a:p>
            <a:fld id="{72BDB9C2-CE4E-48DA-A7EA-7F6C36C2292F}" type="datetimeFigureOut">
              <a:rPr lang="x-none" smtClean="0"/>
              <a:t>23/09/2024</a:t>
            </a:fld>
            <a:endParaRPr lang="x-none"/>
          </a:p>
        </p:txBody>
      </p:sp>
      <p:sp>
        <p:nvSpPr>
          <p:cNvPr id="5" name="Footer Placeholder 4">
            <a:extLst>
              <a:ext uri="{FF2B5EF4-FFF2-40B4-BE49-F238E27FC236}">
                <a16:creationId xmlns:a16="http://schemas.microsoft.com/office/drawing/2014/main" xmlns="" id="{D3845748-F358-4EEF-8528-E31BB0EB576C}"/>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0F49E2EB-BDC3-40DD-86F6-4F7B36090440}"/>
              </a:ext>
            </a:extLst>
          </p:cNvPr>
          <p:cNvSpPr>
            <a:spLocks noGrp="1"/>
          </p:cNvSpPr>
          <p:nvPr>
            <p:ph type="sldNum" sz="quarter" idx="12"/>
          </p:nvPr>
        </p:nvSpPr>
        <p:spPr/>
        <p:txBody>
          <a:bodyPr/>
          <a:lstStyle/>
          <a:p>
            <a:fld id="{0F76E9F4-9F38-41F5-8DD3-CB3617C99BD4}" type="slidenum">
              <a:rPr lang="x-none" smtClean="0"/>
              <a:t>‹#›</a:t>
            </a:fld>
            <a:endParaRPr lang="x-none"/>
          </a:p>
        </p:txBody>
      </p:sp>
    </p:spTree>
    <p:extLst>
      <p:ext uri="{BB962C8B-B14F-4D97-AF65-F5344CB8AC3E}">
        <p14:creationId xmlns:p14="http://schemas.microsoft.com/office/powerpoint/2010/main" val="24159601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61C82A-8C94-4EDD-BD96-DBBDC43D9E8D}"/>
              </a:ext>
            </a:extLst>
          </p:cNvPr>
          <p:cNvSpPr>
            <a:spLocks noGrp="1"/>
          </p:cNvSpPr>
          <p:nvPr>
            <p:ph type="title"/>
          </p:nvPr>
        </p:nvSpPr>
        <p:spPr/>
        <p:txBody>
          <a:bodyPr/>
          <a:lstStyle/>
          <a:p>
            <a:r>
              <a:rPr lang="en-US"/>
              <a:t>Click to edit Master title style</a:t>
            </a:r>
            <a:endParaRPr lang="x-none"/>
          </a:p>
        </p:txBody>
      </p:sp>
      <p:sp>
        <p:nvSpPr>
          <p:cNvPr id="3" name="Content Placeholder 2">
            <a:extLst>
              <a:ext uri="{FF2B5EF4-FFF2-40B4-BE49-F238E27FC236}">
                <a16:creationId xmlns:a16="http://schemas.microsoft.com/office/drawing/2014/main" xmlns="" id="{C6B39E8C-28BC-4D56-9271-38633BBAAC0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Content Placeholder 3">
            <a:extLst>
              <a:ext uri="{FF2B5EF4-FFF2-40B4-BE49-F238E27FC236}">
                <a16:creationId xmlns:a16="http://schemas.microsoft.com/office/drawing/2014/main" xmlns="" id="{BC888069-2A2F-48C5-8F72-3602980B779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5" name="Date Placeholder 4">
            <a:extLst>
              <a:ext uri="{FF2B5EF4-FFF2-40B4-BE49-F238E27FC236}">
                <a16:creationId xmlns:a16="http://schemas.microsoft.com/office/drawing/2014/main" xmlns="" id="{53F62D78-8D44-4A1E-B0DC-A43B4058C732}"/>
              </a:ext>
            </a:extLst>
          </p:cNvPr>
          <p:cNvSpPr>
            <a:spLocks noGrp="1"/>
          </p:cNvSpPr>
          <p:nvPr>
            <p:ph type="dt" sz="half" idx="10"/>
          </p:nvPr>
        </p:nvSpPr>
        <p:spPr/>
        <p:txBody>
          <a:bodyPr/>
          <a:lstStyle/>
          <a:p>
            <a:fld id="{72BDB9C2-CE4E-48DA-A7EA-7F6C36C2292F}" type="datetimeFigureOut">
              <a:rPr lang="x-none" smtClean="0"/>
              <a:t>23/09/2024</a:t>
            </a:fld>
            <a:endParaRPr lang="x-none"/>
          </a:p>
        </p:txBody>
      </p:sp>
      <p:sp>
        <p:nvSpPr>
          <p:cNvPr id="6" name="Footer Placeholder 5">
            <a:extLst>
              <a:ext uri="{FF2B5EF4-FFF2-40B4-BE49-F238E27FC236}">
                <a16:creationId xmlns:a16="http://schemas.microsoft.com/office/drawing/2014/main" xmlns="" id="{7A4B3464-1B84-4430-AEE0-03257FAB62A4}"/>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a16="http://schemas.microsoft.com/office/drawing/2014/main" xmlns="" id="{A78188A8-F2D2-4901-8209-4910CB3E244F}"/>
              </a:ext>
            </a:extLst>
          </p:cNvPr>
          <p:cNvSpPr>
            <a:spLocks noGrp="1"/>
          </p:cNvSpPr>
          <p:nvPr>
            <p:ph type="sldNum" sz="quarter" idx="12"/>
          </p:nvPr>
        </p:nvSpPr>
        <p:spPr/>
        <p:txBody>
          <a:bodyPr/>
          <a:lstStyle/>
          <a:p>
            <a:fld id="{0F76E9F4-9F38-41F5-8DD3-CB3617C99BD4}" type="slidenum">
              <a:rPr lang="x-none" smtClean="0"/>
              <a:t>‹#›</a:t>
            </a:fld>
            <a:endParaRPr lang="x-none"/>
          </a:p>
        </p:txBody>
      </p:sp>
    </p:spTree>
    <p:extLst>
      <p:ext uri="{BB962C8B-B14F-4D97-AF65-F5344CB8AC3E}">
        <p14:creationId xmlns:p14="http://schemas.microsoft.com/office/powerpoint/2010/main" val="512325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DEBB13F-FC88-4112-9690-F36226A9884E}"/>
              </a:ext>
            </a:extLst>
          </p:cNvPr>
          <p:cNvSpPr>
            <a:spLocks noGrp="1"/>
          </p:cNvSpPr>
          <p:nvPr>
            <p:ph type="title"/>
          </p:nvPr>
        </p:nvSpPr>
        <p:spPr>
          <a:xfrm>
            <a:off x="839788" y="365125"/>
            <a:ext cx="10515600" cy="1325563"/>
          </a:xfrm>
        </p:spPr>
        <p:txBody>
          <a:bodyPr/>
          <a:lstStyle/>
          <a:p>
            <a:r>
              <a:rPr lang="en-US"/>
              <a:t>Click to edit Master title style</a:t>
            </a:r>
            <a:endParaRPr lang="x-none"/>
          </a:p>
        </p:txBody>
      </p:sp>
      <p:sp>
        <p:nvSpPr>
          <p:cNvPr id="3" name="Text Placeholder 2">
            <a:extLst>
              <a:ext uri="{FF2B5EF4-FFF2-40B4-BE49-F238E27FC236}">
                <a16:creationId xmlns:a16="http://schemas.microsoft.com/office/drawing/2014/main" xmlns="" id="{753EDFD6-4CF9-4210-8B01-334D3EE94AF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AC7F105C-F2AB-4730-87C3-10998D004AF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5" name="Text Placeholder 4">
            <a:extLst>
              <a:ext uri="{FF2B5EF4-FFF2-40B4-BE49-F238E27FC236}">
                <a16:creationId xmlns:a16="http://schemas.microsoft.com/office/drawing/2014/main" xmlns="" id="{FE151E0A-C92E-4416-B5BD-4CB8D3BC78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FF72E417-1D5A-4E0E-A450-4158EFB6415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7" name="Date Placeholder 6">
            <a:extLst>
              <a:ext uri="{FF2B5EF4-FFF2-40B4-BE49-F238E27FC236}">
                <a16:creationId xmlns:a16="http://schemas.microsoft.com/office/drawing/2014/main" xmlns="" id="{661777B8-C8C7-4C5A-B68B-4EF37F28CE6A}"/>
              </a:ext>
            </a:extLst>
          </p:cNvPr>
          <p:cNvSpPr>
            <a:spLocks noGrp="1"/>
          </p:cNvSpPr>
          <p:nvPr>
            <p:ph type="dt" sz="half" idx="10"/>
          </p:nvPr>
        </p:nvSpPr>
        <p:spPr/>
        <p:txBody>
          <a:bodyPr/>
          <a:lstStyle/>
          <a:p>
            <a:fld id="{72BDB9C2-CE4E-48DA-A7EA-7F6C36C2292F}" type="datetimeFigureOut">
              <a:rPr lang="x-none" smtClean="0"/>
              <a:t>23/09/2024</a:t>
            </a:fld>
            <a:endParaRPr lang="x-none"/>
          </a:p>
        </p:txBody>
      </p:sp>
      <p:sp>
        <p:nvSpPr>
          <p:cNvPr id="8" name="Footer Placeholder 7">
            <a:extLst>
              <a:ext uri="{FF2B5EF4-FFF2-40B4-BE49-F238E27FC236}">
                <a16:creationId xmlns:a16="http://schemas.microsoft.com/office/drawing/2014/main" xmlns="" id="{98F28FDB-54FB-42A5-AAB3-526CD916847A}"/>
              </a:ext>
            </a:extLst>
          </p:cNvPr>
          <p:cNvSpPr>
            <a:spLocks noGrp="1"/>
          </p:cNvSpPr>
          <p:nvPr>
            <p:ph type="ftr" sz="quarter" idx="11"/>
          </p:nvPr>
        </p:nvSpPr>
        <p:spPr/>
        <p:txBody>
          <a:bodyPr/>
          <a:lstStyle/>
          <a:p>
            <a:endParaRPr lang="x-none"/>
          </a:p>
        </p:txBody>
      </p:sp>
      <p:sp>
        <p:nvSpPr>
          <p:cNvPr id="9" name="Slide Number Placeholder 8">
            <a:extLst>
              <a:ext uri="{FF2B5EF4-FFF2-40B4-BE49-F238E27FC236}">
                <a16:creationId xmlns:a16="http://schemas.microsoft.com/office/drawing/2014/main" xmlns="" id="{5D344DCB-1442-41CF-BED5-A0CC9327770F}"/>
              </a:ext>
            </a:extLst>
          </p:cNvPr>
          <p:cNvSpPr>
            <a:spLocks noGrp="1"/>
          </p:cNvSpPr>
          <p:nvPr>
            <p:ph type="sldNum" sz="quarter" idx="12"/>
          </p:nvPr>
        </p:nvSpPr>
        <p:spPr/>
        <p:txBody>
          <a:bodyPr/>
          <a:lstStyle/>
          <a:p>
            <a:fld id="{0F76E9F4-9F38-41F5-8DD3-CB3617C99BD4}" type="slidenum">
              <a:rPr lang="x-none" smtClean="0"/>
              <a:t>‹#›</a:t>
            </a:fld>
            <a:endParaRPr lang="x-none"/>
          </a:p>
        </p:txBody>
      </p:sp>
    </p:spTree>
    <p:extLst>
      <p:ext uri="{BB962C8B-B14F-4D97-AF65-F5344CB8AC3E}">
        <p14:creationId xmlns:p14="http://schemas.microsoft.com/office/powerpoint/2010/main" val="3648854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0A914B9-3560-45FB-B1E1-1E2990EEFD54}"/>
              </a:ext>
            </a:extLst>
          </p:cNvPr>
          <p:cNvSpPr>
            <a:spLocks noGrp="1"/>
          </p:cNvSpPr>
          <p:nvPr>
            <p:ph type="title"/>
          </p:nvPr>
        </p:nvSpPr>
        <p:spPr/>
        <p:txBody>
          <a:bodyPr/>
          <a:lstStyle/>
          <a:p>
            <a:r>
              <a:rPr lang="en-US"/>
              <a:t>Click to edit Master title style</a:t>
            </a:r>
            <a:endParaRPr lang="x-none"/>
          </a:p>
        </p:txBody>
      </p:sp>
      <p:sp>
        <p:nvSpPr>
          <p:cNvPr id="3" name="Date Placeholder 2">
            <a:extLst>
              <a:ext uri="{FF2B5EF4-FFF2-40B4-BE49-F238E27FC236}">
                <a16:creationId xmlns:a16="http://schemas.microsoft.com/office/drawing/2014/main" xmlns="" id="{D4DBD030-B81B-4795-B455-76B06EB02178}"/>
              </a:ext>
            </a:extLst>
          </p:cNvPr>
          <p:cNvSpPr>
            <a:spLocks noGrp="1"/>
          </p:cNvSpPr>
          <p:nvPr>
            <p:ph type="dt" sz="half" idx="10"/>
          </p:nvPr>
        </p:nvSpPr>
        <p:spPr/>
        <p:txBody>
          <a:bodyPr/>
          <a:lstStyle/>
          <a:p>
            <a:fld id="{72BDB9C2-CE4E-48DA-A7EA-7F6C36C2292F}" type="datetimeFigureOut">
              <a:rPr lang="x-none" smtClean="0"/>
              <a:t>23/09/2024</a:t>
            </a:fld>
            <a:endParaRPr lang="x-none"/>
          </a:p>
        </p:txBody>
      </p:sp>
      <p:sp>
        <p:nvSpPr>
          <p:cNvPr id="4" name="Footer Placeholder 3">
            <a:extLst>
              <a:ext uri="{FF2B5EF4-FFF2-40B4-BE49-F238E27FC236}">
                <a16:creationId xmlns:a16="http://schemas.microsoft.com/office/drawing/2014/main" xmlns="" id="{EB322A62-D6A2-448B-9ED3-99FF90C01DBE}"/>
              </a:ext>
            </a:extLst>
          </p:cNvPr>
          <p:cNvSpPr>
            <a:spLocks noGrp="1"/>
          </p:cNvSpPr>
          <p:nvPr>
            <p:ph type="ftr" sz="quarter" idx="11"/>
          </p:nvPr>
        </p:nvSpPr>
        <p:spPr/>
        <p:txBody>
          <a:bodyPr/>
          <a:lstStyle/>
          <a:p>
            <a:endParaRPr lang="x-none"/>
          </a:p>
        </p:txBody>
      </p:sp>
      <p:sp>
        <p:nvSpPr>
          <p:cNvPr id="5" name="Slide Number Placeholder 4">
            <a:extLst>
              <a:ext uri="{FF2B5EF4-FFF2-40B4-BE49-F238E27FC236}">
                <a16:creationId xmlns:a16="http://schemas.microsoft.com/office/drawing/2014/main" xmlns="" id="{E72FC2E0-5C42-449D-B36C-4C38E0B6270D}"/>
              </a:ext>
            </a:extLst>
          </p:cNvPr>
          <p:cNvSpPr>
            <a:spLocks noGrp="1"/>
          </p:cNvSpPr>
          <p:nvPr>
            <p:ph type="sldNum" sz="quarter" idx="12"/>
          </p:nvPr>
        </p:nvSpPr>
        <p:spPr/>
        <p:txBody>
          <a:bodyPr/>
          <a:lstStyle/>
          <a:p>
            <a:fld id="{0F76E9F4-9F38-41F5-8DD3-CB3617C99BD4}" type="slidenum">
              <a:rPr lang="x-none" smtClean="0"/>
              <a:t>‹#›</a:t>
            </a:fld>
            <a:endParaRPr lang="x-none"/>
          </a:p>
        </p:txBody>
      </p:sp>
    </p:spTree>
    <p:extLst>
      <p:ext uri="{BB962C8B-B14F-4D97-AF65-F5344CB8AC3E}">
        <p14:creationId xmlns:p14="http://schemas.microsoft.com/office/powerpoint/2010/main" val="3948596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D05DCDD7-1D67-463F-83BB-FDC71B9CFA6E}"/>
              </a:ext>
            </a:extLst>
          </p:cNvPr>
          <p:cNvSpPr>
            <a:spLocks noGrp="1"/>
          </p:cNvSpPr>
          <p:nvPr>
            <p:ph type="dt" sz="half" idx="10"/>
          </p:nvPr>
        </p:nvSpPr>
        <p:spPr/>
        <p:txBody>
          <a:bodyPr/>
          <a:lstStyle/>
          <a:p>
            <a:fld id="{72BDB9C2-CE4E-48DA-A7EA-7F6C36C2292F}" type="datetimeFigureOut">
              <a:rPr lang="x-none" smtClean="0"/>
              <a:t>23/09/2024</a:t>
            </a:fld>
            <a:endParaRPr lang="x-none"/>
          </a:p>
        </p:txBody>
      </p:sp>
      <p:sp>
        <p:nvSpPr>
          <p:cNvPr id="3" name="Footer Placeholder 2">
            <a:extLst>
              <a:ext uri="{FF2B5EF4-FFF2-40B4-BE49-F238E27FC236}">
                <a16:creationId xmlns:a16="http://schemas.microsoft.com/office/drawing/2014/main" xmlns="" id="{5842D390-261B-445C-82A4-534EBC0A8404}"/>
              </a:ext>
            </a:extLst>
          </p:cNvPr>
          <p:cNvSpPr>
            <a:spLocks noGrp="1"/>
          </p:cNvSpPr>
          <p:nvPr>
            <p:ph type="ftr" sz="quarter" idx="11"/>
          </p:nvPr>
        </p:nvSpPr>
        <p:spPr/>
        <p:txBody>
          <a:bodyPr/>
          <a:lstStyle/>
          <a:p>
            <a:endParaRPr lang="x-none"/>
          </a:p>
        </p:txBody>
      </p:sp>
      <p:sp>
        <p:nvSpPr>
          <p:cNvPr id="4" name="Slide Number Placeholder 3">
            <a:extLst>
              <a:ext uri="{FF2B5EF4-FFF2-40B4-BE49-F238E27FC236}">
                <a16:creationId xmlns:a16="http://schemas.microsoft.com/office/drawing/2014/main" xmlns="" id="{AC7BA931-1EFA-4D84-814F-C7414C4C2BA5}"/>
              </a:ext>
            </a:extLst>
          </p:cNvPr>
          <p:cNvSpPr>
            <a:spLocks noGrp="1"/>
          </p:cNvSpPr>
          <p:nvPr>
            <p:ph type="sldNum" sz="quarter" idx="12"/>
          </p:nvPr>
        </p:nvSpPr>
        <p:spPr/>
        <p:txBody>
          <a:bodyPr/>
          <a:lstStyle/>
          <a:p>
            <a:fld id="{0F76E9F4-9F38-41F5-8DD3-CB3617C99BD4}" type="slidenum">
              <a:rPr lang="x-none" smtClean="0"/>
              <a:t>‹#›</a:t>
            </a:fld>
            <a:endParaRPr lang="x-none"/>
          </a:p>
        </p:txBody>
      </p:sp>
    </p:spTree>
    <p:extLst>
      <p:ext uri="{BB962C8B-B14F-4D97-AF65-F5344CB8AC3E}">
        <p14:creationId xmlns:p14="http://schemas.microsoft.com/office/powerpoint/2010/main" val="3177618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1BCB72-3F1A-43C4-8237-A928F24EE2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x-none"/>
          </a:p>
        </p:txBody>
      </p:sp>
      <p:sp>
        <p:nvSpPr>
          <p:cNvPr id="3" name="Content Placeholder 2">
            <a:extLst>
              <a:ext uri="{FF2B5EF4-FFF2-40B4-BE49-F238E27FC236}">
                <a16:creationId xmlns:a16="http://schemas.microsoft.com/office/drawing/2014/main" xmlns="" id="{5831E770-9648-45A6-B096-0F4CE5CC3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Text Placeholder 3">
            <a:extLst>
              <a:ext uri="{FF2B5EF4-FFF2-40B4-BE49-F238E27FC236}">
                <a16:creationId xmlns:a16="http://schemas.microsoft.com/office/drawing/2014/main" xmlns="" id="{6D95F4D8-54E3-4F1F-AA2A-BC0F27CBE5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AC1EDFDB-C556-4F6A-8CF9-153BC213034F}"/>
              </a:ext>
            </a:extLst>
          </p:cNvPr>
          <p:cNvSpPr>
            <a:spLocks noGrp="1"/>
          </p:cNvSpPr>
          <p:nvPr>
            <p:ph type="dt" sz="half" idx="10"/>
          </p:nvPr>
        </p:nvSpPr>
        <p:spPr/>
        <p:txBody>
          <a:bodyPr/>
          <a:lstStyle/>
          <a:p>
            <a:fld id="{72BDB9C2-CE4E-48DA-A7EA-7F6C36C2292F}" type="datetimeFigureOut">
              <a:rPr lang="x-none" smtClean="0"/>
              <a:t>23/09/2024</a:t>
            </a:fld>
            <a:endParaRPr lang="x-none"/>
          </a:p>
        </p:txBody>
      </p:sp>
      <p:sp>
        <p:nvSpPr>
          <p:cNvPr id="6" name="Footer Placeholder 5">
            <a:extLst>
              <a:ext uri="{FF2B5EF4-FFF2-40B4-BE49-F238E27FC236}">
                <a16:creationId xmlns:a16="http://schemas.microsoft.com/office/drawing/2014/main" xmlns="" id="{7B607A4C-DC39-4D34-A4B7-8DA320141ED7}"/>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a16="http://schemas.microsoft.com/office/drawing/2014/main" xmlns="" id="{0683275B-1F94-45D3-BD27-0F326C3AB5BF}"/>
              </a:ext>
            </a:extLst>
          </p:cNvPr>
          <p:cNvSpPr>
            <a:spLocks noGrp="1"/>
          </p:cNvSpPr>
          <p:nvPr>
            <p:ph type="sldNum" sz="quarter" idx="12"/>
          </p:nvPr>
        </p:nvSpPr>
        <p:spPr/>
        <p:txBody>
          <a:bodyPr/>
          <a:lstStyle/>
          <a:p>
            <a:fld id="{0F76E9F4-9F38-41F5-8DD3-CB3617C99BD4}" type="slidenum">
              <a:rPr lang="x-none" smtClean="0"/>
              <a:t>‹#›</a:t>
            </a:fld>
            <a:endParaRPr lang="x-none"/>
          </a:p>
        </p:txBody>
      </p:sp>
    </p:spTree>
    <p:extLst>
      <p:ext uri="{BB962C8B-B14F-4D97-AF65-F5344CB8AC3E}">
        <p14:creationId xmlns:p14="http://schemas.microsoft.com/office/powerpoint/2010/main" val="15291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5505DD-D8B4-4AB7-AEC9-F357C1B579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x-none"/>
          </a:p>
        </p:txBody>
      </p:sp>
      <p:sp>
        <p:nvSpPr>
          <p:cNvPr id="3" name="Picture Placeholder 2">
            <a:extLst>
              <a:ext uri="{FF2B5EF4-FFF2-40B4-BE49-F238E27FC236}">
                <a16:creationId xmlns:a16="http://schemas.microsoft.com/office/drawing/2014/main" xmlns="" id="{E8706C12-C238-479E-A705-E65B0C39D67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x-none"/>
          </a:p>
        </p:txBody>
      </p:sp>
      <p:sp>
        <p:nvSpPr>
          <p:cNvPr id="4" name="Text Placeholder 3">
            <a:extLst>
              <a:ext uri="{FF2B5EF4-FFF2-40B4-BE49-F238E27FC236}">
                <a16:creationId xmlns:a16="http://schemas.microsoft.com/office/drawing/2014/main" xmlns="" id="{91614CA4-BC58-4E18-AEFD-01374C3FDC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596CDC38-78CF-466F-8670-3053EE97E15C}"/>
              </a:ext>
            </a:extLst>
          </p:cNvPr>
          <p:cNvSpPr>
            <a:spLocks noGrp="1"/>
          </p:cNvSpPr>
          <p:nvPr>
            <p:ph type="dt" sz="half" idx="10"/>
          </p:nvPr>
        </p:nvSpPr>
        <p:spPr/>
        <p:txBody>
          <a:bodyPr/>
          <a:lstStyle/>
          <a:p>
            <a:fld id="{72BDB9C2-CE4E-48DA-A7EA-7F6C36C2292F}" type="datetimeFigureOut">
              <a:rPr lang="x-none" smtClean="0"/>
              <a:t>23/09/2024</a:t>
            </a:fld>
            <a:endParaRPr lang="x-none"/>
          </a:p>
        </p:txBody>
      </p:sp>
      <p:sp>
        <p:nvSpPr>
          <p:cNvPr id="6" name="Footer Placeholder 5">
            <a:extLst>
              <a:ext uri="{FF2B5EF4-FFF2-40B4-BE49-F238E27FC236}">
                <a16:creationId xmlns:a16="http://schemas.microsoft.com/office/drawing/2014/main" xmlns="" id="{59D30FD5-BDF2-4B1B-85BA-10A4E19B0144}"/>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a16="http://schemas.microsoft.com/office/drawing/2014/main" xmlns="" id="{87BFA0CC-0436-4633-9D58-A24D21A93529}"/>
              </a:ext>
            </a:extLst>
          </p:cNvPr>
          <p:cNvSpPr>
            <a:spLocks noGrp="1"/>
          </p:cNvSpPr>
          <p:nvPr>
            <p:ph type="sldNum" sz="quarter" idx="12"/>
          </p:nvPr>
        </p:nvSpPr>
        <p:spPr/>
        <p:txBody>
          <a:bodyPr/>
          <a:lstStyle/>
          <a:p>
            <a:fld id="{0F76E9F4-9F38-41F5-8DD3-CB3617C99BD4}" type="slidenum">
              <a:rPr lang="x-none" smtClean="0"/>
              <a:t>‹#›</a:t>
            </a:fld>
            <a:endParaRPr lang="x-none"/>
          </a:p>
        </p:txBody>
      </p:sp>
    </p:spTree>
    <p:extLst>
      <p:ext uri="{BB962C8B-B14F-4D97-AF65-F5344CB8AC3E}">
        <p14:creationId xmlns:p14="http://schemas.microsoft.com/office/powerpoint/2010/main" val="3356168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AB96933-85C5-4D47-AD87-E20E6BB1E44B}"/>
              </a:ext>
            </a:extLst>
          </p:cNvPr>
          <p:cNvSpPr>
            <a:spLocks noGrp="1"/>
          </p:cNvSpPr>
          <p:nvPr>
            <p:ph type="title"/>
          </p:nvPr>
        </p:nvSpPr>
        <p:spPr/>
        <p:txBody>
          <a:bodyPr/>
          <a:lstStyle/>
          <a:p>
            <a:r>
              <a:rPr lang="en-US"/>
              <a:t>Click to edit Master title style</a:t>
            </a:r>
            <a:endParaRPr lang="x-none"/>
          </a:p>
        </p:txBody>
      </p:sp>
      <p:sp>
        <p:nvSpPr>
          <p:cNvPr id="3" name="Vertical Text Placeholder 2">
            <a:extLst>
              <a:ext uri="{FF2B5EF4-FFF2-40B4-BE49-F238E27FC236}">
                <a16:creationId xmlns:a16="http://schemas.microsoft.com/office/drawing/2014/main" xmlns="" id="{DF930AA9-664E-4436-9167-97A8D491E5F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xmlns="" id="{F6A87B3D-DA6B-4779-92EE-657F50EF4C01}"/>
              </a:ext>
            </a:extLst>
          </p:cNvPr>
          <p:cNvSpPr>
            <a:spLocks noGrp="1"/>
          </p:cNvSpPr>
          <p:nvPr>
            <p:ph type="dt" sz="half" idx="10"/>
          </p:nvPr>
        </p:nvSpPr>
        <p:spPr/>
        <p:txBody>
          <a:bodyPr/>
          <a:lstStyle/>
          <a:p>
            <a:fld id="{72BDB9C2-CE4E-48DA-A7EA-7F6C36C2292F}" type="datetimeFigureOut">
              <a:rPr lang="x-none" smtClean="0"/>
              <a:t>23/09/2024</a:t>
            </a:fld>
            <a:endParaRPr lang="x-none"/>
          </a:p>
        </p:txBody>
      </p:sp>
      <p:sp>
        <p:nvSpPr>
          <p:cNvPr id="5" name="Footer Placeholder 4">
            <a:extLst>
              <a:ext uri="{FF2B5EF4-FFF2-40B4-BE49-F238E27FC236}">
                <a16:creationId xmlns:a16="http://schemas.microsoft.com/office/drawing/2014/main" xmlns="" id="{362F9535-37BF-4D45-A06F-D958205A73BD}"/>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F820F4FC-3346-4E62-8558-9B80376A36DF}"/>
              </a:ext>
            </a:extLst>
          </p:cNvPr>
          <p:cNvSpPr>
            <a:spLocks noGrp="1"/>
          </p:cNvSpPr>
          <p:nvPr>
            <p:ph type="sldNum" sz="quarter" idx="12"/>
          </p:nvPr>
        </p:nvSpPr>
        <p:spPr/>
        <p:txBody>
          <a:bodyPr/>
          <a:lstStyle/>
          <a:p>
            <a:fld id="{0F76E9F4-9F38-41F5-8DD3-CB3617C99BD4}" type="slidenum">
              <a:rPr lang="x-none" smtClean="0"/>
              <a:t>‹#›</a:t>
            </a:fld>
            <a:endParaRPr lang="x-none"/>
          </a:p>
        </p:txBody>
      </p:sp>
    </p:spTree>
    <p:extLst>
      <p:ext uri="{BB962C8B-B14F-4D97-AF65-F5344CB8AC3E}">
        <p14:creationId xmlns:p14="http://schemas.microsoft.com/office/powerpoint/2010/main" val="7407627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6C44905-C72F-411E-9FB6-C6252032782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x-none"/>
          </a:p>
        </p:txBody>
      </p:sp>
      <p:sp>
        <p:nvSpPr>
          <p:cNvPr id="3" name="Vertical Text Placeholder 2">
            <a:extLst>
              <a:ext uri="{FF2B5EF4-FFF2-40B4-BE49-F238E27FC236}">
                <a16:creationId xmlns:a16="http://schemas.microsoft.com/office/drawing/2014/main" xmlns="" id="{F31A4B9C-A909-423F-9FED-B28878A8430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xmlns="" id="{D6366965-B235-492F-90DE-341371D23DAB}"/>
              </a:ext>
            </a:extLst>
          </p:cNvPr>
          <p:cNvSpPr>
            <a:spLocks noGrp="1"/>
          </p:cNvSpPr>
          <p:nvPr>
            <p:ph type="dt" sz="half" idx="10"/>
          </p:nvPr>
        </p:nvSpPr>
        <p:spPr/>
        <p:txBody>
          <a:bodyPr/>
          <a:lstStyle/>
          <a:p>
            <a:fld id="{72BDB9C2-CE4E-48DA-A7EA-7F6C36C2292F}" type="datetimeFigureOut">
              <a:rPr lang="x-none" smtClean="0"/>
              <a:t>23/09/2024</a:t>
            </a:fld>
            <a:endParaRPr lang="x-none"/>
          </a:p>
        </p:txBody>
      </p:sp>
      <p:sp>
        <p:nvSpPr>
          <p:cNvPr id="5" name="Footer Placeholder 4">
            <a:extLst>
              <a:ext uri="{FF2B5EF4-FFF2-40B4-BE49-F238E27FC236}">
                <a16:creationId xmlns:a16="http://schemas.microsoft.com/office/drawing/2014/main" xmlns="" id="{D4D02B19-AE1B-4F62-B804-6954B6CB58DF}"/>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8D237325-9A6E-419A-80A3-F8AB793341B5}"/>
              </a:ext>
            </a:extLst>
          </p:cNvPr>
          <p:cNvSpPr>
            <a:spLocks noGrp="1"/>
          </p:cNvSpPr>
          <p:nvPr>
            <p:ph type="sldNum" sz="quarter" idx="12"/>
          </p:nvPr>
        </p:nvSpPr>
        <p:spPr/>
        <p:txBody>
          <a:bodyPr/>
          <a:lstStyle/>
          <a:p>
            <a:fld id="{0F76E9F4-9F38-41F5-8DD3-CB3617C99BD4}" type="slidenum">
              <a:rPr lang="x-none" smtClean="0"/>
              <a:t>‹#›</a:t>
            </a:fld>
            <a:endParaRPr lang="x-none"/>
          </a:p>
        </p:txBody>
      </p:sp>
    </p:spTree>
    <p:extLst>
      <p:ext uri="{BB962C8B-B14F-4D97-AF65-F5344CB8AC3E}">
        <p14:creationId xmlns:p14="http://schemas.microsoft.com/office/powerpoint/2010/main" val="2347203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500AC92-6413-4324-A71D-BD02D2535D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x-none"/>
          </a:p>
        </p:txBody>
      </p:sp>
      <p:sp>
        <p:nvSpPr>
          <p:cNvPr id="3" name="Text Placeholder 2">
            <a:extLst>
              <a:ext uri="{FF2B5EF4-FFF2-40B4-BE49-F238E27FC236}">
                <a16:creationId xmlns:a16="http://schemas.microsoft.com/office/drawing/2014/main" xmlns="" id="{90640BE0-D52F-406D-B170-DA528E59B2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xmlns="" id="{50FA7E73-9900-4700-9BB0-D4A5B01ED6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BDB9C2-CE4E-48DA-A7EA-7F6C36C2292F}" type="datetimeFigureOut">
              <a:rPr lang="x-none" smtClean="0"/>
              <a:t>23/09/2024</a:t>
            </a:fld>
            <a:endParaRPr lang="x-none"/>
          </a:p>
        </p:txBody>
      </p:sp>
      <p:sp>
        <p:nvSpPr>
          <p:cNvPr id="5" name="Footer Placeholder 4">
            <a:extLst>
              <a:ext uri="{FF2B5EF4-FFF2-40B4-BE49-F238E27FC236}">
                <a16:creationId xmlns:a16="http://schemas.microsoft.com/office/drawing/2014/main" xmlns="" id="{D15FB7E5-D49E-4E9C-8D9F-F652EB026D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x-none"/>
          </a:p>
        </p:txBody>
      </p:sp>
      <p:sp>
        <p:nvSpPr>
          <p:cNvPr id="6" name="Slide Number Placeholder 5">
            <a:extLst>
              <a:ext uri="{FF2B5EF4-FFF2-40B4-BE49-F238E27FC236}">
                <a16:creationId xmlns:a16="http://schemas.microsoft.com/office/drawing/2014/main" xmlns="" id="{BA8F5E5A-A4DF-4FE9-9EFA-5ABE844EF1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76E9F4-9F38-41F5-8DD3-CB3617C99BD4}" type="slidenum">
              <a:rPr lang="x-none" smtClean="0"/>
              <a:t>‹#›</a:t>
            </a:fld>
            <a:endParaRPr lang="x-none"/>
          </a:p>
        </p:txBody>
      </p:sp>
    </p:spTree>
    <p:extLst>
      <p:ext uri="{BB962C8B-B14F-4D97-AF65-F5344CB8AC3E}">
        <p14:creationId xmlns:p14="http://schemas.microsoft.com/office/powerpoint/2010/main" val="638030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C931362-8653-4A6F-9672-5467B576E581}"/>
              </a:ext>
            </a:extLst>
          </p:cNvPr>
          <p:cNvSpPr>
            <a:spLocks noGrp="1"/>
          </p:cNvSpPr>
          <p:nvPr>
            <p:ph type="ctrTitle"/>
          </p:nvPr>
        </p:nvSpPr>
        <p:spPr/>
        <p:txBody>
          <a:bodyPr/>
          <a:lstStyle/>
          <a:p>
            <a:r>
              <a:rPr lang="en-US" b="1" dirty="0"/>
              <a:t>Course: Advanced Management Accounting</a:t>
            </a:r>
            <a:endParaRPr lang="x-none" dirty="0"/>
          </a:p>
        </p:txBody>
      </p:sp>
      <p:sp>
        <p:nvSpPr>
          <p:cNvPr id="3" name="Subtitle 2">
            <a:extLst>
              <a:ext uri="{FF2B5EF4-FFF2-40B4-BE49-F238E27FC236}">
                <a16:creationId xmlns:a16="http://schemas.microsoft.com/office/drawing/2014/main" xmlns="" id="{95DFEB66-5441-4313-AC24-38F5E303F348}"/>
              </a:ext>
            </a:extLst>
          </p:cNvPr>
          <p:cNvSpPr>
            <a:spLocks noGrp="1"/>
          </p:cNvSpPr>
          <p:nvPr>
            <p:ph type="subTitle" idx="1"/>
          </p:nvPr>
        </p:nvSpPr>
        <p:spPr/>
        <p:txBody>
          <a:bodyPr/>
          <a:lstStyle/>
          <a:p>
            <a:r>
              <a:rPr lang="en-US" dirty="0"/>
              <a:t>Week 3: Short Term Planning Decisions </a:t>
            </a:r>
          </a:p>
          <a:p>
            <a:endParaRPr lang="en-US" dirty="0"/>
          </a:p>
          <a:p>
            <a:r>
              <a:rPr lang="en-US" dirty="0"/>
              <a:t>Lecturer: Peter Karugu </a:t>
            </a:r>
            <a:r>
              <a:rPr lang="en-US" dirty="0" err="1"/>
              <a:t>Kahihu</a:t>
            </a:r>
            <a:endParaRPr lang="en-US" dirty="0"/>
          </a:p>
          <a:p>
            <a:endParaRPr lang="x-none" dirty="0"/>
          </a:p>
        </p:txBody>
      </p:sp>
    </p:spTree>
    <p:extLst>
      <p:ext uri="{BB962C8B-B14F-4D97-AF65-F5344CB8AC3E}">
        <p14:creationId xmlns:p14="http://schemas.microsoft.com/office/powerpoint/2010/main" val="4382625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0C9FB73-FE57-438F-AC23-1FF07B527E19}"/>
              </a:ext>
            </a:extLst>
          </p:cNvPr>
          <p:cNvSpPr>
            <a:spLocks noGrp="1"/>
          </p:cNvSpPr>
          <p:nvPr>
            <p:ph type="title"/>
          </p:nvPr>
        </p:nvSpPr>
        <p:spPr/>
        <p:txBody>
          <a:bodyPr/>
          <a:lstStyle/>
          <a:p>
            <a:r>
              <a:rPr lang="en-US" dirty="0"/>
              <a:t>Introduction</a:t>
            </a:r>
            <a:endParaRPr lang="x-none" dirty="0"/>
          </a:p>
        </p:txBody>
      </p:sp>
      <p:sp>
        <p:nvSpPr>
          <p:cNvPr id="3" name="Content Placeholder 2">
            <a:extLst>
              <a:ext uri="{FF2B5EF4-FFF2-40B4-BE49-F238E27FC236}">
                <a16:creationId xmlns:a16="http://schemas.microsoft.com/office/drawing/2014/main" xmlns="" id="{242C10C6-E8A4-4ED7-9C87-36E9726D8400}"/>
              </a:ext>
            </a:extLst>
          </p:cNvPr>
          <p:cNvSpPr>
            <a:spLocks noGrp="1"/>
          </p:cNvSpPr>
          <p:nvPr>
            <p:ph idx="1"/>
          </p:nvPr>
        </p:nvSpPr>
        <p:spPr/>
        <p:txBody>
          <a:bodyPr/>
          <a:lstStyle/>
          <a:p>
            <a:pPr marL="0" indent="0" algn="just">
              <a:buNone/>
            </a:pPr>
            <a:endParaRPr lang="en-US" dirty="0"/>
          </a:p>
          <a:p>
            <a:pPr marL="0" indent="0" algn="just">
              <a:buNone/>
            </a:pPr>
            <a:r>
              <a:rPr lang="en-US" dirty="0"/>
              <a:t>This lecture introduces you to Short Term Planning Decisions.</a:t>
            </a:r>
          </a:p>
          <a:p>
            <a:pPr marL="0" indent="0" algn="just">
              <a:buNone/>
            </a:pPr>
            <a:endParaRPr lang="en-US" b="1" dirty="0"/>
          </a:p>
          <a:p>
            <a:pPr marL="0" indent="0" algn="just">
              <a:buNone/>
            </a:pPr>
            <a:r>
              <a:rPr lang="x-none" b="1" dirty="0"/>
              <a:t>Expected Learning Outcomes</a:t>
            </a:r>
            <a:endParaRPr lang="en-US" dirty="0"/>
          </a:p>
          <a:p>
            <a:pPr marL="0" indent="0" algn="just">
              <a:buNone/>
            </a:pPr>
            <a:r>
              <a:rPr lang="en-US" dirty="0"/>
              <a:t>By the end of this lecture, the learner should be able to: </a:t>
            </a:r>
          </a:p>
          <a:p>
            <a:pPr lvl="0"/>
            <a:r>
              <a:rPr lang="en-US" dirty="0"/>
              <a:t>To understand Sensitivity Analysis, Problem Tree, and Situation Analysis</a:t>
            </a:r>
            <a:endParaRPr lang="x-none" sz="2400" dirty="0"/>
          </a:p>
          <a:p>
            <a:pPr lvl="0"/>
            <a:r>
              <a:rPr lang="en-US" dirty="0"/>
              <a:t>To be able to forecast using above different methods</a:t>
            </a:r>
            <a:endParaRPr lang="x-none" sz="2400" dirty="0"/>
          </a:p>
          <a:p>
            <a:endParaRPr lang="x-none" dirty="0"/>
          </a:p>
        </p:txBody>
      </p:sp>
    </p:spTree>
    <p:extLst>
      <p:ext uri="{BB962C8B-B14F-4D97-AF65-F5344CB8AC3E}">
        <p14:creationId xmlns:p14="http://schemas.microsoft.com/office/powerpoint/2010/main" val="813531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279D44-3E46-4BA8-A1DB-B7A732EBECA3}"/>
              </a:ext>
            </a:extLst>
          </p:cNvPr>
          <p:cNvSpPr>
            <a:spLocks noGrp="1"/>
          </p:cNvSpPr>
          <p:nvPr>
            <p:ph type="title"/>
          </p:nvPr>
        </p:nvSpPr>
        <p:spPr/>
        <p:txBody>
          <a:bodyPr/>
          <a:lstStyle/>
          <a:p>
            <a:r>
              <a:rPr lang="en-US" dirty="0"/>
              <a:t>Short Term Planning Decisions</a:t>
            </a:r>
            <a:endParaRPr lang="x-none" dirty="0"/>
          </a:p>
        </p:txBody>
      </p:sp>
      <p:sp>
        <p:nvSpPr>
          <p:cNvPr id="3" name="Content Placeholder 2">
            <a:extLst>
              <a:ext uri="{FF2B5EF4-FFF2-40B4-BE49-F238E27FC236}">
                <a16:creationId xmlns:a16="http://schemas.microsoft.com/office/drawing/2014/main" xmlns="" id="{E4A9C380-6CC8-4BE5-BC56-6E62276CC88A}"/>
              </a:ext>
            </a:extLst>
          </p:cNvPr>
          <p:cNvSpPr>
            <a:spLocks noGrp="1"/>
          </p:cNvSpPr>
          <p:nvPr>
            <p:ph idx="1"/>
          </p:nvPr>
        </p:nvSpPr>
        <p:spPr/>
        <p:txBody>
          <a:bodyPr/>
          <a:lstStyle/>
          <a:p>
            <a:r>
              <a:rPr lang="x-none" dirty="0"/>
              <a:t>Making wise decisions is a vital component of running a business.</a:t>
            </a:r>
            <a:endParaRPr lang="en-US" dirty="0"/>
          </a:p>
          <a:p>
            <a:r>
              <a:rPr lang="x-none" dirty="0"/>
              <a:t>While long-term decisions are clearly significant because they frequently entail investing substantial sums of money in a project, making short-term judgments with the right tools is even more crucial.</a:t>
            </a:r>
            <a:endParaRPr lang="en-US" dirty="0"/>
          </a:p>
          <a:p>
            <a:r>
              <a:rPr lang="x-none" dirty="0"/>
              <a:t> Short-term decisions are frequently made in management in a variety of areas, including purchasing, pricing, workforce levels, inventory control, and deciding which goods to sell and which to discontinue. </a:t>
            </a:r>
            <a:br>
              <a:rPr lang="x-none" dirty="0"/>
            </a:br>
            <a:endParaRPr lang="x-none" dirty="0"/>
          </a:p>
        </p:txBody>
      </p:sp>
    </p:spTree>
    <p:extLst>
      <p:ext uri="{BB962C8B-B14F-4D97-AF65-F5344CB8AC3E}">
        <p14:creationId xmlns:p14="http://schemas.microsoft.com/office/powerpoint/2010/main" val="2029998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E6FA02B-245B-463F-B545-78570CA5BDC2}"/>
              </a:ext>
            </a:extLst>
          </p:cNvPr>
          <p:cNvSpPr>
            <a:spLocks noGrp="1"/>
          </p:cNvSpPr>
          <p:nvPr>
            <p:ph type="title"/>
          </p:nvPr>
        </p:nvSpPr>
        <p:spPr/>
        <p:txBody>
          <a:bodyPr/>
          <a:lstStyle/>
          <a:p>
            <a:r>
              <a:rPr lang="en-US" dirty="0"/>
              <a:t>Short Term decision</a:t>
            </a:r>
            <a:endParaRPr lang="x-none" dirty="0"/>
          </a:p>
        </p:txBody>
      </p:sp>
      <p:sp>
        <p:nvSpPr>
          <p:cNvPr id="3" name="Content Placeholder 2">
            <a:extLst>
              <a:ext uri="{FF2B5EF4-FFF2-40B4-BE49-F238E27FC236}">
                <a16:creationId xmlns:a16="http://schemas.microsoft.com/office/drawing/2014/main" xmlns="" id="{C6D0735C-D76F-489D-8C32-CE04DB61C8CA}"/>
              </a:ext>
            </a:extLst>
          </p:cNvPr>
          <p:cNvSpPr>
            <a:spLocks noGrp="1"/>
          </p:cNvSpPr>
          <p:nvPr>
            <p:ph idx="1"/>
          </p:nvPr>
        </p:nvSpPr>
        <p:spPr/>
        <p:txBody>
          <a:bodyPr>
            <a:normAutofit fontScale="92500"/>
          </a:bodyPr>
          <a:lstStyle/>
          <a:p>
            <a:r>
              <a:rPr lang="x-none" dirty="0"/>
              <a:t>A company might need to choose between manufacturing components internally or purchasing them, accepting or declining an order, continuing to develop a product or selling it at its break-even point, or determining the most efficient use of resources when some of them become</a:t>
            </a:r>
            <a:r>
              <a:rPr lang="en-US" dirty="0"/>
              <a:t> scarce.</a:t>
            </a:r>
            <a:endParaRPr lang="x-none" dirty="0"/>
          </a:p>
          <a:p>
            <a:pPr fontAlgn="base"/>
            <a:r>
              <a:rPr lang="x-none" dirty="0"/>
              <a:t>There are four basic steps involved in making these kinds of operating decisions:</a:t>
            </a:r>
            <a:endParaRPr lang="en-US" dirty="0"/>
          </a:p>
          <a:p>
            <a:pPr lvl="0" fontAlgn="base"/>
            <a:r>
              <a:rPr lang="en-US" dirty="0"/>
              <a:t>(a) </a:t>
            </a:r>
            <a:r>
              <a:rPr lang="x-none" dirty="0"/>
              <a:t>Becoming aware that a decision needs to be made</a:t>
            </a:r>
          </a:p>
          <a:p>
            <a:pPr lvl="0" fontAlgn="base"/>
            <a:r>
              <a:rPr lang="en-US" dirty="0"/>
              <a:t>(b) </a:t>
            </a:r>
            <a:r>
              <a:rPr lang="x-none" dirty="0"/>
              <a:t>Identifying the available alternatives</a:t>
            </a:r>
          </a:p>
          <a:p>
            <a:pPr lvl="0" fontAlgn="base"/>
            <a:r>
              <a:rPr lang="en-US" dirty="0"/>
              <a:t>© </a:t>
            </a:r>
            <a:r>
              <a:rPr lang="x-none" dirty="0"/>
              <a:t>Evaluating the alternatives</a:t>
            </a:r>
          </a:p>
          <a:p>
            <a:pPr lvl="0" fontAlgn="base"/>
            <a:r>
              <a:rPr lang="en-US" dirty="0"/>
              <a:t>(d) </a:t>
            </a:r>
            <a:r>
              <a:rPr lang="x-none" dirty="0"/>
              <a:t>Making the decision.</a:t>
            </a:r>
          </a:p>
          <a:p>
            <a:pPr fontAlgn="base"/>
            <a:endParaRPr lang="x-none" dirty="0"/>
          </a:p>
          <a:p>
            <a:endParaRPr lang="x-none" dirty="0"/>
          </a:p>
        </p:txBody>
      </p:sp>
    </p:spTree>
    <p:extLst>
      <p:ext uri="{BB962C8B-B14F-4D97-AF65-F5344CB8AC3E}">
        <p14:creationId xmlns:p14="http://schemas.microsoft.com/office/powerpoint/2010/main" val="2766510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2E2A5C5-E80B-4047-BC21-3B75FF92811B}"/>
              </a:ext>
            </a:extLst>
          </p:cNvPr>
          <p:cNvSpPr>
            <a:spLocks noGrp="1"/>
          </p:cNvSpPr>
          <p:nvPr>
            <p:ph type="title"/>
          </p:nvPr>
        </p:nvSpPr>
        <p:spPr/>
        <p:txBody>
          <a:bodyPr/>
          <a:lstStyle/>
          <a:p>
            <a:r>
              <a:rPr lang="en-US" b="1" dirty="0">
                <a:latin typeface="Cambria" panose="02040503050406030204" pitchFamily="18" charset="0"/>
              </a:rPr>
              <a:t>Types of short term decisions</a:t>
            </a:r>
            <a:endParaRPr lang="x-none" dirty="0"/>
          </a:p>
        </p:txBody>
      </p:sp>
      <p:sp>
        <p:nvSpPr>
          <p:cNvPr id="3" name="Content Placeholder 2">
            <a:extLst>
              <a:ext uri="{FF2B5EF4-FFF2-40B4-BE49-F238E27FC236}">
                <a16:creationId xmlns:a16="http://schemas.microsoft.com/office/drawing/2014/main" xmlns="" id="{02E5779F-5209-42C5-A82F-4929745653A8}"/>
              </a:ext>
            </a:extLst>
          </p:cNvPr>
          <p:cNvSpPr>
            <a:spLocks noGrp="1"/>
          </p:cNvSpPr>
          <p:nvPr>
            <p:ph idx="1"/>
          </p:nvPr>
        </p:nvSpPr>
        <p:spPr/>
        <p:txBody>
          <a:bodyPr/>
          <a:lstStyle/>
          <a:p>
            <a:endParaRPr lang="en-US" dirty="0"/>
          </a:p>
          <a:p>
            <a:r>
              <a:rPr lang="en-US" dirty="0"/>
              <a:t>Short term output decisions </a:t>
            </a:r>
          </a:p>
          <a:p>
            <a:r>
              <a:rPr lang="en-US" dirty="0"/>
              <a:t>Product mix decisions where there is a capacity constraint</a:t>
            </a:r>
          </a:p>
          <a:p>
            <a:r>
              <a:rPr lang="en-US" dirty="0"/>
              <a:t>Special pricing decision</a:t>
            </a:r>
          </a:p>
          <a:p>
            <a:r>
              <a:rPr lang="en-US" dirty="0"/>
              <a:t>Make or buy decisions</a:t>
            </a:r>
          </a:p>
          <a:p>
            <a:r>
              <a:rPr lang="en-US" dirty="0"/>
              <a:t>Whether to replace equipment</a:t>
            </a:r>
          </a:p>
          <a:p>
            <a:r>
              <a:rPr lang="en-US" dirty="0"/>
              <a:t>Discontinuance decisions</a:t>
            </a:r>
          </a:p>
          <a:p>
            <a:endParaRPr lang="x-none" dirty="0"/>
          </a:p>
        </p:txBody>
      </p:sp>
    </p:spTree>
    <p:extLst>
      <p:ext uri="{BB962C8B-B14F-4D97-AF65-F5344CB8AC3E}">
        <p14:creationId xmlns:p14="http://schemas.microsoft.com/office/powerpoint/2010/main" val="3271225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EF5B6B-C0A9-4683-902F-8C867DA5C6B2}"/>
              </a:ext>
            </a:extLst>
          </p:cNvPr>
          <p:cNvSpPr>
            <a:spLocks noGrp="1"/>
          </p:cNvSpPr>
          <p:nvPr>
            <p:ph type="title"/>
          </p:nvPr>
        </p:nvSpPr>
        <p:spPr/>
        <p:txBody>
          <a:bodyPr/>
          <a:lstStyle/>
          <a:p>
            <a:r>
              <a:rPr lang="en-US" dirty="0"/>
              <a:t>Short Term Planning Decision Methods</a:t>
            </a:r>
            <a:endParaRPr lang="x-none" dirty="0"/>
          </a:p>
        </p:txBody>
      </p:sp>
      <p:sp>
        <p:nvSpPr>
          <p:cNvPr id="3" name="Content Placeholder 2">
            <a:extLst>
              <a:ext uri="{FF2B5EF4-FFF2-40B4-BE49-F238E27FC236}">
                <a16:creationId xmlns:a16="http://schemas.microsoft.com/office/drawing/2014/main" xmlns="" id="{CEB68F62-DE42-4DC7-A40C-12548F02E1D6}"/>
              </a:ext>
            </a:extLst>
          </p:cNvPr>
          <p:cNvSpPr>
            <a:spLocks noGrp="1"/>
          </p:cNvSpPr>
          <p:nvPr>
            <p:ph idx="1"/>
          </p:nvPr>
        </p:nvSpPr>
        <p:spPr/>
        <p:txBody>
          <a:bodyPr/>
          <a:lstStyle/>
          <a:p>
            <a:r>
              <a:rPr lang="en-US" dirty="0"/>
              <a:t>Some of the Short term Planning decision making include:</a:t>
            </a:r>
          </a:p>
          <a:p>
            <a:endParaRPr lang="en-US" dirty="0"/>
          </a:p>
          <a:p>
            <a:r>
              <a:rPr lang="en-US" dirty="0"/>
              <a:t>(a) Sensitivity Analysis</a:t>
            </a:r>
          </a:p>
          <a:p>
            <a:r>
              <a:rPr lang="en-US" dirty="0"/>
              <a:t>(b) Cost  Volume Pricing (CVP)</a:t>
            </a:r>
          </a:p>
          <a:p>
            <a:r>
              <a:rPr lang="en-US" dirty="0"/>
              <a:t>( c ) Statistical Analysis</a:t>
            </a:r>
          </a:p>
          <a:p>
            <a:r>
              <a:rPr lang="en-US" dirty="0"/>
              <a:t>(d) Problem Tree Analysis</a:t>
            </a:r>
            <a:endParaRPr lang="x-none" dirty="0"/>
          </a:p>
        </p:txBody>
      </p:sp>
    </p:spTree>
    <p:extLst>
      <p:ext uri="{BB962C8B-B14F-4D97-AF65-F5344CB8AC3E}">
        <p14:creationId xmlns:p14="http://schemas.microsoft.com/office/powerpoint/2010/main" val="32486589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FD4442-545F-4DFA-BE2F-A67961ACCD0E}"/>
              </a:ext>
            </a:extLst>
          </p:cNvPr>
          <p:cNvSpPr>
            <a:spLocks noGrp="1"/>
          </p:cNvSpPr>
          <p:nvPr>
            <p:ph type="title"/>
          </p:nvPr>
        </p:nvSpPr>
        <p:spPr/>
        <p:txBody>
          <a:bodyPr/>
          <a:lstStyle/>
          <a:p>
            <a:pPr algn="ctr"/>
            <a:r>
              <a:rPr lang="x-none" b="1" dirty="0"/>
              <a:t>Sensitivity Analysis</a:t>
            </a:r>
          </a:p>
        </p:txBody>
      </p:sp>
      <p:sp>
        <p:nvSpPr>
          <p:cNvPr id="3" name="Content Placeholder 2">
            <a:extLst>
              <a:ext uri="{FF2B5EF4-FFF2-40B4-BE49-F238E27FC236}">
                <a16:creationId xmlns:a16="http://schemas.microsoft.com/office/drawing/2014/main" xmlns="" id="{9E948A46-320D-4769-A18C-C4E2DED01CB6}"/>
              </a:ext>
            </a:extLst>
          </p:cNvPr>
          <p:cNvSpPr>
            <a:spLocks noGrp="1"/>
          </p:cNvSpPr>
          <p:nvPr>
            <p:ph idx="1"/>
          </p:nvPr>
        </p:nvSpPr>
        <p:spPr/>
        <p:txBody>
          <a:bodyPr/>
          <a:lstStyle/>
          <a:p>
            <a:endParaRPr lang="en-US" dirty="0"/>
          </a:p>
          <a:p>
            <a:r>
              <a:rPr lang="x-none" dirty="0"/>
              <a:t>Sensitivity analysis is a technique used in financial </a:t>
            </a:r>
            <a:r>
              <a:rPr lang="x-none" dirty="0" err="1"/>
              <a:t>modeling</a:t>
            </a:r>
            <a:r>
              <a:rPr lang="x-none" dirty="0"/>
              <a:t> to examine the effects of varying independent variable values on a given dependent variable under particular circumstances. </a:t>
            </a:r>
            <a:endParaRPr lang="en-US" dirty="0"/>
          </a:p>
          <a:p>
            <a:r>
              <a:rPr lang="x-none" dirty="0"/>
              <a:t>Sensitivity analysis is often applied across many disciplines, from economics and engineering to geography and biology. </a:t>
            </a:r>
            <a:endParaRPr lang="en-US" dirty="0"/>
          </a:p>
          <a:p>
            <a:r>
              <a:rPr lang="x-none" dirty="0"/>
              <a:t>When studying and </a:t>
            </a:r>
            <a:r>
              <a:rPr lang="x-none" dirty="0" err="1"/>
              <a:t>analyzing</a:t>
            </a:r>
            <a:r>
              <a:rPr lang="x-none" dirty="0"/>
              <a:t> "Black Box Processes," in which the result is an ill-defined function of multiple inputs, it is quite helpful. </a:t>
            </a:r>
          </a:p>
        </p:txBody>
      </p:sp>
    </p:spTree>
    <p:extLst>
      <p:ext uri="{BB962C8B-B14F-4D97-AF65-F5344CB8AC3E}">
        <p14:creationId xmlns:p14="http://schemas.microsoft.com/office/powerpoint/2010/main" val="1574223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2BF7F07-75D1-4B5C-9D52-37260D42D062}"/>
              </a:ext>
            </a:extLst>
          </p:cNvPr>
          <p:cNvSpPr>
            <a:spLocks noGrp="1"/>
          </p:cNvSpPr>
          <p:nvPr>
            <p:ph type="title"/>
          </p:nvPr>
        </p:nvSpPr>
        <p:spPr/>
        <p:txBody>
          <a:bodyPr/>
          <a:lstStyle/>
          <a:p>
            <a:r>
              <a:rPr lang="x-none" b="1" dirty="0"/>
              <a:t>Sensitivity Analysis</a:t>
            </a:r>
            <a:endParaRPr lang="x-none" dirty="0"/>
          </a:p>
        </p:txBody>
      </p:sp>
      <p:sp>
        <p:nvSpPr>
          <p:cNvPr id="3" name="Content Placeholder 2">
            <a:extLst>
              <a:ext uri="{FF2B5EF4-FFF2-40B4-BE49-F238E27FC236}">
                <a16:creationId xmlns:a16="http://schemas.microsoft.com/office/drawing/2014/main" xmlns="" id="{D4839BBB-35F4-4128-B482-931B1B671AF6}"/>
              </a:ext>
            </a:extLst>
          </p:cNvPr>
          <p:cNvSpPr>
            <a:spLocks noGrp="1"/>
          </p:cNvSpPr>
          <p:nvPr>
            <p:ph idx="1"/>
          </p:nvPr>
        </p:nvSpPr>
        <p:spPr/>
        <p:txBody>
          <a:bodyPr>
            <a:normAutofit fontScale="92500"/>
          </a:bodyPr>
          <a:lstStyle/>
          <a:p>
            <a:r>
              <a:rPr lang="x-none" dirty="0"/>
              <a:t>A process or function that defies analysis and study is said to be opaque</a:t>
            </a:r>
            <a:r>
              <a:rPr lang="en-US" dirty="0"/>
              <a:t>.</a:t>
            </a:r>
          </a:p>
          <a:p>
            <a:r>
              <a:rPr lang="x-none" dirty="0"/>
              <a:t> In geography, for instance, climate models are typically extremely intricate.</a:t>
            </a:r>
            <a:endParaRPr lang="en-US" dirty="0"/>
          </a:p>
          <a:p>
            <a:r>
              <a:rPr lang="x-none" dirty="0"/>
              <a:t> As a result, it is unclear exactly how the inputs and outputs relate to one another.</a:t>
            </a:r>
          </a:p>
          <a:p>
            <a:r>
              <a:rPr lang="x-none" dirty="0"/>
              <a:t> Sensitivity analysis is an organized method for evaluating how modifications to input parameters or variables affect a model, simulation, or system's results.</a:t>
            </a:r>
            <a:endParaRPr lang="en-US" dirty="0"/>
          </a:p>
          <a:p>
            <a:r>
              <a:rPr lang="x-none" dirty="0"/>
              <a:t> It attempts to put a number on how much input uncertainty affects output uncertainty.</a:t>
            </a:r>
          </a:p>
          <a:p>
            <a:endParaRPr lang="x-none" dirty="0"/>
          </a:p>
          <a:p>
            <a:endParaRPr lang="x-none" dirty="0"/>
          </a:p>
        </p:txBody>
      </p:sp>
    </p:spTree>
    <p:extLst>
      <p:ext uri="{BB962C8B-B14F-4D97-AF65-F5344CB8AC3E}">
        <p14:creationId xmlns:p14="http://schemas.microsoft.com/office/powerpoint/2010/main" val="41438180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B771E2-E99C-4B8D-A651-9C7869C288DB}"/>
              </a:ext>
            </a:extLst>
          </p:cNvPr>
          <p:cNvSpPr>
            <a:spLocks noGrp="1"/>
          </p:cNvSpPr>
          <p:nvPr>
            <p:ph type="title"/>
          </p:nvPr>
        </p:nvSpPr>
        <p:spPr/>
        <p:txBody>
          <a:bodyPr/>
          <a:lstStyle/>
          <a:p>
            <a:r>
              <a:rPr lang="x-none" b="1" dirty="0"/>
              <a:t>What-If Analysis</a:t>
            </a:r>
            <a:r>
              <a:rPr lang="x-none" dirty="0"/>
              <a:t/>
            </a:r>
            <a:br>
              <a:rPr lang="x-none" dirty="0"/>
            </a:br>
            <a:endParaRPr lang="x-none" dirty="0"/>
          </a:p>
        </p:txBody>
      </p:sp>
      <p:sp>
        <p:nvSpPr>
          <p:cNvPr id="3" name="Content Placeholder 2">
            <a:extLst>
              <a:ext uri="{FF2B5EF4-FFF2-40B4-BE49-F238E27FC236}">
                <a16:creationId xmlns:a16="http://schemas.microsoft.com/office/drawing/2014/main" xmlns="" id="{8688160B-7D7D-420B-9CF3-C208654261DB}"/>
              </a:ext>
            </a:extLst>
          </p:cNvPr>
          <p:cNvSpPr>
            <a:spLocks noGrp="1"/>
          </p:cNvSpPr>
          <p:nvPr>
            <p:ph idx="1"/>
          </p:nvPr>
        </p:nvSpPr>
        <p:spPr/>
        <p:txBody>
          <a:bodyPr>
            <a:normAutofit fontScale="85000" lnSpcReduction="20000"/>
          </a:bodyPr>
          <a:lstStyle/>
          <a:p>
            <a:endParaRPr lang="en-US" dirty="0"/>
          </a:p>
          <a:p>
            <a:r>
              <a:rPr lang="x-none" dirty="0"/>
              <a:t>Financial analysts most frequently utilize a financial sensitivity analysis, sometimes referred to as a What-If analysis or a What-If simulation exercise, to forecast how a particular activity will turn out under particular circumstances. </a:t>
            </a:r>
            <a:endParaRPr lang="en-US" dirty="0"/>
          </a:p>
          <a:p>
            <a:r>
              <a:rPr lang="x-none" dirty="0"/>
              <a:t>The parameters that define the scope of Financial Sensitivity Analysis are established by the collection of independent variables, or input variables. </a:t>
            </a:r>
            <a:endParaRPr lang="en-US" dirty="0"/>
          </a:p>
          <a:p>
            <a:r>
              <a:rPr lang="x-none" dirty="0"/>
              <a:t>Sensitivity analysis, for instance, can be used to examine how bond prices might be affected if interest rates rose by 1%.</a:t>
            </a:r>
            <a:endParaRPr lang="en-US" dirty="0"/>
          </a:p>
          <a:p>
            <a:r>
              <a:rPr lang="x-none" dirty="0"/>
              <a:t> "What would happen to the price of a bond if interest rates went up by 1%?" is the "What-If" question. </a:t>
            </a:r>
            <a:endParaRPr lang="en-US" dirty="0"/>
          </a:p>
          <a:p>
            <a:r>
              <a:rPr lang="x-none" dirty="0"/>
              <a:t>Sensitivity analysis can be used to provide an answer to this query. </a:t>
            </a:r>
          </a:p>
          <a:p>
            <a:pPr marL="0" indent="0">
              <a:buNone/>
            </a:pPr>
            <a:r>
              <a:rPr lang="x-none" dirty="0"/>
              <a:t/>
            </a:r>
            <a:br>
              <a:rPr lang="x-none" dirty="0"/>
            </a:br>
            <a:endParaRPr lang="x-none" dirty="0"/>
          </a:p>
        </p:txBody>
      </p:sp>
    </p:spTree>
    <p:extLst>
      <p:ext uri="{BB962C8B-B14F-4D97-AF65-F5344CB8AC3E}">
        <p14:creationId xmlns:p14="http://schemas.microsoft.com/office/powerpoint/2010/main" val="5795457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D185ECA-8A42-43D4-A8EE-F1C4D8970445}"/>
              </a:ext>
            </a:extLst>
          </p:cNvPr>
          <p:cNvSpPr>
            <a:spLocks noGrp="1"/>
          </p:cNvSpPr>
          <p:nvPr>
            <p:ph type="title"/>
          </p:nvPr>
        </p:nvSpPr>
        <p:spPr/>
        <p:txBody>
          <a:bodyPr/>
          <a:lstStyle/>
          <a:p>
            <a:r>
              <a:rPr lang="en-US" dirty="0"/>
              <a:t>Key</a:t>
            </a:r>
            <a:r>
              <a:rPr lang="x-none" dirty="0"/>
              <a:t> Sensitivity Analysis Goals</a:t>
            </a:r>
          </a:p>
        </p:txBody>
      </p:sp>
      <p:sp>
        <p:nvSpPr>
          <p:cNvPr id="3" name="Content Placeholder 2">
            <a:extLst>
              <a:ext uri="{FF2B5EF4-FFF2-40B4-BE49-F238E27FC236}">
                <a16:creationId xmlns:a16="http://schemas.microsoft.com/office/drawing/2014/main" xmlns="" id="{98CF7345-46C1-418A-A9A0-57CCB7D76217}"/>
              </a:ext>
            </a:extLst>
          </p:cNvPr>
          <p:cNvSpPr>
            <a:spLocks noGrp="1"/>
          </p:cNvSpPr>
          <p:nvPr>
            <p:ph idx="1"/>
          </p:nvPr>
        </p:nvSpPr>
        <p:spPr/>
        <p:txBody>
          <a:bodyPr>
            <a:normAutofit fontScale="92500" lnSpcReduction="20000"/>
          </a:bodyPr>
          <a:lstStyle/>
          <a:p>
            <a:r>
              <a:rPr lang="x-none" dirty="0"/>
              <a:t>The </a:t>
            </a:r>
            <a:r>
              <a:rPr lang="en-US" dirty="0"/>
              <a:t>Key</a:t>
            </a:r>
            <a:r>
              <a:rPr lang="x-none" dirty="0"/>
              <a:t> Sensitivity Analysis Goals </a:t>
            </a:r>
            <a:br>
              <a:rPr lang="x-none" dirty="0"/>
            </a:br>
            <a:r>
              <a:rPr lang="x-none" dirty="0"/>
              <a:t>1) Determining Important Factors:</a:t>
            </a:r>
            <a:endParaRPr lang="en-US" dirty="0"/>
          </a:p>
          <a:p>
            <a:r>
              <a:rPr lang="x-none" dirty="0"/>
              <a:t> We may determine which input variables have the most impact on the model's outputs by doing sensitivity analyses. </a:t>
            </a:r>
            <a:endParaRPr lang="en-US" dirty="0"/>
          </a:p>
          <a:p>
            <a:r>
              <a:rPr lang="x-none" dirty="0"/>
              <a:t>By identifying these elements, resources and attention may be directed toward the most important ones. </a:t>
            </a:r>
            <a:endParaRPr lang="en-US" dirty="0"/>
          </a:p>
          <a:p>
            <a:r>
              <a:rPr lang="x-none" dirty="0"/>
              <a:t/>
            </a:r>
            <a:br>
              <a:rPr lang="x-none" dirty="0"/>
            </a:br>
            <a:r>
              <a:rPr lang="x-none" dirty="0"/>
              <a:t>2) Understanding Model </a:t>
            </a:r>
            <a:r>
              <a:rPr lang="x-none" dirty="0" err="1"/>
              <a:t>Behavior</a:t>
            </a:r>
            <a:r>
              <a:rPr lang="x-none" dirty="0"/>
              <a:t>: </a:t>
            </a:r>
            <a:endParaRPr lang="en-US" dirty="0"/>
          </a:p>
          <a:p>
            <a:r>
              <a:rPr lang="x-none" dirty="0"/>
              <a:t>Sensitivity analysis sheds light on how modifications to particular variables impact a model or system's overall </a:t>
            </a:r>
            <a:r>
              <a:rPr lang="x-none" dirty="0" err="1"/>
              <a:t>behavior</a:t>
            </a:r>
            <a:r>
              <a:rPr lang="x-none" dirty="0"/>
              <a:t>. </a:t>
            </a:r>
            <a:endParaRPr lang="en-US" dirty="0"/>
          </a:p>
          <a:p>
            <a:r>
              <a:rPr lang="x-none" dirty="0"/>
              <a:t>Relationships and dependencies that might not be obvious otherwise are revealed with its assistance. </a:t>
            </a:r>
            <a:br>
              <a:rPr lang="x-none" dirty="0"/>
            </a:br>
            <a:endParaRPr lang="x-none" dirty="0"/>
          </a:p>
        </p:txBody>
      </p:sp>
    </p:spTree>
    <p:extLst>
      <p:ext uri="{BB962C8B-B14F-4D97-AF65-F5344CB8AC3E}">
        <p14:creationId xmlns:p14="http://schemas.microsoft.com/office/powerpoint/2010/main" val="2760611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58568D6-FF52-4A3D-B7BC-3D6B9A0ACE98}"/>
              </a:ext>
            </a:extLst>
          </p:cNvPr>
          <p:cNvSpPr>
            <a:spLocks noGrp="1"/>
          </p:cNvSpPr>
          <p:nvPr>
            <p:ph type="title"/>
          </p:nvPr>
        </p:nvSpPr>
        <p:spPr/>
        <p:txBody>
          <a:bodyPr/>
          <a:lstStyle/>
          <a:p>
            <a:r>
              <a:rPr lang="en-US" dirty="0"/>
              <a:t>Key</a:t>
            </a:r>
            <a:r>
              <a:rPr lang="x-none" dirty="0"/>
              <a:t> Sensitivity Analysis Goals</a:t>
            </a:r>
          </a:p>
        </p:txBody>
      </p:sp>
      <p:sp>
        <p:nvSpPr>
          <p:cNvPr id="3" name="Content Placeholder 2">
            <a:extLst>
              <a:ext uri="{FF2B5EF4-FFF2-40B4-BE49-F238E27FC236}">
                <a16:creationId xmlns:a16="http://schemas.microsoft.com/office/drawing/2014/main" xmlns="" id="{9CC11330-D2A8-45DD-A073-369BAE973298}"/>
              </a:ext>
            </a:extLst>
          </p:cNvPr>
          <p:cNvSpPr>
            <a:spLocks noGrp="1"/>
          </p:cNvSpPr>
          <p:nvPr>
            <p:ph idx="1"/>
          </p:nvPr>
        </p:nvSpPr>
        <p:spPr/>
        <p:txBody>
          <a:bodyPr>
            <a:normAutofit fontScale="92500" lnSpcReduction="20000"/>
          </a:bodyPr>
          <a:lstStyle/>
          <a:p>
            <a:r>
              <a:rPr lang="x-none" dirty="0"/>
              <a:t>3) Improving Decision-Making:</a:t>
            </a:r>
            <a:endParaRPr lang="en-US" dirty="0"/>
          </a:p>
          <a:p>
            <a:r>
              <a:rPr lang="x-none" dirty="0"/>
              <a:t> • Decision-makers are able to make better decisions if they have a better grasp of sensitivity. </a:t>
            </a:r>
            <a:endParaRPr lang="en-US" dirty="0"/>
          </a:p>
          <a:p>
            <a:r>
              <a:rPr lang="x-none" dirty="0"/>
              <a:t>They can concentrate on modifying or regulating significant factors in order to successfully reduce risks or attain desired results. </a:t>
            </a:r>
          </a:p>
          <a:p>
            <a:endParaRPr lang="x-none" dirty="0"/>
          </a:p>
          <a:p>
            <a:r>
              <a:rPr lang="x-none" dirty="0"/>
              <a:t>Sensitivity analysis is essentially a potent technique for examining and measuring the connections between inputs and outputs in models and systems. </a:t>
            </a:r>
            <a:endParaRPr lang="en-US" dirty="0"/>
          </a:p>
          <a:p>
            <a:r>
              <a:rPr lang="x-none" dirty="0"/>
              <a:t>It gives decision-makers insightful knowledge about the variables causing uncertainty and unpredictability, enabling them to successfully manage complexity and maximize results.</a:t>
            </a:r>
          </a:p>
          <a:p>
            <a:endParaRPr lang="x-none" dirty="0"/>
          </a:p>
        </p:txBody>
      </p:sp>
    </p:spTree>
    <p:extLst>
      <p:ext uri="{BB962C8B-B14F-4D97-AF65-F5344CB8AC3E}">
        <p14:creationId xmlns:p14="http://schemas.microsoft.com/office/powerpoint/2010/main" val="2749519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4F80C1B-DFC6-417E-9149-B6357AE48E23}"/>
              </a:ext>
            </a:extLst>
          </p:cNvPr>
          <p:cNvSpPr>
            <a:spLocks noGrp="1"/>
          </p:cNvSpPr>
          <p:nvPr>
            <p:ph type="title"/>
          </p:nvPr>
        </p:nvSpPr>
        <p:spPr/>
        <p:txBody>
          <a:bodyPr/>
          <a:lstStyle/>
          <a:p>
            <a:r>
              <a:rPr lang="x-none" dirty="0"/>
              <a:t>Methods and Metrics</a:t>
            </a:r>
            <a:br>
              <a:rPr lang="x-none" dirty="0"/>
            </a:br>
            <a:endParaRPr lang="x-none" dirty="0"/>
          </a:p>
        </p:txBody>
      </p:sp>
      <p:sp>
        <p:nvSpPr>
          <p:cNvPr id="3" name="Content Placeholder 2">
            <a:extLst>
              <a:ext uri="{FF2B5EF4-FFF2-40B4-BE49-F238E27FC236}">
                <a16:creationId xmlns:a16="http://schemas.microsoft.com/office/drawing/2014/main" xmlns="" id="{B0E564C8-F578-4A81-9609-83651ED18F94}"/>
              </a:ext>
            </a:extLst>
          </p:cNvPr>
          <p:cNvSpPr>
            <a:spLocks noGrp="1"/>
          </p:cNvSpPr>
          <p:nvPr>
            <p:ph idx="1"/>
          </p:nvPr>
        </p:nvSpPr>
        <p:spPr/>
        <p:txBody>
          <a:bodyPr/>
          <a:lstStyle/>
          <a:p>
            <a:r>
              <a:rPr lang="x-none" dirty="0"/>
              <a:t>1) </a:t>
            </a:r>
            <a:r>
              <a:rPr lang="x-none" b="1" dirty="0"/>
              <a:t>One-at-a-Time (OAT) Analysis:</a:t>
            </a:r>
            <a:endParaRPr lang="en-US" b="1" dirty="0"/>
          </a:p>
          <a:p>
            <a:r>
              <a:rPr lang="x-none" dirty="0"/>
              <a:t> Using this approach, one input variable is changed at a time, while the rest are left at their initial values.</a:t>
            </a:r>
            <a:endParaRPr lang="en-US" dirty="0"/>
          </a:p>
          <a:p>
            <a:pPr marL="0" indent="0">
              <a:buNone/>
            </a:pPr>
            <a:r>
              <a:rPr lang="x-none" dirty="0"/>
              <a:t>• The amount that the output changes in response to small adjustments in the input variable is usually used to determine how sensitive the output is to each input variable.</a:t>
            </a:r>
            <a:endParaRPr lang="en-US" dirty="0"/>
          </a:p>
          <a:p>
            <a:pPr marL="0" indent="0">
              <a:buNone/>
            </a:pPr>
            <a:r>
              <a:rPr lang="x-none" dirty="0"/>
              <a:t>• Sensitivity can be measured using metrics such as the output-response curve's slope or the range of values across various input variable levels. </a:t>
            </a:r>
            <a:br>
              <a:rPr lang="x-none" dirty="0"/>
            </a:br>
            <a:endParaRPr lang="x-none" dirty="0"/>
          </a:p>
        </p:txBody>
      </p:sp>
    </p:spTree>
    <p:extLst>
      <p:ext uri="{BB962C8B-B14F-4D97-AF65-F5344CB8AC3E}">
        <p14:creationId xmlns:p14="http://schemas.microsoft.com/office/powerpoint/2010/main" val="32494902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C58A1E-F575-4396-9C21-F32281C562BE}"/>
              </a:ext>
            </a:extLst>
          </p:cNvPr>
          <p:cNvSpPr>
            <a:spLocks noGrp="1"/>
          </p:cNvSpPr>
          <p:nvPr>
            <p:ph type="title"/>
          </p:nvPr>
        </p:nvSpPr>
        <p:spPr/>
        <p:txBody>
          <a:bodyPr/>
          <a:lstStyle/>
          <a:p>
            <a:r>
              <a:rPr lang="x-none" dirty="0"/>
              <a:t>Methods and Metrics</a:t>
            </a:r>
            <a:br>
              <a:rPr lang="x-none" dirty="0"/>
            </a:br>
            <a:endParaRPr lang="x-none" dirty="0"/>
          </a:p>
        </p:txBody>
      </p:sp>
      <p:sp>
        <p:nvSpPr>
          <p:cNvPr id="3" name="Content Placeholder 2">
            <a:extLst>
              <a:ext uri="{FF2B5EF4-FFF2-40B4-BE49-F238E27FC236}">
                <a16:creationId xmlns:a16="http://schemas.microsoft.com/office/drawing/2014/main" xmlns="" id="{D33A19C0-EF07-4A63-8BA3-48FF3198633A}"/>
              </a:ext>
            </a:extLst>
          </p:cNvPr>
          <p:cNvSpPr>
            <a:spLocks noGrp="1"/>
          </p:cNvSpPr>
          <p:nvPr>
            <p:ph idx="1"/>
          </p:nvPr>
        </p:nvSpPr>
        <p:spPr/>
        <p:txBody>
          <a:bodyPr>
            <a:normAutofit lnSpcReduction="10000"/>
          </a:bodyPr>
          <a:lstStyle/>
          <a:p>
            <a:pPr lvl="0"/>
            <a:r>
              <a:rPr lang="x-none" dirty="0"/>
              <a:t>2) Local Sensitivity study: </a:t>
            </a:r>
            <a:endParaRPr lang="en-US" dirty="0"/>
          </a:p>
          <a:p>
            <a:pPr lvl="0"/>
            <a:r>
              <a:rPr lang="x-none" dirty="0"/>
              <a:t>This type of study aims to determine how slight modifications to the input variables around a certain point impact the model's results.</a:t>
            </a:r>
            <a:endParaRPr lang="en-US" dirty="0"/>
          </a:p>
          <a:p>
            <a:pPr marL="0" lvl="0" indent="0">
              <a:buNone/>
            </a:pPr>
            <a:r>
              <a:rPr lang="x-none" dirty="0"/>
              <a:t> </a:t>
            </a:r>
            <a:br>
              <a:rPr lang="x-none" dirty="0"/>
            </a:br>
            <a:r>
              <a:rPr lang="x-none" dirty="0"/>
              <a:t>• It frequently entails figuring out the output's partial derivatives, or sensitivity coefficients, for each input variable at a certain point. </a:t>
            </a:r>
            <a:endParaRPr lang="en-US" dirty="0"/>
          </a:p>
          <a:p>
            <a:pPr marL="0" lvl="0" indent="0">
              <a:buNone/>
            </a:pPr>
            <a:endParaRPr lang="x-none" dirty="0"/>
          </a:p>
          <a:p>
            <a:pPr lvl="0"/>
            <a:r>
              <a:rPr lang="x-none" dirty="0"/>
              <a:t>These derivatives indicate the rate of change of the output concerning changes in the input variables and can provide insights into the local sensitivity of the model.</a:t>
            </a:r>
          </a:p>
          <a:p>
            <a:endParaRPr lang="x-none" dirty="0"/>
          </a:p>
        </p:txBody>
      </p:sp>
    </p:spTree>
    <p:extLst>
      <p:ext uri="{BB962C8B-B14F-4D97-AF65-F5344CB8AC3E}">
        <p14:creationId xmlns:p14="http://schemas.microsoft.com/office/powerpoint/2010/main" val="29965342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009E33-88A5-460F-9CAD-27DB87566BF6}"/>
              </a:ext>
            </a:extLst>
          </p:cNvPr>
          <p:cNvSpPr>
            <a:spLocks noGrp="1"/>
          </p:cNvSpPr>
          <p:nvPr>
            <p:ph type="title"/>
          </p:nvPr>
        </p:nvSpPr>
        <p:spPr/>
        <p:txBody>
          <a:bodyPr/>
          <a:lstStyle/>
          <a:p>
            <a:r>
              <a:rPr lang="x-none" dirty="0"/>
              <a:t>Methods and Metrics</a:t>
            </a:r>
          </a:p>
        </p:txBody>
      </p:sp>
      <p:sp>
        <p:nvSpPr>
          <p:cNvPr id="3" name="Content Placeholder 2">
            <a:extLst>
              <a:ext uri="{FF2B5EF4-FFF2-40B4-BE49-F238E27FC236}">
                <a16:creationId xmlns:a16="http://schemas.microsoft.com/office/drawing/2014/main" xmlns="" id="{A4906DF9-BE14-40D8-987B-4D1B19B4F0BF}"/>
              </a:ext>
            </a:extLst>
          </p:cNvPr>
          <p:cNvSpPr>
            <a:spLocks noGrp="1"/>
          </p:cNvSpPr>
          <p:nvPr>
            <p:ph idx="1"/>
          </p:nvPr>
        </p:nvSpPr>
        <p:spPr/>
        <p:txBody>
          <a:bodyPr>
            <a:normAutofit lnSpcReduction="10000"/>
          </a:bodyPr>
          <a:lstStyle/>
          <a:p>
            <a:r>
              <a:rPr lang="x-none" dirty="0"/>
              <a:t>3) Global Sensitivity Analysis: </a:t>
            </a:r>
            <a:endParaRPr lang="en-US" dirty="0"/>
          </a:p>
          <a:p>
            <a:r>
              <a:rPr lang="x-none" dirty="0"/>
              <a:t>This technique evaluates the total effect of input variables on the input space-wide variability of the model's outputs. </a:t>
            </a:r>
            <a:endParaRPr lang="en-US" dirty="0"/>
          </a:p>
          <a:p>
            <a:r>
              <a:rPr lang="x-none" dirty="0"/>
              <a:t/>
            </a:r>
            <a:br>
              <a:rPr lang="x-none" dirty="0"/>
            </a:br>
            <a:r>
              <a:rPr lang="x-none" dirty="0"/>
              <a:t>• This method helps identify which input variables are most influential in driving output variability and captures non-linear and interaction effects. </a:t>
            </a:r>
            <a:endParaRPr lang="en-US" dirty="0"/>
          </a:p>
          <a:p>
            <a:r>
              <a:rPr lang="x-none" dirty="0"/>
              <a:t>• Variance-based methods, for example, are used to break down the total variance in the output into contributions from individual input variables and their interactions. </a:t>
            </a:r>
            <a:br>
              <a:rPr lang="x-none" dirty="0"/>
            </a:br>
            <a:endParaRPr lang="x-none" dirty="0"/>
          </a:p>
        </p:txBody>
      </p:sp>
    </p:spTree>
    <p:extLst>
      <p:ext uri="{BB962C8B-B14F-4D97-AF65-F5344CB8AC3E}">
        <p14:creationId xmlns:p14="http://schemas.microsoft.com/office/powerpoint/2010/main" val="40357779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79FE5D-0A59-4706-88BB-7DB0F48C5C30}"/>
              </a:ext>
            </a:extLst>
          </p:cNvPr>
          <p:cNvSpPr>
            <a:spLocks noGrp="1"/>
          </p:cNvSpPr>
          <p:nvPr>
            <p:ph type="title"/>
          </p:nvPr>
        </p:nvSpPr>
        <p:spPr/>
        <p:txBody>
          <a:bodyPr/>
          <a:lstStyle/>
          <a:p>
            <a:r>
              <a:rPr lang="x-none" dirty="0"/>
              <a:t>Methods and Metrics</a:t>
            </a:r>
          </a:p>
        </p:txBody>
      </p:sp>
      <p:sp>
        <p:nvSpPr>
          <p:cNvPr id="3" name="Content Placeholder 2">
            <a:extLst>
              <a:ext uri="{FF2B5EF4-FFF2-40B4-BE49-F238E27FC236}">
                <a16:creationId xmlns:a16="http://schemas.microsoft.com/office/drawing/2014/main" xmlns="" id="{659D670E-D966-48C2-B7A7-5102C4A14B0B}"/>
              </a:ext>
            </a:extLst>
          </p:cNvPr>
          <p:cNvSpPr>
            <a:spLocks noGrp="1"/>
          </p:cNvSpPr>
          <p:nvPr>
            <p:ph idx="1"/>
          </p:nvPr>
        </p:nvSpPr>
        <p:spPr/>
        <p:txBody>
          <a:bodyPr>
            <a:normAutofit/>
          </a:bodyPr>
          <a:lstStyle/>
          <a:p>
            <a:r>
              <a:rPr lang="x-none" dirty="0"/>
              <a:t>4) Response Surface Techniques: </a:t>
            </a:r>
            <a:endParaRPr lang="en-US" dirty="0"/>
          </a:p>
          <a:p>
            <a:r>
              <a:rPr lang="x-none" dirty="0"/>
              <a:t>Using response surfaces, or mathematical functions, response surface techniques match the output of the model as a function of the input variables. </a:t>
            </a:r>
            <a:br>
              <a:rPr lang="x-none" dirty="0"/>
            </a:br>
            <a:r>
              <a:rPr lang="x-none" dirty="0"/>
              <a:t>• The steepness of these response surfaces, which show how sensitive the output is to variations in particular input directions, can be used to quantify sensitivity. </a:t>
            </a:r>
            <a:endParaRPr lang="en-US" dirty="0"/>
          </a:p>
        </p:txBody>
      </p:sp>
    </p:spTree>
    <p:extLst>
      <p:ext uri="{BB962C8B-B14F-4D97-AF65-F5344CB8AC3E}">
        <p14:creationId xmlns:p14="http://schemas.microsoft.com/office/powerpoint/2010/main" val="771712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982D40-D843-4AF8-A2F2-2E1E9F921967}"/>
              </a:ext>
            </a:extLst>
          </p:cNvPr>
          <p:cNvSpPr>
            <a:spLocks noGrp="1"/>
          </p:cNvSpPr>
          <p:nvPr>
            <p:ph type="title"/>
          </p:nvPr>
        </p:nvSpPr>
        <p:spPr/>
        <p:txBody>
          <a:bodyPr/>
          <a:lstStyle/>
          <a:p>
            <a:r>
              <a:rPr lang="x-none" dirty="0"/>
              <a:t>Methods and Metrics</a:t>
            </a:r>
          </a:p>
        </p:txBody>
      </p:sp>
      <p:sp>
        <p:nvSpPr>
          <p:cNvPr id="3" name="Content Placeholder 2">
            <a:extLst>
              <a:ext uri="{FF2B5EF4-FFF2-40B4-BE49-F238E27FC236}">
                <a16:creationId xmlns:a16="http://schemas.microsoft.com/office/drawing/2014/main" xmlns="" id="{AF44400B-427E-4728-B18B-ED403AE03120}"/>
              </a:ext>
            </a:extLst>
          </p:cNvPr>
          <p:cNvSpPr>
            <a:spLocks noGrp="1"/>
          </p:cNvSpPr>
          <p:nvPr>
            <p:ph idx="1"/>
          </p:nvPr>
        </p:nvSpPr>
        <p:spPr/>
        <p:txBody>
          <a:bodyPr/>
          <a:lstStyle/>
          <a:p>
            <a:r>
              <a:rPr lang="x-none" dirty="0"/>
              <a:t>5) Scenario Analysis:</a:t>
            </a:r>
          </a:p>
          <a:p>
            <a:r>
              <a:rPr lang="x-none" dirty="0"/>
              <a:t>• To assess how changes in these scenarios affect the model's results, scenario analysis measures sensitivity by simulating several scenarios or sets of input values.</a:t>
            </a:r>
          </a:p>
          <a:p>
            <a:r>
              <a:rPr lang="x-none" dirty="0"/>
              <a:t>This method aids in evaluating the model's resilience and robustness in various scenarios and </a:t>
            </a:r>
            <a:r>
              <a:rPr lang="x-none" dirty="0" err="1"/>
              <a:t>unpredictabilities</a:t>
            </a:r>
            <a:r>
              <a:rPr lang="x-none" dirty="0"/>
              <a:t>. </a:t>
            </a:r>
            <a:br>
              <a:rPr lang="x-none" dirty="0"/>
            </a:br>
            <a:r>
              <a:rPr lang="x-none" dirty="0"/>
              <a:t>The model's complexity, the type of input-output linkages, and the desired level of detail in sensitivity comprehension all influence the choice of sensitivity measurement method.</a:t>
            </a:r>
          </a:p>
        </p:txBody>
      </p:sp>
    </p:spTree>
    <p:extLst>
      <p:ext uri="{BB962C8B-B14F-4D97-AF65-F5344CB8AC3E}">
        <p14:creationId xmlns:p14="http://schemas.microsoft.com/office/powerpoint/2010/main" val="13843356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F181608-21CF-4BA1-A410-6579E49E4C0B}"/>
              </a:ext>
            </a:extLst>
          </p:cNvPr>
          <p:cNvSpPr>
            <a:spLocks noGrp="1"/>
          </p:cNvSpPr>
          <p:nvPr>
            <p:ph type="title"/>
          </p:nvPr>
        </p:nvSpPr>
        <p:spPr/>
        <p:txBody>
          <a:bodyPr/>
          <a:lstStyle/>
          <a:p>
            <a:r>
              <a:rPr lang="en-US" dirty="0"/>
              <a:t>Summary</a:t>
            </a:r>
            <a:endParaRPr lang="x-none" dirty="0"/>
          </a:p>
        </p:txBody>
      </p:sp>
      <p:sp>
        <p:nvSpPr>
          <p:cNvPr id="3" name="Content Placeholder 2">
            <a:extLst>
              <a:ext uri="{FF2B5EF4-FFF2-40B4-BE49-F238E27FC236}">
                <a16:creationId xmlns:a16="http://schemas.microsoft.com/office/drawing/2014/main" xmlns="" id="{7589B9F8-5815-410B-B9A5-F7F09B08F1B9}"/>
              </a:ext>
            </a:extLst>
          </p:cNvPr>
          <p:cNvSpPr>
            <a:spLocks noGrp="1"/>
          </p:cNvSpPr>
          <p:nvPr>
            <p:ph idx="1"/>
          </p:nvPr>
        </p:nvSpPr>
        <p:spPr/>
        <p:txBody>
          <a:bodyPr/>
          <a:lstStyle/>
          <a:p>
            <a:r>
              <a:rPr lang="x-none" dirty="0"/>
              <a:t>By using the right sensitivity analysis methodologies, analysts can uncover important factors, improve decision-making, and learn a great deal about how models and systems behave. </a:t>
            </a:r>
            <a:endParaRPr lang="en-US" dirty="0"/>
          </a:p>
          <a:p>
            <a:r>
              <a:rPr lang="x-none" dirty="0"/>
              <a:t>Sensitivity analysis is an effective technique for improving decision-making because it sheds light on how adjustments to input variables affect results and choices. </a:t>
            </a:r>
          </a:p>
          <a:p>
            <a:endParaRPr lang="x-none" dirty="0"/>
          </a:p>
        </p:txBody>
      </p:sp>
    </p:spTree>
    <p:extLst>
      <p:ext uri="{BB962C8B-B14F-4D97-AF65-F5344CB8AC3E}">
        <p14:creationId xmlns:p14="http://schemas.microsoft.com/office/powerpoint/2010/main" val="15506145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4FC8BA-9DD5-4D43-9099-4D9828A2191F}"/>
              </a:ext>
            </a:extLst>
          </p:cNvPr>
          <p:cNvSpPr>
            <a:spLocks noGrp="1"/>
          </p:cNvSpPr>
          <p:nvPr>
            <p:ph type="title"/>
          </p:nvPr>
        </p:nvSpPr>
        <p:spPr/>
        <p:txBody>
          <a:bodyPr/>
          <a:lstStyle/>
          <a:p>
            <a:r>
              <a:rPr lang="en-US" dirty="0"/>
              <a:t>Sensitivity</a:t>
            </a:r>
            <a:r>
              <a:rPr lang="x-none" dirty="0"/>
              <a:t> analysis in decision-making processes:</a:t>
            </a:r>
          </a:p>
        </p:txBody>
      </p:sp>
      <p:sp>
        <p:nvSpPr>
          <p:cNvPr id="3" name="Content Placeholder 2">
            <a:extLst>
              <a:ext uri="{FF2B5EF4-FFF2-40B4-BE49-F238E27FC236}">
                <a16:creationId xmlns:a16="http://schemas.microsoft.com/office/drawing/2014/main" xmlns="" id="{4338D82E-2558-4650-BF28-9633AD99A01A}"/>
              </a:ext>
            </a:extLst>
          </p:cNvPr>
          <p:cNvSpPr>
            <a:spLocks noGrp="1"/>
          </p:cNvSpPr>
          <p:nvPr>
            <p:ph idx="1"/>
          </p:nvPr>
        </p:nvSpPr>
        <p:spPr/>
        <p:txBody>
          <a:bodyPr>
            <a:normAutofit fontScale="92500" lnSpcReduction="20000"/>
          </a:bodyPr>
          <a:lstStyle/>
          <a:p>
            <a:pPr marL="0" indent="0">
              <a:buNone/>
            </a:pPr>
            <a:r>
              <a:rPr lang="en-US" dirty="0"/>
              <a:t>(1) </a:t>
            </a:r>
            <a:r>
              <a:rPr lang="x-none" dirty="0"/>
              <a:t>Determining the Important factors: </a:t>
            </a:r>
            <a:endParaRPr lang="en-US" dirty="0"/>
          </a:p>
          <a:p>
            <a:r>
              <a:rPr lang="x-none" dirty="0"/>
              <a:t>Sensitivity analysis aids in determining which input factors have the most effects on the desired results. </a:t>
            </a:r>
            <a:endParaRPr lang="en-US" dirty="0"/>
          </a:p>
          <a:p>
            <a:r>
              <a:rPr lang="x-none" dirty="0"/>
              <a:t>The most sensitive variables can be identified, allowing decision-makers to concentrate their attention on monitoring or controlling these important variables. </a:t>
            </a:r>
            <a:endParaRPr lang="en-US" dirty="0"/>
          </a:p>
          <a:p>
            <a:r>
              <a:rPr lang="x-none" dirty="0"/>
              <a:t/>
            </a:r>
            <a:br>
              <a:rPr lang="x-none" dirty="0"/>
            </a:br>
            <a:r>
              <a:rPr lang="x-none" dirty="0"/>
              <a:t>2) Evaluating Risk and Uncertainty: </a:t>
            </a:r>
            <a:endParaRPr lang="en-US" dirty="0"/>
          </a:p>
          <a:p>
            <a:r>
              <a:rPr lang="x-none" dirty="0"/>
              <a:t>Making decisions frequently entails navigating risk and uncertainty.</a:t>
            </a:r>
            <a:endParaRPr lang="en-US" dirty="0"/>
          </a:p>
          <a:p>
            <a:r>
              <a:rPr lang="x-none" dirty="0"/>
              <a:t>Sensitivity analysis helps decision-makers evaluate possible risks and establish backup plans by quantifying the effect of input variable uncertainty on the outputs. </a:t>
            </a:r>
            <a:br>
              <a:rPr lang="x-none" dirty="0"/>
            </a:br>
            <a:endParaRPr lang="x-none" dirty="0"/>
          </a:p>
        </p:txBody>
      </p:sp>
    </p:spTree>
    <p:extLst>
      <p:ext uri="{BB962C8B-B14F-4D97-AF65-F5344CB8AC3E}">
        <p14:creationId xmlns:p14="http://schemas.microsoft.com/office/powerpoint/2010/main" val="6623666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365D92B-1ABD-4FFD-9D7F-2F302BE0B72B}"/>
              </a:ext>
            </a:extLst>
          </p:cNvPr>
          <p:cNvSpPr>
            <a:spLocks noGrp="1"/>
          </p:cNvSpPr>
          <p:nvPr>
            <p:ph type="title"/>
          </p:nvPr>
        </p:nvSpPr>
        <p:spPr/>
        <p:txBody>
          <a:bodyPr/>
          <a:lstStyle/>
          <a:p>
            <a:r>
              <a:rPr lang="en-US" dirty="0"/>
              <a:t>Sensitivity</a:t>
            </a:r>
            <a:r>
              <a:rPr lang="x-none" dirty="0"/>
              <a:t> analysis in decision-making processes:</a:t>
            </a:r>
          </a:p>
        </p:txBody>
      </p:sp>
      <p:sp>
        <p:nvSpPr>
          <p:cNvPr id="3" name="Content Placeholder 2">
            <a:extLst>
              <a:ext uri="{FF2B5EF4-FFF2-40B4-BE49-F238E27FC236}">
                <a16:creationId xmlns:a16="http://schemas.microsoft.com/office/drawing/2014/main" xmlns="" id="{DD984F53-10F5-4344-8CA4-A8EE4D5AE061}"/>
              </a:ext>
            </a:extLst>
          </p:cNvPr>
          <p:cNvSpPr>
            <a:spLocks noGrp="1"/>
          </p:cNvSpPr>
          <p:nvPr>
            <p:ph idx="1"/>
          </p:nvPr>
        </p:nvSpPr>
        <p:spPr/>
        <p:txBody>
          <a:bodyPr>
            <a:normAutofit fontScale="92500" lnSpcReduction="10000"/>
          </a:bodyPr>
          <a:lstStyle/>
          <a:p>
            <a:r>
              <a:rPr lang="x-none" dirty="0"/>
              <a:t>3) Optimizing Resource Allocation:</a:t>
            </a:r>
            <a:endParaRPr lang="en-US" dirty="0"/>
          </a:p>
          <a:p>
            <a:r>
              <a:rPr lang="x-none" dirty="0"/>
              <a:t> Sensitivity analysis determines which variables have the greatest impact on resource allocation.</a:t>
            </a:r>
            <a:endParaRPr lang="en-US" dirty="0"/>
          </a:p>
          <a:p>
            <a:r>
              <a:rPr lang="x-none" dirty="0"/>
              <a:t> If decision-makers concentrate on regulating or optimizing crucial factors to attain intended results, they can distribute resources more effectively. </a:t>
            </a:r>
          </a:p>
          <a:p>
            <a:r>
              <a:rPr lang="x-none" dirty="0"/>
              <a:t>4) Scenario Planning and Strategy Development:</a:t>
            </a:r>
            <a:endParaRPr lang="en-US" dirty="0"/>
          </a:p>
          <a:p>
            <a:r>
              <a:rPr lang="x-none" dirty="0"/>
              <a:t> • By examining various combinations of input factors and their effects on outcomes, sensitivity analysis helps with scenario planning.</a:t>
            </a:r>
            <a:endParaRPr lang="en-US" dirty="0"/>
          </a:p>
          <a:p>
            <a:r>
              <a:rPr lang="x-none" dirty="0"/>
              <a:t> Using this data, decision-makers can create solid plans that take into consideration a range of possibilities and uncertainties. </a:t>
            </a:r>
            <a:br>
              <a:rPr lang="x-none" dirty="0"/>
            </a:br>
            <a:endParaRPr lang="x-none" dirty="0"/>
          </a:p>
        </p:txBody>
      </p:sp>
    </p:spTree>
    <p:extLst>
      <p:ext uri="{BB962C8B-B14F-4D97-AF65-F5344CB8AC3E}">
        <p14:creationId xmlns:p14="http://schemas.microsoft.com/office/powerpoint/2010/main" val="27875425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473DD21-76B0-4B52-8A7F-3FCE8FED8A51}"/>
              </a:ext>
            </a:extLst>
          </p:cNvPr>
          <p:cNvSpPr>
            <a:spLocks noGrp="1"/>
          </p:cNvSpPr>
          <p:nvPr>
            <p:ph type="title"/>
          </p:nvPr>
        </p:nvSpPr>
        <p:spPr/>
        <p:txBody>
          <a:bodyPr/>
          <a:lstStyle/>
          <a:p>
            <a:r>
              <a:rPr lang="en-US" dirty="0"/>
              <a:t>Sensitivity</a:t>
            </a:r>
            <a:r>
              <a:rPr lang="x-none" dirty="0"/>
              <a:t> analysis in decision-making processes:</a:t>
            </a:r>
          </a:p>
        </p:txBody>
      </p:sp>
      <p:sp>
        <p:nvSpPr>
          <p:cNvPr id="3" name="Content Placeholder 2">
            <a:extLst>
              <a:ext uri="{FF2B5EF4-FFF2-40B4-BE49-F238E27FC236}">
                <a16:creationId xmlns:a16="http://schemas.microsoft.com/office/drawing/2014/main" xmlns="" id="{ABA4CA89-67C9-4C3E-A384-8E0475C72D99}"/>
              </a:ext>
            </a:extLst>
          </p:cNvPr>
          <p:cNvSpPr>
            <a:spLocks noGrp="1"/>
          </p:cNvSpPr>
          <p:nvPr>
            <p:ph idx="1"/>
          </p:nvPr>
        </p:nvSpPr>
        <p:spPr/>
        <p:txBody>
          <a:bodyPr>
            <a:normAutofit fontScale="92500" lnSpcReduction="20000"/>
          </a:bodyPr>
          <a:lstStyle/>
          <a:p>
            <a:r>
              <a:rPr lang="x-none" dirty="0"/>
              <a:t>5) Increasing Model Reliability: </a:t>
            </a:r>
            <a:endParaRPr lang="en-US" dirty="0"/>
          </a:p>
          <a:p>
            <a:r>
              <a:rPr lang="x-none" dirty="0"/>
              <a:t>Sensitivity analysis contributes to the robustness and dependability of models that are utilized in decision-making.</a:t>
            </a:r>
            <a:endParaRPr lang="en-US" dirty="0"/>
          </a:p>
          <a:p>
            <a:r>
              <a:rPr lang="x-none" dirty="0"/>
              <a:t> In order to improve model accuracy, decision-makers might incorporate more variables, improve assumptions, or tweak their models by understanding how changes in inputs affect outcomes. </a:t>
            </a:r>
            <a:endParaRPr lang="en-US" dirty="0"/>
          </a:p>
          <a:p>
            <a:r>
              <a:rPr lang="x-none" dirty="0"/>
              <a:t/>
            </a:r>
            <a:br>
              <a:rPr lang="x-none" dirty="0"/>
            </a:br>
            <a:r>
              <a:rPr lang="x-none" dirty="0"/>
              <a:t>6) Improving Performance and Cost-Effectiveness: </a:t>
            </a:r>
            <a:endParaRPr lang="en-US" dirty="0"/>
          </a:p>
          <a:p>
            <a:r>
              <a:rPr lang="x-none" dirty="0"/>
              <a:t>Sensitivity analysis can help direct choices that improve both performance and affordability. </a:t>
            </a:r>
            <a:endParaRPr lang="en-US" dirty="0"/>
          </a:p>
          <a:p>
            <a:r>
              <a:rPr lang="x-none" dirty="0"/>
              <a:t>Decision-makers can minimize expenses and resource usage while maximizing intended outcomes by concentrating on regulating influential variables. </a:t>
            </a:r>
          </a:p>
          <a:p>
            <a:endParaRPr lang="x-none" dirty="0"/>
          </a:p>
        </p:txBody>
      </p:sp>
    </p:spTree>
    <p:extLst>
      <p:ext uri="{BB962C8B-B14F-4D97-AF65-F5344CB8AC3E}">
        <p14:creationId xmlns:p14="http://schemas.microsoft.com/office/powerpoint/2010/main" val="31656541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1D5D996-5D5A-4504-B444-7029D3FD75FC}"/>
              </a:ext>
            </a:extLst>
          </p:cNvPr>
          <p:cNvSpPr>
            <a:spLocks noGrp="1"/>
          </p:cNvSpPr>
          <p:nvPr>
            <p:ph type="title"/>
          </p:nvPr>
        </p:nvSpPr>
        <p:spPr/>
        <p:txBody>
          <a:bodyPr/>
          <a:lstStyle/>
          <a:p>
            <a:r>
              <a:rPr lang="en-US" dirty="0"/>
              <a:t>Week 3: Short Term Planning Decisions</a:t>
            </a:r>
            <a:endParaRPr lang="x-none" dirty="0"/>
          </a:p>
        </p:txBody>
      </p:sp>
      <p:sp>
        <p:nvSpPr>
          <p:cNvPr id="3" name="Content Placeholder 2">
            <a:extLst>
              <a:ext uri="{FF2B5EF4-FFF2-40B4-BE49-F238E27FC236}">
                <a16:creationId xmlns:a16="http://schemas.microsoft.com/office/drawing/2014/main" xmlns="" id="{A13578D8-1209-42E3-ABBB-84E36ED91E6E}"/>
              </a:ext>
            </a:extLst>
          </p:cNvPr>
          <p:cNvSpPr>
            <a:spLocks noGrp="1"/>
          </p:cNvSpPr>
          <p:nvPr>
            <p:ph idx="1"/>
          </p:nvPr>
        </p:nvSpPr>
        <p:spPr/>
        <p:txBody>
          <a:bodyPr/>
          <a:lstStyle/>
          <a:p>
            <a:endParaRPr lang="en-US" dirty="0"/>
          </a:p>
          <a:p>
            <a:endParaRPr lang="en-US" dirty="0"/>
          </a:p>
          <a:p>
            <a:r>
              <a:rPr lang="en-US" dirty="0"/>
              <a:t>End of Week 3 Part One</a:t>
            </a:r>
            <a:endParaRPr lang="x-none" dirty="0"/>
          </a:p>
        </p:txBody>
      </p:sp>
    </p:spTree>
    <p:extLst>
      <p:ext uri="{BB962C8B-B14F-4D97-AF65-F5344CB8AC3E}">
        <p14:creationId xmlns:p14="http://schemas.microsoft.com/office/powerpoint/2010/main" val="14394209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8B03FC-AA5E-45AF-911F-20CD20A60ADB}"/>
              </a:ext>
            </a:extLst>
          </p:cNvPr>
          <p:cNvSpPr>
            <a:spLocks noGrp="1"/>
          </p:cNvSpPr>
          <p:nvPr>
            <p:ph type="title"/>
          </p:nvPr>
        </p:nvSpPr>
        <p:spPr/>
        <p:txBody>
          <a:bodyPr/>
          <a:lstStyle/>
          <a:p>
            <a:r>
              <a:rPr lang="en-US" dirty="0"/>
              <a:t>Week 3: Short Term Planning Decisions</a:t>
            </a:r>
            <a:endParaRPr lang="x-none" dirty="0"/>
          </a:p>
        </p:txBody>
      </p:sp>
      <p:sp>
        <p:nvSpPr>
          <p:cNvPr id="3" name="Content Placeholder 2">
            <a:extLst>
              <a:ext uri="{FF2B5EF4-FFF2-40B4-BE49-F238E27FC236}">
                <a16:creationId xmlns:a16="http://schemas.microsoft.com/office/drawing/2014/main" xmlns="" id="{1D1A40DE-79BE-4D73-8811-B503C169C8AE}"/>
              </a:ext>
            </a:extLst>
          </p:cNvPr>
          <p:cNvSpPr>
            <a:spLocks noGrp="1"/>
          </p:cNvSpPr>
          <p:nvPr>
            <p:ph idx="1"/>
          </p:nvPr>
        </p:nvSpPr>
        <p:spPr/>
        <p:txBody>
          <a:bodyPr/>
          <a:lstStyle/>
          <a:p>
            <a:endParaRPr lang="en-US" dirty="0"/>
          </a:p>
          <a:p>
            <a:endParaRPr lang="en-US" dirty="0"/>
          </a:p>
          <a:p>
            <a:r>
              <a:rPr lang="en-US" dirty="0"/>
              <a:t>Start of Week 3 Part Two</a:t>
            </a:r>
            <a:endParaRPr lang="x-none" dirty="0"/>
          </a:p>
        </p:txBody>
      </p:sp>
    </p:spTree>
    <p:extLst>
      <p:ext uri="{BB962C8B-B14F-4D97-AF65-F5344CB8AC3E}">
        <p14:creationId xmlns:p14="http://schemas.microsoft.com/office/powerpoint/2010/main" val="14224442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4A91BB-8BEE-4ECB-AFE7-DD146FDA7CF1}"/>
              </a:ext>
            </a:extLst>
          </p:cNvPr>
          <p:cNvSpPr>
            <a:spLocks noGrp="1"/>
          </p:cNvSpPr>
          <p:nvPr>
            <p:ph type="title"/>
          </p:nvPr>
        </p:nvSpPr>
        <p:spPr/>
        <p:txBody>
          <a:bodyPr/>
          <a:lstStyle/>
          <a:p>
            <a:r>
              <a:rPr lang="en-US" dirty="0"/>
              <a:t>Short Term Decision- Cost Volume Pricing(CVP)</a:t>
            </a:r>
            <a:endParaRPr lang="x-none" dirty="0"/>
          </a:p>
        </p:txBody>
      </p:sp>
      <p:sp>
        <p:nvSpPr>
          <p:cNvPr id="3" name="Content Placeholder 2">
            <a:extLst>
              <a:ext uri="{FF2B5EF4-FFF2-40B4-BE49-F238E27FC236}">
                <a16:creationId xmlns:a16="http://schemas.microsoft.com/office/drawing/2014/main" xmlns="" id="{C0B80FFC-42AE-4816-BB4B-4947B54C3045}"/>
              </a:ext>
            </a:extLst>
          </p:cNvPr>
          <p:cNvSpPr>
            <a:spLocks noGrp="1"/>
          </p:cNvSpPr>
          <p:nvPr>
            <p:ph idx="1"/>
          </p:nvPr>
        </p:nvSpPr>
        <p:spPr/>
        <p:txBody>
          <a:bodyPr>
            <a:normAutofit lnSpcReduction="10000"/>
          </a:bodyPr>
          <a:lstStyle/>
          <a:p>
            <a:r>
              <a:rPr lang="en-US" dirty="0"/>
              <a:t>Short-term decisions are those that occur within one year and must be resolved in a timely manner.</a:t>
            </a:r>
          </a:p>
          <a:p>
            <a:r>
              <a:rPr lang="x-none" dirty="0"/>
              <a:t>The study of how costs and revenues alter in response to variations in the volume of goods or services supplied to a client is known as cost-volume-profit, or C-V-P, analysis. </a:t>
            </a:r>
            <a:endParaRPr lang="en-US" dirty="0"/>
          </a:p>
          <a:p>
            <a:r>
              <a:rPr lang="x-none" dirty="0"/>
              <a:t>It is one example of a quick decision-making model. C-V-P analysis is a tool used by businesses to determine if they can sell enough of a certain product to recoup their manufacturing and distribution costs.</a:t>
            </a:r>
            <a:endParaRPr lang="en-US" dirty="0"/>
          </a:p>
          <a:p>
            <a:r>
              <a:rPr lang="x-none" dirty="0"/>
              <a:t>Short-term decisions in accounting operations presume that capacity is fixed. </a:t>
            </a:r>
            <a:br>
              <a:rPr lang="x-none" dirty="0"/>
            </a:br>
            <a:endParaRPr lang="x-none" dirty="0"/>
          </a:p>
        </p:txBody>
      </p:sp>
    </p:spTree>
    <p:extLst>
      <p:ext uri="{BB962C8B-B14F-4D97-AF65-F5344CB8AC3E}">
        <p14:creationId xmlns:p14="http://schemas.microsoft.com/office/powerpoint/2010/main" val="5239131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B36DE10-1C4B-440E-A5F4-3DA80B2D2E49}"/>
              </a:ext>
            </a:extLst>
          </p:cNvPr>
          <p:cNvSpPr>
            <a:spLocks noGrp="1"/>
          </p:cNvSpPr>
          <p:nvPr>
            <p:ph type="title"/>
          </p:nvPr>
        </p:nvSpPr>
        <p:spPr/>
        <p:txBody>
          <a:bodyPr/>
          <a:lstStyle/>
          <a:p>
            <a:r>
              <a:rPr lang="en-US" dirty="0"/>
              <a:t>Cost Volume Price</a:t>
            </a:r>
            <a:endParaRPr lang="x-none" dirty="0"/>
          </a:p>
        </p:txBody>
      </p:sp>
      <p:sp>
        <p:nvSpPr>
          <p:cNvPr id="3" name="Content Placeholder 2">
            <a:extLst>
              <a:ext uri="{FF2B5EF4-FFF2-40B4-BE49-F238E27FC236}">
                <a16:creationId xmlns:a16="http://schemas.microsoft.com/office/drawing/2014/main" xmlns="" id="{9015A8D0-1FA0-49A8-AC81-719AF9A293AE}"/>
              </a:ext>
            </a:extLst>
          </p:cNvPr>
          <p:cNvSpPr>
            <a:spLocks noGrp="1"/>
          </p:cNvSpPr>
          <p:nvPr>
            <p:ph idx="1"/>
          </p:nvPr>
        </p:nvSpPr>
        <p:spPr/>
        <p:txBody>
          <a:bodyPr/>
          <a:lstStyle/>
          <a:p>
            <a:r>
              <a:rPr lang="x-none" dirty="0"/>
              <a:t>The selling price, variable costs, and fixed expenses are assumed to be constant under C-V-P, irrespective of the amount sold.</a:t>
            </a:r>
            <a:endParaRPr lang="en-US" dirty="0"/>
          </a:p>
          <a:p>
            <a:r>
              <a:rPr lang="x-none" dirty="0"/>
              <a:t> The quantity of units sold is equal to the quantity of units created or acquired. </a:t>
            </a:r>
            <a:br>
              <a:rPr lang="x-none" dirty="0"/>
            </a:br>
            <a:r>
              <a:rPr lang="x-none" dirty="0"/>
              <a:t/>
            </a:r>
            <a:br>
              <a:rPr lang="x-none" dirty="0"/>
            </a:br>
            <a:r>
              <a:rPr lang="x-none" dirty="0"/>
              <a:t>The sales mix, or the proportion of products sold, does not change when multiple products are offered. </a:t>
            </a:r>
          </a:p>
          <a:p>
            <a:endParaRPr lang="x-none" dirty="0"/>
          </a:p>
        </p:txBody>
      </p:sp>
    </p:spTree>
    <p:extLst>
      <p:ext uri="{BB962C8B-B14F-4D97-AF65-F5344CB8AC3E}">
        <p14:creationId xmlns:p14="http://schemas.microsoft.com/office/powerpoint/2010/main" val="31351394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422974D-AE1C-4F8E-92FD-9B5629E86138}"/>
              </a:ext>
            </a:extLst>
          </p:cNvPr>
          <p:cNvSpPr>
            <a:spLocks noGrp="1"/>
          </p:cNvSpPr>
          <p:nvPr>
            <p:ph type="title"/>
          </p:nvPr>
        </p:nvSpPr>
        <p:spPr/>
        <p:txBody>
          <a:bodyPr/>
          <a:lstStyle/>
          <a:p>
            <a:r>
              <a:rPr lang="en-US" b="1" i="1" dirty="0"/>
              <a:t>Breakeven Point Calculations</a:t>
            </a:r>
            <a:r>
              <a:rPr lang="x-none" b="1" i="1" dirty="0"/>
              <a:t/>
            </a:r>
            <a:br>
              <a:rPr lang="x-none" b="1" i="1" dirty="0"/>
            </a:br>
            <a:endParaRPr lang="x-none" dirty="0"/>
          </a:p>
        </p:txBody>
      </p:sp>
      <p:sp>
        <p:nvSpPr>
          <p:cNvPr id="3" name="Content Placeholder 2">
            <a:extLst>
              <a:ext uri="{FF2B5EF4-FFF2-40B4-BE49-F238E27FC236}">
                <a16:creationId xmlns:a16="http://schemas.microsoft.com/office/drawing/2014/main" xmlns="" id="{26809694-E0DF-41CD-8952-CE53A0F2EFF3}"/>
              </a:ext>
            </a:extLst>
          </p:cNvPr>
          <p:cNvSpPr>
            <a:spLocks noGrp="1"/>
          </p:cNvSpPr>
          <p:nvPr>
            <p:ph idx="1"/>
          </p:nvPr>
        </p:nvSpPr>
        <p:spPr/>
        <p:txBody>
          <a:bodyPr/>
          <a:lstStyle/>
          <a:p>
            <a:pPr marL="0" indent="0">
              <a:buNone/>
            </a:pPr>
            <a:endParaRPr lang="x-none" b="1" i="1" dirty="0"/>
          </a:p>
          <a:p>
            <a:r>
              <a:rPr lang="en-US" dirty="0"/>
              <a:t>Breakeven point is the volume of product produced and sold where Total Revenue equals Total Costs and in which no profit or loss exists.</a:t>
            </a:r>
          </a:p>
          <a:p>
            <a:r>
              <a:rPr lang="en-US" dirty="0"/>
              <a:t>The breakeven point of a product can be determined using C-V-P analysis.</a:t>
            </a:r>
            <a:endParaRPr lang="x-none" dirty="0"/>
          </a:p>
          <a:p>
            <a:r>
              <a:rPr lang="en-US" dirty="0"/>
              <a:t>Total Revenue and Total Cost equations (formulas):</a:t>
            </a:r>
            <a:endParaRPr lang="x-none" dirty="0"/>
          </a:p>
          <a:p>
            <a:r>
              <a:rPr lang="en-US" dirty="0"/>
              <a:t>Total Revenue = Selling Price (SP) per Unit × Number of Units Sold</a:t>
            </a:r>
            <a:endParaRPr lang="x-none" dirty="0"/>
          </a:p>
          <a:p>
            <a:r>
              <a:rPr lang="en-US" dirty="0"/>
              <a:t>Total Cost = (Variable Cost (VC) per Unit × Number of Units Sold) + Fixed Costs (FC) </a:t>
            </a:r>
            <a:endParaRPr lang="x-none" dirty="0"/>
          </a:p>
        </p:txBody>
      </p:sp>
    </p:spTree>
    <p:extLst>
      <p:ext uri="{BB962C8B-B14F-4D97-AF65-F5344CB8AC3E}">
        <p14:creationId xmlns:p14="http://schemas.microsoft.com/office/powerpoint/2010/main" val="18328448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9C01DD-AFA7-47AF-982C-73BA5C26CDD0}"/>
              </a:ext>
            </a:extLst>
          </p:cNvPr>
          <p:cNvSpPr>
            <a:spLocks noGrp="1"/>
          </p:cNvSpPr>
          <p:nvPr>
            <p:ph type="title"/>
          </p:nvPr>
        </p:nvSpPr>
        <p:spPr/>
        <p:txBody>
          <a:bodyPr/>
          <a:lstStyle/>
          <a:p>
            <a:r>
              <a:rPr lang="en-US" dirty="0"/>
              <a:t>Cost and Profit</a:t>
            </a:r>
            <a:endParaRPr lang="x-none" dirty="0"/>
          </a:p>
        </p:txBody>
      </p:sp>
      <p:sp>
        <p:nvSpPr>
          <p:cNvPr id="3" name="Content Placeholder 2">
            <a:extLst>
              <a:ext uri="{FF2B5EF4-FFF2-40B4-BE49-F238E27FC236}">
                <a16:creationId xmlns:a16="http://schemas.microsoft.com/office/drawing/2014/main" xmlns="" id="{69250C76-546E-418C-AE5A-50AC7B0E6364}"/>
              </a:ext>
            </a:extLst>
          </p:cNvPr>
          <p:cNvSpPr>
            <a:spLocks noGrp="1"/>
          </p:cNvSpPr>
          <p:nvPr>
            <p:ph idx="1"/>
          </p:nvPr>
        </p:nvSpPr>
        <p:spPr/>
        <p:txBody>
          <a:bodyPr>
            <a:normAutofit fontScale="92500" lnSpcReduction="10000"/>
          </a:bodyPr>
          <a:lstStyle/>
          <a:p>
            <a:r>
              <a:rPr lang="x-none" dirty="0"/>
              <a:t>Prices known as </a:t>
            </a:r>
            <a:r>
              <a:rPr lang="x-none" b="1" dirty="0"/>
              <a:t>variable costs (VC)</a:t>
            </a:r>
            <a:r>
              <a:rPr lang="x-none" dirty="0"/>
              <a:t> change based on the volume of output. Direct </a:t>
            </a:r>
            <a:r>
              <a:rPr lang="x-none" dirty="0" err="1"/>
              <a:t>labor</a:t>
            </a:r>
            <a:r>
              <a:rPr lang="x-none" dirty="0"/>
              <a:t> and direct materials are two examples. </a:t>
            </a:r>
            <a:endParaRPr lang="en-US" dirty="0"/>
          </a:p>
          <a:p>
            <a:r>
              <a:rPr lang="x-none" dirty="0"/>
              <a:t>Prices that don't vary depending on the volume of output are known as </a:t>
            </a:r>
            <a:r>
              <a:rPr lang="x-none" b="1" dirty="0"/>
              <a:t>fixed costs, or FC</a:t>
            </a:r>
            <a:r>
              <a:rPr lang="x-none" dirty="0"/>
              <a:t>. Rent, insurance, and management pay are a few examples. </a:t>
            </a:r>
            <a:endParaRPr lang="en-US" dirty="0"/>
          </a:p>
          <a:p>
            <a:r>
              <a:rPr lang="x-none" dirty="0"/>
              <a:t>The </a:t>
            </a:r>
            <a:r>
              <a:rPr lang="x-none" b="1" dirty="0"/>
              <a:t>contribution margin per unit</a:t>
            </a:r>
            <a:r>
              <a:rPr lang="x-none" dirty="0"/>
              <a:t>, also known as contribution margin or CM, is the percentage of each sales dollar that goes toward covering fixed costs because total revenue and total cost are based on the quantity of units sold.</a:t>
            </a:r>
            <a:endParaRPr lang="en-US" dirty="0"/>
          </a:p>
          <a:p>
            <a:r>
              <a:rPr lang="en-US" dirty="0"/>
              <a:t>CM</a:t>
            </a:r>
            <a:r>
              <a:rPr lang="x-none" dirty="0"/>
              <a:t> is calculated as the difference between the selling price per unit and the variable cost per unit. This data is helpful in figuring out the lowest price at which a product can be sold. </a:t>
            </a:r>
          </a:p>
          <a:p>
            <a:endParaRPr lang="x-none" dirty="0"/>
          </a:p>
        </p:txBody>
      </p:sp>
    </p:spTree>
    <p:extLst>
      <p:ext uri="{BB962C8B-B14F-4D97-AF65-F5344CB8AC3E}">
        <p14:creationId xmlns:p14="http://schemas.microsoft.com/office/powerpoint/2010/main" val="5385512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9DD009D-6B1E-4E8C-9C15-B7BB6C8BEDEE}"/>
              </a:ext>
            </a:extLst>
          </p:cNvPr>
          <p:cNvSpPr>
            <a:spLocks noGrp="1"/>
          </p:cNvSpPr>
          <p:nvPr>
            <p:ph type="title"/>
          </p:nvPr>
        </p:nvSpPr>
        <p:spPr/>
        <p:txBody>
          <a:bodyPr/>
          <a:lstStyle/>
          <a:p>
            <a:r>
              <a:rPr lang="en-US" dirty="0"/>
              <a:t>Break Even Point</a:t>
            </a:r>
            <a:endParaRPr lang="x-none" dirty="0"/>
          </a:p>
        </p:txBody>
      </p:sp>
      <p:sp>
        <p:nvSpPr>
          <p:cNvPr id="3" name="Content Placeholder 2">
            <a:extLst>
              <a:ext uri="{FF2B5EF4-FFF2-40B4-BE49-F238E27FC236}">
                <a16:creationId xmlns:a16="http://schemas.microsoft.com/office/drawing/2014/main" xmlns="" id="{D6454AAF-B4AA-4131-9969-21062E0D9012}"/>
              </a:ext>
            </a:extLst>
          </p:cNvPr>
          <p:cNvSpPr>
            <a:spLocks noGrp="1"/>
          </p:cNvSpPr>
          <p:nvPr>
            <p:ph idx="1"/>
          </p:nvPr>
        </p:nvSpPr>
        <p:spPr/>
        <p:txBody>
          <a:bodyPr/>
          <a:lstStyle/>
          <a:p>
            <a:r>
              <a:rPr lang="en-US" dirty="0"/>
              <a:t>Profit is the surplus that remains after total costs (TC) are subtracted from total revenue (TR). [TR – TC = Profit]</a:t>
            </a:r>
            <a:endParaRPr lang="x-none" dirty="0"/>
          </a:p>
          <a:p>
            <a:r>
              <a:rPr lang="en-US" dirty="0"/>
              <a:t>Breakeven Point per Unit is calculated as: (Fixed Cost + Target Profit) ÷ Contribution Margin per Unit. [(FC + TP) ÷ CM = Breakeven Point] True breakeven point is when Profit equals zero.</a:t>
            </a:r>
            <a:endParaRPr lang="x-none" dirty="0"/>
          </a:p>
          <a:p>
            <a:endParaRPr lang="x-none" dirty="0"/>
          </a:p>
        </p:txBody>
      </p:sp>
    </p:spTree>
    <p:extLst>
      <p:ext uri="{BB962C8B-B14F-4D97-AF65-F5344CB8AC3E}">
        <p14:creationId xmlns:p14="http://schemas.microsoft.com/office/powerpoint/2010/main" val="38863095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11A9B9F-D0E2-4768-9405-AADBDF8A484B}"/>
              </a:ext>
            </a:extLst>
          </p:cNvPr>
          <p:cNvSpPr>
            <a:spLocks noGrp="1"/>
          </p:cNvSpPr>
          <p:nvPr>
            <p:ph type="title"/>
          </p:nvPr>
        </p:nvSpPr>
        <p:spPr/>
        <p:txBody>
          <a:bodyPr/>
          <a:lstStyle/>
          <a:p>
            <a:r>
              <a:rPr lang="en-US" dirty="0"/>
              <a:t>Example</a:t>
            </a:r>
            <a:endParaRPr lang="x-none" dirty="0"/>
          </a:p>
        </p:txBody>
      </p:sp>
      <p:sp>
        <p:nvSpPr>
          <p:cNvPr id="3" name="Content Placeholder 2">
            <a:extLst>
              <a:ext uri="{FF2B5EF4-FFF2-40B4-BE49-F238E27FC236}">
                <a16:creationId xmlns:a16="http://schemas.microsoft.com/office/drawing/2014/main" xmlns="" id="{2D1CCDCF-56A7-4C1B-8013-DAD8B6F6E5B7}"/>
              </a:ext>
            </a:extLst>
          </p:cNvPr>
          <p:cNvSpPr>
            <a:spLocks noGrp="1"/>
          </p:cNvSpPr>
          <p:nvPr>
            <p:ph idx="1"/>
          </p:nvPr>
        </p:nvSpPr>
        <p:spPr/>
        <p:txBody>
          <a:bodyPr/>
          <a:lstStyle/>
          <a:p>
            <a:r>
              <a:rPr lang="x-none" dirty="0"/>
              <a:t>Sunglasses from your company are sold for $11.00 each pair. $5.00 is the variable cost (VC) associated with producing the sunglasses. This indicates that the amount available to meet Fixed Costs (FC) is $6.00 (Selling Price (SP) minus VC). The contribution margin per unit (CM) is six dollars. With $120,000 in fixed expenditures, how many units need to be sold for your business to break even? </a:t>
            </a:r>
            <a:endParaRPr lang="en-US" dirty="0"/>
          </a:p>
          <a:p>
            <a:r>
              <a:rPr lang="en-US" dirty="0"/>
              <a:t>Divide</a:t>
            </a:r>
            <a:r>
              <a:rPr lang="x-none" dirty="0"/>
              <a:t> fixed costs by the $6.00 CM per unit. </a:t>
            </a:r>
            <a:br>
              <a:rPr lang="x-none" dirty="0"/>
            </a:br>
            <a:r>
              <a:rPr lang="x-none" dirty="0"/>
              <a:t>20,000 units result from dividing $120,000.00 by $6.00. Thus, pair 20,001 is when your business starts to turn a profit</a:t>
            </a:r>
          </a:p>
        </p:txBody>
      </p:sp>
    </p:spTree>
    <p:extLst>
      <p:ext uri="{BB962C8B-B14F-4D97-AF65-F5344CB8AC3E}">
        <p14:creationId xmlns:p14="http://schemas.microsoft.com/office/powerpoint/2010/main" val="16843166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3BB7392-6432-4C31-B032-DEB64D37AA18}"/>
              </a:ext>
            </a:extLst>
          </p:cNvPr>
          <p:cNvSpPr>
            <a:spLocks noGrp="1"/>
          </p:cNvSpPr>
          <p:nvPr>
            <p:ph type="title"/>
          </p:nvPr>
        </p:nvSpPr>
        <p:spPr/>
        <p:txBody>
          <a:bodyPr/>
          <a:lstStyle/>
          <a:p>
            <a:r>
              <a:rPr lang="en-US" dirty="0"/>
              <a:t>CVP summary</a:t>
            </a:r>
            <a:endParaRPr lang="x-none" dirty="0"/>
          </a:p>
        </p:txBody>
      </p:sp>
      <p:sp>
        <p:nvSpPr>
          <p:cNvPr id="3" name="Content Placeholder 2">
            <a:extLst>
              <a:ext uri="{FF2B5EF4-FFF2-40B4-BE49-F238E27FC236}">
                <a16:creationId xmlns:a16="http://schemas.microsoft.com/office/drawing/2014/main" xmlns="" id="{876590FE-D6D2-4CFD-B5D3-81839328DE2C}"/>
              </a:ext>
            </a:extLst>
          </p:cNvPr>
          <p:cNvSpPr>
            <a:spLocks noGrp="1"/>
          </p:cNvSpPr>
          <p:nvPr>
            <p:ph idx="1"/>
          </p:nvPr>
        </p:nvSpPr>
        <p:spPr/>
        <p:txBody>
          <a:bodyPr>
            <a:normAutofit fontScale="92500" lnSpcReduction="10000"/>
          </a:bodyPr>
          <a:lstStyle/>
          <a:p>
            <a:r>
              <a:rPr lang="x-none" dirty="0"/>
              <a:t>It's imperative to have a sales target in mind when marketing a product. In order to continue operating, your firm must, at the very least, break even.</a:t>
            </a:r>
            <a:endParaRPr lang="en-US" dirty="0"/>
          </a:p>
          <a:p>
            <a:r>
              <a:rPr lang="x-none" dirty="0"/>
              <a:t> One model for figuring out a breakeven point and how many units need to be sold to reach a desired profit with a tax imposition is the cost-volume-profit (C-V-P) analysis model. </a:t>
            </a:r>
            <a:endParaRPr lang="en-US" dirty="0"/>
          </a:p>
          <a:p>
            <a:r>
              <a:rPr lang="x-none" dirty="0"/>
              <a:t>C-V-P can also be used to </a:t>
            </a:r>
            <a:r>
              <a:rPr lang="x-none" dirty="0" err="1"/>
              <a:t>analyze</a:t>
            </a:r>
            <a:r>
              <a:rPr lang="x-none" dirty="0"/>
              <a:t> a make-or-buy decision or a special order.</a:t>
            </a:r>
            <a:endParaRPr lang="en-US" dirty="0"/>
          </a:p>
          <a:p>
            <a:r>
              <a:rPr lang="x-none" dirty="0"/>
              <a:t> Using the offered selling price in the calculation is crucial when dealing with a unique order.</a:t>
            </a:r>
            <a:endParaRPr lang="en-US" dirty="0"/>
          </a:p>
          <a:p>
            <a:r>
              <a:rPr lang="x-none" dirty="0"/>
              <a:t> The secret to make-or-buy decisions is to ignore the selling price and concentrate only on costs. </a:t>
            </a:r>
          </a:p>
          <a:p>
            <a:endParaRPr lang="x-none" dirty="0"/>
          </a:p>
        </p:txBody>
      </p:sp>
    </p:spTree>
    <p:extLst>
      <p:ext uri="{BB962C8B-B14F-4D97-AF65-F5344CB8AC3E}">
        <p14:creationId xmlns:p14="http://schemas.microsoft.com/office/powerpoint/2010/main" val="15530443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E6BD4C-15D6-413C-AF38-AF5C5CAF7C56}"/>
              </a:ext>
            </a:extLst>
          </p:cNvPr>
          <p:cNvSpPr>
            <a:spLocks noGrp="1"/>
          </p:cNvSpPr>
          <p:nvPr>
            <p:ph type="title"/>
          </p:nvPr>
        </p:nvSpPr>
        <p:spPr/>
        <p:txBody>
          <a:bodyPr/>
          <a:lstStyle/>
          <a:p>
            <a:r>
              <a:rPr lang="en-US" b="1" dirty="0"/>
              <a:t> Statistical</a:t>
            </a:r>
            <a:r>
              <a:rPr lang="x-none" b="1" dirty="0"/>
              <a:t> </a:t>
            </a:r>
            <a:r>
              <a:rPr lang="en-US" b="1" dirty="0"/>
              <a:t>Analysis</a:t>
            </a:r>
            <a:endParaRPr lang="x-none" dirty="0"/>
          </a:p>
        </p:txBody>
      </p:sp>
      <p:sp>
        <p:nvSpPr>
          <p:cNvPr id="3" name="Content Placeholder 2">
            <a:extLst>
              <a:ext uri="{FF2B5EF4-FFF2-40B4-BE49-F238E27FC236}">
                <a16:creationId xmlns:a16="http://schemas.microsoft.com/office/drawing/2014/main" xmlns="" id="{E88FD626-9173-4613-A93C-D8CCEE33FAAE}"/>
              </a:ext>
            </a:extLst>
          </p:cNvPr>
          <p:cNvSpPr>
            <a:spLocks noGrp="1"/>
          </p:cNvSpPr>
          <p:nvPr>
            <p:ph idx="1"/>
          </p:nvPr>
        </p:nvSpPr>
        <p:spPr/>
        <p:txBody>
          <a:bodyPr/>
          <a:lstStyle/>
          <a:p>
            <a:r>
              <a:rPr lang="x-none" dirty="0"/>
              <a:t>Though it may seem difficult, statistical analysis is a skill that you may find useful in a variety of professional settings. </a:t>
            </a:r>
            <a:endParaRPr lang="en-US" dirty="0"/>
          </a:p>
          <a:p>
            <a:r>
              <a:rPr lang="x-none" dirty="0"/>
              <a:t>It has to do with gathering, examining, and showcasing data in a way that makes it easier to see current trends and patterns. </a:t>
            </a:r>
            <a:endParaRPr lang="en-US" dirty="0"/>
          </a:p>
          <a:p>
            <a:r>
              <a:rPr lang="x-none" dirty="0"/>
              <a:t>Businesses possess vast quantities of data, encompassing sales figures, internal data, revenue reports, social media insights, and more. </a:t>
            </a:r>
            <a:endParaRPr lang="en-US" dirty="0"/>
          </a:p>
          <a:p>
            <a:r>
              <a:rPr lang="x-none" dirty="0"/>
              <a:t>This information is all readily available to you, but if you don't know how to read it, it may occasionally be meaningless. </a:t>
            </a:r>
            <a:br>
              <a:rPr lang="x-none" dirty="0"/>
            </a:br>
            <a:endParaRPr lang="x-none" dirty="0"/>
          </a:p>
        </p:txBody>
      </p:sp>
    </p:spTree>
    <p:extLst>
      <p:ext uri="{BB962C8B-B14F-4D97-AF65-F5344CB8AC3E}">
        <p14:creationId xmlns:p14="http://schemas.microsoft.com/office/powerpoint/2010/main" val="38002933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FDF843-5612-490A-A1E4-0C1F82F39165}"/>
              </a:ext>
            </a:extLst>
          </p:cNvPr>
          <p:cNvSpPr>
            <a:spLocks noGrp="1"/>
          </p:cNvSpPr>
          <p:nvPr>
            <p:ph type="title"/>
          </p:nvPr>
        </p:nvSpPr>
        <p:spPr/>
        <p:txBody>
          <a:bodyPr/>
          <a:lstStyle/>
          <a:p>
            <a:r>
              <a:rPr lang="en-US" dirty="0"/>
              <a:t>Statistical Analysis</a:t>
            </a:r>
            <a:endParaRPr lang="x-none" dirty="0"/>
          </a:p>
        </p:txBody>
      </p:sp>
      <p:sp>
        <p:nvSpPr>
          <p:cNvPr id="3" name="Content Placeholder 2">
            <a:extLst>
              <a:ext uri="{FF2B5EF4-FFF2-40B4-BE49-F238E27FC236}">
                <a16:creationId xmlns:a16="http://schemas.microsoft.com/office/drawing/2014/main" xmlns="" id="{882AC5F7-9926-4E73-8E73-580E398772BB}"/>
              </a:ext>
            </a:extLst>
          </p:cNvPr>
          <p:cNvSpPr>
            <a:spLocks noGrp="1"/>
          </p:cNvSpPr>
          <p:nvPr>
            <p:ph idx="1"/>
          </p:nvPr>
        </p:nvSpPr>
        <p:spPr/>
        <p:txBody>
          <a:bodyPr/>
          <a:lstStyle/>
          <a:p>
            <a:r>
              <a:rPr lang="x-none" dirty="0"/>
              <a:t>You must use data to influence your selections if you hope to make wise choices that will advance the business. </a:t>
            </a:r>
          </a:p>
          <a:p>
            <a:r>
              <a:rPr lang="x-none" dirty="0"/>
              <a:t>Statistical analysis is the process of taking all the data your company has and using it to make decisions.</a:t>
            </a:r>
          </a:p>
          <a:p>
            <a:r>
              <a:rPr lang="x-none" dirty="0"/>
              <a:t>Since facts and statistics can be measured objectively, using data is crucial. </a:t>
            </a:r>
            <a:endParaRPr lang="en-US" dirty="0"/>
          </a:p>
          <a:p>
            <a:r>
              <a:rPr lang="x-none" dirty="0"/>
              <a:t>It is impossible to operate just on instinct when your business is trying to make a significant decision that could impact earnings or employee jobs.</a:t>
            </a:r>
          </a:p>
          <a:p>
            <a:endParaRPr lang="x-none" dirty="0"/>
          </a:p>
        </p:txBody>
      </p:sp>
    </p:spTree>
    <p:extLst>
      <p:ext uri="{BB962C8B-B14F-4D97-AF65-F5344CB8AC3E}">
        <p14:creationId xmlns:p14="http://schemas.microsoft.com/office/powerpoint/2010/main" val="7750123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F2A78A-BB9D-4F81-AE68-C4417602EF33}"/>
              </a:ext>
            </a:extLst>
          </p:cNvPr>
          <p:cNvSpPr>
            <a:spLocks noGrp="1"/>
          </p:cNvSpPr>
          <p:nvPr>
            <p:ph type="title"/>
          </p:nvPr>
        </p:nvSpPr>
        <p:spPr/>
        <p:txBody>
          <a:bodyPr/>
          <a:lstStyle/>
          <a:p>
            <a:r>
              <a:rPr lang="en-US" dirty="0"/>
              <a:t>Statistical Method</a:t>
            </a:r>
            <a:endParaRPr lang="x-none" dirty="0"/>
          </a:p>
        </p:txBody>
      </p:sp>
      <p:sp>
        <p:nvSpPr>
          <p:cNvPr id="3" name="Content Placeholder 2">
            <a:extLst>
              <a:ext uri="{FF2B5EF4-FFF2-40B4-BE49-F238E27FC236}">
                <a16:creationId xmlns:a16="http://schemas.microsoft.com/office/drawing/2014/main" xmlns="" id="{E525C146-256E-4B00-B217-5E39F89E4926}"/>
              </a:ext>
            </a:extLst>
          </p:cNvPr>
          <p:cNvSpPr>
            <a:spLocks noGrp="1"/>
          </p:cNvSpPr>
          <p:nvPr>
            <p:ph idx="1"/>
          </p:nvPr>
        </p:nvSpPr>
        <p:spPr/>
        <p:txBody>
          <a:bodyPr/>
          <a:lstStyle/>
          <a:p>
            <a:r>
              <a:rPr lang="x-none" b="1" dirty="0"/>
              <a:t>Single variable linear regression</a:t>
            </a:r>
            <a:endParaRPr lang="x-none" dirty="0"/>
          </a:p>
          <a:p>
            <a:r>
              <a:rPr lang="x-none" dirty="0"/>
              <a:t>The goal of the single variable linear regression approach is to find the single line of best fit by examining the connection between an independent and dependent variable. </a:t>
            </a:r>
            <a:endParaRPr lang="en-US" dirty="0"/>
          </a:p>
          <a:p>
            <a:r>
              <a:rPr lang="x-none" dirty="0"/>
              <a:t>This approach forecasts a result for the choices you are considering by utilizing the facts that your organization already has. </a:t>
            </a:r>
            <a:endParaRPr lang="en-US" dirty="0"/>
          </a:p>
          <a:p>
            <a:r>
              <a:rPr lang="x-none" dirty="0"/>
              <a:t>It's very helpful when attempting to project future revenue, sales, profits, and other variables. </a:t>
            </a:r>
            <a:br>
              <a:rPr lang="x-none" dirty="0"/>
            </a:br>
            <a:endParaRPr lang="x-none" dirty="0"/>
          </a:p>
        </p:txBody>
      </p:sp>
    </p:spTree>
    <p:extLst>
      <p:ext uri="{BB962C8B-B14F-4D97-AF65-F5344CB8AC3E}">
        <p14:creationId xmlns:p14="http://schemas.microsoft.com/office/powerpoint/2010/main" val="13769587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CC70D2-3FF7-4CE1-9E1C-FE95C9F2E073}"/>
              </a:ext>
            </a:extLst>
          </p:cNvPr>
          <p:cNvSpPr>
            <a:spLocks noGrp="1"/>
          </p:cNvSpPr>
          <p:nvPr>
            <p:ph type="title"/>
          </p:nvPr>
        </p:nvSpPr>
        <p:spPr/>
        <p:txBody>
          <a:bodyPr/>
          <a:lstStyle/>
          <a:p>
            <a:r>
              <a:rPr lang="en-US" dirty="0" err="1"/>
              <a:t>Statistcal</a:t>
            </a:r>
            <a:r>
              <a:rPr lang="en-US" dirty="0"/>
              <a:t> Method</a:t>
            </a:r>
            <a:endParaRPr lang="x-none" dirty="0"/>
          </a:p>
        </p:txBody>
      </p:sp>
      <p:sp>
        <p:nvSpPr>
          <p:cNvPr id="3" name="Content Placeholder 2">
            <a:extLst>
              <a:ext uri="{FF2B5EF4-FFF2-40B4-BE49-F238E27FC236}">
                <a16:creationId xmlns:a16="http://schemas.microsoft.com/office/drawing/2014/main" xmlns="" id="{16791F55-35E6-4EC5-9CBE-5061A8DC4961}"/>
              </a:ext>
            </a:extLst>
          </p:cNvPr>
          <p:cNvSpPr>
            <a:spLocks noGrp="1"/>
          </p:cNvSpPr>
          <p:nvPr>
            <p:ph idx="1"/>
          </p:nvPr>
        </p:nvSpPr>
        <p:spPr/>
        <p:txBody>
          <a:bodyPr>
            <a:normAutofit fontScale="85000" lnSpcReduction="20000"/>
          </a:bodyPr>
          <a:lstStyle/>
          <a:p>
            <a:pPr lvl="0"/>
            <a:r>
              <a:rPr lang="en-US" b="1" dirty="0"/>
              <a:t>Multiple </a:t>
            </a:r>
            <a:r>
              <a:rPr lang="x-none" b="1" dirty="0"/>
              <a:t>Reg</a:t>
            </a:r>
            <a:r>
              <a:rPr lang="en-US" b="1" dirty="0" err="1"/>
              <a:t>ression</a:t>
            </a:r>
            <a:endParaRPr lang="en-US" b="1" dirty="0"/>
          </a:p>
          <a:p>
            <a:pPr lvl="0"/>
            <a:r>
              <a:rPr lang="x-none" dirty="0"/>
              <a:t>The single variable linear regression methods and the multiple regression methods are extremely similar. </a:t>
            </a:r>
            <a:endParaRPr lang="en-US" dirty="0"/>
          </a:p>
          <a:p>
            <a:pPr lvl="0"/>
            <a:r>
              <a:rPr lang="x-none" dirty="0"/>
              <a:t>But the primary distinction is that you test more than two variables instead of simply two: </a:t>
            </a:r>
            <a:endParaRPr lang="en-US" dirty="0"/>
          </a:p>
          <a:p>
            <a:pPr lvl="0"/>
            <a:r>
              <a:rPr lang="x-none" dirty="0"/>
              <a:t>That is, evaluating the correlation between the dependent variable and several distinct independent variables. </a:t>
            </a:r>
          </a:p>
          <a:p>
            <a:r>
              <a:rPr lang="x-none" dirty="0"/>
              <a:t> It’s likely that you will use this type of method to aid you in decision-making when testing a very complex scenario.</a:t>
            </a:r>
            <a:endParaRPr lang="en-US" dirty="0"/>
          </a:p>
          <a:p>
            <a:r>
              <a:rPr lang="x-none" dirty="0"/>
              <a:t> For example, if you’re trying to predict the outcome of a large marketing campaign that consists of lots of different variables like social media, paid advertising, TV promotions etc. </a:t>
            </a:r>
          </a:p>
          <a:p>
            <a:r>
              <a:rPr lang="x-none" dirty="0"/>
              <a:t> </a:t>
            </a:r>
          </a:p>
          <a:p>
            <a:endParaRPr lang="x-none" dirty="0"/>
          </a:p>
        </p:txBody>
      </p:sp>
    </p:spTree>
    <p:extLst>
      <p:ext uri="{BB962C8B-B14F-4D97-AF65-F5344CB8AC3E}">
        <p14:creationId xmlns:p14="http://schemas.microsoft.com/office/powerpoint/2010/main" val="4643369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F6A23A-83BC-4054-8356-95880B759BE0}"/>
              </a:ext>
            </a:extLst>
          </p:cNvPr>
          <p:cNvSpPr>
            <a:spLocks noGrp="1"/>
          </p:cNvSpPr>
          <p:nvPr>
            <p:ph type="title"/>
          </p:nvPr>
        </p:nvSpPr>
        <p:spPr/>
        <p:txBody>
          <a:bodyPr/>
          <a:lstStyle/>
          <a:p>
            <a:r>
              <a:rPr lang="en-US" dirty="0"/>
              <a:t>Statistical Method</a:t>
            </a:r>
            <a:endParaRPr lang="x-none" dirty="0"/>
          </a:p>
        </p:txBody>
      </p:sp>
      <p:sp>
        <p:nvSpPr>
          <p:cNvPr id="3" name="Content Placeholder 2">
            <a:extLst>
              <a:ext uri="{FF2B5EF4-FFF2-40B4-BE49-F238E27FC236}">
                <a16:creationId xmlns:a16="http://schemas.microsoft.com/office/drawing/2014/main" xmlns="" id="{8750D9F7-EBD7-4BB8-9D1B-093BE87AEAC2}"/>
              </a:ext>
            </a:extLst>
          </p:cNvPr>
          <p:cNvSpPr>
            <a:spLocks noGrp="1"/>
          </p:cNvSpPr>
          <p:nvPr>
            <p:ph idx="1"/>
          </p:nvPr>
        </p:nvSpPr>
        <p:spPr/>
        <p:txBody>
          <a:bodyPr>
            <a:normAutofit fontScale="92500"/>
          </a:bodyPr>
          <a:lstStyle/>
          <a:p>
            <a:r>
              <a:rPr lang="en-US" b="1" dirty="0"/>
              <a:t>Hypothesis Testing</a:t>
            </a:r>
            <a:endParaRPr lang="x-none" dirty="0"/>
          </a:p>
          <a:p>
            <a:r>
              <a:rPr lang="x-none" dirty="0"/>
              <a:t>Testing hypotheses involves putting several statements regarding a particular choice to the test to determine which is true. </a:t>
            </a:r>
            <a:endParaRPr lang="en-US" dirty="0"/>
          </a:p>
          <a:p>
            <a:r>
              <a:rPr lang="x-none" dirty="0"/>
              <a:t>This is useful when there seem to be several ways to solve an issue, but you're having trouble deciding which will be the most effective. </a:t>
            </a:r>
            <a:endParaRPr lang="en-US" dirty="0"/>
          </a:p>
          <a:p>
            <a:r>
              <a:rPr lang="x-none" dirty="0"/>
              <a:t>Typically, you'll need two hypotheses: an alternative and a null hypothesis. </a:t>
            </a:r>
            <a:endParaRPr lang="en-US" dirty="0"/>
          </a:p>
          <a:p>
            <a:r>
              <a:rPr lang="x-none" dirty="0"/>
              <a:t>The earlier theory is one that is predicated on historical facts or the standard approach that you would generally use to address a problem.</a:t>
            </a:r>
            <a:endParaRPr lang="en-US" dirty="0"/>
          </a:p>
          <a:p>
            <a:r>
              <a:rPr lang="x-none" dirty="0"/>
              <a:t>Although the alternate hypothesis is an assumption you want to test, it is typically the exact opposite of the null hypothesis. </a:t>
            </a:r>
          </a:p>
          <a:p>
            <a:endParaRPr lang="x-none" dirty="0"/>
          </a:p>
        </p:txBody>
      </p:sp>
    </p:spTree>
    <p:extLst>
      <p:ext uri="{BB962C8B-B14F-4D97-AF65-F5344CB8AC3E}">
        <p14:creationId xmlns:p14="http://schemas.microsoft.com/office/powerpoint/2010/main" val="10372130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8D6CF66-9F08-4021-AC01-9C9B3A143650}"/>
              </a:ext>
            </a:extLst>
          </p:cNvPr>
          <p:cNvSpPr>
            <a:spLocks noGrp="1"/>
          </p:cNvSpPr>
          <p:nvPr>
            <p:ph type="title"/>
          </p:nvPr>
        </p:nvSpPr>
        <p:spPr/>
        <p:txBody>
          <a:bodyPr/>
          <a:lstStyle/>
          <a:p>
            <a:r>
              <a:rPr lang="en-US" dirty="0"/>
              <a:t>Hypothesis Testing</a:t>
            </a:r>
            <a:endParaRPr lang="x-none" dirty="0"/>
          </a:p>
        </p:txBody>
      </p:sp>
      <p:sp>
        <p:nvSpPr>
          <p:cNvPr id="3" name="Content Placeholder 2">
            <a:extLst>
              <a:ext uri="{FF2B5EF4-FFF2-40B4-BE49-F238E27FC236}">
                <a16:creationId xmlns:a16="http://schemas.microsoft.com/office/drawing/2014/main" xmlns="" id="{B264368E-7B5B-478C-99E4-2377D57782D3}"/>
              </a:ext>
            </a:extLst>
          </p:cNvPr>
          <p:cNvSpPr>
            <a:spLocks noGrp="1"/>
          </p:cNvSpPr>
          <p:nvPr>
            <p:ph idx="1"/>
          </p:nvPr>
        </p:nvSpPr>
        <p:spPr/>
        <p:txBody>
          <a:bodyPr/>
          <a:lstStyle/>
          <a:p>
            <a:r>
              <a:rPr lang="x-none" dirty="0"/>
              <a:t>The alternate hypothesis is there to either back up or nullify the assumption that you have made in the null hypothesis. </a:t>
            </a:r>
            <a:endParaRPr lang="en-US" dirty="0"/>
          </a:p>
          <a:p>
            <a:r>
              <a:rPr lang="x-none" dirty="0"/>
              <a:t>If it’s able to nullify it, then you should choose the solution that has been outlined in the alternate hypothesis.</a:t>
            </a:r>
          </a:p>
          <a:p>
            <a:r>
              <a:rPr lang="x-none" dirty="0"/>
              <a:t>If you’re looking to make data-based decisions on things such as launching a new product, creating a new department, entering a new market etc. hypothesis testing can be very useful. </a:t>
            </a:r>
          </a:p>
          <a:p>
            <a:endParaRPr lang="x-none" dirty="0"/>
          </a:p>
        </p:txBody>
      </p:sp>
    </p:spTree>
    <p:extLst>
      <p:ext uri="{BB962C8B-B14F-4D97-AF65-F5344CB8AC3E}">
        <p14:creationId xmlns:p14="http://schemas.microsoft.com/office/powerpoint/2010/main" val="38476643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2056C5-1860-451A-A968-3B47F44691EC}"/>
              </a:ext>
            </a:extLst>
          </p:cNvPr>
          <p:cNvSpPr>
            <a:spLocks noGrp="1"/>
          </p:cNvSpPr>
          <p:nvPr>
            <p:ph type="title"/>
          </p:nvPr>
        </p:nvSpPr>
        <p:spPr/>
        <p:txBody>
          <a:bodyPr/>
          <a:lstStyle/>
          <a:p>
            <a:r>
              <a:rPr lang="en-US" b="1" dirty="0"/>
              <a:t>Problem Tree Analysis</a:t>
            </a:r>
            <a:endParaRPr lang="x-none" b="1" dirty="0"/>
          </a:p>
        </p:txBody>
      </p:sp>
      <p:sp>
        <p:nvSpPr>
          <p:cNvPr id="3" name="Content Placeholder 2">
            <a:extLst>
              <a:ext uri="{FF2B5EF4-FFF2-40B4-BE49-F238E27FC236}">
                <a16:creationId xmlns:a16="http://schemas.microsoft.com/office/drawing/2014/main" xmlns="" id="{C5FE1811-3323-426A-8571-2E39540EBD24}"/>
              </a:ext>
            </a:extLst>
          </p:cNvPr>
          <p:cNvSpPr>
            <a:spLocks noGrp="1"/>
          </p:cNvSpPr>
          <p:nvPr>
            <p:ph idx="1"/>
          </p:nvPr>
        </p:nvSpPr>
        <p:spPr/>
        <p:txBody>
          <a:bodyPr/>
          <a:lstStyle/>
          <a:p>
            <a:r>
              <a:rPr lang="x-none" dirty="0"/>
              <a:t> Problem tree analysis, also known as situational analysis or simply problem analysis, aids in problem solving by illuminating the cause and effect chain surrounding a problem in a manner akin to a mind map but with additional structure. </a:t>
            </a:r>
            <a:endParaRPr lang="en-US" dirty="0"/>
          </a:p>
          <a:p>
            <a:r>
              <a:rPr lang="en-US" dirty="0"/>
              <a:t>Problem tree analysis is best carried out in a small focus group of about six to eight people using flip chart paper or an overhead transparency.</a:t>
            </a:r>
          </a:p>
          <a:p>
            <a:r>
              <a:rPr lang="en-US" dirty="0"/>
              <a:t> It is important that factors can be added as the conversation progresses.</a:t>
            </a:r>
            <a:endParaRPr lang="x-none" dirty="0"/>
          </a:p>
          <a:p>
            <a:endParaRPr lang="x-none" dirty="0"/>
          </a:p>
          <a:p>
            <a:endParaRPr lang="x-none" dirty="0"/>
          </a:p>
        </p:txBody>
      </p:sp>
    </p:spTree>
    <p:extLst>
      <p:ext uri="{BB962C8B-B14F-4D97-AF65-F5344CB8AC3E}">
        <p14:creationId xmlns:p14="http://schemas.microsoft.com/office/powerpoint/2010/main" val="22410971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927D665-5E0E-4D6E-A18E-2EF30B68AA00}"/>
              </a:ext>
            </a:extLst>
          </p:cNvPr>
          <p:cNvSpPr>
            <a:spLocks noGrp="1"/>
          </p:cNvSpPr>
          <p:nvPr>
            <p:ph type="title"/>
          </p:nvPr>
        </p:nvSpPr>
        <p:spPr/>
        <p:txBody>
          <a:bodyPr/>
          <a:lstStyle/>
          <a:p>
            <a:r>
              <a:rPr lang="en-US" dirty="0"/>
              <a:t>Advantages of Problem Tree</a:t>
            </a:r>
            <a:endParaRPr lang="x-none" dirty="0"/>
          </a:p>
        </p:txBody>
      </p:sp>
      <p:sp>
        <p:nvSpPr>
          <p:cNvPr id="3" name="Content Placeholder 2">
            <a:extLst>
              <a:ext uri="{FF2B5EF4-FFF2-40B4-BE49-F238E27FC236}">
                <a16:creationId xmlns:a16="http://schemas.microsoft.com/office/drawing/2014/main" xmlns="" id="{2E1262DA-FD25-40E4-BFEC-63EC09BF0F7B}"/>
              </a:ext>
            </a:extLst>
          </p:cNvPr>
          <p:cNvSpPr>
            <a:spLocks noGrp="1"/>
          </p:cNvSpPr>
          <p:nvPr>
            <p:ph idx="1"/>
          </p:nvPr>
        </p:nvSpPr>
        <p:spPr/>
        <p:txBody>
          <a:bodyPr/>
          <a:lstStyle/>
          <a:p>
            <a:r>
              <a:rPr lang="x-none" dirty="0"/>
              <a:t> The issue can be divided into discrete, manageable pieces. This makes it possible to prioritize elements more clearly and keeps goals in sight; </a:t>
            </a:r>
            <a:br>
              <a:rPr lang="x-none" dirty="0"/>
            </a:br>
            <a:r>
              <a:rPr lang="x-none" dirty="0"/>
              <a:t/>
            </a:r>
            <a:br>
              <a:rPr lang="x-none" dirty="0"/>
            </a:br>
            <a:r>
              <a:rPr lang="x-none" dirty="0"/>
              <a:t>• A greater comprehension of the issue and its sometimes conflicting and frequently linked causes exists. This is frequently the initial stage of identifying win-win solutions; </a:t>
            </a:r>
            <a:br>
              <a:rPr lang="x-none" dirty="0"/>
            </a:br>
            <a:r>
              <a:rPr lang="x-none" dirty="0"/>
              <a:t/>
            </a:r>
            <a:br>
              <a:rPr lang="x-none" dirty="0"/>
            </a:br>
            <a:r>
              <a:rPr lang="x-none" dirty="0"/>
              <a:t>• It highlights the main points of contention and can assist in identifying the political players and procedures at each level; </a:t>
            </a:r>
            <a:br>
              <a:rPr lang="x-none" dirty="0"/>
            </a:br>
            <a:endParaRPr lang="x-none" dirty="0"/>
          </a:p>
          <a:p>
            <a:endParaRPr lang="x-none" dirty="0"/>
          </a:p>
        </p:txBody>
      </p:sp>
    </p:spTree>
    <p:extLst>
      <p:ext uri="{BB962C8B-B14F-4D97-AF65-F5344CB8AC3E}">
        <p14:creationId xmlns:p14="http://schemas.microsoft.com/office/powerpoint/2010/main" val="29638799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96B332-7FBC-49FF-BBDA-235C0BB198C3}"/>
              </a:ext>
            </a:extLst>
          </p:cNvPr>
          <p:cNvSpPr>
            <a:spLocks noGrp="1"/>
          </p:cNvSpPr>
          <p:nvPr>
            <p:ph type="title"/>
          </p:nvPr>
        </p:nvSpPr>
        <p:spPr/>
        <p:txBody>
          <a:bodyPr/>
          <a:lstStyle/>
          <a:p>
            <a:r>
              <a:rPr lang="en-US" dirty="0"/>
              <a:t>Advantages of Problem Tree</a:t>
            </a:r>
            <a:endParaRPr lang="x-none" dirty="0"/>
          </a:p>
        </p:txBody>
      </p:sp>
      <p:sp>
        <p:nvSpPr>
          <p:cNvPr id="3" name="Content Placeholder 2">
            <a:extLst>
              <a:ext uri="{FF2B5EF4-FFF2-40B4-BE49-F238E27FC236}">
                <a16:creationId xmlns:a16="http://schemas.microsoft.com/office/drawing/2014/main" xmlns="" id="{EA7F025F-6B5F-4043-9A80-467D905E5C0D}"/>
              </a:ext>
            </a:extLst>
          </p:cNvPr>
          <p:cNvSpPr>
            <a:spLocks noGrp="1"/>
          </p:cNvSpPr>
          <p:nvPr>
            <p:ph idx="1"/>
          </p:nvPr>
        </p:nvSpPr>
        <p:spPr/>
        <p:txBody>
          <a:bodyPr/>
          <a:lstStyle/>
          <a:p>
            <a:r>
              <a:rPr lang="en-US" b="1" dirty="0"/>
              <a:t>It can help establish whether further information, evidence or resources are needed to make a strong case, or build a convincing solution;</a:t>
            </a:r>
            <a:endParaRPr lang="x-none" b="1" dirty="0"/>
          </a:p>
          <a:p>
            <a:pPr lvl="0"/>
            <a:r>
              <a:rPr lang="en-US" dirty="0"/>
              <a:t>Present issues – rather than apparent, future or past issues – are dealt with and identified;</a:t>
            </a:r>
            <a:endParaRPr lang="x-none" dirty="0"/>
          </a:p>
          <a:p>
            <a:pPr lvl="0"/>
            <a:r>
              <a:rPr lang="en-US" dirty="0"/>
              <a:t>The process of analysis often helps build a shared sense of understanding, purpose and action.</a:t>
            </a:r>
            <a:endParaRPr lang="x-none" dirty="0"/>
          </a:p>
          <a:p>
            <a:endParaRPr lang="x-none" dirty="0"/>
          </a:p>
          <a:p>
            <a:endParaRPr lang="x-none" dirty="0"/>
          </a:p>
        </p:txBody>
      </p:sp>
    </p:spTree>
    <p:extLst>
      <p:ext uri="{BB962C8B-B14F-4D97-AF65-F5344CB8AC3E}">
        <p14:creationId xmlns:p14="http://schemas.microsoft.com/office/powerpoint/2010/main" val="10777262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F44A07-DFCD-4898-840E-0CCA9BF654A5}"/>
              </a:ext>
            </a:extLst>
          </p:cNvPr>
          <p:cNvSpPr>
            <a:spLocks noGrp="1"/>
          </p:cNvSpPr>
          <p:nvPr>
            <p:ph type="title"/>
          </p:nvPr>
        </p:nvSpPr>
        <p:spPr/>
        <p:txBody>
          <a:bodyPr/>
          <a:lstStyle/>
          <a:p>
            <a:r>
              <a:rPr lang="en-US" b="1" dirty="0"/>
              <a:t>Problem Tree Analysis - Step by step</a:t>
            </a:r>
            <a:r>
              <a:rPr lang="x-none" b="1" dirty="0"/>
              <a:t/>
            </a:r>
            <a:br>
              <a:rPr lang="x-none" b="1" dirty="0"/>
            </a:br>
            <a:endParaRPr lang="x-none" dirty="0"/>
          </a:p>
        </p:txBody>
      </p:sp>
      <p:sp>
        <p:nvSpPr>
          <p:cNvPr id="3" name="Content Placeholder 2">
            <a:extLst>
              <a:ext uri="{FF2B5EF4-FFF2-40B4-BE49-F238E27FC236}">
                <a16:creationId xmlns:a16="http://schemas.microsoft.com/office/drawing/2014/main" xmlns="" id="{CBD82773-8829-4AF8-8F5D-A974146A41A7}"/>
              </a:ext>
            </a:extLst>
          </p:cNvPr>
          <p:cNvSpPr>
            <a:spLocks noGrp="1"/>
          </p:cNvSpPr>
          <p:nvPr>
            <p:ph idx="1"/>
          </p:nvPr>
        </p:nvSpPr>
        <p:spPr/>
        <p:txBody>
          <a:bodyPr>
            <a:normAutofit lnSpcReduction="10000"/>
          </a:bodyPr>
          <a:lstStyle/>
          <a:p>
            <a:r>
              <a:rPr lang="x-none" dirty="0"/>
              <a:t>Step 1: </a:t>
            </a:r>
            <a:endParaRPr lang="en-US" dirty="0"/>
          </a:p>
          <a:p>
            <a:r>
              <a:rPr lang="x-none" dirty="0"/>
              <a:t>Talk about and decide what needs to be examined.</a:t>
            </a:r>
            <a:endParaRPr lang="en-US" dirty="0"/>
          </a:p>
          <a:p>
            <a:r>
              <a:rPr lang="x-none" dirty="0"/>
              <a:t> The problem tree will assist in decomposing the problem, even if it is broad.</a:t>
            </a:r>
            <a:endParaRPr lang="en-US" dirty="0"/>
          </a:p>
          <a:p>
            <a:r>
              <a:rPr lang="x-none" dirty="0"/>
              <a:t> The flip chart's </a:t>
            </a:r>
            <a:r>
              <a:rPr lang="x-none" dirty="0" err="1"/>
              <a:t>center</a:t>
            </a:r>
            <a:r>
              <a:rPr lang="x-none" dirty="0"/>
              <a:t> is where the problem or issue is written, and thus forms the tree's "trunk." </a:t>
            </a:r>
            <a:endParaRPr lang="en-US" dirty="0"/>
          </a:p>
          <a:p>
            <a:r>
              <a:rPr lang="x-none" dirty="0"/>
              <a:t>This turns into the "focal problem." </a:t>
            </a:r>
            <a:endParaRPr lang="en-US" dirty="0"/>
          </a:p>
          <a:p>
            <a:r>
              <a:rPr lang="x-none" dirty="0"/>
              <a:t>The problem should be a genuine concern shared by all, clearly stated in generic terms. </a:t>
            </a:r>
            <a:br>
              <a:rPr lang="x-none" dirty="0"/>
            </a:br>
            <a:endParaRPr lang="x-none" dirty="0"/>
          </a:p>
        </p:txBody>
      </p:sp>
    </p:spTree>
    <p:extLst>
      <p:ext uri="{BB962C8B-B14F-4D97-AF65-F5344CB8AC3E}">
        <p14:creationId xmlns:p14="http://schemas.microsoft.com/office/powerpoint/2010/main" val="9204952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CCF8D8-A4FA-4249-B3A7-7DD70121FBB3}"/>
              </a:ext>
            </a:extLst>
          </p:cNvPr>
          <p:cNvSpPr>
            <a:spLocks noGrp="1"/>
          </p:cNvSpPr>
          <p:nvPr>
            <p:ph type="title"/>
          </p:nvPr>
        </p:nvSpPr>
        <p:spPr/>
        <p:txBody>
          <a:bodyPr/>
          <a:lstStyle/>
          <a:p>
            <a:r>
              <a:rPr lang="en-US" b="1" dirty="0"/>
              <a:t>Step by step</a:t>
            </a:r>
            <a:endParaRPr lang="x-none" dirty="0"/>
          </a:p>
        </p:txBody>
      </p:sp>
      <p:sp>
        <p:nvSpPr>
          <p:cNvPr id="3" name="Content Placeholder 2">
            <a:extLst>
              <a:ext uri="{FF2B5EF4-FFF2-40B4-BE49-F238E27FC236}">
                <a16:creationId xmlns:a16="http://schemas.microsoft.com/office/drawing/2014/main" xmlns="" id="{F330F778-B8FB-4E63-BCB6-6AC882008B6D}"/>
              </a:ext>
            </a:extLst>
          </p:cNvPr>
          <p:cNvSpPr>
            <a:spLocks noGrp="1"/>
          </p:cNvSpPr>
          <p:nvPr>
            <p:ph idx="1"/>
          </p:nvPr>
        </p:nvSpPr>
        <p:spPr/>
        <p:txBody>
          <a:bodyPr>
            <a:normAutofit lnSpcReduction="10000"/>
          </a:bodyPr>
          <a:lstStyle/>
          <a:p>
            <a:r>
              <a:rPr lang="x-none" dirty="0"/>
              <a:t>Step 2: Determine the root causes of the focal issue (these become the branches) and the repercussions (these become the roots). </a:t>
            </a:r>
            <a:endParaRPr lang="en-US" dirty="0"/>
          </a:p>
          <a:p>
            <a:r>
              <a:rPr lang="x-none" dirty="0"/>
              <a:t>To organize these causes and effects in a cause-and-effect logic, write them down on post-it notes or cards, either alone or in pairs. </a:t>
            </a:r>
          </a:p>
          <a:p>
            <a:r>
              <a:rPr lang="x-none" dirty="0"/>
              <a:t>The conversation, debate, and discussion that arise during the tree-building process are the main components of the activity. </a:t>
            </a:r>
            <a:endParaRPr lang="en-US" dirty="0"/>
          </a:p>
          <a:p>
            <a:r>
              <a:rPr lang="x-none" dirty="0"/>
              <a:t>Give people time to describe their thoughts and feelings, and write down any connected ideas or points that come up under headings like "solutions," "concerns," or "dilemmas" on separate flip chart paper. </a:t>
            </a:r>
            <a:br>
              <a:rPr lang="x-none" dirty="0"/>
            </a:br>
            <a:endParaRPr lang="x-none" dirty="0"/>
          </a:p>
        </p:txBody>
      </p:sp>
    </p:spTree>
    <p:extLst>
      <p:ext uri="{BB962C8B-B14F-4D97-AF65-F5344CB8AC3E}">
        <p14:creationId xmlns:p14="http://schemas.microsoft.com/office/powerpoint/2010/main" val="25382350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49A4FA-0C9C-4350-A912-813B8DFA2E33}"/>
              </a:ext>
            </a:extLst>
          </p:cNvPr>
          <p:cNvSpPr>
            <a:spLocks noGrp="1"/>
          </p:cNvSpPr>
          <p:nvPr>
            <p:ph type="title"/>
          </p:nvPr>
        </p:nvSpPr>
        <p:spPr/>
        <p:txBody>
          <a:bodyPr/>
          <a:lstStyle/>
          <a:p>
            <a:r>
              <a:rPr lang="en-US" dirty="0"/>
              <a:t>Possible issues</a:t>
            </a:r>
            <a:endParaRPr lang="x-none" dirty="0"/>
          </a:p>
        </p:txBody>
      </p:sp>
      <p:sp>
        <p:nvSpPr>
          <p:cNvPr id="3" name="Content Placeholder 2">
            <a:extLst>
              <a:ext uri="{FF2B5EF4-FFF2-40B4-BE49-F238E27FC236}">
                <a16:creationId xmlns:a16="http://schemas.microsoft.com/office/drawing/2014/main" xmlns="" id="{3F31D2E9-E0EB-4615-9472-FF4531C3D337}"/>
              </a:ext>
            </a:extLst>
          </p:cNvPr>
          <p:cNvSpPr>
            <a:spLocks noGrp="1"/>
          </p:cNvSpPr>
          <p:nvPr>
            <p:ph idx="1"/>
          </p:nvPr>
        </p:nvSpPr>
        <p:spPr/>
        <p:txBody>
          <a:bodyPr>
            <a:normAutofit/>
          </a:bodyPr>
          <a:lstStyle/>
          <a:p>
            <a:pPr marL="0" indent="0">
              <a:buNone/>
            </a:pPr>
            <a:r>
              <a:rPr lang="x-none" dirty="0"/>
              <a:t>• Does this accurately reflect reality? </a:t>
            </a:r>
            <a:endParaRPr lang="en-US" dirty="0"/>
          </a:p>
          <a:p>
            <a:r>
              <a:rPr lang="x-none" dirty="0"/>
              <a:t>Are the problem's sociocultural, political, and economic aspects taken into account? </a:t>
            </a:r>
            <a:br>
              <a:rPr lang="x-none" dirty="0"/>
            </a:br>
            <a:r>
              <a:rPr lang="x-none" dirty="0"/>
              <a:t>• Which causes and effects are improving, which are deteriorating, and which are remaining the same? </a:t>
            </a:r>
            <a:endParaRPr lang="en-US" dirty="0"/>
          </a:p>
          <a:p>
            <a:pPr marL="0" indent="0">
              <a:buNone/>
            </a:pPr>
            <a:r>
              <a:rPr lang="x-none" dirty="0"/>
              <a:t>• What are the worst-case scenarios?</a:t>
            </a:r>
            <a:endParaRPr lang="en-US" dirty="0"/>
          </a:p>
          <a:p>
            <a:r>
              <a:rPr lang="x-none" dirty="0"/>
              <a:t> Which should worry us the most?</a:t>
            </a:r>
            <a:endParaRPr lang="en-US" dirty="0"/>
          </a:p>
        </p:txBody>
      </p:sp>
    </p:spTree>
    <p:extLst>
      <p:ext uri="{BB962C8B-B14F-4D97-AF65-F5344CB8AC3E}">
        <p14:creationId xmlns:p14="http://schemas.microsoft.com/office/powerpoint/2010/main" val="24009844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46B64B-CC7B-484B-8244-25E9C3B4E21A}"/>
              </a:ext>
            </a:extLst>
          </p:cNvPr>
          <p:cNvSpPr>
            <a:spLocks noGrp="1"/>
          </p:cNvSpPr>
          <p:nvPr>
            <p:ph type="title"/>
          </p:nvPr>
        </p:nvSpPr>
        <p:spPr/>
        <p:txBody>
          <a:bodyPr/>
          <a:lstStyle/>
          <a:p>
            <a:r>
              <a:rPr lang="en-US" dirty="0"/>
              <a:t>Possible issue</a:t>
            </a:r>
            <a:endParaRPr lang="x-none" dirty="0"/>
          </a:p>
        </p:txBody>
      </p:sp>
      <p:sp>
        <p:nvSpPr>
          <p:cNvPr id="3" name="Content Placeholder 2">
            <a:extLst>
              <a:ext uri="{FF2B5EF4-FFF2-40B4-BE49-F238E27FC236}">
                <a16:creationId xmlns:a16="http://schemas.microsoft.com/office/drawing/2014/main" xmlns="" id="{3086C623-4CF2-4B28-A8CF-EB302CAB89CD}"/>
              </a:ext>
            </a:extLst>
          </p:cNvPr>
          <p:cNvSpPr>
            <a:spLocks noGrp="1"/>
          </p:cNvSpPr>
          <p:nvPr>
            <p:ph idx="1"/>
          </p:nvPr>
        </p:nvSpPr>
        <p:spPr/>
        <p:txBody>
          <a:bodyPr/>
          <a:lstStyle/>
          <a:p>
            <a:r>
              <a:rPr lang="x-none" dirty="0"/>
              <a:t>When we think about our alternatives for the future, which criteria are most important to us? </a:t>
            </a:r>
            <a:br>
              <a:rPr lang="x-none" dirty="0"/>
            </a:br>
            <a:r>
              <a:rPr lang="x-none" dirty="0"/>
              <a:t>• Which causes are the easiest or most difficult to cure? </a:t>
            </a:r>
            <a:br>
              <a:rPr lang="x-none" dirty="0"/>
            </a:br>
            <a:r>
              <a:rPr lang="x-none" dirty="0"/>
              <a:t>• What choices or solutions might there be? </a:t>
            </a:r>
            <a:endParaRPr lang="en-US" dirty="0"/>
          </a:p>
          <a:p>
            <a:r>
              <a:rPr lang="x-none" dirty="0"/>
              <a:t>Where might a change in policy be able to address a cause, an effect, or a solution? </a:t>
            </a:r>
            <a:br>
              <a:rPr lang="x-none" dirty="0"/>
            </a:br>
            <a:r>
              <a:rPr lang="x-none" dirty="0"/>
              <a:t>• What choices have we made and what courses of action have we decided upon?</a:t>
            </a:r>
          </a:p>
          <a:p>
            <a:endParaRPr lang="x-none" dirty="0"/>
          </a:p>
        </p:txBody>
      </p:sp>
    </p:spTree>
    <p:extLst>
      <p:ext uri="{BB962C8B-B14F-4D97-AF65-F5344CB8AC3E}">
        <p14:creationId xmlns:p14="http://schemas.microsoft.com/office/powerpoint/2010/main" val="39902354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AD4DAC-3674-4E6C-9646-AB765CC7DC95}"/>
              </a:ext>
            </a:extLst>
          </p:cNvPr>
          <p:cNvSpPr>
            <a:spLocks noGrp="1"/>
          </p:cNvSpPr>
          <p:nvPr>
            <p:ph type="title"/>
          </p:nvPr>
        </p:nvSpPr>
        <p:spPr/>
        <p:txBody>
          <a:bodyPr/>
          <a:lstStyle/>
          <a:p>
            <a:r>
              <a:rPr lang="en-US" dirty="0"/>
              <a:t>Week 3: Short Term Planning Decisions</a:t>
            </a:r>
            <a:endParaRPr lang="x-none" dirty="0"/>
          </a:p>
        </p:txBody>
      </p:sp>
      <p:sp>
        <p:nvSpPr>
          <p:cNvPr id="3" name="Content Placeholder 2">
            <a:extLst>
              <a:ext uri="{FF2B5EF4-FFF2-40B4-BE49-F238E27FC236}">
                <a16:creationId xmlns:a16="http://schemas.microsoft.com/office/drawing/2014/main" xmlns="" id="{19F8FA19-5DF9-4150-A35D-978939D2A73F}"/>
              </a:ext>
            </a:extLst>
          </p:cNvPr>
          <p:cNvSpPr>
            <a:spLocks noGrp="1"/>
          </p:cNvSpPr>
          <p:nvPr>
            <p:ph idx="1"/>
          </p:nvPr>
        </p:nvSpPr>
        <p:spPr/>
        <p:txBody>
          <a:bodyPr/>
          <a:lstStyle/>
          <a:p>
            <a:endParaRPr lang="en-US" dirty="0"/>
          </a:p>
          <a:p>
            <a:endParaRPr lang="en-US" dirty="0"/>
          </a:p>
          <a:p>
            <a:endParaRPr lang="en-US" dirty="0"/>
          </a:p>
          <a:p>
            <a:r>
              <a:rPr lang="en-US" dirty="0"/>
              <a:t>End of Week 3 Part Two</a:t>
            </a:r>
            <a:endParaRPr lang="x-none" dirty="0"/>
          </a:p>
        </p:txBody>
      </p:sp>
    </p:spTree>
    <p:extLst>
      <p:ext uri="{BB962C8B-B14F-4D97-AF65-F5344CB8AC3E}">
        <p14:creationId xmlns:p14="http://schemas.microsoft.com/office/powerpoint/2010/main" val="234333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1386</TotalTime>
  <Words>2792</Words>
  <Application>Microsoft Office PowerPoint</Application>
  <PresentationFormat>Custom</PresentationFormat>
  <Paragraphs>227</Paragraphs>
  <Slides>43</Slides>
  <Notes>0</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Course: Advanced Management Accounting</vt:lpstr>
      <vt:lpstr>Introduction</vt:lpstr>
      <vt:lpstr>Short Term Planning Decisions</vt:lpstr>
      <vt:lpstr>Short Term decision</vt:lpstr>
      <vt:lpstr>Types of short term decisions</vt:lpstr>
      <vt:lpstr>Short Term Planning Decision Methods</vt:lpstr>
      <vt:lpstr>Sensitivity Analysis</vt:lpstr>
      <vt:lpstr>Sensitivity Analysis</vt:lpstr>
      <vt:lpstr>What-If Analysis </vt:lpstr>
      <vt:lpstr>Key Sensitivity Analysis Goals</vt:lpstr>
      <vt:lpstr>Key Sensitivity Analysis Goals</vt:lpstr>
      <vt:lpstr>Methods and Metrics </vt:lpstr>
      <vt:lpstr>Methods and Metrics </vt:lpstr>
      <vt:lpstr>Methods and Metrics</vt:lpstr>
      <vt:lpstr>Methods and Metrics</vt:lpstr>
      <vt:lpstr>Methods and Metrics</vt:lpstr>
      <vt:lpstr>Summary</vt:lpstr>
      <vt:lpstr>Sensitivity analysis in decision-making processes:</vt:lpstr>
      <vt:lpstr>Sensitivity analysis in decision-making processes:</vt:lpstr>
      <vt:lpstr>Sensitivity analysis in decision-making processes:</vt:lpstr>
      <vt:lpstr>Week 3: Short Term Planning Decisions</vt:lpstr>
      <vt:lpstr>Week 3: Short Term Planning Decisions</vt:lpstr>
      <vt:lpstr>Short Term Decision- Cost Volume Pricing(CVP)</vt:lpstr>
      <vt:lpstr>Cost Volume Price</vt:lpstr>
      <vt:lpstr>Breakeven Point Calculations </vt:lpstr>
      <vt:lpstr>Cost and Profit</vt:lpstr>
      <vt:lpstr>Break Even Point</vt:lpstr>
      <vt:lpstr>Example</vt:lpstr>
      <vt:lpstr>CVP summary</vt:lpstr>
      <vt:lpstr> Statistical Analysis</vt:lpstr>
      <vt:lpstr>Statistical Analysis</vt:lpstr>
      <vt:lpstr>Statistical Method</vt:lpstr>
      <vt:lpstr>Statistcal Method</vt:lpstr>
      <vt:lpstr>Statistical Method</vt:lpstr>
      <vt:lpstr>Hypothesis Testing</vt:lpstr>
      <vt:lpstr>Problem Tree Analysis</vt:lpstr>
      <vt:lpstr>Advantages of Problem Tree</vt:lpstr>
      <vt:lpstr>Advantages of Problem Tree</vt:lpstr>
      <vt:lpstr>Problem Tree Analysis - Step by step </vt:lpstr>
      <vt:lpstr>Step by step</vt:lpstr>
      <vt:lpstr>Possible issues</vt:lpstr>
      <vt:lpstr>Possible issue</vt:lpstr>
      <vt:lpstr>Week 3: Short Term Planning Decisions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Admin</cp:lastModifiedBy>
  <cp:revision>50</cp:revision>
  <dcterms:created xsi:type="dcterms:W3CDTF">2024-09-26T08:33:40Z</dcterms:created>
  <dcterms:modified xsi:type="dcterms:W3CDTF">2024-09-23T01:25:46Z</dcterms:modified>
</cp:coreProperties>
</file>