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300" r:id="rId25"/>
    <p:sldId id="301"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Lst>
  <p:sldSz cx="12192000" cy="6858000"/>
  <p:notesSz cx="6858000" cy="9144000"/>
  <p:defaultText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288"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1F7A08-E30B-4F0F-A431-D1E4514D7DA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x-none"/>
          </a:p>
        </p:txBody>
      </p:sp>
      <p:sp>
        <p:nvSpPr>
          <p:cNvPr id="3" name="Subtitle 2">
            <a:extLst>
              <a:ext uri="{FF2B5EF4-FFF2-40B4-BE49-F238E27FC236}">
                <a16:creationId xmlns:a16="http://schemas.microsoft.com/office/drawing/2014/main" xmlns="" id="{77F6EDCC-C992-4C70-8A26-489B2C8CE6E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x-none"/>
          </a:p>
        </p:txBody>
      </p:sp>
      <p:sp>
        <p:nvSpPr>
          <p:cNvPr id="4" name="Date Placeholder 3">
            <a:extLst>
              <a:ext uri="{FF2B5EF4-FFF2-40B4-BE49-F238E27FC236}">
                <a16:creationId xmlns:a16="http://schemas.microsoft.com/office/drawing/2014/main" xmlns="" id="{1CB87484-6A77-4190-9812-ADE5B584DC0F}"/>
              </a:ext>
            </a:extLst>
          </p:cNvPr>
          <p:cNvSpPr>
            <a:spLocks noGrp="1"/>
          </p:cNvSpPr>
          <p:nvPr>
            <p:ph type="dt" sz="half" idx="10"/>
          </p:nvPr>
        </p:nvSpPr>
        <p:spPr/>
        <p:txBody>
          <a:bodyPr/>
          <a:lstStyle/>
          <a:p>
            <a:fld id="{A49956CF-95B7-4CFE-A44A-9D5F672BC3E0}" type="datetimeFigureOut">
              <a:rPr lang="x-none" smtClean="0"/>
              <a:t>13/10/2024</a:t>
            </a:fld>
            <a:endParaRPr lang="x-none"/>
          </a:p>
        </p:txBody>
      </p:sp>
      <p:sp>
        <p:nvSpPr>
          <p:cNvPr id="5" name="Footer Placeholder 4">
            <a:extLst>
              <a:ext uri="{FF2B5EF4-FFF2-40B4-BE49-F238E27FC236}">
                <a16:creationId xmlns:a16="http://schemas.microsoft.com/office/drawing/2014/main" xmlns="" id="{1753D14F-8F7E-40AA-BCF9-E9238A206F76}"/>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70B96DE4-8C8F-4C6C-B487-A0EF7683CAD1}"/>
              </a:ext>
            </a:extLst>
          </p:cNvPr>
          <p:cNvSpPr>
            <a:spLocks noGrp="1"/>
          </p:cNvSpPr>
          <p:nvPr>
            <p:ph type="sldNum" sz="quarter" idx="12"/>
          </p:nvPr>
        </p:nvSpPr>
        <p:spPr/>
        <p:txBody>
          <a:bodyPr/>
          <a:lstStyle/>
          <a:p>
            <a:fld id="{A7A589D0-4257-4934-A8D5-FCD0E7A63D3E}" type="slidenum">
              <a:rPr lang="x-none" smtClean="0"/>
              <a:t>‹#›</a:t>
            </a:fld>
            <a:endParaRPr lang="x-none"/>
          </a:p>
        </p:txBody>
      </p:sp>
    </p:spTree>
    <p:extLst>
      <p:ext uri="{BB962C8B-B14F-4D97-AF65-F5344CB8AC3E}">
        <p14:creationId xmlns:p14="http://schemas.microsoft.com/office/powerpoint/2010/main" val="7492387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1EFC154-3EB5-4DBB-AE2C-5F93BDCECE04}"/>
              </a:ext>
            </a:extLst>
          </p:cNvPr>
          <p:cNvSpPr>
            <a:spLocks noGrp="1"/>
          </p:cNvSpPr>
          <p:nvPr>
            <p:ph type="title"/>
          </p:nvPr>
        </p:nvSpPr>
        <p:spPr/>
        <p:txBody>
          <a:bodyPr/>
          <a:lstStyle/>
          <a:p>
            <a:r>
              <a:rPr lang="en-US"/>
              <a:t>Click to edit Master title style</a:t>
            </a:r>
            <a:endParaRPr lang="x-none"/>
          </a:p>
        </p:txBody>
      </p:sp>
      <p:sp>
        <p:nvSpPr>
          <p:cNvPr id="3" name="Content Placeholder 2">
            <a:extLst>
              <a:ext uri="{FF2B5EF4-FFF2-40B4-BE49-F238E27FC236}">
                <a16:creationId xmlns:a16="http://schemas.microsoft.com/office/drawing/2014/main" xmlns="" id="{2E760ED9-4714-4ABC-B9C0-3E7FB9A05035}"/>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xmlns="" id="{2DFA0150-0D8D-4CC5-9936-F18E669F8A79}"/>
              </a:ext>
            </a:extLst>
          </p:cNvPr>
          <p:cNvSpPr>
            <a:spLocks noGrp="1"/>
          </p:cNvSpPr>
          <p:nvPr>
            <p:ph type="dt" sz="half" idx="10"/>
          </p:nvPr>
        </p:nvSpPr>
        <p:spPr/>
        <p:txBody>
          <a:bodyPr/>
          <a:lstStyle/>
          <a:p>
            <a:fld id="{A49956CF-95B7-4CFE-A44A-9D5F672BC3E0}" type="datetimeFigureOut">
              <a:rPr lang="x-none" smtClean="0"/>
              <a:t>13/10/2024</a:t>
            </a:fld>
            <a:endParaRPr lang="x-none"/>
          </a:p>
        </p:txBody>
      </p:sp>
      <p:sp>
        <p:nvSpPr>
          <p:cNvPr id="5" name="Footer Placeholder 4">
            <a:extLst>
              <a:ext uri="{FF2B5EF4-FFF2-40B4-BE49-F238E27FC236}">
                <a16:creationId xmlns:a16="http://schemas.microsoft.com/office/drawing/2014/main" xmlns="" id="{5088D7AC-BD83-4BB1-AFFD-67DE6A80E9D0}"/>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5A8B282E-ED65-48FD-9A52-A63D28C10D02}"/>
              </a:ext>
            </a:extLst>
          </p:cNvPr>
          <p:cNvSpPr>
            <a:spLocks noGrp="1"/>
          </p:cNvSpPr>
          <p:nvPr>
            <p:ph type="sldNum" sz="quarter" idx="12"/>
          </p:nvPr>
        </p:nvSpPr>
        <p:spPr/>
        <p:txBody>
          <a:bodyPr/>
          <a:lstStyle/>
          <a:p>
            <a:fld id="{A7A589D0-4257-4934-A8D5-FCD0E7A63D3E}" type="slidenum">
              <a:rPr lang="x-none" smtClean="0"/>
              <a:t>‹#›</a:t>
            </a:fld>
            <a:endParaRPr lang="x-none"/>
          </a:p>
        </p:txBody>
      </p:sp>
    </p:spTree>
    <p:extLst>
      <p:ext uri="{BB962C8B-B14F-4D97-AF65-F5344CB8AC3E}">
        <p14:creationId xmlns:p14="http://schemas.microsoft.com/office/powerpoint/2010/main" val="23174063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9F3985-4075-4D30-9DD1-58C28F5BD06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x-none"/>
          </a:p>
        </p:txBody>
      </p:sp>
      <p:sp>
        <p:nvSpPr>
          <p:cNvPr id="3" name="Text Placeholder 2">
            <a:extLst>
              <a:ext uri="{FF2B5EF4-FFF2-40B4-BE49-F238E27FC236}">
                <a16:creationId xmlns:a16="http://schemas.microsoft.com/office/drawing/2014/main" xmlns="" id="{22316A27-DEA4-4F1A-980B-2952A77CBC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xmlns="" id="{51B73358-75C4-4955-B7DD-3655AA5398DD}"/>
              </a:ext>
            </a:extLst>
          </p:cNvPr>
          <p:cNvSpPr>
            <a:spLocks noGrp="1"/>
          </p:cNvSpPr>
          <p:nvPr>
            <p:ph type="dt" sz="half" idx="10"/>
          </p:nvPr>
        </p:nvSpPr>
        <p:spPr/>
        <p:txBody>
          <a:bodyPr/>
          <a:lstStyle/>
          <a:p>
            <a:fld id="{A49956CF-95B7-4CFE-A44A-9D5F672BC3E0}" type="datetimeFigureOut">
              <a:rPr lang="x-none" smtClean="0"/>
              <a:t>13/10/2024</a:t>
            </a:fld>
            <a:endParaRPr lang="x-none"/>
          </a:p>
        </p:txBody>
      </p:sp>
      <p:sp>
        <p:nvSpPr>
          <p:cNvPr id="5" name="Footer Placeholder 4">
            <a:extLst>
              <a:ext uri="{FF2B5EF4-FFF2-40B4-BE49-F238E27FC236}">
                <a16:creationId xmlns:a16="http://schemas.microsoft.com/office/drawing/2014/main" xmlns="" id="{9291F41D-E797-4675-80A4-FF7AA33833BD}"/>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8DF11EFF-6BC1-4416-8EDA-97CB55C0FBA0}"/>
              </a:ext>
            </a:extLst>
          </p:cNvPr>
          <p:cNvSpPr>
            <a:spLocks noGrp="1"/>
          </p:cNvSpPr>
          <p:nvPr>
            <p:ph type="sldNum" sz="quarter" idx="12"/>
          </p:nvPr>
        </p:nvSpPr>
        <p:spPr/>
        <p:txBody>
          <a:bodyPr/>
          <a:lstStyle/>
          <a:p>
            <a:fld id="{A7A589D0-4257-4934-A8D5-FCD0E7A63D3E}" type="slidenum">
              <a:rPr lang="x-none" smtClean="0"/>
              <a:t>‹#›</a:t>
            </a:fld>
            <a:endParaRPr lang="x-none"/>
          </a:p>
        </p:txBody>
      </p:sp>
    </p:spTree>
    <p:extLst>
      <p:ext uri="{BB962C8B-B14F-4D97-AF65-F5344CB8AC3E}">
        <p14:creationId xmlns:p14="http://schemas.microsoft.com/office/powerpoint/2010/main" val="6267928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6930A93-01B5-4304-9D3E-85D4520E6B12}"/>
              </a:ext>
            </a:extLst>
          </p:cNvPr>
          <p:cNvSpPr>
            <a:spLocks noGrp="1"/>
          </p:cNvSpPr>
          <p:nvPr>
            <p:ph type="title"/>
          </p:nvPr>
        </p:nvSpPr>
        <p:spPr/>
        <p:txBody>
          <a:bodyPr/>
          <a:lstStyle/>
          <a:p>
            <a:r>
              <a:rPr lang="en-US"/>
              <a:t>Click to edit Master title style</a:t>
            </a:r>
            <a:endParaRPr lang="x-none"/>
          </a:p>
        </p:txBody>
      </p:sp>
      <p:sp>
        <p:nvSpPr>
          <p:cNvPr id="3" name="Content Placeholder 2">
            <a:extLst>
              <a:ext uri="{FF2B5EF4-FFF2-40B4-BE49-F238E27FC236}">
                <a16:creationId xmlns:a16="http://schemas.microsoft.com/office/drawing/2014/main" xmlns="" id="{F002C6B6-8323-4EB5-A7D7-5FA184E1C34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Content Placeholder 3">
            <a:extLst>
              <a:ext uri="{FF2B5EF4-FFF2-40B4-BE49-F238E27FC236}">
                <a16:creationId xmlns:a16="http://schemas.microsoft.com/office/drawing/2014/main" xmlns="" id="{48C619D6-E9DF-41FE-AC2A-5BAD186799A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5" name="Date Placeholder 4">
            <a:extLst>
              <a:ext uri="{FF2B5EF4-FFF2-40B4-BE49-F238E27FC236}">
                <a16:creationId xmlns:a16="http://schemas.microsoft.com/office/drawing/2014/main" xmlns="" id="{D16B6287-48C9-4B9A-8391-9999362C6390}"/>
              </a:ext>
            </a:extLst>
          </p:cNvPr>
          <p:cNvSpPr>
            <a:spLocks noGrp="1"/>
          </p:cNvSpPr>
          <p:nvPr>
            <p:ph type="dt" sz="half" idx="10"/>
          </p:nvPr>
        </p:nvSpPr>
        <p:spPr/>
        <p:txBody>
          <a:bodyPr/>
          <a:lstStyle/>
          <a:p>
            <a:fld id="{A49956CF-95B7-4CFE-A44A-9D5F672BC3E0}" type="datetimeFigureOut">
              <a:rPr lang="x-none" smtClean="0"/>
              <a:t>13/10/2024</a:t>
            </a:fld>
            <a:endParaRPr lang="x-none"/>
          </a:p>
        </p:txBody>
      </p:sp>
      <p:sp>
        <p:nvSpPr>
          <p:cNvPr id="6" name="Footer Placeholder 5">
            <a:extLst>
              <a:ext uri="{FF2B5EF4-FFF2-40B4-BE49-F238E27FC236}">
                <a16:creationId xmlns:a16="http://schemas.microsoft.com/office/drawing/2014/main" xmlns="" id="{4AEB945E-7545-4798-B52E-106934B484C3}"/>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a16="http://schemas.microsoft.com/office/drawing/2014/main" xmlns="" id="{1839A589-9368-40A5-BAC6-31CCC2A1F76F}"/>
              </a:ext>
            </a:extLst>
          </p:cNvPr>
          <p:cNvSpPr>
            <a:spLocks noGrp="1"/>
          </p:cNvSpPr>
          <p:nvPr>
            <p:ph type="sldNum" sz="quarter" idx="12"/>
          </p:nvPr>
        </p:nvSpPr>
        <p:spPr/>
        <p:txBody>
          <a:bodyPr/>
          <a:lstStyle/>
          <a:p>
            <a:fld id="{A7A589D0-4257-4934-A8D5-FCD0E7A63D3E}" type="slidenum">
              <a:rPr lang="x-none" smtClean="0"/>
              <a:t>‹#›</a:t>
            </a:fld>
            <a:endParaRPr lang="x-none"/>
          </a:p>
        </p:txBody>
      </p:sp>
    </p:spTree>
    <p:extLst>
      <p:ext uri="{BB962C8B-B14F-4D97-AF65-F5344CB8AC3E}">
        <p14:creationId xmlns:p14="http://schemas.microsoft.com/office/powerpoint/2010/main" val="34297964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26663F9-6CB5-43C6-B856-2C1DE7A01DA5}"/>
              </a:ext>
            </a:extLst>
          </p:cNvPr>
          <p:cNvSpPr>
            <a:spLocks noGrp="1"/>
          </p:cNvSpPr>
          <p:nvPr>
            <p:ph type="title"/>
          </p:nvPr>
        </p:nvSpPr>
        <p:spPr>
          <a:xfrm>
            <a:off x="839788" y="365125"/>
            <a:ext cx="10515600" cy="1325563"/>
          </a:xfrm>
        </p:spPr>
        <p:txBody>
          <a:bodyPr/>
          <a:lstStyle/>
          <a:p>
            <a:r>
              <a:rPr lang="en-US"/>
              <a:t>Click to edit Master title style</a:t>
            </a:r>
            <a:endParaRPr lang="x-none"/>
          </a:p>
        </p:txBody>
      </p:sp>
      <p:sp>
        <p:nvSpPr>
          <p:cNvPr id="3" name="Text Placeholder 2">
            <a:extLst>
              <a:ext uri="{FF2B5EF4-FFF2-40B4-BE49-F238E27FC236}">
                <a16:creationId xmlns:a16="http://schemas.microsoft.com/office/drawing/2014/main" xmlns="" id="{0DD6D5FB-7B7A-4DBC-B3A8-D96CAABE41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xmlns="" id="{14136005-7783-43BB-B999-8CF93593646F}"/>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5" name="Text Placeholder 4">
            <a:extLst>
              <a:ext uri="{FF2B5EF4-FFF2-40B4-BE49-F238E27FC236}">
                <a16:creationId xmlns:a16="http://schemas.microsoft.com/office/drawing/2014/main" xmlns="" id="{3FFE8BD6-C049-4BA0-AA3C-5E7A576A10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xmlns="" id="{7B2D88AA-420E-426F-B537-448546BB67D8}"/>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7" name="Date Placeholder 6">
            <a:extLst>
              <a:ext uri="{FF2B5EF4-FFF2-40B4-BE49-F238E27FC236}">
                <a16:creationId xmlns:a16="http://schemas.microsoft.com/office/drawing/2014/main" xmlns="" id="{4EBFD868-93D7-4EAC-B4E3-D1DD40CA6F0B}"/>
              </a:ext>
            </a:extLst>
          </p:cNvPr>
          <p:cNvSpPr>
            <a:spLocks noGrp="1"/>
          </p:cNvSpPr>
          <p:nvPr>
            <p:ph type="dt" sz="half" idx="10"/>
          </p:nvPr>
        </p:nvSpPr>
        <p:spPr/>
        <p:txBody>
          <a:bodyPr/>
          <a:lstStyle/>
          <a:p>
            <a:fld id="{A49956CF-95B7-4CFE-A44A-9D5F672BC3E0}" type="datetimeFigureOut">
              <a:rPr lang="x-none" smtClean="0"/>
              <a:t>13/10/2024</a:t>
            </a:fld>
            <a:endParaRPr lang="x-none"/>
          </a:p>
        </p:txBody>
      </p:sp>
      <p:sp>
        <p:nvSpPr>
          <p:cNvPr id="8" name="Footer Placeholder 7">
            <a:extLst>
              <a:ext uri="{FF2B5EF4-FFF2-40B4-BE49-F238E27FC236}">
                <a16:creationId xmlns:a16="http://schemas.microsoft.com/office/drawing/2014/main" xmlns="" id="{30D48CFD-02A1-4948-AC73-92A6A95D0C7E}"/>
              </a:ext>
            </a:extLst>
          </p:cNvPr>
          <p:cNvSpPr>
            <a:spLocks noGrp="1"/>
          </p:cNvSpPr>
          <p:nvPr>
            <p:ph type="ftr" sz="quarter" idx="11"/>
          </p:nvPr>
        </p:nvSpPr>
        <p:spPr/>
        <p:txBody>
          <a:bodyPr/>
          <a:lstStyle/>
          <a:p>
            <a:endParaRPr lang="x-none"/>
          </a:p>
        </p:txBody>
      </p:sp>
      <p:sp>
        <p:nvSpPr>
          <p:cNvPr id="9" name="Slide Number Placeholder 8">
            <a:extLst>
              <a:ext uri="{FF2B5EF4-FFF2-40B4-BE49-F238E27FC236}">
                <a16:creationId xmlns:a16="http://schemas.microsoft.com/office/drawing/2014/main" xmlns="" id="{F1BAB1B4-F9D8-4DDB-AB3A-D00359DC4098}"/>
              </a:ext>
            </a:extLst>
          </p:cNvPr>
          <p:cNvSpPr>
            <a:spLocks noGrp="1"/>
          </p:cNvSpPr>
          <p:nvPr>
            <p:ph type="sldNum" sz="quarter" idx="12"/>
          </p:nvPr>
        </p:nvSpPr>
        <p:spPr/>
        <p:txBody>
          <a:bodyPr/>
          <a:lstStyle/>
          <a:p>
            <a:fld id="{A7A589D0-4257-4934-A8D5-FCD0E7A63D3E}" type="slidenum">
              <a:rPr lang="x-none" smtClean="0"/>
              <a:t>‹#›</a:t>
            </a:fld>
            <a:endParaRPr lang="x-none"/>
          </a:p>
        </p:txBody>
      </p:sp>
    </p:spTree>
    <p:extLst>
      <p:ext uri="{BB962C8B-B14F-4D97-AF65-F5344CB8AC3E}">
        <p14:creationId xmlns:p14="http://schemas.microsoft.com/office/powerpoint/2010/main" val="3782612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C463FD1-EE7E-4C66-B4FE-8F04D0000BED}"/>
              </a:ext>
            </a:extLst>
          </p:cNvPr>
          <p:cNvSpPr>
            <a:spLocks noGrp="1"/>
          </p:cNvSpPr>
          <p:nvPr>
            <p:ph type="title"/>
          </p:nvPr>
        </p:nvSpPr>
        <p:spPr/>
        <p:txBody>
          <a:bodyPr/>
          <a:lstStyle/>
          <a:p>
            <a:r>
              <a:rPr lang="en-US"/>
              <a:t>Click to edit Master title style</a:t>
            </a:r>
            <a:endParaRPr lang="x-none"/>
          </a:p>
        </p:txBody>
      </p:sp>
      <p:sp>
        <p:nvSpPr>
          <p:cNvPr id="3" name="Date Placeholder 2">
            <a:extLst>
              <a:ext uri="{FF2B5EF4-FFF2-40B4-BE49-F238E27FC236}">
                <a16:creationId xmlns:a16="http://schemas.microsoft.com/office/drawing/2014/main" xmlns="" id="{95D03310-386C-42AF-8CF9-1AA9DB448C4A}"/>
              </a:ext>
            </a:extLst>
          </p:cNvPr>
          <p:cNvSpPr>
            <a:spLocks noGrp="1"/>
          </p:cNvSpPr>
          <p:nvPr>
            <p:ph type="dt" sz="half" idx="10"/>
          </p:nvPr>
        </p:nvSpPr>
        <p:spPr/>
        <p:txBody>
          <a:bodyPr/>
          <a:lstStyle/>
          <a:p>
            <a:fld id="{A49956CF-95B7-4CFE-A44A-9D5F672BC3E0}" type="datetimeFigureOut">
              <a:rPr lang="x-none" smtClean="0"/>
              <a:t>13/10/2024</a:t>
            </a:fld>
            <a:endParaRPr lang="x-none"/>
          </a:p>
        </p:txBody>
      </p:sp>
      <p:sp>
        <p:nvSpPr>
          <p:cNvPr id="4" name="Footer Placeholder 3">
            <a:extLst>
              <a:ext uri="{FF2B5EF4-FFF2-40B4-BE49-F238E27FC236}">
                <a16:creationId xmlns:a16="http://schemas.microsoft.com/office/drawing/2014/main" xmlns="" id="{4BB544F3-F4C7-45B9-898A-D6ABBC062C42}"/>
              </a:ext>
            </a:extLst>
          </p:cNvPr>
          <p:cNvSpPr>
            <a:spLocks noGrp="1"/>
          </p:cNvSpPr>
          <p:nvPr>
            <p:ph type="ftr" sz="quarter" idx="11"/>
          </p:nvPr>
        </p:nvSpPr>
        <p:spPr/>
        <p:txBody>
          <a:bodyPr/>
          <a:lstStyle/>
          <a:p>
            <a:endParaRPr lang="x-none"/>
          </a:p>
        </p:txBody>
      </p:sp>
      <p:sp>
        <p:nvSpPr>
          <p:cNvPr id="5" name="Slide Number Placeholder 4">
            <a:extLst>
              <a:ext uri="{FF2B5EF4-FFF2-40B4-BE49-F238E27FC236}">
                <a16:creationId xmlns:a16="http://schemas.microsoft.com/office/drawing/2014/main" xmlns="" id="{45DDB9B3-015C-44FD-AA5E-B1EACA005D72}"/>
              </a:ext>
            </a:extLst>
          </p:cNvPr>
          <p:cNvSpPr>
            <a:spLocks noGrp="1"/>
          </p:cNvSpPr>
          <p:nvPr>
            <p:ph type="sldNum" sz="quarter" idx="12"/>
          </p:nvPr>
        </p:nvSpPr>
        <p:spPr/>
        <p:txBody>
          <a:bodyPr/>
          <a:lstStyle/>
          <a:p>
            <a:fld id="{A7A589D0-4257-4934-A8D5-FCD0E7A63D3E}" type="slidenum">
              <a:rPr lang="x-none" smtClean="0"/>
              <a:t>‹#›</a:t>
            </a:fld>
            <a:endParaRPr lang="x-none"/>
          </a:p>
        </p:txBody>
      </p:sp>
    </p:spTree>
    <p:extLst>
      <p:ext uri="{BB962C8B-B14F-4D97-AF65-F5344CB8AC3E}">
        <p14:creationId xmlns:p14="http://schemas.microsoft.com/office/powerpoint/2010/main" val="3069933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89289EE9-E321-4473-801B-BDB1315C2314}"/>
              </a:ext>
            </a:extLst>
          </p:cNvPr>
          <p:cNvSpPr>
            <a:spLocks noGrp="1"/>
          </p:cNvSpPr>
          <p:nvPr>
            <p:ph type="dt" sz="half" idx="10"/>
          </p:nvPr>
        </p:nvSpPr>
        <p:spPr/>
        <p:txBody>
          <a:bodyPr/>
          <a:lstStyle/>
          <a:p>
            <a:fld id="{A49956CF-95B7-4CFE-A44A-9D5F672BC3E0}" type="datetimeFigureOut">
              <a:rPr lang="x-none" smtClean="0"/>
              <a:t>13/10/2024</a:t>
            </a:fld>
            <a:endParaRPr lang="x-none"/>
          </a:p>
        </p:txBody>
      </p:sp>
      <p:sp>
        <p:nvSpPr>
          <p:cNvPr id="3" name="Footer Placeholder 2">
            <a:extLst>
              <a:ext uri="{FF2B5EF4-FFF2-40B4-BE49-F238E27FC236}">
                <a16:creationId xmlns:a16="http://schemas.microsoft.com/office/drawing/2014/main" xmlns="" id="{70F1A898-E19A-4185-95D3-610B261D1819}"/>
              </a:ext>
            </a:extLst>
          </p:cNvPr>
          <p:cNvSpPr>
            <a:spLocks noGrp="1"/>
          </p:cNvSpPr>
          <p:nvPr>
            <p:ph type="ftr" sz="quarter" idx="11"/>
          </p:nvPr>
        </p:nvSpPr>
        <p:spPr/>
        <p:txBody>
          <a:bodyPr/>
          <a:lstStyle/>
          <a:p>
            <a:endParaRPr lang="x-none"/>
          </a:p>
        </p:txBody>
      </p:sp>
      <p:sp>
        <p:nvSpPr>
          <p:cNvPr id="4" name="Slide Number Placeholder 3">
            <a:extLst>
              <a:ext uri="{FF2B5EF4-FFF2-40B4-BE49-F238E27FC236}">
                <a16:creationId xmlns:a16="http://schemas.microsoft.com/office/drawing/2014/main" xmlns="" id="{DD2FC37B-137E-42DA-BCB8-7DDA0925A5F2}"/>
              </a:ext>
            </a:extLst>
          </p:cNvPr>
          <p:cNvSpPr>
            <a:spLocks noGrp="1"/>
          </p:cNvSpPr>
          <p:nvPr>
            <p:ph type="sldNum" sz="quarter" idx="12"/>
          </p:nvPr>
        </p:nvSpPr>
        <p:spPr/>
        <p:txBody>
          <a:bodyPr/>
          <a:lstStyle/>
          <a:p>
            <a:fld id="{A7A589D0-4257-4934-A8D5-FCD0E7A63D3E}" type="slidenum">
              <a:rPr lang="x-none" smtClean="0"/>
              <a:t>‹#›</a:t>
            </a:fld>
            <a:endParaRPr lang="x-none"/>
          </a:p>
        </p:txBody>
      </p:sp>
    </p:spTree>
    <p:extLst>
      <p:ext uri="{BB962C8B-B14F-4D97-AF65-F5344CB8AC3E}">
        <p14:creationId xmlns:p14="http://schemas.microsoft.com/office/powerpoint/2010/main" val="37739536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A2E0851-1204-495B-9FFB-74345E502FD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x-none"/>
          </a:p>
        </p:txBody>
      </p:sp>
      <p:sp>
        <p:nvSpPr>
          <p:cNvPr id="3" name="Content Placeholder 2">
            <a:extLst>
              <a:ext uri="{FF2B5EF4-FFF2-40B4-BE49-F238E27FC236}">
                <a16:creationId xmlns:a16="http://schemas.microsoft.com/office/drawing/2014/main" xmlns="" id="{54EDA661-21C1-4BBC-8080-DCF51C10116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Text Placeholder 3">
            <a:extLst>
              <a:ext uri="{FF2B5EF4-FFF2-40B4-BE49-F238E27FC236}">
                <a16:creationId xmlns:a16="http://schemas.microsoft.com/office/drawing/2014/main" xmlns="" id="{EB8BB998-79A7-4D59-A8F8-B9A9C84E9E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50F635C8-B853-4ED6-B74E-116C5C1E248E}"/>
              </a:ext>
            </a:extLst>
          </p:cNvPr>
          <p:cNvSpPr>
            <a:spLocks noGrp="1"/>
          </p:cNvSpPr>
          <p:nvPr>
            <p:ph type="dt" sz="half" idx="10"/>
          </p:nvPr>
        </p:nvSpPr>
        <p:spPr/>
        <p:txBody>
          <a:bodyPr/>
          <a:lstStyle/>
          <a:p>
            <a:fld id="{A49956CF-95B7-4CFE-A44A-9D5F672BC3E0}" type="datetimeFigureOut">
              <a:rPr lang="x-none" smtClean="0"/>
              <a:t>13/10/2024</a:t>
            </a:fld>
            <a:endParaRPr lang="x-none"/>
          </a:p>
        </p:txBody>
      </p:sp>
      <p:sp>
        <p:nvSpPr>
          <p:cNvPr id="6" name="Footer Placeholder 5">
            <a:extLst>
              <a:ext uri="{FF2B5EF4-FFF2-40B4-BE49-F238E27FC236}">
                <a16:creationId xmlns:a16="http://schemas.microsoft.com/office/drawing/2014/main" xmlns="" id="{8F70C7D6-E97D-448D-A3C2-03481A0EBDFA}"/>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a16="http://schemas.microsoft.com/office/drawing/2014/main" xmlns="" id="{D23F79CB-6CF0-40BC-8BB3-0AB0FE601820}"/>
              </a:ext>
            </a:extLst>
          </p:cNvPr>
          <p:cNvSpPr>
            <a:spLocks noGrp="1"/>
          </p:cNvSpPr>
          <p:nvPr>
            <p:ph type="sldNum" sz="quarter" idx="12"/>
          </p:nvPr>
        </p:nvSpPr>
        <p:spPr/>
        <p:txBody>
          <a:bodyPr/>
          <a:lstStyle/>
          <a:p>
            <a:fld id="{A7A589D0-4257-4934-A8D5-FCD0E7A63D3E}" type="slidenum">
              <a:rPr lang="x-none" smtClean="0"/>
              <a:t>‹#›</a:t>
            </a:fld>
            <a:endParaRPr lang="x-none"/>
          </a:p>
        </p:txBody>
      </p:sp>
    </p:spTree>
    <p:extLst>
      <p:ext uri="{BB962C8B-B14F-4D97-AF65-F5344CB8AC3E}">
        <p14:creationId xmlns:p14="http://schemas.microsoft.com/office/powerpoint/2010/main" val="12819407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F65E82-9DFE-4E44-90C7-3FD8C6F459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x-none"/>
          </a:p>
        </p:txBody>
      </p:sp>
      <p:sp>
        <p:nvSpPr>
          <p:cNvPr id="3" name="Picture Placeholder 2">
            <a:extLst>
              <a:ext uri="{FF2B5EF4-FFF2-40B4-BE49-F238E27FC236}">
                <a16:creationId xmlns:a16="http://schemas.microsoft.com/office/drawing/2014/main" xmlns="" id="{66455E50-6A40-4122-A449-0513242594B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x-none"/>
          </a:p>
        </p:txBody>
      </p:sp>
      <p:sp>
        <p:nvSpPr>
          <p:cNvPr id="4" name="Text Placeholder 3">
            <a:extLst>
              <a:ext uri="{FF2B5EF4-FFF2-40B4-BE49-F238E27FC236}">
                <a16:creationId xmlns:a16="http://schemas.microsoft.com/office/drawing/2014/main" xmlns="" id="{837650EB-7168-4E83-BEC8-5584434E705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xmlns="" id="{886767E1-2D17-4082-A641-9B588E77D9FD}"/>
              </a:ext>
            </a:extLst>
          </p:cNvPr>
          <p:cNvSpPr>
            <a:spLocks noGrp="1"/>
          </p:cNvSpPr>
          <p:nvPr>
            <p:ph type="dt" sz="half" idx="10"/>
          </p:nvPr>
        </p:nvSpPr>
        <p:spPr/>
        <p:txBody>
          <a:bodyPr/>
          <a:lstStyle/>
          <a:p>
            <a:fld id="{A49956CF-95B7-4CFE-A44A-9D5F672BC3E0}" type="datetimeFigureOut">
              <a:rPr lang="x-none" smtClean="0"/>
              <a:t>13/10/2024</a:t>
            </a:fld>
            <a:endParaRPr lang="x-none"/>
          </a:p>
        </p:txBody>
      </p:sp>
      <p:sp>
        <p:nvSpPr>
          <p:cNvPr id="6" name="Footer Placeholder 5">
            <a:extLst>
              <a:ext uri="{FF2B5EF4-FFF2-40B4-BE49-F238E27FC236}">
                <a16:creationId xmlns:a16="http://schemas.microsoft.com/office/drawing/2014/main" xmlns="" id="{4F946697-21B6-49D4-92A4-102A5DB2DB5E}"/>
              </a:ext>
            </a:extLst>
          </p:cNvPr>
          <p:cNvSpPr>
            <a:spLocks noGrp="1"/>
          </p:cNvSpPr>
          <p:nvPr>
            <p:ph type="ftr" sz="quarter" idx="11"/>
          </p:nvPr>
        </p:nvSpPr>
        <p:spPr/>
        <p:txBody>
          <a:bodyPr/>
          <a:lstStyle/>
          <a:p>
            <a:endParaRPr lang="x-none"/>
          </a:p>
        </p:txBody>
      </p:sp>
      <p:sp>
        <p:nvSpPr>
          <p:cNvPr id="7" name="Slide Number Placeholder 6">
            <a:extLst>
              <a:ext uri="{FF2B5EF4-FFF2-40B4-BE49-F238E27FC236}">
                <a16:creationId xmlns:a16="http://schemas.microsoft.com/office/drawing/2014/main" xmlns="" id="{F6047D0B-D3F4-4438-BEA4-D21C741F4055}"/>
              </a:ext>
            </a:extLst>
          </p:cNvPr>
          <p:cNvSpPr>
            <a:spLocks noGrp="1"/>
          </p:cNvSpPr>
          <p:nvPr>
            <p:ph type="sldNum" sz="quarter" idx="12"/>
          </p:nvPr>
        </p:nvSpPr>
        <p:spPr/>
        <p:txBody>
          <a:bodyPr/>
          <a:lstStyle/>
          <a:p>
            <a:fld id="{A7A589D0-4257-4934-A8D5-FCD0E7A63D3E}" type="slidenum">
              <a:rPr lang="x-none" smtClean="0"/>
              <a:t>‹#›</a:t>
            </a:fld>
            <a:endParaRPr lang="x-none"/>
          </a:p>
        </p:txBody>
      </p:sp>
    </p:spTree>
    <p:extLst>
      <p:ext uri="{BB962C8B-B14F-4D97-AF65-F5344CB8AC3E}">
        <p14:creationId xmlns:p14="http://schemas.microsoft.com/office/powerpoint/2010/main" val="10476033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D6C02F0-3DA4-43B3-8F8F-0044DF281020}"/>
              </a:ext>
            </a:extLst>
          </p:cNvPr>
          <p:cNvSpPr>
            <a:spLocks noGrp="1"/>
          </p:cNvSpPr>
          <p:nvPr>
            <p:ph type="title"/>
          </p:nvPr>
        </p:nvSpPr>
        <p:spPr/>
        <p:txBody>
          <a:bodyPr/>
          <a:lstStyle/>
          <a:p>
            <a:r>
              <a:rPr lang="en-US"/>
              <a:t>Click to edit Master title style</a:t>
            </a:r>
            <a:endParaRPr lang="x-none"/>
          </a:p>
        </p:txBody>
      </p:sp>
      <p:sp>
        <p:nvSpPr>
          <p:cNvPr id="3" name="Vertical Text Placeholder 2">
            <a:extLst>
              <a:ext uri="{FF2B5EF4-FFF2-40B4-BE49-F238E27FC236}">
                <a16:creationId xmlns:a16="http://schemas.microsoft.com/office/drawing/2014/main" xmlns="" id="{BEEDB57A-8517-4CA1-AD15-7900459301F8}"/>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xmlns="" id="{6B28D0C1-B4AB-4ED9-A01A-5ACB6C561BE4}"/>
              </a:ext>
            </a:extLst>
          </p:cNvPr>
          <p:cNvSpPr>
            <a:spLocks noGrp="1"/>
          </p:cNvSpPr>
          <p:nvPr>
            <p:ph type="dt" sz="half" idx="10"/>
          </p:nvPr>
        </p:nvSpPr>
        <p:spPr/>
        <p:txBody>
          <a:bodyPr/>
          <a:lstStyle/>
          <a:p>
            <a:fld id="{A49956CF-95B7-4CFE-A44A-9D5F672BC3E0}" type="datetimeFigureOut">
              <a:rPr lang="x-none" smtClean="0"/>
              <a:t>13/10/2024</a:t>
            </a:fld>
            <a:endParaRPr lang="x-none"/>
          </a:p>
        </p:txBody>
      </p:sp>
      <p:sp>
        <p:nvSpPr>
          <p:cNvPr id="5" name="Footer Placeholder 4">
            <a:extLst>
              <a:ext uri="{FF2B5EF4-FFF2-40B4-BE49-F238E27FC236}">
                <a16:creationId xmlns:a16="http://schemas.microsoft.com/office/drawing/2014/main" xmlns="" id="{F4582E77-71CE-4574-8370-D06DE1B35714}"/>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A74B7C48-D9E6-4548-950C-DDC1813057DE}"/>
              </a:ext>
            </a:extLst>
          </p:cNvPr>
          <p:cNvSpPr>
            <a:spLocks noGrp="1"/>
          </p:cNvSpPr>
          <p:nvPr>
            <p:ph type="sldNum" sz="quarter" idx="12"/>
          </p:nvPr>
        </p:nvSpPr>
        <p:spPr/>
        <p:txBody>
          <a:bodyPr/>
          <a:lstStyle/>
          <a:p>
            <a:fld id="{A7A589D0-4257-4934-A8D5-FCD0E7A63D3E}" type="slidenum">
              <a:rPr lang="x-none" smtClean="0"/>
              <a:t>‹#›</a:t>
            </a:fld>
            <a:endParaRPr lang="x-none"/>
          </a:p>
        </p:txBody>
      </p:sp>
    </p:spTree>
    <p:extLst>
      <p:ext uri="{BB962C8B-B14F-4D97-AF65-F5344CB8AC3E}">
        <p14:creationId xmlns:p14="http://schemas.microsoft.com/office/powerpoint/2010/main" val="1836355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D588708A-C88E-4D90-AE04-3E03F0EA9FF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x-none"/>
          </a:p>
        </p:txBody>
      </p:sp>
      <p:sp>
        <p:nvSpPr>
          <p:cNvPr id="3" name="Vertical Text Placeholder 2">
            <a:extLst>
              <a:ext uri="{FF2B5EF4-FFF2-40B4-BE49-F238E27FC236}">
                <a16:creationId xmlns:a16="http://schemas.microsoft.com/office/drawing/2014/main" xmlns="" id="{388F90AD-25A1-400C-9FE6-8B18FEEA58FB}"/>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xmlns="" id="{C757FC6E-1F14-4333-9058-A7334444F726}"/>
              </a:ext>
            </a:extLst>
          </p:cNvPr>
          <p:cNvSpPr>
            <a:spLocks noGrp="1"/>
          </p:cNvSpPr>
          <p:nvPr>
            <p:ph type="dt" sz="half" idx="10"/>
          </p:nvPr>
        </p:nvSpPr>
        <p:spPr/>
        <p:txBody>
          <a:bodyPr/>
          <a:lstStyle/>
          <a:p>
            <a:fld id="{A49956CF-95B7-4CFE-A44A-9D5F672BC3E0}" type="datetimeFigureOut">
              <a:rPr lang="x-none" smtClean="0"/>
              <a:t>13/10/2024</a:t>
            </a:fld>
            <a:endParaRPr lang="x-none"/>
          </a:p>
        </p:txBody>
      </p:sp>
      <p:sp>
        <p:nvSpPr>
          <p:cNvPr id="5" name="Footer Placeholder 4">
            <a:extLst>
              <a:ext uri="{FF2B5EF4-FFF2-40B4-BE49-F238E27FC236}">
                <a16:creationId xmlns:a16="http://schemas.microsoft.com/office/drawing/2014/main" xmlns="" id="{4A46042C-C8F6-4105-9DFE-4CBFB2C05CB5}"/>
              </a:ext>
            </a:extLst>
          </p:cNvPr>
          <p:cNvSpPr>
            <a:spLocks noGrp="1"/>
          </p:cNvSpPr>
          <p:nvPr>
            <p:ph type="ftr" sz="quarter" idx="11"/>
          </p:nvPr>
        </p:nvSpPr>
        <p:spPr/>
        <p:txBody>
          <a:bodyPr/>
          <a:lstStyle/>
          <a:p>
            <a:endParaRPr lang="x-none"/>
          </a:p>
        </p:txBody>
      </p:sp>
      <p:sp>
        <p:nvSpPr>
          <p:cNvPr id="6" name="Slide Number Placeholder 5">
            <a:extLst>
              <a:ext uri="{FF2B5EF4-FFF2-40B4-BE49-F238E27FC236}">
                <a16:creationId xmlns:a16="http://schemas.microsoft.com/office/drawing/2014/main" xmlns="" id="{F215CF51-69AA-4F34-8A4E-6ED547764C32}"/>
              </a:ext>
            </a:extLst>
          </p:cNvPr>
          <p:cNvSpPr>
            <a:spLocks noGrp="1"/>
          </p:cNvSpPr>
          <p:nvPr>
            <p:ph type="sldNum" sz="quarter" idx="12"/>
          </p:nvPr>
        </p:nvSpPr>
        <p:spPr/>
        <p:txBody>
          <a:bodyPr/>
          <a:lstStyle/>
          <a:p>
            <a:fld id="{A7A589D0-4257-4934-A8D5-FCD0E7A63D3E}" type="slidenum">
              <a:rPr lang="x-none" smtClean="0"/>
              <a:t>‹#›</a:t>
            </a:fld>
            <a:endParaRPr lang="x-none"/>
          </a:p>
        </p:txBody>
      </p:sp>
    </p:spTree>
    <p:extLst>
      <p:ext uri="{BB962C8B-B14F-4D97-AF65-F5344CB8AC3E}">
        <p14:creationId xmlns:p14="http://schemas.microsoft.com/office/powerpoint/2010/main" val="3882984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F4E1D702-8157-4BC2-BE91-704CB356144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x-none"/>
          </a:p>
        </p:txBody>
      </p:sp>
      <p:sp>
        <p:nvSpPr>
          <p:cNvPr id="3" name="Text Placeholder 2">
            <a:extLst>
              <a:ext uri="{FF2B5EF4-FFF2-40B4-BE49-F238E27FC236}">
                <a16:creationId xmlns:a16="http://schemas.microsoft.com/office/drawing/2014/main" xmlns="" id="{29653C5F-2479-4F4E-BDDF-4CB82794D7E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4" name="Date Placeholder 3">
            <a:extLst>
              <a:ext uri="{FF2B5EF4-FFF2-40B4-BE49-F238E27FC236}">
                <a16:creationId xmlns:a16="http://schemas.microsoft.com/office/drawing/2014/main" xmlns="" id="{38E7EC8A-E545-4B1C-80BB-302EBBC20A6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49956CF-95B7-4CFE-A44A-9D5F672BC3E0}" type="datetimeFigureOut">
              <a:rPr lang="x-none" smtClean="0"/>
              <a:t>13/10/2024</a:t>
            </a:fld>
            <a:endParaRPr lang="x-none"/>
          </a:p>
        </p:txBody>
      </p:sp>
      <p:sp>
        <p:nvSpPr>
          <p:cNvPr id="5" name="Footer Placeholder 4">
            <a:extLst>
              <a:ext uri="{FF2B5EF4-FFF2-40B4-BE49-F238E27FC236}">
                <a16:creationId xmlns:a16="http://schemas.microsoft.com/office/drawing/2014/main" xmlns="" id="{D75EF4B7-38D6-499E-A3CC-5D8C607517C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x-none"/>
          </a:p>
        </p:txBody>
      </p:sp>
      <p:sp>
        <p:nvSpPr>
          <p:cNvPr id="6" name="Slide Number Placeholder 5">
            <a:extLst>
              <a:ext uri="{FF2B5EF4-FFF2-40B4-BE49-F238E27FC236}">
                <a16:creationId xmlns:a16="http://schemas.microsoft.com/office/drawing/2014/main" xmlns="" id="{4EDDA4C9-B21C-4FFC-8891-64A19E36164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A589D0-4257-4934-A8D5-FCD0E7A63D3E}" type="slidenum">
              <a:rPr lang="x-none" smtClean="0"/>
              <a:t>‹#›</a:t>
            </a:fld>
            <a:endParaRPr lang="x-none"/>
          </a:p>
        </p:txBody>
      </p:sp>
    </p:spTree>
    <p:extLst>
      <p:ext uri="{BB962C8B-B14F-4D97-AF65-F5344CB8AC3E}">
        <p14:creationId xmlns:p14="http://schemas.microsoft.com/office/powerpoint/2010/main" val="39063665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x-non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D27280F-418C-4D58-97FB-D2B559ADF03D}"/>
              </a:ext>
            </a:extLst>
          </p:cNvPr>
          <p:cNvSpPr>
            <a:spLocks noGrp="1"/>
          </p:cNvSpPr>
          <p:nvPr>
            <p:ph type="ctrTitle"/>
          </p:nvPr>
        </p:nvSpPr>
        <p:spPr/>
        <p:txBody>
          <a:bodyPr/>
          <a:lstStyle/>
          <a:p>
            <a:r>
              <a:rPr lang="en-US" b="1" dirty="0"/>
              <a:t>Course: Advanced Management Accounting</a:t>
            </a:r>
            <a:endParaRPr lang="x-none" dirty="0"/>
          </a:p>
        </p:txBody>
      </p:sp>
      <p:sp>
        <p:nvSpPr>
          <p:cNvPr id="3" name="Subtitle 2">
            <a:extLst>
              <a:ext uri="{FF2B5EF4-FFF2-40B4-BE49-F238E27FC236}">
                <a16:creationId xmlns:a16="http://schemas.microsoft.com/office/drawing/2014/main" xmlns="" id="{63A69B18-C13C-4343-8DF4-FE4CD9C8B655}"/>
              </a:ext>
            </a:extLst>
          </p:cNvPr>
          <p:cNvSpPr>
            <a:spLocks noGrp="1"/>
          </p:cNvSpPr>
          <p:nvPr>
            <p:ph type="subTitle" idx="1"/>
          </p:nvPr>
        </p:nvSpPr>
        <p:spPr/>
        <p:txBody>
          <a:bodyPr/>
          <a:lstStyle/>
          <a:p>
            <a:r>
              <a:rPr lang="en-US" dirty="0"/>
              <a:t>Week 4: Marginal and Absorption Costing</a:t>
            </a:r>
          </a:p>
          <a:p>
            <a:endParaRPr lang="en-US" dirty="0"/>
          </a:p>
          <a:p>
            <a:r>
              <a:rPr lang="en-US" dirty="0"/>
              <a:t>Lecturer: Peter Karugu Kahihu</a:t>
            </a:r>
          </a:p>
          <a:p>
            <a:endParaRPr lang="x-none" dirty="0"/>
          </a:p>
        </p:txBody>
      </p:sp>
    </p:spTree>
    <p:extLst>
      <p:ext uri="{BB962C8B-B14F-4D97-AF65-F5344CB8AC3E}">
        <p14:creationId xmlns:p14="http://schemas.microsoft.com/office/powerpoint/2010/main" val="17798408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EAC2713-9691-44F1-9823-9B4042B7AB7A}"/>
              </a:ext>
            </a:extLst>
          </p:cNvPr>
          <p:cNvSpPr>
            <a:spLocks noGrp="1"/>
          </p:cNvSpPr>
          <p:nvPr>
            <p:ph type="title"/>
          </p:nvPr>
        </p:nvSpPr>
        <p:spPr/>
        <p:txBody>
          <a:bodyPr/>
          <a:lstStyle/>
          <a:p>
            <a:pPr algn="ctr"/>
            <a:r>
              <a:rPr lang="en-US" b="1" dirty="0"/>
              <a:t>Introduction</a:t>
            </a:r>
            <a:endParaRPr lang="x-none" b="1" dirty="0"/>
          </a:p>
        </p:txBody>
      </p:sp>
      <p:sp>
        <p:nvSpPr>
          <p:cNvPr id="3" name="Content Placeholder 2">
            <a:extLst>
              <a:ext uri="{FF2B5EF4-FFF2-40B4-BE49-F238E27FC236}">
                <a16:creationId xmlns:a16="http://schemas.microsoft.com/office/drawing/2014/main" xmlns="" id="{555462F5-AE3C-4925-B38A-D6B36CFF81EA}"/>
              </a:ext>
            </a:extLst>
          </p:cNvPr>
          <p:cNvSpPr>
            <a:spLocks noGrp="1"/>
          </p:cNvSpPr>
          <p:nvPr>
            <p:ph idx="1"/>
          </p:nvPr>
        </p:nvSpPr>
        <p:spPr/>
        <p:txBody>
          <a:bodyPr>
            <a:normAutofit fontScale="92500" lnSpcReduction="10000"/>
          </a:bodyPr>
          <a:lstStyle/>
          <a:p>
            <a:pPr marL="0" indent="0" algn="just">
              <a:buNone/>
            </a:pPr>
            <a:r>
              <a:rPr lang="en-US" dirty="0"/>
              <a:t>This lecture introduces you to decision making using marginal and absorption costing methods.</a:t>
            </a:r>
          </a:p>
          <a:p>
            <a:pPr marL="0" indent="0" algn="just">
              <a:buNone/>
            </a:pPr>
            <a:endParaRPr lang="en-US" b="1" dirty="0"/>
          </a:p>
          <a:p>
            <a:pPr marL="0" indent="0" algn="just">
              <a:buNone/>
            </a:pPr>
            <a:r>
              <a:rPr lang="x-none" b="1" dirty="0"/>
              <a:t>Expected Learning Outcomes</a:t>
            </a:r>
            <a:endParaRPr lang="en-US" dirty="0"/>
          </a:p>
          <a:p>
            <a:pPr marL="0" indent="0" algn="just">
              <a:buNone/>
            </a:pPr>
            <a:r>
              <a:rPr lang="en-US" dirty="0"/>
              <a:t>By the end of this lecture, the learner should be able to: </a:t>
            </a:r>
          </a:p>
          <a:p>
            <a:pPr lvl="0"/>
            <a:r>
              <a:rPr lang="en-US" dirty="0"/>
              <a:t>To understand the marginal costing method and its advantages and disadvantages</a:t>
            </a:r>
          </a:p>
          <a:p>
            <a:pPr lvl="0"/>
            <a:r>
              <a:rPr lang="en-US" dirty="0"/>
              <a:t>To understand decision making using absorption method</a:t>
            </a:r>
          </a:p>
          <a:p>
            <a:pPr lvl="0"/>
            <a:r>
              <a:rPr lang="en-US" dirty="0"/>
              <a:t>To explain the differences between the two costing methods and their applicability</a:t>
            </a:r>
            <a:endParaRPr lang="x-none" dirty="0"/>
          </a:p>
        </p:txBody>
      </p:sp>
    </p:spTree>
    <p:extLst>
      <p:ext uri="{BB962C8B-B14F-4D97-AF65-F5344CB8AC3E}">
        <p14:creationId xmlns:p14="http://schemas.microsoft.com/office/powerpoint/2010/main" val="18893860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B1047E5-2486-4DE8-8C6D-16530152FE65}"/>
              </a:ext>
            </a:extLst>
          </p:cNvPr>
          <p:cNvSpPr>
            <a:spLocks noGrp="1"/>
          </p:cNvSpPr>
          <p:nvPr>
            <p:ph type="title"/>
          </p:nvPr>
        </p:nvSpPr>
        <p:spPr/>
        <p:txBody>
          <a:bodyPr/>
          <a:lstStyle/>
          <a:p>
            <a:pPr algn="ctr"/>
            <a:r>
              <a:rPr lang="en-US" b="1" dirty="0"/>
              <a:t>Marginal Costing</a:t>
            </a:r>
            <a:r>
              <a:rPr lang="x-none" dirty="0"/>
              <a:t/>
            </a:r>
            <a:br>
              <a:rPr lang="x-none" dirty="0"/>
            </a:br>
            <a:endParaRPr lang="x-none" dirty="0"/>
          </a:p>
        </p:txBody>
      </p:sp>
      <p:sp>
        <p:nvSpPr>
          <p:cNvPr id="3" name="Content Placeholder 2">
            <a:extLst>
              <a:ext uri="{FF2B5EF4-FFF2-40B4-BE49-F238E27FC236}">
                <a16:creationId xmlns:a16="http://schemas.microsoft.com/office/drawing/2014/main" xmlns="" id="{18E1E398-684D-4FCE-97EF-14B7DE475177}"/>
              </a:ext>
            </a:extLst>
          </p:cNvPr>
          <p:cNvSpPr>
            <a:spLocks noGrp="1"/>
          </p:cNvSpPr>
          <p:nvPr>
            <p:ph idx="1"/>
          </p:nvPr>
        </p:nvSpPr>
        <p:spPr/>
        <p:txBody>
          <a:bodyPr/>
          <a:lstStyle/>
          <a:p>
            <a:r>
              <a:rPr lang="x-none" dirty="0"/>
              <a:t>Production that is economical and efficient is essential to a company's success. </a:t>
            </a:r>
            <a:endParaRPr lang="en-US" dirty="0"/>
          </a:p>
          <a:p>
            <a:r>
              <a:rPr lang="x-none" dirty="0"/>
              <a:t>Although boosting production might occasionally lead to poorer earnings, maximizing production is frequently a primary business goal.</a:t>
            </a:r>
            <a:endParaRPr lang="en-US" dirty="0"/>
          </a:p>
          <a:p>
            <a:r>
              <a:rPr lang="x-none" dirty="0"/>
              <a:t> Businesses may maximize production volumes, set prices profitably, and allocate resources effectively by using marginal cost. </a:t>
            </a:r>
            <a:endParaRPr lang="en-US" dirty="0"/>
          </a:p>
          <a:p>
            <a:r>
              <a:rPr lang="x-none" dirty="0"/>
              <a:t>This lesson demonstrates how to compute marginal cost and apply it to save expenses and boost revenue. </a:t>
            </a:r>
            <a:r>
              <a:rPr lang="x-none" b="1" dirty="0"/>
              <a:t/>
            </a:r>
            <a:br>
              <a:rPr lang="x-none" b="1" dirty="0"/>
            </a:br>
            <a:endParaRPr lang="x-none" dirty="0"/>
          </a:p>
        </p:txBody>
      </p:sp>
    </p:spTree>
    <p:extLst>
      <p:ext uri="{BB962C8B-B14F-4D97-AF65-F5344CB8AC3E}">
        <p14:creationId xmlns:p14="http://schemas.microsoft.com/office/powerpoint/2010/main" val="22007942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4371A96-E91A-49CF-A87C-F6A50DABCFE3}"/>
              </a:ext>
            </a:extLst>
          </p:cNvPr>
          <p:cNvSpPr>
            <a:spLocks noGrp="1"/>
          </p:cNvSpPr>
          <p:nvPr>
            <p:ph type="title"/>
          </p:nvPr>
        </p:nvSpPr>
        <p:spPr/>
        <p:txBody>
          <a:bodyPr/>
          <a:lstStyle/>
          <a:p>
            <a:r>
              <a:rPr lang="x-none" b="1" dirty="0"/>
              <a:t>Marginal Cost</a:t>
            </a:r>
            <a:endParaRPr lang="x-none" dirty="0"/>
          </a:p>
        </p:txBody>
      </p:sp>
      <p:sp>
        <p:nvSpPr>
          <p:cNvPr id="3" name="Content Placeholder 2">
            <a:extLst>
              <a:ext uri="{FF2B5EF4-FFF2-40B4-BE49-F238E27FC236}">
                <a16:creationId xmlns:a16="http://schemas.microsoft.com/office/drawing/2014/main" xmlns="" id="{D9B0A670-459E-450F-86CE-78A6BA89A417}"/>
              </a:ext>
            </a:extLst>
          </p:cNvPr>
          <p:cNvSpPr>
            <a:spLocks noGrp="1"/>
          </p:cNvSpPr>
          <p:nvPr>
            <p:ph idx="1"/>
          </p:nvPr>
        </p:nvSpPr>
        <p:spPr/>
        <p:txBody>
          <a:bodyPr/>
          <a:lstStyle/>
          <a:p>
            <a:r>
              <a:rPr lang="x-none" dirty="0"/>
              <a:t>The additional expense a corporation incurs when it raises production by one unit is known as the marginal cost. </a:t>
            </a:r>
            <a:endParaRPr lang="en-US" dirty="0"/>
          </a:p>
          <a:p>
            <a:r>
              <a:rPr lang="x-none" dirty="0"/>
              <a:t>Through efficiency advantages known as "economies of scale," increasing output can lower marginal cost. </a:t>
            </a:r>
            <a:endParaRPr lang="en-US" dirty="0"/>
          </a:p>
          <a:p>
            <a:r>
              <a:rPr lang="x-none" dirty="0"/>
              <a:t>However, marginal cost may begin to rise once maximum efficiency is attained. </a:t>
            </a:r>
            <a:endParaRPr lang="en-US" dirty="0"/>
          </a:p>
          <a:p>
            <a:r>
              <a:rPr lang="x-none" dirty="0"/>
              <a:t>Effective cost accounting that distinguishes between fixed and variable costs is necessary to monitor marginal cost.</a:t>
            </a:r>
          </a:p>
        </p:txBody>
      </p:sp>
    </p:spTree>
    <p:extLst>
      <p:ext uri="{BB962C8B-B14F-4D97-AF65-F5344CB8AC3E}">
        <p14:creationId xmlns:p14="http://schemas.microsoft.com/office/powerpoint/2010/main" val="1935261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0FC1252-3D7F-41F6-A4D0-1FF38DDB8E28}"/>
              </a:ext>
            </a:extLst>
          </p:cNvPr>
          <p:cNvSpPr>
            <a:spLocks noGrp="1"/>
          </p:cNvSpPr>
          <p:nvPr>
            <p:ph type="title"/>
          </p:nvPr>
        </p:nvSpPr>
        <p:spPr/>
        <p:txBody>
          <a:bodyPr/>
          <a:lstStyle/>
          <a:p>
            <a:r>
              <a:rPr lang="en-US" dirty="0"/>
              <a:t>Applicability of the marginal costing</a:t>
            </a:r>
            <a:endParaRPr lang="x-none" dirty="0"/>
          </a:p>
        </p:txBody>
      </p:sp>
      <p:sp>
        <p:nvSpPr>
          <p:cNvPr id="3" name="Content Placeholder 2">
            <a:extLst>
              <a:ext uri="{FF2B5EF4-FFF2-40B4-BE49-F238E27FC236}">
                <a16:creationId xmlns:a16="http://schemas.microsoft.com/office/drawing/2014/main" xmlns="" id="{06E3D261-7910-4414-BD47-7712C055C901}"/>
              </a:ext>
            </a:extLst>
          </p:cNvPr>
          <p:cNvSpPr>
            <a:spLocks noGrp="1"/>
          </p:cNvSpPr>
          <p:nvPr>
            <p:ph idx="1"/>
          </p:nvPr>
        </p:nvSpPr>
        <p:spPr/>
        <p:txBody>
          <a:bodyPr>
            <a:normAutofit fontScale="92500" lnSpcReduction="10000"/>
          </a:bodyPr>
          <a:lstStyle/>
          <a:p>
            <a:r>
              <a:rPr lang="x-none" dirty="0"/>
              <a:t>Marginal cost is a useful tool for organizations to optimize production volumes and establish pricing in order to maximize revenues when it is regularly employed in management accounting.</a:t>
            </a:r>
            <a:endParaRPr lang="en-US" dirty="0"/>
          </a:p>
          <a:p>
            <a:r>
              <a:rPr lang="x-none" dirty="0"/>
              <a:t> A company's capacity to expand its operations and its profitability can both be enhanced by lowering marginal costs. </a:t>
            </a:r>
            <a:br>
              <a:rPr lang="x-none" dirty="0"/>
            </a:br>
            <a:endParaRPr lang="en-US" dirty="0"/>
          </a:p>
          <a:p>
            <a:r>
              <a:rPr lang="x-none" b="1" dirty="0"/>
              <a:t>In the Business </a:t>
            </a:r>
            <a:endParaRPr lang="en-US" b="1" dirty="0"/>
          </a:p>
          <a:p>
            <a:r>
              <a:rPr lang="x-none" dirty="0"/>
              <a:t>The additional expense a corporation faces when producing one extra unit of a product is known as its marginal cost. </a:t>
            </a:r>
            <a:endParaRPr lang="en-US" dirty="0"/>
          </a:p>
          <a:p>
            <a:pPr marL="0" indent="0">
              <a:buNone/>
            </a:pPr>
            <a:r>
              <a:rPr lang="x-none" dirty="0"/>
              <a:t/>
            </a:r>
            <a:br>
              <a:rPr lang="x-none" dirty="0"/>
            </a:br>
            <a:endParaRPr lang="x-none" dirty="0"/>
          </a:p>
        </p:txBody>
      </p:sp>
    </p:spTree>
    <p:extLst>
      <p:ext uri="{BB962C8B-B14F-4D97-AF65-F5344CB8AC3E}">
        <p14:creationId xmlns:p14="http://schemas.microsoft.com/office/powerpoint/2010/main" val="2006956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457ABC-FC67-45B3-B4F9-6878DD9AADE1}"/>
              </a:ext>
            </a:extLst>
          </p:cNvPr>
          <p:cNvSpPr>
            <a:spLocks noGrp="1"/>
          </p:cNvSpPr>
          <p:nvPr>
            <p:ph type="title"/>
          </p:nvPr>
        </p:nvSpPr>
        <p:spPr/>
        <p:txBody>
          <a:bodyPr/>
          <a:lstStyle/>
          <a:p>
            <a:r>
              <a:rPr lang="en-US" dirty="0"/>
              <a:t>Applicability of the marginal costing</a:t>
            </a:r>
            <a:endParaRPr lang="x-none" dirty="0"/>
          </a:p>
        </p:txBody>
      </p:sp>
      <p:sp>
        <p:nvSpPr>
          <p:cNvPr id="3" name="Content Placeholder 2">
            <a:extLst>
              <a:ext uri="{FF2B5EF4-FFF2-40B4-BE49-F238E27FC236}">
                <a16:creationId xmlns:a16="http://schemas.microsoft.com/office/drawing/2014/main" xmlns="" id="{64A666CE-FFFC-4DED-AD03-90285943F926}"/>
              </a:ext>
            </a:extLst>
          </p:cNvPr>
          <p:cNvSpPr>
            <a:spLocks noGrp="1"/>
          </p:cNvSpPr>
          <p:nvPr>
            <p:ph idx="1"/>
          </p:nvPr>
        </p:nvSpPr>
        <p:spPr/>
        <p:txBody>
          <a:bodyPr>
            <a:normAutofit fontScale="92500" lnSpcReduction="10000"/>
          </a:bodyPr>
          <a:lstStyle/>
          <a:p>
            <a:pPr>
              <a:lnSpc>
                <a:spcPct val="107000"/>
              </a:lnSpc>
              <a:spcAft>
                <a:spcPts val="0"/>
              </a:spcAft>
            </a:pPr>
            <a:r>
              <a:rPr lang="x-none" dirty="0">
                <a:latin typeface="Times New Roman" panose="02020603050405020304" pitchFamily="18" charset="0"/>
                <a:ea typeface="Times New Roman" panose="02020603050405020304" pitchFamily="18" charset="0"/>
                <a:cs typeface="Times New Roman" panose="02020603050405020304" pitchFamily="18" charset="0"/>
              </a:rPr>
              <a:t>Enhancing output can lower marginal costs by utilizing economies of scale, which are efficiency gains.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0"/>
              </a:spcAft>
            </a:pPr>
            <a:r>
              <a:rPr lang="x-none" dirty="0">
                <a:latin typeface="Times New Roman" panose="02020603050405020304" pitchFamily="18" charset="0"/>
                <a:ea typeface="Times New Roman" panose="02020603050405020304" pitchFamily="18" charset="0"/>
                <a:cs typeface="Times New Roman" panose="02020603050405020304" pitchFamily="18" charset="0"/>
              </a:rPr>
              <a:t>Nonetheless, as production reaches its maximum efficiency, any output increases typically result in higher marginal costs. </a:t>
            </a:r>
            <a:endParaRPr lang="en-US"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07000"/>
              </a:lnSpc>
              <a:spcAft>
                <a:spcPts val="0"/>
              </a:spcAft>
            </a:pPr>
            <a:r>
              <a:rPr lang="x-none" dirty="0">
                <a:latin typeface="Times New Roman" panose="02020603050405020304" pitchFamily="18" charset="0"/>
                <a:ea typeface="Times New Roman" panose="02020603050405020304" pitchFamily="18" charset="0"/>
                <a:cs typeface="Times New Roman" panose="02020603050405020304" pitchFamily="18" charset="0"/>
              </a:rPr>
              <a:t>By expanding production to the point where marginal cost equals marginal income, businesses can maximize their profits. </a:t>
            </a:r>
            <a:endParaRPr lang="x-none" sz="2400" dirty="0">
              <a:latin typeface="Calibri" panose="020F0502020204030204" pitchFamily="34" charset="0"/>
              <a:ea typeface="Calibri" panose="020F0502020204030204" pitchFamily="34" charset="0"/>
              <a:cs typeface="Times New Roman" panose="02020603050405020304" pitchFamily="18" charset="0"/>
            </a:endParaRPr>
          </a:p>
          <a:p>
            <a:r>
              <a:rPr lang="en-US" b="1" dirty="0"/>
              <a:t>Marginal revenue</a:t>
            </a:r>
          </a:p>
          <a:p>
            <a:r>
              <a:rPr lang="x-none" dirty="0"/>
              <a:t>Marginal revenue, or the extra money made by creating that one extra unit of a product, and marginal cost, or the incremental expense of producing one extra unit of a product, go hand in hand.</a:t>
            </a:r>
            <a:endParaRPr lang="en-US" dirty="0"/>
          </a:p>
          <a:p>
            <a:endParaRPr lang="x-none" b="1" dirty="0"/>
          </a:p>
        </p:txBody>
      </p:sp>
    </p:spTree>
    <p:extLst>
      <p:ext uri="{BB962C8B-B14F-4D97-AF65-F5344CB8AC3E}">
        <p14:creationId xmlns:p14="http://schemas.microsoft.com/office/powerpoint/2010/main" val="34600877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1172066-5C82-458A-9C07-6F66E62FC689}"/>
              </a:ext>
            </a:extLst>
          </p:cNvPr>
          <p:cNvSpPr>
            <a:spLocks noGrp="1"/>
          </p:cNvSpPr>
          <p:nvPr>
            <p:ph type="title"/>
          </p:nvPr>
        </p:nvSpPr>
        <p:spPr/>
        <p:txBody>
          <a:bodyPr/>
          <a:lstStyle/>
          <a:p>
            <a:r>
              <a:rPr lang="en-US" dirty="0"/>
              <a:t>Marginal revenue</a:t>
            </a:r>
            <a:endParaRPr lang="x-none" dirty="0"/>
          </a:p>
        </p:txBody>
      </p:sp>
      <p:sp>
        <p:nvSpPr>
          <p:cNvPr id="3" name="Content Placeholder 2">
            <a:extLst>
              <a:ext uri="{FF2B5EF4-FFF2-40B4-BE49-F238E27FC236}">
                <a16:creationId xmlns:a16="http://schemas.microsoft.com/office/drawing/2014/main" xmlns="" id="{3D7CE19D-52A4-4E40-A6B7-8CF2989D65D7}"/>
              </a:ext>
            </a:extLst>
          </p:cNvPr>
          <p:cNvSpPr>
            <a:spLocks noGrp="1"/>
          </p:cNvSpPr>
          <p:nvPr>
            <p:ph idx="1"/>
          </p:nvPr>
        </p:nvSpPr>
        <p:spPr/>
        <p:txBody>
          <a:bodyPr>
            <a:normAutofit fontScale="92500" lnSpcReduction="10000"/>
          </a:bodyPr>
          <a:lstStyle/>
          <a:p>
            <a:r>
              <a:rPr lang="x-none" dirty="0"/>
              <a:t>The incremental profit earned from generating the additional unit is the value difference between marginal cost and marginal revenue.</a:t>
            </a:r>
            <a:endParaRPr lang="en-US" dirty="0"/>
          </a:p>
          <a:p>
            <a:r>
              <a:rPr lang="x-none" dirty="0"/>
              <a:t>Reduced earnings, however, result from increased production if marginal cost surpasses marginal income. </a:t>
            </a:r>
            <a:endParaRPr lang="en-US" dirty="0"/>
          </a:p>
          <a:p>
            <a:r>
              <a:rPr lang="x-none" dirty="0"/>
              <a:t>The variable expenses related to the increased output, such as the requirement for more </a:t>
            </a:r>
            <a:r>
              <a:rPr lang="x-none" dirty="0" err="1"/>
              <a:t>labor</a:t>
            </a:r>
            <a:r>
              <a:rPr lang="x-none" dirty="0"/>
              <a:t> and materials, are taken into account by the marginal cost.</a:t>
            </a:r>
            <a:endParaRPr lang="en-US" dirty="0"/>
          </a:p>
          <a:p>
            <a:r>
              <a:rPr lang="x-none" dirty="0"/>
              <a:t> Fixed costs are not a concern because they always stay the same regardless of output levels. </a:t>
            </a:r>
            <a:endParaRPr lang="en-US" dirty="0"/>
          </a:p>
          <a:p>
            <a:r>
              <a:rPr lang="x-none" dirty="0"/>
              <a:t>Average cost, another industrial term, and marginal cost are somewhat similar, but not exactly.</a:t>
            </a:r>
          </a:p>
          <a:p>
            <a:endParaRPr lang="x-none" dirty="0"/>
          </a:p>
        </p:txBody>
      </p:sp>
    </p:spTree>
    <p:extLst>
      <p:ext uri="{BB962C8B-B14F-4D97-AF65-F5344CB8AC3E}">
        <p14:creationId xmlns:p14="http://schemas.microsoft.com/office/powerpoint/2010/main" val="40581728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78BA27-4934-4B8B-A2BE-55D997D77231}"/>
              </a:ext>
            </a:extLst>
          </p:cNvPr>
          <p:cNvSpPr>
            <a:spLocks noGrp="1"/>
          </p:cNvSpPr>
          <p:nvPr>
            <p:ph type="title"/>
          </p:nvPr>
        </p:nvSpPr>
        <p:spPr/>
        <p:txBody>
          <a:bodyPr/>
          <a:lstStyle/>
          <a:p>
            <a:r>
              <a:rPr lang="en-US" b="1" dirty="0"/>
              <a:t>Illustration</a:t>
            </a:r>
            <a:endParaRPr lang="x-none" b="1" dirty="0"/>
          </a:p>
        </p:txBody>
      </p:sp>
      <p:sp>
        <p:nvSpPr>
          <p:cNvPr id="3" name="Content Placeholder 2">
            <a:extLst>
              <a:ext uri="{FF2B5EF4-FFF2-40B4-BE49-F238E27FC236}">
                <a16:creationId xmlns:a16="http://schemas.microsoft.com/office/drawing/2014/main" xmlns="" id="{7FECFAA4-4053-4174-BA01-73A235B8B940}"/>
              </a:ext>
            </a:extLst>
          </p:cNvPr>
          <p:cNvSpPr>
            <a:spLocks noGrp="1"/>
          </p:cNvSpPr>
          <p:nvPr>
            <p:ph idx="1"/>
          </p:nvPr>
        </p:nvSpPr>
        <p:spPr/>
        <p:txBody>
          <a:bodyPr/>
          <a:lstStyle/>
          <a:p>
            <a:r>
              <a:rPr lang="x-none" dirty="0"/>
              <a:t>100 notebooks are produced by a company for a total of $1,000. Producing something costs $10 on average ($1,000/100). </a:t>
            </a:r>
            <a:endParaRPr lang="en-US" dirty="0"/>
          </a:p>
          <a:p>
            <a:r>
              <a:rPr lang="x-none" dirty="0"/>
              <a:t>Let's say the company makes one more notebook now. As of right now, 101 notebooks have been made, and the total cost has increased to $1,010. </a:t>
            </a:r>
            <a:endParaRPr lang="en-US" dirty="0"/>
          </a:p>
          <a:p>
            <a:r>
              <a:rPr lang="x-none" dirty="0"/>
              <a:t>Ten dollars is the cost of making that one more notebook. That represents the production's marginal cost. </a:t>
            </a:r>
            <a:endParaRPr lang="en-US" dirty="0"/>
          </a:p>
          <a:p>
            <a:r>
              <a:rPr lang="x-none" dirty="0"/>
              <a:t>When the average and marginal costs in this case are equal, the business is running at maximum production efficiency. This isn't always the case, though. </a:t>
            </a:r>
          </a:p>
          <a:p>
            <a:endParaRPr lang="x-none" dirty="0"/>
          </a:p>
        </p:txBody>
      </p:sp>
    </p:spTree>
    <p:extLst>
      <p:ext uri="{BB962C8B-B14F-4D97-AF65-F5344CB8AC3E}">
        <p14:creationId xmlns:p14="http://schemas.microsoft.com/office/powerpoint/2010/main" val="32671038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6CA23CD-2720-4079-B413-2772AA1356F5}"/>
              </a:ext>
            </a:extLst>
          </p:cNvPr>
          <p:cNvSpPr>
            <a:spLocks noGrp="1"/>
          </p:cNvSpPr>
          <p:nvPr>
            <p:ph type="title"/>
          </p:nvPr>
        </p:nvSpPr>
        <p:spPr/>
        <p:txBody>
          <a:bodyPr/>
          <a:lstStyle/>
          <a:p>
            <a:r>
              <a:rPr lang="en-US" dirty="0"/>
              <a:t>Illustration</a:t>
            </a:r>
            <a:endParaRPr lang="x-none" dirty="0"/>
          </a:p>
        </p:txBody>
      </p:sp>
      <p:sp>
        <p:nvSpPr>
          <p:cNvPr id="3" name="Content Placeholder 2">
            <a:extLst>
              <a:ext uri="{FF2B5EF4-FFF2-40B4-BE49-F238E27FC236}">
                <a16:creationId xmlns:a16="http://schemas.microsoft.com/office/drawing/2014/main" xmlns="" id="{9D427021-5009-42F7-BCE3-C7E955D3ADEB}"/>
              </a:ext>
            </a:extLst>
          </p:cNvPr>
          <p:cNvSpPr>
            <a:spLocks noGrp="1"/>
          </p:cNvSpPr>
          <p:nvPr>
            <p:ph idx="1"/>
          </p:nvPr>
        </p:nvSpPr>
        <p:spPr/>
        <p:txBody>
          <a:bodyPr>
            <a:normAutofit lnSpcReduction="10000"/>
          </a:bodyPr>
          <a:lstStyle/>
          <a:p>
            <a:r>
              <a:rPr lang="x-none" dirty="0"/>
              <a:t>Because they are boosting production efficiency and distributing both fixed and variable production costs over a larger quantity of output, enterprises scaling up from low levels of production typically find that their marginal cost falls below their average cost as production increases. </a:t>
            </a:r>
            <a:endParaRPr lang="en-US" dirty="0"/>
          </a:p>
          <a:p>
            <a:r>
              <a:rPr lang="x-none" dirty="0"/>
              <a:t>However, businesses who are currently producing at high levels may discover that when they increase production, production errors rise due to the quicker tempo of production and the increased demand for human </a:t>
            </a:r>
            <a:r>
              <a:rPr lang="x-none" dirty="0" err="1"/>
              <a:t>labor</a:t>
            </a:r>
            <a:r>
              <a:rPr lang="x-none" dirty="0"/>
              <a:t> to maintain quality, raising the marginal cost above the average cost. </a:t>
            </a:r>
            <a:br>
              <a:rPr lang="x-none" dirty="0"/>
            </a:br>
            <a:endParaRPr lang="x-none" dirty="0"/>
          </a:p>
        </p:txBody>
      </p:sp>
    </p:spTree>
    <p:extLst>
      <p:ext uri="{BB962C8B-B14F-4D97-AF65-F5344CB8AC3E}">
        <p14:creationId xmlns:p14="http://schemas.microsoft.com/office/powerpoint/2010/main" val="8041095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ED77ABB-E341-4252-91D1-4EC586A4182C}"/>
              </a:ext>
            </a:extLst>
          </p:cNvPr>
          <p:cNvSpPr>
            <a:spLocks noGrp="1"/>
          </p:cNvSpPr>
          <p:nvPr>
            <p:ph type="title"/>
          </p:nvPr>
        </p:nvSpPr>
        <p:spPr/>
        <p:txBody>
          <a:bodyPr/>
          <a:lstStyle/>
          <a:p>
            <a:r>
              <a:rPr lang="en-US" dirty="0"/>
              <a:t>Marginal costing</a:t>
            </a:r>
            <a:endParaRPr lang="x-none" dirty="0"/>
          </a:p>
        </p:txBody>
      </p:sp>
      <p:sp>
        <p:nvSpPr>
          <p:cNvPr id="3" name="Content Placeholder 2">
            <a:extLst>
              <a:ext uri="{FF2B5EF4-FFF2-40B4-BE49-F238E27FC236}">
                <a16:creationId xmlns:a16="http://schemas.microsoft.com/office/drawing/2014/main" xmlns="" id="{028F2C1A-FBFE-4831-B457-2EB00702A7E5}"/>
              </a:ext>
            </a:extLst>
          </p:cNvPr>
          <p:cNvSpPr>
            <a:spLocks noGrp="1"/>
          </p:cNvSpPr>
          <p:nvPr>
            <p:ph idx="1"/>
          </p:nvPr>
        </p:nvSpPr>
        <p:spPr/>
        <p:txBody>
          <a:bodyPr/>
          <a:lstStyle/>
          <a:p>
            <a:r>
              <a:rPr lang="x-none" dirty="0"/>
              <a:t>Increasing production capacity through investments in fixed assets like machinery and plant is frequently the answer to growing marginal costs.</a:t>
            </a:r>
            <a:endParaRPr lang="en-US" dirty="0"/>
          </a:p>
          <a:p>
            <a:r>
              <a:rPr lang="x-none" dirty="0"/>
              <a:t> However, this increases fixed costs.</a:t>
            </a:r>
          </a:p>
          <a:p>
            <a:r>
              <a:rPr lang="x-none" dirty="0"/>
              <a:t>On the other hand, the marginal cost calculation gauges how efficiently manufacturing employs already available fixed assets.</a:t>
            </a:r>
            <a:endParaRPr lang="en-US" dirty="0"/>
          </a:p>
          <a:p>
            <a:r>
              <a:rPr lang="x-none" dirty="0"/>
              <a:t>Therefore, it is expected that fixed expenses won't alter. </a:t>
            </a:r>
            <a:br>
              <a:rPr lang="x-none" dirty="0"/>
            </a:br>
            <a:endParaRPr lang="en-US" dirty="0"/>
          </a:p>
          <a:p>
            <a:endParaRPr lang="x-none" dirty="0"/>
          </a:p>
        </p:txBody>
      </p:sp>
    </p:spTree>
    <p:extLst>
      <p:ext uri="{BB962C8B-B14F-4D97-AF65-F5344CB8AC3E}">
        <p14:creationId xmlns:p14="http://schemas.microsoft.com/office/powerpoint/2010/main" val="23640654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0B7D1EA-3814-49C5-9B10-EB89AE3E23F8}"/>
              </a:ext>
            </a:extLst>
          </p:cNvPr>
          <p:cNvSpPr>
            <a:spLocks noGrp="1"/>
          </p:cNvSpPr>
          <p:nvPr>
            <p:ph type="title"/>
          </p:nvPr>
        </p:nvSpPr>
        <p:spPr/>
        <p:txBody>
          <a:bodyPr/>
          <a:lstStyle/>
          <a:p>
            <a:r>
              <a:rPr lang="en-US" b="1" dirty="0"/>
              <a:t>Formula </a:t>
            </a:r>
            <a:r>
              <a:rPr lang="x-none" b="1" dirty="0"/>
              <a:t>for Marginal Cost </a:t>
            </a:r>
          </a:p>
        </p:txBody>
      </p:sp>
      <p:sp>
        <p:nvSpPr>
          <p:cNvPr id="3" name="Content Placeholder 2">
            <a:extLst>
              <a:ext uri="{FF2B5EF4-FFF2-40B4-BE49-F238E27FC236}">
                <a16:creationId xmlns:a16="http://schemas.microsoft.com/office/drawing/2014/main" xmlns="" id="{95632545-1A9B-40CD-BA63-44856A442A6D}"/>
              </a:ext>
            </a:extLst>
          </p:cNvPr>
          <p:cNvSpPr>
            <a:spLocks noGrp="1"/>
          </p:cNvSpPr>
          <p:nvPr>
            <p:ph idx="1"/>
          </p:nvPr>
        </p:nvSpPr>
        <p:spPr/>
        <p:txBody>
          <a:bodyPr/>
          <a:lstStyle/>
          <a:p>
            <a:r>
              <a:rPr lang="x-none" dirty="0"/>
              <a:t>The marginal cost can only be computed for every subsequent increase in production that results from new fixed asset investments if the increase in production is the result of those investments. </a:t>
            </a:r>
            <a:endParaRPr lang="en-US" dirty="0"/>
          </a:p>
          <a:p>
            <a:r>
              <a:rPr lang="x-none" dirty="0"/>
              <a:t>A misleading image of the company's production efficiency may result from the marginal cost calculation taking changes in fixed expenses into account. </a:t>
            </a:r>
            <a:endParaRPr lang="en-US" dirty="0"/>
          </a:p>
          <a:p>
            <a:r>
              <a:rPr lang="x-none" dirty="0"/>
              <a:t>It's important to realize that the marginal cost formula only takes into account changes in production costs and changes in production output in order to comprehend why marginal cost may decrease and then increase. </a:t>
            </a:r>
          </a:p>
          <a:p>
            <a:endParaRPr lang="x-none" dirty="0"/>
          </a:p>
        </p:txBody>
      </p:sp>
    </p:spTree>
    <p:extLst>
      <p:ext uri="{BB962C8B-B14F-4D97-AF65-F5344CB8AC3E}">
        <p14:creationId xmlns:p14="http://schemas.microsoft.com/office/powerpoint/2010/main" val="18088993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AC0D3E8-D95A-468D-89FA-60B29D06F774}"/>
              </a:ext>
            </a:extLst>
          </p:cNvPr>
          <p:cNvSpPr>
            <a:spLocks noGrp="1"/>
          </p:cNvSpPr>
          <p:nvPr>
            <p:ph type="title"/>
          </p:nvPr>
        </p:nvSpPr>
        <p:spPr/>
        <p:txBody>
          <a:bodyPr/>
          <a:lstStyle/>
          <a:p>
            <a:r>
              <a:rPr lang="en-US" b="1" dirty="0"/>
              <a:t>Formula </a:t>
            </a:r>
            <a:r>
              <a:rPr lang="x-none" b="1" dirty="0"/>
              <a:t>for Marginal Cost</a:t>
            </a:r>
            <a:endParaRPr lang="x-none" dirty="0"/>
          </a:p>
        </p:txBody>
      </p:sp>
      <p:sp>
        <p:nvSpPr>
          <p:cNvPr id="3" name="Content Placeholder 2">
            <a:extLst>
              <a:ext uri="{FF2B5EF4-FFF2-40B4-BE49-F238E27FC236}">
                <a16:creationId xmlns:a16="http://schemas.microsoft.com/office/drawing/2014/main" xmlns="" id="{E9029F04-9FB9-4786-955A-49DB704A5A91}"/>
              </a:ext>
            </a:extLst>
          </p:cNvPr>
          <p:cNvSpPr>
            <a:spLocks noGrp="1"/>
          </p:cNvSpPr>
          <p:nvPr>
            <p:ph idx="1"/>
          </p:nvPr>
        </p:nvSpPr>
        <p:spPr/>
        <p:txBody>
          <a:bodyPr/>
          <a:lstStyle/>
          <a:p>
            <a:r>
              <a:rPr lang="x-none" dirty="0"/>
              <a:t>A company must know its entire cost of production both before and after the additional production, as well as the quantity of additional units produced, in order to determine the marginal cost of a production increase.</a:t>
            </a:r>
          </a:p>
          <a:p>
            <a:r>
              <a:rPr lang="x-none" dirty="0"/>
              <a:t> The formula for marginal cost is:</a:t>
            </a:r>
          </a:p>
          <a:p>
            <a:r>
              <a:rPr lang="en-US" dirty="0"/>
              <a:t>Marginal Cost (MC) = Change in Total cost / change in quantity of output</a:t>
            </a:r>
            <a:endParaRPr lang="x-none" dirty="0"/>
          </a:p>
          <a:p>
            <a:endParaRPr lang="x-none" dirty="0"/>
          </a:p>
        </p:txBody>
      </p:sp>
    </p:spTree>
    <p:extLst>
      <p:ext uri="{BB962C8B-B14F-4D97-AF65-F5344CB8AC3E}">
        <p14:creationId xmlns:p14="http://schemas.microsoft.com/office/powerpoint/2010/main" val="1476089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AEDBC84-82F4-45A0-9ECB-09BA02560EBD}"/>
              </a:ext>
            </a:extLst>
          </p:cNvPr>
          <p:cNvSpPr>
            <a:spLocks noGrp="1"/>
          </p:cNvSpPr>
          <p:nvPr>
            <p:ph type="title"/>
          </p:nvPr>
        </p:nvSpPr>
        <p:spPr/>
        <p:txBody>
          <a:bodyPr/>
          <a:lstStyle/>
          <a:p>
            <a:r>
              <a:rPr lang="en-US" dirty="0"/>
              <a:t>Illustration</a:t>
            </a:r>
            <a:endParaRPr lang="x-none" dirty="0"/>
          </a:p>
        </p:txBody>
      </p:sp>
      <p:sp>
        <p:nvSpPr>
          <p:cNvPr id="3" name="Content Placeholder 2">
            <a:extLst>
              <a:ext uri="{FF2B5EF4-FFF2-40B4-BE49-F238E27FC236}">
                <a16:creationId xmlns:a16="http://schemas.microsoft.com/office/drawing/2014/main" xmlns="" id="{2BC1A8FB-61E9-4858-978E-C2D3933C3C90}"/>
              </a:ext>
            </a:extLst>
          </p:cNvPr>
          <p:cNvSpPr>
            <a:spLocks noGrp="1"/>
          </p:cNvSpPr>
          <p:nvPr>
            <p:ph idx="1"/>
          </p:nvPr>
        </p:nvSpPr>
        <p:spPr/>
        <p:txBody>
          <a:bodyPr/>
          <a:lstStyle/>
          <a:p>
            <a:pPr marL="0" indent="0">
              <a:buNone/>
            </a:pPr>
            <a:r>
              <a:rPr lang="en-US" dirty="0"/>
              <a:t>Output	Fixed cost	Variable cost	Marginal cost</a:t>
            </a:r>
          </a:p>
          <a:p>
            <a:pPr marL="0" indent="0">
              <a:buNone/>
            </a:pPr>
            <a:r>
              <a:rPr lang="en-US" dirty="0"/>
              <a:t>100		500		850			7</a:t>
            </a:r>
          </a:p>
          <a:p>
            <a:pPr marL="0" indent="0">
              <a:buNone/>
            </a:pPr>
            <a:r>
              <a:rPr lang="en-US" dirty="0"/>
              <a:t>200		500		1150			3</a:t>
            </a:r>
          </a:p>
          <a:p>
            <a:pPr marL="0" indent="0">
              <a:buNone/>
            </a:pPr>
            <a:r>
              <a:rPr lang="en-US" dirty="0"/>
              <a:t>300		500		1300			1.5</a:t>
            </a:r>
          </a:p>
          <a:p>
            <a:pPr marL="0" indent="0">
              <a:buNone/>
            </a:pPr>
            <a:r>
              <a:rPr lang="en-US" dirty="0"/>
              <a:t>400		500		1400			1</a:t>
            </a:r>
          </a:p>
          <a:p>
            <a:pPr marL="0" indent="0">
              <a:buNone/>
            </a:pPr>
            <a:r>
              <a:rPr lang="en-US" dirty="0"/>
              <a:t>500		500		2100			2</a:t>
            </a:r>
          </a:p>
          <a:p>
            <a:pPr marL="0" indent="0">
              <a:buNone/>
            </a:pPr>
            <a:r>
              <a:rPr lang="en-US" dirty="0"/>
              <a:t>600		500		3100			5</a:t>
            </a:r>
          </a:p>
          <a:p>
            <a:pPr marL="0" indent="0">
              <a:buNone/>
            </a:pPr>
            <a:r>
              <a:rPr lang="en-US" dirty="0"/>
              <a:t>700		500		4700			10</a:t>
            </a:r>
            <a:endParaRPr lang="x-none" dirty="0"/>
          </a:p>
        </p:txBody>
      </p:sp>
    </p:spTree>
    <p:extLst>
      <p:ext uri="{BB962C8B-B14F-4D97-AF65-F5344CB8AC3E}">
        <p14:creationId xmlns:p14="http://schemas.microsoft.com/office/powerpoint/2010/main" val="4715217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DF7648-4BFC-43D0-8431-2581A2422841}"/>
              </a:ext>
            </a:extLst>
          </p:cNvPr>
          <p:cNvSpPr>
            <a:spLocks noGrp="1"/>
          </p:cNvSpPr>
          <p:nvPr>
            <p:ph type="title"/>
          </p:nvPr>
        </p:nvSpPr>
        <p:spPr/>
        <p:txBody>
          <a:bodyPr/>
          <a:lstStyle/>
          <a:p>
            <a:r>
              <a:rPr lang="en-US" dirty="0"/>
              <a:t>Solution</a:t>
            </a:r>
            <a:endParaRPr lang="x-none" dirty="0"/>
          </a:p>
        </p:txBody>
      </p:sp>
      <p:sp>
        <p:nvSpPr>
          <p:cNvPr id="3" name="Content Placeholder 2">
            <a:extLst>
              <a:ext uri="{FF2B5EF4-FFF2-40B4-BE49-F238E27FC236}">
                <a16:creationId xmlns:a16="http://schemas.microsoft.com/office/drawing/2014/main" xmlns="" id="{788E52CE-C995-4678-B3A8-BC8B982CC313}"/>
              </a:ext>
            </a:extLst>
          </p:cNvPr>
          <p:cNvSpPr>
            <a:spLocks noGrp="1"/>
          </p:cNvSpPr>
          <p:nvPr>
            <p:ph idx="1"/>
          </p:nvPr>
        </p:nvSpPr>
        <p:spPr/>
        <p:txBody>
          <a:bodyPr>
            <a:normAutofit/>
          </a:bodyPr>
          <a:lstStyle/>
          <a:p>
            <a:r>
              <a:rPr lang="x-none" dirty="0"/>
              <a:t>When 400 notebooks are created, economies of scale are reached.</a:t>
            </a:r>
            <a:endParaRPr lang="en-US" dirty="0"/>
          </a:p>
          <a:p>
            <a:r>
              <a:rPr lang="x-none" dirty="0"/>
              <a:t>First, distributing fixed costs over a larger volume of output and second, manufacturing efficiencies that lower the variable cost of creating each item to achieve economies of scale, are what create the initial reduction in marginal cost.</a:t>
            </a:r>
            <a:endParaRPr lang="en-US" dirty="0"/>
          </a:p>
          <a:p>
            <a:r>
              <a:rPr lang="x-none" dirty="0"/>
              <a:t> By using the marginal cost calculation, we can observe that the total production costs (fixed + variable) increased by $350 ($1,350 – $1,000) for every 50 to 100 units produced.</a:t>
            </a:r>
            <a:endParaRPr lang="en-US" dirty="0"/>
          </a:p>
          <a:p>
            <a:pPr marL="0" indent="0">
              <a:buNone/>
            </a:pPr>
            <a:endParaRPr lang="x-none" dirty="0"/>
          </a:p>
        </p:txBody>
      </p:sp>
    </p:spTree>
    <p:extLst>
      <p:ext uri="{BB962C8B-B14F-4D97-AF65-F5344CB8AC3E}">
        <p14:creationId xmlns:p14="http://schemas.microsoft.com/office/powerpoint/2010/main" val="3767092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876F01-4BF6-4D37-BB8B-0F6D8EDFDD15}"/>
              </a:ext>
            </a:extLst>
          </p:cNvPr>
          <p:cNvSpPr>
            <a:spLocks noGrp="1"/>
          </p:cNvSpPr>
          <p:nvPr>
            <p:ph type="title"/>
          </p:nvPr>
        </p:nvSpPr>
        <p:spPr/>
        <p:txBody>
          <a:bodyPr/>
          <a:lstStyle/>
          <a:p>
            <a:r>
              <a:rPr lang="en-US" dirty="0"/>
              <a:t>Solution</a:t>
            </a:r>
            <a:endParaRPr lang="x-none" dirty="0"/>
          </a:p>
        </p:txBody>
      </p:sp>
      <p:sp>
        <p:nvSpPr>
          <p:cNvPr id="3" name="Content Placeholder 2">
            <a:extLst>
              <a:ext uri="{FF2B5EF4-FFF2-40B4-BE49-F238E27FC236}">
                <a16:creationId xmlns:a16="http://schemas.microsoft.com/office/drawing/2014/main" xmlns="" id="{1CC1A468-C8E2-4E61-8897-58F6E670BDA0}"/>
              </a:ext>
            </a:extLst>
          </p:cNvPr>
          <p:cNvSpPr>
            <a:spLocks noGrp="1"/>
          </p:cNvSpPr>
          <p:nvPr>
            <p:ph idx="1"/>
          </p:nvPr>
        </p:nvSpPr>
        <p:spPr/>
        <p:txBody>
          <a:bodyPr/>
          <a:lstStyle/>
          <a:p>
            <a:r>
              <a:rPr lang="x-none" dirty="0">
                <a:solidFill>
                  <a:prstClr val="black"/>
                </a:solidFill>
              </a:rPr>
              <a:t>Consequently, $7 ($350 / 50) was the marginal cost of production for each of those 50 units. </a:t>
            </a:r>
            <a:endParaRPr lang="en-US" dirty="0">
              <a:solidFill>
                <a:prstClr val="black"/>
              </a:solidFill>
            </a:endParaRPr>
          </a:p>
          <a:p>
            <a:r>
              <a:rPr lang="x-none" dirty="0"/>
              <a:t>The data indicates that 400 laptops are the ideal output for this company. </a:t>
            </a:r>
            <a:endParaRPr lang="en-US" dirty="0"/>
          </a:p>
          <a:p>
            <a:r>
              <a:rPr lang="x-none" dirty="0"/>
              <a:t>The firm's $1 marginal cost and its average cost are equal at that time.</a:t>
            </a:r>
          </a:p>
          <a:p>
            <a:r>
              <a:rPr lang="x-none" dirty="0"/>
              <a:t> Beyond this, production efficiency declines and costs rise.</a:t>
            </a:r>
            <a:endParaRPr lang="en-US" dirty="0"/>
          </a:p>
          <a:p>
            <a:r>
              <a:rPr lang="x-none" dirty="0"/>
              <a:t> This is known as diminishing marginal productivity.</a:t>
            </a:r>
          </a:p>
          <a:p>
            <a:endParaRPr lang="x-none" dirty="0"/>
          </a:p>
        </p:txBody>
      </p:sp>
    </p:spTree>
    <p:extLst>
      <p:ext uri="{BB962C8B-B14F-4D97-AF65-F5344CB8AC3E}">
        <p14:creationId xmlns:p14="http://schemas.microsoft.com/office/powerpoint/2010/main" val="9355092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614AB23-F3CA-47D7-8BED-6CF15F18F58C}"/>
              </a:ext>
            </a:extLst>
          </p:cNvPr>
          <p:cNvSpPr>
            <a:spLocks noGrp="1"/>
          </p:cNvSpPr>
          <p:nvPr>
            <p:ph type="title"/>
          </p:nvPr>
        </p:nvSpPr>
        <p:spPr>
          <a:xfrm>
            <a:off x="838200" y="324784"/>
            <a:ext cx="10515600" cy="1325563"/>
          </a:xfrm>
        </p:spPr>
        <p:txBody>
          <a:bodyPr/>
          <a:lstStyle/>
          <a:p>
            <a:r>
              <a:rPr lang="x-none" b="1" dirty="0"/>
              <a:t>Methods for Computing Marginal Cost</a:t>
            </a:r>
            <a:r>
              <a:rPr lang="x-none" dirty="0"/>
              <a:t> </a:t>
            </a:r>
          </a:p>
        </p:txBody>
      </p:sp>
      <p:sp>
        <p:nvSpPr>
          <p:cNvPr id="3" name="Content Placeholder 2">
            <a:extLst>
              <a:ext uri="{FF2B5EF4-FFF2-40B4-BE49-F238E27FC236}">
                <a16:creationId xmlns:a16="http://schemas.microsoft.com/office/drawing/2014/main" xmlns="" id="{19A41DD5-23B3-4CD9-A144-5454EA0BF227}"/>
              </a:ext>
            </a:extLst>
          </p:cNvPr>
          <p:cNvSpPr>
            <a:spLocks noGrp="1"/>
          </p:cNvSpPr>
          <p:nvPr>
            <p:ph idx="1"/>
          </p:nvPr>
        </p:nvSpPr>
        <p:spPr/>
        <p:txBody>
          <a:bodyPr>
            <a:normAutofit fontScale="92500" lnSpcReduction="20000"/>
          </a:bodyPr>
          <a:lstStyle/>
          <a:p>
            <a:r>
              <a:rPr lang="x-none" dirty="0"/>
              <a:t>A company must first determine its change in total production costs and change in output quantity before determining marginal cost. This is the way that's done. </a:t>
            </a:r>
            <a:endParaRPr lang="en-US" dirty="0"/>
          </a:p>
          <a:p>
            <a:r>
              <a:rPr lang="x-none" b="1" dirty="0"/>
              <a:t>1. Determine the product quantity change. </a:t>
            </a:r>
            <a:endParaRPr lang="en-US" b="1" dirty="0"/>
          </a:p>
          <a:p>
            <a:r>
              <a:rPr lang="x-none" dirty="0"/>
              <a:t>While marginal cost is the extra expense incurred when producing a single item, in reality, corporations usually raise production by a factor of multiples of several. </a:t>
            </a:r>
            <a:endParaRPr lang="en-US" dirty="0"/>
          </a:p>
          <a:p>
            <a:r>
              <a:rPr lang="x-none" dirty="0"/>
              <a:t>The amount of product produced now less the amount produced in the past represents the change in product quantity. </a:t>
            </a:r>
            <a:endParaRPr lang="en-US" dirty="0"/>
          </a:p>
          <a:p>
            <a:r>
              <a:rPr lang="x-none" dirty="0"/>
              <a:t>Assume the producer of notebooks mentioned above increases its output from 100 to 200 units. </a:t>
            </a:r>
            <a:endParaRPr lang="en-US" dirty="0"/>
          </a:p>
          <a:p>
            <a:r>
              <a:rPr lang="x-none" dirty="0"/>
              <a:t>There has been a hundred (200 – 100) notebook change in quantity. </a:t>
            </a:r>
          </a:p>
          <a:p>
            <a:endParaRPr lang="x-none" dirty="0"/>
          </a:p>
        </p:txBody>
      </p:sp>
    </p:spTree>
    <p:extLst>
      <p:ext uri="{BB962C8B-B14F-4D97-AF65-F5344CB8AC3E}">
        <p14:creationId xmlns:p14="http://schemas.microsoft.com/office/powerpoint/2010/main" val="35728393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7D4CBEE-48AB-4927-B138-8F168C066152}"/>
              </a:ext>
            </a:extLst>
          </p:cNvPr>
          <p:cNvSpPr>
            <a:spLocks noGrp="1"/>
          </p:cNvSpPr>
          <p:nvPr>
            <p:ph type="title"/>
          </p:nvPr>
        </p:nvSpPr>
        <p:spPr/>
        <p:txBody>
          <a:bodyPr/>
          <a:lstStyle/>
          <a:p>
            <a:r>
              <a:rPr lang="x-none" b="1" dirty="0"/>
              <a:t>Methods for Computing Marginal Cost </a:t>
            </a:r>
          </a:p>
        </p:txBody>
      </p:sp>
      <p:sp>
        <p:nvSpPr>
          <p:cNvPr id="3" name="Content Placeholder 2">
            <a:extLst>
              <a:ext uri="{FF2B5EF4-FFF2-40B4-BE49-F238E27FC236}">
                <a16:creationId xmlns:a16="http://schemas.microsoft.com/office/drawing/2014/main" xmlns="" id="{2B55983A-FBC1-43F7-96BB-3DABFCCBCC09}"/>
              </a:ext>
            </a:extLst>
          </p:cNvPr>
          <p:cNvSpPr>
            <a:spLocks noGrp="1"/>
          </p:cNvSpPr>
          <p:nvPr>
            <p:ph idx="1"/>
          </p:nvPr>
        </p:nvSpPr>
        <p:spPr/>
        <p:txBody>
          <a:bodyPr>
            <a:normAutofit fontScale="92500" lnSpcReduction="20000"/>
          </a:bodyPr>
          <a:lstStyle/>
          <a:p>
            <a:r>
              <a:rPr lang="x-none" b="1" dirty="0"/>
              <a:t>2. As output varies, ascertain how the overall cost will alter.</a:t>
            </a:r>
            <a:r>
              <a:rPr lang="x-none" dirty="0"/>
              <a:t> </a:t>
            </a:r>
            <a:endParaRPr lang="en-US" dirty="0"/>
          </a:p>
          <a:p>
            <a:r>
              <a:rPr lang="x-none" dirty="0"/>
              <a:t>It's easy to think that when output rises, so too will the expenses of manufacturing. </a:t>
            </a:r>
            <a:endParaRPr lang="en-US" dirty="0"/>
          </a:p>
          <a:p>
            <a:r>
              <a:rPr lang="x-none" dirty="0"/>
              <a:t>However, this isn't always the case: output rises faster than production costs when production efficiency rises. </a:t>
            </a:r>
            <a:endParaRPr lang="en-US" dirty="0"/>
          </a:p>
          <a:p>
            <a:r>
              <a:rPr lang="x-none" dirty="0"/>
              <a:t>However, increased production can result in a disproportionate increase in costs once maximum efficiency has been reached. </a:t>
            </a:r>
            <a:endParaRPr lang="en-US" dirty="0"/>
          </a:p>
          <a:p>
            <a:r>
              <a:rPr lang="x-none" dirty="0"/>
              <a:t>Thus, real production costs as determined by cost accounting must be used to calculate marginal cost. </a:t>
            </a:r>
            <a:endParaRPr lang="en-US" dirty="0"/>
          </a:p>
          <a:p>
            <a:r>
              <a:rPr lang="x-none" dirty="0"/>
              <a:t>The sum of the costs before and after the increase less the total cost of production is the total cost. </a:t>
            </a:r>
            <a:br>
              <a:rPr lang="x-none" dirty="0"/>
            </a:br>
            <a:endParaRPr lang="x-none" dirty="0"/>
          </a:p>
        </p:txBody>
      </p:sp>
    </p:spTree>
    <p:extLst>
      <p:ext uri="{BB962C8B-B14F-4D97-AF65-F5344CB8AC3E}">
        <p14:creationId xmlns:p14="http://schemas.microsoft.com/office/powerpoint/2010/main" val="32417569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404839C-7EEA-465F-9761-3B02BBD5E9B3}"/>
              </a:ext>
            </a:extLst>
          </p:cNvPr>
          <p:cNvSpPr>
            <a:spLocks noGrp="1"/>
          </p:cNvSpPr>
          <p:nvPr>
            <p:ph type="title"/>
          </p:nvPr>
        </p:nvSpPr>
        <p:spPr/>
        <p:txBody>
          <a:bodyPr/>
          <a:lstStyle/>
          <a:p>
            <a:r>
              <a:rPr lang="x-none" b="1" dirty="0"/>
              <a:t>Methods for Computing Marginal Cost</a:t>
            </a:r>
            <a:endParaRPr lang="x-none" dirty="0"/>
          </a:p>
        </p:txBody>
      </p:sp>
      <p:sp>
        <p:nvSpPr>
          <p:cNvPr id="3" name="Content Placeholder 2">
            <a:extLst>
              <a:ext uri="{FF2B5EF4-FFF2-40B4-BE49-F238E27FC236}">
                <a16:creationId xmlns:a16="http://schemas.microsoft.com/office/drawing/2014/main" xmlns="" id="{60E593C3-B18B-4C36-B8BC-57B7AF17E4AF}"/>
              </a:ext>
            </a:extLst>
          </p:cNvPr>
          <p:cNvSpPr>
            <a:spLocks noGrp="1"/>
          </p:cNvSpPr>
          <p:nvPr>
            <p:ph idx="1"/>
          </p:nvPr>
        </p:nvSpPr>
        <p:spPr/>
        <p:txBody>
          <a:bodyPr/>
          <a:lstStyle/>
          <a:p>
            <a:r>
              <a:rPr lang="x-none" dirty="0"/>
              <a:t>Assume that the notebook manufacturer's total costs were $1,350 prior to the production increase and $1,650 thereafter. $300 is the difference between the total cost ($1,650 – $1,350). </a:t>
            </a:r>
          </a:p>
          <a:p>
            <a:r>
              <a:rPr lang="x-none" b="1" dirty="0"/>
              <a:t>3. Run the marginal cost calculation.</a:t>
            </a:r>
            <a:endParaRPr lang="x-none" dirty="0"/>
          </a:p>
          <a:p>
            <a:r>
              <a:rPr lang="x-none" dirty="0"/>
              <a:t>With the change in output and change in total cost calculated, a business is ready to calculate its marginal cost.</a:t>
            </a:r>
            <a:endParaRPr lang="en-US" dirty="0"/>
          </a:p>
          <a:p>
            <a:r>
              <a:rPr lang="x-none" dirty="0"/>
              <a:t> For the notebook manufacturer, here is the math:</a:t>
            </a:r>
            <a:endParaRPr lang="en-US" dirty="0"/>
          </a:p>
          <a:p>
            <a:r>
              <a:rPr lang="en-US" dirty="0"/>
              <a:t>Marginal cost = Change in Total cost / change in output</a:t>
            </a:r>
          </a:p>
          <a:p>
            <a:r>
              <a:rPr lang="en-US" dirty="0"/>
              <a:t>Marginal cost = 300/100 = 3</a:t>
            </a:r>
            <a:endParaRPr lang="x-none" dirty="0"/>
          </a:p>
          <a:p>
            <a:endParaRPr lang="x-none" dirty="0"/>
          </a:p>
        </p:txBody>
      </p:sp>
    </p:spTree>
    <p:extLst>
      <p:ext uri="{BB962C8B-B14F-4D97-AF65-F5344CB8AC3E}">
        <p14:creationId xmlns:p14="http://schemas.microsoft.com/office/powerpoint/2010/main" val="7964390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A2D2D9A-6608-470F-AEC3-DEEB5D765C43}"/>
              </a:ext>
            </a:extLst>
          </p:cNvPr>
          <p:cNvSpPr>
            <a:spLocks noGrp="1"/>
          </p:cNvSpPr>
          <p:nvPr>
            <p:ph type="title"/>
          </p:nvPr>
        </p:nvSpPr>
        <p:spPr/>
        <p:txBody>
          <a:bodyPr/>
          <a:lstStyle/>
          <a:p>
            <a:r>
              <a:rPr lang="x-none" b="1" dirty="0"/>
              <a:t>Computing Marginal Cost</a:t>
            </a:r>
            <a:endParaRPr lang="x-none" dirty="0"/>
          </a:p>
        </p:txBody>
      </p:sp>
      <p:sp>
        <p:nvSpPr>
          <p:cNvPr id="3" name="Content Placeholder 2">
            <a:extLst>
              <a:ext uri="{FF2B5EF4-FFF2-40B4-BE49-F238E27FC236}">
                <a16:creationId xmlns:a16="http://schemas.microsoft.com/office/drawing/2014/main" xmlns="" id="{161730A8-D898-4588-A8EF-81A0DB8B1DD7}"/>
              </a:ext>
            </a:extLst>
          </p:cNvPr>
          <p:cNvSpPr>
            <a:spLocks noGrp="1"/>
          </p:cNvSpPr>
          <p:nvPr>
            <p:ph idx="1"/>
          </p:nvPr>
        </p:nvSpPr>
        <p:spPr/>
        <p:txBody>
          <a:bodyPr>
            <a:normAutofit lnSpcReduction="10000"/>
          </a:bodyPr>
          <a:lstStyle/>
          <a:p>
            <a:r>
              <a:rPr lang="x-none" dirty="0"/>
              <a:t>At 50 units, the initial cost of production for each notebook was $10. Therefore, the $3 marginal cost in this instance is substantially less than the unit cost. This indicates that for this company, doubling the output quantity is efficient. </a:t>
            </a:r>
            <a:endParaRPr lang="en-US" dirty="0"/>
          </a:p>
          <a:p>
            <a:r>
              <a:rPr lang="x-none" b="1" dirty="0"/>
              <a:t>Constraints on Marginal Cost Estimation </a:t>
            </a:r>
            <a:endParaRPr lang="en-US" b="1" dirty="0"/>
          </a:p>
          <a:p>
            <a:r>
              <a:rPr lang="x-none" dirty="0"/>
              <a:t>Although it has several drawbacks, marginal cost is a useful statistic.</a:t>
            </a:r>
            <a:endParaRPr lang="en-US" dirty="0"/>
          </a:p>
          <a:p>
            <a:r>
              <a:rPr lang="x-none" dirty="0"/>
              <a:t>These restrictions result from the imprecise relationship between pricing and revenues as well as the subjective character of many costs. </a:t>
            </a:r>
            <a:br>
              <a:rPr lang="x-none" dirty="0"/>
            </a:br>
            <a:r>
              <a:rPr lang="x-none" dirty="0"/>
              <a:t/>
            </a:r>
            <a:br>
              <a:rPr lang="x-none" dirty="0"/>
            </a:br>
            <a:endParaRPr lang="x-none" dirty="0"/>
          </a:p>
        </p:txBody>
      </p:sp>
    </p:spTree>
    <p:extLst>
      <p:ext uri="{BB962C8B-B14F-4D97-AF65-F5344CB8AC3E}">
        <p14:creationId xmlns:p14="http://schemas.microsoft.com/office/powerpoint/2010/main" val="8736992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6A31DC0-AC41-48F1-95CA-65E1187B0724}"/>
              </a:ext>
            </a:extLst>
          </p:cNvPr>
          <p:cNvSpPr>
            <a:spLocks noGrp="1"/>
          </p:cNvSpPr>
          <p:nvPr>
            <p:ph type="title"/>
          </p:nvPr>
        </p:nvSpPr>
        <p:spPr/>
        <p:txBody>
          <a:bodyPr/>
          <a:lstStyle/>
          <a:p>
            <a:r>
              <a:rPr lang="x-none" b="1" dirty="0"/>
              <a:t>Constraints on Marginal Cost Estimation</a:t>
            </a:r>
            <a:endParaRPr lang="x-none" dirty="0"/>
          </a:p>
        </p:txBody>
      </p:sp>
      <p:sp>
        <p:nvSpPr>
          <p:cNvPr id="3" name="Content Placeholder 2">
            <a:extLst>
              <a:ext uri="{FF2B5EF4-FFF2-40B4-BE49-F238E27FC236}">
                <a16:creationId xmlns:a16="http://schemas.microsoft.com/office/drawing/2014/main" xmlns="" id="{E0F3230A-0B75-4A79-960C-194229EC8FAD}"/>
              </a:ext>
            </a:extLst>
          </p:cNvPr>
          <p:cNvSpPr>
            <a:spLocks noGrp="1"/>
          </p:cNvSpPr>
          <p:nvPr>
            <p:ph idx="1"/>
          </p:nvPr>
        </p:nvSpPr>
        <p:spPr/>
        <p:txBody>
          <a:bodyPr/>
          <a:lstStyle/>
          <a:p>
            <a:r>
              <a:rPr lang="x-none" b="1" dirty="0"/>
              <a:t>Premises and Circumstances </a:t>
            </a:r>
            <a:endParaRPr lang="en-US" b="1" dirty="0"/>
          </a:p>
          <a:p>
            <a:r>
              <a:rPr lang="x-none" dirty="0"/>
              <a:t>The marginal cost formula makes the assumption that fixed expenses are easily distinguishable from variable costs and have a well-defined definition. In actuality, this is not that easy.</a:t>
            </a:r>
          </a:p>
          <a:p>
            <a:r>
              <a:rPr lang="x-none" dirty="0"/>
              <a:t>For instance, highly competent employees may have a set salary, but if they are required to work on the weekends, the company may also have to pay overtime, which is a variable cost. </a:t>
            </a:r>
            <a:endParaRPr lang="en-US" dirty="0"/>
          </a:p>
          <a:p>
            <a:r>
              <a:rPr lang="x-none" dirty="0"/>
              <a:t>The cost of replacing an administrator's laptop is constant, but the cost of fixing it in the event that something goes wrong can be viewed as variable.</a:t>
            </a:r>
          </a:p>
        </p:txBody>
      </p:sp>
    </p:spTree>
    <p:extLst>
      <p:ext uri="{BB962C8B-B14F-4D97-AF65-F5344CB8AC3E}">
        <p14:creationId xmlns:p14="http://schemas.microsoft.com/office/powerpoint/2010/main" val="38863602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F43F4A4-B89F-40FB-92DB-45559132E4BC}"/>
              </a:ext>
            </a:extLst>
          </p:cNvPr>
          <p:cNvSpPr>
            <a:spLocks noGrp="1"/>
          </p:cNvSpPr>
          <p:nvPr>
            <p:ph type="title"/>
          </p:nvPr>
        </p:nvSpPr>
        <p:spPr/>
        <p:txBody>
          <a:bodyPr/>
          <a:lstStyle/>
          <a:p>
            <a:r>
              <a:rPr lang="x-none" b="1" dirty="0"/>
              <a:t>Constraints on Marginal Cost Estimation</a:t>
            </a:r>
            <a:endParaRPr lang="x-none" dirty="0"/>
          </a:p>
        </p:txBody>
      </p:sp>
      <p:sp>
        <p:nvSpPr>
          <p:cNvPr id="3" name="Content Placeholder 2">
            <a:extLst>
              <a:ext uri="{FF2B5EF4-FFF2-40B4-BE49-F238E27FC236}">
                <a16:creationId xmlns:a16="http://schemas.microsoft.com/office/drawing/2014/main" xmlns="" id="{4D97DAAD-6903-4901-9501-6505A9E4F1F1}"/>
              </a:ext>
            </a:extLst>
          </p:cNvPr>
          <p:cNvSpPr>
            <a:spLocks noGrp="1"/>
          </p:cNvSpPr>
          <p:nvPr>
            <p:ph idx="1"/>
          </p:nvPr>
        </p:nvSpPr>
        <p:spPr/>
        <p:txBody>
          <a:bodyPr>
            <a:normAutofit lnSpcReduction="10000"/>
          </a:bodyPr>
          <a:lstStyle/>
          <a:p>
            <a:r>
              <a:rPr lang="x-none" b="1" dirty="0"/>
              <a:t>Variances in the Real World </a:t>
            </a:r>
            <a:endParaRPr lang="en-US" b="1" dirty="0"/>
          </a:p>
          <a:p>
            <a:r>
              <a:rPr lang="x-none" dirty="0"/>
              <a:t>It is implied in the concept of marginal cost that changes in consumer demand will always be absorbed by the market without resulting in price changes. </a:t>
            </a:r>
            <a:endParaRPr lang="en-US" dirty="0"/>
          </a:p>
          <a:p>
            <a:r>
              <a:rPr lang="x-none" dirty="0"/>
              <a:t>Consumer demand, however, is erratic and reliant on monetary and market factors, which are normally out of the company's control.</a:t>
            </a:r>
            <a:endParaRPr lang="en-US" dirty="0"/>
          </a:p>
          <a:p>
            <a:r>
              <a:rPr lang="x-none" dirty="0"/>
              <a:t>Surveys of consumers or economic data are not factored into computations of marginal costs.</a:t>
            </a:r>
            <a:endParaRPr lang="en-US" dirty="0"/>
          </a:p>
          <a:p>
            <a:r>
              <a:rPr lang="x-none" dirty="0"/>
              <a:t> This implies that a marginal cost estimate that suggested raising production would boost the business's profitability may be off.</a:t>
            </a:r>
          </a:p>
        </p:txBody>
      </p:sp>
    </p:spTree>
    <p:extLst>
      <p:ext uri="{BB962C8B-B14F-4D97-AF65-F5344CB8AC3E}">
        <p14:creationId xmlns:p14="http://schemas.microsoft.com/office/powerpoint/2010/main" val="27450047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454447F-FE3E-4B37-864A-157F45F58CF5}"/>
              </a:ext>
            </a:extLst>
          </p:cNvPr>
          <p:cNvSpPr>
            <a:spLocks noGrp="1"/>
          </p:cNvSpPr>
          <p:nvPr>
            <p:ph type="title"/>
          </p:nvPr>
        </p:nvSpPr>
        <p:spPr/>
        <p:txBody>
          <a:bodyPr/>
          <a:lstStyle/>
          <a:p>
            <a:r>
              <a:rPr lang="x-none" b="1" dirty="0"/>
              <a:t>Benefits of Marginal Cost</a:t>
            </a:r>
            <a:endParaRPr lang="x-none" dirty="0"/>
          </a:p>
        </p:txBody>
      </p:sp>
      <p:sp>
        <p:nvSpPr>
          <p:cNvPr id="3" name="Content Placeholder 2">
            <a:extLst>
              <a:ext uri="{FF2B5EF4-FFF2-40B4-BE49-F238E27FC236}">
                <a16:creationId xmlns:a16="http://schemas.microsoft.com/office/drawing/2014/main" xmlns="" id="{08DE9041-D316-4B8D-B162-B2771D4F828D}"/>
              </a:ext>
            </a:extLst>
          </p:cNvPr>
          <p:cNvSpPr>
            <a:spLocks noGrp="1"/>
          </p:cNvSpPr>
          <p:nvPr>
            <p:ph idx="1"/>
          </p:nvPr>
        </p:nvSpPr>
        <p:spPr/>
        <p:txBody>
          <a:bodyPr>
            <a:normAutofit fontScale="92500" lnSpcReduction="20000"/>
          </a:bodyPr>
          <a:lstStyle/>
          <a:p>
            <a:r>
              <a:rPr lang="x-none" b="1" dirty="0"/>
              <a:t>1. Optimizing Production Levels </a:t>
            </a:r>
            <a:r>
              <a:rPr lang="x-none" dirty="0"/>
              <a:t/>
            </a:r>
            <a:br>
              <a:rPr lang="x-none" dirty="0"/>
            </a:br>
            <a:r>
              <a:rPr lang="x-none" dirty="0"/>
              <a:t>The point on the marginal cost curve where a company's production is most cost-effective. </a:t>
            </a:r>
            <a:endParaRPr lang="en-US" dirty="0"/>
          </a:p>
          <a:p>
            <a:r>
              <a:rPr lang="x-none" dirty="0"/>
              <a:t>Thus, organizations can find the production level that minimizes their costs by modeling changes in marginal costs using various output assumptions.</a:t>
            </a:r>
            <a:endParaRPr lang="en-US" dirty="0"/>
          </a:p>
          <a:p>
            <a:r>
              <a:rPr lang="x-none" dirty="0"/>
              <a:t>To enhance profitability, managers can determine the ideal production level by integrating the marginal cost and revenue curves. </a:t>
            </a:r>
            <a:endParaRPr lang="en-US" dirty="0"/>
          </a:p>
          <a:p>
            <a:r>
              <a:rPr lang="x-none" b="1" dirty="0"/>
              <a:t>2. Pricing Strategy </a:t>
            </a:r>
            <a:endParaRPr lang="en-US" b="1" dirty="0"/>
          </a:p>
          <a:p>
            <a:r>
              <a:rPr lang="x-none" dirty="0"/>
              <a:t>A company's pricing strategy can be determined by calculating the marginal cost of a product, especially in times of low sales.</a:t>
            </a:r>
            <a:endParaRPr lang="en-US" dirty="0"/>
          </a:p>
          <a:p>
            <a:r>
              <a:rPr lang="x-none" dirty="0"/>
              <a:t>The company may choose to reduce production rather than take losses if the price the market will pay is less than the product's marginal cost. </a:t>
            </a:r>
            <a:br>
              <a:rPr lang="x-none" dirty="0"/>
            </a:br>
            <a:endParaRPr lang="x-none" dirty="0"/>
          </a:p>
        </p:txBody>
      </p:sp>
    </p:spTree>
    <p:extLst>
      <p:ext uri="{BB962C8B-B14F-4D97-AF65-F5344CB8AC3E}">
        <p14:creationId xmlns:p14="http://schemas.microsoft.com/office/powerpoint/2010/main" val="384223030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EC0843A-455B-435B-98F5-A054413AA93E}"/>
              </a:ext>
            </a:extLst>
          </p:cNvPr>
          <p:cNvSpPr>
            <a:spLocks noGrp="1"/>
          </p:cNvSpPr>
          <p:nvPr>
            <p:ph type="title"/>
          </p:nvPr>
        </p:nvSpPr>
        <p:spPr/>
        <p:txBody>
          <a:bodyPr/>
          <a:lstStyle/>
          <a:p>
            <a:r>
              <a:rPr lang="x-none" b="1" dirty="0"/>
              <a:t>Benefits of Marginal Cost</a:t>
            </a:r>
            <a:endParaRPr lang="x-none" dirty="0"/>
          </a:p>
        </p:txBody>
      </p:sp>
      <p:sp>
        <p:nvSpPr>
          <p:cNvPr id="3" name="Content Placeholder 2">
            <a:extLst>
              <a:ext uri="{FF2B5EF4-FFF2-40B4-BE49-F238E27FC236}">
                <a16:creationId xmlns:a16="http://schemas.microsoft.com/office/drawing/2014/main" xmlns="" id="{68AC8A52-ADFB-48A4-8025-68E849D63ED6}"/>
              </a:ext>
            </a:extLst>
          </p:cNvPr>
          <p:cNvSpPr>
            <a:spLocks noGrp="1"/>
          </p:cNvSpPr>
          <p:nvPr>
            <p:ph idx="1"/>
          </p:nvPr>
        </p:nvSpPr>
        <p:spPr/>
        <p:txBody>
          <a:bodyPr/>
          <a:lstStyle/>
          <a:p>
            <a:r>
              <a:rPr lang="x-none" b="1" dirty="0"/>
              <a:t>3. Allocation of Resources </a:t>
            </a:r>
            <a:endParaRPr lang="en-US" b="1" dirty="0"/>
          </a:p>
          <a:p>
            <a:r>
              <a:rPr lang="x-none" dirty="0"/>
              <a:t>Marginal cost analysis is a tool that businesses can use to allocate resources and maximize output across all business lines.</a:t>
            </a:r>
          </a:p>
          <a:p>
            <a:r>
              <a:rPr lang="x-none" b="1" dirty="0"/>
              <a:t>4. Informed Decision-Making</a:t>
            </a:r>
            <a:endParaRPr lang="x-none" dirty="0"/>
          </a:p>
          <a:p>
            <a:r>
              <a:rPr lang="x-none" dirty="0"/>
              <a:t>Business managers can make decisions on which product lines to pursue for expansion, which ones would benefit from additional funding and/or resources, which ones require pruning for best performance, and which ones ought to be phased out or sold by using marginal cost analysis. </a:t>
            </a:r>
            <a:br>
              <a:rPr lang="x-none" dirty="0"/>
            </a:br>
            <a:endParaRPr lang="x-none" dirty="0"/>
          </a:p>
        </p:txBody>
      </p:sp>
    </p:spTree>
    <p:extLst>
      <p:ext uri="{BB962C8B-B14F-4D97-AF65-F5344CB8AC3E}">
        <p14:creationId xmlns:p14="http://schemas.microsoft.com/office/powerpoint/2010/main" val="25581270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3CFE88B-C895-4792-8299-2CC96CF0FED0}"/>
              </a:ext>
            </a:extLst>
          </p:cNvPr>
          <p:cNvSpPr>
            <a:spLocks noGrp="1"/>
          </p:cNvSpPr>
          <p:nvPr>
            <p:ph type="title"/>
          </p:nvPr>
        </p:nvSpPr>
        <p:spPr/>
        <p:txBody>
          <a:bodyPr/>
          <a:lstStyle/>
          <a:p>
            <a:r>
              <a:rPr lang="en-US" dirty="0"/>
              <a:t>Week 4: Marginal and Absorption Costing</a:t>
            </a:r>
            <a:br>
              <a:rPr lang="en-US" dirty="0"/>
            </a:br>
            <a:endParaRPr lang="x-none" dirty="0"/>
          </a:p>
        </p:txBody>
      </p:sp>
      <p:sp>
        <p:nvSpPr>
          <p:cNvPr id="3" name="Content Placeholder 2">
            <a:extLst>
              <a:ext uri="{FF2B5EF4-FFF2-40B4-BE49-F238E27FC236}">
                <a16:creationId xmlns:a16="http://schemas.microsoft.com/office/drawing/2014/main" xmlns="" id="{9FF593AA-0988-4637-AD05-13F9DF6E3740}"/>
              </a:ext>
            </a:extLst>
          </p:cNvPr>
          <p:cNvSpPr>
            <a:spLocks noGrp="1"/>
          </p:cNvSpPr>
          <p:nvPr>
            <p:ph idx="1"/>
          </p:nvPr>
        </p:nvSpPr>
        <p:spPr/>
        <p:txBody>
          <a:bodyPr/>
          <a:lstStyle/>
          <a:p>
            <a:endParaRPr lang="en-US" dirty="0"/>
          </a:p>
          <a:p>
            <a:endParaRPr lang="en-US" dirty="0"/>
          </a:p>
          <a:p>
            <a:r>
              <a:rPr lang="en-US" dirty="0"/>
              <a:t>End of Week Four Part 1</a:t>
            </a:r>
            <a:endParaRPr lang="x-none" dirty="0"/>
          </a:p>
        </p:txBody>
      </p:sp>
    </p:spTree>
    <p:extLst>
      <p:ext uri="{BB962C8B-B14F-4D97-AF65-F5344CB8AC3E}">
        <p14:creationId xmlns:p14="http://schemas.microsoft.com/office/powerpoint/2010/main" val="12606177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573741B-AF92-4136-8AFB-19484B2DA3D7}"/>
              </a:ext>
            </a:extLst>
          </p:cNvPr>
          <p:cNvSpPr>
            <a:spLocks noGrp="1"/>
          </p:cNvSpPr>
          <p:nvPr>
            <p:ph type="title"/>
          </p:nvPr>
        </p:nvSpPr>
        <p:spPr/>
        <p:txBody>
          <a:bodyPr/>
          <a:lstStyle/>
          <a:p>
            <a:r>
              <a:rPr lang="en-US" dirty="0"/>
              <a:t>Week 4: Marginal and Absorption Costing</a:t>
            </a:r>
            <a:br>
              <a:rPr lang="en-US" dirty="0"/>
            </a:br>
            <a:endParaRPr lang="x-none" dirty="0"/>
          </a:p>
        </p:txBody>
      </p:sp>
      <p:sp>
        <p:nvSpPr>
          <p:cNvPr id="3" name="Content Placeholder 2">
            <a:extLst>
              <a:ext uri="{FF2B5EF4-FFF2-40B4-BE49-F238E27FC236}">
                <a16:creationId xmlns:a16="http://schemas.microsoft.com/office/drawing/2014/main" xmlns="" id="{452A231C-848F-4FA6-997E-64A1D4E6C073}"/>
              </a:ext>
            </a:extLst>
          </p:cNvPr>
          <p:cNvSpPr>
            <a:spLocks noGrp="1"/>
          </p:cNvSpPr>
          <p:nvPr>
            <p:ph idx="1"/>
          </p:nvPr>
        </p:nvSpPr>
        <p:spPr/>
        <p:txBody>
          <a:bodyPr/>
          <a:lstStyle/>
          <a:p>
            <a:endParaRPr lang="en-US" dirty="0"/>
          </a:p>
          <a:p>
            <a:endParaRPr lang="en-US" dirty="0"/>
          </a:p>
          <a:p>
            <a:r>
              <a:rPr lang="en-US" dirty="0"/>
              <a:t>Start of Week 4 Part Two</a:t>
            </a:r>
            <a:endParaRPr lang="x-none" dirty="0"/>
          </a:p>
        </p:txBody>
      </p:sp>
    </p:spTree>
    <p:extLst>
      <p:ext uri="{BB962C8B-B14F-4D97-AF65-F5344CB8AC3E}">
        <p14:creationId xmlns:p14="http://schemas.microsoft.com/office/powerpoint/2010/main" val="7664550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EA14E5-9463-4593-BA94-EDB609A528A3}"/>
              </a:ext>
            </a:extLst>
          </p:cNvPr>
          <p:cNvSpPr>
            <a:spLocks noGrp="1"/>
          </p:cNvSpPr>
          <p:nvPr>
            <p:ph type="title"/>
          </p:nvPr>
        </p:nvSpPr>
        <p:spPr/>
        <p:txBody>
          <a:bodyPr/>
          <a:lstStyle/>
          <a:p>
            <a:r>
              <a:rPr lang="x-none" b="1" dirty="0"/>
              <a:t>Absorption Costing</a:t>
            </a:r>
            <a:endParaRPr lang="x-none" dirty="0"/>
          </a:p>
        </p:txBody>
      </p:sp>
      <p:sp>
        <p:nvSpPr>
          <p:cNvPr id="3" name="Content Placeholder 2">
            <a:extLst>
              <a:ext uri="{FF2B5EF4-FFF2-40B4-BE49-F238E27FC236}">
                <a16:creationId xmlns:a16="http://schemas.microsoft.com/office/drawing/2014/main" xmlns="" id="{ED7BAEFF-ED13-4A0C-AE0B-AAB4B2B920A7}"/>
              </a:ext>
            </a:extLst>
          </p:cNvPr>
          <p:cNvSpPr>
            <a:spLocks noGrp="1"/>
          </p:cNvSpPr>
          <p:nvPr>
            <p:ph idx="1"/>
          </p:nvPr>
        </p:nvSpPr>
        <p:spPr/>
        <p:txBody>
          <a:bodyPr/>
          <a:lstStyle/>
          <a:p>
            <a:r>
              <a:rPr lang="en-US" dirty="0"/>
              <a:t>Introduction</a:t>
            </a:r>
          </a:p>
          <a:p>
            <a:r>
              <a:rPr lang="x-none" dirty="0"/>
              <a:t>Understanding the cost of product production is essential for any manufacturer looking to assess the profitability of their business.</a:t>
            </a:r>
            <a:endParaRPr lang="en-US" dirty="0"/>
          </a:p>
          <a:p>
            <a:r>
              <a:rPr lang="x-none" dirty="0"/>
              <a:t>Assigning manufacturing expenses to products may seem straightforward, but that is only the case for businesses that produce one or a small number of items. </a:t>
            </a:r>
            <a:endParaRPr lang="en-US" dirty="0"/>
          </a:p>
          <a:p>
            <a:r>
              <a:rPr lang="x-none" dirty="0"/>
              <a:t>It becomes more difficult to calculate each product's share of common expenses like </a:t>
            </a:r>
            <a:r>
              <a:rPr lang="x-none" dirty="0" err="1"/>
              <a:t>labor</a:t>
            </a:r>
            <a:r>
              <a:rPr lang="x-none" dirty="0"/>
              <a:t>, power, and assembly-line machinery the more diverse items a business produces.</a:t>
            </a:r>
          </a:p>
        </p:txBody>
      </p:sp>
    </p:spTree>
    <p:extLst>
      <p:ext uri="{BB962C8B-B14F-4D97-AF65-F5344CB8AC3E}">
        <p14:creationId xmlns:p14="http://schemas.microsoft.com/office/powerpoint/2010/main" val="1279718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FB85BD6-5903-41A3-888C-316E81330DEB}"/>
              </a:ext>
            </a:extLst>
          </p:cNvPr>
          <p:cNvSpPr>
            <a:spLocks noGrp="1"/>
          </p:cNvSpPr>
          <p:nvPr>
            <p:ph type="title"/>
          </p:nvPr>
        </p:nvSpPr>
        <p:spPr/>
        <p:txBody>
          <a:bodyPr/>
          <a:lstStyle/>
          <a:p>
            <a:r>
              <a:rPr lang="x-none" b="1" dirty="0"/>
              <a:t>Absorption Costing</a:t>
            </a:r>
            <a:endParaRPr lang="x-none" dirty="0"/>
          </a:p>
        </p:txBody>
      </p:sp>
      <p:sp>
        <p:nvSpPr>
          <p:cNvPr id="3" name="Content Placeholder 2">
            <a:extLst>
              <a:ext uri="{FF2B5EF4-FFF2-40B4-BE49-F238E27FC236}">
                <a16:creationId xmlns:a16="http://schemas.microsoft.com/office/drawing/2014/main" xmlns="" id="{D946471D-B57E-42C4-820D-7EBFA5B7BF35}"/>
              </a:ext>
            </a:extLst>
          </p:cNvPr>
          <p:cNvSpPr>
            <a:spLocks noGrp="1"/>
          </p:cNvSpPr>
          <p:nvPr>
            <p:ph idx="1"/>
          </p:nvPr>
        </p:nvSpPr>
        <p:spPr/>
        <p:txBody>
          <a:bodyPr/>
          <a:lstStyle/>
          <a:p>
            <a:r>
              <a:rPr lang="x-none" dirty="0"/>
              <a:t>For these producers, the sole accounting technique that complies with Generally Accepted Accounting Principles (GAAP) is absorption costing, which is used to value product inventory in order to determine the complete costs of producing a single unit of a product.</a:t>
            </a:r>
          </a:p>
          <a:p>
            <a:r>
              <a:rPr lang="x-none" b="1" dirty="0"/>
              <a:t>What Is Absorption Costing?</a:t>
            </a:r>
            <a:endParaRPr lang="x-none" dirty="0"/>
          </a:p>
          <a:p>
            <a:r>
              <a:rPr lang="x-none" dirty="0"/>
              <a:t>One technique for dividing up production expenses among products is absorption costing.</a:t>
            </a:r>
            <a:endParaRPr lang="en-US" dirty="0"/>
          </a:p>
          <a:p>
            <a:r>
              <a:rPr lang="x-none" dirty="0"/>
              <a:t> All direct and indirect expenses related to a product's manufacturing are included in the absorption costing process.</a:t>
            </a:r>
          </a:p>
        </p:txBody>
      </p:sp>
    </p:spTree>
    <p:extLst>
      <p:ext uri="{BB962C8B-B14F-4D97-AF65-F5344CB8AC3E}">
        <p14:creationId xmlns:p14="http://schemas.microsoft.com/office/powerpoint/2010/main" val="26882585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A8218E7-721A-42E1-94B0-7C3CDA856DF9}"/>
              </a:ext>
            </a:extLst>
          </p:cNvPr>
          <p:cNvSpPr>
            <a:spLocks noGrp="1"/>
          </p:cNvSpPr>
          <p:nvPr>
            <p:ph type="title"/>
          </p:nvPr>
        </p:nvSpPr>
        <p:spPr/>
        <p:txBody>
          <a:bodyPr/>
          <a:lstStyle/>
          <a:p>
            <a:r>
              <a:rPr lang="en-US" dirty="0"/>
              <a:t>Full Absorption Costing</a:t>
            </a:r>
            <a:endParaRPr lang="x-none" dirty="0"/>
          </a:p>
        </p:txBody>
      </p:sp>
      <p:sp>
        <p:nvSpPr>
          <p:cNvPr id="3" name="Content Placeholder 2">
            <a:extLst>
              <a:ext uri="{FF2B5EF4-FFF2-40B4-BE49-F238E27FC236}">
                <a16:creationId xmlns:a16="http://schemas.microsoft.com/office/drawing/2014/main" xmlns="" id="{8133DD1B-6DD0-4660-8DD4-D9D3366B6756}"/>
              </a:ext>
            </a:extLst>
          </p:cNvPr>
          <p:cNvSpPr>
            <a:spLocks noGrp="1"/>
          </p:cNvSpPr>
          <p:nvPr>
            <p:ph idx="1"/>
          </p:nvPr>
        </p:nvSpPr>
        <p:spPr/>
        <p:txBody>
          <a:bodyPr>
            <a:normAutofit lnSpcReduction="10000"/>
          </a:bodyPr>
          <a:lstStyle/>
          <a:p>
            <a:r>
              <a:rPr lang="x-none" dirty="0"/>
              <a:t>Because it's thought to be the most accurate method of figuring out the "true" cost of producing an item for accurate revenue matching, GAAP requires it. </a:t>
            </a:r>
            <a:endParaRPr lang="en-US" dirty="0"/>
          </a:p>
          <a:p>
            <a:r>
              <a:rPr lang="x-none" dirty="0"/>
              <a:t>The ability to price a product so that all manufacturing expenses are covered is a key benefit of absorption costing since it captures all costs. </a:t>
            </a:r>
            <a:endParaRPr lang="en-US" dirty="0"/>
          </a:p>
          <a:p>
            <a:r>
              <a:rPr lang="x-none" b="1" dirty="0"/>
              <a:t>Full absorption Costing </a:t>
            </a:r>
            <a:r>
              <a:rPr lang="x-none" dirty="0"/>
              <a:t/>
            </a:r>
            <a:br>
              <a:rPr lang="x-none" dirty="0"/>
            </a:br>
            <a:r>
              <a:rPr lang="x-none" dirty="0"/>
              <a:t>"Full absorption costing" or "full costing" are other terms for absorption costing. </a:t>
            </a:r>
            <a:endParaRPr lang="en-US" dirty="0"/>
          </a:p>
          <a:p>
            <a:r>
              <a:rPr lang="x-none" dirty="0"/>
              <a:t>The process incorporates all related production expenses, including a share of product-related overhead, into the product's price.</a:t>
            </a:r>
          </a:p>
        </p:txBody>
      </p:sp>
    </p:spTree>
    <p:extLst>
      <p:ext uri="{BB962C8B-B14F-4D97-AF65-F5344CB8AC3E}">
        <p14:creationId xmlns:p14="http://schemas.microsoft.com/office/powerpoint/2010/main" val="26609737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059218A-2AEF-4A72-A42A-9E9399599088}"/>
              </a:ext>
            </a:extLst>
          </p:cNvPr>
          <p:cNvSpPr>
            <a:spLocks noGrp="1"/>
          </p:cNvSpPr>
          <p:nvPr>
            <p:ph type="title"/>
          </p:nvPr>
        </p:nvSpPr>
        <p:spPr/>
        <p:txBody>
          <a:bodyPr/>
          <a:lstStyle/>
          <a:p>
            <a:r>
              <a:rPr lang="en-US" dirty="0"/>
              <a:t>Key note</a:t>
            </a:r>
            <a:endParaRPr lang="x-none" dirty="0"/>
          </a:p>
        </p:txBody>
      </p:sp>
      <p:sp>
        <p:nvSpPr>
          <p:cNvPr id="3" name="Content Placeholder 2">
            <a:extLst>
              <a:ext uri="{FF2B5EF4-FFF2-40B4-BE49-F238E27FC236}">
                <a16:creationId xmlns:a16="http://schemas.microsoft.com/office/drawing/2014/main" xmlns="" id="{47C4EE92-D331-46AD-BFA8-393CE47F36D4}"/>
              </a:ext>
            </a:extLst>
          </p:cNvPr>
          <p:cNvSpPr>
            <a:spLocks noGrp="1"/>
          </p:cNvSpPr>
          <p:nvPr>
            <p:ph idx="1"/>
          </p:nvPr>
        </p:nvSpPr>
        <p:spPr/>
        <p:txBody>
          <a:bodyPr>
            <a:normAutofit lnSpcReduction="10000"/>
          </a:bodyPr>
          <a:lstStyle/>
          <a:p>
            <a:r>
              <a:rPr lang="x-none" dirty="0"/>
              <a:t>Absorption costing accounts for all direct expenses as well as overhead related to product manufacturing. </a:t>
            </a:r>
            <a:endParaRPr lang="en-US" dirty="0"/>
          </a:p>
          <a:p>
            <a:r>
              <a:rPr lang="x-none" dirty="0"/>
              <a:t>Variable costing examines solely variable overhead as a product expense; absorption costing distributes fixed and variable overhead costs to each unit produced over a reporting period. </a:t>
            </a:r>
            <a:endParaRPr lang="en-US" dirty="0"/>
          </a:p>
          <a:p>
            <a:r>
              <a:rPr lang="x-none" dirty="0"/>
              <a:t>When a corporation uses the absorption costing method, greater costs are included in the period-ending inventory account compared to other product-costing methods. </a:t>
            </a:r>
            <a:endParaRPr lang="en-US" dirty="0"/>
          </a:p>
          <a:p>
            <a:r>
              <a:rPr lang="x-none" dirty="0"/>
              <a:t>When an accounting reporting period comes to a close, inventory is recorded as an asset on the balance sheet. </a:t>
            </a:r>
            <a:br>
              <a:rPr lang="x-none" dirty="0"/>
            </a:br>
            <a:endParaRPr lang="x-none" dirty="0"/>
          </a:p>
        </p:txBody>
      </p:sp>
    </p:spTree>
    <p:extLst>
      <p:ext uri="{BB962C8B-B14F-4D97-AF65-F5344CB8AC3E}">
        <p14:creationId xmlns:p14="http://schemas.microsoft.com/office/powerpoint/2010/main" val="417189655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6DE90D-74F3-48C5-B947-2AE7956AFF41}"/>
              </a:ext>
            </a:extLst>
          </p:cNvPr>
          <p:cNvSpPr>
            <a:spLocks noGrp="1"/>
          </p:cNvSpPr>
          <p:nvPr>
            <p:ph type="title"/>
          </p:nvPr>
        </p:nvSpPr>
        <p:spPr/>
        <p:txBody>
          <a:bodyPr/>
          <a:lstStyle/>
          <a:p>
            <a:r>
              <a:rPr lang="en-US" dirty="0"/>
              <a:t>Absorption method</a:t>
            </a:r>
            <a:endParaRPr lang="x-none" dirty="0"/>
          </a:p>
        </p:txBody>
      </p:sp>
      <p:sp>
        <p:nvSpPr>
          <p:cNvPr id="3" name="Content Placeholder 2">
            <a:extLst>
              <a:ext uri="{FF2B5EF4-FFF2-40B4-BE49-F238E27FC236}">
                <a16:creationId xmlns:a16="http://schemas.microsoft.com/office/drawing/2014/main" xmlns="" id="{E08CB711-F11C-4987-B4EE-27CC09E86015}"/>
              </a:ext>
            </a:extLst>
          </p:cNvPr>
          <p:cNvSpPr>
            <a:spLocks noGrp="1"/>
          </p:cNvSpPr>
          <p:nvPr>
            <p:ph idx="1"/>
          </p:nvPr>
        </p:nvSpPr>
        <p:spPr/>
        <p:txBody>
          <a:bodyPr/>
          <a:lstStyle/>
          <a:p>
            <a:r>
              <a:rPr lang="x-none" dirty="0"/>
              <a:t>A managerial accounting technique for valuing inventory that takes into account both fixed and variable overhead as well as direct costs is called absorption costing.</a:t>
            </a:r>
            <a:endParaRPr lang="en-US" dirty="0"/>
          </a:p>
          <a:p>
            <a:r>
              <a:rPr lang="x-none" dirty="0"/>
              <a:t> Depreciation on, say, factory-floor machinery, as well as other expenses that are not affected by production volume, such as factory rent, mortgage, or insurance payments, are examples of fixed manufacturing overhead.</a:t>
            </a:r>
            <a:endParaRPr lang="en-US" dirty="0"/>
          </a:p>
          <a:p>
            <a:r>
              <a:rPr lang="x-none" dirty="0"/>
              <a:t> Electricity is one example of a variable manufacturing overhead item that varies with production output.</a:t>
            </a:r>
          </a:p>
        </p:txBody>
      </p:sp>
    </p:spTree>
    <p:extLst>
      <p:ext uri="{BB962C8B-B14F-4D97-AF65-F5344CB8AC3E}">
        <p14:creationId xmlns:p14="http://schemas.microsoft.com/office/powerpoint/2010/main" val="37635550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56DE90D-74F3-48C5-B947-2AE7956AFF41}"/>
              </a:ext>
            </a:extLst>
          </p:cNvPr>
          <p:cNvSpPr>
            <a:spLocks noGrp="1"/>
          </p:cNvSpPr>
          <p:nvPr>
            <p:ph type="title"/>
          </p:nvPr>
        </p:nvSpPr>
        <p:spPr/>
        <p:txBody>
          <a:bodyPr/>
          <a:lstStyle/>
          <a:p>
            <a:r>
              <a:rPr lang="en-US" dirty="0"/>
              <a:t>Absorption method</a:t>
            </a:r>
            <a:endParaRPr lang="x-none" dirty="0"/>
          </a:p>
        </p:txBody>
      </p:sp>
      <p:sp>
        <p:nvSpPr>
          <p:cNvPr id="3" name="Content Placeholder 2">
            <a:extLst>
              <a:ext uri="{FF2B5EF4-FFF2-40B4-BE49-F238E27FC236}">
                <a16:creationId xmlns:a16="http://schemas.microsoft.com/office/drawing/2014/main" xmlns="" id="{E08CB711-F11C-4987-B4EE-27CC09E86015}"/>
              </a:ext>
            </a:extLst>
          </p:cNvPr>
          <p:cNvSpPr>
            <a:spLocks noGrp="1"/>
          </p:cNvSpPr>
          <p:nvPr>
            <p:ph idx="1"/>
          </p:nvPr>
        </p:nvSpPr>
        <p:spPr/>
        <p:txBody>
          <a:bodyPr/>
          <a:lstStyle/>
          <a:p>
            <a:r>
              <a:rPr lang="x-none" dirty="0"/>
              <a:t>A managerial accounting technique for valuing inventory that takes into account both fixed and variable overhead as well as direct costs is called absorption costing.</a:t>
            </a:r>
            <a:endParaRPr lang="en-US" dirty="0"/>
          </a:p>
          <a:p>
            <a:r>
              <a:rPr lang="x-none" dirty="0"/>
              <a:t> Depreciation on, say, factory-floor machinery, as well as other expenses that are not affected by production volume, such as factory rent, mortgage, or insurance payments, are examples of fixed manufacturing overhead.</a:t>
            </a:r>
            <a:endParaRPr lang="en-US" dirty="0"/>
          </a:p>
          <a:p>
            <a:r>
              <a:rPr lang="x-none" dirty="0"/>
              <a:t> Electricity is one example of a variable manufacturing overhead item that varies with production output.</a:t>
            </a:r>
          </a:p>
        </p:txBody>
      </p:sp>
    </p:spTree>
    <p:extLst>
      <p:ext uri="{BB962C8B-B14F-4D97-AF65-F5344CB8AC3E}">
        <p14:creationId xmlns:p14="http://schemas.microsoft.com/office/powerpoint/2010/main" val="144163250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7DF2385-B3A0-4738-8D30-B70CF9809C48}"/>
              </a:ext>
            </a:extLst>
          </p:cNvPr>
          <p:cNvSpPr>
            <a:spLocks noGrp="1"/>
          </p:cNvSpPr>
          <p:nvPr>
            <p:ph type="title"/>
          </p:nvPr>
        </p:nvSpPr>
        <p:spPr/>
        <p:txBody>
          <a:bodyPr/>
          <a:lstStyle/>
          <a:p>
            <a:r>
              <a:rPr lang="en-US" dirty="0"/>
              <a:t>Application</a:t>
            </a:r>
            <a:endParaRPr lang="x-none" dirty="0"/>
          </a:p>
        </p:txBody>
      </p:sp>
      <p:sp>
        <p:nvSpPr>
          <p:cNvPr id="3" name="Content Placeholder 2">
            <a:extLst>
              <a:ext uri="{FF2B5EF4-FFF2-40B4-BE49-F238E27FC236}">
                <a16:creationId xmlns:a16="http://schemas.microsoft.com/office/drawing/2014/main" xmlns="" id="{AB6CBE2F-12FD-4FDE-8298-5C0DF599562F}"/>
              </a:ext>
            </a:extLst>
          </p:cNvPr>
          <p:cNvSpPr>
            <a:spLocks noGrp="1"/>
          </p:cNvSpPr>
          <p:nvPr>
            <p:ph idx="1"/>
          </p:nvPr>
        </p:nvSpPr>
        <p:spPr/>
        <p:txBody>
          <a:bodyPr/>
          <a:lstStyle/>
          <a:p>
            <a:r>
              <a:rPr lang="x-none" dirty="0"/>
              <a:t>All of these costs, together with direct supplies and </a:t>
            </a:r>
            <a:r>
              <a:rPr lang="x-none" dirty="0" err="1"/>
              <a:t>labor</a:t>
            </a:r>
            <a:r>
              <a:rPr lang="x-none" dirty="0"/>
              <a:t>, are included in the inventory value in absorption costing. Included are not other business expenses like sales and administrative costs. </a:t>
            </a:r>
            <a:endParaRPr lang="en-US" dirty="0"/>
          </a:p>
          <a:p>
            <a:r>
              <a:rPr lang="x-none" dirty="0"/>
              <a:t>Notably, process costing is employed by businesses that produce a lot of the same or very similar products, such as those that provide paint, gasoline, cement, glass, and so forth. </a:t>
            </a:r>
            <a:endParaRPr lang="en-US" dirty="0"/>
          </a:p>
          <a:p>
            <a:r>
              <a:rPr lang="x-none" dirty="0"/>
              <a:t>Absorption costing is applied to manufactured inventory in a manner similar to job costing, which tracks expenses on larger projects.</a:t>
            </a:r>
            <a:endParaRPr lang="en-US" dirty="0"/>
          </a:p>
          <a:p>
            <a:r>
              <a:rPr lang="x-none" dirty="0"/>
              <a:t> In actuality, job costing and process costing are regarded as forms of absorption costing by GAAP.</a:t>
            </a:r>
          </a:p>
        </p:txBody>
      </p:sp>
    </p:spTree>
    <p:extLst>
      <p:ext uri="{BB962C8B-B14F-4D97-AF65-F5344CB8AC3E}">
        <p14:creationId xmlns:p14="http://schemas.microsoft.com/office/powerpoint/2010/main" val="42275554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C46E88C-6B0E-4C07-B80B-F32FCE7CF5F5}"/>
              </a:ext>
            </a:extLst>
          </p:cNvPr>
          <p:cNvSpPr>
            <a:spLocks noGrp="1"/>
          </p:cNvSpPr>
          <p:nvPr>
            <p:ph type="title"/>
          </p:nvPr>
        </p:nvSpPr>
        <p:spPr/>
        <p:txBody>
          <a:bodyPr/>
          <a:lstStyle/>
          <a:p>
            <a:r>
              <a:rPr lang="x-none" b="1" dirty="0"/>
              <a:t>Components of Absorption Costing</a:t>
            </a:r>
            <a:endParaRPr lang="x-none" dirty="0"/>
          </a:p>
        </p:txBody>
      </p:sp>
      <p:sp>
        <p:nvSpPr>
          <p:cNvPr id="3" name="Content Placeholder 2">
            <a:extLst>
              <a:ext uri="{FF2B5EF4-FFF2-40B4-BE49-F238E27FC236}">
                <a16:creationId xmlns:a16="http://schemas.microsoft.com/office/drawing/2014/main" xmlns="" id="{5C5FE4B6-13A6-441D-A718-02B2779A325A}"/>
              </a:ext>
            </a:extLst>
          </p:cNvPr>
          <p:cNvSpPr>
            <a:spLocks noGrp="1"/>
          </p:cNvSpPr>
          <p:nvPr>
            <p:ph idx="1"/>
          </p:nvPr>
        </p:nvSpPr>
        <p:spPr/>
        <p:txBody>
          <a:bodyPr/>
          <a:lstStyle/>
          <a:p>
            <a:pPr algn="just"/>
            <a:r>
              <a:rPr lang="x-none" dirty="0"/>
              <a:t>All production expenses associated with a product, including product, period, and overhead costs, are included in absorption costing.</a:t>
            </a:r>
            <a:endParaRPr lang="en-US" dirty="0"/>
          </a:p>
          <a:p>
            <a:pPr algn="just"/>
            <a:r>
              <a:rPr lang="x-none" dirty="0"/>
              <a:t>Absorption costing is excellent at matching expenses to revenue within the same fiscal period because it catches more cost components than other techniques. </a:t>
            </a:r>
          </a:p>
          <a:p>
            <a:pPr algn="just"/>
            <a:r>
              <a:rPr lang="x-none" dirty="0"/>
              <a:t>This “matching principle” aims to account for all the expenses associated with a product’s sale within the same fiscal period as when revenue from the sale is recognized.</a:t>
            </a:r>
          </a:p>
          <a:p>
            <a:endParaRPr lang="x-none" dirty="0"/>
          </a:p>
        </p:txBody>
      </p:sp>
    </p:spTree>
    <p:extLst>
      <p:ext uri="{BB962C8B-B14F-4D97-AF65-F5344CB8AC3E}">
        <p14:creationId xmlns:p14="http://schemas.microsoft.com/office/powerpoint/2010/main" val="36231787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462963A-8EF9-4691-B8DD-F716496CE04B}"/>
              </a:ext>
            </a:extLst>
          </p:cNvPr>
          <p:cNvSpPr>
            <a:spLocks noGrp="1"/>
          </p:cNvSpPr>
          <p:nvPr>
            <p:ph type="title"/>
          </p:nvPr>
        </p:nvSpPr>
        <p:spPr/>
        <p:txBody>
          <a:bodyPr/>
          <a:lstStyle/>
          <a:p>
            <a:r>
              <a:rPr lang="x-none" b="1" dirty="0"/>
              <a:t>Product Costs</a:t>
            </a:r>
            <a:endParaRPr lang="x-none" dirty="0"/>
          </a:p>
        </p:txBody>
      </p:sp>
      <p:sp>
        <p:nvSpPr>
          <p:cNvPr id="3" name="Content Placeholder 2">
            <a:extLst>
              <a:ext uri="{FF2B5EF4-FFF2-40B4-BE49-F238E27FC236}">
                <a16:creationId xmlns:a16="http://schemas.microsoft.com/office/drawing/2014/main" xmlns="" id="{15891994-9686-488C-B7AB-A11867B1B094}"/>
              </a:ext>
            </a:extLst>
          </p:cNvPr>
          <p:cNvSpPr>
            <a:spLocks noGrp="1"/>
          </p:cNvSpPr>
          <p:nvPr>
            <p:ph idx="1"/>
          </p:nvPr>
        </p:nvSpPr>
        <p:spPr/>
        <p:txBody>
          <a:bodyPr/>
          <a:lstStyle/>
          <a:p>
            <a:r>
              <a:rPr lang="x-none" dirty="0"/>
              <a:t>Product costs are expenses incurred during the manufacturing process of the product.</a:t>
            </a:r>
            <a:endParaRPr lang="en-US" dirty="0"/>
          </a:p>
          <a:p>
            <a:r>
              <a:rPr lang="x-none" dirty="0"/>
              <a:t> Direct materials, direct </a:t>
            </a:r>
            <a:r>
              <a:rPr lang="x-none" dirty="0" err="1"/>
              <a:t>labor</a:t>
            </a:r>
            <a:r>
              <a:rPr lang="x-none" dirty="0"/>
              <a:t>, and both fixed and variable manufacturing overhead are included in the absorption costing method. </a:t>
            </a:r>
            <a:endParaRPr lang="en-US" dirty="0"/>
          </a:p>
          <a:p>
            <a:r>
              <a:rPr lang="x-none" dirty="0"/>
              <a:t>The value of the inventory shown on the balance sheet includes these expenses. </a:t>
            </a:r>
            <a:br>
              <a:rPr lang="x-none" dirty="0"/>
            </a:br>
            <a:endParaRPr lang="x-none" dirty="0"/>
          </a:p>
        </p:txBody>
      </p:sp>
    </p:spTree>
    <p:extLst>
      <p:ext uri="{BB962C8B-B14F-4D97-AF65-F5344CB8AC3E}">
        <p14:creationId xmlns:p14="http://schemas.microsoft.com/office/powerpoint/2010/main" val="160353090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31AFFA8-4E68-4EEE-9B5C-14FB0D9C4762}"/>
              </a:ext>
            </a:extLst>
          </p:cNvPr>
          <p:cNvSpPr>
            <a:spLocks noGrp="1"/>
          </p:cNvSpPr>
          <p:nvPr>
            <p:ph type="title"/>
          </p:nvPr>
        </p:nvSpPr>
        <p:spPr/>
        <p:txBody>
          <a:bodyPr/>
          <a:lstStyle/>
          <a:p>
            <a:r>
              <a:rPr lang="x-none" b="1" dirty="0"/>
              <a:t>Period costs</a:t>
            </a:r>
            <a:endParaRPr lang="x-none" dirty="0"/>
          </a:p>
        </p:txBody>
      </p:sp>
      <p:sp>
        <p:nvSpPr>
          <p:cNvPr id="3" name="Content Placeholder 2">
            <a:extLst>
              <a:ext uri="{FF2B5EF4-FFF2-40B4-BE49-F238E27FC236}">
                <a16:creationId xmlns:a16="http://schemas.microsoft.com/office/drawing/2014/main" xmlns="" id="{EC50D8DA-B82B-41BE-9FC1-7FAC3D4F5855}"/>
              </a:ext>
            </a:extLst>
          </p:cNvPr>
          <p:cNvSpPr>
            <a:spLocks noGrp="1"/>
          </p:cNvSpPr>
          <p:nvPr>
            <p:ph idx="1"/>
          </p:nvPr>
        </p:nvSpPr>
        <p:spPr/>
        <p:txBody>
          <a:bodyPr/>
          <a:lstStyle/>
          <a:p>
            <a:r>
              <a:rPr lang="x-none" b="1" dirty="0"/>
              <a:t>Period costs:</a:t>
            </a:r>
            <a:r>
              <a:rPr lang="x-none" dirty="0"/>
              <a:t> </a:t>
            </a:r>
            <a:endParaRPr lang="en-US" dirty="0"/>
          </a:p>
          <a:p>
            <a:r>
              <a:rPr lang="x-none" dirty="0"/>
              <a:t>All costs related to nonproduction variables, such as marketing, depreciation of assets not directly involved in manufacturing, and administrative costs, are excluded from product costs under the absorption costing technique. </a:t>
            </a:r>
            <a:endParaRPr lang="en-US" dirty="0"/>
          </a:p>
          <a:p>
            <a:r>
              <a:rPr lang="x-none" dirty="0"/>
              <a:t>These are not included in the balance sheet's inventory value since they are regarded as period costs and are shown on the income statement in the relevant period. </a:t>
            </a:r>
          </a:p>
          <a:p>
            <a:endParaRPr lang="x-none" dirty="0"/>
          </a:p>
        </p:txBody>
      </p:sp>
    </p:spTree>
    <p:extLst>
      <p:ext uri="{BB962C8B-B14F-4D97-AF65-F5344CB8AC3E}">
        <p14:creationId xmlns:p14="http://schemas.microsoft.com/office/powerpoint/2010/main" val="22662965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715427D-3C0B-406F-967B-F20BCF801253}"/>
              </a:ext>
            </a:extLst>
          </p:cNvPr>
          <p:cNvSpPr>
            <a:spLocks noGrp="1"/>
          </p:cNvSpPr>
          <p:nvPr>
            <p:ph type="title"/>
          </p:nvPr>
        </p:nvSpPr>
        <p:spPr/>
        <p:txBody>
          <a:bodyPr/>
          <a:lstStyle/>
          <a:p>
            <a:r>
              <a:rPr lang="x-none" b="1" dirty="0"/>
              <a:t>Absorption Costing Formula</a:t>
            </a:r>
            <a:r>
              <a:rPr lang="x-none" dirty="0"/>
              <a:t/>
            </a:r>
            <a:br>
              <a:rPr lang="x-none" dirty="0"/>
            </a:br>
            <a:endParaRPr lang="x-none" dirty="0"/>
          </a:p>
        </p:txBody>
      </p:sp>
      <p:sp>
        <p:nvSpPr>
          <p:cNvPr id="3" name="Content Placeholder 2">
            <a:extLst>
              <a:ext uri="{FF2B5EF4-FFF2-40B4-BE49-F238E27FC236}">
                <a16:creationId xmlns:a16="http://schemas.microsoft.com/office/drawing/2014/main" xmlns="" id="{306B8FBF-FB38-429F-92F4-1E353371DAD0}"/>
              </a:ext>
            </a:extLst>
          </p:cNvPr>
          <p:cNvSpPr>
            <a:spLocks noGrp="1"/>
          </p:cNvSpPr>
          <p:nvPr>
            <p:ph idx="1"/>
          </p:nvPr>
        </p:nvSpPr>
        <p:spPr/>
        <p:txBody>
          <a:bodyPr/>
          <a:lstStyle/>
          <a:p>
            <a:r>
              <a:rPr lang="x-none" dirty="0"/>
              <a:t>A simple formula for determining the value of a single unit of inventory under absorption costing is the sum of all cost components divided by the number of units produced in the period.</a:t>
            </a:r>
            <a:endParaRPr lang="en-US" dirty="0"/>
          </a:p>
          <a:p>
            <a:r>
              <a:rPr lang="en-US" b="1" dirty="0" err="1"/>
              <a:t>Fomula</a:t>
            </a:r>
            <a:r>
              <a:rPr lang="en-US" b="1" dirty="0"/>
              <a:t>:</a:t>
            </a:r>
          </a:p>
          <a:p>
            <a:r>
              <a:rPr lang="x-none" b="1" dirty="0"/>
              <a:t>Absorption cost of 1 unit = (Direct </a:t>
            </a:r>
            <a:r>
              <a:rPr lang="x-none" b="1" dirty="0" err="1"/>
              <a:t>labor</a:t>
            </a:r>
            <a:r>
              <a:rPr lang="x-none" b="1" dirty="0"/>
              <a:t> costs + Direct material costs + Variable manufacturing overhead + Fixed manufacturing overhead) / Number of units produced</a:t>
            </a:r>
            <a:r>
              <a:rPr lang="en-US" b="1" dirty="0"/>
              <a:t>.</a:t>
            </a:r>
          </a:p>
          <a:p>
            <a:r>
              <a:rPr lang="x-none" dirty="0"/>
              <a:t>To determine the value of inventory for the balance sheet, multiply the result of this formula by the number of remaining (unsold) items at the end of the reporting period. </a:t>
            </a:r>
          </a:p>
          <a:p>
            <a:endParaRPr lang="x-none" dirty="0"/>
          </a:p>
          <a:p>
            <a:pPr marL="0" indent="0">
              <a:buNone/>
            </a:pPr>
            <a:endParaRPr lang="x-none" dirty="0"/>
          </a:p>
        </p:txBody>
      </p:sp>
    </p:spTree>
    <p:extLst>
      <p:ext uri="{BB962C8B-B14F-4D97-AF65-F5344CB8AC3E}">
        <p14:creationId xmlns:p14="http://schemas.microsoft.com/office/powerpoint/2010/main" val="273145503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737582-EF3A-4CD4-8FD4-F000CBB22EC4}"/>
              </a:ext>
            </a:extLst>
          </p:cNvPr>
          <p:cNvSpPr>
            <a:spLocks noGrp="1"/>
          </p:cNvSpPr>
          <p:nvPr>
            <p:ph type="title"/>
          </p:nvPr>
        </p:nvSpPr>
        <p:spPr/>
        <p:txBody>
          <a:bodyPr/>
          <a:lstStyle/>
          <a:p>
            <a:r>
              <a:rPr lang="x-none" b="1" dirty="0"/>
              <a:t>Absorption Costing Steps</a:t>
            </a:r>
            <a:r>
              <a:rPr lang="x-none" dirty="0"/>
              <a:t/>
            </a:r>
            <a:br>
              <a:rPr lang="x-none" dirty="0"/>
            </a:br>
            <a:endParaRPr lang="x-none" dirty="0"/>
          </a:p>
        </p:txBody>
      </p:sp>
      <p:sp>
        <p:nvSpPr>
          <p:cNvPr id="3" name="Content Placeholder 2">
            <a:extLst>
              <a:ext uri="{FF2B5EF4-FFF2-40B4-BE49-F238E27FC236}">
                <a16:creationId xmlns:a16="http://schemas.microsoft.com/office/drawing/2014/main" xmlns="" id="{727C9125-F5D4-4A2F-B085-C1ED38258FFC}"/>
              </a:ext>
            </a:extLst>
          </p:cNvPr>
          <p:cNvSpPr>
            <a:spLocks noGrp="1"/>
          </p:cNvSpPr>
          <p:nvPr>
            <p:ph idx="1"/>
          </p:nvPr>
        </p:nvSpPr>
        <p:spPr/>
        <p:txBody>
          <a:bodyPr/>
          <a:lstStyle/>
          <a:p>
            <a:r>
              <a:rPr lang="x-none" dirty="0"/>
              <a:t>There are three steps involved in the absorption costing method that must be applied separately to each of the components — direct </a:t>
            </a:r>
            <a:r>
              <a:rPr lang="x-none" dirty="0" err="1"/>
              <a:t>labor</a:t>
            </a:r>
            <a:r>
              <a:rPr lang="x-none" dirty="0"/>
              <a:t> costs, direct material costs, variable manufacturing overhead and fixed manufacturing overhead — in the absorption costing formula.</a:t>
            </a:r>
            <a:endParaRPr lang="en-US" dirty="0"/>
          </a:p>
          <a:p>
            <a:r>
              <a:rPr lang="x-none" dirty="0"/>
              <a:t>The results of those separate calculations are then plugged into the formula to determine the full absorption cost to produce a single unit of a product.</a:t>
            </a:r>
          </a:p>
          <a:p>
            <a:endParaRPr lang="x-none" dirty="0"/>
          </a:p>
        </p:txBody>
      </p:sp>
    </p:spTree>
    <p:extLst>
      <p:ext uri="{BB962C8B-B14F-4D97-AF65-F5344CB8AC3E}">
        <p14:creationId xmlns:p14="http://schemas.microsoft.com/office/powerpoint/2010/main" val="91702528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C7BC2AC-7B76-4146-B2D1-546719C1DDB5}"/>
              </a:ext>
            </a:extLst>
          </p:cNvPr>
          <p:cNvSpPr>
            <a:spLocks noGrp="1"/>
          </p:cNvSpPr>
          <p:nvPr>
            <p:ph type="title"/>
          </p:nvPr>
        </p:nvSpPr>
        <p:spPr/>
        <p:txBody>
          <a:bodyPr/>
          <a:lstStyle/>
          <a:p>
            <a:r>
              <a:rPr lang="en-US" dirty="0"/>
              <a:t>1. Allocation</a:t>
            </a:r>
            <a:endParaRPr lang="x-none" dirty="0"/>
          </a:p>
        </p:txBody>
      </p:sp>
      <p:sp>
        <p:nvSpPr>
          <p:cNvPr id="3" name="Content Placeholder 2">
            <a:extLst>
              <a:ext uri="{FF2B5EF4-FFF2-40B4-BE49-F238E27FC236}">
                <a16:creationId xmlns:a16="http://schemas.microsoft.com/office/drawing/2014/main" xmlns="" id="{2AB47A11-CD32-4072-87C9-BB663DB41E42}"/>
              </a:ext>
            </a:extLst>
          </p:cNvPr>
          <p:cNvSpPr>
            <a:spLocks noGrp="1"/>
          </p:cNvSpPr>
          <p:nvPr>
            <p:ph idx="1"/>
          </p:nvPr>
        </p:nvSpPr>
        <p:spPr/>
        <p:txBody>
          <a:bodyPr>
            <a:normAutofit fontScale="92500" lnSpcReduction="10000"/>
          </a:bodyPr>
          <a:lstStyle/>
          <a:p>
            <a:r>
              <a:rPr lang="x-none" dirty="0"/>
              <a:t>For every component, all costs need to be assigned to a cost pool.</a:t>
            </a:r>
            <a:endParaRPr lang="en-US" dirty="0"/>
          </a:p>
          <a:p>
            <a:r>
              <a:rPr lang="x-none" dirty="0"/>
              <a:t> A collection of general ledger accounts, usually organized by department, is called a cost pool. </a:t>
            </a:r>
            <a:endParaRPr lang="en-US" dirty="0"/>
          </a:p>
          <a:p>
            <a:r>
              <a:rPr lang="x-none" dirty="0"/>
              <a:t>Hourly pay, overtime, benefits, and 401(k) matching are a few examples of the different </a:t>
            </a:r>
            <a:r>
              <a:rPr lang="x-none" dirty="0" err="1"/>
              <a:t>labor</a:t>
            </a:r>
            <a:r>
              <a:rPr lang="x-none" dirty="0"/>
              <a:t> costs that were previously discussed. </a:t>
            </a:r>
            <a:endParaRPr lang="en-US" dirty="0"/>
          </a:p>
          <a:p>
            <a:r>
              <a:rPr lang="x-none" dirty="0"/>
              <a:t>These charges would probably each have their own general ledger account and could all be mapped to the same cost pool under direct </a:t>
            </a:r>
            <a:r>
              <a:rPr lang="x-none" dirty="0" err="1"/>
              <a:t>labor</a:t>
            </a:r>
            <a:r>
              <a:rPr lang="x-none" dirty="0"/>
              <a:t> costs.</a:t>
            </a:r>
            <a:endParaRPr lang="en-US" dirty="0"/>
          </a:p>
          <a:p>
            <a:r>
              <a:rPr lang="x-none" dirty="0"/>
              <a:t>Similar to this, direct material expenses and fixed and variable production costs need to be assigned to the proper general ledger accounts. </a:t>
            </a:r>
            <a:endParaRPr lang="en-US" dirty="0"/>
          </a:p>
          <a:p>
            <a:r>
              <a:rPr lang="x-none" dirty="0"/>
              <a:t>Allocation mapping modifications should be done infrequently as they could interfere with period-to-period comparisons.</a:t>
            </a:r>
          </a:p>
          <a:p>
            <a:endParaRPr lang="x-none" dirty="0"/>
          </a:p>
        </p:txBody>
      </p:sp>
    </p:spTree>
    <p:extLst>
      <p:ext uri="{BB962C8B-B14F-4D97-AF65-F5344CB8AC3E}">
        <p14:creationId xmlns:p14="http://schemas.microsoft.com/office/powerpoint/2010/main" val="41722351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C31B411-350F-47AF-B0F9-6D7E28B8A759}"/>
              </a:ext>
            </a:extLst>
          </p:cNvPr>
          <p:cNvSpPr>
            <a:spLocks noGrp="1"/>
          </p:cNvSpPr>
          <p:nvPr>
            <p:ph type="title"/>
          </p:nvPr>
        </p:nvSpPr>
        <p:spPr/>
        <p:txBody>
          <a:bodyPr/>
          <a:lstStyle/>
          <a:p>
            <a:r>
              <a:rPr lang="x-none" dirty="0"/>
              <a:t>2.Choose an activity measure</a:t>
            </a:r>
          </a:p>
        </p:txBody>
      </p:sp>
      <p:sp>
        <p:nvSpPr>
          <p:cNvPr id="3" name="Content Placeholder 2">
            <a:extLst>
              <a:ext uri="{FF2B5EF4-FFF2-40B4-BE49-F238E27FC236}">
                <a16:creationId xmlns:a16="http://schemas.microsoft.com/office/drawing/2014/main" xmlns="" id="{15016B27-0BFE-44FD-B67E-CFE7F74EB205}"/>
              </a:ext>
            </a:extLst>
          </p:cNvPr>
          <p:cNvSpPr>
            <a:spLocks noGrp="1"/>
          </p:cNvSpPr>
          <p:nvPr>
            <p:ph idx="1"/>
          </p:nvPr>
        </p:nvSpPr>
        <p:spPr/>
        <p:txBody>
          <a:bodyPr/>
          <a:lstStyle/>
          <a:p>
            <a:r>
              <a:rPr lang="x-none" dirty="0"/>
              <a:t>Although this is usually just the gross number of units produced, there are other activity measures that may be necessary to accurately calculate the expenses of each component.</a:t>
            </a:r>
            <a:endParaRPr lang="en-US" dirty="0"/>
          </a:p>
          <a:p>
            <a:r>
              <a:rPr lang="x-none" dirty="0"/>
              <a:t> For instance, </a:t>
            </a:r>
            <a:r>
              <a:rPr lang="x-none" dirty="0" err="1"/>
              <a:t>labor</a:t>
            </a:r>
            <a:r>
              <a:rPr lang="x-none" dirty="0"/>
              <a:t> hours used to determine the direct </a:t>
            </a:r>
            <a:r>
              <a:rPr lang="x-none" dirty="0" err="1"/>
              <a:t>labor</a:t>
            </a:r>
            <a:r>
              <a:rPr lang="x-none" dirty="0"/>
              <a:t> costs of various products or machine hours used to account for the depreciation of production equipment in the cost of various products.</a:t>
            </a:r>
            <a:endParaRPr lang="en-US" dirty="0"/>
          </a:p>
          <a:p>
            <a:r>
              <a:rPr lang="x-none" dirty="0"/>
              <a:t>In step No. 3, this activity measure is used as the denominator in the calculation</a:t>
            </a:r>
          </a:p>
        </p:txBody>
      </p:sp>
    </p:spTree>
    <p:extLst>
      <p:ext uri="{BB962C8B-B14F-4D97-AF65-F5344CB8AC3E}">
        <p14:creationId xmlns:p14="http://schemas.microsoft.com/office/powerpoint/2010/main" val="29580426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76D56BB-24D7-4939-B3FA-CECF06F5AE5F}"/>
              </a:ext>
            </a:extLst>
          </p:cNvPr>
          <p:cNvSpPr>
            <a:spLocks noGrp="1"/>
          </p:cNvSpPr>
          <p:nvPr>
            <p:ph type="title"/>
          </p:nvPr>
        </p:nvSpPr>
        <p:spPr/>
        <p:txBody>
          <a:bodyPr/>
          <a:lstStyle/>
          <a:p>
            <a:r>
              <a:rPr lang="en-US" dirty="0"/>
              <a:t>3. Calculate</a:t>
            </a:r>
            <a:endParaRPr lang="x-none" dirty="0"/>
          </a:p>
        </p:txBody>
      </p:sp>
      <p:sp>
        <p:nvSpPr>
          <p:cNvPr id="3" name="Content Placeholder 2">
            <a:extLst>
              <a:ext uri="{FF2B5EF4-FFF2-40B4-BE49-F238E27FC236}">
                <a16:creationId xmlns:a16="http://schemas.microsoft.com/office/drawing/2014/main" xmlns="" id="{39B479F0-5897-4071-AFA9-15F61D3C2CE1}"/>
              </a:ext>
            </a:extLst>
          </p:cNvPr>
          <p:cNvSpPr>
            <a:spLocks noGrp="1"/>
          </p:cNvSpPr>
          <p:nvPr>
            <p:ph idx="1"/>
          </p:nvPr>
        </p:nvSpPr>
        <p:spPr/>
        <p:txBody>
          <a:bodyPr>
            <a:normAutofit lnSpcReduction="10000"/>
          </a:bodyPr>
          <a:lstStyle/>
          <a:p>
            <a:r>
              <a:rPr lang="x-none" dirty="0"/>
              <a:t>Calculate each expense pool's total and divide it by the appropriate activity measure for that pool. </a:t>
            </a:r>
            <a:endParaRPr lang="en-US" dirty="0"/>
          </a:p>
          <a:p>
            <a:r>
              <a:rPr lang="x-none" dirty="0"/>
              <a:t>Follow these three procedures for every component used in the manufacturing process to ensure that all expenses are included in the product's price.</a:t>
            </a:r>
            <a:endParaRPr lang="en-US" dirty="0"/>
          </a:p>
          <a:p>
            <a:r>
              <a:rPr lang="x-none" b="1" dirty="0"/>
              <a:t>Advantages of Absorption Costing</a:t>
            </a:r>
            <a:endParaRPr lang="x-none" dirty="0"/>
          </a:p>
          <a:p>
            <a:r>
              <a:rPr lang="en-US" dirty="0" err="1"/>
              <a:t>i</a:t>
            </a:r>
            <a:r>
              <a:rPr lang="en-US" dirty="0"/>
              <a:t>.</a:t>
            </a:r>
            <a:r>
              <a:rPr lang="x-none" dirty="0"/>
              <a:t> Determining a selling price: Because absorption costing ensures that all relevant costs are covered, it gives decision-makers who determine product selling prices better information. </a:t>
            </a:r>
            <a:br>
              <a:rPr lang="x-none" dirty="0"/>
            </a:br>
            <a:r>
              <a:rPr lang="en-US" dirty="0"/>
              <a:t>ii. </a:t>
            </a:r>
            <a:r>
              <a:rPr lang="x-none" dirty="0"/>
              <a:t>External reporting is necessary for both tax reporting and GAAP compliance.</a:t>
            </a:r>
          </a:p>
          <a:p>
            <a:endParaRPr lang="x-none" dirty="0"/>
          </a:p>
        </p:txBody>
      </p:sp>
    </p:spTree>
    <p:extLst>
      <p:ext uri="{BB962C8B-B14F-4D97-AF65-F5344CB8AC3E}">
        <p14:creationId xmlns:p14="http://schemas.microsoft.com/office/powerpoint/2010/main" val="18317930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6B498-79AC-4862-B8C1-ACFDF28619F2}"/>
              </a:ext>
            </a:extLst>
          </p:cNvPr>
          <p:cNvSpPr>
            <a:spLocks noGrp="1"/>
          </p:cNvSpPr>
          <p:nvPr>
            <p:ph type="title"/>
          </p:nvPr>
        </p:nvSpPr>
        <p:spPr/>
        <p:txBody>
          <a:bodyPr/>
          <a:lstStyle/>
          <a:p>
            <a:r>
              <a:rPr lang="en-US" dirty="0"/>
              <a:t>Advantages of Absorption</a:t>
            </a:r>
            <a:endParaRPr lang="x-none" dirty="0"/>
          </a:p>
        </p:txBody>
      </p:sp>
      <p:sp>
        <p:nvSpPr>
          <p:cNvPr id="3" name="Content Placeholder 2">
            <a:extLst>
              <a:ext uri="{FF2B5EF4-FFF2-40B4-BE49-F238E27FC236}">
                <a16:creationId xmlns:a16="http://schemas.microsoft.com/office/drawing/2014/main" xmlns="" id="{03B2E3CD-563D-4FF0-A66D-9E4CA0FF051B}"/>
              </a:ext>
            </a:extLst>
          </p:cNvPr>
          <p:cNvSpPr>
            <a:spLocks noGrp="1"/>
          </p:cNvSpPr>
          <p:nvPr>
            <p:ph idx="1"/>
          </p:nvPr>
        </p:nvSpPr>
        <p:spPr/>
        <p:txBody>
          <a:bodyPr/>
          <a:lstStyle/>
          <a:p>
            <a:r>
              <a:rPr lang="en-US" dirty="0" err="1"/>
              <a:t>iiii</a:t>
            </a:r>
            <a:r>
              <a:rPr lang="en-US" dirty="0"/>
              <a:t>. </a:t>
            </a:r>
            <a:r>
              <a:rPr lang="x-none" dirty="0"/>
              <a:t>Precise profit forecasting:</a:t>
            </a:r>
            <a:endParaRPr lang="en-US" dirty="0"/>
          </a:p>
          <a:p>
            <a:r>
              <a:rPr lang="x-none" dirty="0"/>
              <a:t> Since absorption costing connects comparable revenues with expenses within the same reporting period, it produces a more precise estimate of net profit than variable costing. </a:t>
            </a:r>
            <a:br>
              <a:rPr lang="x-none" dirty="0"/>
            </a:br>
            <a:r>
              <a:rPr lang="en-US" dirty="0"/>
              <a:t>iv. </a:t>
            </a:r>
            <a:r>
              <a:rPr lang="x-none" dirty="0"/>
              <a:t>Increased revenue generation: </a:t>
            </a:r>
            <a:endParaRPr lang="en-US" dirty="0"/>
          </a:p>
          <a:p>
            <a:r>
              <a:rPr lang="x-none" dirty="0"/>
              <a:t>This technique generates more net income because part of the costs associated with unsold items, specifically the fixed manufacturing overhead costs, are carried forward on the balance sheet as ending inventory until the product is sold, rather than being expensed during the period. </a:t>
            </a:r>
          </a:p>
          <a:p>
            <a:endParaRPr lang="x-none" dirty="0"/>
          </a:p>
        </p:txBody>
      </p:sp>
    </p:spTree>
    <p:extLst>
      <p:ext uri="{BB962C8B-B14F-4D97-AF65-F5344CB8AC3E}">
        <p14:creationId xmlns:p14="http://schemas.microsoft.com/office/powerpoint/2010/main" val="287020054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ECCFDFD-99A5-4021-8576-3DA09F6BB519}"/>
              </a:ext>
            </a:extLst>
          </p:cNvPr>
          <p:cNvSpPr>
            <a:spLocks noGrp="1"/>
          </p:cNvSpPr>
          <p:nvPr>
            <p:ph type="title"/>
          </p:nvPr>
        </p:nvSpPr>
        <p:spPr/>
        <p:txBody>
          <a:bodyPr/>
          <a:lstStyle/>
          <a:p>
            <a:r>
              <a:rPr lang="x-none" b="1" dirty="0"/>
              <a:t>Disadvantages of Absorption Costing</a:t>
            </a:r>
            <a:r>
              <a:rPr lang="x-none" dirty="0"/>
              <a:t/>
            </a:r>
            <a:br>
              <a:rPr lang="x-none" dirty="0"/>
            </a:br>
            <a:endParaRPr lang="x-none" dirty="0"/>
          </a:p>
        </p:txBody>
      </p:sp>
      <p:sp>
        <p:nvSpPr>
          <p:cNvPr id="3" name="Content Placeholder 2">
            <a:extLst>
              <a:ext uri="{FF2B5EF4-FFF2-40B4-BE49-F238E27FC236}">
                <a16:creationId xmlns:a16="http://schemas.microsoft.com/office/drawing/2014/main" xmlns="" id="{FC4AD1B7-0375-4769-AE1A-9A3196FF72E5}"/>
              </a:ext>
            </a:extLst>
          </p:cNvPr>
          <p:cNvSpPr>
            <a:spLocks noGrp="1"/>
          </p:cNvSpPr>
          <p:nvPr>
            <p:ph idx="1"/>
          </p:nvPr>
        </p:nvSpPr>
        <p:spPr/>
        <p:txBody>
          <a:bodyPr>
            <a:normAutofit fontScale="92500" lnSpcReduction="10000"/>
          </a:bodyPr>
          <a:lstStyle/>
          <a:p>
            <a:r>
              <a:rPr lang="x-none" dirty="0"/>
              <a:t>Under absorption costing, </a:t>
            </a:r>
            <a:r>
              <a:rPr lang="x-none" b="1" dirty="0"/>
              <a:t>a rise in production volume would result in lower unit costs; </a:t>
            </a:r>
            <a:r>
              <a:rPr lang="x-none" dirty="0"/>
              <a:t>however, this would not affect sales of all the units during the same reporting period. However, if the products are not all sold, a portion of the fixed production costs would be carried forward in the inventory on the balance sheet rather than subtracted from revenue, giving the impression that net income for that period is inflated. </a:t>
            </a:r>
            <a:endParaRPr lang="en-US" dirty="0"/>
          </a:p>
          <a:p>
            <a:r>
              <a:rPr lang="x-none" dirty="0"/>
              <a:t>Absorption costs has the</a:t>
            </a:r>
            <a:r>
              <a:rPr lang="x-none" b="1" dirty="0"/>
              <a:t> potential to distort profitability analyses</a:t>
            </a:r>
            <a:r>
              <a:rPr lang="x-none" dirty="0"/>
              <a:t> for businesses considering production ramping up. </a:t>
            </a:r>
            <a:endParaRPr lang="en-US" dirty="0"/>
          </a:p>
          <a:p>
            <a:r>
              <a:rPr lang="x-none" dirty="0"/>
              <a:t>Under absorption costing, fixed overhead costs such as rent and machinery expenses are included in the cost per unit and do not grow significantly as production increases. It is best to employ a variable cost per unit method in this kind of analysis. </a:t>
            </a:r>
          </a:p>
          <a:p>
            <a:endParaRPr lang="x-none" dirty="0"/>
          </a:p>
        </p:txBody>
      </p:sp>
    </p:spTree>
    <p:extLst>
      <p:ext uri="{BB962C8B-B14F-4D97-AF65-F5344CB8AC3E}">
        <p14:creationId xmlns:p14="http://schemas.microsoft.com/office/powerpoint/2010/main" val="35451064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3AF958-764F-4284-93A3-2AD7B27E8BC3}"/>
              </a:ext>
            </a:extLst>
          </p:cNvPr>
          <p:cNvSpPr>
            <a:spLocks noGrp="1"/>
          </p:cNvSpPr>
          <p:nvPr>
            <p:ph type="title"/>
          </p:nvPr>
        </p:nvSpPr>
        <p:spPr/>
        <p:txBody>
          <a:bodyPr>
            <a:normAutofit fontScale="90000"/>
          </a:bodyPr>
          <a:lstStyle/>
          <a:p>
            <a:r>
              <a:rPr lang="en-US" b="1" dirty="0"/>
              <a:t/>
            </a:r>
            <a:br>
              <a:rPr lang="en-US" b="1" dirty="0"/>
            </a:br>
            <a:r>
              <a:rPr lang="x-none" b="1" dirty="0"/>
              <a:t>Which one to choose: Marginal or Absorption Costing?</a:t>
            </a:r>
            <a:br>
              <a:rPr lang="x-none" b="1" dirty="0"/>
            </a:br>
            <a:endParaRPr lang="x-none" b="1" dirty="0"/>
          </a:p>
        </p:txBody>
      </p:sp>
      <p:sp>
        <p:nvSpPr>
          <p:cNvPr id="3" name="Content Placeholder 2">
            <a:extLst>
              <a:ext uri="{FF2B5EF4-FFF2-40B4-BE49-F238E27FC236}">
                <a16:creationId xmlns:a16="http://schemas.microsoft.com/office/drawing/2014/main" xmlns="" id="{8AD2C550-F269-4ECF-93C5-470EBADDAE38}"/>
              </a:ext>
            </a:extLst>
          </p:cNvPr>
          <p:cNvSpPr>
            <a:spLocks noGrp="1"/>
          </p:cNvSpPr>
          <p:nvPr>
            <p:ph idx="1"/>
          </p:nvPr>
        </p:nvSpPr>
        <p:spPr/>
        <p:txBody>
          <a:bodyPr/>
          <a:lstStyle/>
          <a:p>
            <a:pPr fontAlgn="base"/>
            <a:r>
              <a:rPr lang="x-none" dirty="0"/>
              <a:t>When determining the technique of costing, the following aspects shall be taken into consideration:</a:t>
            </a:r>
          </a:p>
          <a:p>
            <a:pPr fontAlgn="base"/>
            <a:r>
              <a:rPr lang="x-none" b="1" dirty="0"/>
              <a:t>1. Compliance with GAAP:</a:t>
            </a:r>
            <a:endParaRPr lang="x-none" dirty="0"/>
          </a:p>
          <a:p>
            <a:pPr fontAlgn="base"/>
            <a:r>
              <a:rPr lang="x-none" dirty="0"/>
              <a:t>When financial information is to be shared with the stakeholders, absorption costing is often necessary to comply with Generally Accepted Accounting Principles (GAAP). </a:t>
            </a:r>
            <a:endParaRPr lang="en-US" dirty="0"/>
          </a:p>
          <a:p>
            <a:pPr fontAlgn="base"/>
            <a:r>
              <a:rPr lang="x-none" dirty="0"/>
              <a:t>When an organization wants to create financial statements for external stakeholders, such as investors or regulatory agencies, absorption costing is often the method that is more suited to use.</a:t>
            </a:r>
          </a:p>
          <a:p>
            <a:endParaRPr lang="x-none" dirty="0"/>
          </a:p>
        </p:txBody>
      </p:sp>
    </p:spTree>
    <p:extLst>
      <p:ext uri="{BB962C8B-B14F-4D97-AF65-F5344CB8AC3E}">
        <p14:creationId xmlns:p14="http://schemas.microsoft.com/office/powerpoint/2010/main" val="285825839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E1AE40-5BA1-4120-B570-4A88842089CB}"/>
              </a:ext>
            </a:extLst>
          </p:cNvPr>
          <p:cNvSpPr>
            <a:spLocks noGrp="1"/>
          </p:cNvSpPr>
          <p:nvPr>
            <p:ph type="title"/>
          </p:nvPr>
        </p:nvSpPr>
        <p:spPr/>
        <p:txBody>
          <a:bodyPr/>
          <a:lstStyle/>
          <a:p>
            <a:r>
              <a:rPr lang="x-none" b="1" dirty="0"/>
              <a:t>Which one to choose: Marginal or Absorption Costing?</a:t>
            </a:r>
            <a:endParaRPr lang="x-none" dirty="0"/>
          </a:p>
        </p:txBody>
      </p:sp>
      <p:sp>
        <p:nvSpPr>
          <p:cNvPr id="3" name="Content Placeholder 2">
            <a:extLst>
              <a:ext uri="{FF2B5EF4-FFF2-40B4-BE49-F238E27FC236}">
                <a16:creationId xmlns:a16="http://schemas.microsoft.com/office/drawing/2014/main" xmlns="" id="{B9047EBB-E0D1-44E1-B3C9-CD656E26E9DD}"/>
              </a:ext>
            </a:extLst>
          </p:cNvPr>
          <p:cNvSpPr>
            <a:spLocks noGrp="1"/>
          </p:cNvSpPr>
          <p:nvPr>
            <p:ph idx="1"/>
          </p:nvPr>
        </p:nvSpPr>
        <p:spPr/>
        <p:txBody>
          <a:bodyPr>
            <a:normAutofit fontScale="92500" lnSpcReduction="20000"/>
          </a:bodyPr>
          <a:lstStyle/>
          <a:p>
            <a:pPr fontAlgn="base"/>
            <a:r>
              <a:rPr lang="x-none" b="1" dirty="0"/>
              <a:t>2. Determination of Internal Matters:</a:t>
            </a:r>
            <a:endParaRPr lang="x-none" dirty="0"/>
          </a:p>
          <a:p>
            <a:pPr fontAlgn="base"/>
            <a:r>
              <a:rPr lang="x-none" dirty="0"/>
              <a:t>In the context of short-term decision-making,</a:t>
            </a:r>
            <a:r>
              <a:rPr lang="en-US" dirty="0"/>
              <a:t>marginal costing </a:t>
            </a:r>
            <a:r>
              <a:rPr lang="x-none" dirty="0"/>
              <a:t>may be more effective than other methods.</a:t>
            </a:r>
            <a:endParaRPr lang="en-US" dirty="0"/>
          </a:p>
          <a:p>
            <a:pPr fontAlgn="base"/>
            <a:r>
              <a:rPr lang="x-none" dirty="0"/>
              <a:t> For example, it may be more beneficial to determine the profitability of certain product lines or to evaluate special orders. </a:t>
            </a:r>
          </a:p>
          <a:p>
            <a:pPr fontAlgn="base"/>
            <a:r>
              <a:rPr lang="x-none" b="1" dirty="0"/>
              <a:t>3. Assessment of the Inventory:</a:t>
            </a:r>
            <a:endParaRPr lang="x-none" dirty="0"/>
          </a:p>
          <a:p>
            <a:r>
              <a:rPr lang="x-none" dirty="0"/>
              <a:t>There is a possibility that absorption costing may result in different closing inventory values when compared to marginal costing. </a:t>
            </a:r>
            <a:endParaRPr lang="en-US" dirty="0"/>
          </a:p>
          <a:p>
            <a:r>
              <a:rPr lang="x-none" dirty="0"/>
              <a:t>This is because absorption costing takes into account both fixed and variable manufacturing overhead costs at the time of closing inventory whereas marginal costing value closing inventories at variable production costs only</a:t>
            </a:r>
          </a:p>
        </p:txBody>
      </p:sp>
    </p:spTree>
    <p:extLst>
      <p:ext uri="{BB962C8B-B14F-4D97-AF65-F5344CB8AC3E}">
        <p14:creationId xmlns:p14="http://schemas.microsoft.com/office/powerpoint/2010/main" val="2437645468"/>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6AC9FAB-A6E6-4892-9EE2-D4BBE4F4DE62}"/>
              </a:ext>
            </a:extLst>
          </p:cNvPr>
          <p:cNvSpPr>
            <a:spLocks noGrp="1"/>
          </p:cNvSpPr>
          <p:nvPr>
            <p:ph type="title"/>
          </p:nvPr>
        </p:nvSpPr>
        <p:spPr/>
        <p:txBody>
          <a:bodyPr/>
          <a:lstStyle/>
          <a:p>
            <a:r>
              <a:rPr lang="x-none" b="1" dirty="0"/>
              <a:t>Which one to choose: Marginal or Absorption Costing?</a:t>
            </a:r>
            <a:endParaRPr lang="x-none" dirty="0"/>
          </a:p>
        </p:txBody>
      </p:sp>
      <p:sp>
        <p:nvSpPr>
          <p:cNvPr id="3" name="Content Placeholder 2">
            <a:extLst>
              <a:ext uri="{FF2B5EF4-FFF2-40B4-BE49-F238E27FC236}">
                <a16:creationId xmlns:a16="http://schemas.microsoft.com/office/drawing/2014/main" xmlns="" id="{B164F401-C9F9-4C64-93F8-51CD031C8339}"/>
              </a:ext>
            </a:extLst>
          </p:cNvPr>
          <p:cNvSpPr>
            <a:spLocks noGrp="1"/>
          </p:cNvSpPr>
          <p:nvPr>
            <p:ph idx="1"/>
          </p:nvPr>
        </p:nvSpPr>
        <p:spPr/>
        <p:txBody>
          <a:bodyPr>
            <a:normAutofit fontScale="92500" lnSpcReduction="20000"/>
          </a:bodyPr>
          <a:lstStyle/>
          <a:p>
            <a:pPr fontAlgn="base"/>
            <a:r>
              <a:rPr lang="x-none" b="1" dirty="0"/>
              <a:t>4. Planning and Decision Making:</a:t>
            </a:r>
            <a:endParaRPr lang="x-none" dirty="0"/>
          </a:p>
          <a:p>
            <a:pPr fontAlgn="base"/>
            <a:r>
              <a:rPr lang="x-none" dirty="0"/>
              <a:t>For Long-Term</a:t>
            </a:r>
            <a:r>
              <a:rPr lang="en-US" dirty="0"/>
              <a:t> planning</a:t>
            </a:r>
            <a:r>
              <a:rPr lang="x-none" dirty="0"/>
              <a:t> and Budgeting absorption costing may be a better choice because it incorporates fixed manufacturing overhead expenses into product costs. </a:t>
            </a:r>
            <a:endParaRPr lang="en-US" dirty="0"/>
          </a:p>
          <a:p>
            <a:pPr fontAlgn="base"/>
            <a:r>
              <a:rPr lang="x-none" dirty="0"/>
              <a:t>Whereas marginal costing is more suitable for short-term decision-making and situations where production levels fluctuate as it provides insights into the contribution margin and its impact on profitability.</a:t>
            </a:r>
          </a:p>
          <a:p>
            <a:pPr fontAlgn="base"/>
            <a:r>
              <a:rPr lang="x-none" b="1" dirty="0"/>
              <a:t>5. Influence on the Profitability:</a:t>
            </a:r>
            <a:endParaRPr lang="x-none" dirty="0"/>
          </a:p>
          <a:p>
            <a:pPr fontAlgn="base"/>
            <a:r>
              <a:rPr lang="x-none" dirty="0"/>
              <a:t>Under marginal costing, profit tends to be more variable with changes in production levels as fixed costs are not allocated to the product cost.</a:t>
            </a:r>
            <a:endParaRPr lang="en-US" dirty="0"/>
          </a:p>
          <a:p>
            <a:pPr fontAlgn="base"/>
            <a:r>
              <a:rPr lang="x-none" dirty="0"/>
              <a:t>However, under absorption costing profits are more stable across different levels of production as fixed manufacturing costs are absorbed into the cost per unit.</a:t>
            </a:r>
          </a:p>
          <a:p>
            <a:endParaRPr lang="x-none" dirty="0"/>
          </a:p>
        </p:txBody>
      </p:sp>
    </p:spTree>
    <p:extLst>
      <p:ext uri="{BB962C8B-B14F-4D97-AF65-F5344CB8AC3E}">
        <p14:creationId xmlns:p14="http://schemas.microsoft.com/office/powerpoint/2010/main" val="92790797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90BF5B9-1901-4210-BA2F-3CF2035FA024}"/>
              </a:ext>
            </a:extLst>
          </p:cNvPr>
          <p:cNvSpPr>
            <a:spLocks noGrp="1"/>
          </p:cNvSpPr>
          <p:nvPr>
            <p:ph type="title"/>
          </p:nvPr>
        </p:nvSpPr>
        <p:spPr/>
        <p:txBody>
          <a:bodyPr/>
          <a:lstStyle/>
          <a:p>
            <a:r>
              <a:rPr lang="en-US" dirty="0"/>
              <a:t>Week 4: Marginal and Absorption Costing</a:t>
            </a:r>
            <a:br>
              <a:rPr lang="en-US" dirty="0"/>
            </a:br>
            <a:endParaRPr lang="x-none" dirty="0"/>
          </a:p>
        </p:txBody>
      </p:sp>
      <p:sp>
        <p:nvSpPr>
          <p:cNvPr id="3" name="Content Placeholder 2">
            <a:extLst>
              <a:ext uri="{FF2B5EF4-FFF2-40B4-BE49-F238E27FC236}">
                <a16:creationId xmlns:a16="http://schemas.microsoft.com/office/drawing/2014/main" xmlns="" id="{06D473CA-C5D1-4A59-9820-3BBB41EDB56C}"/>
              </a:ext>
            </a:extLst>
          </p:cNvPr>
          <p:cNvSpPr>
            <a:spLocks noGrp="1"/>
          </p:cNvSpPr>
          <p:nvPr>
            <p:ph idx="1"/>
          </p:nvPr>
        </p:nvSpPr>
        <p:spPr/>
        <p:txBody>
          <a:bodyPr/>
          <a:lstStyle/>
          <a:p>
            <a:endParaRPr lang="en-US" dirty="0"/>
          </a:p>
          <a:p>
            <a:endParaRPr lang="en-US" dirty="0"/>
          </a:p>
          <a:p>
            <a:r>
              <a:rPr lang="en-US" dirty="0"/>
              <a:t>End of Part Week 4 Part Two</a:t>
            </a:r>
            <a:endParaRPr lang="x-none" dirty="0"/>
          </a:p>
        </p:txBody>
      </p:sp>
    </p:spTree>
    <p:extLst>
      <p:ext uri="{BB962C8B-B14F-4D97-AF65-F5344CB8AC3E}">
        <p14:creationId xmlns:p14="http://schemas.microsoft.com/office/powerpoint/2010/main" val="413152297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149</TotalTime>
  <Words>3328</Words>
  <Application>Microsoft Office PowerPoint</Application>
  <PresentationFormat>Custom</PresentationFormat>
  <Paragraphs>237</Paragraphs>
  <Slides>46</Slides>
  <Notes>0</Notes>
  <HiddenSlides>0</HiddenSlides>
  <MMClips>0</MMClips>
  <ScaleCrop>false</ScaleCrop>
  <HeadingPairs>
    <vt:vector size="4" baseType="variant">
      <vt:variant>
        <vt:lpstr>Theme</vt:lpstr>
      </vt:variant>
      <vt:variant>
        <vt:i4>1</vt:i4>
      </vt:variant>
      <vt:variant>
        <vt:lpstr>Slide Titles</vt:lpstr>
      </vt:variant>
      <vt:variant>
        <vt:i4>46</vt:i4>
      </vt:variant>
    </vt:vector>
  </HeadingPairs>
  <TitlesOfParts>
    <vt:vector size="47" baseType="lpstr">
      <vt:lpstr>Office Theme</vt:lpstr>
      <vt:lpstr>Course: Advanced Management Accounting</vt:lpstr>
      <vt:lpstr>Introduction</vt:lpstr>
      <vt:lpstr>Marginal Costing </vt:lpstr>
      <vt:lpstr>Marginal Cost</vt:lpstr>
      <vt:lpstr>Applicability of the marginal costing</vt:lpstr>
      <vt:lpstr>Applicability of the marginal costing</vt:lpstr>
      <vt:lpstr>Marginal revenue</vt:lpstr>
      <vt:lpstr>Illustration</vt:lpstr>
      <vt:lpstr>Illustration</vt:lpstr>
      <vt:lpstr>Marginal costing</vt:lpstr>
      <vt:lpstr>Formula for Marginal Cost </vt:lpstr>
      <vt:lpstr>Formula for Marginal Cost</vt:lpstr>
      <vt:lpstr>Illustration</vt:lpstr>
      <vt:lpstr>Solution</vt:lpstr>
      <vt:lpstr>Solution</vt:lpstr>
      <vt:lpstr>Methods for Computing Marginal Cost </vt:lpstr>
      <vt:lpstr>Methods for Computing Marginal Cost </vt:lpstr>
      <vt:lpstr>Methods for Computing Marginal Cost</vt:lpstr>
      <vt:lpstr>Computing Marginal Cost</vt:lpstr>
      <vt:lpstr>Constraints on Marginal Cost Estimation</vt:lpstr>
      <vt:lpstr>Constraints on Marginal Cost Estimation</vt:lpstr>
      <vt:lpstr>Benefits of Marginal Cost</vt:lpstr>
      <vt:lpstr>Benefits of Marginal Cost</vt:lpstr>
      <vt:lpstr>Week 4: Marginal and Absorption Costing </vt:lpstr>
      <vt:lpstr>Week 4: Marginal and Absorption Costing </vt:lpstr>
      <vt:lpstr>Absorption Costing</vt:lpstr>
      <vt:lpstr>Absorption Costing</vt:lpstr>
      <vt:lpstr>Full Absorption Costing</vt:lpstr>
      <vt:lpstr>Key note</vt:lpstr>
      <vt:lpstr>Absorption method</vt:lpstr>
      <vt:lpstr>Absorption method</vt:lpstr>
      <vt:lpstr>Application</vt:lpstr>
      <vt:lpstr>Components of Absorption Costing</vt:lpstr>
      <vt:lpstr>Product Costs</vt:lpstr>
      <vt:lpstr>Period costs</vt:lpstr>
      <vt:lpstr>Absorption Costing Formula </vt:lpstr>
      <vt:lpstr>Absorption Costing Steps </vt:lpstr>
      <vt:lpstr>1. Allocation</vt:lpstr>
      <vt:lpstr>2.Choose an activity measure</vt:lpstr>
      <vt:lpstr>3. Calculate</vt:lpstr>
      <vt:lpstr>Advantages of Absorption</vt:lpstr>
      <vt:lpstr>Disadvantages of Absorption Costing </vt:lpstr>
      <vt:lpstr> Which one to choose: Marginal or Absorption Costing? </vt:lpstr>
      <vt:lpstr>Which one to choose: Marginal or Absorption Costing?</vt:lpstr>
      <vt:lpstr>Which one to choose: Marginal or Absorption Costing?</vt:lpstr>
      <vt:lpstr>Week 4: Marginal and Absorption Costing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Admin</cp:lastModifiedBy>
  <cp:revision>29</cp:revision>
  <dcterms:created xsi:type="dcterms:W3CDTF">2024-10-10T17:04:34Z</dcterms:created>
  <dcterms:modified xsi:type="dcterms:W3CDTF">2024-10-13T03:08:28Z</dcterms:modified>
</cp:coreProperties>
</file>