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61CADC-6653-404B-8C19-FEB1ADF17D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a16="http://schemas.microsoft.com/office/drawing/2014/main" xmlns="" id="{F2946EA3-4576-42AA-95A5-11D9E3B4DE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a16="http://schemas.microsoft.com/office/drawing/2014/main" xmlns="" id="{E9CDB8EC-3CCF-403C-859A-A1EE02E7F690}"/>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BD8AF8F1-52F5-4B0F-8A58-304E54807B82}"/>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F58B73F2-55CB-468C-B6A5-84819D32A312}"/>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1878741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20401-7FFE-4159-A273-DB683BB4B115}"/>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B4C1CB4A-FCDC-4065-8CBF-96274F27F15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51169FBE-1889-4B60-82EC-B261D0D84BAF}"/>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7D8BBC1A-B4B1-4CFE-A1BA-478CD4396297}"/>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CBC784A3-2089-4775-92C1-5A35A1B66243}"/>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3514886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0AC55B-7EC1-423C-84EC-D7EF563430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5F8D53FE-F377-4639-8235-0E24854A6A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CA9F3EF2-A093-4D2A-B603-6F694476F76D}"/>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86BD1B16-5F10-4B9B-BB48-FC42C198B0C7}"/>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EFBAADCB-D865-4715-B027-CD02EDB32F3B}"/>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3140067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C05E16-4B7D-4FF7-9BF7-73E2A42E634E}"/>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E53694AE-1AC3-40D1-8FBA-BF79D53C7B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a16="http://schemas.microsoft.com/office/drawing/2014/main" xmlns="" id="{F30CBFC9-197D-4374-950D-6A3490B352B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a16="http://schemas.microsoft.com/office/drawing/2014/main" xmlns="" id="{BC1D7958-76C6-4397-9D98-4C61021D03DD}"/>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6" name="Footer Placeholder 5">
            <a:extLst>
              <a:ext uri="{FF2B5EF4-FFF2-40B4-BE49-F238E27FC236}">
                <a16:creationId xmlns:a16="http://schemas.microsoft.com/office/drawing/2014/main" xmlns="" id="{CFF4BA3E-185A-4492-82F1-6ACFDDA647A2}"/>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5389ED0B-F80B-4088-BD91-9AA680AF60AA}"/>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1494323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FF89C7-CAE7-4970-91DE-F0CFA09C26D8}"/>
              </a:ext>
            </a:extLst>
          </p:cNvPr>
          <p:cNvSpPr>
            <a:spLocks noGrp="1"/>
          </p:cNvSpPr>
          <p:nvPr>
            <p:ph type="title"/>
          </p:nvPr>
        </p:nvSpPr>
        <p:spPr>
          <a:xfrm>
            <a:off x="839788" y="365125"/>
            <a:ext cx="10515600" cy="1325563"/>
          </a:xfrm>
        </p:spPr>
        <p:txBody>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EAF10B25-FD12-4F37-8C93-C18D7CB595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D8C81EF2-26E4-4C5E-8D9F-AA5C2AFCD8C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a16="http://schemas.microsoft.com/office/drawing/2014/main" xmlns="" id="{5383C9CB-FBC9-48A7-AB41-F8CA40947B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98F2440B-AE7A-4253-935C-73C8F234FFE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a16="http://schemas.microsoft.com/office/drawing/2014/main" xmlns="" id="{FAEC0DD2-B594-4DAD-B87C-99FBD7E9FF0F}"/>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8" name="Footer Placeholder 7">
            <a:extLst>
              <a:ext uri="{FF2B5EF4-FFF2-40B4-BE49-F238E27FC236}">
                <a16:creationId xmlns:a16="http://schemas.microsoft.com/office/drawing/2014/main" xmlns="" id="{F4CCDEBF-09EC-4D68-89DD-AFD5C7173E98}"/>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a16="http://schemas.microsoft.com/office/drawing/2014/main" xmlns="" id="{F44538F5-C718-4AA4-AE0B-39BB4EB69022}"/>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321013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16593D-DF93-4663-9F44-92C324E35C7D}"/>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a16="http://schemas.microsoft.com/office/drawing/2014/main" xmlns="" id="{463805A5-5FBC-4581-A80A-EB8026D64167}"/>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4" name="Footer Placeholder 3">
            <a:extLst>
              <a:ext uri="{FF2B5EF4-FFF2-40B4-BE49-F238E27FC236}">
                <a16:creationId xmlns:a16="http://schemas.microsoft.com/office/drawing/2014/main" xmlns="" id="{9ED3374F-5031-4D9D-8E4C-CF674C3D3F75}"/>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a16="http://schemas.microsoft.com/office/drawing/2014/main" xmlns="" id="{099E3498-C988-4733-8927-02A18C2DBDC8}"/>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3949886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A626EE8-5CA1-4293-B809-38419C213200}"/>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3" name="Footer Placeholder 2">
            <a:extLst>
              <a:ext uri="{FF2B5EF4-FFF2-40B4-BE49-F238E27FC236}">
                <a16:creationId xmlns:a16="http://schemas.microsoft.com/office/drawing/2014/main" xmlns="" id="{7973E782-31EE-448A-9E2B-CD6F5BF530BC}"/>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a16="http://schemas.microsoft.com/office/drawing/2014/main" xmlns="" id="{51769FA5-D99D-4AEA-B17B-20AD7F71B7F2}"/>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559766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32BBBA-50FF-4E10-B9E5-05A94C5234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2439F31D-B749-46E8-8C2E-278A14C510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a16="http://schemas.microsoft.com/office/drawing/2014/main" xmlns="" id="{96890404-9549-4EDA-B12C-9EE7075410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502A8D7-8C87-407A-93FC-883CB5291453}"/>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6" name="Footer Placeholder 5">
            <a:extLst>
              <a:ext uri="{FF2B5EF4-FFF2-40B4-BE49-F238E27FC236}">
                <a16:creationId xmlns:a16="http://schemas.microsoft.com/office/drawing/2014/main" xmlns="" id="{49B8E50E-1DEE-48E3-8ED2-4CA83E134F0F}"/>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FE0922F4-8A65-4178-BD43-121207D513A9}"/>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1693015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D2BD5-800B-4CB0-85D4-1185768DF5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a16="http://schemas.microsoft.com/office/drawing/2014/main" xmlns="" id="{9E2DB385-80DD-4BFC-A560-947F241D64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a16="http://schemas.microsoft.com/office/drawing/2014/main" xmlns="" id="{EA2938A4-B21C-4B91-A6A8-A5084E012C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BE9E4F67-77DF-4A62-B754-ECB8D1B2CCD8}"/>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6" name="Footer Placeholder 5">
            <a:extLst>
              <a:ext uri="{FF2B5EF4-FFF2-40B4-BE49-F238E27FC236}">
                <a16:creationId xmlns:a16="http://schemas.microsoft.com/office/drawing/2014/main" xmlns="" id="{AA61D1CC-FF76-4FFD-84AA-328143632657}"/>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352FC294-BB29-4A9A-B6D3-4B2AA647E57B}"/>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711375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33918F-2973-4D93-97F1-852278D98512}"/>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97214369-9AC3-4D0F-8691-BC737D0AC63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10CAEE18-964C-48DF-BF39-64CAD2DD337F}"/>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CA323CBD-82DD-4C68-A979-240E2350C826}"/>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ADB2208A-DFF3-4AD8-8FB7-6C592EEFD923}"/>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3327425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9A2D6B2-954B-48BE-870F-C86D60C54C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D2A2B35E-436D-4BCB-9439-8BCFFB53DC2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138AB388-B5D1-4B52-894F-57FD5091C3B3}"/>
              </a:ext>
            </a:extLst>
          </p:cNvPr>
          <p:cNvSpPr>
            <a:spLocks noGrp="1"/>
          </p:cNvSpPr>
          <p:nvPr>
            <p:ph type="dt" sz="half" idx="10"/>
          </p:nvPr>
        </p:nvSpPr>
        <p:spPr/>
        <p:txBody>
          <a:body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D911FBCD-350A-40A3-92DB-2C2E2B6F6BE0}"/>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98F382E7-0AA7-4ABC-855F-0DC189BA5360}"/>
              </a:ext>
            </a:extLst>
          </p:cNvPr>
          <p:cNvSpPr>
            <a:spLocks noGrp="1"/>
          </p:cNvSpPr>
          <p:nvPr>
            <p:ph type="sldNum" sz="quarter" idx="12"/>
          </p:nvPr>
        </p:nvSpPr>
        <p:spPr/>
        <p:txBody>
          <a:bodyPr/>
          <a:lstStyle/>
          <a:p>
            <a:fld id="{5B3B21F0-0B83-4841-98AA-578D455955C9}" type="slidenum">
              <a:rPr lang="x-none" smtClean="0"/>
              <a:t>‹#›</a:t>
            </a:fld>
            <a:endParaRPr lang="x-none"/>
          </a:p>
        </p:txBody>
      </p:sp>
    </p:spTree>
    <p:extLst>
      <p:ext uri="{BB962C8B-B14F-4D97-AF65-F5344CB8AC3E}">
        <p14:creationId xmlns:p14="http://schemas.microsoft.com/office/powerpoint/2010/main" val="492177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E71991C-C623-49CD-A182-E959B2A52D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035A1E63-3E63-4C98-A47F-CC6AFDCE35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AB82406D-0F97-48AD-A434-4D53C021C9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10F710-095C-416C-84C5-E75B8245637A}" type="datetimeFigureOut">
              <a:rPr lang="x-none" smtClean="0"/>
              <a:t>13/10/2024</a:t>
            </a:fld>
            <a:endParaRPr lang="x-none"/>
          </a:p>
        </p:txBody>
      </p:sp>
      <p:sp>
        <p:nvSpPr>
          <p:cNvPr id="5" name="Footer Placeholder 4">
            <a:extLst>
              <a:ext uri="{FF2B5EF4-FFF2-40B4-BE49-F238E27FC236}">
                <a16:creationId xmlns:a16="http://schemas.microsoft.com/office/drawing/2014/main" xmlns="" id="{61A7475C-C1AE-4BCC-91E7-051D698A86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xmlns="" id="{38CC2519-0B57-42FE-B074-5D1715C57D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B21F0-0B83-4841-98AA-578D455955C9}" type="slidenum">
              <a:rPr lang="x-none" smtClean="0"/>
              <a:t>‹#›</a:t>
            </a:fld>
            <a:endParaRPr lang="x-none"/>
          </a:p>
        </p:txBody>
      </p:sp>
    </p:spTree>
    <p:extLst>
      <p:ext uri="{BB962C8B-B14F-4D97-AF65-F5344CB8AC3E}">
        <p14:creationId xmlns:p14="http://schemas.microsoft.com/office/powerpoint/2010/main" val="3833059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52707F-7491-4527-953C-28B5BA803B6D}"/>
              </a:ext>
            </a:extLst>
          </p:cNvPr>
          <p:cNvSpPr>
            <a:spLocks noGrp="1"/>
          </p:cNvSpPr>
          <p:nvPr>
            <p:ph type="ctrTitle"/>
          </p:nvPr>
        </p:nvSpPr>
        <p:spPr/>
        <p:txBody>
          <a:bodyPr/>
          <a:lstStyle/>
          <a:p>
            <a:r>
              <a:rPr lang="en-US" b="1" dirty="0"/>
              <a:t>Course: Advanced Management Accounting</a:t>
            </a:r>
            <a:endParaRPr lang="x-none" dirty="0"/>
          </a:p>
        </p:txBody>
      </p:sp>
      <p:sp>
        <p:nvSpPr>
          <p:cNvPr id="3" name="Subtitle 2">
            <a:extLst>
              <a:ext uri="{FF2B5EF4-FFF2-40B4-BE49-F238E27FC236}">
                <a16:creationId xmlns:a16="http://schemas.microsoft.com/office/drawing/2014/main" xmlns="" id="{AA8DF2BC-1898-405D-A947-FD7A08B80F6F}"/>
              </a:ext>
            </a:extLst>
          </p:cNvPr>
          <p:cNvSpPr>
            <a:spLocks noGrp="1"/>
          </p:cNvSpPr>
          <p:nvPr>
            <p:ph type="subTitle" idx="1"/>
          </p:nvPr>
        </p:nvSpPr>
        <p:spPr/>
        <p:txBody>
          <a:bodyPr/>
          <a:lstStyle/>
          <a:p>
            <a:r>
              <a:rPr lang="en-US" b="1" dirty="0"/>
              <a:t>Week 5: Break Even Analysis</a:t>
            </a:r>
          </a:p>
          <a:p>
            <a:endParaRPr lang="en-US" dirty="0"/>
          </a:p>
          <a:p>
            <a:r>
              <a:rPr lang="en-US" dirty="0"/>
              <a:t>Lecturer: Peter Karugu Kahihu</a:t>
            </a:r>
          </a:p>
          <a:p>
            <a:endParaRPr lang="x-none" dirty="0"/>
          </a:p>
        </p:txBody>
      </p:sp>
    </p:spTree>
    <p:extLst>
      <p:ext uri="{BB962C8B-B14F-4D97-AF65-F5344CB8AC3E}">
        <p14:creationId xmlns:p14="http://schemas.microsoft.com/office/powerpoint/2010/main" val="2698621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4FC3C9-231E-4BE2-B93E-DEB68AFFE884}"/>
              </a:ext>
            </a:extLst>
          </p:cNvPr>
          <p:cNvSpPr>
            <a:spLocks noGrp="1"/>
          </p:cNvSpPr>
          <p:nvPr>
            <p:ph type="title"/>
          </p:nvPr>
        </p:nvSpPr>
        <p:spPr/>
        <p:txBody>
          <a:bodyPr/>
          <a:lstStyle/>
          <a:p>
            <a:r>
              <a:rPr lang="en-US" b="1" dirty="0"/>
              <a:t>Introduction</a:t>
            </a:r>
            <a:endParaRPr lang="x-none" dirty="0"/>
          </a:p>
        </p:txBody>
      </p:sp>
      <p:sp>
        <p:nvSpPr>
          <p:cNvPr id="3" name="Content Placeholder 2">
            <a:extLst>
              <a:ext uri="{FF2B5EF4-FFF2-40B4-BE49-F238E27FC236}">
                <a16:creationId xmlns:a16="http://schemas.microsoft.com/office/drawing/2014/main" xmlns="" id="{412F149B-D08B-4C4B-8A8D-A7473FB63192}"/>
              </a:ext>
            </a:extLst>
          </p:cNvPr>
          <p:cNvSpPr>
            <a:spLocks noGrp="1"/>
          </p:cNvSpPr>
          <p:nvPr>
            <p:ph idx="1"/>
          </p:nvPr>
        </p:nvSpPr>
        <p:spPr/>
        <p:txBody>
          <a:bodyPr>
            <a:normAutofit/>
          </a:bodyPr>
          <a:lstStyle/>
          <a:p>
            <a:pPr marL="0" indent="0" algn="just">
              <a:buNone/>
            </a:pPr>
            <a:r>
              <a:rPr lang="en-US" dirty="0"/>
              <a:t>This lecture introduces you to decision making under the Break Even Analysis.</a:t>
            </a:r>
            <a:endParaRPr lang="en-US" b="1" dirty="0"/>
          </a:p>
          <a:p>
            <a:pPr marL="0" indent="0" algn="just">
              <a:buNone/>
            </a:pPr>
            <a:r>
              <a:rPr lang="x-none" b="1" dirty="0"/>
              <a:t>Expected Learning Outcomes</a:t>
            </a:r>
            <a:endParaRPr lang="en-US" dirty="0"/>
          </a:p>
          <a:p>
            <a:pPr marL="0" indent="0" algn="just">
              <a:buNone/>
            </a:pPr>
            <a:r>
              <a:rPr lang="en-US" dirty="0"/>
              <a:t>By the end of this lecture, the learner should be able to: </a:t>
            </a:r>
          </a:p>
          <a:p>
            <a:pPr lvl="0"/>
            <a:r>
              <a:rPr lang="en-US" dirty="0"/>
              <a:t>To understand the  Break Even Point</a:t>
            </a:r>
          </a:p>
          <a:p>
            <a:pPr lvl="0"/>
            <a:r>
              <a:rPr lang="en-US" dirty="0"/>
              <a:t>To understand decision making using the CVP analysis</a:t>
            </a:r>
          </a:p>
          <a:p>
            <a:pPr lvl="0"/>
            <a:r>
              <a:rPr lang="en-US" dirty="0"/>
              <a:t>To make short term decision on whether to buy or make or on special order.</a:t>
            </a:r>
            <a:endParaRPr lang="x-none" dirty="0"/>
          </a:p>
        </p:txBody>
      </p:sp>
    </p:spTree>
    <p:extLst>
      <p:ext uri="{BB962C8B-B14F-4D97-AF65-F5344CB8AC3E}">
        <p14:creationId xmlns:p14="http://schemas.microsoft.com/office/powerpoint/2010/main" val="4010224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2523AF-FAC2-4B6E-90A7-B4405C9C5598}"/>
              </a:ext>
            </a:extLst>
          </p:cNvPr>
          <p:cNvSpPr>
            <a:spLocks noGrp="1"/>
          </p:cNvSpPr>
          <p:nvPr>
            <p:ph type="title"/>
          </p:nvPr>
        </p:nvSpPr>
        <p:spPr/>
        <p:txBody>
          <a:bodyPr/>
          <a:lstStyle/>
          <a:p>
            <a:r>
              <a:rPr lang="en-US" dirty="0"/>
              <a:t>Introduction</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2A209229-6BDE-4919-9C70-70EBF237E4FA}"/>
              </a:ext>
            </a:extLst>
          </p:cNvPr>
          <p:cNvSpPr>
            <a:spLocks noGrp="1"/>
          </p:cNvSpPr>
          <p:nvPr>
            <p:ph idx="1"/>
          </p:nvPr>
        </p:nvSpPr>
        <p:spPr/>
        <p:txBody>
          <a:bodyPr>
            <a:normAutofit fontScale="92500" lnSpcReduction="10000"/>
          </a:bodyPr>
          <a:lstStyle/>
          <a:p>
            <a:r>
              <a:rPr lang="x-none" sz="3000" dirty="0"/>
              <a:t>Starting a business is always hazardous, but you may need to perform a break-even analysis to determine just how dangerous it is. </a:t>
            </a:r>
            <a:endParaRPr lang="en-US" sz="3000" dirty="0"/>
          </a:p>
          <a:p>
            <a:r>
              <a:rPr lang="x-none" sz="3000" dirty="0"/>
              <a:t>Break-even analysis provides you with information on precisely what you must accomplish to recover your initial investment, making it a crucial financial measure that any small business owner or entrepreneur should be aware of. </a:t>
            </a:r>
            <a:endParaRPr lang="en-US" sz="3000" dirty="0"/>
          </a:p>
          <a:p>
            <a:r>
              <a:rPr lang="x-none" sz="3000" dirty="0"/>
              <a:t>An economic method called a break-even analysis is used to figure out how much a company needs to sell in order to break even or to ascertain its cost structure.</a:t>
            </a:r>
            <a:endParaRPr lang="en-US" sz="3000" dirty="0"/>
          </a:p>
          <a:p>
            <a:pPr marL="0" indent="0">
              <a:buNone/>
            </a:pPr>
            <a:r>
              <a:rPr lang="x-none" dirty="0"/>
              <a:t/>
            </a:r>
            <a:br>
              <a:rPr lang="x-none" dirty="0"/>
            </a:br>
            <a:endParaRPr lang="x-none" dirty="0"/>
          </a:p>
        </p:txBody>
      </p:sp>
    </p:spTree>
    <p:extLst>
      <p:ext uri="{BB962C8B-B14F-4D97-AF65-F5344CB8AC3E}">
        <p14:creationId xmlns:p14="http://schemas.microsoft.com/office/powerpoint/2010/main" val="2012037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468442-A8B6-475C-A024-5F68EB018524}"/>
              </a:ext>
            </a:extLst>
          </p:cNvPr>
          <p:cNvSpPr>
            <a:spLocks noGrp="1"/>
          </p:cNvSpPr>
          <p:nvPr>
            <p:ph type="title"/>
          </p:nvPr>
        </p:nvSpPr>
        <p:spPr/>
        <p:txBody>
          <a:bodyPr/>
          <a:lstStyle/>
          <a:p>
            <a:r>
              <a:rPr lang="en-US" dirty="0"/>
              <a:t>Break Even Analysis</a:t>
            </a:r>
            <a:endParaRPr lang="x-none" dirty="0"/>
          </a:p>
        </p:txBody>
      </p:sp>
      <p:sp>
        <p:nvSpPr>
          <p:cNvPr id="3" name="Content Placeholder 2">
            <a:extLst>
              <a:ext uri="{FF2B5EF4-FFF2-40B4-BE49-F238E27FC236}">
                <a16:creationId xmlns:a16="http://schemas.microsoft.com/office/drawing/2014/main" xmlns="" id="{1BA5ABC2-7D0A-4A88-B69D-C03C80F7F8D2}"/>
              </a:ext>
            </a:extLst>
          </p:cNvPr>
          <p:cNvSpPr>
            <a:spLocks noGrp="1"/>
          </p:cNvSpPr>
          <p:nvPr>
            <p:ph idx="1"/>
          </p:nvPr>
        </p:nvSpPr>
        <p:spPr/>
        <p:txBody>
          <a:bodyPr/>
          <a:lstStyle/>
          <a:p>
            <a:r>
              <a:rPr lang="x-none" dirty="0"/>
              <a:t> In a break-even situation, a business recovers all of its expenses without making a profit or loss. </a:t>
            </a:r>
            <a:endParaRPr lang="en-US" dirty="0"/>
          </a:p>
          <a:p>
            <a:r>
              <a:rPr lang="x-none" dirty="0"/>
              <a:t>The break-even analysis is used to examine the relation between the fixed cost, variable cost, and revenue. </a:t>
            </a:r>
            <a:endParaRPr lang="en-US" dirty="0"/>
          </a:p>
          <a:p>
            <a:endParaRPr lang="en-US" dirty="0"/>
          </a:p>
          <a:p>
            <a:r>
              <a:rPr lang="x-none" dirty="0"/>
              <a:t>Usually, an organisation with a low fixed cost will have a low break-even point of sale.</a:t>
            </a:r>
          </a:p>
          <a:p>
            <a:endParaRPr lang="x-none" dirty="0"/>
          </a:p>
        </p:txBody>
      </p:sp>
    </p:spTree>
    <p:extLst>
      <p:ext uri="{BB962C8B-B14F-4D97-AF65-F5344CB8AC3E}">
        <p14:creationId xmlns:p14="http://schemas.microsoft.com/office/powerpoint/2010/main" val="914990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11BB6A-E52D-4DB8-B997-CD0C4758C1E6}"/>
              </a:ext>
            </a:extLst>
          </p:cNvPr>
          <p:cNvSpPr>
            <a:spLocks noGrp="1"/>
          </p:cNvSpPr>
          <p:nvPr>
            <p:ph type="title"/>
          </p:nvPr>
        </p:nvSpPr>
        <p:spPr/>
        <p:txBody>
          <a:bodyPr/>
          <a:lstStyle/>
          <a:p>
            <a:r>
              <a:rPr lang="x-none" dirty="0"/>
              <a:t>The Significance of Break-Even Evaluation</a:t>
            </a:r>
          </a:p>
        </p:txBody>
      </p:sp>
      <p:sp>
        <p:nvSpPr>
          <p:cNvPr id="3" name="Content Placeholder 2">
            <a:extLst>
              <a:ext uri="{FF2B5EF4-FFF2-40B4-BE49-F238E27FC236}">
                <a16:creationId xmlns:a16="http://schemas.microsoft.com/office/drawing/2014/main" xmlns="" id="{6E17D3E8-CB77-4EAB-B980-6BB0AEBC5EE3}"/>
              </a:ext>
            </a:extLst>
          </p:cNvPr>
          <p:cNvSpPr>
            <a:spLocks noGrp="1"/>
          </p:cNvSpPr>
          <p:nvPr>
            <p:ph idx="1"/>
          </p:nvPr>
        </p:nvSpPr>
        <p:spPr/>
        <p:txBody>
          <a:bodyPr>
            <a:normAutofit fontScale="92500" lnSpcReduction="10000"/>
          </a:bodyPr>
          <a:lstStyle/>
          <a:p>
            <a:r>
              <a:rPr lang="x-none" dirty="0"/>
              <a:t>•</a:t>
            </a:r>
            <a:r>
              <a:rPr lang="x-none" b="1" dirty="0"/>
              <a:t> Controls the quantity of units to be sold</a:t>
            </a:r>
            <a:r>
              <a:rPr lang="x-none" dirty="0"/>
              <a:t>: </a:t>
            </a:r>
            <a:endParaRPr lang="en-US" dirty="0"/>
          </a:p>
          <a:p>
            <a:r>
              <a:rPr lang="x-none" dirty="0"/>
              <a:t>The owner or the business determines how many units must be sold to recoup costs by using break-even analysis.</a:t>
            </a:r>
            <a:endParaRPr lang="en-US" dirty="0"/>
          </a:p>
          <a:p>
            <a:r>
              <a:rPr lang="x-none" dirty="0"/>
              <a:t> The selling price of each individual product, the variable cost, and the overall cost are needed to assess the break-even analysis. </a:t>
            </a:r>
            <a:br>
              <a:rPr lang="x-none" dirty="0"/>
            </a:br>
            <a:r>
              <a:rPr lang="x-none" dirty="0"/>
              <a:t>• </a:t>
            </a:r>
            <a:r>
              <a:rPr lang="x-none" b="1" dirty="0"/>
              <a:t>Budgeting and goal-setting:</a:t>
            </a:r>
            <a:r>
              <a:rPr lang="x-none" dirty="0"/>
              <a:t> </a:t>
            </a:r>
            <a:endParaRPr lang="en-US" dirty="0"/>
          </a:p>
          <a:p>
            <a:r>
              <a:rPr lang="x-none" dirty="0"/>
              <a:t>Setting a goal and budget for the business is simple because the owner or corporation is aware of the point at which a business can break even.</a:t>
            </a:r>
            <a:endParaRPr lang="en-US" dirty="0"/>
          </a:p>
          <a:p>
            <a:r>
              <a:rPr lang="x-none" dirty="0"/>
              <a:t> This kind of study can also be used to help a corporation set reasonable goals. </a:t>
            </a:r>
            <a:br>
              <a:rPr lang="x-none" dirty="0"/>
            </a:br>
            <a:endParaRPr lang="x-none" dirty="0"/>
          </a:p>
        </p:txBody>
      </p:sp>
    </p:spTree>
    <p:extLst>
      <p:ext uri="{BB962C8B-B14F-4D97-AF65-F5344CB8AC3E}">
        <p14:creationId xmlns:p14="http://schemas.microsoft.com/office/powerpoint/2010/main" val="1319941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7DAF1F-577F-44C5-800A-45717479E192}"/>
              </a:ext>
            </a:extLst>
          </p:cNvPr>
          <p:cNvSpPr>
            <a:spLocks noGrp="1"/>
          </p:cNvSpPr>
          <p:nvPr>
            <p:ph type="title"/>
          </p:nvPr>
        </p:nvSpPr>
        <p:spPr/>
        <p:txBody>
          <a:bodyPr/>
          <a:lstStyle/>
          <a:p>
            <a:r>
              <a:rPr lang="x-none" dirty="0"/>
              <a:t>The Significance of Break-Even Evaluation</a:t>
            </a:r>
          </a:p>
        </p:txBody>
      </p:sp>
      <p:sp>
        <p:nvSpPr>
          <p:cNvPr id="3" name="Content Placeholder 2">
            <a:extLst>
              <a:ext uri="{FF2B5EF4-FFF2-40B4-BE49-F238E27FC236}">
                <a16:creationId xmlns:a16="http://schemas.microsoft.com/office/drawing/2014/main" xmlns="" id="{5579CAD2-7C3F-4B5E-81AA-5C08892A18E7}"/>
              </a:ext>
            </a:extLst>
          </p:cNvPr>
          <p:cNvSpPr>
            <a:spLocks noGrp="1"/>
          </p:cNvSpPr>
          <p:nvPr>
            <p:ph idx="1"/>
          </p:nvPr>
        </p:nvSpPr>
        <p:spPr/>
        <p:txBody>
          <a:bodyPr>
            <a:normAutofit fontScale="92500" lnSpcReduction="20000"/>
          </a:bodyPr>
          <a:lstStyle/>
          <a:p>
            <a:r>
              <a:rPr lang="x-none" b="1" dirty="0"/>
              <a:t>Control the margin of safety:</a:t>
            </a:r>
            <a:endParaRPr lang="en-US" b="1" dirty="0"/>
          </a:p>
          <a:p>
            <a:r>
              <a:rPr lang="x-none" dirty="0"/>
              <a:t> A company's sales often decline during a financial crisis. </a:t>
            </a:r>
            <a:endParaRPr lang="en-US" dirty="0"/>
          </a:p>
          <a:p>
            <a:r>
              <a:rPr lang="x-none" dirty="0"/>
              <a:t>The company can determine the minimum number of sales necessary to turn a profit by using the break-even analysis. </a:t>
            </a:r>
            <a:endParaRPr lang="en-US" dirty="0"/>
          </a:p>
          <a:p>
            <a:r>
              <a:rPr lang="x-none" dirty="0"/>
              <a:t>The management is able to carry out a critical business decision with the safety report margin. </a:t>
            </a:r>
            <a:endParaRPr lang="en-US" dirty="0"/>
          </a:p>
          <a:p>
            <a:pPr marL="0" indent="0">
              <a:buNone/>
            </a:pPr>
            <a:r>
              <a:rPr lang="x-none" dirty="0"/>
              <a:t>• </a:t>
            </a:r>
            <a:r>
              <a:rPr lang="x-none" b="1" dirty="0"/>
              <a:t>Tracks and manages costs:</a:t>
            </a:r>
            <a:endParaRPr lang="en-US" b="1" dirty="0"/>
          </a:p>
          <a:p>
            <a:r>
              <a:rPr lang="x-none" dirty="0"/>
              <a:t> Both fixed and variable costs can have an impact on a company's profit margin. </a:t>
            </a:r>
            <a:endParaRPr lang="en-US" dirty="0"/>
          </a:p>
          <a:p>
            <a:r>
              <a:rPr lang="x-none" dirty="0"/>
              <a:t>Therefore, the management can determine whether any effects are changing the cost by using break-even analysis. </a:t>
            </a:r>
            <a:br>
              <a:rPr lang="x-none" dirty="0"/>
            </a:br>
            <a:endParaRPr lang="x-none" dirty="0"/>
          </a:p>
        </p:txBody>
      </p:sp>
    </p:spTree>
    <p:extLst>
      <p:ext uri="{BB962C8B-B14F-4D97-AF65-F5344CB8AC3E}">
        <p14:creationId xmlns:p14="http://schemas.microsoft.com/office/powerpoint/2010/main" val="1818510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A7CB68-7326-48D2-81D4-ED6B66715426}"/>
              </a:ext>
            </a:extLst>
          </p:cNvPr>
          <p:cNvSpPr>
            <a:spLocks noGrp="1"/>
          </p:cNvSpPr>
          <p:nvPr>
            <p:ph type="title"/>
          </p:nvPr>
        </p:nvSpPr>
        <p:spPr/>
        <p:txBody>
          <a:bodyPr/>
          <a:lstStyle/>
          <a:p>
            <a:r>
              <a:rPr lang="x-none" dirty="0"/>
              <a:t>The Significance of Break-Even Evaluation</a:t>
            </a:r>
          </a:p>
        </p:txBody>
      </p:sp>
      <p:sp>
        <p:nvSpPr>
          <p:cNvPr id="3" name="Content Placeholder 2">
            <a:extLst>
              <a:ext uri="{FF2B5EF4-FFF2-40B4-BE49-F238E27FC236}">
                <a16:creationId xmlns:a16="http://schemas.microsoft.com/office/drawing/2014/main" xmlns="" id="{4EAEA3E1-08B7-434E-8509-407B0F6A9C08}"/>
              </a:ext>
            </a:extLst>
          </p:cNvPr>
          <p:cNvSpPr>
            <a:spLocks noGrp="1"/>
          </p:cNvSpPr>
          <p:nvPr>
            <p:ph idx="1"/>
          </p:nvPr>
        </p:nvSpPr>
        <p:spPr/>
        <p:txBody>
          <a:bodyPr/>
          <a:lstStyle/>
          <a:p>
            <a:r>
              <a:rPr lang="x-none" dirty="0"/>
              <a:t>• </a:t>
            </a:r>
            <a:r>
              <a:rPr lang="x-none" b="1" dirty="0"/>
              <a:t>Aids in developing a pricing strategy: </a:t>
            </a:r>
            <a:endParaRPr lang="en-US" b="1" dirty="0"/>
          </a:p>
          <a:p>
            <a:r>
              <a:rPr lang="x-none" dirty="0"/>
              <a:t>Any alteration of a product's price may have an impact on the break-even point. </a:t>
            </a:r>
            <a:endParaRPr lang="en-US" dirty="0"/>
          </a:p>
          <a:p>
            <a:r>
              <a:rPr lang="x-none" dirty="0"/>
              <a:t>For instance, if the selling price is increased, fewer units of the product must be sold to break even. </a:t>
            </a:r>
            <a:endParaRPr lang="en-US" dirty="0"/>
          </a:p>
          <a:p>
            <a:r>
              <a:rPr lang="x-none" dirty="0"/>
              <a:t>In a similar vein, a business must sell more if the selling price is down in order to break even. </a:t>
            </a:r>
            <a:br>
              <a:rPr lang="x-none" dirty="0"/>
            </a:br>
            <a:endParaRPr lang="x-none" dirty="0"/>
          </a:p>
        </p:txBody>
      </p:sp>
    </p:spTree>
    <p:extLst>
      <p:ext uri="{BB962C8B-B14F-4D97-AF65-F5344CB8AC3E}">
        <p14:creationId xmlns:p14="http://schemas.microsoft.com/office/powerpoint/2010/main" val="4237620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B1F468-6BA3-4143-A540-FBDC532F7CDA}"/>
              </a:ext>
            </a:extLst>
          </p:cNvPr>
          <p:cNvSpPr>
            <a:spLocks noGrp="1"/>
          </p:cNvSpPr>
          <p:nvPr>
            <p:ph type="title"/>
          </p:nvPr>
        </p:nvSpPr>
        <p:spPr/>
        <p:txBody>
          <a:bodyPr/>
          <a:lstStyle/>
          <a:p>
            <a:r>
              <a:rPr lang="en-US" dirty="0"/>
              <a:t>Why B</a:t>
            </a:r>
            <a:r>
              <a:rPr lang="x-none" dirty="0" err="1"/>
              <a:t>reak</a:t>
            </a:r>
            <a:r>
              <a:rPr lang="x-none" dirty="0"/>
              <a:t>-even analysis could be beneficial for </a:t>
            </a:r>
            <a:r>
              <a:rPr lang="en-US" dirty="0"/>
              <a:t>a</a:t>
            </a:r>
            <a:r>
              <a:rPr lang="x-none" dirty="0"/>
              <a:t> company:</a:t>
            </a:r>
          </a:p>
        </p:txBody>
      </p:sp>
      <p:sp>
        <p:nvSpPr>
          <p:cNvPr id="3" name="Content Placeholder 2">
            <a:extLst>
              <a:ext uri="{FF2B5EF4-FFF2-40B4-BE49-F238E27FC236}">
                <a16:creationId xmlns:a16="http://schemas.microsoft.com/office/drawing/2014/main" xmlns="" id="{FC78A6D3-7755-4FAF-BC4C-29738330390C}"/>
              </a:ext>
            </a:extLst>
          </p:cNvPr>
          <p:cNvSpPr>
            <a:spLocks noGrp="1"/>
          </p:cNvSpPr>
          <p:nvPr>
            <p:ph idx="1"/>
          </p:nvPr>
        </p:nvSpPr>
        <p:spPr/>
        <p:txBody>
          <a:bodyPr>
            <a:normAutofit fontScale="92500"/>
          </a:bodyPr>
          <a:lstStyle/>
          <a:p>
            <a:r>
              <a:rPr lang="x-none" dirty="0"/>
              <a:t>•</a:t>
            </a:r>
            <a:r>
              <a:rPr lang="x-none" b="1" dirty="0"/>
              <a:t> Pricing:</a:t>
            </a:r>
            <a:r>
              <a:rPr lang="x-none" dirty="0"/>
              <a:t> </a:t>
            </a:r>
            <a:endParaRPr lang="en-US" dirty="0"/>
          </a:p>
          <a:p>
            <a:r>
              <a:rPr lang="x-none" dirty="0"/>
              <a:t>You may set your product's price considerably more firmly by using break-even analysis.</a:t>
            </a:r>
            <a:endParaRPr lang="en-US" dirty="0"/>
          </a:p>
          <a:p>
            <a:r>
              <a:rPr lang="x-none" dirty="0"/>
              <a:t> Examine your existing financial status and determine the amount of patience you can afford to extend in order to reach your break-even point. </a:t>
            </a:r>
            <a:br>
              <a:rPr lang="x-none" dirty="0"/>
            </a:br>
            <a:r>
              <a:rPr lang="x-none" dirty="0"/>
              <a:t>• </a:t>
            </a:r>
            <a:r>
              <a:rPr lang="x-none" b="1" dirty="0"/>
              <a:t>Revenue target</a:t>
            </a:r>
            <a:r>
              <a:rPr lang="x-none" dirty="0"/>
              <a:t>-</a:t>
            </a:r>
            <a:endParaRPr lang="en-US" dirty="0"/>
          </a:p>
          <a:p>
            <a:r>
              <a:rPr lang="x-none" dirty="0"/>
              <a:t>A break-even analysis can also be a very useful tool for providing your team with specific sales goals.</a:t>
            </a:r>
            <a:endParaRPr lang="en-US" dirty="0"/>
          </a:p>
          <a:p>
            <a:r>
              <a:rPr lang="x-none" dirty="0"/>
              <a:t> It will always be simpler to choose revenue targets if you have a precise figure and a timeline in place. </a:t>
            </a:r>
          </a:p>
          <a:p>
            <a:endParaRPr lang="x-none" dirty="0"/>
          </a:p>
        </p:txBody>
      </p:sp>
    </p:spTree>
    <p:extLst>
      <p:ext uri="{BB962C8B-B14F-4D97-AF65-F5344CB8AC3E}">
        <p14:creationId xmlns:p14="http://schemas.microsoft.com/office/powerpoint/2010/main" val="3536045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16AE6F-4ACC-4946-89A1-0230F3181B81}"/>
              </a:ext>
            </a:extLst>
          </p:cNvPr>
          <p:cNvSpPr>
            <a:spLocks noGrp="1"/>
          </p:cNvSpPr>
          <p:nvPr>
            <p:ph type="title"/>
          </p:nvPr>
        </p:nvSpPr>
        <p:spPr/>
        <p:txBody>
          <a:bodyPr/>
          <a:lstStyle/>
          <a:p>
            <a:r>
              <a:rPr lang="en-US" dirty="0"/>
              <a:t>Why B</a:t>
            </a:r>
            <a:r>
              <a:rPr lang="x-none" dirty="0" err="1"/>
              <a:t>reak</a:t>
            </a:r>
            <a:r>
              <a:rPr lang="x-none" dirty="0"/>
              <a:t>-even analysis could be beneficial for </a:t>
            </a:r>
            <a:r>
              <a:rPr lang="en-US" dirty="0"/>
              <a:t>a</a:t>
            </a:r>
            <a:r>
              <a:rPr lang="x-none" dirty="0"/>
              <a:t> company:</a:t>
            </a:r>
          </a:p>
        </p:txBody>
      </p:sp>
      <p:sp>
        <p:nvSpPr>
          <p:cNvPr id="3" name="Content Placeholder 2">
            <a:extLst>
              <a:ext uri="{FF2B5EF4-FFF2-40B4-BE49-F238E27FC236}">
                <a16:creationId xmlns:a16="http://schemas.microsoft.com/office/drawing/2014/main" xmlns="" id="{6F70EB01-9F84-4470-B8CC-9436AF4F184B}"/>
              </a:ext>
            </a:extLst>
          </p:cNvPr>
          <p:cNvSpPr>
            <a:spLocks noGrp="1"/>
          </p:cNvSpPr>
          <p:nvPr>
            <p:ph idx="1"/>
          </p:nvPr>
        </p:nvSpPr>
        <p:spPr/>
        <p:txBody>
          <a:bodyPr>
            <a:normAutofit lnSpcReduction="10000"/>
          </a:bodyPr>
          <a:lstStyle/>
          <a:p>
            <a:r>
              <a:rPr lang="x-none" dirty="0"/>
              <a:t>• </a:t>
            </a:r>
            <a:r>
              <a:rPr lang="x-none" b="1" dirty="0"/>
              <a:t>Mitigate risk: </a:t>
            </a:r>
            <a:endParaRPr lang="en-US" b="1" dirty="0"/>
          </a:p>
          <a:p>
            <a:r>
              <a:rPr lang="x-none" dirty="0"/>
              <a:t>Some company concepts are simply not meant to be pursued.</a:t>
            </a:r>
            <a:endParaRPr lang="en-US" dirty="0"/>
          </a:p>
          <a:p>
            <a:r>
              <a:rPr lang="x-none" dirty="0"/>
              <a:t> By avoiding unprofitable investments or product lines, break-even analysis can help you reduce risk. </a:t>
            </a:r>
            <a:endParaRPr lang="en-US" dirty="0"/>
          </a:p>
          <a:p>
            <a:r>
              <a:rPr lang="x-none" dirty="0"/>
              <a:t/>
            </a:r>
            <a:br>
              <a:rPr lang="x-none" dirty="0"/>
            </a:br>
            <a:r>
              <a:rPr lang="x-none" dirty="0"/>
              <a:t>• </a:t>
            </a:r>
            <a:r>
              <a:rPr lang="x-none" b="1" dirty="0"/>
              <a:t>Securing Funding:</a:t>
            </a:r>
            <a:endParaRPr lang="en-US" b="1" dirty="0"/>
          </a:p>
          <a:p>
            <a:r>
              <a:rPr lang="x-none" dirty="0"/>
              <a:t> It's important to remember that break-even analysis is frequently a crucial part of business planning. </a:t>
            </a:r>
            <a:endParaRPr lang="en-US" dirty="0"/>
          </a:p>
          <a:p>
            <a:r>
              <a:rPr lang="x-none" dirty="0"/>
              <a:t>You will most likely need to perform a break-even analysis if you hope to secure capital for your </a:t>
            </a:r>
            <a:r>
              <a:rPr lang="x-none" dirty="0" err="1"/>
              <a:t>startup</a:t>
            </a:r>
            <a:r>
              <a:rPr lang="x-none" dirty="0"/>
              <a:t> or firm. </a:t>
            </a:r>
          </a:p>
        </p:txBody>
      </p:sp>
    </p:spTree>
    <p:extLst>
      <p:ext uri="{BB962C8B-B14F-4D97-AF65-F5344CB8AC3E}">
        <p14:creationId xmlns:p14="http://schemas.microsoft.com/office/powerpoint/2010/main" val="1379383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FF925B-C1D3-4715-803C-E56F40280AAC}"/>
              </a:ext>
            </a:extLst>
          </p:cNvPr>
          <p:cNvSpPr>
            <a:spLocks noGrp="1"/>
          </p:cNvSpPr>
          <p:nvPr>
            <p:ph type="title"/>
          </p:nvPr>
        </p:nvSpPr>
        <p:spPr/>
        <p:txBody>
          <a:bodyPr/>
          <a:lstStyle/>
          <a:p>
            <a:r>
              <a:rPr lang="en-US" dirty="0"/>
              <a:t>Li</a:t>
            </a:r>
            <a:r>
              <a:rPr lang="x-none" dirty="0" err="1"/>
              <a:t>mits</a:t>
            </a:r>
            <a:r>
              <a:rPr lang="x-none" dirty="0"/>
              <a:t> of a break-even analysis</a:t>
            </a:r>
          </a:p>
        </p:txBody>
      </p:sp>
      <p:sp>
        <p:nvSpPr>
          <p:cNvPr id="3" name="Content Placeholder 2">
            <a:extLst>
              <a:ext uri="{FF2B5EF4-FFF2-40B4-BE49-F238E27FC236}">
                <a16:creationId xmlns:a16="http://schemas.microsoft.com/office/drawing/2014/main" xmlns="" id="{413F44E1-282F-491C-8ABC-0E7981C2366F}"/>
              </a:ext>
            </a:extLst>
          </p:cNvPr>
          <p:cNvSpPr>
            <a:spLocks noGrp="1"/>
          </p:cNvSpPr>
          <p:nvPr>
            <p:ph idx="1"/>
          </p:nvPr>
        </p:nvSpPr>
        <p:spPr/>
        <p:txBody>
          <a:bodyPr>
            <a:normAutofit fontScale="92500" lnSpcReduction="20000"/>
          </a:bodyPr>
          <a:lstStyle/>
          <a:p>
            <a:r>
              <a:rPr lang="x-none" dirty="0"/>
              <a:t> </a:t>
            </a:r>
            <a:r>
              <a:rPr lang="x-none" b="1" dirty="0"/>
              <a:t>Is unable to forecast demand </a:t>
            </a:r>
            <a:endParaRPr lang="en-US" b="1" dirty="0"/>
          </a:p>
          <a:p>
            <a:r>
              <a:rPr lang="x-none" dirty="0"/>
              <a:t>While a break-even analysis can indicate when you'll break even, it can't tell you how probable it is to occur. </a:t>
            </a:r>
            <a:endParaRPr lang="en-US" dirty="0"/>
          </a:p>
          <a:p>
            <a:r>
              <a:rPr lang="x-none" dirty="0"/>
              <a:t>Furthermore, demand isn't constant, so even if you believe there is a market gap, your break-even threshold may wind up being far higher than you had anticipated. </a:t>
            </a:r>
            <a:br>
              <a:rPr lang="x-none" dirty="0"/>
            </a:br>
            <a:r>
              <a:rPr lang="x-none" dirty="0"/>
              <a:t>• </a:t>
            </a:r>
            <a:r>
              <a:rPr lang="x-none" b="1" dirty="0"/>
              <a:t>Requires accurate data</a:t>
            </a:r>
            <a:endParaRPr lang="en-US" b="1" dirty="0"/>
          </a:p>
          <a:p>
            <a:r>
              <a:rPr lang="x-none" dirty="0"/>
              <a:t> To put it briefly, the accuracy of your data affects how accurate your break-even analysis is. </a:t>
            </a:r>
            <a:endParaRPr lang="en-US" dirty="0"/>
          </a:p>
          <a:p>
            <a:r>
              <a:rPr lang="x-none" dirty="0"/>
              <a:t>Break-even analysis might not be your best tool if your numbers are off or you have variable costs to manage. </a:t>
            </a:r>
            <a:br>
              <a:rPr lang="x-none" dirty="0"/>
            </a:br>
            <a:endParaRPr lang="x-none" dirty="0"/>
          </a:p>
        </p:txBody>
      </p:sp>
    </p:spTree>
    <p:extLst>
      <p:ext uri="{BB962C8B-B14F-4D97-AF65-F5344CB8AC3E}">
        <p14:creationId xmlns:p14="http://schemas.microsoft.com/office/powerpoint/2010/main" val="3944624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168E33-E4FD-4DEF-AF8E-26BFCB216CD8}"/>
              </a:ext>
            </a:extLst>
          </p:cNvPr>
          <p:cNvSpPr>
            <a:spLocks noGrp="1"/>
          </p:cNvSpPr>
          <p:nvPr>
            <p:ph type="title"/>
          </p:nvPr>
        </p:nvSpPr>
        <p:spPr/>
        <p:txBody>
          <a:bodyPr/>
          <a:lstStyle/>
          <a:p>
            <a:r>
              <a:rPr lang="en-US" dirty="0"/>
              <a:t>Li</a:t>
            </a:r>
            <a:r>
              <a:rPr lang="x-none" dirty="0" err="1"/>
              <a:t>mits</a:t>
            </a:r>
            <a:r>
              <a:rPr lang="x-none" dirty="0"/>
              <a:t> of a break-even analysis</a:t>
            </a:r>
          </a:p>
        </p:txBody>
      </p:sp>
      <p:sp>
        <p:nvSpPr>
          <p:cNvPr id="3" name="Content Placeholder 2">
            <a:extLst>
              <a:ext uri="{FF2B5EF4-FFF2-40B4-BE49-F238E27FC236}">
                <a16:creationId xmlns:a16="http://schemas.microsoft.com/office/drawing/2014/main" xmlns="" id="{0F6D9E26-0B80-490D-A17F-8E7364E15071}"/>
              </a:ext>
            </a:extLst>
          </p:cNvPr>
          <p:cNvSpPr>
            <a:spLocks noGrp="1"/>
          </p:cNvSpPr>
          <p:nvPr>
            <p:ph idx="1"/>
          </p:nvPr>
        </p:nvSpPr>
        <p:spPr/>
        <p:txBody>
          <a:bodyPr>
            <a:normAutofit fontScale="92500" lnSpcReduction="20000"/>
          </a:bodyPr>
          <a:lstStyle/>
          <a:p>
            <a:r>
              <a:rPr lang="x-none" dirty="0"/>
              <a:t> </a:t>
            </a:r>
            <a:r>
              <a:rPr lang="x-none" b="1" dirty="0"/>
              <a:t>Oversimplified: </a:t>
            </a:r>
            <a:endParaRPr lang="en-US" b="1" dirty="0"/>
          </a:p>
          <a:p>
            <a:r>
              <a:rPr lang="x-none" dirty="0"/>
              <a:t>Businesses with a single pricing point should aim for break-even. </a:t>
            </a:r>
            <a:endParaRPr lang="en-US" dirty="0"/>
          </a:p>
          <a:p>
            <a:r>
              <a:rPr lang="x-none" dirty="0"/>
              <a:t>If you have more than one product with different costs, break-even analysis can be too basic for your requirements. </a:t>
            </a:r>
            <a:endParaRPr lang="en-US" dirty="0"/>
          </a:p>
          <a:p>
            <a:r>
              <a:rPr lang="x-none" dirty="0"/>
              <a:t>It's also important to keep in mind that expenses can fluctuate, so you might need to reassess and modify your break-even point later. </a:t>
            </a:r>
          </a:p>
          <a:p>
            <a:r>
              <a:rPr lang="x-none" dirty="0"/>
              <a:t>• </a:t>
            </a:r>
            <a:r>
              <a:rPr lang="x-none" b="1" dirty="0"/>
              <a:t>Disregards competition </a:t>
            </a:r>
            <a:endParaRPr lang="en-US" b="1" dirty="0"/>
          </a:p>
          <a:p>
            <a:r>
              <a:rPr lang="x-none" dirty="0"/>
              <a:t>The exclusion of competitors from the calculation is another drawback of a break-even analysis. </a:t>
            </a:r>
            <a:endParaRPr lang="en-US" dirty="0"/>
          </a:p>
          <a:p>
            <a:r>
              <a:rPr lang="x-none" dirty="0"/>
              <a:t>Your break-even point may be impacted if new competitors alter the demand for your goods or force you to raise your prices. </a:t>
            </a:r>
            <a:br>
              <a:rPr lang="x-none" dirty="0"/>
            </a:br>
            <a:endParaRPr lang="x-none" dirty="0"/>
          </a:p>
        </p:txBody>
      </p:sp>
    </p:spTree>
    <p:extLst>
      <p:ext uri="{BB962C8B-B14F-4D97-AF65-F5344CB8AC3E}">
        <p14:creationId xmlns:p14="http://schemas.microsoft.com/office/powerpoint/2010/main" val="3308849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B832CC-26DC-4DEE-AEB5-1100DBAB3E0B}"/>
              </a:ext>
            </a:extLst>
          </p:cNvPr>
          <p:cNvSpPr>
            <a:spLocks noGrp="1"/>
          </p:cNvSpPr>
          <p:nvPr>
            <p:ph type="title"/>
          </p:nvPr>
        </p:nvSpPr>
        <p:spPr/>
        <p:txBody>
          <a:bodyPr/>
          <a:lstStyle/>
          <a:p>
            <a:r>
              <a:rPr lang="x-none" dirty="0"/>
              <a:t>Elements of a Break-Even </a:t>
            </a:r>
            <a:r>
              <a:rPr lang="en-US" dirty="0"/>
              <a:t>Analysis</a:t>
            </a:r>
            <a:endParaRPr lang="x-none" dirty="0"/>
          </a:p>
        </p:txBody>
      </p:sp>
      <p:sp>
        <p:nvSpPr>
          <p:cNvPr id="3" name="Content Placeholder 2">
            <a:extLst>
              <a:ext uri="{FF2B5EF4-FFF2-40B4-BE49-F238E27FC236}">
                <a16:creationId xmlns:a16="http://schemas.microsoft.com/office/drawing/2014/main" xmlns="" id="{59E08755-0EB8-4518-A1BE-0DF1DF0C876F}"/>
              </a:ext>
            </a:extLst>
          </p:cNvPr>
          <p:cNvSpPr>
            <a:spLocks noGrp="1"/>
          </p:cNvSpPr>
          <p:nvPr>
            <p:ph idx="1"/>
          </p:nvPr>
        </p:nvSpPr>
        <p:spPr/>
        <p:txBody>
          <a:bodyPr>
            <a:normAutofit fontScale="92500" lnSpcReduction="10000"/>
          </a:bodyPr>
          <a:lstStyle/>
          <a:p>
            <a:r>
              <a:rPr lang="x-none" dirty="0"/>
              <a:t>• </a:t>
            </a:r>
            <a:r>
              <a:rPr lang="x-none" b="1" dirty="0"/>
              <a:t>Fixed costs: </a:t>
            </a:r>
            <a:endParaRPr lang="en-US" b="1" dirty="0"/>
          </a:p>
          <a:p>
            <a:r>
              <a:rPr lang="x-none" dirty="0"/>
              <a:t>Overhead costs are another name for these expenses. </a:t>
            </a:r>
            <a:endParaRPr lang="en-US" dirty="0"/>
          </a:p>
          <a:p>
            <a:r>
              <a:rPr lang="x-none" dirty="0"/>
              <a:t>These expenses become apparent as soon as a business begins to make money.</a:t>
            </a:r>
            <a:endParaRPr lang="en-US" dirty="0"/>
          </a:p>
          <a:p>
            <a:r>
              <a:rPr lang="x-none" dirty="0"/>
              <a:t> Taxes, salaries, rent, </a:t>
            </a:r>
            <a:r>
              <a:rPr lang="x-none" dirty="0" err="1"/>
              <a:t>labor</a:t>
            </a:r>
            <a:r>
              <a:rPr lang="x-none" dirty="0"/>
              <a:t> costs, energy costs, depreciation costs, interest, and other expenses are included in the fixed rates. </a:t>
            </a:r>
          </a:p>
          <a:p>
            <a:r>
              <a:rPr lang="x-none" dirty="0"/>
              <a:t>• </a:t>
            </a:r>
            <a:r>
              <a:rPr lang="x-none" b="1" dirty="0"/>
              <a:t>Variable costs:</a:t>
            </a:r>
            <a:endParaRPr lang="en-US" b="1" dirty="0"/>
          </a:p>
          <a:p>
            <a:r>
              <a:rPr lang="x-none" dirty="0"/>
              <a:t> Depending on the volume of output, these expenses will either rise or fall. </a:t>
            </a:r>
            <a:endParaRPr lang="en-US" dirty="0"/>
          </a:p>
          <a:p>
            <a:r>
              <a:rPr lang="x-none" dirty="0"/>
              <a:t>These expenses consist of the cost of fuel, raw materials, packaging, and other production-related components. </a:t>
            </a:r>
            <a:br>
              <a:rPr lang="x-none" dirty="0"/>
            </a:br>
            <a:endParaRPr lang="x-none" dirty="0"/>
          </a:p>
        </p:txBody>
      </p:sp>
    </p:spTree>
    <p:extLst>
      <p:ext uri="{BB962C8B-B14F-4D97-AF65-F5344CB8AC3E}">
        <p14:creationId xmlns:p14="http://schemas.microsoft.com/office/powerpoint/2010/main" val="433848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412AC4-C0D2-47B5-988C-D625250F1D50}"/>
              </a:ext>
            </a:extLst>
          </p:cNvPr>
          <p:cNvSpPr>
            <a:spLocks noGrp="1"/>
          </p:cNvSpPr>
          <p:nvPr>
            <p:ph type="title"/>
          </p:nvPr>
        </p:nvSpPr>
        <p:spPr/>
        <p:txBody>
          <a:bodyPr/>
          <a:lstStyle/>
          <a:p>
            <a:r>
              <a:rPr lang="x-none" dirty="0"/>
              <a:t>Break-Even Analysis Applications </a:t>
            </a:r>
          </a:p>
        </p:txBody>
      </p:sp>
      <p:sp>
        <p:nvSpPr>
          <p:cNvPr id="3" name="Content Placeholder 2">
            <a:extLst>
              <a:ext uri="{FF2B5EF4-FFF2-40B4-BE49-F238E27FC236}">
                <a16:creationId xmlns:a16="http://schemas.microsoft.com/office/drawing/2014/main" xmlns="" id="{EA1AC3EC-852F-495B-8F3C-1AC225B0A4F1}"/>
              </a:ext>
            </a:extLst>
          </p:cNvPr>
          <p:cNvSpPr>
            <a:spLocks noGrp="1"/>
          </p:cNvSpPr>
          <p:nvPr>
            <p:ph idx="1"/>
          </p:nvPr>
        </p:nvSpPr>
        <p:spPr/>
        <p:txBody>
          <a:bodyPr>
            <a:normAutofit lnSpcReduction="10000"/>
          </a:bodyPr>
          <a:lstStyle/>
          <a:p>
            <a:r>
              <a:rPr lang="x-none" b="1" dirty="0"/>
              <a:t>New business:</a:t>
            </a:r>
            <a:endParaRPr lang="en-US" b="1" dirty="0"/>
          </a:p>
          <a:p>
            <a:r>
              <a:rPr lang="x-none" dirty="0"/>
              <a:t> A break-even study is crucial for a </a:t>
            </a:r>
            <a:r>
              <a:rPr lang="x-none" dirty="0" err="1"/>
              <a:t>startup</a:t>
            </a:r>
            <a:r>
              <a:rPr lang="x-none" dirty="0"/>
              <a:t>.</a:t>
            </a:r>
            <a:endParaRPr lang="en-US" dirty="0"/>
          </a:p>
          <a:p>
            <a:r>
              <a:rPr lang="x-none" dirty="0"/>
              <a:t> It provides practical cost guidance and pricing strategy guidance to the management.</a:t>
            </a:r>
            <a:endParaRPr lang="en-US" dirty="0"/>
          </a:p>
          <a:p>
            <a:r>
              <a:rPr lang="x-none" dirty="0"/>
              <a:t> Additionally, this research indicates whether or not the new company is profitable. </a:t>
            </a:r>
            <a:br>
              <a:rPr lang="x-none" dirty="0"/>
            </a:br>
            <a:r>
              <a:rPr lang="x-none" dirty="0"/>
              <a:t>• </a:t>
            </a:r>
            <a:r>
              <a:rPr lang="x-none" b="1" dirty="0"/>
              <a:t>Produce fresh goods: </a:t>
            </a:r>
            <a:endParaRPr lang="en-US" b="1" dirty="0"/>
          </a:p>
          <a:p>
            <a:r>
              <a:rPr lang="x-none" dirty="0"/>
              <a:t>When introducing a new product, an established business must first conduct a break-even study to determine whether the product would increase costs or not. </a:t>
            </a:r>
          </a:p>
          <a:p>
            <a:endParaRPr lang="x-none" dirty="0"/>
          </a:p>
        </p:txBody>
      </p:sp>
    </p:spTree>
    <p:extLst>
      <p:ext uri="{BB962C8B-B14F-4D97-AF65-F5344CB8AC3E}">
        <p14:creationId xmlns:p14="http://schemas.microsoft.com/office/powerpoint/2010/main" val="3254302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93E1D3-E53C-4CCB-96DF-478F89D557BF}"/>
              </a:ext>
            </a:extLst>
          </p:cNvPr>
          <p:cNvSpPr>
            <a:spLocks noGrp="1"/>
          </p:cNvSpPr>
          <p:nvPr>
            <p:ph type="title"/>
          </p:nvPr>
        </p:nvSpPr>
        <p:spPr/>
        <p:txBody>
          <a:bodyPr/>
          <a:lstStyle/>
          <a:p>
            <a:r>
              <a:rPr lang="x-none" dirty="0"/>
              <a:t>Break-Even Analysis Applications </a:t>
            </a:r>
          </a:p>
        </p:txBody>
      </p:sp>
      <p:sp>
        <p:nvSpPr>
          <p:cNvPr id="3" name="Content Placeholder 2">
            <a:extLst>
              <a:ext uri="{FF2B5EF4-FFF2-40B4-BE49-F238E27FC236}">
                <a16:creationId xmlns:a16="http://schemas.microsoft.com/office/drawing/2014/main" xmlns="" id="{1E7A4257-5281-4D79-9662-BF1EE369D18F}"/>
              </a:ext>
            </a:extLst>
          </p:cNvPr>
          <p:cNvSpPr>
            <a:spLocks noGrp="1"/>
          </p:cNvSpPr>
          <p:nvPr>
            <p:ph idx="1"/>
          </p:nvPr>
        </p:nvSpPr>
        <p:spPr/>
        <p:txBody>
          <a:bodyPr/>
          <a:lstStyle/>
          <a:p>
            <a:r>
              <a:rPr lang="x-none" b="1" dirty="0"/>
              <a:t>Change in business model:</a:t>
            </a:r>
            <a:endParaRPr lang="en-US" b="1" dirty="0"/>
          </a:p>
          <a:p>
            <a:r>
              <a:rPr lang="x-none" b="1" dirty="0"/>
              <a:t> The </a:t>
            </a:r>
            <a:r>
              <a:rPr lang="x-none" dirty="0"/>
              <a:t>break-even analysis works even if there is a change in any business model like shifting from retail business to wholesale business. </a:t>
            </a:r>
            <a:endParaRPr lang="en-US" dirty="0"/>
          </a:p>
          <a:p>
            <a:r>
              <a:rPr lang="x-none" dirty="0"/>
              <a:t>This analysis will help the company to determine if the selling price of a product needs to change.</a:t>
            </a:r>
            <a:endParaRPr lang="en-US" dirty="0"/>
          </a:p>
          <a:p>
            <a:r>
              <a:rPr lang="x-none" b="1" dirty="0"/>
              <a:t>Break-Even Analysis Formula</a:t>
            </a:r>
            <a:endParaRPr lang="x-none" dirty="0"/>
          </a:p>
          <a:p>
            <a:r>
              <a:rPr lang="x-none" b="1" dirty="0"/>
              <a:t>Break-even point = Fixed cost/-Price per cost – Variable cost</a:t>
            </a:r>
            <a:endParaRPr lang="x-none" dirty="0"/>
          </a:p>
          <a:p>
            <a:endParaRPr lang="x-none" dirty="0"/>
          </a:p>
        </p:txBody>
      </p:sp>
    </p:spTree>
    <p:extLst>
      <p:ext uri="{BB962C8B-B14F-4D97-AF65-F5344CB8AC3E}">
        <p14:creationId xmlns:p14="http://schemas.microsoft.com/office/powerpoint/2010/main" val="3015269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0FB3D3-2CE8-4675-A461-004B20184E0F}"/>
              </a:ext>
            </a:extLst>
          </p:cNvPr>
          <p:cNvSpPr>
            <a:spLocks noGrp="1"/>
          </p:cNvSpPr>
          <p:nvPr>
            <p:ph type="title"/>
          </p:nvPr>
        </p:nvSpPr>
        <p:spPr/>
        <p:txBody>
          <a:bodyPr/>
          <a:lstStyle/>
          <a:p>
            <a:r>
              <a:rPr lang="en-US" dirty="0"/>
              <a:t>Example</a:t>
            </a:r>
            <a:endParaRPr lang="x-none" dirty="0"/>
          </a:p>
        </p:txBody>
      </p:sp>
      <p:sp>
        <p:nvSpPr>
          <p:cNvPr id="3" name="Content Placeholder 2">
            <a:extLst>
              <a:ext uri="{FF2B5EF4-FFF2-40B4-BE49-F238E27FC236}">
                <a16:creationId xmlns:a16="http://schemas.microsoft.com/office/drawing/2014/main" xmlns="" id="{FB39E0A2-3F4E-4FBC-ACA8-40F08206259C}"/>
              </a:ext>
            </a:extLst>
          </p:cNvPr>
          <p:cNvSpPr>
            <a:spLocks noGrp="1"/>
          </p:cNvSpPr>
          <p:nvPr>
            <p:ph idx="1"/>
          </p:nvPr>
        </p:nvSpPr>
        <p:spPr/>
        <p:txBody>
          <a:bodyPr/>
          <a:lstStyle/>
          <a:p>
            <a:r>
              <a:rPr lang="x-none" dirty="0"/>
              <a:t>Company X sells a pen. </a:t>
            </a:r>
            <a:endParaRPr lang="en-US" dirty="0"/>
          </a:p>
          <a:p>
            <a:r>
              <a:rPr lang="x-none" dirty="0"/>
              <a:t>The company first determined the fixed costs, which include a lease, property tax, and salaries. </a:t>
            </a:r>
            <a:endParaRPr lang="en-US" dirty="0"/>
          </a:p>
          <a:p>
            <a:r>
              <a:rPr lang="x-none" dirty="0"/>
              <a:t>They sum up to 100,000. </a:t>
            </a:r>
            <a:endParaRPr lang="en-US" dirty="0"/>
          </a:p>
          <a:p>
            <a:r>
              <a:rPr lang="x-none" dirty="0"/>
              <a:t>The variable cost linked with manufacturing one pen is 2 per unit. </a:t>
            </a:r>
            <a:endParaRPr lang="en-US" dirty="0"/>
          </a:p>
          <a:p>
            <a:r>
              <a:rPr lang="x-none" dirty="0"/>
              <a:t>So, the pen is sold at a premium price of 10.</a:t>
            </a:r>
          </a:p>
          <a:p>
            <a:endParaRPr lang="x-none" dirty="0"/>
          </a:p>
        </p:txBody>
      </p:sp>
    </p:spTree>
    <p:extLst>
      <p:ext uri="{BB962C8B-B14F-4D97-AF65-F5344CB8AC3E}">
        <p14:creationId xmlns:p14="http://schemas.microsoft.com/office/powerpoint/2010/main" val="3811730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68CDCC-CA71-40B3-B35A-44C2D5E8E3FA}"/>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967AA813-4BDB-4F38-89B0-5E5948A6C132}"/>
              </a:ext>
            </a:extLst>
          </p:cNvPr>
          <p:cNvSpPr>
            <a:spLocks noGrp="1"/>
          </p:cNvSpPr>
          <p:nvPr>
            <p:ph idx="1"/>
          </p:nvPr>
        </p:nvSpPr>
        <p:spPr/>
        <p:txBody>
          <a:bodyPr>
            <a:normAutofit/>
          </a:bodyPr>
          <a:lstStyle/>
          <a:p>
            <a:r>
              <a:rPr lang="x-none" dirty="0"/>
              <a:t>Therefore, to determine the break-even point of Company X, the premium pen will be:</a:t>
            </a:r>
          </a:p>
          <a:p>
            <a:r>
              <a:rPr lang="x-none" b="1" dirty="0"/>
              <a:t>Break-even point = Fixed cost/Price per cost – Variable cost</a:t>
            </a:r>
            <a:endParaRPr lang="x-none" dirty="0"/>
          </a:p>
          <a:p>
            <a:r>
              <a:rPr lang="x-none" dirty="0"/>
              <a:t>= 100,000/(12 – 2)</a:t>
            </a:r>
          </a:p>
          <a:p>
            <a:r>
              <a:rPr lang="x-none" dirty="0"/>
              <a:t>= 1</a:t>
            </a:r>
            <a:r>
              <a:rPr lang="en-US" dirty="0"/>
              <a:t>00</a:t>
            </a:r>
            <a:r>
              <a:rPr lang="x-none" dirty="0"/>
              <a:t>,000/10</a:t>
            </a:r>
          </a:p>
          <a:p>
            <a:r>
              <a:rPr lang="x-none" dirty="0"/>
              <a:t>= 10,000</a:t>
            </a:r>
          </a:p>
          <a:p>
            <a:r>
              <a:rPr lang="x-none" dirty="0"/>
              <a:t>Therefore, given the variable costs, fixed costs, and selling price of the pen, company X would need to sell 10,000 units of pens to break-even.</a:t>
            </a:r>
          </a:p>
          <a:p>
            <a:endParaRPr lang="x-none" dirty="0"/>
          </a:p>
          <a:p>
            <a:endParaRPr lang="x-none" dirty="0"/>
          </a:p>
          <a:p>
            <a:endParaRPr lang="x-none" dirty="0"/>
          </a:p>
        </p:txBody>
      </p:sp>
    </p:spTree>
    <p:extLst>
      <p:ext uri="{BB962C8B-B14F-4D97-AF65-F5344CB8AC3E}">
        <p14:creationId xmlns:p14="http://schemas.microsoft.com/office/powerpoint/2010/main" val="9936078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90C04C-B386-4F27-A8A3-A3E00B8E9268}"/>
              </a:ext>
            </a:extLst>
          </p:cNvPr>
          <p:cNvSpPr>
            <a:spLocks noGrp="1"/>
          </p:cNvSpPr>
          <p:nvPr>
            <p:ph type="title"/>
          </p:nvPr>
        </p:nvSpPr>
        <p:spPr/>
        <p:txBody>
          <a:bodyPr/>
          <a:lstStyle/>
          <a:p>
            <a:r>
              <a:rPr lang="x-none" b="1" dirty="0"/>
              <a:t>What is </a:t>
            </a:r>
            <a:r>
              <a:rPr lang="en-US" b="1" dirty="0"/>
              <a:t>a </a:t>
            </a:r>
            <a:r>
              <a:rPr lang="x-none" b="1" dirty="0"/>
              <a:t>Break-Even Point?</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46404DE6-D949-4DA4-A5D1-CCDA459B1BFD}"/>
              </a:ext>
            </a:extLst>
          </p:cNvPr>
          <p:cNvSpPr>
            <a:spLocks noGrp="1"/>
          </p:cNvSpPr>
          <p:nvPr>
            <p:ph idx="1"/>
          </p:nvPr>
        </p:nvSpPr>
        <p:spPr/>
        <p:txBody>
          <a:bodyPr/>
          <a:lstStyle/>
          <a:p>
            <a:pPr fontAlgn="base"/>
            <a:r>
              <a:rPr lang="x-none" dirty="0"/>
              <a:t>The </a:t>
            </a:r>
            <a:r>
              <a:rPr lang="x-none" b="1" dirty="0"/>
              <a:t>Break-Even Point (BEP) </a:t>
            </a:r>
            <a:r>
              <a:rPr lang="x-none" dirty="0"/>
              <a:t>is the inflection point at which the revenue output of a company is equal to its total costs and starts to generate a profit.</a:t>
            </a:r>
          </a:p>
          <a:p>
            <a:r>
              <a:rPr lang="x-none" dirty="0"/>
              <a:t>The point at which total revenue and total cost are equal is known as the break-even point.</a:t>
            </a:r>
            <a:endParaRPr lang="en-US" dirty="0"/>
          </a:p>
          <a:p>
            <a:r>
              <a:rPr lang="x-none" dirty="0"/>
              <a:t>Break-even analysis calculates the quantity of goods sold or income required to pay for all of the expenses associated with operating your business. </a:t>
            </a:r>
            <a:br>
              <a:rPr lang="x-none" dirty="0"/>
            </a:br>
            <a:endParaRPr lang="x-none" dirty="0"/>
          </a:p>
        </p:txBody>
      </p:sp>
    </p:spTree>
    <p:extLst>
      <p:ext uri="{BB962C8B-B14F-4D97-AF65-F5344CB8AC3E}">
        <p14:creationId xmlns:p14="http://schemas.microsoft.com/office/powerpoint/2010/main" val="3209813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B5464F-1F5A-401C-A4E9-398F6AEF6439}"/>
              </a:ext>
            </a:extLst>
          </p:cNvPr>
          <p:cNvSpPr>
            <a:spLocks noGrp="1"/>
          </p:cNvSpPr>
          <p:nvPr>
            <p:ph type="title"/>
          </p:nvPr>
        </p:nvSpPr>
        <p:spPr/>
        <p:txBody>
          <a:bodyPr/>
          <a:lstStyle/>
          <a:p>
            <a:r>
              <a:rPr lang="en-US" dirty="0"/>
              <a:t>Break even point</a:t>
            </a:r>
            <a:endParaRPr lang="x-none" dirty="0"/>
          </a:p>
        </p:txBody>
      </p:sp>
      <p:sp>
        <p:nvSpPr>
          <p:cNvPr id="3" name="Content Placeholder 2">
            <a:extLst>
              <a:ext uri="{FF2B5EF4-FFF2-40B4-BE49-F238E27FC236}">
                <a16:creationId xmlns:a16="http://schemas.microsoft.com/office/drawing/2014/main" xmlns="" id="{2F0228DD-8B5D-4219-ADDD-236992A61CE3}"/>
              </a:ext>
            </a:extLst>
          </p:cNvPr>
          <p:cNvSpPr>
            <a:spLocks noGrp="1"/>
          </p:cNvSpPr>
          <p:nvPr>
            <p:ph idx="1"/>
          </p:nvPr>
        </p:nvSpPr>
        <p:spPr/>
        <p:txBody>
          <a:bodyPr/>
          <a:lstStyle/>
          <a:p>
            <a:r>
              <a:rPr lang="x-none" dirty="0"/>
              <a:t>At the break-even point, all of your business's expenses will have been paid; you are neither losing money nor making any.</a:t>
            </a:r>
            <a:endParaRPr lang="en-US" dirty="0"/>
          </a:p>
          <a:p>
            <a:r>
              <a:rPr lang="x-none" dirty="0"/>
              <a:t> The sales that your company makes after breaking even are profit. </a:t>
            </a:r>
            <a:endParaRPr lang="en-US" dirty="0"/>
          </a:p>
          <a:p>
            <a:r>
              <a:rPr lang="x-none" dirty="0"/>
              <a:t>In short, break-even analysis helps you figure out when your company, or a new product or service, will turn a profit.</a:t>
            </a:r>
            <a:endParaRPr lang="en-US" dirty="0"/>
          </a:p>
          <a:p>
            <a:r>
              <a:rPr lang="x-none" dirty="0"/>
              <a:t> Investors use it to figure out when they'll get their money back and begin to benefit. </a:t>
            </a:r>
            <a:br>
              <a:rPr lang="x-none" dirty="0"/>
            </a:br>
            <a:endParaRPr lang="x-none" dirty="0"/>
          </a:p>
        </p:txBody>
      </p:sp>
    </p:spTree>
    <p:extLst>
      <p:ext uri="{BB962C8B-B14F-4D97-AF65-F5344CB8AC3E}">
        <p14:creationId xmlns:p14="http://schemas.microsoft.com/office/powerpoint/2010/main" val="1263696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ABFF73-EEB0-4DF7-8EDF-29121314060D}"/>
              </a:ext>
            </a:extLst>
          </p:cNvPr>
          <p:cNvSpPr>
            <a:spLocks noGrp="1"/>
          </p:cNvSpPr>
          <p:nvPr>
            <p:ph type="title"/>
          </p:nvPr>
        </p:nvSpPr>
        <p:spPr/>
        <p:txBody>
          <a:bodyPr/>
          <a:lstStyle/>
          <a:p>
            <a:r>
              <a:rPr lang="en-US" dirty="0"/>
              <a:t>Break even Point</a:t>
            </a:r>
            <a:endParaRPr lang="x-none" dirty="0"/>
          </a:p>
        </p:txBody>
      </p:sp>
      <p:sp>
        <p:nvSpPr>
          <p:cNvPr id="3" name="Content Placeholder 2">
            <a:extLst>
              <a:ext uri="{FF2B5EF4-FFF2-40B4-BE49-F238E27FC236}">
                <a16:creationId xmlns:a16="http://schemas.microsoft.com/office/drawing/2014/main" xmlns="" id="{5C245D83-7355-47A8-9A6E-055E5FA65C94}"/>
              </a:ext>
            </a:extLst>
          </p:cNvPr>
          <p:cNvSpPr>
            <a:spLocks noGrp="1"/>
          </p:cNvSpPr>
          <p:nvPr>
            <p:ph idx="1"/>
          </p:nvPr>
        </p:nvSpPr>
        <p:spPr/>
        <p:txBody>
          <a:bodyPr>
            <a:normAutofit fontScale="92500"/>
          </a:bodyPr>
          <a:lstStyle/>
          <a:p>
            <a:r>
              <a:rPr lang="x-none" dirty="0"/>
              <a:t>Thus, when is a break-even analysis necessary? </a:t>
            </a:r>
          </a:p>
          <a:p>
            <a:r>
              <a:rPr lang="x-none" dirty="0"/>
              <a:t>It can help you determine whether the idea is viable, which makes it a great tool to have when launching a new company. </a:t>
            </a:r>
            <a:endParaRPr lang="en-US" dirty="0"/>
          </a:p>
          <a:p>
            <a:r>
              <a:rPr lang="x-none" dirty="0"/>
              <a:t>It also gives you information that you can utilize to create your price plan. </a:t>
            </a:r>
            <a:endParaRPr lang="en-US" dirty="0"/>
          </a:p>
          <a:p>
            <a:r>
              <a:rPr lang="x-none" dirty="0"/>
              <a:t>When developing a new product, it's also a good idea to perform a break-even analysis, especially if it will involve significant costs.</a:t>
            </a:r>
            <a:endParaRPr lang="en-US" dirty="0"/>
          </a:p>
          <a:p>
            <a:r>
              <a:rPr lang="x-none" dirty="0"/>
              <a:t>Ultimately, it's a good idea to perform a break-even analysis if you make any changes to your organization, such introducing a new sales channel or changing your distribution network, as this might cause significant changes in your costs. </a:t>
            </a:r>
          </a:p>
          <a:p>
            <a:endParaRPr lang="x-none" dirty="0"/>
          </a:p>
        </p:txBody>
      </p:sp>
    </p:spTree>
    <p:extLst>
      <p:ext uri="{BB962C8B-B14F-4D97-AF65-F5344CB8AC3E}">
        <p14:creationId xmlns:p14="http://schemas.microsoft.com/office/powerpoint/2010/main" val="130180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15CE7B-AE91-4B80-AD72-2F565AB4E26B}"/>
              </a:ext>
            </a:extLst>
          </p:cNvPr>
          <p:cNvSpPr>
            <a:spLocks noGrp="1"/>
          </p:cNvSpPr>
          <p:nvPr>
            <p:ph type="title"/>
          </p:nvPr>
        </p:nvSpPr>
        <p:spPr/>
        <p:txBody>
          <a:bodyPr/>
          <a:lstStyle/>
          <a:p>
            <a:r>
              <a:rPr lang="en-US" b="1" dirty="0"/>
              <a:t>Week 5 : Break Even Analysis</a:t>
            </a:r>
            <a:endParaRPr lang="x-none" b="1" dirty="0"/>
          </a:p>
        </p:txBody>
      </p:sp>
      <p:sp>
        <p:nvSpPr>
          <p:cNvPr id="3" name="Content Placeholder 2">
            <a:extLst>
              <a:ext uri="{FF2B5EF4-FFF2-40B4-BE49-F238E27FC236}">
                <a16:creationId xmlns:a16="http://schemas.microsoft.com/office/drawing/2014/main" xmlns="" id="{31E48E95-8F8A-454C-BA1B-97B50DE7AA56}"/>
              </a:ext>
            </a:extLst>
          </p:cNvPr>
          <p:cNvSpPr>
            <a:spLocks noGrp="1"/>
          </p:cNvSpPr>
          <p:nvPr>
            <p:ph idx="1"/>
          </p:nvPr>
        </p:nvSpPr>
        <p:spPr/>
        <p:txBody>
          <a:bodyPr/>
          <a:lstStyle/>
          <a:p>
            <a:endParaRPr lang="en-US" dirty="0"/>
          </a:p>
          <a:p>
            <a:endParaRPr lang="en-US" dirty="0"/>
          </a:p>
          <a:p>
            <a:r>
              <a:rPr lang="en-US" sz="3600" b="1" dirty="0"/>
              <a:t>End of Week Five Part 1</a:t>
            </a:r>
            <a:endParaRPr lang="x-none" sz="3600" b="1" dirty="0"/>
          </a:p>
        </p:txBody>
      </p:sp>
    </p:spTree>
    <p:extLst>
      <p:ext uri="{BB962C8B-B14F-4D97-AF65-F5344CB8AC3E}">
        <p14:creationId xmlns:p14="http://schemas.microsoft.com/office/powerpoint/2010/main" val="1706595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5ADDA2-54A9-41B1-B5F1-C972D9893B4C}"/>
              </a:ext>
            </a:extLst>
          </p:cNvPr>
          <p:cNvSpPr>
            <a:spLocks noGrp="1"/>
          </p:cNvSpPr>
          <p:nvPr>
            <p:ph type="title"/>
          </p:nvPr>
        </p:nvSpPr>
        <p:spPr/>
        <p:txBody>
          <a:bodyPr/>
          <a:lstStyle/>
          <a:p>
            <a:r>
              <a:rPr lang="en-US" b="1" dirty="0"/>
              <a:t>Week 5 : Break Even Analysis</a:t>
            </a:r>
            <a:endParaRPr lang="x-none" dirty="0"/>
          </a:p>
        </p:txBody>
      </p:sp>
      <p:sp>
        <p:nvSpPr>
          <p:cNvPr id="3" name="Content Placeholder 2">
            <a:extLst>
              <a:ext uri="{FF2B5EF4-FFF2-40B4-BE49-F238E27FC236}">
                <a16:creationId xmlns:a16="http://schemas.microsoft.com/office/drawing/2014/main" xmlns="" id="{7593A998-EEA1-4CDD-B201-005EC3A87F60}"/>
              </a:ext>
            </a:extLst>
          </p:cNvPr>
          <p:cNvSpPr>
            <a:spLocks noGrp="1"/>
          </p:cNvSpPr>
          <p:nvPr>
            <p:ph idx="1"/>
          </p:nvPr>
        </p:nvSpPr>
        <p:spPr/>
        <p:txBody>
          <a:bodyPr/>
          <a:lstStyle/>
          <a:p>
            <a:endParaRPr lang="en-US" dirty="0"/>
          </a:p>
          <a:p>
            <a:endParaRPr lang="en-US" dirty="0"/>
          </a:p>
          <a:p>
            <a:r>
              <a:rPr lang="en-US" sz="3600" b="1" dirty="0"/>
              <a:t>Start of Week Five Part 2</a:t>
            </a:r>
            <a:endParaRPr lang="x-none" sz="3600" b="1" dirty="0"/>
          </a:p>
        </p:txBody>
      </p:sp>
    </p:spTree>
    <p:extLst>
      <p:ext uri="{BB962C8B-B14F-4D97-AF65-F5344CB8AC3E}">
        <p14:creationId xmlns:p14="http://schemas.microsoft.com/office/powerpoint/2010/main" val="1904988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2A8DD3-120B-4FA0-B744-3988CAF3AE3D}"/>
              </a:ext>
            </a:extLst>
          </p:cNvPr>
          <p:cNvSpPr>
            <a:spLocks noGrp="1"/>
          </p:cNvSpPr>
          <p:nvPr>
            <p:ph type="title"/>
          </p:nvPr>
        </p:nvSpPr>
        <p:spPr/>
        <p:txBody>
          <a:bodyPr/>
          <a:lstStyle/>
          <a:p>
            <a:r>
              <a:rPr lang="x-none" b="1" dirty="0"/>
              <a:t>Calculate Break-Even Point (BEP)</a:t>
            </a:r>
            <a:endParaRPr lang="x-none" dirty="0"/>
          </a:p>
        </p:txBody>
      </p:sp>
      <p:sp>
        <p:nvSpPr>
          <p:cNvPr id="3" name="Content Placeholder 2">
            <a:extLst>
              <a:ext uri="{FF2B5EF4-FFF2-40B4-BE49-F238E27FC236}">
                <a16:creationId xmlns:a16="http://schemas.microsoft.com/office/drawing/2014/main" xmlns="" id="{AEA64875-8898-44E3-B471-789C258E177E}"/>
              </a:ext>
            </a:extLst>
          </p:cNvPr>
          <p:cNvSpPr>
            <a:spLocks noGrp="1"/>
          </p:cNvSpPr>
          <p:nvPr>
            <p:ph idx="1"/>
          </p:nvPr>
        </p:nvSpPr>
        <p:spPr/>
        <p:txBody>
          <a:bodyPr/>
          <a:lstStyle/>
          <a:p>
            <a:r>
              <a:rPr lang="x-none" dirty="0"/>
              <a:t>At the break-even point (BEP), there is no net loss or gain; nonetheless, the company is now making money after that point. </a:t>
            </a:r>
            <a:endParaRPr lang="en-US" dirty="0"/>
          </a:p>
          <a:p>
            <a:r>
              <a:rPr lang="x-none" dirty="0"/>
              <a:t>"When will my business break even?" is one of the most important questions for all business owners to have the answer to, especially in the early phases of their enterprise. </a:t>
            </a:r>
            <a:endParaRPr lang="en-US" dirty="0"/>
          </a:p>
          <a:p>
            <a:r>
              <a:rPr lang="x-none" dirty="0"/>
              <a:t>The fundamental goal of all businesses is to turn a profit at some point in order to stay in business. </a:t>
            </a:r>
            <a:endParaRPr lang="en-US" dirty="0"/>
          </a:p>
          <a:p>
            <a:r>
              <a:rPr lang="x-none" dirty="0"/>
              <a:t>If not, the company will have to shut down because the present business plan cannot be sustained. </a:t>
            </a:r>
            <a:br>
              <a:rPr lang="x-none" dirty="0"/>
            </a:br>
            <a:endParaRPr lang="x-none" dirty="0"/>
          </a:p>
        </p:txBody>
      </p:sp>
    </p:spTree>
    <p:extLst>
      <p:ext uri="{BB962C8B-B14F-4D97-AF65-F5344CB8AC3E}">
        <p14:creationId xmlns:p14="http://schemas.microsoft.com/office/powerpoint/2010/main" val="32928985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8E9410-9B35-4460-8625-9F025B524BB7}"/>
              </a:ext>
            </a:extLst>
          </p:cNvPr>
          <p:cNvSpPr>
            <a:spLocks noGrp="1"/>
          </p:cNvSpPr>
          <p:nvPr>
            <p:ph type="title"/>
          </p:nvPr>
        </p:nvSpPr>
        <p:spPr/>
        <p:txBody>
          <a:bodyPr/>
          <a:lstStyle/>
          <a:p>
            <a:r>
              <a:rPr lang="x-none" b="1" dirty="0"/>
              <a:t>Calculate Break-Even Point (BEP)</a:t>
            </a:r>
            <a:endParaRPr lang="x-none" dirty="0"/>
          </a:p>
        </p:txBody>
      </p:sp>
      <p:sp>
        <p:nvSpPr>
          <p:cNvPr id="3" name="Content Placeholder 2">
            <a:extLst>
              <a:ext uri="{FF2B5EF4-FFF2-40B4-BE49-F238E27FC236}">
                <a16:creationId xmlns:a16="http://schemas.microsoft.com/office/drawing/2014/main" xmlns="" id="{81A0AA6B-B794-4999-83CB-7C1681D670E3}"/>
              </a:ext>
            </a:extLst>
          </p:cNvPr>
          <p:cNvSpPr>
            <a:spLocks noGrp="1"/>
          </p:cNvSpPr>
          <p:nvPr>
            <p:ph idx="1"/>
          </p:nvPr>
        </p:nvSpPr>
        <p:spPr/>
        <p:txBody>
          <a:bodyPr>
            <a:normAutofit/>
          </a:bodyPr>
          <a:lstStyle/>
          <a:p>
            <a:r>
              <a:rPr lang="x-none" sz="3200" dirty="0"/>
              <a:t>Eventually, an unprofitable business runs out of cash and is unable to continue with its operations (such as paying employees' salaries, buying products, and making on-time office rent payments). </a:t>
            </a:r>
          </a:p>
          <a:p>
            <a:r>
              <a:rPr lang="x-none" sz="3200" dirty="0"/>
              <a:t>Knowing the amount of work needed to break even allows a firm to set revenue goals and modify other aspects of its operations, like how much to charge for goods and services and how to distribute capital. </a:t>
            </a:r>
            <a:br>
              <a:rPr lang="x-none" sz="3200" dirty="0"/>
            </a:br>
            <a:endParaRPr lang="x-none" sz="3200" dirty="0"/>
          </a:p>
        </p:txBody>
      </p:sp>
    </p:spTree>
    <p:extLst>
      <p:ext uri="{BB962C8B-B14F-4D97-AF65-F5344CB8AC3E}">
        <p14:creationId xmlns:p14="http://schemas.microsoft.com/office/powerpoint/2010/main" val="1283593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4C2F9E-2FCE-4B3E-931C-98BA9EAF7A8C}"/>
              </a:ext>
            </a:extLst>
          </p:cNvPr>
          <p:cNvSpPr>
            <a:spLocks noGrp="1"/>
          </p:cNvSpPr>
          <p:nvPr>
            <p:ph type="title"/>
          </p:nvPr>
        </p:nvSpPr>
        <p:spPr/>
        <p:txBody>
          <a:bodyPr/>
          <a:lstStyle/>
          <a:p>
            <a:r>
              <a:rPr lang="en-US" dirty="0"/>
              <a:t>Formula</a:t>
            </a:r>
            <a:endParaRPr lang="x-none" dirty="0"/>
          </a:p>
        </p:txBody>
      </p:sp>
      <p:sp>
        <p:nvSpPr>
          <p:cNvPr id="3" name="Content Placeholder 2">
            <a:extLst>
              <a:ext uri="{FF2B5EF4-FFF2-40B4-BE49-F238E27FC236}">
                <a16:creationId xmlns:a16="http://schemas.microsoft.com/office/drawing/2014/main" xmlns="" id="{37A56CCB-BA63-4283-94B5-65A7E2A6F9C9}"/>
              </a:ext>
            </a:extLst>
          </p:cNvPr>
          <p:cNvSpPr>
            <a:spLocks noGrp="1"/>
          </p:cNvSpPr>
          <p:nvPr>
            <p:ph idx="1"/>
          </p:nvPr>
        </p:nvSpPr>
        <p:spPr/>
        <p:txBody>
          <a:bodyPr>
            <a:normAutofit/>
          </a:bodyPr>
          <a:lstStyle/>
          <a:p>
            <a:r>
              <a:rPr lang="x-none" dirty="0"/>
              <a:t>The following procedures can be used to determine the break-even point: </a:t>
            </a:r>
            <a:br>
              <a:rPr lang="x-none" dirty="0"/>
            </a:br>
            <a:r>
              <a:rPr lang="x-none" dirty="0"/>
              <a:t>(a) Calculate the total of the fixed costs in step one. </a:t>
            </a:r>
            <a:br>
              <a:rPr lang="x-none" dirty="0"/>
            </a:br>
            <a:r>
              <a:rPr lang="x-none" dirty="0"/>
              <a:t>(b) Determine the contribution margin in step two. </a:t>
            </a:r>
            <a:br>
              <a:rPr lang="x-none" dirty="0"/>
            </a:br>
            <a:r>
              <a:rPr lang="x-none" dirty="0"/>
              <a:t>(c) Divide the fixed costs by the contribution margin in step three. </a:t>
            </a:r>
            <a:br>
              <a:rPr lang="x-none" dirty="0"/>
            </a:br>
            <a:endParaRPr lang="en-US" dirty="0"/>
          </a:p>
          <a:p>
            <a:r>
              <a:rPr lang="x-none" b="1" dirty="0"/>
              <a:t>Formula for Break-Even Point</a:t>
            </a:r>
            <a:r>
              <a:rPr lang="x-none" dirty="0"/>
              <a:t> </a:t>
            </a:r>
            <a:endParaRPr lang="en-US" dirty="0"/>
          </a:p>
          <a:p>
            <a:r>
              <a:rPr lang="x-none" dirty="0"/>
              <a:t>The break-even point (BEP) is determined by taking the total amount of fixed costs and dividing it by the contribution margin per unit.</a:t>
            </a:r>
            <a:endParaRPr lang="en-US" dirty="0"/>
          </a:p>
          <a:p>
            <a:r>
              <a:rPr lang="x-none" b="1" dirty="0"/>
              <a:t>Break-Even Point (BEP)</a:t>
            </a:r>
            <a:r>
              <a:rPr lang="en-US" b="1" dirty="0"/>
              <a:t>= Fixed costs</a:t>
            </a:r>
            <a:r>
              <a:rPr lang="x-none" b="1" dirty="0"/>
              <a:t> ÷ </a:t>
            </a:r>
            <a:r>
              <a:rPr lang="en-US" b="1" dirty="0"/>
              <a:t>Contribution margin</a:t>
            </a:r>
            <a:r>
              <a:rPr lang="x-none" dirty="0"/>
              <a:t> </a:t>
            </a:r>
          </a:p>
          <a:p>
            <a:endParaRPr lang="x-none" dirty="0"/>
          </a:p>
        </p:txBody>
      </p:sp>
    </p:spTree>
    <p:extLst>
      <p:ext uri="{BB962C8B-B14F-4D97-AF65-F5344CB8AC3E}">
        <p14:creationId xmlns:p14="http://schemas.microsoft.com/office/powerpoint/2010/main" val="12960178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CF9EFA-1FDD-49F2-B9F7-7CF9AA1F7B56}"/>
              </a:ext>
            </a:extLst>
          </p:cNvPr>
          <p:cNvSpPr>
            <a:spLocks noGrp="1"/>
          </p:cNvSpPr>
          <p:nvPr>
            <p:ph type="title"/>
          </p:nvPr>
        </p:nvSpPr>
        <p:spPr/>
        <p:txBody>
          <a:bodyPr/>
          <a:lstStyle/>
          <a:p>
            <a:r>
              <a:rPr lang="en-US" dirty="0"/>
              <a:t>Formula</a:t>
            </a:r>
            <a:endParaRPr lang="x-none" dirty="0"/>
          </a:p>
        </p:txBody>
      </p:sp>
      <p:sp>
        <p:nvSpPr>
          <p:cNvPr id="3" name="Content Placeholder 2">
            <a:extLst>
              <a:ext uri="{FF2B5EF4-FFF2-40B4-BE49-F238E27FC236}">
                <a16:creationId xmlns:a16="http://schemas.microsoft.com/office/drawing/2014/main" xmlns="" id="{96D82C50-F53D-4BDB-A862-DB4337CB037F}"/>
              </a:ext>
            </a:extLst>
          </p:cNvPr>
          <p:cNvSpPr>
            <a:spLocks noGrp="1"/>
          </p:cNvSpPr>
          <p:nvPr>
            <p:ph idx="1"/>
          </p:nvPr>
        </p:nvSpPr>
        <p:spPr/>
        <p:txBody>
          <a:bodyPr/>
          <a:lstStyle/>
          <a:p>
            <a:r>
              <a:rPr lang="en-US" b="1" dirty="0"/>
              <a:t>Contribution Margin</a:t>
            </a:r>
          </a:p>
          <a:p>
            <a:r>
              <a:rPr lang="x-none" dirty="0"/>
              <a:t>The amount of income left over after all related variable costs incurred to produce that revenue are paid is known as the contribution margin, which is calculated as the selling price per unit less the variable costs per unit. </a:t>
            </a:r>
            <a:br>
              <a:rPr lang="x-none" dirty="0"/>
            </a:br>
            <a:r>
              <a:rPr lang="x-none" dirty="0"/>
              <a:t>• </a:t>
            </a:r>
            <a:r>
              <a:rPr lang="x-none" b="1" dirty="0"/>
              <a:t>Fixed Costs</a:t>
            </a:r>
            <a:r>
              <a:rPr lang="x-none" dirty="0"/>
              <a:t> ➝ Contribution Margin </a:t>
            </a:r>
            <a:endParaRPr lang="en-US" dirty="0"/>
          </a:p>
          <a:p>
            <a:r>
              <a:rPr lang="x-none" dirty="0"/>
              <a:t>A corporation is said to be at break-even when its contribution margin (measured in dollars) matches its fixed costs. </a:t>
            </a:r>
            <a:br>
              <a:rPr lang="x-none" dirty="0"/>
            </a:br>
            <a:endParaRPr lang="x-none" dirty="0"/>
          </a:p>
        </p:txBody>
      </p:sp>
    </p:spTree>
    <p:extLst>
      <p:ext uri="{BB962C8B-B14F-4D97-AF65-F5344CB8AC3E}">
        <p14:creationId xmlns:p14="http://schemas.microsoft.com/office/powerpoint/2010/main" val="1502593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9F3598-4E22-4FFA-AE99-D089ECC7322F}"/>
              </a:ext>
            </a:extLst>
          </p:cNvPr>
          <p:cNvSpPr>
            <a:spLocks noGrp="1"/>
          </p:cNvSpPr>
          <p:nvPr>
            <p:ph type="title"/>
          </p:nvPr>
        </p:nvSpPr>
        <p:spPr/>
        <p:txBody>
          <a:bodyPr/>
          <a:lstStyle/>
          <a:p>
            <a:r>
              <a:rPr lang="en-US" dirty="0"/>
              <a:t>Target Profits</a:t>
            </a:r>
            <a:endParaRPr lang="x-none" dirty="0"/>
          </a:p>
        </p:txBody>
      </p:sp>
      <p:sp>
        <p:nvSpPr>
          <p:cNvPr id="3" name="Content Placeholder 2">
            <a:extLst>
              <a:ext uri="{FF2B5EF4-FFF2-40B4-BE49-F238E27FC236}">
                <a16:creationId xmlns:a16="http://schemas.microsoft.com/office/drawing/2014/main" xmlns="" id="{EE47AA5C-46A2-4DEE-B302-C631E101C638}"/>
              </a:ext>
            </a:extLst>
          </p:cNvPr>
          <p:cNvSpPr>
            <a:spLocks noGrp="1"/>
          </p:cNvSpPr>
          <p:nvPr>
            <p:ph idx="1"/>
          </p:nvPr>
        </p:nvSpPr>
        <p:spPr/>
        <p:txBody>
          <a:bodyPr/>
          <a:lstStyle/>
          <a:p>
            <a:r>
              <a:rPr lang="x-none" dirty="0"/>
              <a:t>Margin of Contribution &gt; Fixed Expenses ➝ The business truly begins to make money from the sale of its goods and services if its contribution margin surpasses its fixed costs. </a:t>
            </a:r>
            <a:endParaRPr lang="en-US" dirty="0"/>
          </a:p>
          <a:p>
            <a:r>
              <a:rPr lang="x-none" b="1" dirty="0"/>
              <a:t>How to Perform Analysis of Break-Even </a:t>
            </a:r>
            <a:endParaRPr lang="en-US" b="1" dirty="0"/>
          </a:p>
          <a:p>
            <a:r>
              <a:rPr lang="x-none" dirty="0"/>
              <a:t>When a business reaches its break-even point, it is functioning at a net gain or loss</a:t>
            </a:r>
            <a:r>
              <a:rPr lang="en-US" dirty="0"/>
              <a:t>.</a:t>
            </a:r>
            <a:r>
              <a:rPr lang="x-none" dirty="0"/>
              <a:t>"broken even." </a:t>
            </a:r>
          </a:p>
          <a:p>
            <a:r>
              <a:rPr lang="x-none" dirty="0"/>
              <a:t>The additional income that exceeds the break-even point (BEP) helps the business turn a larger profit.</a:t>
            </a:r>
          </a:p>
        </p:txBody>
      </p:sp>
    </p:spTree>
    <p:extLst>
      <p:ext uri="{BB962C8B-B14F-4D97-AF65-F5344CB8AC3E}">
        <p14:creationId xmlns:p14="http://schemas.microsoft.com/office/powerpoint/2010/main" val="3627724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45BE77-0E62-4D42-8578-E4A6378775DD}"/>
              </a:ext>
            </a:extLst>
          </p:cNvPr>
          <p:cNvSpPr>
            <a:spLocks noGrp="1"/>
          </p:cNvSpPr>
          <p:nvPr>
            <p:ph type="title"/>
          </p:nvPr>
        </p:nvSpPr>
        <p:spPr/>
        <p:txBody>
          <a:bodyPr/>
          <a:lstStyle/>
          <a:p>
            <a:r>
              <a:rPr lang="en-US" dirty="0"/>
              <a:t>Pricing</a:t>
            </a:r>
            <a:endParaRPr lang="x-none" dirty="0"/>
          </a:p>
        </p:txBody>
      </p:sp>
      <p:sp>
        <p:nvSpPr>
          <p:cNvPr id="3" name="Content Placeholder 2">
            <a:extLst>
              <a:ext uri="{FF2B5EF4-FFF2-40B4-BE49-F238E27FC236}">
                <a16:creationId xmlns:a16="http://schemas.microsoft.com/office/drawing/2014/main" xmlns="" id="{E9D997A5-27C8-49D2-AEC7-03BA66C2BAA0}"/>
              </a:ext>
            </a:extLst>
          </p:cNvPr>
          <p:cNvSpPr>
            <a:spLocks noGrp="1"/>
          </p:cNvSpPr>
          <p:nvPr>
            <p:ph idx="1"/>
          </p:nvPr>
        </p:nvSpPr>
        <p:spPr/>
        <p:txBody>
          <a:bodyPr>
            <a:normAutofit fontScale="92500"/>
          </a:bodyPr>
          <a:lstStyle/>
          <a:p>
            <a:r>
              <a:rPr lang="x-none" dirty="0"/>
              <a:t>To properly set prices, make rational and explicit sales target targets, and pinpoint areas where the business model needs to be improved (such as sales methods and marketing strategies), it is necessary to first perform a break-even study. </a:t>
            </a:r>
            <a:endParaRPr lang="en-US" dirty="0"/>
          </a:p>
          <a:p>
            <a:r>
              <a:rPr lang="x-none" dirty="0"/>
              <a:t>Moreover, well-established businesses with a broad range of goods and services can determine if it would be financially feasible to add a particular product by estimating the break-even point on a product-by-product basis. </a:t>
            </a:r>
            <a:br>
              <a:rPr lang="x-none" dirty="0"/>
            </a:br>
            <a:endParaRPr lang="en-US" dirty="0"/>
          </a:p>
          <a:p>
            <a:r>
              <a:rPr lang="x-none" dirty="0"/>
              <a:t>Since a precise target figure was established, the management team of a company may really create more specific sales goals thanks to the insights gained from doing break-even analysis. </a:t>
            </a:r>
          </a:p>
          <a:p>
            <a:endParaRPr lang="x-none" dirty="0"/>
          </a:p>
        </p:txBody>
      </p:sp>
    </p:spTree>
    <p:extLst>
      <p:ext uri="{BB962C8B-B14F-4D97-AF65-F5344CB8AC3E}">
        <p14:creationId xmlns:p14="http://schemas.microsoft.com/office/powerpoint/2010/main" val="21834621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DF4C8F-67A3-4068-A40B-B0727460FEE3}"/>
              </a:ext>
            </a:extLst>
          </p:cNvPr>
          <p:cNvSpPr>
            <a:spLocks noGrp="1"/>
          </p:cNvSpPr>
          <p:nvPr>
            <p:ph type="title"/>
          </p:nvPr>
        </p:nvSpPr>
        <p:spPr/>
        <p:txBody>
          <a:bodyPr/>
          <a:lstStyle/>
          <a:p>
            <a:r>
              <a:rPr lang="x-none" b="1" dirty="0"/>
              <a:t>Example (BEP)</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57DBDE2C-AB7B-4240-BC56-338E858CE465}"/>
              </a:ext>
            </a:extLst>
          </p:cNvPr>
          <p:cNvSpPr>
            <a:spLocks noGrp="1"/>
          </p:cNvSpPr>
          <p:nvPr>
            <p:ph idx="1"/>
          </p:nvPr>
        </p:nvSpPr>
        <p:spPr/>
        <p:txBody>
          <a:bodyPr>
            <a:normAutofit/>
          </a:bodyPr>
          <a:lstStyle/>
          <a:p>
            <a:r>
              <a:rPr lang="x-none" sz="3200" dirty="0"/>
              <a:t>For instance, if a business has $10,000 in fixed costs each month, $100 for each product's average selling price (ASP), and $20 for each product's variable cost, the contribution margin per unit is $80. </a:t>
            </a:r>
            <a:br>
              <a:rPr lang="x-none" sz="3200" dirty="0"/>
            </a:br>
            <a:r>
              <a:rPr lang="x-none" sz="3200" dirty="0"/>
              <a:t>• Monthly Fixed Expenses: $10,000 </a:t>
            </a:r>
            <a:br>
              <a:rPr lang="x-none" sz="3200" dirty="0"/>
            </a:br>
            <a:r>
              <a:rPr lang="x-none" sz="3200" dirty="0"/>
              <a:t>• $100.00 is the average selling price (ASP). </a:t>
            </a:r>
            <a:br>
              <a:rPr lang="x-none" sz="3200" dirty="0"/>
            </a:br>
            <a:r>
              <a:rPr lang="x-none" sz="3200" dirty="0"/>
              <a:t>• $20.00 is the variable cost per unit. </a:t>
            </a:r>
            <a:br>
              <a:rPr lang="x-none" sz="3200" dirty="0"/>
            </a:br>
            <a:r>
              <a:rPr lang="x-none" sz="3200" dirty="0"/>
              <a:t>• $80.00 is the contribution margin. </a:t>
            </a:r>
            <a:br>
              <a:rPr lang="x-none" sz="3200" dirty="0"/>
            </a:br>
            <a:endParaRPr lang="x-none" sz="3200" dirty="0"/>
          </a:p>
        </p:txBody>
      </p:sp>
    </p:spTree>
    <p:extLst>
      <p:ext uri="{BB962C8B-B14F-4D97-AF65-F5344CB8AC3E}">
        <p14:creationId xmlns:p14="http://schemas.microsoft.com/office/powerpoint/2010/main" val="1815609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EE0EDF-8B55-4084-A22E-E6BF2D95A776}"/>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A24C5FC8-72FE-453C-A646-5DAC9AED8280}"/>
              </a:ext>
            </a:extLst>
          </p:cNvPr>
          <p:cNvSpPr>
            <a:spLocks noGrp="1"/>
          </p:cNvSpPr>
          <p:nvPr>
            <p:ph idx="1"/>
          </p:nvPr>
        </p:nvSpPr>
        <p:spPr/>
        <p:txBody>
          <a:bodyPr/>
          <a:lstStyle/>
          <a:p>
            <a:r>
              <a:rPr lang="x-none" sz="3200" dirty="0"/>
              <a:t>The break-even point is then calculated by dividing the $10,000 in fixed expenses by the $80 contribution margin</a:t>
            </a:r>
            <a:endParaRPr lang="en-US" sz="3200" dirty="0"/>
          </a:p>
          <a:p>
            <a:r>
              <a:rPr lang="x-none" sz="3200" dirty="0"/>
              <a:t> If the company sells 125 units of its product, it will have generated no profit at all. </a:t>
            </a:r>
            <a:endParaRPr lang="en-US" sz="3200" dirty="0"/>
          </a:p>
          <a:p>
            <a:r>
              <a:rPr lang="x-none" sz="3200" dirty="0"/>
              <a:t>125 units is the Break-Even Point (BEP). </a:t>
            </a:r>
          </a:p>
          <a:p>
            <a:endParaRPr lang="x-none" dirty="0"/>
          </a:p>
          <a:p>
            <a:endParaRPr lang="x-none" dirty="0"/>
          </a:p>
        </p:txBody>
      </p:sp>
    </p:spTree>
    <p:extLst>
      <p:ext uri="{BB962C8B-B14F-4D97-AF65-F5344CB8AC3E}">
        <p14:creationId xmlns:p14="http://schemas.microsoft.com/office/powerpoint/2010/main" val="21454131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18E0B8-EDAE-4083-8460-403D7B4562BA}"/>
              </a:ext>
            </a:extLst>
          </p:cNvPr>
          <p:cNvSpPr>
            <a:spLocks noGrp="1"/>
          </p:cNvSpPr>
          <p:nvPr>
            <p:ph type="title"/>
          </p:nvPr>
        </p:nvSpPr>
        <p:spPr/>
        <p:txBody>
          <a:bodyPr>
            <a:normAutofit fontScale="90000"/>
          </a:bodyPr>
          <a:lstStyle/>
          <a:p>
            <a:r>
              <a:rPr lang="en-US" dirty="0"/>
              <a:t/>
            </a:r>
            <a:br>
              <a:rPr lang="en-US" dirty="0"/>
            </a:br>
            <a:r>
              <a:rPr lang="en-US" dirty="0"/>
              <a:t>Applying Cost Volume Profit Analysis in Decision Making</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7162BBC0-EC64-4CC5-A5EE-1B84E61832CD}"/>
              </a:ext>
            </a:extLst>
          </p:cNvPr>
          <p:cNvSpPr>
            <a:spLocks noGrp="1"/>
          </p:cNvSpPr>
          <p:nvPr>
            <p:ph idx="1"/>
          </p:nvPr>
        </p:nvSpPr>
        <p:spPr/>
        <p:txBody>
          <a:bodyPr/>
          <a:lstStyle/>
          <a:p>
            <a:r>
              <a:rPr lang="x-none" dirty="0"/>
              <a:t>Making decisions is one of the most significant uses of cost volume profit analysis. </a:t>
            </a:r>
            <a:endParaRPr lang="en-US" dirty="0"/>
          </a:p>
          <a:p>
            <a:r>
              <a:rPr lang="x-none" dirty="0"/>
              <a:t>A technique for figuring out how changes in sales volume, price, fixed expenses, variable costs, and product mix impact a company's profitability is called </a:t>
            </a:r>
            <a:r>
              <a:rPr lang="en-US" dirty="0"/>
              <a:t>C</a:t>
            </a:r>
            <a:r>
              <a:rPr lang="x-none" dirty="0" err="1"/>
              <a:t>ost</a:t>
            </a:r>
            <a:r>
              <a:rPr lang="x-none" dirty="0"/>
              <a:t> </a:t>
            </a:r>
            <a:r>
              <a:rPr lang="en-US" dirty="0"/>
              <a:t>V</a:t>
            </a:r>
            <a:r>
              <a:rPr lang="x-none" dirty="0" err="1"/>
              <a:t>olume</a:t>
            </a:r>
            <a:r>
              <a:rPr lang="x-none" dirty="0"/>
              <a:t> </a:t>
            </a:r>
            <a:r>
              <a:rPr lang="en-US" dirty="0"/>
              <a:t>P</a:t>
            </a:r>
            <a:r>
              <a:rPr lang="x-none" dirty="0" err="1"/>
              <a:t>rofit</a:t>
            </a:r>
            <a:r>
              <a:rPr lang="x-none" dirty="0"/>
              <a:t> analysis, or CVP analysis.</a:t>
            </a:r>
            <a:endParaRPr lang="en-US" dirty="0"/>
          </a:p>
          <a:p>
            <a:r>
              <a:rPr lang="x-none" dirty="0"/>
              <a:t>Managers can assess the effects of various scenarios and make well-informed decisions that optimize the company's profits by employing CVP analysis.</a:t>
            </a:r>
          </a:p>
        </p:txBody>
      </p:sp>
    </p:spTree>
    <p:extLst>
      <p:ext uri="{BB962C8B-B14F-4D97-AF65-F5344CB8AC3E}">
        <p14:creationId xmlns:p14="http://schemas.microsoft.com/office/powerpoint/2010/main" val="2902544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24808F-9408-48DD-B661-B808A916CA37}"/>
              </a:ext>
            </a:extLst>
          </p:cNvPr>
          <p:cNvSpPr>
            <a:spLocks noGrp="1"/>
          </p:cNvSpPr>
          <p:nvPr>
            <p:ph type="title"/>
          </p:nvPr>
        </p:nvSpPr>
        <p:spPr/>
        <p:txBody>
          <a:bodyPr/>
          <a:lstStyle/>
          <a:p>
            <a:r>
              <a:rPr lang="x-none" dirty="0"/>
              <a:t>Common choices </a:t>
            </a:r>
            <a:r>
              <a:rPr lang="en-US" dirty="0"/>
              <a:t>using </a:t>
            </a:r>
            <a:r>
              <a:rPr lang="x-none" dirty="0"/>
              <a:t>CVP analysis </a:t>
            </a:r>
          </a:p>
        </p:txBody>
      </p:sp>
      <p:sp>
        <p:nvSpPr>
          <p:cNvPr id="3" name="Content Placeholder 2">
            <a:extLst>
              <a:ext uri="{FF2B5EF4-FFF2-40B4-BE49-F238E27FC236}">
                <a16:creationId xmlns:a16="http://schemas.microsoft.com/office/drawing/2014/main" xmlns="" id="{BA552326-4F48-491E-8D1C-45EE1768A235}"/>
              </a:ext>
            </a:extLst>
          </p:cNvPr>
          <p:cNvSpPr>
            <a:spLocks noGrp="1"/>
          </p:cNvSpPr>
          <p:nvPr>
            <p:ph idx="1"/>
          </p:nvPr>
        </p:nvSpPr>
        <p:spPr/>
        <p:txBody>
          <a:bodyPr/>
          <a:lstStyle/>
          <a:p>
            <a:r>
              <a:rPr lang="x-none" dirty="0"/>
              <a:t>1. </a:t>
            </a:r>
            <a:r>
              <a:rPr lang="x-none" b="1" dirty="0"/>
              <a:t>Pricing decisions:</a:t>
            </a:r>
            <a:endParaRPr lang="en-US" b="1" dirty="0"/>
          </a:p>
          <a:p>
            <a:r>
              <a:rPr lang="x-none" dirty="0"/>
              <a:t> By taking into account the targeted profit margin, the break-even point, and the price elasticity of demand, CVP analysis can assist managers in figuring out the best selling price for a good or service. </a:t>
            </a:r>
          </a:p>
          <a:p>
            <a:r>
              <a:rPr lang="x-none" dirty="0"/>
              <a:t>For instance, the break-even point is 500 units ($20,000 / ($100 - $60)) if a business sells a product for $100 per unit, with a variable cost of $60 per unit and a fixed cost of $20,000 per month. </a:t>
            </a:r>
            <a:endParaRPr lang="en-US" dirty="0"/>
          </a:p>
          <a:p>
            <a:r>
              <a:rPr lang="x-none" dirty="0"/>
              <a:t>The business must sell 750 units ($30,000 / ($100 - $60)) in order to turn a $10,000 monthly profit.</a:t>
            </a:r>
          </a:p>
        </p:txBody>
      </p:sp>
    </p:spTree>
    <p:extLst>
      <p:ext uri="{BB962C8B-B14F-4D97-AF65-F5344CB8AC3E}">
        <p14:creationId xmlns:p14="http://schemas.microsoft.com/office/powerpoint/2010/main" val="37255132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BE4731-5B27-4D71-B791-427CBF9096DE}"/>
              </a:ext>
            </a:extLst>
          </p:cNvPr>
          <p:cNvSpPr>
            <a:spLocks noGrp="1"/>
          </p:cNvSpPr>
          <p:nvPr>
            <p:ph type="title"/>
          </p:nvPr>
        </p:nvSpPr>
        <p:spPr/>
        <p:txBody>
          <a:bodyPr/>
          <a:lstStyle/>
          <a:p>
            <a:r>
              <a:rPr lang="x-none" dirty="0"/>
              <a:t>Common choices </a:t>
            </a:r>
            <a:r>
              <a:rPr lang="en-US" dirty="0"/>
              <a:t>using </a:t>
            </a:r>
            <a:r>
              <a:rPr lang="x-none" dirty="0"/>
              <a:t>CVP analysis</a:t>
            </a:r>
          </a:p>
        </p:txBody>
      </p:sp>
      <p:sp>
        <p:nvSpPr>
          <p:cNvPr id="3" name="Content Placeholder 2">
            <a:extLst>
              <a:ext uri="{FF2B5EF4-FFF2-40B4-BE49-F238E27FC236}">
                <a16:creationId xmlns:a16="http://schemas.microsoft.com/office/drawing/2014/main" xmlns="" id="{11B7D7C3-2E32-4E8A-AD51-305E1D5572B8}"/>
              </a:ext>
            </a:extLst>
          </p:cNvPr>
          <p:cNvSpPr>
            <a:spLocks noGrp="1"/>
          </p:cNvSpPr>
          <p:nvPr>
            <p:ph idx="1"/>
          </p:nvPr>
        </p:nvSpPr>
        <p:spPr/>
        <p:txBody>
          <a:bodyPr/>
          <a:lstStyle/>
          <a:p>
            <a:r>
              <a:rPr lang="x-none" dirty="0"/>
              <a:t>On the other hand, if the product's demand is price-sensitive, the business might have to either raise the price to offset variable expenses or cut the price to boost sales volume.</a:t>
            </a:r>
            <a:endParaRPr lang="en-US" dirty="0"/>
          </a:p>
          <a:p>
            <a:r>
              <a:rPr lang="x-none" dirty="0"/>
              <a:t> </a:t>
            </a:r>
            <a:r>
              <a:rPr lang="en-US" dirty="0"/>
              <a:t> CVP analysis</a:t>
            </a:r>
            <a:r>
              <a:rPr lang="x-none" dirty="0"/>
              <a:t> can help the company find the best price that balances the trade-off between volume and profit.</a:t>
            </a:r>
          </a:p>
          <a:p>
            <a:r>
              <a:rPr lang="x-none" dirty="0"/>
              <a:t> </a:t>
            </a:r>
            <a:r>
              <a:rPr lang="en-US" dirty="0"/>
              <a:t>(2) </a:t>
            </a:r>
            <a:r>
              <a:rPr lang="x-none" b="1" dirty="0"/>
              <a:t>Product mix decisions:</a:t>
            </a:r>
            <a:r>
              <a:rPr lang="x-none" dirty="0"/>
              <a:t> </a:t>
            </a:r>
            <a:endParaRPr lang="en-US" dirty="0"/>
          </a:p>
          <a:p>
            <a:r>
              <a:rPr lang="x-none" dirty="0"/>
              <a:t>Based on the contribution margin and demand of each product or service, managers can make the best possible decisions about the mix of products or services to offer with the aid of CVP analysis.</a:t>
            </a:r>
          </a:p>
        </p:txBody>
      </p:sp>
    </p:spTree>
    <p:extLst>
      <p:ext uri="{BB962C8B-B14F-4D97-AF65-F5344CB8AC3E}">
        <p14:creationId xmlns:p14="http://schemas.microsoft.com/office/powerpoint/2010/main" val="40085373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0B176E-F031-4894-826A-93B5A390E2DB}"/>
              </a:ext>
            </a:extLst>
          </p:cNvPr>
          <p:cNvSpPr>
            <a:spLocks noGrp="1"/>
          </p:cNvSpPr>
          <p:nvPr>
            <p:ph type="title"/>
          </p:nvPr>
        </p:nvSpPr>
        <p:spPr/>
        <p:txBody>
          <a:bodyPr/>
          <a:lstStyle/>
          <a:p>
            <a:r>
              <a:rPr lang="en-US" dirty="0"/>
              <a:t>Example</a:t>
            </a:r>
            <a:endParaRPr lang="x-none" dirty="0"/>
          </a:p>
        </p:txBody>
      </p:sp>
      <p:sp>
        <p:nvSpPr>
          <p:cNvPr id="3" name="Content Placeholder 2">
            <a:extLst>
              <a:ext uri="{FF2B5EF4-FFF2-40B4-BE49-F238E27FC236}">
                <a16:creationId xmlns:a16="http://schemas.microsoft.com/office/drawing/2014/main" xmlns="" id="{F57E82A7-08FF-4A5B-92C4-F5CDC70C4973}"/>
              </a:ext>
            </a:extLst>
          </p:cNvPr>
          <p:cNvSpPr>
            <a:spLocks noGrp="1"/>
          </p:cNvSpPr>
          <p:nvPr>
            <p:ph idx="1"/>
          </p:nvPr>
        </p:nvSpPr>
        <p:spPr/>
        <p:txBody>
          <a:bodyPr/>
          <a:lstStyle/>
          <a:p>
            <a:r>
              <a:rPr lang="x-none" dirty="0"/>
              <a:t>The difference between a product or service's selling price and variable cost is known as the contribution margin. </a:t>
            </a:r>
            <a:endParaRPr lang="en-US" dirty="0"/>
          </a:p>
          <a:p>
            <a:r>
              <a:rPr lang="x-none" dirty="0"/>
              <a:t>It stands for the amount of income that goes toward making a profit and paying fixed expenses. </a:t>
            </a:r>
            <a:endParaRPr lang="en-US" dirty="0"/>
          </a:p>
          <a:p>
            <a:r>
              <a:rPr lang="x-none" dirty="0"/>
              <a:t>Given the following information, for instance, a business selling two items, A and B, might do so as follows: </a:t>
            </a:r>
            <a:endParaRPr lang="en-US" dirty="0"/>
          </a:p>
          <a:p>
            <a:r>
              <a:rPr lang="x-none" dirty="0"/>
              <a:t>Product | Selling Price | Variable Cost | Contribution</a:t>
            </a:r>
            <a:r>
              <a:rPr lang="en-US" dirty="0"/>
              <a:t> M</a:t>
            </a:r>
            <a:r>
              <a:rPr lang="x-none" dirty="0"/>
              <a:t> | Demand |</a:t>
            </a:r>
            <a:endParaRPr lang="en-US" dirty="0"/>
          </a:p>
          <a:p>
            <a:pPr marL="0" indent="0">
              <a:buNone/>
            </a:pPr>
            <a:r>
              <a:rPr lang="en-US" dirty="0"/>
              <a:t>	</a:t>
            </a:r>
            <a:r>
              <a:rPr lang="x-none" dirty="0"/>
              <a:t>| A | $50 | $30 | $20 | 1,000 |</a:t>
            </a:r>
            <a:endParaRPr lang="en-US" dirty="0"/>
          </a:p>
          <a:p>
            <a:r>
              <a:rPr lang="en-US" dirty="0"/>
              <a:t>	</a:t>
            </a:r>
            <a:r>
              <a:rPr lang="x-none" dirty="0"/>
              <a:t>| B | $80 | $40 | 40 | 500 | </a:t>
            </a:r>
          </a:p>
          <a:p>
            <a:endParaRPr lang="x-none" dirty="0"/>
          </a:p>
        </p:txBody>
      </p:sp>
    </p:spTree>
    <p:extLst>
      <p:ext uri="{BB962C8B-B14F-4D97-AF65-F5344CB8AC3E}">
        <p14:creationId xmlns:p14="http://schemas.microsoft.com/office/powerpoint/2010/main" val="16748355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7DE428-B69B-4662-A301-F48A053585F5}"/>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E9FB63D0-B947-44CF-806F-D57A9675A0F6}"/>
              </a:ext>
            </a:extLst>
          </p:cNvPr>
          <p:cNvSpPr>
            <a:spLocks noGrp="1"/>
          </p:cNvSpPr>
          <p:nvPr>
            <p:ph idx="1"/>
          </p:nvPr>
        </p:nvSpPr>
        <p:spPr/>
        <p:txBody>
          <a:bodyPr>
            <a:normAutofit fontScale="92500"/>
          </a:bodyPr>
          <a:lstStyle/>
          <a:p>
            <a:r>
              <a:rPr lang="x-none" dirty="0"/>
              <a:t>The company's overall contribution margin is $40,000 ($20 x 1,000 + $40 x 500). On the other hand, if the company's monthly production capacity is restricted to 1,200 units, it could have to select the optimal product mix to optimize the contribution margin. </a:t>
            </a:r>
            <a:endParaRPr lang="en-US" dirty="0"/>
          </a:p>
          <a:p>
            <a:r>
              <a:rPr lang="x-none" dirty="0"/>
              <a:t>The business can </a:t>
            </a:r>
            <a:r>
              <a:rPr lang="x-none" dirty="0" err="1"/>
              <a:t>analyze</a:t>
            </a:r>
            <a:r>
              <a:rPr lang="x-none" dirty="0"/>
              <a:t> the various product mix scenarios with the use of CVP analysis and choose the scenario that maximizes profit. Selling 800 units of A and 400 units of B, for instance, is one potential product mix. </a:t>
            </a:r>
            <a:endParaRPr lang="en-US" dirty="0"/>
          </a:p>
          <a:p>
            <a:r>
              <a:rPr lang="x-none" dirty="0"/>
              <a:t>This would result in a $32,000 contribution margin ($20 x 800 + $40 x 400). Selling 600 units of A and 600 units of B is another potential product mix. This would result in a $36,000 contribution margin ($20 x 600 + $40 x 600). </a:t>
            </a:r>
          </a:p>
          <a:p>
            <a:endParaRPr lang="x-none" dirty="0"/>
          </a:p>
        </p:txBody>
      </p:sp>
    </p:spTree>
    <p:extLst>
      <p:ext uri="{BB962C8B-B14F-4D97-AF65-F5344CB8AC3E}">
        <p14:creationId xmlns:p14="http://schemas.microsoft.com/office/powerpoint/2010/main" val="33598611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A4BA9-1F6E-4252-89BB-24320D7F37A4}"/>
              </a:ext>
            </a:extLst>
          </p:cNvPr>
          <p:cNvSpPr>
            <a:spLocks noGrp="1"/>
          </p:cNvSpPr>
          <p:nvPr>
            <p:ph type="title"/>
          </p:nvPr>
        </p:nvSpPr>
        <p:spPr/>
        <p:txBody>
          <a:bodyPr/>
          <a:lstStyle/>
          <a:p>
            <a:r>
              <a:rPr lang="x-none" dirty="0"/>
              <a:t>Common choices </a:t>
            </a:r>
            <a:r>
              <a:rPr lang="en-US" dirty="0"/>
              <a:t>using </a:t>
            </a:r>
            <a:r>
              <a:rPr lang="x-none" dirty="0"/>
              <a:t>CVP analysis</a:t>
            </a:r>
          </a:p>
        </p:txBody>
      </p:sp>
      <p:sp>
        <p:nvSpPr>
          <p:cNvPr id="3" name="Content Placeholder 2">
            <a:extLst>
              <a:ext uri="{FF2B5EF4-FFF2-40B4-BE49-F238E27FC236}">
                <a16:creationId xmlns:a16="http://schemas.microsoft.com/office/drawing/2014/main" xmlns="" id="{F710FF2E-B17B-491A-AF06-E2E9B346AC04}"/>
              </a:ext>
            </a:extLst>
          </p:cNvPr>
          <p:cNvSpPr>
            <a:spLocks noGrp="1"/>
          </p:cNvSpPr>
          <p:nvPr>
            <p:ph idx="1"/>
          </p:nvPr>
        </p:nvSpPr>
        <p:spPr/>
        <p:txBody>
          <a:bodyPr/>
          <a:lstStyle/>
          <a:p>
            <a:endParaRPr lang="en-US" dirty="0"/>
          </a:p>
          <a:p>
            <a:r>
              <a:rPr lang="x-none" dirty="0"/>
              <a:t>The second</a:t>
            </a:r>
            <a:r>
              <a:rPr lang="en-US" dirty="0"/>
              <a:t> product mix</a:t>
            </a:r>
            <a:r>
              <a:rPr lang="x-none" dirty="0"/>
              <a:t> is better than the first one, as it generates more contribution margin with the same capacity.</a:t>
            </a:r>
          </a:p>
          <a:p>
            <a:r>
              <a:rPr lang="x-none" b="1" dirty="0"/>
              <a:t>3. Make or purchase decisions:</a:t>
            </a:r>
            <a:endParaRPr lang="en-US" b="1" dirty="0"/>
          </a:p>
          <a:p>
            <a:r>
              <a:rPr lang="x-none" dirty="0"/>
              <a:t> By weighing the pertinent costs and advantages of each alternative, CVP analysis can assist managers in determining whether to manufacture a good or service internally or to contract it out to a third party.</a:t>
            </a:r>
          </a:p>
        </p:txBody>
      </p:sp>
    </p:spTree>
    <p:extLst>
      <p:ext uri="{BB962C8B-B14F-4D97-AF65-F5344CB8AC3E}">
        <p14:creationId xmlns:p14="http://schemas.microsoft.com/office/powerpoint/2010/main" val="4260903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97BB97-2478-4531-987B-45B0F7AEAE1A}"/>
              </a:ext>
            </a:extLst>
          </p:cNvPr>
          <p:cNvSpPr>
            <a:spLocks noGrp="1"/>
          </p:cNvSpPr>
          <p:nvPr>
            <p:ph type="title"/>
          </p:nvPr>
        </p:nvSpPr>
        <p:spPr/>
        <p:txBody>
          <a:bodyPr/>
          <a:lstStyle/>
          <a:p>
            <a:r>
              <a:rPr lang="x-none" b="1" dirty="0"/>
              <a:t>Make or purchase decisions:</a:t>
            </a:r>
            <a:endParaRPr lang="x-none" dirty="0"/>
          </a:p>
        </p:txBody>
      </p:sp>
      <p:sp>
        <p:nvSpPr>
          <p:cNvPr id="3" name="Content Placeholder 2">
            <a:extLst>
              <a:ext uri="{FF2B5EF4-FFF2-40B4-BE49-F238E27FC236}">
                <a16:creationId xmlns:a16="http://schemas.microsoft.com/office/drawing/2014/main" xmlns="" id="{C4EED7FD-952A-4FFF-A76B-5B4F089149FA}"/>
              </a:ext>
            </a:extLst>
          </p:cNvPr>
          <p:cNvSpPr>
            <a:spLocks noGrp="1"/>
          </p:cNvSpPr>
          <p:nvPr>
            <p:ph idx="1"/>
          </p:nvPr>
        </p:nvSpPr>
        <p:spPr/>
        <p:txBody>
          <a:bodyPr/>
          <a:lstStyle/>
          <a:p>
            <a:r>
              <a:rPr lang="x-none" dirty="0"/>
              <a:t>The costs that vary between the options and have an impact on the choice are known as relevant costs. </a:t>
            </a:r>
            <a:endParaRPr lang="en-US" dirty="0"/>
          </a:p>
          <a:p>
            <a:r>
              <a:rPr lang="x-none" dirty="0"/>
              <a:t>The relevant costs are the variable costs of manufacturing the component, the component's purchase price, and any opportunity costs or savings connected with each option, for instance, if a company produces a product that needs a component that can be made internally or purchased from an external supplier. </a:t>
            </a:r>
            <a:endParaRPr lang="en-US" dirty="0"/>
          </a:p>
          <a:p>
            <a:r>
              <a:rPr lang="x-none" dirty="0"/>
              <a:t>The advantages that are lost while selecting one course of action over another are known as opportunity costs.</a:t>
            </a:r>
          </a:p>
        </p:txBody>
      </p:sp>
    </p:spTree>
    <p:extLst>
      <p:ext uri="{BB962C8B-B14F-4D97-AF65-F5344CB8AC3E}">
        <p14:creationId xmlns:p14="http://schemas.microsoft.com/office/powerpoint/2010/main" val="6620747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4B7DAF-B6DA-46C5-9A6F-3C4C99C66FE6}"/>
              </a:ext>
            </a:extLst>
          </p:cNvPr>
          <p:cNvSpPr>
            <a:spLocks noGrp="1"/>
          </p:cNvSpPr>
          <p:nvPr>
            <p:ph type="title"/>
          </p:nvPr>
        </p:nvSpPr>
        <p:spPr/>
        <p:txBody>
          <a:bodyPr/>
          <a:lstStyle/>
          <a:p>
            <a:r>
              <a:rPr lang="x-none" b="1" dirty="0"/>
              <a:t>Make or purchase decisions:</a:t>
            </a:r>
            <a:endParaRPr lang="x-none" dirty="0"/>
          </a:p>
        </p:txBody>
      </p:sp>
      <p:sp>
        <p:nvSpPr>
          <p:cNvPr id="3" name="Content Placeholder 2">
            <a:extLst>
              <a:ext uri="{FF2B5EF4-FFF2-40B4-BE49-F238E27FC236}">
                <a16:creationId xmlns:a16="http://schemas.microsoft.com/office/drawing/2014/main" xmlns="" id="{97994F4C-CDC3-42D5-AD75-D426B61D3DF8}"/>
              </a:ext>
            </a:extLst>
          </p:cNvPr>
          <p:cNvSpPr>
            <a:spLocks noGrp="1"/>
          </p:cNvSpPr>
          <p:nvPr>
            <p:ph idx="1"/>
          </p:nvPr>
        </p:nvSpPr>
        <p:spPr/>
        <p:txBody>
          <a:bodyPr/>
          <a:lstStyle/>
          <a:p>
            <a:r>
              <a:rPr lang="x-none" dirty="0"/>
              <a:t>For instance, there is no opportunity cost involved in producing the component if the company has extra capacity that can be used to create it. </a:t>
            </a:r>
            <a:endParaRPr lang="en-US" dirty="0"/>
          </a:p>
          <a:p>
            <a:r>
              <a:rPr lang="x-none" dirty="0"/>
              <a:t>The potential cost of producing the component, however, is the contribution margin of the product that must be forfeited if the company has excess capacity and must forgo producing another product in order to create the component. </a:t>
            </a:r>
            <a:endParaRPr lang="en-US" dirty="0"/>
          </a:p>
          <a:p>
            <a:r>
              <a:rPr lang="x-none" dirty="0"/>
              <a:t>Comparably, opportunity savings are the advantages that come from selecting one course of action over another.</a:t>
            </a:r>
          </a:p>
        </p:txBody>
      </p:sp>
    </p:spTree>
    <p:extLst>
      <p:ext uri="{BB962C8B-B14F-4D97-AF65-F5344CB8AC3E}">
        <p14:creationId xmlns:p14="http://schemas.microsoft.com/office/powerpoint/2010/main" val="14606095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0985BA-9B65-4C3D-B33D-CEC158DB0DF0}"/>
              </a:ext>
            </a:extLst>
          </p:cNvPr>
          <p:cNvSpPr>
            <a:spLocks noGrp="1"/>
          </p:cNvSpPr>
          <p:nvPr>
            <p:ph type="title"/>
          </p:nvPr>
        </p:nvSpPr>
        <p:spPr/>
        <p:txBody>
          <a:bodyPr/>
          <a:lstStyle/>
          <a:p>
            <a:r>
              <a:rPr lang="x-none" b="1" dirty="0"/>
              <a:t>Make or purchase decisions:</a:t>
            </a:r>
            <a:endParaRPr lang="x-none" dirty="0"/>
          </a:p>
        </p:txBody>
      </p:sp>
      <p:sp>
        <p:nvSpPr>
          <p:cNvPr id="3" name="Content Placeholder 2">
            <a:extLst>
              <a:ext uri="{FF2B5EF4-FFF2-40B4-BE49-F238E27FC236}">
                <a16:creationId xmlns:a16="http://schemas.microsoft.com/office/drawing/2014/main" xmlns="" id="{792744CA-682C-4D80-9EE5-E1257CA941EE}"/>
              </a:ext>
            </a:extLst>
          </p:cNvPr>
          <p:cNvSpPr>
            <a:spLocks noGrp="1"/>
          </p:cNvSpPr>
          <p:nvPr>
            <p:ph idx="1"/>
          </p:nvPr>
        </p:nvSpPr>
        <p:spPr/>
        <p:txBody>
          <a:bodyPr/>
          <a:lstStyle/>
          <a:p>
            <a:r>
              <a:rPr lang="x-none" dirty="0"/>
              <a:t>For instance, the opportunity savings of outsourcing the component are the saved fixed costs if the corporation can avoid some fixed expenses by doing so. </a:t>
            </a:r>
            <a:endParaRPr lang="en-US" dirty="0"/>
          </a:p>
          <a:p>
            <a:r>
              <a:rPr lang="x-none" dirty="0"/>
              <a:t>The corporation can select the alternative that minimizes overall expenses and optimizes profit by using CVP analysis to </a:t>
            </a:r>
            <a:r>
              <a:rPr lang="x-none" dirty="0" err="1"/>
              <a:t>analyze</a:t>
            </a:r>
            <a:r>
              <a:rPr lang="x-none" dirty="0"/>
              <a:t> the pertinent costs and benefits of manufacturing versus purchasing the component.</a:t>
            </a:r>
          </a:p>
        </p:txBody>
      </p:sp>
    </p:spTree>
    <p:extLst>
      <p:ext uri="{BB962C8B-B14F-4D97-AF65-F5344CB8AC3E}">
        <p14:creationId xmlns:p14="http://schemas.microsoft.com/office/powerpoint/2010/main" val="4415522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6A6AE5-EFC0-487D-8FD1-911A1B255661}"/>
              </a:ext>
            </a:extLst>
          </p:cNvPr>
          <p:cNvSpPr>
            <a:spLocks noGrp="1"/>
          </p:cNvSpPr>
          <p:nvPr>
            <p:ph type="title"/>
          </p:nvPr>
        </p:nvSpPr>
        <p:spPr/>
        <p:txBody>
          <a:bodyPr/>
          <a:lstStyle/>
          <a:p>
            <a:r>
              <a:rPr lang="en-US" dirty="0"/>
              <a:t>Special Order</a:t>
            </a:r>
            <a:endParaRPr lang="x-none" dirty="0"/>
          </a:p>
        </p:txBody>
      </p:sp>
      <p:sp>
        <p:nvSpPr>
          <p:cNvPr id="3" name="Content Placeholder 2">
            <a:extLst>
              <a:ext uri="{FF2B5EF4-FFF2-40B4-BE49-F238E27FC236}">
                <a16:creationId xmlns:a16="http://schemas.microsoft.com/office/drawing/2014/main" xmlns="" id="{DA40BC77-6730-4D06-A0A5-9E8B4AD80004}"/>
              </a:ext>
            </a:extLst>
          </p:cNvPr>
          <p:cNvSpPr>
            <a:spLocks noGrp="1"/>
          </p:cNvSpPr>
          <p:nvPr>
            <p:ph idx="1"/>
          </p:nvPr>
        </p:nvSpPr>
        <p:spPr/>
        <p:txBody>
          <a:bodyPr/>
          <a:lstStyle/>
          <a:p>
            <a:r>
              <a:rPr lang="en-US" b="1" dirty="0"/>
              <a:t>4. Special orders </a:t>
            </a:r>
          </a:p>
          <a:p>
            <a:r>
              <a:rPr lang="en-US" dirty="0"/>
              <a:t>Special Orders are contracts (or requisitions) a company did not anticipate when the budget was developed.</a:t>
            </a:r>
          </a:p>
          <a:p>
            <a:r>
              <a:rPr lang="en-US" dirty="0"/>
              <a:t> Customers typically initiate a special order. </a:t>
            </a:r>
          </a:p>
          <a:p>
            <a:r>
              <a:rPr lang="en-US" dirty="0"/>
              <a:t>For example: A customer requests a large order at a reduced price or requests a bid on a large order. </a:t>
            </a:r>
          </a:p>
          <a:p>
            <a:r>
              <a:rPr lang="en-US" dirty="0"/>
              <a:t>The business must decide whether or not to accept the special order.</a:t>
            </a:r>
            <a:endParaRPr lang="x-none" dirty="0"/>
          </a:p>
        </p:txBody>
      </p:sp>
    </p:spTree>
    <p:extLst>
      <p:ext uri="{BB962C8B-B14F-4D97-AF65-F5344CB8AC3E}">
        <p14:creationId xmlns:p14="http://schemas.microsoft.com/office/powerpoint/2010/main" val="42795605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D862BA-A067-4EC5-A982-D483ADCB97C9}"/>
              </a:ext>
            </a:extLst>
          </p:cNvPr>
          <p:cNvSpPr>
            <a:spLocks noGrp="1"/>
          </p:cNvSpPr>
          <p:nvPr>
            <p:ph type="title"/>
          </p:nvPr>
        </p:nvSpPr>
        <p:spPr/>
        <p:txBody>
          <a:bodyPr/>
          <a:lstStyle/>
          <a:p>
            <a:r>
              <a:rPr lang="en-US" dirty="0"/>
              <a:t>Special Orders</a:t>
            </a:r>
            <a:endParaRPr lang="x-none" dirty="0"/>
          </a:p>
        </p:txBody>
      </p:sp>
      <p:sp>
        <p:nvSpPr>
          <p:cNvPr id="3" name="Content Placeholder 2">
            <a:extLst>
              <a:ext uri="{FF2B5EF4-FFF2-40B4-BE49-F238E27FC236}">
                <a16:creationId xmlns:a16="http://schemas.microsoft.com/office/drawing/2014/main" xmlns="" id="{C45E9CE9-FC54-4C59-8B0B-92B6E08605BC}"/>
              </a:ext>
            </a:extLst>
          </p:cNvPr>
          <p:cNvSpPr>
            <a:spLocks noGrp="1"/>
          </p:cNvSpPr>
          <p:nvPr>
            <p:ph idx="1"/>
          </p:nvPr>
        </p:nvSpPr>
        <p:spPr/>
        <p:txBody>
          <a:bodyPr>
            <a:normAutofit/>
          </a:bodyPr>
          <a:lstStyle/>
          <a:p>
            <a:r>
              <a:rPr lang="en-US" dirty="0"/>
              <a:t>Special orders are a type of short-term decision businesses must make frequently. </a:t>
            </a:r>
          </a:p>
          <a:p>
            <a:r>
              <a:rPr lang="en-US" dirty="0"/>
              <a:t>They make the accountant and business weigh whether the lower price or lower contribution mar- gin outweighs any additional profit the order would create. </a:t>
            </a:r>
          </a:p>
          <a:p>
            <a:r>
              <a:rPr lang="en-US" dirty="0"/>
              <a:t>The original selling price  becomes irrelevant because the business is not getting the original selling price.</a:t>
            </a:r>
          </a:p>
          <a:p>
            <a:r>
              <a:rPr lang="en-US" dirty="0"/>
              <a:t> Other factors may come into play, but a general rule of thumb is if the profit is positive, accept the order. Reject the offer if the profit is negative.</a:t>
            </a:r>
            <a:endParaRPr lang="x-none" dirty="0"/>
          </a:p>
          <a:p>
            <a:endParaRPr lang="x-none" dirty="0"/>
          </a:p>
          <a:p>
            <a:endParaRPr lang="x-none" dirty="0"/>
          </a:p>
        </p:txBody>
      </p:sp>
    </p:spTree>
    <p:extLst>
      <p:ext uri="{BB962C8B-B14F-4D97-AF65-F5344CB8AC3E}">
        <p14:creationId xmlns:p14="http://schemas.microsoft.com/office/powerpoint/2010/main" val="25853511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E0E8A5-D179-41E9-A31B-C0E76031459C}"/>
              </a:ext>
            </a:extLst>
          </p:cNvPr>
          <p:cNvSpPr>
            <a:spLocks noGrp="1"/>
          </p:cNvSpPr>
          <p:nvPr>
            <p:ph type="title"/>
          </p:nvPr>
        </p:nvSpPr>
        <p:spPr/>
        <p:txBody>
          <a:bodyPr/>
          <a:lstStyle/>
          <a:p>
            <a:r>
              <a:rPr lang="en-US" dirty="0"/>
              <a:t>Break Even Analysis</a:t>
            </a:r>
            <a:endParaRPr lang="x-none" dirty="0"/>
          </a:p>
        </p:txBody>
      </p:sp>
      <p:sp>
        <p:nvSpPr>
          <p:cNvPr id="3" name="Content Placeholder 2">
            <a:extLst>
              <a:ext uri="{FF2B5EF4-FFF2-40B4-BE49-F238E27FC236}">
                <a16:creationId xmlns:a16="http://schemas.microsoft.com/office/drawing/2014/main" xmlns="" id="{B5435297-ADD5-496B-875F-F12698341DFA}"/>
              </a:ext>
            </a:extLst>
          </p:cNvPr>
          <p:cNvSpPr>
            <a:spLocks noGrp="1"/>
          </p:cNvSpPr>
          <p:nvPr>
            <p:ph idx="1"/>
          </p:nvPr>
        </p:nvSpPr>
        <p:spPr/>
        <p:txBody>
          <a:bodyPr>
            <a:normAutofit fontScale="92500" lnSpcReduction="10000"/>
          </a:bodyPr>
          <a:lstStyle/>
          <a:p>
            <a:r>
              <a:rPr lang="x-none" dirty="0"/>
              <a:t>In order to continue operating, your firm must, at the very least, break even.</a:t>
            </a:r>
            <a:endParaRPr lang="en-US" dirty="0"/>
          </a:p>
          <a:p>
            <a:r>
              <a:rPr lang="x-none" dirty="0"/>
              <a:t> One model for figuring out a breakeven point and how many units need to be sold to reach a desired profit with a tax imposition is the cost-volume-profit (C-V-P) analysis model. </a:t>
            </a:r>
            <a:endParaRPr lang="en-US" dirty="0"/>
          </a:p>
          <a:p>
            <a:r>
              <a:rPr lang="x-none" dirty="0"/>
              <a:t>C-V-P can also be used to </a:t>
            </a:r>
            <a:r>
              <a:rPr lang="x-none" dirty="0" err="1"/>
              <a:t>analyze</a:t>
            </a:r>
            <a:r>
              <a:rPr lang="x-none" dirty="0"/>
              <a:t> a make-or-buy decision or a special order. </a:t>
            </a:r>
            <a:endParaRPr lang="en-US" dirty="0"/>
          </a:p>
          <a:p>
            <a:r>
              <a:rPr lang="x-none" dirty="0"/>
              <a:t>Using the offered selling price in the calculation is crucial when dealing with a unique order. </a:t>
            </a:r>
            <a:endParaRPr lang="en-US" dirty="0"/>
          </a:p>
          <a:p>
            <a:r>
              <a:rPr lang="x-none" dirty="0"/>
              <a:t>The secret to make-or-buy decisions is to ignore the selling price and concentrate only on costs</a:t>
            </a:r>
          </a:p>
        </p:txBody>
      </p:sp>
    </p:spTree>
    <p:extLst>
      <p:ext uri="{BB962C8B-B14F-4D97-AF65-F5344CB8AC3E}">
        <p14:creationId xmlns:p14="http://schemas.microsoft.com/office/powerpoint/2010/main" val="2792248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28A61A-4DC1-435F-BE5B-893A21F06530}"/>
              </a:ext>
            </a:extLst>
          </p:cNvPr>
          <p:cNvSpPr>
            <a:spLocks noGrp="1"/>
          </p:cNvSpPr>
          <p:nvPr>
            <p:ph type="title"/>
          </p:nvPr>
        </p:nvSpPr>
        <p:spPr/>
        <p:txBody>
          <a:bodyPr/>
          <a:lstStyle/>
          <a:p>
            <a:r>
              <a:rPr lang="en-US" dirty="0"/>
              <a:t>Week 5 : Break Even Analysis</a:t>
            </a:r>
            <a:endParaRPr lang="x-none" dirty="0"/>
          </a:p>
        </p:txBody>
      </p:sp>
      <p:sp>
        <p:nvSpPr>
          <p:cNvPr id="3" name="Content Placeholder 2">
            <a:extLst>
              <a:ext uri="{FF2B5EF4-FFF2-40B4-BE49-F238E27FC236}">
                <a16:creationId xmlns:a16="http://schemas.microsoft.com/office/drawing/2014/main" xmlns="" id="{8EDD9109-FDA6-4CC8-A4B7-8EF4C65B35B7}"/>
              </a:ext>
            </a:extLst>
          </p:cNvPr>
          <p:cNvSpPr>
            <a:spLocks noGrp="1"/>
          </p:cNvSpPr>
          <p:nvPr>
            <p:ph idx="1"/>
          </p:nvPr>
        </p:nvSpPr>
        <p:spPr/>
        <p:txBody>
          <a:bodyPr/>
          <a:lstStyle/>
          <a:p>
            <a:endParaRPr lang="en-US" dirty="0"/>
          </a:p>
          <a:p>
            <a:endParaRPr lang="en-US" dirty="0"/>
          </a:p>
          <a:p>
            <a:r>
              <a:rPr lang="en-US" sz="3600" b="1" dirty="0"/>
              <a:t>End of Week Five Part 2</a:t>
            </a:r>
            <a:endParaRPr lang="x-none" sz="3600" b="1" dirty="0"/>
          </a:p>
        </p:txBody>
      </p:sp>
    </p:spTree>
    <p:extLst>
      <p:ext uri="{BB962C8B-B14F-4D97-AF65-F5344CB8AC3E}">
        <p14:creationId xmlns:p14="http://schemas.microsoft.com/office/powerpoint/2010/main" val="39326598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TotalTime>
  <Words>2661</Words>
  <Application>Microsoft Office PowerPoint</Application>
  <PresentationFormat>Custom</PresentationFormat>
  <Paragraphs>218</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Course: Advanced Management Accounting</vt:lpstr>
      <vt:lpstr>Introduction</vt:lpstr>
      <vt:lpstr>Introduction </vt:lpstr>
      <vt:lpstr>Break Even Analysis</vt:lpstr>
      <vt:lpstr>The Significance of Break-Even Evaluation</vt:lpstr>
      <vt:lpstr>The Significance of Break-Even Evaluation</vt:lpstr>
      <vt:lpstr>The Significance of Break-Even Evaluation</vt:lpstr>
      <vt:lpstr>Why Break-even analysis could be beneficial for a company:</vt:lpstr>
      <vt:lpstr>Why Break-even analysis could be beneficial for a company:</vt:lpstr>
      <vt:lpstr>Limits of a break-even analysis</vt:lpstr>
      <vt:lpstr>Limits of a break-even analysis</vt:lpstr>
      <vt:lpstr>Elements of a Break-Even Analysis</vt:lpstr>
      <vt:lpstr>Break-Even Analysis Applications </vt:lpstr>
      <vt:lpstr>Break-Even Analysis Applications </vt:lpstr>
      <vt:lpstr>Example</vt:lpstr>
      <vt:lpstr>Solution</vt:lpstr>
      <vt:lpstr>What is a Break-Even Point? </vt:lpstr>
      <vt:lpstr>Break even point</vt:lpstr>
      <vt:lpstr>Break even Point</vt:lpstr>
      <vt:lpstr>Week 5 : Break Even Analysis</vt:lpstr>
      <vt:lpstr>Week 5 : Break Even Analysis</vt:lpstr>
      <vt:lpstr>Calculate Break-Even Point (BEP)</vt:lpstr>
      <vt:lpstr>Calculate Break-Even Point (BEP)</vt:lpstr>
      <vt:lpstr>Formula</vt:lpstr>
      <vt:lpstr>Formula</vt:lpstr>
      <vt:lpstr>Target Profits</vt:lpstr>
      <vt:lpstr>Pricing</vt:lpstr>
      <vt:lpstr>Example (BEP) </vt:lpstr>
      <vt:lpstr>Solution</vt:lpstr>
      <vt:lpstr> Applying Cost Volume Profit Analysis in Decision Making </vt:lpstr>
      <vt:lpstr>Common choices using CVP analysis </vt:lpstr>
      <vt:lpstr>Common choices using CVP analysis</vt:lpstr>
      <vt:lpstr>Example</vt:lpstr>
      <vt:lpstr>Solution</vt:lpstr>
      <vt:lpstr>Common choices using CVP analysis</vt:lpstr>
      <vt:lpstr>Make or purchase decisions:</vt:lpstr>
      <vt:lpstr>Make or purchase decisions:</vt:lpstr>
      <vt:lpstr>Make or purchase decisions:</vt:lpstr>
      <vt:lpstr>Special Order</vt:lpstr>
      <vt:lpstr>Special Orders</vt:lpstr>
      <vt:lpstr>Break Even Analysis</vt:lpstr>
      <vt:lpstr>Week 5 : Break Even Analysis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Admin</cp:lastModifiedBy>
  <cp:revision>20</cp:revision>
  <dcterms:created xsi:type="dcterms:W3CDTF">2024-10-12T10:56:13Z</dcterms:created>
  <dcterms:modified xsi:type="dcterms:W3CDTF">2024-10-13T03:07:32Z</dcterms:modified>
</cp:coreProperties>
</file>