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00328-5914-4B66-87A3-9033CFA539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209F0C45-226B-4A93-940A-AB98CDB7EA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7610C1D4-00A1-4B7E-8F52-93B5E24A9720}"/>
              </a:ext>
            </a:extLst>
          </p:cNvPr>
          <p:cNvSpPr>
            <a:spLocks noGrp="1"/>
          </p:cNvSpPr>
          <p:nvPr>
            <p:ph type="dt" sz="half" idx="10"/>
          </p:nvPr>
        </p:nvSpPr>
        <p:spPr/>
        <p:txBody>
          <a:bodyPr/>
          <a:lstStyle/>
          <a:p>
            <a:fld id="{C8C4A71E-A3D7-47CC-B5D4-B721E7E41519}" type="datetimeFigureOut">
              <a:rPr lang="en-KE" smtClean="0"/>
              <a:t>14/10/2024</a:t>
            </a:fld>
            <a:endParaRPr lang="en-KE"/>
          </a:p>
        </p:txBody>
      </p:sp>
      <p:sp>
        <p:nvSpPr>
          <p:cNvPr id="5" name="Footer Placeholder 4">
            <a:extLst>
              <a:ext uri="{FF2B5EF4-FFF2-40B4-BE49-F238E27FC236}">
                <a16:creationId xmlns:a16="http://schemas.microsoft.com/office/drawing/2014/main" id="{B3CF2546-C496-4C72-9337-100478432DE3}"/>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BA784B22-824A-4BF7-92BD-A04BE2EBFB0A}"/>
              </a:ext>
            </a:extLst>
          </p:cNvPr>
          <p:cNvSpPr>
            <a:spLocks noGrp="1"/>
          </p:cNvSpPr>
          <p:nvPr>
            <p:ph type="sldNum" sz="quarter" idx="12"/>
          </p:nvPr>
        </p:nvSpPr>
        <p:spPr/>
        <p:txBody>
          <a:bodyPr/>
          <a:lstStyle/>
          <a:p>
            <a:fld id="{D9BBF9D1-5216-4D14-B150-EEABA310E0D2}" type="slidenum">
              <a:rPr lang="en-KE" smtClean="0"/>
              <a:t>‹#›</a:t>
            </a:fld>
            <a:endParaRPr lang="en-KE"/>
          </a:p>
        </p:txBody>
      </p:sp>
    </p:spTree>
    <p:extLst>
      <p:ext uri="{BB962C8B-B14F-4D97-AF65-F5344CB8AC3E}">
        <p14:creationId xmlns:p14="http://schemas.microsoft.com/office/powerpoint/2010/main" val="1491675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FF672-B7B9-4357-AA49-E54452D67665}"/>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4B8AC013-47A5-44DB-B598-CD5026AD93E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07486D3A-A5FE-49BE-BD87-7DA6616DB9F5}"/>
              </a:ext>
            </a:extLst>
          </p:cNvPr>
          <p:cNvSpPr>
            <a:spLocks noGrp="1"/>
          </p:cNvSpPr>
          <p:nvPr>
            <p:ph type="dt" sz="half" idx="10"/>
          </p:nvPr>
        </p:nvSpPr>
        <p:spPr/>
        <p:txBody>
          <a:bodyPr/>
          <a:lstStyle/>
          <a:p>
            <a:fld id="{C8C4A71E-A3D7-47CC-B5D4-B721E7E41519}" type="datetimeFigureOut">
              <a:rPr lang="en-KE" smtClean="0"/>
              <a:t>14/10/2024</a:t>
            </a:fld>
            <a:endParaRPr lang="en-KE"/>
          </a:p>
        </p:txBody>
      </p:sp>
      <p:sp>
        <p:nvSpPr>
          <p:cNvPr id="5" name="Footer Placeholder 4">
            <a:extLst>
              <a:ext uri="{FF2B5EF4-FFF2-40B4-BE49-F238E27FC236}">
                <a16:creationId xmlns:a16="http://schemas.microsoft.com/office/drawing/2014/main" id="{BD2CCFD3-7FA4-43A9-9DFB-DF9571C495B7}"/>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4EB89140-8864-4397-BDDD-F2938FA4532D}"/>
              </a:ext>
            </a:extLst>
          </p:cNvPr>
          <p:cNvSpPr>
            <a:spLocks noGrp="1"/>
          </p:cNvSpPr>
          <p:nvPr>
            <p:ph type="sldNum" sz="quarter" idx="12"/>
          </p:nvPr>
        </p:nvSpPr>
        <p:spPr/>
        <p:txBody>
          <a:bodyPr/>
          <a:lstStyle/>
          <a:p>
            <a:fld id="{D9BBF9D1-5216-4D14-B150-EEABA310E0D2}" type="slidenum">
              <a:rPr lang="en-KE" smtClean="0"/>
              <a:t>‹#›</a:t>
            </a:fld>
            <a:endParaRPr lang="en-KE"/>
          </a:p>
        </p:txBody>
      </p:sp>
    </p:spTree>
    <p:extLst>
      <p:ext uri="{BB962C8B-B14F-4D97-AF65-F5344CB8AC3E}">
        <p14:creationId xmlns:p14="http://schemas.microsoft.com/office/powerpoint/2010/main" val="5540137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D3789-265C-44D0-8970-99772DE0D1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619C4EE2-2432-4D0C-8EDC-D03A819AC0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0FCF0DC-207E-47D1-B569-B4D67EC1987E}"/>
              </a:ext>
            </a:extLst>
          </p:cNvPr>
          <p:cNvSpPr>
            <a:spLocks noGrp="1"/>
          </p:cNvSpPr>
          <p:nvPr>
            <p:ph type="dt" sz="half" idx="10"/>
          </p:nvPr>
        </p:nvSpPr>
        <p:spPr/>
        <p:txBody>
          <a:bodyPr/>
          <a:lstStyle/>
          <a:p>
            <a:fld id="{C8C4A71E-A3D7-47CC-B5D4-B721E7E41519}" type="datetimeFigureOut">
              <a:rPr lang="en-KE" smtClean="0"/>
              <a:t>14/10/2024</a:t>
            </a:fld>
            <a:endParaRPr lang="en-KE"/>
          </a:p>
        </p:txBody>
      </p:sp>
      <p:sp>
        <p:nvSpPr>
          <p:cNvPr id="5" name="Footer Placeholder 4">
            <a:extLst>
              <a:ext uri="{FF2B5EF4-FFF2-40B4-BE49-F238E27FC236}">
                <a16:creationId xmlns:a16="http://schemas.microsoft.com/office/drawing/2014/main" id="{01FDA538-5BC8-4D05-86C7-663E57D13D48}"/>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954EF2CC-9EC1-42FF-B2BD-2214E394784F}"/>
              </a:ext>
            </a:extLst>
          </p:cNvPr>
          <p:cNvSpPr>
            <a:spLocks noGrp="1"/>
          </p:cNvSpPr>
          <p:nvPr>
            <p:ph type="sldNum" sz="quarter" idx="12"/>
          </p:nvPr>
        </p:nvSpPr>
        <p:spPr/>
        <p:txBody>
          <a:bodyPr/>
          <a:lstStyle/>
          <a:p>
            <a:fld id="{D9BBF9D1-5216-4D14-B150-EEABA310E0D2}" type="slidenum">
              <a:rPr lang="en-KE" smtClean="0"/>
              <a:t>‹#›</a:t>
            </a:fld>
            <a:endParaRPr lang="en-KE"/>
          </a:p>
        </p:txBody>
      </p:sp>
    </p:spTree>
    <p:extLst>
      <p:ext uri="{BB962C8B-B14F-4D97-AF65-F5344CB8AC3E}">
        <p14:creationId xmlns:p14="http://schemas.microsoft.com/office/powerpoint/2010/main" val="1227416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9BB52-25EA-43F6-B7CC-6B338B93105F}"/>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C729C3BA-16DF-45FF-A4C8-FCC875E11B5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E652B672-88A2-4585-882B-25B1A32ACFC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1E91334C-89AA-4C33-A878-7E6EA06339AC}"/>
              </a:ext>
            </a:extLst>
          </p:cNvPr>
          <p:cNvSpPr>
            <a:spLocks noGrp="1"/>
          </p:cNvSpPr>
          <p:nvPr>
            <p:ph type="dt" sz="half" idx="10"/>
          </p:nvPr>
        </p:nvSpPr>
        <p:spPr/>
        <p:txBody>
          <a:bodyPr/>
          <a:lstStyle/>
          <a:p>
            <a:fld id="{C8C4A71E-A3D7-47CC-B5D4-B721E7E41519}" type="datetimeFigureOut">
              <a:rPr lang="en-KE" smtClean="0"/>
              <a:t>14/10/2024</a:t>
            </a:fld>
            <a:endParaRPr lang="en-KE"/>
          </a:p>
        </p:txBody>
      </p:sp>
      <p:sp>
        <p:nvSpPr>
          <p:cNvPr id="6" name="Footer Placeholder 5">
            <a:extLst>
              <a:ext uri="{FF2B5EF4-FFF2-40B4-BE49-F238E27FC236}">
                <a16:creationId xmlns:a16="http://schemas.microsoft.com/office/drawing/2014/main" id="{C47AD78A-1E9F-44D2-9DE5-D07534FC0771}"/>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924E1FA6-B019-4D49-A88F-2488377004D1}"/>
              </a:ext>
            </a:extLst>
          </p:cNvPr>
          <p:cNvSpPr>
            <a:spLocks noGrp="1"/>
          </p:cNvSpPr>
          <p:nvPr>
            <p:ph type="sldNum" sz="quarter" idx="12"/>
          </p:nvPr>
        </p:nvSpPr>
        <p:spPr/>
        <p:txBody>
          <a:bodyPr/>
          <a:lstStyle/>
          <a:p>
            <a:fld id="{D9BBF9D1-5216-4D14-B150-EEABA310E0D2}" type="slidenum">
              <a:rPr lang="en-KE" smtClean="0"/>
              <a:t>‹#›</a:t>
            </a:fld>
            <a:endParaRPr lang="en-KE"/>
          </a:p>
        </p:txBody>
      </p:sp>
    </p:spTree>
    <p:extLst>
      <p:ext uri="{BB962C8B-B14F-4D97-AF65-F5344CB8AC3E}">
        <p14:creationId xmlns:p14="http://schemas.microsoft.com/office/powerpoint/2010/main" val="3138650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2CA80-B680-4468-B0B9-37FFDABB7381}"/>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53D8EEE-BB3C-42D2-8E6D-3A0FC67FE9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8F1B9FE-89E5-4C86-97AF-D1B02FD6F3E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89CC52DF-B136-46F2-8277-4C76D7A0D6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4B8DE3F-0CB6-4BEF-95ED-2F0FDB26732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7C160F6F-216C-4BF6-86E3-66F57AA9B67C}"/>
              </a:ext>
            </a:extLst>
          </p:cNvPr>
          <p:cNvSpPr>
            <a:spLocks noGrp="1"/>
          </p:cNvSpPr>
          <p:nvPr>
            <p:ph type="dt" sz="half" idx="10"/>
          </p:nvPr>
        </p:nvSpPr>
        <p:spPr/>
        <p:txBody>
          <a:bodyPr/>
          <a:lstStyle/>
          <a:p>
            <a:fld id="{C8C4A71E-A3D7-47CC-B5D4-B721E7E41519}" type="datetimeFigureOut">
              <a:rPr lang="en-KE" smtClean="0"/>
              <a:t>14/10/2024</a:t>
            </a:fld>
            <a:endParaRPr lang="en-KE"/>
          </a:p>
        </p:txBody>
      </p:sp>
      <p:sp>
        <p:nvSpPr>
          <p:cNvPr id="8" name="Footer Placeholder 7">
            <a:extLst>
              <a:ext uri="{FF2B5EF4-FFF2-40B4-BE49-F238E27FC236}">
                <a16:creationId xmlns:a16="http://schemas.microsoft.com/office/drawing/2014/main" id="{AC6228FE-5D1D-4FE0-AF8E-4F989B4F6C1D}"/>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B9247228-CE74-4A68-97BC-B4C9766BC966}"/>
              </a:ext>
            </a:extLst>
          </p:cNvPr>
          <p:cNvSpPr>
            <a:spLocks noGrp="1"/>
          </p:cNvSpPr>
          <p:nvPr>
            <p:ph type="sldNum" sz="quarter" idx="12"/>
          </p:nvPr>
        </p:nvSpPr>
        <p:spPr/>
        <p:txBody>
          <a:bodyPr/>
          <a:lstStyle/>
          <a:p>
            <a:fld id="{D9BBF9D1-5216-4D14-B150-EEABA310E0D2}" type="slidenum">
              <a:rPr lang="en-KE" smtClean="0"/>
              <a:t>‹#›</a:t>
            </a:fld>
            <a:endParaRPr lang="en-KE"/>
          </a:p>
        </p:txBody>
      </p:sp>
    </p:spTree>
    <p:extLst>
      <p:ext uri="{BB962C8B-B14F-4D97-AF65-F5344CB8AC3E}">
        <p14:creationId xmlns:p14="http://schemas.microsoft.com/office/powerpoint/2010/main" val="851528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F0EA8-031E-4E30-BDE8-3F51DA8AA979}"/>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2EFEC596-29CF-4EC3-A281-DFBE9DF267E2}"/>
              </a:ext>
            </a:extLst>
          </p:cNvPr>
          <p:cNvSpPr>
            <a:spLocks noGrp="1"/>
          </p:cNvSpPr>
          <p:nvPr>
            <p:ph type="dt" sz="half" idx="10"/>
          </p:nvPr>
        </p:nvSpPr>
        <p:spPr/>
        <p:txBody>
          <a:bodyPr/>
          <a:lstStyle/>
          <a:p>
            <a:fld id="{C8C4A71E-A3D7-47CC-B5D4-B721E7E41519}" type="datetimeFigureOut">
              <a:rPr lang="en-KE" smtClean="0"/>
              <a:t>14/10/2024</a:t>
            </a:fld>
            <a:endParaRPr lang="en-KE"/>
          </a:p>
        </p:txBody>
      </p:sp>
      <p:sp>
        <p:nvSpPr>
          <p:cNvPr id="4" name="Footer Placeholder 3">
            <a:extLst>
              <a:ext uri="{FF2B5EF4-FFF2-40B4-BE49-F238E27FC236}">
                <a16:creationId xmlns:a16="http://schemas.microsoft.com/office/drawing/2014/main" id="{365A5EE1-4889-417D-A0F9-E39F2D10BDDF}"/>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EFA34B1C-3255-49CE-8E9E-15AC1C7DD593}"/>
              </a:ext>
            </a:extLst>
          </p:cNvPr>
          <p:cNvSpPr>
            <a:spLocks noGrp="1"/>
          </p:cNvSpPr>
          <p:nvPr>
            <p:ph type="sldNum" sz="quarter" idx="12"/>
          </p:nvPr>
        </p:nvSpPr>
        <p:spPr/>
        <p:txBody>
          <a:bodyPr/>
          <a:lstStyle/>
          <a:p>
            <a:fld id="{D9BBF9D1-5216-4D14-B150-EEABA310E0D2}" type="slidenum">
              <a:rPr lang="en-KE" smtClean="0"/>
              <a:t>‹#›</a:t>
            </a:fld>
            <a:endParaRPr lang="en-KE"/>
          </a:p>
        </p:txBody>
      </p:sp>
    </p:spTree>
    <p:extLst>
      <p:ext uri="{BB962C8B-B14F-4D97-AF65-F5344CB8AC3E}">
        <p14:creationId xmlns:p14="http://schemas.microsoft.com/office/powerpoint/2010/main" val="634035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C924A6-340C-49D2-B516-EA5A0693EF44}"/>
              </a:ext>
            </a:extLst>
          </p:cNvPr>
          <p:cNvSpPr>
            <a:spLocks noGrp="1"/>
          </p:cNvSpPr>
          <p:nvPr>
            <p:ph type="dt" sz="half" idx="10"/>
          </p:nvPr>
        </p:nvSpPr>
        <p:spPr/>
        <p:txBody>
          <a:bodyPr/>
          <a:lstStyle/>
          <a:p>
            <a:fld id="{C8C4A71E-A3D7-47CC-B5D4-B721E7E41519}" type="datetimeFigureOut">
              <a:rPr lang="en-KE" smtClean="0"/>
              <a:t>14/10/2024</a:t>
            </a:fld>
            <a:endParaRPr lang="en-KE"/>
          </a:p>
        </p:txBody>
      </p:sp>
      <p:sp>
        <p:nvSpPr>
          <p:cNvPr id="3" name="Footer Placeholder 2">
            <a:extLst>
              <a:ext uri="{FF2B5EF4-FFF2-40B4-BE49-F238E27FC236}">
                <a16:creationId xmlns:a16="http://schemas.microsoft.com/office/drawing/2014/main" id="{8B994DBB-74CB-472F-947D-8BEFCDA6331C}"/>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5DAE3235-ED3B-42F7-8369-D23D43CC3754}"/>
              </a:ext>
            </a:extLst>
          </p:cNvPr>
          <p:cNvSpPr>
            <a:spLocks noGrp="1"/>
          </p:cNvSpPr>
          <p:nvPr>
            <p:ph type="sldNum" sz="quarter" idx="12"/>
          </p:nvPr>
        </p:nvSpPr>
        <p:spPr/>
        <p:txBody>
          <a:bodyPr/>
          <a:lstStyle/>
          <a:p>
            <a:fld id="{D9BBF9D1-5216-4D14-B150-EEABA310E0D2}" type="slidenum">
              <a:rPr lang="en-KE" smtClean="0"/>
              <a:t>‹#›</a:t>
            </a:fld>
            <a:endParaRPr lang="en-KE"/>
          </a:p>
        </p:txBody>
      </p:sp>
    </p:spTree>
    <p:extLst>
      <p:ext uri="{BB962C8B-B14F-4D97-AF65-F5344CB8AC3E}">
        <p14:creationId xmlns:p14="http://schemas.microsoft.com/office/powerpoint/2010/main" val="1851616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8994E-0732-4BB3-983B-4C9F3A0C1E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9B25C298-AF83-4149-B098-EA81135AB1A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C0680C6D-0FE1-4EDA-B992-459E83311A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57043A3-B409-4D3E-81C7-9742B989694B}"/>
              </a:ext>
            </a:extLst>
          </p:cNvPr>
          <p:cNvSpPr>
            <a:spLocks noGrp="1"/>
          </p:cNvSpPr>
          <p:nvPr>
            <p:ph type="dt" sz="half" idx="10"/>
          </p:nvPr>
        </p:nvSpPr>
        <p:spPr/>
        <p:txBody>
          <a:bodyPr/>
          <a:lstStyle/>
          <a:p>
            <a:fld id="{C8C4A71E-A3D7-47CC-B5D4-B721E7E41519}" type="datetimeFigureOut">
              <a:rPr lang="en-KE" smtClean="0"/>
              <a:t>14/10/2024</a:t>
            </a:fld>
            <a:endParaRPr lang="en-KE"/>
          </a:p>
        </p:txBody>
      </p:sp>
      <p:sp>
        <p:nvSpPr>
          <p:cNvPr id="6" name="Footer Placeholder 5">
            <a:extLst>
              <a:ext uri="{FF2B5EF4-FFF2-40B4-BE49-F238E27FC236}">
                <a16:creationId xmlns:a16="http://schemas.microsoft.com/office/drawing/2014/main" id="{C9700D46-5369-411C-A090-2A8ED764003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2A9D8430-3ED5-424C-BA04-24385FBE7E39}"/>
              </a:ext>
            </a:extLst>
          </p:cNvPr>
          <p:cNvSpPr>
            <a:spLocks noGrp="1"/>
          </p:cNvSpPr>
          <p:nvPr>
            <p:ph type="sldNum" sz="quarter" idx="12"/>
          </p:nvPr>
        </p:nvSpPr>
        <p:spPr/>
        <p:txBody>
          <a:bodyPr/>
          <a:lstStyle/>
          <a:p>
            <a:fld id="{D9BBF9D1-5216-4D14-B150-EEABA310E0D2}" type="slidenum">
              <a:rPr lang="en-KE" smtClean="0"/>
              <a:t>‹#›</a:t>
            </a:fld>
            <a:endParaRPr lang="en-KE"/>
          </a:p>
        </p:txBody>
      </p:sp>
    </p:spTree>
    <p:extLst>
      <p:ext uri="{BB962C8B-B14F-4D97-AF65-F5344CB8AC3E}">
        <p14:creationId xmlns:p14="http://schemas.microsoft.com/office/powerpoint/2010/main" val="4179778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5A723-8790-4A41-A6BF-414E11FE7F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01E341F3-E9C1-449D-86EC-1164671109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09007ED6-E563-43C4-A061-5125A9836A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CE76A9-0711-49EC-BD7C-B2B0D01ADE67}"/>
              </a:ext>
            </a:extLst>
          </p:cNvPr>
          <p:cNvSpPr>
            <a:spLocks noGrp="1"/>
          </p:cNvSpPr>
          <p:nvPr>
            <p:ph type="dt" sz="half" idx="10"/>
          </p:nvPr>
        </p:nvSpPr>
        <p:spPr/>
        <p:txBody>
          <a:bodyPr/>
          <a:lstStyle/>
          <a:p>
            <a:fld id="{C8C4A71E-A3D7-47CC-B5D4-B721E7E41519}" type="datetimeFigureOut">
              <a:rPr lang="en-KE" smtClean="0"/>
              <a:t>14/10/2024</a:t>
            </a:fld>
            <a:endParaRPr lang="en-KE"/>
          </a:p>
        </p:txBody>
      </p:sp>
      <p:sp>
        <p:nvSpPr>
          <p:cNvPr id="6" name="Footer Placeholder 5">
            <a:extLst>
              <a:ext uri="{FF2B5EF4-FFF2-40B4-BE49-F238E27FC236}">
                <a16:creationId xmlns:a16="http://schemas.microsoft.com/office/drawing/2014/main" id="{D8487726-D713-4290-A36D-B6BBB03E4F6F}"/>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A2C4F544-5E43-4D83-BF30-29BB50C4C6E1}"/>
              </a:ext>
            </a:extLst>
          </p:cNvPr>
          <p:cNvSpPr>
            <a:spLocks noGrp="1"/>
          </p:cNvSpPr>
          <p:nvPr>
            <p:ph type="sldNum" sz="quarter" idx="12"/>
          </p:nvPr>
        </p:nvSpPr>
        <p:spPr/>
        <p:txBody>
          <a:bodyPr/>
          <a:lstStyle/>
          <a:p>
            <a:fld id="{D9BBF9D1-5216-4D14-B150-EEABA310E0D2}" type="slidenum">
              <a:rPr lang="en-KE" smtClean="0"/>
              <a:t>‹#›</a:t>
            </a:fld>
            <a:endParaRPr lang="en-KE"/>
          </a:p>
        </p:txBody>
      </p:sp>
    </p:spTree>
    <p:extLst>
      <p:ext uri="{BB962C8B-B14F-4D97-AF65-F5344CB8AC3E}">
        <p14:creationId xmlns:p14="http://schemas.microsoft.com/office/powerpoint/2010/main" val="1845885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C8FF5-B717-402D-96AF-3076E85DAA96}"/>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04E313C9-ADE7-4354-BB72-3004D8551E5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25DA74F1-60F5-4692-92B9-4FF5F6B1853B}"/>
              </a:ext>
            </a:extLst>
          </p:cNvPr>
          <p:cNvSpPr>
            <a:spLocks noGrp="1"/>
          </p:cNvSpPr>
          <p:nvPr>
            <p:ph type="dt" sz="half" idx="10"/>
          </p:nvPr>
        </p:nvSpPr>
        <p:spPr/>
        <p:txBody>
          <a:bodyPr/>
          <a:lstStyle/>
          <a:p>
            <a:fld id="{C8C4A71E-A3D7-47CC-B5D4-B721E7E41519}" type="datetimeFigureOut">
              <a:rPr lang="en-KE" smtClean="0"/>
              <a:t>14/10/2024</a:t>
            </a:fld>
            <a:endParaRPr lang="en-KE"/>
          </a:p>
        </p:txBody>
      </p:sp>
      <p:sp>
        <p:nvSpPr>
          <p:cNvPr id="5" name="Footer Placeholder 4">
            <a:extLst>
              <a:ext uri="{FF2B5EF4-FFF2-40B4-BE49-F238E27FC236}">
                <a16:creationId xmlns:a16="http://schemas.microsoft.com/office/drawing/2014/main" id="{7663B92B-1FA2-429E-9137-556EF364C241}"/>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C5DA46EA-0E3C-4536-B94B-ADA80608A686}"/>
              </a:ext>
            </a:extLst>
          </p:cNvPr>
          <p:cNvSpPr>
            <a:spLocks noGrp="1"/>
          </p:cNvSpPr>
          <p:nvPr>
            <p:ph type="sldNum" sz="quarter" idx="12"/>
          </p:nvPr>
        </p:nvSpPr>
        <p:spPr/>
        <p:txBody>
          <a:bodyPr/>
          <a:lstStyle/>
          <a:p>
            <a:fld id="{D9BBF9D1-5216-4D14-B150-EEABA310E0D2}" type="slidenum">
              <a:rPr lang="en-KE" smtClean="0"/>
              <a:t>‹#›</a:t>
            </a:fld>
            <a:endParaRPr lang="en-KE"/>
          </a:p>
        </p:txBody>
      </p:sp>
    </p:spTree>
    <p:extLst>
      <p:ext uri="{BB962C8B-B14F-4D97-AF65-F5344CB8AC3E}">
        <p14:creationId xmlns:p14="http://schemas.microsoft.com/office/powerpoint/2010/main" val="1856811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F3B64A-2EF6-4967-84C4-80B405C677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907D171B-F034-43D0-BE40-681D9AF7B9F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5205A01A-7AF3-4C29-9CEA-D46C3A7B7D91}"/>
              </a:ext>
            </a:extLst>
          </p:cNvPr>
          <p:cNvSpPr>
            <a:spLocks noGrp="1"/>
          </p:cNvSpPr>
          <p:nvPr>
            <p:ph type="dt" sz="half" idx="10"/>
          </p:nvPr>
        </p:nvSpPr>
        <p:spPr/>
        <p:txBody>
          <a:bodyPr/>
          <a:lstStyle/>
          <a:p>
            <a:fld id="{C8C4A71E-A3D7-47CC-B5D4-B721E7E41519}" type="datetimeFigureOut">
              <a:rPr lang="en-KE" smtClean="0"/>
              <a:t>14/10/2024</a:t>
            </a:fld>
            <a:endParaRPr lang="en-KE"/>
          </a:p>
        </p:txBody>
      </p:sp>
      <p:sp>
        <p:nvSpPr>
          <p:cNvPr id="5" name="Footer Placeholder 4">
            <a:extLst>
              <a:ext uri="{FF2B5EF4-FFF2-40B4-BE49-F238E27FC236}">
                <a16:creationId xmlns:a16="http://schemas.microsoft.com/office/drawing/2014/main" id="{29B86F16-1B20-4401-912B-C61357D00801}"/>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8460179-737C-41B8-9CB4-16DFB0328254}"/>
              </a:ext>
            </a:extLst>
          </p:cNvPr>
          <p:cNvSpPr>
            <a:spLocks noGrp="1"/>
          </p:cNvSpPr>
          <p:nvPr>
            <p:ph type="sldNum" sz="quarter" idx="12"/>
          </p:nvPr>
        </p:nvSpPr>
        <p:spPr/>
        <p:txBody>
          <a:bodyPr/>
          <a:lstStyle/>
          <a:p>
            <a:fld id="{D9BBF9D1-5216-4D14-B150-EEABA310E0D2}" type="slidenum">
              <a:rPr lang="en-KE" smtClean="0"/>
              <a:t>‹#›</a:t>
            </a:fld>
            <a:endParaRPr lang="en-KE"/>
          </a:p>
        </p:txBody>
      </p:sp>
    </p:spTree>
    <p:extLst>
      <p:ext uri="{BB962C8B-B14F-4D97-AF65-F5344CB8AC3E}">
        <p14:creationId xmlns:p14="http://schemas.microsoft.com/office/powerpoint/2010/main" val="228899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F12D31-E83E-4933-BD8A-DBA438D793B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C5138D64-471E-4A66-B10C-14BAE7E6C6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D47C9DAD-B718-4C9C-B7B0-1CC770CE22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C4A71E-A3D7-47CC-B5D4-B721E7E41519}" type="datetimeFigureOut">
              <a:rPr lang="en-KE" smtClean="0"/>
              <a:t>14/10/2024</a:t>
            </a:fld>
            <a:endParaRPr lang="en-KE"/>
          </a:p>
        </p:txBody>
      </p:sp>
      <p:sp>
        <p:nvSpPr>
          <p:cNvPr id="5" name="Footer Placeholder 4">
            <a:extLst>
              <a:ext uri="{FF2B5EF4-FFF2-40B4-BE49-F238E27FC236}">
                <a16:creationId xmlns:a16="http://schemas.microsoft.com/office/drawing/2014/main" id="{D5754E81-0F56-41FC-90C3-8BBC43302E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93E177BF-9F05-43F0-A931-A20081616F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BBF9D1-5216-4D14-B150-EEABA310E0D2}" type="slidenum">
              <a:rPr lang="en-KE" smtClean="0"/>
              <a:t>‹#›</a:t>
            </a:fld>
            <a:endParaRPr lang="en-KE"/>
          </a:p>
        </p:txBody>
      </p:sp>
    </p:spTree>
    <p:extLst>
      <p:ext uri="{BB962C8B-B14F-4D97-AF65-F5344CB8AC3E}">
        <p14:creationId xmlns:p14="http://schemas.microsoft.com/office/powerpoint/2010/main" val="13302978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DB778-FA8E-4748-921E-0375ABF918F1}"/>
              </a:ext>
            </a:extLst>
          </p:cNvPr>
          <p:cNvSpPr>
            <a:spLocks noGrp="1"/>
          </p:cNvSpPr>
          <p:nvPr>
            <p:ph type="ctrTitle"/>
          </p:nvPr>
        </p:nvSpPr>
        <p:spPr/>
        <p:txBody>
          <a:bodyPr/>
          <a:lstStyle/>
          <a:p>
            <a:r>
              <a:rPr lang="en-US" b="1" dirty="0"/>
              <a:t>Course: Advanced Management Accounting</a:t>
            </a:r>
            <a:endParaRPr lang="en-KE" dirty="0"/>
          </a:p>
        </p:txBody>
      </p:sp>
      <p:sp>
        <p:nvSpPr>
          <p:cNvPr id="3" name="Subtitle 2">
            <a:extLst>
              <a:ext uri="{FF2B5EF4-FFF2-40B4-BE49-F238E27FC236}">
                <a16:creationId xmlns:a16="http://schemas.microsoft.com/office/drawing/2014/main" id="{268E5F8C-9314-40C6-B2B2-A9B070792BE7}"/>
              </a:ext>
            </a:extLst>
          </p:cNvPr>
          <p:cNvSpPr>
            <a:spLocks noGrp="1"/>
          </p:cNvSpPr>
          <p:nvPr>
            <p:ph type="subTitle" idx="1"/>
          </p:nvPr>
        </p:nvSpPr>
        <p:spPr/>
        <p:txBody>
          <a:bodyPr/>
          <a:lstStyle/>
          <a:p>
            <a:r>
              <a:rPr lang="en-US" b="1" dirty="0"/>
              <a:t>Week 6: Cost Accounting Systems</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29952836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FF856-2739-42A3-AA7C-CFB494293A93}"/>
              </a:ext>
            </a:extLst>
          </p:cNvPr>
          <p:cNvSpPr>
            <a:spLocks noGrp="1"/>
          </p:cNvSpPr>
          <p:nvPr>
            <p:ph type="title"/>
          </p:nvPr>
        </p:nvSpPr>
        <p:spPr/>
        <p:txBody>
          <a:bodyPr/>
          <a:lstStyle/>
          <a:p>
            <a:r>
              <a:rPr lang="en-US" b="1" dirty="0"/>
              <a:t>Introduction</a:t>
            </a:r>
            <a:endParaRPr lang="en-KE" dirty="0"/>
          </a:p>
        </p:txBody>
      </p:sp>
      <p:sp>
        <p:nvSpPr>
          <p:cNvPr id="3" name="Content Placeholder 2">
            <a:extLst>
              <a:ext uri="{FF2B5EF4-FFF2-40B4-BE49-F238E27FC236}">
                <a16:creationId xmlns:a16="http://schemas.microsoft.com/office/drawing/2014/main" id="{B0C257E6-28B7-431B-9E59-C2AAEA3725E7}"/>
              </a:ext>
            </a:extLst>
          </p:cNvPr>
          <p:cNvSpPr>
            <a:spLocks noGrp="1"/>
          </p:cNvSpPr>
          <p:nvPr>
            <p:ph idx="1"/>
          </p:nvPr>
        </p:nvSpPr>
        <p:spPr/>
        <p:txBody>
          <a:bodyPr/>
          <a:lstStyle/>
          <a:p>
            <a:pPr marL="0" indent="0" algn="just">
              <a:buNone/>
            </a:pPr>
            <a:r>
              <a:rPr lang="en-US" dirty="0"/>
              <a:t>This lecture introduces you on the implementation of the Cost Accounting System.</a:t>
            </a:r>
            <a:endParaRPr lang="en-US" b="1" dirty="0"/>
          </a:p>
          <a:p>
            <a:pPr marL="0" indent="0" algn="just">
              <a:buNone/>
            </a:pPr>
            <a:r>
              <a:rPr lang="x-none" b="1" dirty="0"/>
              <a:t>Expected Learning Outcomes</a:t>
            </a:r>
            <a:endParaRPr lang="en-US" dirty="0"/>
          </a:p>
          <a:p>
            <a:pPr marL="0" indent="0" algn="just">
              <a:buNone/>
            </a:pPr>
            <a:r>
              <a:rPr lang="en-US" dirty="0"/>
              <a:t>By the end of this lecture, the learner should be able to: </a:t>
            </a:r>
          </a:p>
          <a:p>
            <a:pPr lvl="0"/>
            <a:r>
              <a:rPr lang="en-US" dirty="0"/>
              <a:t>To understand the importance of the Cost Accounting Systems</a:t>
            </a:r>
          </a:p>
          <a:p>
            <a:pPr lvl="0"/>
            <a:r>
              <a:rPr lang="en-US" dirty="0"/>
              <a:t>To understand how the Cost accounting systems assists indecision making.</a:t>
            </a:r>
          </a:p>
          <a:p>
            <a:pPr lvl="0"/>
            <a:r>
              <a:rPr lang="en-US" dirty="0"/>
              <a:t>To understand the integrated vs non integrated systems.</a:t>
            </a:r>
            <a:endParaRPr lang="en-KE" dirty="0"/>
          </a:p>
          <a:p>
            <a:endParaRPr lang="en-KE" dirty="0"/>
          </a:p>
        </p:txBody>
      </p:sp>
    </p:spTree>
    <p:extLst>
      <p:ext uri="{BB962C8B-B14F-4D97-AF65-F5344CB8AC3E}">
        <p14:creationId xmlns:p14="http://schemas.microsoft.com/office/powerpoint/2010/main" val="2775902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5A75B-A68B-4392-B269-D250AB371D3A}"/>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613B08C9-DC7F-473E-96DF-8E668C0D1619}"/>
              </a:ext>
            </a:extLst>
          </p:cNvPr>
          <p:cNvSpPr>
            <a:spLocks noGrp="1"/>
          </p:cNvSpPr>
          <p:nvPr>
            <p:ph idx="1"/>
          </p:nvPr>
        </p:nvSpPr>
        <p:spPr/>
        <p:txBody>
          <a:bodyPr/>
          <a:lstStyle/>
          <a:p>
            <a:r>
              <a:rPr lang="en-KE" dirty="0"/>
              <a:t>Providing financial information about a company organization is the main goal of accounting. </a:t>
            </a:r>
            <a:endParaRPr lang="en-US" dirty="0"/>
          </a:p>
          <a:p>
            <a:r>
              <a:rPr lang="en-KE" dirty="0"/>
              <a:t>Measuring, documenting, and reporting financial data to different user groups are the tasks of the accounting function. </a:t>
            </a:r>
            <a:endParaRPr lang="en-US" dirty="0"/>
          </a:p>
          <a:p>
            <a:r>
              <a:rPr lang="en-KE" dirty="0"/>
              <a:t>In order to plan and oversee a company's operations, managers and external parties with funding or other interests need access to financial data. </a:t>
            </a:r>
            <a:br>
              <a:rPr lang="en-KE" dirty="0"/>
            </a:br>
            <a:endParaRPr lang="en-KE" dirty="0"/>
          </a:p>
        </p:txBody>
      </p:sp>
    </p:spTree>
    <p:extLst>
      <p:ext uri="{BB962C8B-B14F-4D97-AF65-F5344CB8AC3E}">
        <p14:creationId xmlns:p14="http://schemas.microsoft.com/office/powerpoint/2010/main" val="3754159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89413-89BC-4981-BAA8-04EAB526AECD}"/>
              </a:ext>
            </a:extLst>
          </p:cNvPr>
          <p:cNvSpPr>
            <a:spLocks noGrp="1"/>
          </p:cNvSpPr>
          <p:nvPr>
            <p:ph type="title"/>
          </p:nvPr>
        </p:nvSpPr>
        <p:spPr/>
        <p:txBody>
          <a:bodyPr/>
          <a:lstStyle/>
          <a:p>
            <a:r>
              <a:rPr lang="en-US" dirty="0"/>
              <a:t>Classification</a:t>
            </a:r>
            <a:endParaRPr lang="en-KE" dirty="0"/>
          </a:p>
        </p:txBody>
      </p:sp>
      <p:sp>
        <p:nvSpPr>
          <p:cNvPr id="3" name="Content Placeholder 2">
            <a:extLst>
              <a:ext uri="{FF2B5EF4-FFF2-40B4-BE49-F238E27FC236}">
                <a16:creationId xmlns:a16="http://schemas.microsoft.com/office/drawing/2014/main" id="{E8313A3C-C42E-4B55-8333-A13E9E378B11}"/>
              </a:ext>
            </a:extLst>
          </p:cNvPr>
          <p:cNvSpPr>
            <a:spLocks noGrp="1"/>
          </p:cNvSpPr>
          <p:nvPr>
            <p:ph idx="1"/>
          </p:nvPr>
        </p:nvSpPr>
        <p:spPr/>
        <p:txBody>
          <a:bodyPr/>
          <a:lstStyle/>
          <a:p>
            <a:r>
              <a:rPr lang="en-KE" dirty="0"/>
              <a:t>Two classes can be used to broadly categorize the accounting function.</a:t>
            </a:r>
            <a:endParaRPr lang="en-US" dirty="0"/>
          </a:p>
          <a:p>
            <a:pPr marL="0" indent="0">
              <a:buNone/>
            </a:pPr>
            <a:br>
              <a:rPr lang="en-KE" dirty="0"/>
            </a:br>
            <a:r>
              <a:rPr lang="en-KE" dirty="0"/>
              <a:t>1) </a:t>
            </a:r>
            <a:r>
              <a:rPr lang="en-US" dirty="0"/>
              <a:t>Financial </a:t>
            </a:r>
            <a:r>
              <a:rPr lang="en-KE" dirty="0"/>
              <a:t>Accounting ; and </a:t>
            </a:r>
            <a:br>
              <a:rPr lang="en-KE" dirty="0"/>
            </a:br>
            <a:br>
              <a:rPr lang="en-KE" dirty="0"/>
            </a:br>
            <a:r>
              <a:rPr lang="en-KE" dirty="0"/>
              <a:t>2) </a:t>
            </a:r>
            <a:r>
              <a:rPr lang="en-US" dirty="0"/>
              <a:t>Management or cost </a:t>
            </a:r>
            <a:r>
              <a:rPr lang="en-KE" dirty="0"/>
              <a:t>Accounting. </a:t>
            </a:r>
            <a:br>
              <a:rPr lang="en-KE" dirty="0"/>
            </a:br>
            <a:endParaRPr lang="en-US" dirty="0"/>
          </a:p>
          <a:p>
            <a:r>
              <a:rPr lang="en-KE" dirty="0"/>
              <a:t>Financial statements for external use by creditors, investors, </a:t>
            </a:r>
            <a:r>
              <a:rPr lang="en-KE" dirty="0" err="1"/>
              <a:t>labor</a:t>
            </a:r>
            <a:r>
              <a:rPr lang="en-KE" dirty="0"/>
              <a:t> unions, financial analysts, governmental agencies, and other interest groups are the main focus of financial accounting. </a:t>
            </a:r>
          </a:p>
          <a:p>
            <a:endParaRPr lang="en-KE" dirty="0"/>
          </a:p>
        </p:txBody>
      </p:sp>
    </p:spTree>
    <p:extLst>
      <p:ext uri="{BB962C8B-B14F-4D97-AF65-F5344CB8AC3E}">
        <p14:creationId xmlns:p14="http://schemas.microsoft.com/office/powerpoint/2010/main" val="2545795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DC4B5-5E98-42D1-9FB3-2124D916F859}"/>
              </a:ext>
            </a:extLst>
          </p:cNvPr>
          <p:cNvSpPr>
            <a:spLocks noGrp="1"/>
          </p:cNvSpPr>
          <p:nvPr>
            <p:ph type="title"/>
          </p:nvPr>
        </p:nvSpPr>
        <p:spPr/>
        <p:txBody>
          <a:bodyPr/>
          <a:lstStyle/>
          <a:p>
            <a:r>
              <a:rPr lang="en-US" dirty="0"/>
              <a:t>Management accounting</a:t>
            </a:r>
            <a:endParaRPr lang="en-KE" dirty="0"/>
          </a:p>
        </p:txBody>
      </p:sp>
      <p:sp>
        <p:nvSpPr>
          <p:cNvPr id="3" name="Content Placeholder 2">
            <a:extLst>
              <a:ext uri="{FF2B5EF4-FFF2-40B4-BE49-F238E27FC236}">
                <a16:creationId xmlns:a16="http://schemas.microsoft.com/office/drawing/2014/main" id="{0650E1DF-1964-4296-B437-7AA168FB0BA8}"/>
              </a:ext>
            </a:extLst>
          </p:cNvPr>
          <p:cNvSpPr>
            <a:spLocks noGrp="1"/>
          </p:cNvSpPr>
          <p:nvPr>
            <p:ph idx="1"/>
          </p:nvPr>
        </p:nvSpPr>
        <p:spPr/>
        <p:txBody>
          <a:bodyPr/>
          <a:lstStyle/>
          <a:p>
            <a:r>
              <a:rPr lang="en-KE" dirty="0"/>
              <a:t>The main focus of cost or managerial accounting is the collection and evaluation of cost data for managers' internal use in planning, decision-making, and control.</a:t>
            </a:r>
            <a:endParaRPr lang="en-US" dirty="0"/>
          </a:p>
          <a:p>
            <a:r>
              <a:rPr lang="en-KE" dirty="0"/>
              <a:t> The last ninety years of this century have seen the development of cost accounting in its current form. </a:t>
            </a:r>
            <a:endParaRPr lang="en-US" dirty="0"/>
          </a:p>
          <a:p>
            <a:r>
              <a:rPr lang="en-KE" dirty="0"/>
              <a:t>Every business's management has a crucial duty to guarantee the smooth operation of the company and to make the best use of the resources at its disposal. </a:t>
            </a:r>
            <a:endParaRPr lang="en-US" dirty="0"/>
          </a:p>
          <a:p>
            <a:r>
              <a:rPr lang="en-KE" dirty="0"/>
              <a:t>One way to accomplish these objectives is through cost accounting. </a:t>
            </a:r>
            <a:br>
              <a:rPr lang="en-KE" dirty="0"/>
            </a:br>
            <a:endParaRPr lang="en-KE" dirty="0"/>
          </a:p>
        </p:txBody>
      </p:sp>
    </p:spTree>
    <p:extLst>
      <p:ext uri="{BB962C8B-B14F-4D97-AF65-F5344CB8AC3E}">
        <p14:creationId xmlns:p14="http://schemas.microsoft.com/office/powerpoint/2010/main" val="3782836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E94CE-6CFF-4B04-BF6C-D6401A687D67}"/>
              </a:ext>
            </a:extLst>
          </p:cNvPr>
          <p:cNvSpPr>
            <a:spLocks noGrp="1"/>
          </p:cNvSpPr>
          <p:nvPr>
            <p:ph type="title"/>
          </p:nvPr>
        </p:nvSpPr>
        <p:spPr/>
        <p:txBody>
          <a:bodyPr/>
          <a:lstStyle/>
          <a:p>
            <a:r>
              <a:rPr lang="en-KE" dirty="0"/>
              <a:t>THE COST CONCEPTS</a:t>
            </a:r>
          </a:p>
        </p:txBody>
      </p:sp>
      <p:sp>
        <p:nvSpPr>
          <p:cNvPr id="3" name="Content Placeholder 2">
            <a:extLst>
              <a:ext uri="{FF2B5EF4-FFF2-40B4-BE49-F238E27FC236}">
                <a16:creationId xmlns:a16="http://schemas.microsoft.com/office/drawing/2014/main" id="{6D7EC372-A80B-4418-AE45-36A30871DFDA}"/>
              </a:ext>
            </a:extLst>
          </p:cNvPr>
          <p:cNvSpPr>
            <a:spLocks noGrp="1"/>
          </p:cNvSpPr>
          <p:nvPr>
            <p:ph idx="1"/>
          </p:nvPr>
        </p:nvSpPr>
        <p:spPr/>
        <p:txBody>
          <a:bodyPr>
            <a:normAutofit/>
          </a:bodyPr>
          <a:lstStyle/>
          <a:p>
            <a:r>
              <a:rPr lang="en-KE" dirty="0"/>
              <a:t>a) COST:</a:t>
            </a:r>
            <a:endParaRPr lang="en-US" dirty="0"/>
          </a:p>
          <a:p>
            <a:r>
              <a:rPr lang="en-KE" dirty="0"/>
              <a:t> </a:t>
            </a:r>
            <a:r>
              <a:rPr lang="en-US" dirty="0"/>
              <a:t>T</a:t>
            </a:r>
            <a:r>
              <a:rPr lang="en-KE" dirty="0"/>
              <a:t>his refers to the price or equivalent that is paid for anything. </a:t>
            </a:r>
            <a:endParaRPr lang="en-US" dirty="0"/>
          </a:p>
          <a:p>
            <a:r>
              <a:rPr lang="en-KE" dirty="0"/>
              <a:t>It is typically believed to be the cost of buying anything. </a:t>
            </a:r>
          </a:p>
          <a:p>
            <a:r>
              <a:rPr lang="en-KE" dirty="0"/>
              <a:t>It also refers to the loss incurred in acquiring something or the investment made to accomplish an objective.</a:t>
            </a:r>
            <a:endParaRPr lang="en-US" dirty="0"/>
          </a:p>
          <a:p>
            <a:r>
              <a:rPr lang="en-KE" dirty="0"/>
              <a:t> Economists define cost as the sacrifice of missed chances or alternatives. </a:t>
            </a:r>
            <a:endParaRPr lang="en-US" dirty="0"/>
          </a:p>
          <a:p>
            <a:r>
              <a:rPr lang="en-KE" dirty="0"/>
              <a:t>Money-based expenses aren't always indicative of the true costs of anything. </a:t>
            </a:r>
          </a:p>
        </p:txBody>
      </p:sp>
    </p:spTree>
    <p:extLst>
      <p:ext uri="{BB962C8B-B14F-4D97-AF65-F5344CB8AC3E}">
        <p14:creationId xmlns:p14="http://schemas.microsoft.com/office/powerpoint/2010/main" val="3283081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EDEBE-CC76-4B41-9B2E-14919EF467A8}"/>
              </a:ext>
            </a:extLst>
          </p:cNvPr>
          <p:cNvSpPr>
            <a:spLocks noGrp="1"/>
          </p:cNvSpPr>
          <p:nvPr>
            <p:ph type="title"/>
          </p:nvPr>
        </p:nvSpPr>
        <p:spPr/>
        <p:txBody>
          <a:bodyPr/>
          <a:lstStyle/>
          <a:p>
            <a:r>
              <a:rPr lang="en-US" dirty="0"/>
              <a:t>Cost</a:t>
            </a:r>
            <a:endParaRPr lang="en-KE" dirty="0"/>
          </a:p>
        </p:txBody>
      </p:sp>
      <p:sp>
        <p:nvSpPr>
          <p:cNvPr id="3" name="Content Placeholder 2">
            <a:extLst>
              <a:ext uri="{FF2B5EF4-FFF2-40B4-BE49-F238E27FC236}">
                <a16:creationId xmlns:a16="http://schemas.microsoft.com/office/drawing/2014/main" id="{81991F9F-A867-4253-9E63-217348AC4273}"/>
              </a:ext>
            </a:extLst>
          </p:cNvPr>
          <p:cNvSpPr>
            <a:spLocks noGrp="1"/>
          </p:cNvSpPr>
          <p:nvPr>
            <p:ph idx="1"/>
          </p:nvPr>
        </p:nvSpPr>
        <p:spPr/>
        <p:txBody>
          <a:bodyPr/>
          <a:lstStyle/>
          <a:p>
            <a:r>
              <a:rPr lang="en-KE" dirty="0"/>
              <a:t>Among the many definitions of the term "cost," those that are pertinent to production are also significant. </a:t>
            </a:r>
            <a:endParaRPr lang="en-US" dirty="0"/>
          </a:p>
          <a:p>
            <a:r>
              <a:rPr lang="en-KE" dirty="0"/>
              <a:t>Therefore, the total of all payments made to the elements of production involved in the manufacture of a commodity is the cost of generating a specific output of that commodity. </a:t>
            </a:r>
            <a:endParaRPr lang="en-US" dirty="0"/>
          </a:p>
          <a:p>
            <a:r>
              <a:rPr lang="en-KE" dirty="0"/>
              <a:t>Therefore, the total cost of a product might include all of the expenses paid for the material, </a:t>
            </a:r>
            <a:r>
              <a:rPr lang="en-KE" dirty="0" err="1"/>
              <a:t>labor</a:t>
            </a:r>
            <a:r>
              <a:rPr lang="en-KE" dirty="0"/>
              <a:t>, and other costs involved in turning raw materials into a finished good. </a:t>
            </a:r>
            <a:endParaRPr lang="en-US" dirty="0"/>
          </a:p>
          <a:p>
            <a:r>
              <a:rPr lang="en-US" dirty="0"/>
              <a:t>The cost is the benefits given up to acquire goods or services</a:t>
            </a:r>
            <a:endParaRPr lang="en-KE" dirty="0"/>
          </a:p>
        </p:txBody>
      </p:sp>
    </p:spTree>
    <p:extLst>
      <p:ext uri="{BB962C8B-B14F-4D97-AF65-F5344CB8AC3E}">
        <p14:creationId xmlns:p14="http://schemas.microsoft.com/office/powerpoint/2010/main" val="2932127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E215F-D0BA-4895-ABAC-384E13937898}"/>
              </a:ext>
            </a:extLst>
          </p:cNvPr>
          <p:cNvSpPr>
            <a:spLocks noGrp="1"/>
          </p:cNvSpPr>
          <p:nvPr>
            <p:ph type="title"/>
          </p:nvPr>
        </p:nvSpPr>
        <p:spPr/>
        <p:txBody>
          <a:bodyPr/>
          <a:lstStyle/>
          <a:p>
            <a:r>
              <a:rPr lang="en-US" dirty="0"/>
              <a:t>b) COST ACCOUNTING :</a:t>
            </a:r>
            <a:endParaRPr lang="en-KE" dirty="0"/>
          </a:p>
        </p:txBody>
      </p:sp>
      <p:sp>
        <p:nvSpPr>
          <p:cNvPr id="3" name="Content Placeholder 2">
            <a:extLst>
              <a:ext uri="{FF2B5EF4-FFF2-40B4-BE49-F238E27FC236}">
                <a16:creationId xmlns:a16="http://schemas.microsoft.com/office/drawing/2014/main" id="{74E8F7A0-5B41-45BA-BCA7-58B129986EBA}"/>
              </a:ext>
            </a:extLst>
          </p:cNvPr>
          <p:cNvSpPr>
            <a:spLocks noGrp="1"/>
          </p:cNvSpPr>
          <p:nvPr>
            <p:ph idx="1"/>
          </p:nvPr>
        </p:nvSpPr>
        <p:spPr/>
        <p:txBody>
          <a:bodyPr>
            <a:normAutofit/>
          </a:bodyPr>
          <a:lstStyle/>
          <a:p>
            <a:r>
              <a:rPr lang="en-US" dirty="0"/>
              <a:t>The systematic recording and analysis of the costs of material, </a:t>
            </a:r>
            <a:r>
              <a:rPr lang="en-US" dirty="0" err="1"/>
              <a:t>labour</a:t>
            </a:r>
            <a:r>
              <a:rPr lang="en-US" dirty="0"/>
              <a:t> and overheads incident to production. </a:t>
            </a:r>
            <a:endParaRPr lang="en-KE" dirty="0"/>
          </a:p>
          <a:p>
            <a:r>
              <a:rPr lang="en-KE" dirty="0"/>
              <a:t>The area of accounting that deals with classifying, documenting, allocating, summarizing, and reporting present and future expenses.</a:t>
            </a:r>
            <a:endParaRPr lang="en-US" dirty="0"/>
          </a:p>
          <a:p>
            <a:r>
              <a:rPr lang="en-KE" dirty="0"/>
              <a:t>The design and operation of cost systems and procedures, methods for calculating costs by departments, functions, responsibilities, act</a:t>
            </a:r>
            <a:r>
              <a:rPr lang="en-US" dirty="0" err="1"/>
              <a:t>ual</a:t>
            </a:r>
            <a:r>
              <a:rPr lang="en-US" dirty="0"/>
              <a:t> </a:t>
            </a:r>
            <a:r>
              <a:rPr lang="en-KE" dirty="0"/>
              <a:t>periods, territories, and other units, forecasted future costs</a:t>
            </a:r>
            <a:endParaRPr lang="en-US" dirty="0"/>
          </a:p>
          <a:p>
            <a:r>
              <a:rPr lang="en-US" dirty="0"/>
              <a:t>The</a:t>
            </a:r>
            <a:r>
              <a:rPr lang="en-KE" dirty="0"/>
              <a:t> standard or desired costs, and historical costs, comparison of actual costs from various periods with estimated, budgeted, or standard costs, and alternative costs, and</a:t>
            </a:r>
          </a:p>
        </p:txBody>
      </p:sp>
    </p:spTree>
    <p:extLst>
      <p:ext uri="{BB962C8B-B14F-4D97-AF65-F5344CB8AC3E}">
        <p14:creationId xmlns:p14="http://schemas.microsoft.com/office/powerpoint/2010/main" val="2787125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51245-EFFD-4D6C-A685-A346927CAE01}"/>
              </a:ext>
            </a:extLst>
          </p:cNvPr>
          <p:cNvSpPr>
            <a:spLocks noGrp="1"/>
          </p:cNvSpPr>
          <p:nvPr>
            <p:ph type="title"/>
          </p:nvPr>
        </p:nvSpPr>
        <p:spPr/>
        <p:txBody>
          <a:bodyPr/>
          <a:lstStyle/>
          <a:p>
            <a:r>
              <a:rPr lang="en-US" dirty="0"/>
              <a:t>Cost and expenses</a:t>
            </a:r>
            <a:endParaRPr lang="en-KE" dirty="0"/>
          </a:p>
        </p:txBody>
      </p:sp>
      <p:sp>
        <p:nvSpPr>
          <p:cNvPr id="3" name="Content Placeholder 2">
            <a:extLst>
              <a:ext uri="{FF2B5EF4-FFF2-40B4-BE49-F238E27FC236}">
                <a16:creationId xmlns:a16="http://schemas.microsoft.com/office/drawing/2014/main" id="{0462F1DD-D590-455A-A0E2-3C98DE9C23BF}"/>
              </a:ext>
            </a:extLst>
          </p:cNvPr>
          <p:cNvSpPr>
            <a:spLocks noGrp="1"/>
          </p:cNvSpPr>
          <p:nvPr>
            <p:ph idx="1"/>
          </p:nvPr>
        </p:nvSpPr>
        <p:spPr/>
        <p:txBody>
          <a:bodyPr>
            <a:normAutofit fontScale="92500" lnSpcReduction="10000"/>
          </a:bodyPr>
          <a:lstStyle/>
          <a:p>
            <a:r>
              <a:rPr lang="en-KE" dirty="0"/>
              <a:t> </a:t>
            </a:r>
            <a:r>
              <a:rPr lang="en-US" dirty="0"/>
              <a:t>T</a:t>
            </a:r>
            <a:r>
              <a:rPr lang="en-KE" dirty="0"/>
              <a:t>he presentation and interpretation of cost data to help management control current and future operations are all included in the field of cost accounting. </a:t>
            </a:r>
            <a:endParaRPr lang="en-US" dirty="0"/>
          </a:p>
          <a:p>
            <a:r>
              <a:rPr lang="en-KE" dirty="0"/>
              <a:t>3) Expense.</a:t>
            </a:r>
          </a:p>
          <a:p>
            <a:r>
              <a:rPr lang="en-KE" dirty="0"/>
              <a:t>Accounting is the discipline of monitoring spending. </a:t>
            </a:r>
            <a:endParaRPr lang="en-US" dirty="0"/>
          </a:p>
          <a:p>
            <a:r>
              <a:rPr lang="en-KE" dirty="0"/>
              <a:t>The recording of income &amp; expenditure and the preparation of statistical data" are the first steps in this procedure.</a:t>
            </a:r>
            <a:endParaRPr lang="en-US" dirty="0"/>
          </a:p>
          <a:p>
            <a:r>
              <a:rPr lang="en-KE" dirty="0"/>
              <a:t>It can be referred to as the official process for determining and controlling the costs of goods and services. Another name for it is the cost-determining component. </a:t>
            </a:r>
            <a:br>
              <a:rPr lang="en-KE" dirty="0"/>
            </a:br>
            <a:endParaRPr lang="en-KE" dirty="0"/>
          </a:p>
        </p:txBody>
      </p:sp>
    </p:spTree>
    <p:extLst>
      <p:ext uri="{BB962C8B-B14F-4D97-AF65-F5344CB8AC3E}">
        <p14:creationId xmlns:p14="http://schemas.microsoft.com/office/powerpoint/2010/main" val="4229212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C04FA-77F7-4C6A-B273-96BB10D36E8B}"/>
              </a:ext>
            </a:extLst>
          </p:cNvPr>
          <p:cNvSpPr>
            <a:spLocks noGrp="1"/>
          </p:cNvSpPr>
          <p:nvPr>
            <p:ph type="title"/>
          </p:nvPr>
        </p:nvSpPr>
        <p:spPr/>
        <p:txBody>
          <a:bodyPr/>
          <a:lstStyle/>
          <a:p>
            <a:r>
              <a:rPr lang="en-US" dirty="0"/>
              <a:t>Costs</a:t>
            </a:r>
            <a:endParaRPr lang="en-KE" dirty="0"/>
          </a:p>
        </p:txBody>
      </p:sp>
      <p:sp>
        <p:nvSpPr>
          <p:cNvPr id="3" name="Content Placeholder 2">
            <a:extLst>
              <a:ext uri="{FF2B5EF4-FFF2-40B4-BE49-F238E27FC236}">
                <a16:creationId xmlns:a16="http://schemas.microsoft.com/office/drawing/2014/main" id="{1BA2322D-8727-4586-85E0-C04DF55A8001}"/>
              </a:ext>
            </a:extLst>
          </p:cNvPr>
          <p:cNvSpPr>
            <a:spLocks noGrp="1"/>
          </p:cNvSpPr>
          <p:nvPr>
            <p:ph idx="1"/>
          </p:nvPr>
        </p:nvSpPr>
        <p:spPr/>
        <p:txBody>
          <a:bodyPr>
            <a:normAutofit/>
          </a:bodyPr>
          <a:lstStyle/>
          <a:p>
            <a:r>
              <a:rPr lang="en-KE" dirty="0"/>
              <a:t>Controlling costs, raising cost consciousness, figuring out product unit costs, and assessing the profitability of different goods, services, and inventory valuation are the main goals of cost accounting.</a:t>
            </a:r>
            <a:endParaRPr lang="en-US" dirty="0"/>
          </a:p>
          <a:p>
            <a:r>
              <a:rPr lang="en-KE" dirty="0"/>
              <a:t> It </a:t>
            </a:r>
            <a:r>
              <a:rPr lang="en-US" dirty="0"/>
              <a:t>is t</a:t>
            </a:r>
            <a:r>
              <a:rPr lang="en-KE" dirty="0"/>
              <a:t>o put it briefly, cost accounting is the process of recording the costs associated with producing a good or a certain service. </a:t>
            </a:r>
            <a:endParaRPr lang="en-US" dirty="0"/>
          </a:p>
          <a:p>
            <a:r>
              <a:rPr lang="en-KE" dirty="0"/>
              <a:t>Recording, classifying, allocating, and apportioning expenses in the proper cost units and cost </a:t>
            </a:r>
            <a:r>
              <a:rPr lang="en-KE" dirty="0" err="1"/>
              <a:t>centers</a:t>
            </a:r>
            <a:r>
              <a:rPr lang="en-KE" dirty="0"/>
              <a:t> are all part of the cost accounting process. </a:t>
            </a:r>
            <a:endParaRPr lang="en-US" dirty="0"/>
          </a:p>
          <a:p>
            <a:r>
              <a:rPr lang="en-KE" dirty="0"/>
              <a:t>It is the tool that makes it possible to determine the cost of producing an item or providing a service.</a:t>
            </a:r>
          </a:p>
          <a:p>
            <a:endParaRPr lang="en-KE" dirty="0"/>
          </a:p>
        </p:txBody>
      </p:sp>
    </p:spTree>
    <p:extLst>
      <p:ext uri="{BB962C8B-B14F-4D97-AF65-F5344CB8AC3E}">
        <p14:creationId xmlns:p14="http://schemas.microsoft.com/office/powerpoint/2010/main" val="1241056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1E926-228F-45FE-9332-AA58A04B3C3B}"/>
              </a:ext>
            </a:extLst>
          </p:cNvPr>
          <p:cNvSpPr>
            <a:spLocks noGrp="1"/>
          </p:cNvSpPr>
          <p:nvPr>
            <p:ph type="title"/>
          </p:nvPr>
        </p:nvSpPr>
        <p:spPr/>
        <p:txBody>
          <a:bodyPr/>
          <a:lstStyle/>
          <a:p>
            <a:r>
              <a:rPr lang="en-US" dirty="0"/>
              <a:t>Costs</a:t>
            </a:r>
            <a:endParaRPr lang="en-KE" dirty="0"/>
          </a:p>
        </p:txBody>
      </p:sp>
      <p:sp>
        <p:nvSpPr>
          <p:cNvPr id="3" name="Content Placeholder 2">
            <a:extLst>
              <a:ext uri="{FF2B5EF4-FFF2-40B4-BE49-F238E27FC236}">
                <a16:creationId xmlns:a16="http://schemas.microsoft.com/office/drawing/2014/main" id="{1A6AF5E8-04DF-4E17-A124-DCA5044B4921}"/>
              </a:ext>
            </a:extLst>
          </p:cNvPr>
          <p:cNvSpPr>
            <a:spLocks noGrp="1"/>
          </p:cNvSpPr>
          <p:nvPr>
            <p:ph idx="1"/>
          </p:nvPr>
        </p:nvSpPr>
        <p:spPr/>
        <p:txBody>
          <a:bodyPr/>
          <a:lstStyle/>
          <a:p>
            <a:r>
              <a:rPr lang="en-KE" dirty="0"/>
              <a:t> The goal of cost accounting is to ascertain the true cost of production, reduce expenses, promote cost consciousness, and assess the profitability of the final goods. </a:t>
            </a:r>
            <a:br>
              <a:rPr lang="en-KE" dirty="0"/>
            </a:br>
            <a:r>
              <a:rPr lang="en-KE" dirty="0"/>
              <a:t>C) COSTING: </a:t>
            </a:r>
            <a:endParaRPr lang="en-US" dirty="0"/>
          </a:p>
          <a:p>
            <a:r>
              <a:rPr lang="en-KE" dirty="0"/>
              <a:t>The method and procedure used to determine expenses is called costing. </a:t>
            </a:r>
            <a:endParaRPr lang="en-US" dirty="0"/>
          </a:p>
          <a:p>
            <a:r>
              <a:rPr lang="en-KE" dirty="0"/>
              <a:t>The process of determining the costs of goods or services is governed by a set of principles and rules known as the costing technique.</a:t>
            </a:r>
            <a:endParaRPr lang="en-US" dirty="0"/>
          </a:p>
          <a:p>
            <a:r>
              <a:rPr lang="en-KE" dirty="0"/>
              <a:t>However, this method is dynamic and adapts to the passage of time.</a:t>
            </a:r>
          </a:p>
          <a:p>
            <a:endParaRPr lang="en-KE" dirty="0"/>
          </a:p>
        </p:txBody>
      </p:sp>
    </p:spTree>
    <p:extLst>
      <p:ext uri="{BB962C8B-B14F-4D97-AF65-F5344CB8AC3E}">
        <p14:creationId xmlns:p14="http://schemas.microsoft.com/office/powerpoint/2010/main" val="3936183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10416-965F-4850-94C7-1B469E57DE33}"/>
              </a:ext>
            </a:extLst>
          </p:cNvPr>
          <p:cNvSpPr>
            <a:spLocks noGrp="1"/>
          </p:cNvSpPr>
          <p:nvPr>
            <p:ph type="title"/>
          </p:nvPr>
        </p:nvSpPr>
        <p:spPr/>
        <p:txBody>
          <a:bodyPr/>
          <a:lstStyle/>
          <a:p>
            <a:r>
              <a:rPr lang="en-US" dirty="0"/>
              <a:t>Costing method</a:t>
            </a:r>
            <a:endParaRPr lang="en-KE" dirty="0"/>
          </a:p>
        </p:txBody>
      </p:sp>
      <p:sp>
        <p:nvSpPr>
          <p:cNvPr id="3" name="Content Placeholder 2">
            <a:extLst>
              <a:ext uri="{FF2B5EF4-FFF2-40B4-BE49-F238E27FC236}">
                <a16:creationId xmlns:a16="http://schemas.microsoft.com/office/drawing/2014/main" id="{DCE2F430-407F-4381-8655-C6EE21A40F64}"/>
              </a:ext>
            </a:extLst>
          </p:cNvPr>
          <p:cNvSpPr>
            <a:spLocks noGrp="1"/>
          </p:cNvSpPr>
          <p:nvPr>
            <p:ph idx="1"/>
          </p:nvPr>
        </p:nvSpPr>
        <p:spPr/>
        <p:txBody>
          <a:bodyPr>
            <a:normAutofit/>
          </a:bodyPr>
          <a:lstStyle/>
          <a:p>
            <a:r>
              <a:rPr lang="en-KE" dirty="0"/>
              <a:t>The daily habit of determining expenses, regardless of what those costs may be and how they are calculated, is known as the costing process. </a:t>
            </a:r>
            <a:endParaRPr lang="en-US" dirty="0"/>
          </a:p>
          <a:p>
            <a:r>
              <a:rPr lang="en-KE" dirty="0"/>
              <a:t>The types of costing are as follows. </a:t>
            </a:r>
            <a:endParaRPr lang="en-US" dirty="0"/>
          </a:p>
          <a:p>
            <a:endParaRPr lang="en-US" dirty="0"/>
          </a:p>
          <a:p>
            <a:r>
              <a:rPr lang="en-KE" dirty="0"/>
              <a:t>They are employed with the industry's nature and other pertinent considerations in mind. " </a:t>
            </a:r>
            <a:endParaRPr lang="en-US" dirty="0"/>
          </a:p>
          <a:p>
            <a:r>
              <a:rPr lang="en-KE" dirty="0" err="1"/>
              <a:t>i</a:t>
            </a:r>
            <a:r>
              <a:rPr lang="en-KE" dirty="0"/>
              <a:t>) HISTORICAL:  This approach determines the costs after they have been incurred.</a:t>
            </a:r>
          </a:p>
        </p:txBody>
      </p:sp>
    </p:spTree>
    <p:extLst>
      <p:ext uri="{BB962C8B-B14F-4D97-AF65-F5344CB8AC3E}">
        <p14:creationId xmlns:p14="http://schemas.microsoft.com/office/powerpoint/2010/main" val="26612297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833B1-0CB7-41BE-A26D-3213D29B7F53}"/>
              </a:ext>
            </a:extLst>
          </p:cNvPr>
          <p:cNvSpPr>
            <a:spLocks noGrp="1"/>
          </p:cNvSpPr>
          <p:nvPr>
            <p:ph type="title"/>
          </p:nvPr>
        </p:nvSpPr>
        <p:spPr/>
        <p:txBody>
          <a:bodyPr/>
          <a:lstStyle/>
          <a:p>
            <a:r>
              <a:rPr lang="en-US" dirty="0"/>
              <a:t>Costing method</a:t>
            </a:r>
            <a:endParaRPr lang="en-KE" dirty="0"/>
          </a:p>
        </p:txBody>
      </p:sp>
      <p:sp>
        <p:nvSpPr>
          <p:cNvPr id="3" name="Content Placeholder 2">
            <a:extLst>
              <a:ext uri="{FF2B5EF4-FFF2-40B4-BE49-F238E27FC236}">
                <a16:creationId xmlns:a16="http://schemas.microsoft.com/office/drawing/2014/main" id="{A9AFD47B-93D1-4A99-B444-2B66C537658E}"/>
              </a:ext>
            </a:extLst>
          </p:cNvPr>
          <p:cNvSpPr>
            <a:spLocks noGrp="1"/>
          </p:cNvSpPr>
          <p:nvPr>
            <p:ph idx="1"/>
          </p:nvPr>
        </p:nvSpPr>
        <p:spPr/>
        <p:txBody>
          <a:bodyPr/>
          <a:lstStyle/>
          <a:p>
            <a:pPr lvl="0"/>
            <a:r>
              <a:rPr lang="en-KE" dirty="0"/>
              <a:t>ii) STANDARD COSTING: </a:t>
            </a:r>
            <a:endParaRPr lang="en-US" dirty="0"/>
          </a:p>
          <a:p>
            <a:pPr lvl="0"/>
            <a:r>
              <a:rPr lang="en-KE" dirty="0"/>
              <a:t>This style involves predetermined expenses, sometimes known as standard costs, and a continuous comparison between the actual and predetermined prices. </a:t>
            </a:r>
            <a:endParaRPr lang="en-US" dirty="0"/>
          </a:p>
          <a:p>
            <a:pPr lvl="0"/>
            <a:r>
              <a:rPr lang="en-KE" dirty="0"/>
              <a:t>Variances are </a:t>
            </a:r>
            <a:r>
              <a:rPr lang="en-KE" dirty="0" err="1"/>
              <a:t>analyzed</a:t>
            </a:r>
            <a:r>
              <a:rPr lang="en-KE" dirty="0"/>
              <a:t> and subsequently reported to management. </a:t>
            </a:r>
          </a:p>
          <a:p>
            <a:r>
              <a:rPr lang="en-US" dirty="0"/>
              <a:t>T</a:t>
            </a:r>
            <a:r>
              <a:rPr lang="en-KE" dirty="0"/>
              <a:t>he impact on profit of changes in production type or volume.</a:t>
            </a:r>
            <a:endParaRPr lang="en-US" dirty="0"/>
          </a:p>
          <a:p>
            <a:r>
              <a:rPr lang="en-KE" dirty="0"/>
              <a:t> Only variable costs are taken into account in this kind, while fixed costs are charged straight to the profit and loss account. </a:t>
            </a:r>
            <a:br>
              <a:rPr lang="en-KE" dirty="0"/>
            </a:br>
            <a:endParaRPr lang="en-KE" dirty="0"/>
          </a:p>
        </p:txBody>
      </p:sp>
    </p:spTree>
    <p:extLst>
      <p:ext uri="{BB962C8B-B14F-4D97-AF65-F5344CB8AC3E}">
        <p14:creationId xmlns:p14="http://schemas.microsoft.com/office/powerpoint/2010/main" val="20994222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F2BFF-4ABB-49DA-B4BF-40D7F209ABE1}"/>
              </a:ext>
            </a:extLst>
          </p:cNvPr>
          <p:cNvSpPr>
            <a:spLocks noGrp="1"/>
          </p:cNvSpPr>
          <p:nvPr>
            <p:ph type="title"/>
          </p:nvPr>
        </p:nvSpPr>
        <p:spPr/>
        <p:txBody>
          <a:bodyPr/>
          <a:lstStyle/>
          <a:p>
            <a:r>
              <a:rPr lang="en-US" dirty="0"/>
              <a:t>Costing Methods</a:t>
            </a:r>
            <a:endParaRPr lang="en-KE" dirty="0"/>
          </a:p>
        </p:txBody>
      </p:sp>
      <p:sp>
        <p:nvSpPr>
          <p:cNvPr id="3" name="Content Placeholder 2">
            <a:extLst>
              <a:ext uri="{FF2B5EF4-FFF2-40B4-BE49-F238E27FC236}">
                <a16:creationId xmlns:a16="http://schemas.microsoft.com/office/drawing/2014/main" id="{2D94A6A2-579F-4A32-9B8B-C3B0FE672570}"/>
              </a:ext>
            </a:extLst>
          </p:cNvPr>
          <p:cNvSpPr>
            <a:spLocks noGrp="1"/>
          </p:cNvSpPr>
          <p:nvPr>
            <p:ph idx="1"/>
          </p:nvPr>
        </p:nvSpPr>
        <p:spPr/>
        <p:txBody>
          <a:bodyPr>
            <a:normAutofit fontScale="92500" lnSpcReduction="10000"/>
          </a:bodyPr>
          <a:lstStyle/>
          <a:p>
            <a:r>
              <a:rPr lang="en-US" dirty="0"/>
              <a:t>4) </a:t>
            </a:r>
            <a:r>
              <a:rPr lang="en-KE" dirty="0"/>
              <a:t>DIRECT COSTING: </a:t>
            </a:r>
            <a:endParaRPr lang="en-US" dirty="0"/>
          </a:p>
          <a:p>
            <a:r>
              <a:rPr lang="en-KE" dirty="0"/>
              <a:t>In this type, all indirect costs are moved to the profit and loss account, and only direct expenses are charged to production. </a:t>
            </a:r>
            <a:endParaRPr lang="en-US" dirty="0"/>
          </a:p>
          <a:p>
            <a:r>
              <a:rPr lang="en-KE" dirty="0"/>
              <a:t>5) ABSORPTION COSTING:</a:t>
            </a:r>
            <a:endParaRPr lang="en-US" dirty="0"/>
          </a:p>
          <a:p>
            <a:r>
              <a:rPr lang="en-KE" dirty="0"/>
              <a:t> The process of allocating all expenses, both variable and fixed, to production, operations, and processes. </a:t>
            </a:r>
            <a:br>
              <a:rPr lang="en-KE" dirty="0"/>
            </a:br>
            <a:endParaRPr lang="en-US" dirty="0"/>
          </a:p>
          <a:p>
            <a:r>
              <a:rPr lang="en-KE" dirty="0"/>
              <a:t>6) UNIFORM COSTING:</a:t>
            </a:r>
            <a:endParaRPr lang="en-US" dirty="0"/>
          </a:p>
          <a:p>
            <a:r>
              <a:rPr lang="en-KE" dirty="0"/>
              <a:t> When multiple projects within the same company employ the same costing guidelines and/or procedures. </a:t>
            </a:r>
            <a:br>
              <a:rPr lang="en-KE" dirty="0"/>
            </a:br>
            <a:endParaRPr lang="en-KE" dirty="0"/>
          </a:p>
        </p:txBody>
      </p:sp>
    </p:spTree>
    <p:extLst>
      <p:ext uri="{BB962C8B-B14F-4D97-AF65-F5344CB8AC3E}">
        <p14:creationId xmlns:p14="http://schemas.microsoft.com/office/powerpoint/2010/main" val="9312550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4D0CA-2732-422D-9D20-7235B432EB53}"/>
              </a:ext>
            </a:extLst>
          </p:cNvPr>
          <p:cNvSpPr>
            <a:spLocks noGrp="1"/>
          </p:cNvSpPr>
          <p:nvPr>
            <p:ph type="title"/>
          </p:nvPr>
        </p:nvSpPr>
        <p:spPr/>
        <p:txBody>
          <a:bodyPr/>
          <a:lstStyle/>
          <a:p>
            <a:r>
              <a:rPr lang="en-KE" dirty="0"/>
              <a:t>COST ACCOUNTING FUNCTIONAL ACTIVITIES</a:t>
            </a:r>
          </a:p>
        </p:txBody>
      </p:sp>
      <p:sp>
        <p:nvSpPr>
          <p:cNvPr id="3" name="Content Placeholder 2">
            <a:extLst>
              <a:ext uri="{FF2B5EF4-FFF2-40B4-BE49-F238E27FC236}">
                <a16:creationId xmlns:a16="http://schemas.microsoft.com/office/drawing/2014/main" id="{C3636035-EE53-4E52-862C-4369EA45E7C1}"/>
              </a:ext>
            </a:extLst>
          </p:cNvPr>
          <p:cNvSpPr>
            <a:spLocks noGrp="1"/>
          </p:cNvSpPr>
          <p:nvPr>
            <p:ph idx="1"/>
          </p:nvPr>
        </p:nvSpPr>
        <p:spPr/>
        <p:txBody>
          <a:bodyPr/>
          <a:lstStyle/>
          <a:p>
            <a:r>
              <a:rPr lang="en-KE" dirty="0"/>
              <a:t>The general functional activities that fall under the umbrella of cost accounting are as follows. </a:t>
            </a:r>
          </a:p>
          <a:p>
            <a:pPr lvl="0"/>
            <a:r>
              <a:rPr lang="en-US" dirty="0"/>
              <a:t>Cost Book Keeping : It involves the recording of costs according to prearranged classification.</a:t>
            </a:r>
            <a:endParaRPr lang="en-KE" dirty="0"/>
          </a:p>
          <a:p>
            <a:pPr lvl="0"/>
            <a:r>
              <a:rPr lang="en-US" dirty="0"/>
              <a:t>COST CONTROL : The determination whether current costs represent the satisfactory cost performance. </a:t>
            </a:r>
            <a:endParaRPr lang="en-KE" dirty="0"/>
          </a:p>
          <a:p>
            <a:pPr lvl="0"/>
            <a:r>
              <a:rPr lang="en-US" dirty="0"/>
              <a:t>COST ANLYSIS : It involves determination of why costs are out of line and fixation of the responsibility for the same.</a:t>
            </a:r>
            <a:endParaRPr lang="en-KE" dirty="0"/>
          </a:p>
          <a:p>
            <a:endParaRPr lang="en-KE" dirty="0"/>
          </a:p>
        </p:txBody>
      </p:sp>
    </p:spTree>
    <p:extLst>
      <p:ext uri="{BB962C8B-B14F-4D97-AF65-F5344CB8AC3E}">
        <p14:creationId xmlns:p14="http://schemas.microsoft.com/office/powerpoint/2010/main" val="510317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5EF0C-5796-4357-B4F3-2FAC26C7511C}"/>
              </a:ext>
            </a:extLst>
          </p:cNvPr>
          <p:cNvSpPr>
            <a:spLocks noGrp="1"/>
          </p:cNvSpPr>
          <p:nvPr>
            <p:ph type="title"/>
          </p:nvPr>
        </p:nvSpPr>
        <p:spPr/>
        <p:txBody>
          <a:bodyPr/>
          <a:lstStyle/>
          <a:p>
            <a:r>
              <a:rPr lang="en-KE" dirty="0"/>
              <a:t>COST ACCOUNTING FUNCTIONAL ACTIVITIES</a:t>
            </a:r>
          </a:p>
        </p:txBody>
      </p:sp>
      <p:sp>
        <p:nvSpPr>
          <p:cNvPr id="3" name="Content Placeholder 2">
            <a:extLst>
              <a:ext uri="{FF2B5EF4-FFF2-40B4-BE49-F238E27FC236}">
                <a16:creationId xmlns:a16="http://schemas.microsoft.com/office/drawing/2014/main" id="{A0C1CF31-2A05-477B-A50F-44D4D4723E8E}"/>
              </a:ext>
            </a:extLst>
          </p:cNvPr>
          <p:cNvSpPr>
            <a:spLocks noGrp="1"/>
          </p:cNvSpPr>
          <p:nvPr>
            <p:ph idx="1"/>
          </p:nvPr>
        </p:nvSpPr>
        <p:spPr/>
        <p:txBody>
          <a:bodyPr/>
          <a:lstStyle/>
          <a:p>
            <a:pPr lvl="0"/>
            <a:r>
              <a:rPr lang="en-US" dirty="0"/>
              <a:t>COST COMPARISON : Comparison of the cost of alternative products, activities, methods or areas in the field of production or distribution.</a:t>
            </a:r>
            <a:endParaRPr lang="en-KE" dirty="0"/>
          </a:p>
          <a:p>
            <a:pPr lvl="0"/>
            <a:r>
              <a:rPr lang="en-US" dirty="0"/>
              <a:t>COST REPORTING : Communication of cost data to various interested parties, groups or departments.</a:t>
            </a:r>
            <a:endParaRPr lang="en-KE" dirty="0"/>
          </a:p>
          <a:p>
            <a:pPr lvl="0"/>
            <a:r>
              <a:rPr lang="en-US" dirty="0"/>
              <a:t>COST PLANNING : Cost system or procedure involved in planning of cost. </a:t>
            </a:r>
            <a:endParaRPr lang="en-KE" dirty="0"/>
          </a:p>
          <a:p>
            <a:pPr lvl="0"/>
            <a:r>
              <a:rPr lang="en-US" dirty="0"/>
              <a:t>COST FINDING : Measurement/estimation of the individual products, 64 departments or other segments of the firm's operations. 4</a:t>
            </a:r>
            <a:endParaRPr lang="en-KE" dirty="0"/>
          </a:p>
          <a:p>
            <a:endParaRPr lang="en-KE" dirty="0"/>
          </a:p>
        </p:txBody>
      </p:sp>
    </p:spTree>
    <p:extLst>
      <p:ext uri="{BB962C8B-B14F-4D97-AF65-F5344CB8AC3E}">
        <p14:creationId xmlns:p14="http://schemas.microsoft.com/office/powerpoint/2010/main" val="3546840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1A1F8-1E8A-4700-AD58-05016195630A}"/>
              </a:ext>
            </a:extLst>
          </p:cNvPr>
          <p:cNvSpPr>
            <a:spLocks noGrp="1"/>
          </p:cNvSpPr>
          <p:nvPr>
            <p:ph type="title"/>
          </p:nvPr>
        </p:nvSpPr>
        <p:spPr/>
        <p:txBody>
          <a:bodyPr/>
          <a:lstStyle/>
          <a:p>
            <a:r>
              <a:rPr lang="en-US" dirty="0"/>
              <a:t> COST ACCOUNTING SYSTEM</a:t>
            </a:r>
            <a:br>
              <a:rPr lang="en-KE" dirty="0"/>
            </a:br>
            <a:endParaRPr lang="en-KE" dirty="0"/>
          </a:p>
        </p:txBody>
      </p:sp>
      <p:sp>
        <p:nvSpPr>
          <p:cNvPr id="3" name="Content Placeholder 2">
            <a:extLst>
              <a:ext uri="{FF2B5EF4-FFF2-40B4-BE49-F238E27FC236}">
                <a16:creationId xmlns:a16="http://schemas.microsoft.com/office/drawing/2014/main" id="{97B6B1AE-2C28-4D42-9FCA-4ABCB8C15649}"/>
              </a:ext>
            </a:extLst>
          </p:cNvPr>
          <p:cNvSpPr>
            <a:spLocks noGrp="1"/>
          </p:cNvSpPr>
          <p:nvPr>
            <p:ph idx="1"/>
          </p:nvPr>
        </p:nvSpPr>
        <p:spPr/>
        <p:txBody>
          <a:bodyPr>
            <a:normAutofit fontScale="92500" lnSpcReduction="10000"/>
          </a:bodyPr>
          <a:lstStyle/>
          <a:p>
            <a:r>
              <a:rPr lang="en-KE" dirty="0"/>
              <a:t>It is a systematic or established process that performs the functions of classifying, recording, allocating, summarizing, and reporting cost data to management. </a:t>
            </a:r>
            <a:endParaRPr lang="en-US" dirty="0"/>
          </a:p>
          <a:p>
            <a:r>
              <a:rPr lang="en-KE" dirty="0"/>
              <a:t>It is a process of operating, testing, and gathering information under such a system. </a:t>
            </a:r>
            <a:endParaRPr lang="en-US" dirty="0"/>
          </a:p>
          <a:p>
            <a:r>
              <a:rPr lang="en-KE" dirty="0"/>
              <a:t>The system includes work related to documentation, filing, reporting, etc., as well as regular routine work. </a:t>
            </a:r>
            <a:endParaRPr lang="en-US" dirty="0"/>
          </a:p>
          <a:p>
            <a:r>
              <a:rPr lang="en-KE" dirty="0"/>
              <a:t>The cost accounting system is very helpful to management because it helps them make a variety of tactical decisions, particularly when it comes to increasing profitability, choosing the right product mix, increasing efficiency, implementing a cost control plan, comparing firms, identifying weaknesses, and so on.</a:t>
            </a:r>
          </a:p>
        </p:txBody>
      </p:sp>
    </p:spTree>
    <p:extLst>
      <p:ext uri="{BB962C8B-B14F-4D97-AF65-F5344CB8AC3E}">
        <p14:creationId xmlns:p14="http://schemas.microsoft.com/office/powerpoint/2010/main" val="3234653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7EF86-36E6-4EA3-B7C4-6C01CC77CECA}"/>
              </a:ext>
            </a:extLst>
          </p:cNvPr>
          <p:cNvSpPr>
            <a:spLocks noGrp="1"/>
          </p:cNvSpPr>
          <p:nvPr>
            <p:ph type="title"/>
          </p:nvPr>
        </p:nvSpPr>
        <p:spPr/>
        <p:txBody>
          <a:bodyPr/>
          <a:lstStyle/>
          <a:p>
            <a:r>
              <a:rPr lang="en-US" dirty="0"/>
              <a:t> COST ACCOUNTING SYSTEM</a:t>
            </a:r>
            <a:endParaRPr lang="en-KE" dirty="0"/>
          </a:p>
        </p:txBody>
      </p:sp>
      <p:sp>
        <p:nvSpPr>
          <p:cNvPr id="3" name="Content Placeholder 2">
            <a:extLst>
              <a:ext uri="{FF2B5EF4-FFF2-40B4-BE49-F238E27FC236}">
                <a16:creationId xmlns:a16="http://schemas.microsoft.com/office/drawing/2014/main" id="{127BEE41-1CA0-4A2C-B4B4-AD6AF8E10161}"/>
              </a:ext>
            </a:extLst>
          </p:cNvPr>
          <p:cNvSpPr>
            <a:spLocks noGrp="1"/>
          </p:cNvSpPr>
          <p:nvPr>
            <p:ph idx="1"/>
          </p:nvPr>
        </p:nvSpPr>
        <p:spPr/>
        <p:txBody>
          <a:bodyPr/>
          <a:lstStyle/>
          <a:p>
            <a:endParaRPr lang="en-US" dirty="0"/>
          </a:p>
          <a:p>
            <a:r>
              <a:rPr lang="en-KE" dirty="0"/>
              <a:t>The cost accounting system in any industry depends on the nature of the product and the manufacturing process.</a:t>
            </a:r>
            <a:r>
              <a:rPr lang="en-US" dirty="0"/>
              <a:t>, size of industry, volume of production, nature of raw material used; etc. </a:t>
            </a:r>
          </a:p>
          <a:p>
            <a:r>
              <a:rPr lang="en-KE" dirty="0"/>
              <a:t>The fundamental function of a cost accounting system is to provide management with the comprehensive information that it requires.</a:t>
            </a:r>
            <a:endParaRPr lang="en-US" dirty="0"/>
          </a:p>
          <a:p>
            <a:r>
              <a:rPr lang="en-KE" dirty="0"/>
              <a:t> It is done using prescribed forms, and as a result, management receives reports on a weekly, monthly, quarterly, etc. basis.</a:t>
            </a:r>
          </a:p>
        </p:txBody>
      </p:sp>
    </p:spTree>
    <p:extLst>
      <p:ext uri="{BB962C8B-B14F-4D97-AF65-F5344CB8AC3E}">
        <p14:creationId xmlns:p14="http://schemas.microsoft.com/office/powerpoint/2010/main" val="2373741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F5561-AE86-4985-9A47-7A72A5077C23}"/>
              </a:ext>
            </a:extLst>
          </p:cNvPr>
          <p:cNvSpPr>
            <a:spLocks noGrp="1"/>
          </p:cNvSpPr>
          <p:nvPr>
            <p:ph type="title"/>
          </p:nvPr>
        </p:nvSpPr>
        <p:spPr/>
        <p:txBody>
          <a:bodyPr/>
          <a:lstStyle/>
          <a:p>
            <a:r>
              <a:rPr lang="en-US" dirty="0"/>
              <a:t>COST ACCOUNTING SYSTEM</a:t>
            </a:r>
            <a:endParaRPr lang="en-KE" dirty="0"/>
          </a:p>
        </p:txBody>
      </p:sp>
      <p:sp>
        <p:nvSpPr>
          <p:cNvPr id="3" name="Content Placeholder 2">
            <a:extLst>
              <a:ext uri="{FF2B5EF4-FFF2-40B4-BE49-F238E27FC236}">
                <a16:creationId xmlns:a16="http://schemas.microsoft.com/office/drawing/2014/main" id="{93999559-3EED-403B-984A-C31DB57DF9C5}"/>
              </a:ext>
            </a:extLst>
          </p:cNvPr>
          <p:cNvSpPr>
            <a:spLocks noGrp="1"/>
          </p:cNvSpPr>
          <p:nvPr>
            <p:ph idx="1"/>
          </p:nvPr>
        </p:nvSpPr>
        <p:spPr/>
        <p:txBody>
          <a:bodyPr/>
          <a:lstStyle/>
          <a:p>
            <a:r>
              <a:rPr lang="en-KE" dirty="0"/>
              <a:t>Due to the complexity of today's corporate environment, consumer-focused marketplaces, fiercer producer competitiveness, and more cost consciousness, management authorities are progressively moving toward the use of cost accounting systems.</a:t>
            </a:r>
            <a:endParaRPr lang="en-US" dirty="0"/>
          </a:p>
          <a:p>
            <a:r>
              <a:rPr lang="en-KE" dirty="0"/>
              <a:t> Additionally, cost accounting systems are always focused on efficiency. As a result, it only provides advantages.</a:t>
            </a:r>
          </a:p>
          <a:p>
            <a:endParaRPr lang="en-KE" dirty="0"/>
          </a:p>
        </p:txBody>
      </p:sp>
    </p:spTree>
    <p:extLst>
      <p:ext uri="{BB962C8B-B14F-4D97-AF65-F5344CB8AC3E}">
        <p14:creationId xmlns:p14="http://schemas.microsoft.com/office/powerpoint/2010/main" val="21475387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94D89-CFDF-496E-85AA-721691F9F734}"/>
              </a:ext>
            </a:extLst>
          </p:cNvPr>
          <p:cNvSpPr>
            <a:spLocks noGrp="1"/>
          </p:cNvSpPr>
          <p:nvPr>
            <p:ph type="title"/>
          </p:nvPr>
        </p:nvSpPr>
        <p:spPr/>
        <p:txBody>
          <a:bodyPr/>
          <a:lstStyle/>
          <a:p>
            <a:r>
              <a:rPr lang="en-US" dirty="0"/>
              <a:t>Week 6 : Cost Accounting System</a:t>
            </a:r>
            <a:endParaRPr lang="en-KE" dirty="0"/>
          </a:p>
        </p:txBody>
      </p:sp>
      <p:sp>
        <p:nvSpPr>
          <p:cNvPr id="3" name="Content Placeholder 2">
            <a:extLst>
              <a:ext uri="{FF2B5EF4-FFF2-40B4-BE49-F238E27FC236}">
                <a16:creationId xmlns:a16="http://schemas.microsoft.com/office/drawing/2014/main" id="{22E04CB5-4262-4DDA-8756-0E4AF42A59BA}"/>
              </a:ext>
            </a:extLst>
          </p:cNvPr>
          <p:cNvSpPr>
            <a:spLocks noGrp="1"/>
          </p:cNvSpPr>
          <p:nvPr>
            <p:ph idx="1"/>
          </p:nvPr>
        </p:nvSpPr>
        <p:spPr/>
        <p:txBody>
          <a:bodyPr/>
          <a:lstStyle/>
          <a:p>
            <a:endParaRPr lang="en-US" dirty="0"/>
          </a:p>
          <a:p>
            <a:r>
              <a:rPr lang="en-US" dirty="0"/>
              <a:t>End of Week Six Part 1</a:t>
            </a:r>
            <a:endParaRPr lang="en-KE" dirty="0"/>
          </a:p>
        </p:txBody>
      </p:sp>
    </p:spTree>
    <p:extLst>
      <p:ext uri="{BB962C8B-B14F-4D97-AF65-F5344CB8AC3E}">
        <p14:creationId xmlns:p14="http://schemas.microsoft.com/office/powerpoint/2010/main" val="15584661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57631-8995-4F0F-B5B7-7DBF6D61EAA4}"/>
              </a:ext>
            </a:extLst>
          </p:cNvPr>
          <p:cNvSpPr>
            <a:spLocks noGrp="1"/>
          </p:cNvSpPr>
          <p:nvPr>
            <p:ph type="title"/>
          </p:nvPr>
        </p:nvSpPr>
        <p:spPr/>
        <p:txBody>
          <a:bodyPr/>
          <a:lstStyle/>
          <a:p>
            <a:r>
              <a:rPr lang="en-US" dirty="0"/>
              <a:t>Week 6 : Cost Accounting System</a:t>
            </a:r>
            <a:endParaRPr lang="en-KE" dirty="0"/>
          </a:p>
        </p:txBody>
      </p:sp>
      <p:sp>
        <p:nvSpPr>
          <p:cNvPr id="3" name="Content Placeholder 2">
            <a:extLst>
              <a:ext uri="{FF2B5EF4-FFF2-40B4-BE49-F238E27FC236}">
                <a16:creationId xmlns:a16="http://schemas.microsoft.com/office/drawing/2014/main" id="{85AA8718-28C0-40BF-8DFD-B8DDA98F6FDB}"/>
              </a:ext>
            </a:extLst>
          </p:cNvPr>
          <p:cNvSpPr>
            <a:spLocks noGrp="1"/>
          </p:cNvSpPr>
          <p:nvPr>
            <p:ph idx="1"/>
          </p:nvPr>
        </p:nvSpPr>
        <p:spPr/>
        <p:txBody>
          <a:bodyPr/>
          <a:lstStyle/>
          <a:p>
            <a:endParaRPr lang="en-US" dirty="0"/>
          </a:p>
          <a:p>
            <a:endParaRPr lang="en-US" dirty="0"/>
          </a:p>
          <a:p>
            <a:r>
              <a:rPr lang="en-US" dirty="0"/>
              <a:t>Start of Week Six Part 2</a:t>
            </a:r>
            <a:endParaRPr lang="en-KE" dirty="0"/>
          </a:p>
        </p:txBody>
      </p:sp>
    </p:spTree>
    <p:extLst>
      <p:ext uri="{BB962C8B-B14F-4D97-AF65-F5344CB8AC3E}">
        <p14:creationId xmlns:p14="http://schemas.microsoft.com/office/powerpoint/2010/main" val="1314095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C4776-7910-4D2A-B5E4-C547CD50BB4E}"/>
              </a:ext>
            </a:extLst>
          </p:cNvPr>
          <p:cNvSpPr>
            <a:spLocks noGrp="1"/>
          </p:cNvSpPr>
          <p:nvPr>
            <p:ph type="title"/>
          </p:nvPr>
        </p:nvSpPr>
        <p:spPr/>
        <p:txBody>
          <a:bodyPr/>
          <a:lstStyle/>
          <a:p>
            <a:r>
              <a:rPr lang="en-KE" dirty="0"/>
              <a:t>COST ACCOUNTING SYSTEM INSTALLATION</a:t>
            </a:r>
            <a:br>
              <a:rPr lang="en-KE" dirty="0"/>
            </a:br>
            <a:endParaRPr lang="en-KE" dirty="0"/>
          </a:p>
        </p:txBody>
      </p:sp>
      <p:sp>
        <p:nvSpPr>
          <p:cNvPr id="3" name="Content Placeholder 2">
            <a:extLst>
              <a:ext uri="{FF2B5EF4-FFF2-40B4-BE49-F238E27FC236}">
                <a16:creationId xmlns:a16="http://schemas.microsoft.com/office/drawing/2014/main" id="{4C646504-E65C-4AE7-8D1F-311CF134A831}"/>
              </a:ext>
            </a:extLst>
          </p:cNvPr>
          <p:cNvSpPr>
            <a:spLocks noGrp="1"/>
          </p:cNvSpPr>
          <p:nvPr>
            <p:ph idx="1"/>
          </p:nvPr>
        </p:nvSpPr>
        <p:spPr/>
        <p:txBody>
          <a:bodyPr/>
          <a:lstStyle/>
          <a:p>
            <a:r>
              <a:rPr lang="en-KE" dirty="0"/>
              <a:t>Businessmen are constantly at risk of uncertainty due to the complexity and fierceness of the modern business environment.</a:t>
            </a:r>
          </a:p>
          <a:p>
            <a:r>
              <a:rPr lang="en-KE" dirty="0"/>
              <a:t> Since they have little control over prices in consumer-oriented markets, cost control or cost saving is the only method to preserve or grow earnings. </a:t>
            </a:r>
            <a:endParaRPr lang="en-US" dirty="0"/>
          </a:p>
          <a:p>
            <a:r>
              <a:rPr lang="en-KE" dirty="0"/>
              <a:t>There is no standard approach that works for all kinds of commercial </a:t>
            </a:r>
            <a:r>
              <a:rPr lang="en-KE" dirty="0" err="1"/>
              <a:t>endeavors</a:t>
            </a:r>
            <a:r>
              <a:rPr lang="en-KE" dirty="0"/>
              <a:t> because the nature of transactions varies among industries.</a:t>
            </a:r>
          </a:p>
        </p:txBody>
      </p:sp>
    </p:spTree>
    <p:extLst>
      <p:ext uri="{BB962C8B-B14F-4D97-AF65-F5344CB8AC3E}">
        <p14:creationId xmlns:p14="http://schemas.microsoft.com/office/powerpoint/2010/main" val="8253485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40E45-F4DE-4CAE-BD37-02309DBE7E23}"/>
              </a:ext>
            </a:extLst>
          </p:cNvPr>
          <p:cNvSpPr>
            <a:spLocks noGrp="1"/>
          </p:cNvSpPr>
          <p:nvPr>
            <p:ph type="title"/>
          </p:nvPr>
        </p:nvSpPr>
        <p:spPr/>
        <p:txBody>
          <a:bodyPr/>
          <a:lstStyle/>
          <a:p>
            <a:r>
              <a:rPr lang="en-KE" dirty="0"/>
              <a:t>COST ACCOUNTING SYSTEM INSTALLATION</a:t>
            </a:r>
          </a:p>
        </p:txBody>
      </p:sp>
      <p:sp>
        <p:nvSpPr>
          <p:cNvPr id="3" name="Content Placeholder 2">
            <a:extLst>
              <a:ext uri="{FF2B5EF4-FFF2-40B4-BE49-F238E27FC236}">
                <a16:creationId xmlns:a16="http://schemas.microsoft.com/office/drawing/2014/main" id="{3A8C0BB0-C4B7-4E30-96F2-B8C3F31FB293}"/>
              </a:ext>
            </a:extLst>
          </p:cNvPr>
          <p:cNvSpPr>
            <a:spLocks noGrp="1"/>
          </p:cNvSpPr>
          <p:nvPr>
            <p:ph idx="1"/>
          </p:nvPr>
        </p:nvSpPr>
        <p:spPr/>
        <p:txBody>
          <a:bodyPr/>
          <a:lstStyle/>
          <a:p>
            <a:r>
              <a:rPr lang="en-KE" dirty="0"/>
              <a:t>It is imperative for any company to design and create a cost accounting system that meets management's needs. </a:t>
            </a:r>
            <a:endParaRPr lang="en-US" dirty="0"/>
          </a:p>
          <a:p>
            <a:r>
              <a:rPr lang="en-KE" dirty="0"/>
              <a:t>This calls for a clear understanding of what management expects from this technology.</a:t>
            </a:r>
            <a:endParaRPr lang="en-US" dirty="0"/>
          </a:p>
          <a:p>
            <a:r>
              <a:rPr lang="en-KE" dirty="0"/>
              <a:t> To identify the organization's shortcomings and inefficiencies, a preliminary inquiry should be conducted prior to system implementation. </a:t>
            </a:r>
            <a:endParaRPr lang="en-US" dirty="0"/>
          </a:p>
          <a:p>
            <a:r>
              <a:rPr lang="en-KE" dirty="0"/>
              <a:t>Additionally, the cost of the costing system should be somewhat lower than the advantages that result from its implementation.</a:t>
            </a:r>
          </a:p>
        </p:txBody>
      </p:sp>
    </p:spTree>
    <p:extLst>
      <p:ext uri="{BB962C8B-B14F-4D97-AF65-F5344CB8AC3E}">
        <p14:creationId xmlns:p14="http://schemas.microsoft.com/office/powerpoint/2010/main" val="3229000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52475-3121-4122-A335-644CA38578DB}"/>
              </a:ext>
            </a:extLst>
          </p:cNvPr>
          <p:cNvSpPr>
            <a:spLocks noGrp="1"/>
          </p:cNvSpPr>
          <p:nvPr>
            <p:ph type="title"/>
          </p:nvPr>
        </p:nvSpPr>
        <p:spPr/>
        <p:txBody>
          <a:bodyPr/>
          <a:lstStyle/>
          <a:p>
            <a:r>
              <a:rPr lang="en-KE" dirty="0"/>
              <a:t>COST ACCOUNTING SYSTEM INSTALLATION</a:t>
            </a:r>
          </a:p>
        </p:txBody>
      </p:sp>
      <p:sp>
        <p:nvSpPr>
          <p:cNvPr id="3" name="Content Placeholder 2">
            <a:extLst>
              <a:ext uri="{FF2B5EF4-FFF2-40B4-BE49-F238E27FC236}">
                <a16:creationId xmlns:a16="http://schemas.microsoft.com/office/drawing/2014/main" id="{D23B6389-6E83-47BE-B44E-F11DCBB3BF05}"/>
              </a:ext>
            </a:extLst>
          </p:cNvPr>
          <p:cNvSpPr>
            <a:spLocks noGrp="1"/>
          </p:cNvSpPr>
          <p:nvPr>
            <p:ph idx="1"/>
          </p:nvPr>
        </p:nvSpPr>
        <p:spPr/>
        <p:txBody>
          <a:bodyPr>
            <a:normAutofit lnSpcReduction="10000"/>
          </a:bodyPr>
          <a:lstStyle/>
          <a:p>
            <a:r>
              <a:rPr lang="en-US" dirty="0"/>
              <a:t>In installing cost accounting system, careful, consideration should be given to the following matters</a:t>
            </a:r>
            <a:endParaRPr lang="en-KE" dirty="0"/>
          </a:p>
          <a:p>
            <a:r>
              <a:rPr lang="en-KE" dirty="0"/>
              <a:t>A) The management's requirements; </a:t>
            </a:r>
            <a:endParaRPr lang="en-US" dirty="0"/>
          </a:p>
          <a:p>
            <a:endParaRPr lang="en-KE" dirty="0"/>
          </a:p>
          <a:p>
            <a:r>
              <a:rPr lang="en-KE" dirty="0"/>
              <a:t>B) The layout of the factory and the order of production; </a:t>
            </a:r>
            <a:endParaRPr lang="en-US" dirty="0"/>
          </a:p>
          <a:p>
            <a:endParaRPr lang="en-KE" dirty="0"/>
          </a:p>
          <a:p>
            <a:r>
              <a:rPr lang="en-KE" dirty="0"/>
              <a:t>C) The level of control exercised over production; </a:t>
            </a:r>
            <a:endParaRPr lang="en-US" dirty="0"/>
          </a:p>
          <a:p>
            <a:endParaRPr lang="en-KE" dirty="0"/>
          </a:p>
          <a:p>
            <a:r>
              <a:rPr lang="en-KE" dirty="0"/>
              <a:t>D) The type of raw materials used; </a:t>
            </a:r>
          </a:p>
          <a:p>
            <a:endParaRPr lang="en-KE" dirty="0"/>
          </a:p>
        </p:txBody>
      </p:sp>
    </p:spTree>
    <p:extLst>
      <p:ext uri="{BB962C8B-B14F-4D97-AF65-F5344CB8AC3E}">
        <p14:creationId xmlns:p14="http://schemas.microsoft.com/office/powerpoint/2010/main" val="24943567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5C615-10EE-421C-AB3B-EAF53233135A}"/>
              </a:ext>
            </a:extLst>
          </p:cNvPr>
          <p:cNvSpPr>
            <a:spLocks noGrp="1"/>
          </p:cNvSpPr>
          <p:nvPr>
            <p:ph type="title"/>
          </p:nvPr>
        </p:nvSpPr>
        <p:spPr/>
        <p:txBody>
          <a:bodyPr/>
          <a:lstStyle/>
          <a:p>
            <a:r>
              <a:rPr lang="en-KE" dirty="0"/>
              <a:t>COST ACCOUNTING SYSTEM INSTALLATION</a:t>
            </a:r>
          </a:p>
        </p:txBody>
      </p:sp>
      <p:sp>
        <p:nvSpPr>
          <p:cNvPr id="3" name="Content Placeholder 2">
            <a:extLst>
              <a:ext uri="{FF2B5EF4-FFF2-40B4-BE49-F238E27FC236}">
                <a16:creationId xmlns:a16="http://schemas.microsoft.com/office/drawing/2014/main" id="{3903DCC5-B834-4D2D-85F0-6542CC933515}"/>
              </a:ext>
            </a:extLst>
          </p:cNvPr>
          <p:cNvSpPr>
            <a:spLocks noGrp="1"/>
          </p:cNvSpPr>
          <p:nvPr>
            <p:ph idx="1"/>
          </p:nvPr>
        </p:nvSpPr>
        <p:spPr/>
        <p:txBody>
          <a:bodyPr/>
          <a:lstStyle/>
          <a:p>
            <a:endParaRPr lang="en-US" dirty="0"/>
          </a:p>
          <a:p>
            <a:r>
              <a:rPr lang="en-KE" dirty="0"/>
              <a:t>E) The difficulty of worker deployment;</a:t>
            </a:r>
            <a:endParaRPr lang="en-US" dirty="0"/>
          </a:p>
          <a:p>
            <a:r>
              <a:rPr lang="en-KE" dirty="0"/>
              <a:t> F) Gaining the trust of key personnel and office staff; </a:t>
            </a:r>
          </a:p>
          <a:p>
            <a:r>
              <a:rPr lang="en-KE" dirty="0"/>
              <a:t>G) The relative size of the cost items; </a:t>
            </a:r>
          </a:p>
          <a:p>
            <a:r>
              <a:rPr lang="en-KE" dirty="0"/>
              <a:t>H) The requirement for uniformity; </a:t>
            </a:r>
          </a:p>
          <a:p>
            <a:r>
              <a:rPr lang="en-KE" dirty="0"/>
              <a:t>I) The impact of electronic data processing; and </a:t>
            </a:r>
          </a:p>
          <a:p>
            <a:r>
              <a:rPr lang="en-KE" dirty="0"/>
              <a:t>J) Other pragmatic considerations. </a:t>
            </a:r>
          </a:p>
          <a:p>
            <a:endParaRPr lang="en-KE" dirty="0"/>
          </a:p>
        </p:txBody>
      </p:sp>
    </p:spTree>
    <p:extLst>
      <p:ext uri="{BB962C8B-B14F-4D97-AF65-F5344CB8AC3E}">
        <p14:creationId xmlns:p14="http://schemas.microsoft.com/office/powerpoint/2010/main" val="15528195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02BDE-9DB1-4D1A-9DD2-5D1CE6348134}"/>
              </a:ext>
            </a:extLst>
          </p:cNvPr>
          <p:cNvSpPr>
            <a:spLocks noGrp="1"/>
          </p:cNvSpPr>
          <p:nvPr>
            <p:ph type="title"/>
          </p:nvPr>
        </p:nvSpPr>
        <p:spPr/>
        <p:txBody>
          <a:bodyPr/>
          <a:lstStyle/>
          <a:p>
            <a:r>
              <a:rPr lang="en-US" dirty="0"/>
              <a:t> Difficulties experienced on installation.</a:t>
            </a:r>
            <a:br>
              <a:rPr lang="en-KE" dirty="0"/>
            </a:br>
            <a:endParaRPr lang="en-KE" dirty="0"/>
          </a:p>
        </p:txBody>
      </p:sp>
      <p:sp>
        <p:nvSpPr>
          <p:cNvPr id="3" name="Content Placeholder 2">
            <a:extLst>
              <a:ext uri="{FF2B5EF4-FFF2-40B4-BE49-F238E27FC236}">
                <a16:creationId xmlns:a16="http://schemas.microsoft.com/office/drawing/2014/main" id="{BD749EF9-9E73-4DF0-BB39-B14AB1583469}"/>
              </a:ext>
            </a:extLst>
          </p:cNvPr>
          <p:cNvSpPr>
            <a:spLocks noGrp="1"/>
          </p:cNvSpPr>
          <p:nvPr>
            <p:ph idx="1"/>
          </p:nvPr>
        </p:nvSpPr>
        <p:spPr/>
        <p:txBody>
          <a:bodyPr>
            <a:normAutofit fontScale="92500" lnSpcReduction="20000"/>
          </a:bodyPr>
          <a:lstStyle/>
          <a:p>
            <a:r>
              <a:rPr lang="en-US" dirty="0"/>
              <a:t>Though the cost accounting systems are advantageous on the part of management, still sometimes following difficulties are experienced on its installation.</a:t>
            </a:r>
            <a:endParaRPr lang="en-KE" dirty="0"/>
          </a:p>
          <a:p>
            <a:r>
              <a:rPr lang="en-KE" dirty="0"/>
              <a:t>a) Lack of Departmental Head Support: </a:t>
            </a:r>
            <a:endParaRPr lang="en-US" dirty="0"/>
          </a:p>
          <a:p>
            <a:r>
              <a:rPr lang="en-KE" dirty="0"/>
              <a:t>The executives should be trusted in order to overcome this</a:t>
            </a:r>
            <a:endParaRPr lang="en-US" dirty="0"/>
          </a:p>
          <a:p>
            <a:r>
              <a:rPr lang="en-KE" dirty="0"/>
              <a:t> The specifics of the plan should be reviewed with them prior to its introduction. </a:t>
            </a:r>
            <a:endParaRPr lang="en-US" dirty="0"/>
          </a:p>
          <a:p>
            <a:br>
              <a:rPr lang="en-KE" dirty="0"/>
            </a:br>
            <a:r>
              <a:rPr lang="en-KE" dirty="0"/>
              <a:t>b) The cost of setup and maintenance. </a:t>
            </a:r>
            <a:endParaRPr lang="en-US" dirty="0"/>
          </a:p>
          <a:p>
            <a:r>
              <a:rPr lang="en-KE" dirty="0"/>
              <a:t>Regardless, the installation is only warranted when the advantages brought about by it outweigh the expenses. </a:t>
            </a:r>
            <a:br>
              <a:rPr lang="en-KE" dirty="0"/>
            </a:br>
            <a:endParaRPr lang="en-KE" dirty="0"/>
          </a:p>
        </p:txBody>
      </p:sp>
    </p:spTree>
    <p:extLst>
      <p:ext uri="{BB962C8B-B14F-4D97-AF65-F5344CB8AC3E}">
        <p14:creationId xmlns:p14="http://schemas.microsoft.com/office/powerpoint/2010/main" val="17557756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EED24-DDFE-4649-9E3A-CBFD59B626CC}"/>
              </a:ext>
            </a:extLst>
          </p:cNvPr>
          <p:cNvSpPr>
            <a:spLocks noGrp="1"/>
          </p:cNvSpPr>
          <p:nvPr>
            <p:ph type="title"/>
          </p:nvPr>
        </p:nvSpPr>
        <p:spPr/>
        <p:txBody>
          <a:bodyPr/>
          <a:lstStyle/>
          <a:p>
            <a:r>
              <a:rPr lang="en-US" dirty="0"/>
              <a:t>Difficulties experienced on installation</a:t>
            </a:r>
            <a:endParaRPr lang="en-KE" dirty="0"/>
          </a:p>
        </p:txBody>
      </p:sp>
      <p:sp>
        <p:nvSpPr>
          <p:cNvPr id="3" name="Content Placeholder 2">
            <a:extLst>
              <a:ext uri="{FF2B5EF4-FFF2-40B4-BE49-F238E27FC236}">
                <a16:creationId xmlns:a16="http://schemas.microsoft.com/office/drawing/2014/main" id="{E5D52D84-9A7A-4BCB-8F87-7B68E34E4443}"/>
              </a:ext>
            </a:extLst>
          </p:cNvPr>
          <p:cNvSpPr>
            <a:spLocks noGrp="1"/>
          </p:cNvSpPr>
          <p:nvPr>
            <p:ph idx="1"/>
          </p:nvPr>
        </p:nvSpPr>
        <p:spPr/>
        <p:txBody>
          <a:bodyPr/>
          <a:lstStyle/>
          <a:p>
            <a:r>
              <a:rPr lang="en-KE" dirty="0"/>
              <a:t>c) The firm might not be a good fit for the cost system. </a:t>
            </a:r>
            <a:endParaRPr lang="en-US" dirty="0"/>
          </a:p>
          <a:p>
            <a:r>
              <a:rPr lang="en-KE" dirty="0"/>
              <a:t>The system should be appropriately built and updated on a regular basis to get around this. </a:t>
            </a:r>
            <a:endParaRPr lang="en-US" dirty="0"/>
          </a:p>
          <a:p>
            <a:r>
              <a:rPr lang="en-KE" dirty="0"/>
              <a:t>d) Employee opposition to the system's installation.</a:t>
            </a:r>
            <a:endParaRPr lang="en-US" dirty="0"/>
          </a:p>
          <a:p>
            <a:r>
              <a:rPr lang="en-KE" dirty="0"/>
              <a:t> Ignorance and mistrust are the root causes of this opposition. </a:t>
            </a:r>
            <a:endParaRPr lang="en-US" dirty="0"/>
          </a:p>
          <a:p>
            <a:r>
              <a:rPr lang="en-KE" dirty="0"/>
              <a:t>To win their trust, the right instruction and training must be given. </a:t>
            </a:r>
          </a:p>
          <a:p>
            <a:endParaRPr lang="en-KE" dirty="0"/>
          </a:p>
          <a:p>
            <a:endParaRPr lang="en-KE" dirty="0"/>
          </a:p>
        </p:txBody>
      </p:sp>
    </p:spTree>
    <p:extLst>
      <p:ext uri="{BB962C8B-B14F-4D97-AF65-F5344CB8AC3E}">
        <p14:creationId xmlns:p14="http://schemas.microsoft.com/office/powerpoint/2010/main" val="23205944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489BD-ECB9-4604-8A92-44E75DF4639F}"/>
              </a:ext>
            </a:extLst>
          </p:cNvPr>
          <p:cNvSpPr>
            <a:spLocks noGrp="1"/>
          </p:cNvSpPr>
          <p:nvPr>
            <p:ph type="title"/>
          </p:nvPr>
        </p:nvSpPr>
        <p:spPr/>
        <p:txBody>
          <a:bodyPr/>
          <a:lstStyle/>
          <a:p>
            <a:r>
              <a:rPr lang="en-US" dirty="0"/>
              <a:t>COST CENTRES &amp; COST UNITS</a:t>
            </a:r>
            <a:endParaRPr lang="en-KE" dirty="0"/>
          </a:p>
        </p:txBody>
      </p:sp>
      <p:sp>
        <p:nvSpPr>
          <p:cNvPr id="3" name="Content Placeholder 2">
            <a:extLst>
              <a:ext uri="{FF2B5EF4-FFF2-40B4-BE49-F238E27FC236}">
                <a16:creationId xmlns:a16="http://schemas.microsoft.com/office/drawing/2014/main" id="{9A754519-1089-46F8-9353-63031BFBF6E1}"/>
              </a:ext>
            </a:extLst>
          </p:cNvPr>
          <p:cNvSpPr>
            <a:spLocks noGrp="1"/>
          </p:cNvSpPr>
          <p:nvPr>
            <p:ph idx="1"/>
          </p:nvPr>
        </p:nvSpPr>
        <p:spPr/>
        <p:txBody>
          <a:bodyPr>
            <a:normAutofit fontScale="92500" lnSpcReduction="10000"/>
          </a:bodyPr>
          <a:lstStyle/>
          <a:p>
            <a:r>
              <a:rPr lang="en-US" dirty="0"/>
              <a:t>A cost accountant has to ascertain the costs of two items,</a:t>
            </a:r>
          </a:p>
          <a:p>
            <a:r>
              <a:rPr lang="en-US" dirty="0"/>
              <a:t> 1) cost units, and</a:t>
            </a:r>
          </a:p>
          <a:p>
            <a:r>
              <a:rPr lang="en-US" dirty="0"/>
              <a:t> 2) cost </a:t>
            </a:r>
            <a:r>
              <a:rPr lang="en-US" dirty="0" err="1"/>
              <a:t>centres</a:t>
            </a:r>
            <a:endParaRPr lang="en-US" dirty="0"/>
          </a:p>
          <a:p>
            <a:endParaRPr lang="en-KE" dirty="0"/>
          </a:p>
          <a:p>
            <a:pPr lvl="0"/>
            <a:r>
              <a:rPr lang="en-US" dirty="0"/>
              <a:t>COST UNIT</a:t>
            </a:r>
            <a:endParaRPr lang="en-KE" dirty="0"/>
          </a:p>
          <a:p>
            <a:r>
              <a:rPr lang="en-US" dirty="0"/>
              <a:t> </a:t>
            </a:r>
            <a:r>
              <a:rPr lang="en-KE" dirty="0"/>
              <a:t>It is a unit of time, product, or service that can be used to calculate or express expenses. </a:t>
            </a:r>
            <a:endParaRPr lang="en-US" dirty="0"/>
          </a:p>
          <a:p>
            <a:r>
              <a:rPr lang="en-KE" dirty="0"/>
              <a:t>The choice of cost units requires careful consideration. </a:t>
            </a:r>
            <a:endParaRPr lang="en-US" dirty="0"/>
          </a:p>
          <a:p>
            <a:r>
              <a:rPr lang="en-KE" dirty="0"/>
              <a:t>Costing is measuring, thus before the cost-finding process begins, the unit of measurement needs to be chosen and defined precisely.</a:t>
            </a:r>
          </a:p>
        </p:txBody>
      </p:sp>
    </p:spTree>
    <p:extLst>
      <p:ext uri="{BB962C8B-B14F-4D97-AF65-F5344CB8AC3E}">
        <p14:creationId xmlns:p14="http://schemas.microsoft.com/office/powerpoint/2010/main" val="6598277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97B05-E8C1-42F8-80AC-C71A1C16AE8C}"/>
              </a:ext>
            </a:extLst>
          </p:cNvPr>
          <p:cNvSpPr>
            <a:spLocks noGrp="1"/>
          </p:cNvSpPr>
          <p:nvPr>
            <p:ph type="title"/>
          </p:nvPr>
        </p:nvSpPr>
        <p:spPr/>
        <p:txBody>
          <a:bodyPr/>
          <a:lstStyle/>
          <a:p>
            <a:r>
              <a:rPr lang="en-US" dirty="0"/>
              <a:t>Cost unit</a:t>
            </a:r>
            <a:endParaRPr lang="en-KE" dirty="0"/>
          </a:p>
        </p:txBody>
      </p:sp>
      <p:sp>
        <p:nvSpPr>
          <p:cNvPr id="3" name="Content Placeholder 2">
            <a:extLst>
              <a:ext uri="{FF2B5EF4-FFF2-40B4-BE49-F238E27FC236}">
                <a16:creationId xmlns:a16="http://schemas.microsoft.com/office/drawing/2014/main" id="{6D2DFE8E-C026-46B7-AFF4-BA649266A232}"/>
              </a:ext>
            </a:extLst>
          </p:cNvPr>
          <p:cNvSpPr>
            <a:spLocks noGrp="1"/>
          </p:cNvSpPr>
          <p:nvPr>
            <p:ph idx="1"/>
          </p:nvPr>
        </p:nvSpPr>
        <p:spPr/>
        <p:txBody>
          <a:bodyPr>
            <a:normAutofit fontScale="92500" lnSpcReduction="10000"/>
          </a:bodyPr>
          <a:lstStyle/>
          <a:p>
            <a:r>
              <a:rPr lang="en-KE" dirty="0"/>
              <a:t>The chosen unit must be one that is typically appropriate for the business and with which the expense can be most easily identified.</a:t>
            </a:r>
            <a:endParaRPr lang="en-US" dirty="0"/>
          </a:p>
          <a:p>
            <a:r>
              <a:rPr lang="en-KE" dirty="0"/>
              <a:t>Each job or order is linked to the rice miller's expenses per bag of rice and a printer.</a:t>
            </a:r>
            <a:endParaRPr lang="en-US" dirty="0"/>
          </a:p>
          <a:p>
            <a:r>
              <a:rPr lang="en-KE" dirty="0"/>
              <a:t> It is challenging to choose an appropriate cost unit in non-manufacturing business activities. </a:t>
            </a:r>
          </a:p>
          <a:p>
            <a:r>
              <a:rPr lang="en-US" dirty="0"/>
              <a:t>A transport operator  may decide to relate his costs to weight carried e.g. per </a:t>
            </a:r>
            <a:r>
              <a:rPr lang="en-US" dirty="0" err="1"/>
              <a:t>tonne</a:t>
            </a:r>
            <a:r>
              <a:rPr lang="en-US" dirty="0"/>
              <a:t>, but since it does not consider the factor distance, it is not logically acceptable.</a:t>
            </a:r>
          </a:p>
          <a:p>
            <a:r>
              <a:rPr lang="en-US" dirty="0"/>
              <a:t> A more appropriate and accurate unit would, therefore be </a:t>
            </a:r>
            <a:r>
              <a:rPr lang="en-US" dirty="0" err="1"/>
              <a:t>tonne</a:t>
            </a:r>
            <a:r>
              <a:rPr lang="en-US" dirty="0"/>
              <a:t> mile considering weight as well as distance.</a:t>
            </a:r>
            <a:endParaRPr lang="en-KE" dirty="0"/>
          </a:p>
          <a:p>
            <a:endParaRPr lang="en-KE" dirty="0"/>
          </a:p>
        </p:txBody>
      </p:sp>
    </p:spTree>
    <p:extLst>
      <p:ext uri="{BB962C8B-B14F-4D97-AF65-F5344CB8AC3E}">
        <p14:creationId xmlns:p14="http://schemas.microsoft.com/office/powerpoint/2010/main" val="17577596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9F8A6-9F33-4C10-890B-6899A2D1C495}"/>
              </a:ext>
            </a:extLst>
          </p:cNvPr>
          <p:cNvSpPr>
            <a:spLocks noGrp="1"/>
          </p:cNvSpPr>
          <p:nvPr>
            <p:ph type="title"/>
          </p:nvPr>
        </p:nvSpPr>
        <p:spPr/>
        <p:txBody>
          <a:bodyPr/>
          <a:lstStyle/>
          <a:p>
            <a:r>
              <a:rPr lang="en-US" dirty="0"/>
              <a:t>Cost Centre</a:t>
            </a:r>
            <a:endParaRPr lang="en-KE" dirty="0"/>
          </a:p>
        </p:txBody>
      </p:sp>
      <p:sp>
        <p:nvSpPr>
          <p:cNvPr id="3" name="Content Placeholder 2">
            <a:extLst>
              <a:ext uri="{FF2B5EF4-FFF2-40B4-BE49-F238E27FC236}">
                <a16:creationId xmlns:a16="http://schemas.microsoft.com/office/drawing/2014/main" id="{5FFF8F39-E1B5-4138-B3BE-AB36A41C97DC}"/>
              </a:ext>
            </a:extLst>
          </p:cNvPr>
          <p:cNvSpPr>
            <a:spLocks noGrp="1"/>
          </p:cNvSpPr>
          <p:nvPr>
            <p:ph idx="1"/>
          </p:nvPr>
        </p:nvSpPr>
        <p:spPr/>
        <p:txBody>
          <a:bodyPr>
            <a:normAutofit fontScale="92500"/>
          </a:bodyPr>
          <a:lstStyle/>
          <a:p>
            <a:r>
              <a:rPr lang="en-KE" dirty="0"/>
              <a:t>It is a place, an individual, or a piece of equipment (or a collection of these) for which expenses may be calculated and used to cost control.</a:t>
            </a:r>
            <a:endParaRPr lang="en-US" dirty="0"/>
          </a:p>
          <a:p>
            <a:r>
              <a:rPr lang="en-KE" dirty="0"/>
              <a:t>For periodic comparison and cost control, choosing an appropriate cost </a:t>
            </a:r>
            <a:r>
              <a:rPr lang="en-KE" dirty="0" err="1"/>
              <a:t>center</a:t>
            </a:r>
            <a:r>
              <a:rPr lang="en-KE" dirty="0"/>
              <a:t> and </a:t>
            </a:r>
            <a:r>
              <a:rPr lang="en-KE" dirty="0" err="1"/>
              <a:t>analyzing</a:t>
            </a:r>
            <a:r>
              <a:rPr lang="en-KE" dirty="0"/>
              <a:t> costs under cost </a:t>
            </a:r>
            <a:r>
              <a:rPr lang="en-KE" dirty="0" err="1"/>
              <a:t>centers</a:t>
            </a:r>
            <a:r>
              <a:rPr lang="en-KE" dirty="0"/>
              <a:t> are highly helpful.</a:t>
            </a:r>
            <a:endParaRPr lang="en-US" dirty="0"/>
          </a:p>
          <a:p>
            <a:r>
              <a:rPr lang="en-KE" dirty="0"/>
              <a:t>The costs of a product or service should be appropriately chosen to cost </a:t>
            </a:r>
            <a:r>
              <a:rPr lang="en-KE" dirty="0" err="1"/>
              <a:t>centers</a:t>
            </a:r>
            <a:r>
              <a:rPr lang="en-KE" dirty="0"/>
              <a:t> in order to determine its cost. </a:t>
            </a:r>
            <a:endParaRPr lang="en-US" dirty="0"/>
          </a:p>
          <a:p>
            <a:r>
              <a:rPr lang="en-KE" dirty="0"/>
              <a:t>The manager of a cost </a:t>
            </a:r>
            <a:r>
              <a:rPr lang="en-KE" dirty="0" err="1"/>
              <a:t>center</a:t>
            </a:r>
            <a:r>
              <a:rPr lang="en-KE" dirty="0"/>
              <a:t> is in charge of keeping costs under control.</a:t>
            </a:r>
            <a:endParaRPr lang="en-US" dirty="0"/>
          </a:p>
          <a:p>
            <a:r>
              <a:rPr lang="en-KE" dirty="0"/>
              <a:t> Numerous factors influence the choice of appropriate cost </a:t>
            </a:r>
            <a:r>
              <a:rPr lang="en-KE" dirty="0" err="1"/>
              <a:t>centers</a:t>
            </a:r>
            <a:r>
              <a:rPr lang="en-KE" dirty="0"/>
              <a:t> or cost units for which costs in an undertaking are to be determined. Production and service cost </a:t>
            </a:r>
            <a:r>
              <a:rPr lang="en-KE" dirty="0" err="1"/>
              <a:t>centers</a:t>
            </a:r>
            <a:r>
              <a:rPr lang="en-KE" dirty="0"/>
              <a:t> are two examples of cost </a:t>
            </a:r>
            <a:r>
              <a:rPr lang="en-KE" dirty="0" err="1"/>
              <a:t>centers</a:t>
            </a:r>
            <a:r>
              <a:rPr lang="en-KE" dirty="0"/>
              <a:t> in a factory.</a:t>
            </a:r>
          </a:p>
          <a:p>
            <a:endParaRPr lang="en-KE" dirty="0"/>
          </a:p>
        </p:txBody>
      </p:sp>
    </p:spTree>
    <p:extLst>
      <p:ext uri="{BB962C8B-B14F-4D97-AF65-F5344CB8AC3E}">
        <p14:creationId xmlns:p14="http://schemas.microsoft.com/office/powerpoint/2010/main" val="1938904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0003E-D99E-49E5-9033-20DAD04D2FA3}"/>
              </a:ext>
            </a:extLst>
          </p:cNvPr>
          <p:cNvSpPr>
            <a:spLocks noGrp="1"/>
          </p:cNvSpPr>
          <p:nvPr>
            <p:ph type="title"/>
          </p:nvPr>
        </p:nvSpPr>
        <p:spPr/>
        <p:txBody>
          <a:bodyPr/>
          <a:lstStyle/>
          <a:p>
            <a:r>
              <a:rPr lang="en-US" dirty="0"/>
              <a:t>Cost </a:t>
            </a:r>
            <a:r>
              <a:rPr lang="en-US" dirty="0" err="1"/>
              <a:t>centre</a:t>
            </a:r>
            <a:endParaRPr lang="en-KE" dirty="0"/>
          </a:p>
        </p:txBody>
      </p:sp>
      <p:sp>
        <p:nvSpPr>
          <p:cNvPr id="3" name="Content Placeholder 2">
            <a:extLst>
              <a:ext uri="{FF2B5EF4-FFF2-40B4-BE49-F238E27FC236}">
                <a16:creationId xmlns:a16="http://schemas.microsoft.com/office/drawing/2014/main" id="{50AFE244-7B78-4325-95C8-6D622AEA5A40}"/>
              </a:ext>
            </a:extLst>
          </p:cNvPr>
          <p:cNvSpPr>
            <a:spLocks noGrp="1"/>
          </p:cNvSpPr>
          <p:nvPr>
            <p:ph idx="1"/>
          </p:nvPr>
        </p:nvSpPr>
        <p:spPr/>
        <p:txBody>
          <a:bodyPr/>
          <a:lstStyle/>
          <a:p>
            <a:r>
              <a:rPr lang="en-US" dirty="0"/>
              <a:t> A </a:t>
            </a:r>
            <a:r>
              <a:rPr lang="en-US" dirty="0" err="1"/>
              <a:t>centre</a:t>
            </a:r>
            <a:r>
              <a:rPr lang="en-US" dirty="0"/>
              <a:t> may be a particular work-bench or machine or group of machines or an activity. </a:t>
            </a:r>
          </a:p>
          <a:p>
            <a:r>
              <a:rPr lang="en-US" dirty="0"/>
              <a:t>Cost </a:t>
            </a:r>
            <a:r>
              <a:rPr lang="en-US" dirty="0" err="1"/>
              <a:t>centres</a:t>
            </a:r>
            <a:r>
              <a:rPr lang="en-US" dirty="0"/>
              <a:t> may include persons like departmental heads, foreman, salesman, customers etc.</a:t>
            </a:r>
          </a:p>
          <a:p>
            <a:r>
              <a:rPr lang="en-US" dirty="0"/>
              <a:t> Similarly cost </a:t>
            </a:r>
            <a:r>
              <a:rPr lang="en-US" dirty="0" err="1"/>
              <a:t>centres</a:t>
            </a:r>
            <a:r>
              <a:rPr lang="en-US" dirty="0"/>
              <a:t> may include items of equipment such as machines,- vehicles etc. </a:t>
            </a:r>
            <a:endParaRPr lang="en-KE" dirty="0"/>
          </a:p>
          <a:p>
            <a:endParaRPr lang="en-KE" dirty="0"/>
          </a:p>
        </p:txBody>
      </p:sp>
    </p:spTree>
    <p:extLst>
      <p:ext uri="{BB962C8B-B14F-4D97-AF65-F5344CB8AC3E}">
        <p14:creationId xmlns:p14="http://schemas.microsoft.com/office/powerpoint/2010/main" val="30020830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17C5F-8C4F-4842-97FE-40F7BCEA5BFD}"/>
              </a:ext>
            </a:extLst>
          </p:cNvPr>
          <p:cNvSpPr>
            <a:spLocks noGrp="1"/>
          </p:cNvSpPr>
          <p:nvPr>
            <p:ph type="title"/>
          </p:nvPr>
        </p:nvSpPr>
        <p:spPr/>
        <p:txBody>
          <a:bodyPr/>
          <a:lstStyle/>
          <a:p>
            <a:r>
              <a:rPr lang="en-US" dirty="0"/>
              <a:t>PROCESS COSTING SYSTEM</a:t>
            </a:r>
            <a:br>
              <a:rPr lang="en-KE" dirty="0"/>
            </a:br>
            <a:endParaRPr lang="en-KE" dirty="0"/>
          </a:p>
        </p:txBody>
      </p:sp>
      <p:sp>
        <p:nvSpPr>
          <p:cNvPr id="3" name="Content Placeholder 2">
            <a:extLst>
              <a:ext uri="{FF2B5EF4-FFF2-40B4-BE49-F238E27FC236}">
                <a16:creationId xmlns:a16="http://schemas.microsoft.com/office/drawing/2014/main" id="{18384FE2-EC37-466C-B34B-96268A2C8C12}"/>
              </a:ext>
            </a:extLst>
          </p:cNvPr>
          <p:cNvSpPr>
            <a:spLocks noGrp="1"/>
          </p:cNvSpPr>
          <p:nvPr>
            <p:ph idx="1"/>
          </p:nvPr>
        </p:nvSpPr>
        <p:spPr/>
        <p:txBody>
          <a:bodyPr/>
          <a:lstStyle/>
          <a:p>
            <a:r>
              <a:rPr lang="en-US" dirty="0"/>
              <a:t>It is the type of costing where there is a continuous or mass production. </a:t>
            </a:r>
          </a:p>
          <a:p>
            <a:r>
              <a:rPr lang="en-US" dirty="0"/>
              <a:t>The necessity for compilation of the costs of a process or department for a given period, as distinct from the costs of a whole organization.</a:t>
            </a:r>
          </a:p>
          <a:p>
            <a:r>
              <a:rPr lang="en-KE" dirty="0"/>
              <a:t>The idea of process cost accounting originated with a single batch of production units. </a:t>
            </a:r>
            <a:endParaRPr lang="en-US" dirty="0"/>
          </a:p>
          <a:p>
            <a:r>
              <a:rPr lang="en-KE" dirty="0"/>
              <a:t>Continuous processing is used in many industries, where the final products are the outcome of several sequentially conducted activities.</a:t>
            </a:r>
          </a:p>
        </p:txBody>
      </p:sp>
    </p:spTree>
    <p:extLst>
      <p:ext uri="{BB962C8B-B14F-4D97-AF65-F5344CB8AC3E}">
        <p14:creationId xmlns:p14="http://schemas.microsoft.com/office/powerpoint/2010/main" val="5775886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68214-9633-4D67-B835-10C5A86E2528}"/>
              </a:ext>
            </a:extLst>
          </p:cNvPr>
          <p:cNvSpPr>
            <a:spLocks noGrp="1"/>
          </p:cNvSpPr>
          <p:nvPr>
            <p:ph type="title"/>
          </p:nvPr>
        </p:nvSpPr>
        <p:spPr/>
        <p:txBody>
          <a:bodyPr/>
          <a:lstStyle/>
          <a:p>
            <a:r>
              <a:rPr lang="en-US" dirty="0"/>
              <a:t>PROCESS COSTING SYSTEM</a:t>
            </a:r>
            <a:endParaRPr lang="en-KE" dirty="0"/>
          </a:p>
        </p:txBody>
      </p:sp>
      <p:sp>
        <p:nvSpPr>
          <p:cNvPr id="3" name="Content Placeholder 2">
            <a:extLst>
              <a:ext uri="{FF2B5EF4-FFF2-40B4-BE49-F238E27FC236}">
                <a16:creationId xmlns:a16="http://schemas.microsoft.com/office/drawing/2014/main" id="{924A5BA1-2A38-4C7D-9A37-DA894021DEFB}"/>
              </a:ext>
            </a:extLst>
          </p:cNvPr>
          <p:cNvSpPr>
            <a:spLocks noGrp="1"/>
          </p:cNvSpPr>
          <p:nvPr>
            <p:ph idx="1"/>
          </p:nvPr>
        </p:nvSpPr>
        <p:spPr/>
        <p:txBody>
          <a:bodyPr/>
          <a:lstStyle/>
          <a:p>
            <a:r>
              <a:rPr lang="en-KE" dirty="0"/>
              <a:t>The process costing system must be used in these industries.</a:t>
            </a:r>
            <a:endParaRPr lang="en-US" dirty="0"/>
          </a:p>
          <a:p>
            <a:r>
              <a:rPr lang="en-KE" dirty="0"/>
              <a:t> The fundamentals of process cost accounting are as follows. </a:t>
            </a:r>
            <a:endParaRPr lang="en-US" dirty="0"/>
          </a:p>
          <a:p>
            <a:r>
              <a:rPr lang="en-KE" dirty="0"/>
              <a:t>1) The cost accountant should first familiarize himself with the production process's flow chart or overall plan. </a:t>
            </a:r>
            <a:endParaRPr lang="en-US" dirty="0"/>
          </a:p>
          <a:p>
            <a:r>
              <a:rPr lang="en-KE" dirty="0"/>
              <a:t>2) After that, he ought to establish appropriate cost </a:t>
            </a:r>
            <a:r>
              <a:rPr lang="en-KE" dirty="0" err="1"/>
              <a:t>centers</a:t>
            </a:r>
            <a:r>
              <a:rPr lang="en-KE" dirty="0"/>
              <a:t> in order to calculate the process costs. </a:t>
            </a:r>
            <a:endParaRPr lang="en-US" dirty="0"/>
          </a:p>
          <a:p>
            <a:r>
              <a:rPr lang="en-KE" dirty="0"/>
              <a:t>3) </a:t>
            </a:r>
            <a:r>
              <a:rPr lang="en-KE" dirty="0" err="1"/>
              <a:t>Labor</a:t>
            </a:r>
            <a:r>
              <a:rPr lang="en-KE" dirty="0"/>
              <a:t>, material, and overhead costs are categorized and gathered for each cost </a:t>
            </a:r>
            <a:r>
              <a:rPr lang="en-KE" dirty="0" err="1"/>
              <a:t>center</a:t>
            </a:r>
            <a:r>
              <a:rPr lang="en-KE" dirty="0"/>
              <a:t> for every accounting period. </a:t>
            </a:r>
          </a:p>
          <a:p>
            <a:endParaRPr lang="en-KE" dirty="0"/>
          </a:p>
        </p:txBody>
      </p:sp>
    </p:spTree>
    <p:extLst>
      <p:ext uri="{BB962C8B-B14F-4D97-AF65-F5344CB8AC3E}">
        <p14:creationId xmlns:p14="http://schemas.microsoft.com/office/powerpoint/2010/main" val="34634672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66B3F-6C9C-49D3-A2B0-F515FBB15187}"/>
              </a:ext>
            </a:extLst>
          </p:cNvPr>
          <p:cNvSpPr>
            <a:spLocks noGrp="1"/>
          </p:cNvSpPr>
          <p:nvPr>
            <p:ph type="title"/>
          </p:nvPr>
        </p:nvSpPr>
        <p:spPr/>
        <p:txBody>
          <a:bodyPr/>
          <a:lstStyle/>
          <a:p>
            <a:r>
              <a:rPr lang="en-US" dirty="0"/>
              <a:t>PROCESS COSTING SYSTEM</a:t>
            </a:r>
            <a:endParaRPr lang="en-KE" dirty="0"/>
          </a:p>
        </p:txBody>
      </p:sp>
      <p:sp>
        <p:nvSpPr>
          <p:cNvPr id="3" name="Content Placeholder 2">
            <a:extLst>
              <a:ext uri="{FF2B5EF4-FFF2-40B4-BE49-F238E27FC236}">
                <a16:creationId xmlns:a16="http://schemas.microsoft.com/office/drawing/2014/main" id="{52FA05E4-44B9-4EEA-8FE5-760CEC243F34}"/>
              </a:ext>
            </a:extLst>
          </p:cNvPr>
          <p:cNvSpPr>
            <a:spLocks noGrp="1"/>
          </p:cNvSpPr>
          <p:nvPr>
            <p:ph idx="1"/>
          </p:nvPr>
        </p:nvSpPr>
        <p:spPr/>
        <p:txBody>
          <a:bodyPr/>
          <a:lstStyle/>
          <a:p>
            <a:r>
              <a:rPr lang="en-KE" dirty="0"/>
              <a:t>4) The duration of the production cycle or the degree of control that can be exerted determines the period. </a:t>
            </a:r>
            <a:endParaRPr lang="en-US" dirty="0"/>
          </a:p>
          <a:p>
            <a:r>
              <a:rPr lang="en-KE" dirty="0"/>
              <a:t>5) The process, department, or cost </a:t>
            </a:r>
            <a:r>
              <a:rPr lang="en-KE" dirty="0" err="1"/>
              <a:t>center's</a:t>
            </a:r>
            <a:r>
              <a:rPr lang="en-KE" dirty="0"/>
              <a:t> output is measured in numerical quantities, such as tons, kilograms, etc. </a:t>
            </a:r>
            <a:endParaRPr lang="en-US" dirty="0"/>
          </a:p>
          <a:p>
            <a:r>
              <a:rPr lang="en-KE" dirty="0"/>
              <a:t>6) Taking into account work in progress, normal and abnormal waste, etc., the total cost for the time is divided by the units of production for the period. </a:t>
            </a:r>
          </a:p>
          <a:p>
            <a:endParaRPr lang="en-KE" dirty="0"/>
          </a:p>
        </p:txBody>
      </p:sp>
    </p:spTree>
    <p:extLst>
      <p:ext uri="{BB962C8B-B14F-4D97-AF65-F5344CB8AC3E}">
        <p14:creationId xmlns:p14="http://schemas.microsoft.com/office/powerpoint/2010/main" val="15465568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97B0E-EDD1-431F-8B83-18916D281115}"/>
              </a:ext>
            </a:extLst>
          </p:cNvPr>
          <p:cNvSpPr>
            <a:spLocks noGrp="1"/>
          </p:cNvSpPr>
          <p:nvPr>
            <p:ph type="title"/>
          </p:nvPr>
        </p:nvSpPr>
        <p:spPr/>
        <p:txBody>
          <a:bodyPr/>
          <a:lstStyle/>
          <a:p>
            <a:r>
              <a:rPr lang="en-US" dirty="0"/>
              <a:t>Illustration</a:t>
            </a:r>
            <a:endParaRPr lang="en-KE" dirty="0"/>
          </a:p>
        </p:txBody>
      </p:sp>
      <p:sp>
        <p:nvSpPr>
          <p:cNvPr id="3" name="Content Placeholder 2">
            <a:extLst>
              <a:ext uri="{FF2B5EF4-FFF2-40B4-BE49-F238E27FC236}">
                <a16:creationId xmlns:a16="http://schemas.microsoft.com/office/drawing/2014/main" id="{AF8CC448-6AA4-4CB5-BE6D-4E203FCC7EEF}"/>
              </a:ext>
            </a:extLst>
          </p:cNvPr>
          <p:cNvSpPr>
            <a:spLocks noGrp="1"/>
          </p:cNvSpPr>
          <p:nvPr>
            <p:ph idx="1"/>
          </p:nvPr>
        </p:nvSpPr>
        <p:spPr/>
        <p:txBody>
          <a:bodyPr/>
          <a:lstStyle/>
          <a:p>
            <a:pPr marL="0" indent="0">
              <a:buNone/>
            </a:pPr>
            <a:r>
              <a:rPr lang="en-US" dirty="0"/>
              <a:t>COST ACCOUNTING SYSTEM IN SPINNING INDUSTRY</a:t>
            </a:r>
          </a:p>
          <a:p>
            <a:r>
              <a:rPr lang="en-KE" dirty="0"/>
              <a:t>The production of different counts of yarn from a variety of cotton types is referred to as the cotton spinning business. </a:t>
            </a:r>
            <a:endParaRPr lang="en-US" dirty="0"/>
          </a:p>
          <a:p>
            <a:r>
              <a:rPr lang="en-KE" dirty="0"/>
              <a:t>Given the fundamentals of the manufacturing process, "process costing" is the costing system that applies to this sector.</a:t>
            </a:r>
            <a:endParaRPr lang="en-US" dirty="0"/>
          </a:p>
          <a:p>
            <a:r>
              <a:rPr lang="en-KE" dirty="0"/>
              <a:t> The primary raw material used to make yarn is cotton.</a:t>
            </a:r>
            <a:endParaRPr lang="en-US" dirty="0"/>
          </a:p>
          <a:p>
            <a:r>
              <a:rPr lang="en-KE" dirty="0"/>
              <a:t> The following steps are involved in the sequential conversion of raw cotton into yarn.</a:t>
            </a:r>
          </a:p>
        </p:txBody>
      </p:sp>
    </p:spTree>
    <p:extLst>
      <p:ext uri="{BB962C8B-B14F-4D97-AF65-F5344CB8AC3E}">
        <p14:creationId xmlns:p14="http://schemas.microsoft.com/office/powerpoint/2010/main" val="21023143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52BA9-0021-4B45-A7BF-8E0D96E3A22E}"/>
              </a:ext>
            </a:extLst>
          </p:cNvPr>
          <p:cNvSpPr>
            <a:spLocks noGrp="1"/>
          </p:cNvSpPr>
          <p:nvPr>
            <p:ph type="title"/>
          </p:nvPr>
        </p:nvSpPr>
        <p:spPr/>
        <p:txBody>
          <a:bodyPr/>
          <a:lstStyle/>
          <a:p>
            <a:r>
              <a:rPr lang="en-US" dirty="0"/>
              <a:t>Illustration</a:t>
            </a:r>
            <a:endParaRPr lang="en-KE" dirty="0"/>
          </a:p>
        </p:txBody>
      </p:sp>
      <p:sp>
        <p:nvSpPr>
          <p:cNvPr id="3" name="Content Placeholder 2">
            <a:extLst>
              <a:ext uri="{FF2B5EF4-FFF2-40B4-BE49-F238E27FC236}">
                <a16:creationId xmlns:a16="http://schemas.microsoft.com/office/drawing/2014/main" id="{B9E84203-9BC6-4ADC-9CA7-26E265154B33}"/>
              </a:ext>
            </a:extLst>
          </p:cNvPr>
          <p:cNvSpPr>
            <a:spLocks noGrp="1"/>
          </p:cNvSpPr>
          <p:nvPr>
            <p:ph idx="1"/>
          </p:nvPr>
        </p:nvSpPr>
        <p:spPr/>
        <p:txBody>
          <a:bodyPr/>
          <a:lstStyle/>
          <a:p>
            <a:r>
              <a:rPr lang="en-KE" dirty="0"/>
              <a:t>1) The blow room 2) Making cards 3) </a:t>
            </a:r>
            <a:r>
              <a:rPr lang="en-KE" dirty="0" err="1"/>
              <a:t>Dawing</a:t>
            </a:r>
            <a:r>
              <a:rPr lang="en-KE" dirty="0"/>
              <a:t> 4) The Fly Frame 5) The spinning of rings</a:t>
            </a:r>
            <a:r>
              <a:rPr lang="en-US" dirty="0"/>
              <a:t>.</a:t>
            </a:r>
          </a:p>
          <a:p>
            <a:r>
              <a:rPr lang="en-KE" dirty="0"/>
              <a:t> The following cost </a:t>
            </a:r>
            <a:r>
              <a:rPr lang="en-KE" dirty="0" err="1"/>
              <a:t>centers</a:t>
            </a:r>
            <a:r>
              <a:rPr lang="en-KE" dirty="0"/>
              <a:t> are run to categorize, gather, and calculate the product's cost in order to cover the many production processes involved in the yarn manufacturing process. 1) The Blow-room and mixing 2) Making cards 3) Sketching a) Before combing</a:t>
            </a:r>
            <a:endParaRPr lang="en-US" dirty="0"/>
          </a:p>
          <a:p>
            <a:r>
              <a:rPr lang="en-KE" dirty="0"/>
              <a:t> b) After combing </a:t>
            </a:r>
          </a:p>
          <a:p>
            <a:r>
              <a:rPr lang="en-KE" dirty="0"/>
              <a:t> </a:t>
            </a:r>
            <a:r>
              <a:rPr lang="en-US" dirty="0"/>
              <a:t>5) Speed frames 6) Ring frames 7) Doubling frames 8) Reeling</a:t>
            </a:r>
            <a:endParaRPr lang="en-KE" dirty="0"/>
          </a:p>
          <a:p>
            <a:endParaRPr lang="en-KE" dirty="0"/>
          </a:p>
        </p:txBody>
      </p:sp>
    </p:spTree>
    <p:extLst>
      <p:ext uri="{BB962C8B-B14F-4D97-AF65-F5344CB8AC3E}">
        <p14:creationId xmlns:p14="http://schemas.microsoft.com/office/powerpoint/2010/main" val="36224116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2391B-B402-494C-9213-823380EE5F08}"/>
              </a:ext>
            </a:extLst>
          </p:cNvPr>
          <p:cNvSpPr>
            <a:spLocks noGrp="1"/>
          </p:cNvSpPr>
          <p:nvPr>
            <p:ph type="title"/>
          </p:nvPr>
        </p:nvSpPr>
        <p:spPr/>
        <p:txBody>
          <a:bodyPr/>
          <a:lstStyle/>
          <a:p>
            <a:r>
              <a:rPr lang="en-US" dirty="0"/>
              <a:t>ADVANTAGES OF COST ACCOUNTING SYSTEM.</a:t>
            </a:r>
            <a:endParaRPr lang="en-KE" dirty="0"/>
          </a:p>
        </p:txBody>
      </p:sp>
      <p:sp>
        <p:nvSpPr>
          <p:cNvPr id="3" name="Content Placeholder 2">
            <a:extLst>
              <a:ext uri="{FF2B5EF4-FFF2-40B4-BE49-F238E27FC236}">
                <a16:creationId xmlns:a16="http://schemas.microsoft.com/office/drawing/2014/main" id="{33243E2A-B09F-4F5F-8B16-4B6BF4BA6866}"/>
              </a:ext>
            </a:extLst>
          </p:cNvPr>
          <p:cNvSpPr>
            <a:spLocks noGrp="1"/>
          </p:cNvSpPr>
          <p:nvPr>
            <p:ph idx="1"/>
          </p:nvPr>
        </p:nvSpPr>
        <p:spPr/>
        <p:txBody>
          <a:bodyPr/>
          <a:lstStyle/>
          <a:p>
            <a:r>
              <a:rPr lang="en-KE" dirty="0"/>
              <a:t>The use of a cost accounting system has a significant positive impact on a company's management. </a:t>
            </a:r>
            <a:endParaRPr lang="en-US" dirty="0"/>
          </a:p>
          <a:p>
            <a:r>
              <a:rPr lang="en-KE" dirty="0"/>
              <a:t>The kind, sufficiency, and effectiveness of the cost accounting system in place determine the kind and degree of benefits received.</a:t>
            </a:r>
            <a:endParaRPr lang="en-US" dirty="0"/>
          </a:p>
          <a:p>
            <a:r>
              <a:rPr lang="en-KE" dirty="0"/>
              <a:t> The following benefits can be obtained by putting in place a costing system. "</a:t>
            </a:r>
          </a:p>
          <a:p>
            <a:r>
              <a:rPr lang="en-KE" dirty="0"/>
              <a:t> 1) Unprofitable operations, losses, or inefficiencies of any kind are exposed by a well-designed cost accounting system. </a:t>
            </a:r>
          </a:p>
          <a:p>
            <a:endParaRPr lang="en-KE" dirty="0"/>
          </a:p>
        </p:txBody>
      </p:sp>
    </p:spTree>
    <p:extLst>
      <p:ext uri="{BB962C8B-B14F-4D97-AF65-F5344CB8AC3E}">
        <p14:creationId xmlns:p14="http://schemas.microsoft.com/office/powerpoint/2010/main" val="23297558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82BED-06A4-4A6F-B614-F56082602CF7}"/>
              </a:ext>
            </a:extLst>
          </p:cNvPr>
          <p:cNvSpPr>
            <a:spLocks noGrp="1"/>
          </p:cNvSpPr>
          <p:nvPr>
            <p:ph type="title"/>
          </p:nvPr>
        </p:nvSpPr>
        <p:spPr/>
        <p:txBody>
          <a:bodyPr/>
          <a:lstStyle/>
          <a:p>
            <a:r>
              <a:rPr lang="en-US" dirty="0"/>
              <a:t>Advantages of cost accounting system</a:t>
            </a:r>
            <a:endParaRPr lang="en-KE" dirty="0"/>
          </a:p>
        </p:txBody>
      </p:sp>
      <p:sp>
        <p:nvSpPr>
          <p:cNvPr id="3" name="Content Placeholder 2">
            <a:extLst>
              <a:ext uri="{FF2B5EF4-FFF2-40B4-BE49-F238E27FC236}">
                <a16:creationId xmlns:a16="http://schemas.microsoft.com/office/drawing/2014/main" id="{7507E6A9-19E2-44B5-961D-B2086A8B0E9F}"/>
              </a:ext>
            </a:extLst>
          </p:cNvPr>
          <p:cNvSpPr>
            <a:spLocks noGrp="1"/>
          </p:cNvSpPr>
          <p:nvPr>
            <p:ph idx="1"/>
          </p:nvPr>
        </p:nvSpPr>
        <p:spPr/>
        <p:txBody>
          <a:bodyPr/>
          <a:lstStyle/>
          <a:p>
            <a:r>
              <a:rPr lang="en-KE" dirty="0"/>
              <a:t>2) Cost accounting pinpoints the precise reasons why a company's profit or loss has increased or decreased. </a:t>
            </a:r>
          </a:p>
          <a:p>
            <a:r>
              <a:rPr lang="en-KE" dirty="0"/>
              <a:t>3) Cost accounting provides managers with pertinent facts and information to help drive financial decision-making. </a:t>
            </a:r>
          </a:p>
          <a:p>
            <a:r>
              <a:rPr lang="en-KE" dirty="0"/>
              <a:t>4) Cost accounting is helpful when setting prices. </a:t>
            </a:r>
          </a:p>
          <a:p>
            <a:r>
              <a:rPr lang="en-US" dirty="0"/>
              <a:t>It helps in filing tenders or quotations, preparing estimates, charging for internal services etc.</a:t>
            </a:r>
          </a:p>
          <a:p>
            <a:r>
              <a:rPr lang="en-US" dirty="0"/>
              <a:t> </a:t>
            </a:r>
            <a:r>
              <a:rPr lang="en-KE" dirty="0"/>
              <a:t>5) The highest level of efficiency is achieved through the use of conventional costing and budgetary control techniques.</a:t>
            </a:r>
          </a:p>
        </p:txBody>
      </p:sp>
    </p:spTree>
    <p:extLst>
      <p:ext uri="{BB962C8B-B14F-4D97-AF65-F5344CB8AC3E}">
        <p14:creationId xmlns:p14="http://schemas.microsoft.com/office/powerpoint/2010/main" val="34573189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DCECB-F75A-4FBB-9783-C272D42EBB60}"/>
              </a:ext>
            </a:extLst>
          </p:cNvPr>
          <p:cNvSpPr>
            <a:spLocks noGrp="1"/>
          </p:cNvSpPr>
          <p:nvPr>
            <p:ph type="title"/>
          </p:nvPr>
        </p:nvSpPr>
        <p:spPr>
          <a:xfrm>
            <a:off x="312420" y="365125"/>
            <a:ext cx="11567160" cy="1325563"/>
          </a:xfrm>
        </p:spPr>
        <p:txBody>
          <a:bodyPr/>
          <a:lstStyle/>
          <a:p>
            <a:r>
              <a:rPr lang="en-US" dirty="0"/>
              <a:t>Advantages of cost accounting system</a:t>
            </a:r>
            <a:endParaRPr lang="en-KE" dirty="0"/>
          </a:p>
        </p:txBody>
      </p:sp>
      <p:sp>
        <p:nvSpPr>
          <p:cNvPr id="3" name="Content Placeholder 2">
            <a:extLst>
              <a:ext uri="{FF2B5EF4-FFF2-40B4-BE49-F238E27FC236}">
                <a16:creationId xmlns:a16="http://schemas.microsoft.com/office/drawing/2014/main" id="{21BFCDCE-A502-406B-9C5D-7384318AF339}"/>
              </a:ext>
            </a:extLst>
          </p:cNvPr>
          <p:cNvSpPr>
            <a:spLocks noGrp="1"/>
          </p:cNvSpPr>
          <p:nvPr>
            <p:ph idx="1"/>
          </p:nvPr>
        </p:nvSpPr>
        <p:spPr/>
        <p:txBody>
          <a:bodyPr/>
          <a:lstStyle/>
          <a:p>
            <a:r>
              <a:rPr lang="en-KE" dirty="0"/>
              <a:t>6) Cost accounting facilitates cost control through interfirm comparison. </a:t>
            </a:r>
            <a:endParaRPr lang="en-US" dirty="0"/>
          </a:p>
          <a:p>
            <a:r>
              <a:rPr lang="en-KE" dirty="0"/>
              <a:t>7) The management can see the expense of idle capacity through the cost accounts. </a:t>
            </a:r>
            <a:endParaRPr lang="en-US" dirty="0"/>
          </a:p>
          <a:p>
            <a:r>
              <a:rPr lang="en-KE" dirty="0"/>
              <a:t>8) The implementation of cost-cutting initiatives is made possible by cost accounting.</a:t>
            </a:r>
            <a:endParaRPr lang="en-US" dirty="0"/>
          </a:p>
          <a:p>
            <a:r>
              <a:rPr lang="en-KE" dirty="0"/>
              <a:t> 9) The marginal costing technique greatly aids management in making short-term decisions</a:t>
            </a:r>
          </a:p>
        </p:txBody>
      </p:sp>
    </p:spTree>
    <p:extLst>
      <p:ext uri="{BB962C8B-B14F-4D97-AF65-F5344CB8AC3E}">
        <p14:creationId xmlns:p14="http://schemas.microsoft.com/office/powerpoint/2010/main" val="11081354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45E20-59D1-4D3B-B34A-D85DA5D144D7}"/>
              </a:ext>
            </a:extLst>
          </p:cNvPr>
          <p:cNvSpPr>
            <a:spLocks noGrp="1"/>
          </p:cNvSpPr>
          <p:nvPr>
            <p:ph type="title"/>
          </p:nvPr>
        </p:nvSpPr>
        <p:spPr/>
        <p:txBody>
          <a:bodyPr/>
          <a:lstStyle/>
          <a:p>
            <a:r>
              <a:rPr lang="en-US" dirty="0"/>
              <a:t>Advantages of cost accounting system</a:t>
            </a:r>
            <a:endParaRPr lang="en-KE" dirty="0"/>
          </a:p>
        </p:txBody>
      </p:sp>
      <p:sp>
        <p:nvSpPr>
          <p:cNvPr id="3" name="Content Placeholder 2">
            <a:extLst>
              <a:ext uri="{FF2B5EF4-FFF2-40B4-BE49-F238E27FC236}">
                <a16:creationId xmlns:a16="http://schemas.microsoft.com/office/drawing/2014/main" id="{14FF8C63-4316-49DF-A126-49A62D91C5EF}"/>
              </a:ext>
            </a:extLst>
          </p:cNvPr>
          <p:cNvSpPr>
            <a:spLocks noGrp="1"/>
          </p:cNvSpPr>
          <p:nvPr>
            <p:ph idx="1"/>
          </p:nvPr>
        </p:nvSpPr>
        <p:spPr/>
        <p:txBody>
          <a:bodyPr/>
          <a:lstStyle/>
          <a:p>
            <a:r>
              <a:rPr lang="en-KE" dirty="0"/>
              <a:t>10) Responsibility in the organizational structure becomes evident and control system installation is made simpler as a result of the cost </a:t>
            </a:r>
            <a:r>
              <a:rPr lang="en-KE" dirty="0" err="1"/>
              <a:t>centers</a:t>
            </a:r>
            <a:r>
              <a:rPr lang="en-KE" dirty="0"/>
              <a:t> being fixed. </a:t>
            </a:r>
            <a:endParaRPr lang="en-US" dirty="0"/>
          </a:p>
          <a:p>
            <a:r>
              <a:rPr lang="en-KE" dirty="0"/>
              <a:t>11) Cost accounting makes it easier to prepare periodic profit and loss accounts and necessitates ongoing inventory control. </a:t>
            </a:r>
          </a:p>
          <a:p>
            <a:r>
              <a:rPr lang="en-US" dirty="0"/>
              <a:t>12) Costs of closing stocks of raw .materials, work in progress etc. can be easily obtained from cost records.</a:t>
            </a:r>
            <a:endParaRPr lang="en-KE" dirty="0"/>
          </a:p>
        </p:txBody>
      </p:sp>
    </p:spTree>
    <p:extLst>
      <p:ext uri="{BB962C8B-B14F-4D97-AF65-F5344CB8AC3E}">
        <p14:creationId xmlns:p14="http://schemas.microsoft.com/office/powerpoint/2010/main" val="17576360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CE397-7B79-4C2C-B615-6FB74872C7B2}"/>
              </a:ext>
            </a:extLst>
          </p:cNvPr>
          <p:cNvSpPr>
            <a:spLocks noGrp="1"/>
          </p:cNvSpPr>
          <p:nvPr>
            <p:ph type="title"/>
          </p:nvPr>
        </p:nvSpPr>
        <p:spPr/>
        <p:txBody>
          <a:bodyPr/>
          <a:lstStyle/>
          <a:p>
            <a:r>
              <a:rPr lang="en-US" dirty="0"/>
              <a:t>COST ACCOUNTING SYSTEM IN THE UNITS</a:t>
            </a:r>
            <a:endParaRPr lang="en-KE" dirty="0"/>
          </a:p>
        </p:txBody>
      </p:sp>
      <p:sp>
        <p:nvSpPr>
          <p:cNvPr id="3" name="Content Placeholder 2">
            <a:extLst>
              <a:ext uri="{FF2B5EF4-FFF2-40B4-BE49-F238E27FC236}">
                <a16:creationId xmlns:a16="http://schemas.microsoft.com/office/drawing/2014/main" id="{1550BFC5-09F4-45EB-9557-79B17BE69906}"/>
              </a:ext>
            </a:extLst>
          </p:cNvPr>
          <p:cNvSpPr>
            <a:spLocks noGrp="1"/>
          </p:cNvSpPr>
          <p:nvPr>
            <p:ph idx="1"/>
          </p:nvPr>
        </p:nvSpPr>
        <p:spPr/>
        <p:txBody>
          <a:bodyPr/>
          <a:lstStyle/>
          <a:p>
            <a:r>
              <a:rPr lang="en-KE" dirty="0"/>
              <a:t>Cost accounting systems are in place in both of the organizations under investigation to help management with issues like choosing the right product mix, setting or quoting sale prices, taking orders from overseas, and so forth.</a:t>
            </a:r>
            <a:endParaRPr lang="en-US" dirty="0"/>
          </a:p>
          <a:p>
            <a:r>
              <a:rPr lang="en-KE" dirty="0"/>
              <a:t> These methods help managers make decisions even when they are not comprehensive enough to address every detail. </a:t>
            </a:r>
          </a:p>
        </p:txBody>
      </p:sp>
    </p:spTree>
    <p:extLst>
      <p:ext uri="{BB962C8B-B14F-4D97-AF65-F5344CB8AC3E}">
        <p14:creationId xmlns:p14="http://schemas.microsoft.com/office/powerpoint/2010/main" val="11927947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6558D-55CD-4A58-83FD-3968722AAFE2}"/>
              </a:ext>
            </a:extLst>
          </p:cNvPr>
          <p:cNvSpPr>
            <a:spLocks noGrp="1"/>
          </p:cNvSpPr>
          <p:nvPr>
            <p:ph type="title"/>
          </p:nvPr>
        </p:nvSpPr>
        <p:spPr/>
        <p:txBody>
          <a:bodyPr/>
          <a:lstStyle/>
          <a:p>
            <a:r>
              <a:rPr lang="en-US" b="1" dirty="0"/>
              <a:t>Systems of cost accounting</a:t>
            </a:r>
            <a:endParaRPr lang="en-KE" dirty="0"/>
          </a:p>
        </p:txBody>
      </p:sp>
      <p:sp>
        <p:nvSpPr>
          <p:cNvPr id="3" name="Content Placeholder 2">
            <a:extLst>
              <a:ext uri="{FF2B5EF4-FFF2-40B4-BE49-F238E27FC236}">
                <a16:creationId xmlns:a16="http://schemas.microsoft.com/office/drawing/2014/main" id="{FDCC71A2-29DA-4B33-B8BB-0C14B24DE0E6}"/>
              </a:ext>
            </a:extLst>
          </p:cNvPr>
          <p:cNvSpPr>
            <a:spLocks noGrp="1"/>
          </p:cNvSpPr>
          <p:nvPr>
            <p:ph idx="1"/>
          </p:nvPr>
        </p:nvSpPr>
        <p:spPr/>
        <p:txBody>
          <a:bodyPr>
            <a:normAutofit fontScale="92500" lnSpcReduction="20000"/>
          </a:bodyPr>
          <a:lstStyle/>
          <a:p>
            <a:r>
              <a:rPr lang="en-US" dirty="0"/>
              <a:t>Below, the different systems of cost accounting will be explained and analyzed. The various main concepts of cost accounting are usually divided according to two criteria as described:</a:t>
            </a:r>
            <a:endParaRPr lang="en-KE" dirty="0"/>
          </a:p>
          <a:p>
            <a:pPr lvl="0"/>
            <a:r>
              <a:rPr lang="en-US" dirty="0"/>
              <a:t>Time reference of costs</a:t>
            </a:r>
            <a:endParaRPr lang="en-KE" dirty="0"/>
          </a:p>
          <a:p>
            <a:r>
              <a:rPr lang="en-US" dirty="0"/>
              <a:t> Cost allocation to cost unit</a:t>
            </a:r>
            <a:endParaRPr lang="en-KE" dirty="0"/>
          </a:p>
          <a:p>
            <a:endParaRPr lang="en-KE" dirty="0"/>
          </a:p>
          <a:p>
            <a:r>
              <a:rPr lang="en-US" dirty="0"/>
              <a:t> With regard to the time reference of the costs, the cost accounting systems differ as follows:</a:t>
            </a:r>
            <a:endParaRPr lang="en-KE" dirty="0"/>
          </a:p>
          <a:p>
            <a:pPr lvl="0"/>
            <a:r>
              <a:rPr lang="en-US" dirty="0"/>
              <a:t>Actual cost accounting systems</a:t>
            </a:r>
            <a:endParaRPr lang="en-KE" dirty="0"/>
          </a:p>
          <a:p>
            <a:pPr lvl="0"/>
            <a:r>
              <a:rPr lang="en-US" dirty="0"/>
              <a:t>Normal cost accounting systems</a:t>
            </a:r>
            <a:endParaRPr lang="en-KE" dirty="0"/>
          </a:p>
          <a:p>
            <a:r>
              <a:rPr lang="en-US" dirty="0"/>
              <a:t> Standard/planned cost accounting systems</a:t>
            </a:r>
            <a:endParaRPr lang="en-KE" dirty="0"/>
          </a:p>
          <a:p>
            <a:endParaRPr lang="en-KE" dirty="0"/>
          </a:p>
        </p:txBody>
      </p:sp>
    </p:spTree>
    <p:extLst>
      <p:ext uri="{BB962C8B-B14F-4D97-AF65-F5344CB8AC3E}">
        <p14:creationId xmlns:p14="http://schemas.microsoft.com/office/powerpoint/2010/main" val="7212715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B2EA0-5651-4739-A020-E0EBF4CEFD82}"/>
              </a:ext>
            </a:extLst>
          </p:cNvPr>
          <p:cNvSpPr>
            <a:spLocks noGrp="1"/>
          </p:cNvSpPr>
          <p:nvPr>
            <p:ph type="title"/>
          </p:nvPr>
        </p:nvSpPr>
        <p:spPr/>
        <p:txBody>
          <a:bodyPr/>
          <a:lstStyle/>
          <a:p>
            <a:r>
              <a:rPr lang="en-KE" dirty="0"/>
              <a:t>Cost Accounting and Financial Accounting</a:t>
            </a:r>
          </a:p>
        </p:txBody>
      </p:sp>
      <p:sp>
        <p:nvSpPr>
          <p:cNvPr id="3" name="Content Placeholder 2">
            <a:extLst>
              <a:ext uri="{FF2B5EF4-FFF2-40B4-BE49-F238E27FC236}">
                <a16:creationId xmlns:a16="http://schemas.microsoft.com/office/drawing/2014/main" id="{A77867BC-3F21-4622-A3D9-C6B9F2F2EDEA}"/>
              </a:ext>
            </a:extLst>
          </p:cNvPr>
          <p:cNvSpPr>
            <a:spLocks noGrp="1"/>
          </p:cNvSpPr>
          <p:nvPr>
            <p:ph idx="1"/>
          </p:nvPr>
        </p:nvSpPr>
        <p:spPr/>
        <p:txBody>
          <a:bodyPr/>
          <a:lstStyle/>
          <a:p>
            <a:pPr lvl="0"/>
            <a:r>
              <a:rPr lang="en-KE" b="1" dirty="0"/>
              <a:t>Integrated accounting systems </a:t>
            </a:r>
            <a:r>
              <a:rPr lang="en-KE" dirty="0"/>
              <a:t>maintain cost accounting data and financial accounting data in the same books.</a:t>
            </a:r>
          </a:p>
          <a:p>
            <a:pPr lvl="0"/>
            <a:r>
              <a:rPr lang="en-KE" b="1" dirty="0"/>
              <a:t>Non-Integrated accounting systems</a:t>
            </a:r>
            <a:r>
              <a:rPr lang="en-KE" dirty="0"/>
              <a:t> maintain this data in two different sets of books.</a:t>
            </a:r>
          </a:p>
          <a:p>
            <a:r>
              <a:rPr lang="en-KE" dirty="0"/>
              <a:t>Integrated Accounting System</a:t>
            </a:r>
          </a:p>
          <a:p>
            <a:r>
              <a:rPr lang="en-KE" dirty="0"/>
              <a:t>Information about both financial and cost-based transactions is stored in the integrated ledger in an integrated accounting system. For both types of transactions, a single set of books is used. </a:t>
            </a:r>
            <a:br>
              <a:rPr lang="en-KE" dirty="0"/>
            </a:br>
            <a:endParaRPr lang="en-KE" dirty="0"/>
          </a:p>
        </p:txBody>
      </p:sp>
    </p:spTree>
    <p:extLst>
      <p:ext uri="{BB962C8B-B14F-4D97-AF65-F5344CB8AC3E}">
        <p14:creationId xmlns:p14="http://schemas.microsoft.com/office/powerpoint/2010/main" val="32477630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979CB-C8BE-40A6-A011-1955B72BC6D8}"/>
              </a:ext>
            </a:extLst>
          </p:cNvPr>
          <p:cNvSpPr>
            <a:spLocks noGrp="1"/>
          </p:cNvSpPr>
          <p:nvPr>
            <p:ph type="title"/>
          </p:nvPr>
        </p:nvSpPr>
        <p:spPr/>
        <p:txBody>
          <a:bodyPr/>
          <a:lstStyle/>
          <a:p>
            <a:br>
              <a:rPr lang="en-KE" dirty="0"/>
            </a:br>
            <a:r>
              <a:rPr lang="en-KE" dirty="0"/>
              <a:t>Benefits of Integrated Accounting</a:t>
            </a:r>
          </a:p>
        </p:txBody>
      </p:sp>
      <p:sp>
        <p:nvSpPr>
          <p:cNvPr id="3" name="Content Placeholder 2">
            <a:extLst>
              <a:ext uri="{FF2B5EF4-FFF2-40B4-BE49-F238E27FC236}">
                <a16:creationId xmlns:a16="http://schemas.microsoft.com/office/drawing/2014/main" id="{55C73683-44EF-4B23-880D-5CE326261250}"/>
              </a:ext>
            </a:extLst>
          </p:cNvPr>
          <p:cNvSpPr>
            <a:spLocks noGrp="1"/>
          </p:cNvSpPr>
          <p:nvPr>
            <p:ph idx="1"/>
          </p:nvPr>
        </p:nvSpPr>
        <p:spPr/>
        <p:txBody>
          <a:bodyPr/>
          <a:lstStyle/>
          <a:p>
            <a:pPr lvl="0"/>
            <a:r>
              <a:rPr lang="en-KE" dirty="0"/>
              <a:t>With the use of this data, firms are better able to calculate expenses, profits, and losses and create balance sheets. </a:t>
            </a:r>
          </a:p>
          <a:p>
            <a:r>
              <a:rPr lang="en-KE" dirty="0"/>
              <a:t>• Offers comprehensive details on production costs, labour expenses, completed and ongoing tasks and deliverables, and expenses related to business operations.</a:t>
            </a:r>
            <a:endParaRPr lang="en-US" dirty="0"/>
          </a:p>
          <a:p>
            <a:r>
              <a:rPr lang="en-KE" dirty="0"/>
              <a:t>It gives management executives the ability to reduce liabilities, manage assets more effectively, and keep business expenses under control. </a:t>
            </a:r>
          </a:p>
        </p:txBody>
      </p:sp>
    </p:spTree>
    <p:extLst>
      <p:ext uri="{BB962C8B-B14F-4D97-AF65-F5344CB8AC3E}">
        <p14:creationId xmlns:p14="http://schemas.microsoft.com/office/powerpoint/2010/main" val="40010643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AAE88-9519-49E3-B074-A851954AD58F}"/>
              </a:ext>
            </a:extLst>
          </p:cNvPr>
          <p:cNvSpPr>
            <a:spLocks noGrp="1"/>
          </p:cNvSpPr>
          <p:nvPr>
            <p:ph type="title"/>
          </p:nvPr>
        </p:nvSpPr>
        <p:spPr/>
        <p:txBody>
          <a:bodyPr/>
          <a:lstStyle/>
          <a:p>
            <a:r>
              <a:rPr lang="en-KE" b="1" dirty="0"/>
              <a:t>No</a:t>
            </a:r>
            <a:r>
              <a:rPr lang="en-US" b="1" dirty="0"/>
              <a:t>n</a:t>
            </a:r>
            <a:r>
              <a:rPr lang="en-KE" b="1" dirty="0"/>
              <a:t> Integrated </a:t>
            </a:r>
            <a:r>
              <a:rPr lang="en-US" b="1" dirty="0"/>
              <a:t>Accounting System</a:t>
            </a:r>
            <a:br>
              <a:rPr lang="en-KE" dirty="0"/>
            </a:br>
            <a:endParaRPr lang="en-KE" dirty="0"/>
          </a:p>
        </p:txBody>
      </p:sp>
      <p:sp>
        <p:nvSpPr>
          <p:cNvPr id="3" name="Content Placeholder 2">
            <a:extLst>
              <a:ext uri="{FF2B5EF4-FFF2-40B4-BE49-F238E27FC236}">
                <a16:creationId xmlns:a16="http://schemas.microsoft.com/office/drawing/2014/main" id="{6C11C4A1-CB10-46B2-B098-140BB016F29A}"/>
              </a:ext>
            </a:extLst>
          </p:cNvPr>
          <p:cNvSpPr>
            <a:spLocks noGrp="1"/>
          </p:cNvSpPr>
          <p:nvPr>
            <p:ph idx="1"/>
          </p:nvPr>
        </p:nvSpPr>
        <p:spPr/>
        <p:txBody>
          <a:bodyPr/>
          <a:lstStyle/>
          <a:p>
            <a:r>
              <a:rPr lang="en-KE" dirty="0"/>
              <a:t>Often referred to as the interlocking accounting system, it mandates that cost accounting information be kept apart from financial accounting information.</a:t>
            </a:r>
            <a:endParaRPr lang="en-US" dirty="0"/>
          </a:p>
          <a:p>
            <a:r>
              <a:rPr lang="en-KE" dirty="0"/>
              <a:t> There are two profit balances for businesses that use interlocking accounting: the financial profit and the cost-profit. </a:t>
            </a:r>
            <a:endParaRPr lang="en-US" dirty="0"/>
          </a:p>
          <a:p>
            <a:r>
              <a:rPr lang="en-KE" dirty="0"/>
              <a:t>Non-integrated accounting displays two different sets of cost and financial accounting data in contrast to integrated accounting. </a:t>
            </a:r>
          </a:p>
        </p:txBody>
      </p:sp>
    </p:spTree>
    <p:extLst>
      <p:ext uri="{BB962C8B-B14F-4D97-AF65-F5344CB8AC3E}">
        <p14:creationId xmlns:p14="http://schemas.microsoft.com/office/powerpoint/2010/main" val="36393042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D0DC4-541B-43A2-BD00-BB052DA869C5}"/>
              </a:ext>
            </a:extLst>
          </p:cNvPr>
          <p:cNvSpPr>
            <a:spLocks noGrp="1"/>
          </p:cNvSpPr>
          <p:nvPr>
            <p:ph type="title"/>
          </p:nvPr>
        </p:nvSpPr>
        <p:spPr/>
        <p:txBody>
          <a:bodyPr/>
          <a:lstStyle/>
          <a:p>
            <a:r>
              <a:rPr lang="en-US" dirty="0"/>
              <a:t>Advantages of N</a:t>
            </a:r>
            <a:r>
              <a:rPr lang="en-KE" dirty="0"/>
              <a:t>on-integrated accounting system</a:t>
            </a:r>
          </a:p>
        </p:txBody>
      </p:sp>
      <p:sp>
        <p:nvSpPr>
          <p:cNvPr id="3" name="Content Placeholder 2">
            <a:extLst>
              <a:ext uri="{FF2B5EF4-FFF2-40B4-BE49-F238E27FC236}">
                <a16:creationId xmlns:a16="http://schemas.microsoft.com/office/drawing/2014/main" id="{C59EF880-A8E1-4A94-86A6-A30321088DEA}"/>
              </a:ext>
            </a:extLst>
          </p:cNvPr>
          <p:cNvSpPr>
            <a:spLocks noGrp="1"/>
          </p:cNvSpPr>
          <p:nvPr>
            <p:ph idx="1"/>
          </p:nvPr>
        </p:nvSpPr>
        <p:spPr/>
        <p:txBody>
          <a:bodyPr/>
          <a:lstStyle/>
          <a:p>
            <a:r>
              <a:rPr lang="en-KE" dirty="0"/>
              <a:t>The non-integrated accounting system's advantages include: </a:t>
            </a:r>
            <a:endParaRPr lang="en-US" dirty="0"/>
          </a:p>
          <a:p>
            <a:pPr marL="0" indent="0">
              <a:buNone/>
            </a:pPr>
            <a:r>
              <a:rPr lang="en-KE" dirty="0"/>
              <a:t>• It demonstrates the significance of cost accounting as a function. </a:t>
            </a:r>
            <a:br>
              <a:rPr lang="en-KE" dirty="0"/>
            </a:br>
            <a:r>
              <a:rPr lang="en-KE" dirty="0"/>
              <a:t>• It facilitates the analysis of business expenses by operations or functions, including </a:t>
            </a:r>
            <a:r>
              <a:rPr lang="en-KE" dirty="0" err="1"/>
              <a:t>labor</a:t>
            </a:r>
            <a:r>
              <a:rPr lang="en-KE" dirty="0"/>
              <a:t> costs and expenses, system and process costs, and business administration. </a:t>
            </a:r>
            <a:br>
              <a:rPr lang="en-KE" dirty="0"/>
            </a:br>
            <a:r>
              <a:rPr lang="en-KE" dirty="0"/>
              <a:t>• Details are meticulously recorded without losing any information because there are two distinct sets of books. </a:t>
            </a:r>
          </a:p>
          <a:p>
            <a:endParaRPr lang="en-KE" dirty="0"/>
          </a:p>
        </p:txBody>
      </p:sp>
    </p:spTree>
    <p:extLst>
      <p:ext uri="{BB962C8B-B14F-4D97-AF65-F5344CB8AC3E}">
        <p14:creationId xmlns:p14="http://schemas.microsoft.com/office/powerpoint/2010/main" val="1262085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CF561-E7BF-42EF-B040-6E5F644C469E}"/>
              </a:ext>
            </a:extLst>
          </p:cNvPr>
          <p:cNvSpPr>
            <a:spLocks noGrp="1"/>
          </p:cNvSpPr>
          <p:nvPr>
            <p:ph type="title"/>
          </p:nvPr>
        </p:nvSpPr>
        <p:spPr/>
        <p:txBody>
          <a:bodyPr/>
          <a:lstStyle/>
          <a:p>
            <a:r>
              <a:rPr lang="en-US" dirty="0"/>
              <a:t>Week 6: Cost Accounting Systems</a:t>
            </a:r>
            <a:endParaRPr lang="en-KE" dirty="0"/>
          </a:p>
        </p:txBody>
      </p:sp>
      <p:sp>
        <p:nvSpPr>
          <p:cNvPr id="3" name="Content Placeholder 2">
            <a:extLst>
              <a:ext uri="{FF2B5EF4-FFF2-40B4-BE49-F238E27FC236}">
                <a16:creationId xmlns:a16="http://schemas.microsoft.com/office/drawing/2014/main" id="{742C45C9-399B-43A8-A80A-0727427B5F3A}"/>
              </a:ext>
            </a:extLst>
          </p:cNvPr>
          <p:cNvSpPr>
            <a:spLocks noGrp="1"/>
          </p:cNvSpPr>
          <p:nvPr>
            <p:ph idx="1"/>
          </p:nvPr>
        </p:nvSpPr>
        <p:spPr/>
        <p:txBody>
          <a:bodyPr/>
          <a:lstStyle/>
          <a:p>
            <a:endParaRPr lang="en-US" dirty="0"/>
          </a:p>
          <a:p>
            <a:endParaRPr lang="en-US" dirty="0"/>
          </a:p>
          <a:p>
            <a:r>
              <a:rPr lang="en-US" dirty="0"/>
              <a:t>End of Week Six Part 2</a:t>
            </a:r>
            <a:endParaRPr lang="en-KE" dirty="0"/>
          </a:p>
        </p:txBody>
      </p:sp>
    </p:spTree>
    <p:extLst>
      <p:ext uri="{BB962C8B-B14F-4D97-AF65-F5344CB8AC3E}">
        <p14:creationId xmlns:p14="http://schemas.microsoft.com/office/powerpoint/2010/main" val="3081426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3132</Words>
  <Application>Microsoft Office PowerPoint</Application>
  <PresentationFormat>Widescreen</PresentationFormat>
  <Paragraphs>248</Paragraphs>
  <Slides>47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47</vt:i4>
      </vt:variant>
    </vt:vector>
  </HeadingPairs>
  <TitlesOfParts>
    <vt:vector size="51" baseType="lpstr">
      <vt:lpstr>Arial</vt:lpstr>
      <vt:lpstr>Calibri</vt:lpstr>
      <vt:lpstr>Calibri Light</vt:lpstr>
      <vt:lpstr>Office Theme</vt:lpstr>
      <vt:lpstr>Course: Advanced Management Accounting</vt:lpstr>
      <vt:lpstr>Introduction</vt:lpstr>
      <vt:lpstr>Introduction</vt:lpstr>
      <vt:lpstr>Classification</vt:lpstr>
      <vt:lpstr>Management accounting</vt:lpstr>
      <vt:lpstr>THE COST CONCEPTS</vt:lpstr>
      <vt:lpstr>Cost</vt:lpstr>
      <vt:lpstr>b) COST ACCOUNTING :</vt:lpstr>
      <vt:lpstr>Cost and expenses</vt:lpstr>
      <vt:lpstr>Costs</vt:lpstr>
      <vt:lpstr>Costs</vt:lpstr>
      <vt:lpstr>Costing method</vt:lpstr>
      <vt:lpstr>Costing method</vt:lpstr>
      <vt:lpstr>Costing Methods</vt:lpstr>
      <vt:lpstr>COST ACCOUNTING FUNCTIONAL ACTIVITIES</vt:lpstr>
      <vt:lpstr>COST ACCOUNTING FUNCTIONAL ACTIVITIES</vt:lpstr>
      <vt:lpstr> COST ACCOUNTING SYSTEM </vt:lpstr>
      <vt:lpstr> COST ACCOUNTING SYSTEM</vt:lpstr>
      <vt:lpstr>COST ACCOUNTING SYSTEM</vt:lpstr>
      <vt:lpstr>Week 6 : Cost Accounting System</vt:lpstr>
      <vt:lpstr>Week 6 : Cost Accounting System</vt:lpstr>
      <vt:lpstr>COST ACCOUNTING SYSTEM INSTALLATION </vt:lpstr>
      <vt:lpstr>COST ACCOUNTING SYSTEM INSTALLATION</vt:lpstr>
      <vt:lpstr>COST ACCOUNTING SYSTEM INSTALLATION</vt:lpstr>
      <vt:lpstr>COST ACCOUNTING SYSTEM INSTALLATION</vt:lpstr>
      <vt:lpstr> Difficulties experienced on installation. </vt:lpstr>
      <vt:lpstr>Difficulties experienced on installation</vt:lpstr>
      <vt:lpstr>COST CENTRES &amp; COST UNITS</vt:lpstr>
      <vt:lpstr>Cost unit</vt:lpstr>
      <vt:lpstr>Cost Centre</vt:lpstr>
      <vt:lpstr>Cost centre</vt:lpstr>
      <vt:lpstr>PROCESS COSTING SYSTEM </vt:lpstr>
      <vt:lpstr>PROCESS COSTING SYSTEM</vt:lpstr>
      <vt:lpstr>PROCESS COSTING SYSTEM</vt:lpstr>
      <vt:lpstr>Illustration</vt:lpstr>
      <vt:lpstr>Illustration</vt:lpstr>
      <vt:lpstr>ADVANTAGES OF COST ACCOUNTING SYSTEM.</vt:lpstr>
      <vt:lpstr>Advantages of cost accounting system</vt:lpstr>
      <vt:lpstr>Advantages of cost accounting system</vt:lpstr>
      <vt:lpstr>Advantages of cost accounting system</vt:lpstr>
      <vt:lpstr>COST ACCOUNTING SYSTEM IN THE UNITS</vt:lpstr>
      <vt:lpstr>Systems of cost accounting</vt:lpstr>
      <vt:lpstr>Cost Accounting and Financial Accounting</vt:lpstr>
      <vt:lpstr> Benefits of Integrated Accounting</vt:lpstr>
      <vt:lpstr>Non Integrated Accounting System </vt:lpstr>
      <vt:lpstr>Advantages of Non-integrated accounting system</vt:lpstr>
      <vt:lpstr>Week 6: Cost Accounting Systems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18</cp:revision>
  <dcterms:created xsi:type="dcterms:W3CDTF">2024-10-14T10:31:19Z</dcterms:created>
  <dcterms:modified xsi:type="dcterms:W3CDTF">2024-10-14T13:18:11Z</dcterms:modified>
</cp:coreProperties>
</file>