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97" r:id="rId23"/>
    <p:sldId id="298" r:id="rId24"/>
    <p:sldId id="277" r:id="rId25"/>
    <p:sldId id="278" r:id="rId26"/>
    <p:sldId id="279" r:id="rId27"/>
    <p:sldId id="280" r:id="rId28"/>
    <p:sldId id="281" r:id="rId29"/>
    <p:sldId id="282" r:id="rId30"/>
    <p:sldId id="283" r:id="rId31"/>
    <p:sldId id="284" r:id="rId32"/>
    <p:sldId id="285" r:id="rId33"/>
    <p:sldId id="286" r:id="rId34"/>
    <p:sldId id="287" r:id="rId35"/>
    <p:sldId id="288" r:id="rId36"/>
    <p:sldId id="289" r:id="rId37"/>
    <p:sldId id="290" r:id="rId38"/>
    <p:sldId id="291" r:id="rId39"/>
    <p:sldId id="292" r:id="rId40"/>
    <p:sldId id="293" r:id="rId41"/>
    <p:sldId id="294" r:id="rId42"/>
    <p:sldId id="295" r:id="rId43"/>
    <p:sldId id="296" r:id="rId44"/>
    <p:sldId id="29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p:scale>
          <a:sx n="81" d="100"/>
          <a:sy n="81" d="100"/>
        </p:scale>
        <p:origin x="-270" y="1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2FC2CAB5-E825-479D-8EA7-9C433B73B99B}" type="datetimeFigureOut">
              <a:rPr lang="en-US" smtClean="0"/>
              <a:t>10/25/2024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5F8D14D-D049-45F6-99DC-9A03E1554C28}" type="slidenum">
              <a:rPr lang="en-US" smtClean="0"/>
              <a:t>‹#›</a:t>
            </a:fld>
            <a:endParaRPr lang="en-US"/>
          </a:p>
        </p:txBody>
      </p:sp>
    </p:spTree>
    <p:extLst>
      <p:ext uri="{BB962C8B-B14F-4D97-AF65-F5344CB8AC3E}">
        <p14:creationId xmlns:p14="http://schemas.microsoft.com/office/powerpoint/2010/main" val="39559732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FC2CAB5-E825-479D-8EA7-9C433B73B99B}" type="datetimeFigureOut">
              <a:rPr lang="en-US" smtClean="0"/>
              <a:t>10/25/2024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5F8D14D-D049-45F6-99DC-9A03E1554C28}" type="slidenum">
              <a:rPr lang="en-US" smtClean="0"/>
              <a:t>‹#›</a:t>
            </a:fld>
            <a:endParaRPr lang="en-US"/>
          </a:p>
        </p:txBody>
      </p:sp>
    </p:spTree>
    <p:extLst>
      <p:ext uri="{BB962C8B-B14F-4D97-AF65-F5344CB8AC3E}">
        <p14:creationId xmlns:p14="http://schemas.microsoft.com/office/powerpoint/2010/main" val="21405961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FC2CAB5-E825-479D-8EA7-9C433B73B99B}" type="datetimeFigureOut">
              <a:rPr lang="en-US" smtClean="0"/>
              <a:t>10/25/2024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5F8D14D-D049-45F6-99DC-9A03E1554C28}" type="slidenum">
              <a:rPr lang="en-US" smtClean="0"/>
              <a:t>‹#›</a:t>
            </a:fld>
            <a:endParaRPr lang="en-US"/>
          </a:p>
        </p:txBody>
      </p:sp>
    </p:spTree>
    <p:extLst>
      <p:ext uri="{BB962C8B-B14F-4D97-AF65-F5344CB8AC3E}">
        <p14:creationId xmlns:p14="http://schemas.microsoft.com/office/powerpoint/2010/main" val="12549271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2FC2CAB5-E825-479D-8EA7-9C433B73B99B}" type="datetimeFigureOut">
              <a:rPr lang="en-US" smtClean="0"/>
              <a:t>10/25/2024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5F8D14D-D049-45F6-99DC-9A03E1554C28}" type="slidenum">
              <a:rPr lang="en-US" smtClean="0"/>
              <a:t>‹#›</a:t>
            </a:fld>
            <a:endParaRPr lang="en-US"/>
          </a:p>
        </p:txBody>
      </p:sp>
    </p:spTree>
    <p:extLst>
      <p:ext uri="{BB962C8B-B14F-4D97-AF65-F5344CB8AC3E}">
        <p14:creationId xmlns:p14="http://schemas.microsoft.com/office/powerpoint/2010/main" val="28120974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2FC2CAB5-E825-479D-8EA7-9C433B73B99B}" type="datetimeFigureOut">
              <a:rPr lang="en-US" smtClean="0"/>
              <a:t>10/25/2024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5F8D14D-D049-45F6-99DC-9A03E1554C28}" type="slidenum">
              <a:rPr lang="en-US" smtClean="0"/>
              <a:t>‹#›</a:t>
            </a:fld>
            <a:endParaRPr lang="en-US"/>
          </a:p>
        </p:txBody>
      </p:sp>
    </p:spTree>
    <p:extLst>
      <p:ext uri="{BB962C8B-B14F-4D97-AF65-F5344CB8AC3E}">
        <p14:creationId xmlns:p14="http://schemas.microsoft.com/office/powerpoint/2010/main" val="2777364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2FC2CAB5-E825-479D-8EA7-9C433B73B99B}" type="datetimeFigureOut">
              <a:rPr lang="en-US" smtClean="0"/>
              <a:t>10/25/2024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5F8D14D-D049-45F6-99DC-9A03E1554C28}" type="slidenum">
              <a:rPr lang="en-US" smtClean="0"/>
              <a:t>‹#›</a:t>
            </a:fld>
            <a:endParaRPr lang="en-US"/>
          </a:p>
        </p:txBody>
      </p:sp>
    </p:spTree>
    <p:extLst>
      <p:ext uri="{BB962C8B-B14F-4D97-AF65-F5344CB8AC3E}">
        <p14:creationId xmlns:p14="http://schemas.microsoft.com/office/powerpoint/2010/main" val="31889001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FC2CAB5-E825-479D-8EA7-9C433B73B99B}" type="datetimeFigureOut">
              <a:rPr lang="en-US" smtClean="0"/>
              <a:t>10/25/2024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5F8D14D-D049-45F6-99DC-9A03E1554C28}" type="slidenum">
              <a:rPr lang="en-US" smtClean="0"/>
              <a:t>‹#›</a:t>
            </a:fld>
            <a:endParaRPr lang="en-US"/>
          </a:p>
        </p:txBody>
      </p:sp>
    </p:spTree>
    <p:extLst>
      <p:ext uri="{BB962C8B-B14F-4D97-AF65-F5344CB8AC3E}">
        <p14:creationId xmlns:p14="http://schemas.microsoft.com/office/powerpoint/2010/main" val="20884443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FC2CAB5-E825-479D-8EA7-9C433B73B99B}" type="datetimeFigureOut">
              <a:rPr lang="en-US" smtClean="0"/>
              <a:t>10/25/2024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5F8D14D-D049-45F6-99DC-9A03E1554C28}" type="slidenum">
              <a:rPr lang="en-US" smtClean="0"/>
              <a:t>‹#›</a:t>
            </a:fld>
            <a:endParaRPr lang="en-US"/>
          </a:p>
        </p:txBody>
      </p:sp>
    </p:spTree>
    <p:extLst>
      <p:ext uri="{BB962C8B-B14F-4D97-AF65-F5344CB8AC3E}">
        <p14:creationId xmlns:p14="http://schemas.microsoft.com/office/powerpoint/2010/main" val="15876474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FC2CAB5-E825-479D-8EA7-9C433B73B99B}" type="datetimeFigureOut">
              <a:rPr lang="en-US" smtClean="0"/>
              <a:t>10/25/2024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5F8D14D-D049-45F6-99DC-9A03E1554C28}" type="slidenum">
              <a:rPr lang="en-US" smtClean="0"/>
              <a:t>‹#›</a:t>
            </a:fld>
            <a:endParaRPr lang="en-US"/>
          </a:p>
        </p:txBody>
      </p:sp>
    </p:spTree>
    <p:extLst>
      <p:ext uri="{BB962C8B-B14F-4D97-AF65-F5344CB8AC3E}">
        <p14:creationId xmlns:p14="http://schemas.microsoft.com/office/powerpoint/2010/main" val="2515088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FC2CAB5-E825-479D-8EA7-9C433B73B99B}" type="datetimeFigureOut">
              <a:rPr lang="en-US" smtClean="0"/>
              <a:t>10/25/2024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5F8D14D-D049-45F6-99DC-9A03E1554C28}" type="slidenum">
              <a:rPr lang="en-US" smtClean="0"/>
              <a:t>‹#›</a:t>
            </a:fld>
            <a:endParaRPr lang="en-US"/>
          </a:p>
        </p:txBody>
      </p:sp>
    </p:spTree>
    <p:extLst>
      <p:ext uri="{BB962C8B-B14F-4D97-AF65-F5344CB8AC3E}">
        <p14:creationId xmlns:p14="http://schemas.microsoft.com/office/powerpoint/2010/main" val="18837830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FC2CAB5-E825-479D-8EA7-9C433B73B99B}" type="datetimeFigureOut">
              <a:rPr lang="en-US" smtClean="0"/>
              <a:t>10/25/2024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5F8D14D-D049-45F6-99DC-9A03E1554C28}" type="slidenum">
              <a:rPr lang="en-US" smtClean="0"/>
              <a:t>‹#›</a:t>
            </a:fld>
            <a:endParaRPr lang="en-US"/>
          </a:p>
        </p:txBody>
      </p:sp>
    </p:spTree>
    <p:extLst>
      <p:ext uri="{BB962C8B-B14F-4D97-AF65-F5344CB8AC3E}">
        <p14:creationId xmlns:p14="http://schemas.microsoft.com/office/powerpoint/2010/main" val="19329796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FC2CAB5-E825-479D-8EA7-9C433B73B99B}" type="datetimeFigureOut">
              <a:rPr lang="en-US" smtClean="0"/>
              <a:t>10/25/2024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5F8D14D-D049-45F6-99DC-9A03E1554C28}" type="slidenum">
              <a:rPr lang="en-US" smtClean="0"/>
              <a:t>‹#›</a:t>
            </a:fld>
            <a:endParaRPr lang="en-US"/>
          </a:p>
        </p:txBody>
      </p:sp>
    </p:spTree>
    <p:extLst>
      <p:ext uri="{BB962C8B-B14F-4D97-AF65-F5344CB8AC3E}">
        <p14:creationId xmlns:p14="http://schemas.microsoft.com/office/powerpoint/2010/main" val="328354459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b="1" dirty="0" smtClean="0"/>
              <a:t>Course: Advanced Management Accounting</a:t>
            </a:r>
            <a:endParaRPr lang="en-US" dirty="0"/>
          </a:p>
        </p:txBody>
      </p:sp>
      <p:sp>
        <p:nvSpPr>
          <p:cNvPr id="3" name="Subtitle 2"/>
          <p:cNvSpPr>
            <a:spLocks noGrp="1"/>
          </p:cNvSpPr>
          <p:nvPr>
            <p:ph type="subTitle" idx="1"/>
          </p:nvPr>
        </p:nvSpPr>
        <p:spPr/>
        <p:txBody>
          <a:bodyPr/>
          <a:lstStyle/>
          <a:p>
            <a:r>
              <a:rPr lang="en-US" dirty="0" smtClean="0"/>
              <a:t>Week 7 : Budget</a:t>
            </a:r>
          </a:p>
          <a:p>
            <a:endParaRPr lang="en-US" dirty="0" smtClean="0"/>
          </a:p>
          <a:p>
            <a:r>
              <a:rPr lang="en-US" dirty="0" smtClean="0"/>
              <a:t>Lecturer: Peter Karugu Kahihu</a:t>
            </a:r>
          </a:p>
          <a:p>
            <a:endParaRPr lang="en-US" dirty="0"/>
          </a:p>
        </p:txBody>
      </p:sp>
    </p:spTree>
    <p:extLst>
      <p:ext uri="{BB962C8B-B14F-4D97-AF65-F5344CB8AC3E}">
        <p14:creationId xmlns:p14="http://schemas.microsoft.com/office/powerpoint/2010/main" val="38334951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t>Introduction</a:t>
            </a:r>
            <a:endParaRPr lang="en-US" dirty="0"/>
          </a:p>
        </p:txBody>
      </p:sp>
      <p:sp>
        <p:nvSpPr>
          <p:cNvPr id="3" name="Content Placeholder 2"/>
          <p:cNvSpPr>
            <a:spLocks noGrp="1"/>
          </p:cNvSpPr>
          <p:nvPr>
            <p:ph idx="1"/>
          </p:nvPr>
        </p:nvSpPr>
        <p:spPr/>
        <p:txBody>
          <a:bodyPr/>
          <a:lstStyle/>
          <a:p>
            <a:pPr algn="just"/>
            <a:r>
              <a:rPr lang="en-US" dirty="0" smtClean="0"/>
              <a:t>This lecture introduces you to the Budget as a managerial control</a:t>
            </a:r>
          </a:p>
          <a:p>
            <a:pPr marL="0" indent="0" algn="just">
              <a:buNone/>
            </a:pPr>
            <a:r>
              <a:rPr lang="en-US" b="1" dirty="0" smtClean="0"/>
              <a:t>	</a:t>
            </a:r>
            <a:r>
              <a:rPr lang="x-none" b="1" dirty="0" smtClean="0"/>
              <a:t>Expected Learning Outcomes</a:t>
            </a:r>
            <a:endParaRPr lang="en-US" dirty="0" smtClean="0"/>
          </a:p>
          <a:p>
            <a:pPr algn="just"/>
            <a:r>
              <a:rPr lang="en-US" dirty="0" smtClean="0"/>
              <a:t>By the end of this lecture, the learner should be able to: </a:t>
            </a:r>
          </a:p>
          <a:p>
            <a:pPr lvl="1" algn="just"/>
            <a:r>
              <a:rPr lang="en-US" dirty="0" smtClean="0"/>
              <a:t>Know the Importance of budget in decision making </a:t>
            </a:r>
          </a:p>
          <a:p>
            <a:pPr lvl="1" algn="just"/>
            <a:r>
              <a:rPr lang="en-US" dirty="0" smtClean="0"/>
              <a:t>Know how to prepare the budget</a:t>
            </a:r>
          </a:p>
          <a:p>
            <a:pPr lvl="1" algn="just"/>
            <a:r>
              <a:rPr lang="en-US" dirty="0" smtClean="0"/>
              <a:t>Know different kinds of budget</a:t>
            </a:r>
          </a:p>
          <a:p>
            <a:endParaRPr lang="en-US" dirty="0"/>
          </a:p>
        </p:txBody>
      </p:sp>
    </p:spTree>
    <p:extLst>
      <p:ext uri="{BB962C8B-B14F-4D97-AF65-F5344CB8AC3E}">
        <p14:creationId xmlns:p14="http://schemas.microsoft.com/office/powerpoint/2010/main" val="12715229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t>Introduction</a:t>
            </a:r>
            <a:endParaRPr lang="en-US" dirty="0"/>
          </a:p>
        </p:txBody>
      </p:sp>
      <p:sp>
        <p:nvSpPr>
          <p:cNvPr id="3" name="Content Placeholder 2"/>
          <p:cNvSpPr>
            <a:spLocks noGrp="1"/>
          </p:cNvSpPr>
          <p:nvPr>
            <p:ph idx="1"/>
          </p:nvPr>
        </p:nvSpPr>
        <p:spPr/>
        <p:txBody>
          <a:bodyPr/>
          <a:lstStyle/>
          <a:p>
            <a:r>
              <a:rPr lang="x-none" dirty="0"/>
              <a:t>The strategic execution of a business strategy is known as </a:t>
            </a:r>
            <a:r>
              <a:rPr lang="x-none" dirty="0" smtClean="0"/>
              <a:t>budgeting.</a:t>
            </a:r>
            <a:endParaRPr lang="en-US" dirty="0" smtClean="0"/>
          </a:p>
          <a:p>
            <a:r>
              <a:rPr lang="x-none" dirty="0" smtClean="0"/>
              <a:t>A </a:t>
            </a:r>
            <a:r>
              <a:rPr lang="x-none" dirty="0"/>
              <a:t>thorough descriptive roadmap of the business plan that establishes metrics and performance indicators is necessary to accomplish the objectives in a company's strategic strategy. </a:t>
            </a:r>
            <a:endParaRPr lang="en-US" dirty="0" smtClean="0"/>
          </a:p>
          <a:p>
            <a:r>
              <a:rPr lang="x-none" dirty="0" smtClean="0"/>
              <a:t>Then</a:t>
            </a:r>
            <a:r>
              <a:rPr lang="x-none" dirty="0"/>
              <a:t>, we may adjust as we go to make sure we reach the intended objectives. </a:t>
            </a:r>
            <a:endParaRPr lang="en-US" dirty="0" smtClean="0"/>
          </a:p>
          <a:p>
            <a:r>
              <a:rPr lang="x-none" dirty="0" smtClean="0"/>
              <a:t>A </a:t>
            </a:r>
            <a:r>
              <a:rPr lang="x-none" dirty="0"/>
              <a:t>budget is a financial plan that shows projected earnings and outlays for a given time frame</a:t>
            </a:r>
            <a:endParaRPr lang="en-US" dirty="0"/>
          </a:p>
        </p:txBody>
      </p:sp>
    </p:spTree>
    <p:extLst>
      <p:ext uri="{BB962C8B-B14F-4D97-AF65-F5344CB8AC3E}">
        <p14:creationId xmlns:p14="http://schemas.microsoft.com/office/powerpoint/2010/main" val="35080305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t>Introduction</a:t>
            </a:r>
            <a:endParaRPr lang="en-US" dirty="0"/>
          </a:p>
        </p:txBody>
      </p:sp>
      <p:sp>
        <p:nvSpPr>
          <p:cNvPr id="3" name="Content Placeholder 2"/>
          <p:cNvSpPr>
            <a:spLocks noGrp="1"/>
          </p:cNvSpPr>
          <p:nvPr>
            <p:ph idx="1"/>
          </p:nvPr>
        </p:nvSpPr>
        <p:spPr/>
        <p:txBody>
          <a:bodyPr/>
          <a:lstStyle/>
          <a:p>
            <a:r>
              <a:rPr lang="x-none" dirty="0"/>
              <a:t>In a business setting, a budget can serve as a road map for allocating resources in a way that effectively accomplishes organizational goals and objectives</a:t>
            </a:r>
            <a:r>
              <a:rPr lang="x-none" dirty="0" smtClean="0"/>
              <a:t>.</a:t>
            </a:r>
            <a:endParaRPr lang="en-US" dirty="0" smtClean="0"/>
          </a:p>
          <a:p>
            <a:r>
              <a:rPr lang="x-none" dirty="0" smtClean="0"/>
              <a:t> </a:t>
            </a:r>
            <a:r>
              <a:rPr lang="x-none" dirty="0"/>
              <a:t>Assumptions about future funding requirements, spending caps, and debt reduction are also included. </a:t>
            </a:r>
            <a:endParaRPr lang="en-US" dirty="0" smtClean="0"/>
          </a:p>
          <a:p>
            <a:r>
              <a:rPr lang="x-none" dirty="0" smtClean="0"/>
              <a:t>A </a:t>
            </a:r>
            <a:r>
              <a:rPr lang="x-none" dirty="0"/>
              <a:t>clear picture of the sources of income and expenses is provided by a well-structured budget, which aids in monitoring spending to preserve financial stability.</a:t>
            </a:r>
            <a:endParaRPr lang="en-US" dirty="0"/>
          </a:p>
        </p:txBody>
      </p:sp>
    </p:spTree>
    <p:extLst>
      <p:ext uri="{BB962C8B-B14F-4D97-AF65-F5344CB8AC3E}">
        <p14:creationId xmlns:p14="http://schemas.microsoft.com/office/powerpoint/2010/main" val="15815312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Budget</a:t>
            </a:r>
            <a:endParaRPr lang="en-US" dirty="0"/>
          </a:p>
        </p:txBody>
      </p:sp>
      <p:sp>
        <p:nvSpPr>
          <p:cNvPr id="3" name="Content Placeholder 2"/>
          <p:cNvSpPr>
            <a:spLocks noGrp="1"/>
          </p:cNvSpPr>
          <p:nvPr>
            <p:ph idx="1"/>
          </p:nvPr>
        </p:nvSpPr>
        <p:spPr/>
        <p:txBody>
          <a:bodyPr/>
          <a:lstStyle/>
          <a:p>
            <a:endParaRPr lang="en-US" dirty="0" smtClean="0"/>
          </a:p>
          <a:p>
            <a:r>
              <a:rPr lang="x-none" dirty="0" smtClean="0"/>
              <a:t>It </a:t>
            </a:r>
            <a:r>
              <a:rPr lang="x-none" dirty="0"/>
              <a:t>also aids in finding areas where expenses can be reduced and in setting aside money for future investments. </a:t>
            </a:r>
            <a:endParaRPr lang="en-US" dirty="0" smtClean="0"/>
          </a:p>
          <a:p>
            <a:r>
              <a:rPr lang="x-none" dirty="0" smtClean="0"/>
              <a:t>To </a:t>
            </a:r>
            <a:r>
              <a:rPr lang="x-none" dirty="0"/>
              <a:t>make sure the budget is still relevant in light of the shifting market conditions, review it frequently. </a:t>
            </a:r>
            <a:endParaRPr lang="en-US" dirty="0" smtClean="0"/>
          </a:p>
          <a:p>
            <a:r>
              <a:rPr lang="x-none" dirty="0" smtClean="0"/>
              <a:t>Therefore</a:t>
            </a:r>
            <a:r>
              <a:rPr lang="x-none" dirty="0"/>
              <a:t>, the budget assists both individuals and corporations in controlling their entire financial health and making informed financial decisions.</a:t>
            </a:r>
            <a:endParaRPr lang="en-US" dirty="0"/>
          </a:p>
        </p:txBody>
      </p:sp>
    </p:spTree>
    <p:extLst>
      <p:ext uri="{BB962C8B-B14F-4D97-AF65-F5344CB8AC3E}">
        <p14:creationId xmlns:p14="http://schemas.microsoft.com/office/powerpoint/2010/main" val="23684511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T</a:t>
            </a:r>
            <a:r>
              <a:rPr lang="x-none" b="1" dirty="0" smtClean="0"/>
              <a:t>he </a:t>
            </a:r>
            <a:r>
              <a:rPr lang="x-none" b="1" dirty="0"/>
              <a:t>budgeting process</a:t>
            </a:r>
            <a:endParaRPr lang="en-US" b="1" dirty="0"/>
          </a:p>
        </p:txBody>
      </p:sp>
      <p:sp>
        <p:nvSpPr>
          <p:cNvPr id="3" name="Content Placeholder 2"/>
          <p:cNvSpPr>
            <a:spLocks noGrp="1"/>
          </p:cNvSpPr>
          <p:nvPr>
            <p:ph idx="1"/>
          </p:nvPr>
        </p:nvSpPr>
        <p:spPr/>
        <p:txBody>
          <a:bodyPr/>
          <a:lstStyle/>
          <a:p>
            <a:r>
              <a:rPr lang="x-none" dirty="0"/>
              <a:t>There are basically five processes involved in the budgeting process: </a:t>
            </a:r>
            <a:br>
              <a:rPr lang="x-none" dirty="0"/>
            </a:br>
            <a:endParaRPr lang="en-US" dirty="0" smtClean="0"/>
          </a:p>
          <a:p>
            <a:r>
              <a:rPr lang="x-none" b="1" dirty="0" smtClean="0"/>
              <a:t>Step </a:t>
            </a:r>
            <a:r>
              <a:rPr lang="x-none" b="1" dirty="0"/>
              <a:t>1: Establishing the Information Flow </a:t>
            </a:r>
            <a:r>
              <a:rPr lang="x-none" dirty="0"/>
              <a:t/>
            </a:r>
            <a:br>
              <a:rPr lang="x-none" dirty="0"/>
            </a:br>
            <a:r>
              <a:rPr lang="x-none" dirty="0"/>
              <a:t>There are two methods by which a business collects the information required to create a budget: </a:t>
            </a:r>
            <a:endParaRPr lang="en-US" dirty="0" smtClean="0"/>
          </a:p>
          <a:p>
            <a:r>
              <a:rPr lang="en-US" dirty="0" err="1" smtClean="0"/>
              <a:t>i</a:t>
            </a:r>
            <a:r>
              <a:rPr lang="en-US" dirty="0"/>
              <a:t>. </a:t>
            </a:r>
            <a:r>
              <a:rPr lang="x-none" dirty="0"/>
              <a:t>Senior management sets the company's priorities and projections, centralizing the process; alternatively, </a:t>
            </a:r>
            <a:endParaRPr lang="en-US" dirty="0"/>
          </a:p>
          <a:p>
            <a:r>
              <a:rPr lang="en-US" dirty="0"/>
              <a:t>ii. </a:t>
            </a:r>
            <a:r>
              <a:rPr lang="x-none" dirty="0"/>
              <a:t>it instructs other departments and work divisions to compile that data independently</a:t>
            </a:r>
            <a:endParaRPr lang="en-US" dirty="0"/>
          </a:p>
        </p:txBody>
      </p:sp>
    </p:spTree>
    <p:extLst>
      <p:ext uri="{BB962C8B-B14F-4D97-AF65-F5344CB8AC3E}">
        <p14:creationId xmlns:p14="http://schemas.microsoft.com/office/powerpoint/2010/main" val="9023213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 T</a:t>
            </a:r>
            <a:r>
              <a:rPr lang="x-none" b="1" dirty="0" smtClean="0"/>
              <a:t>he budgeting process</a:t>
            </a:r>
            <a:endParaRPr lang="en-US" dirty="0"/>
          </a:p>
        </p:txBody>
      </p:sp>
      <p:sp>
        <p:nvSpPr>
          <p:cNvPr id="3" name="Content Placeholder 2"/>
          <p:cNvSpPr>
            <a:spLocks noGrp="1"/>
          </p:cNvSpPr>
          <p:nvPr>
            <p:ph idx="1"/>
          </p:nvPr>
        </p:nvSpPr>
        <p:spPr/>
        <p:txBody>
          <a:bodyPr/>
          <a:lstStyle/>
          <a:p>
            <a:r>
              <a:rPr lang="x-none" dirty="0"/>
              <a:t>The former is known as "top-down budgeting," whereas the latter is known as "bottom-up." </a:t>
            </a:r>
            <a:endParaRPr lang="en-US" dirty="0"/>
          </a:p>
          <a:p>
            <a:r>
              <a:rPr lang="x-none" dirty="0"/>
              <a:t>Generally speaking, </a:t>
            </a:r>
            <a:r>
              <a:rPr lang="x-none" b="1" dirty="0"/>
              <a:t>bottom-up budgets </a:t>
            </a:r>
            <a:r>
              <a:rPr lang="x-none" dirty="0"/>
              <a:t>are better, if only because individual employees and departments are more knowledgeable about their departments than is central management. </a:t>
            </a:r>
            <a:endParaRPr lang="en-US" dirty="0" smtClean="0"/>
          </a:p>
          <a:p>
            <a:r>
              <a:rPr lang="x-none" dirty="0" smtClean="0"/>
              <a:t>However</a:t>
            </a:r>
            <a:r>
              <a:rPr lang="x-none" dirty="0"/>
              <a:t>, bottom-up budgeting is more challenging to manage and takes longer to implement. </a:t>
            </a:r>
            <a:endParaRPr lang="en-US" dirty="0" smtClean="0"/>
          </a:p>
          <a:p>
            <a:r>
              <a:rPr lang="x-none" b="1" dirty="0"/>
              <a:t>Step 2: Selecting Your Measurement Strategy: Should it base its data collection on its products? </a:t>
            </a:r>
            <a:br>
              <a:rPr lang="x-none" b="1" dirty="0"/>
            </a:br>
            <a:endParaRPr lang="en-US" b="1" dirty="0"/>
          </a:p>
        </p:txBody>
      </p:sp>
    </p:spTree>
    <p:extLst>
      <p:ext uri="{BB962C8B-B14F-4D97-AF65-F5344CB8AC3E}">
        <p14:creationId xmlns:p14="http://schemas.microsoft.com/office/powerpoint/2010/main" val="25306919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T</a:t>
            </a:r>
            <a:r>
              <a:rPr lang="x-none" b="1" dirty="0" smtClean="0"/>
              <a:t>he budgeting process</a:t>
            </a:r>
            <a:endParaRPr lang="en-US" dirty="0"/>
          </a:p>
        </p:txBody>
      </p:sp>
      <p:sp>
        <p:nvSpPr>
          <p:cNvPr id="3" name="Content Placeholder 2"/>
          <p:cNvSpPr>
            <a:spLocks noGrp="1"/>
          </p:cNvSpPr>
          <p:nvPr>
            <p:ph idx="1"/>
          </p:nvPr>
        </p:nvSpPr>
        <p:spPr/>
        <p:txBody>
          <a:bodyPr/>
          <a:lstStyle/>
          <a:p>
            <a:r>
              <a:rPr lang="x-none" dirty="0"/>
              <a:t>Should its budget forecasts be broken down by functions or should they be based on the regions in which it operates? </a:t>
            </a:r>
            <a:endParaRPr lang="en-US" dirty="0" smtClean="0"/>
          </a:p>
          <a:p>
            <a:r>
              <a:rPr lang="x-none" dirty="0" smtClean="0"/>
              <a:t>How </a:t>
            </a:r>
            <a:r>
              <a:rPr lang="x-none" dirty="0"/>
              <a:t>your business is set up, or how it wishes to be set up, will determine the response. </a:t>
            </a:r>
            <a:endParaRPr lang="en-US" dirty="0" smtClean="0"/>
          </a:p>
          <a:p>
            <a:endParaRPr lang="en-US" dirty="0" smtClean="0"/>
          </a:p>
          <a:p>
            <a:r>
              <a:rPr lang="x-none" b="1" dirty="0" smtClean="0"/>
              <a:t>Step </a:t>
            </a:r>
            <a:r>
              <a:rPr lang="x-none" b="1" dirty="0"/>
              <a:t>3: Compiling Historical Information </a:t>
            </a:r>
            <a:endParaRPr lang="en-US" dirty="0" smtClean="0"/>
          </a:p>
          <a:p>
            <a:r>
              <a:rPr lang="x-none" dirty="0" smtClean="0"/>
              <a:t>A </a:t>
            </a:r>
            <a:r>
              <a:rPr lang="x-none" dirty="0"/>
              <a:t>business focuses on obtaining historical performance data after determining how to divide up its businesses. </a:t>
            </a:r>
            <a:endParaRPr lang="en-US" dirty="0"/>
          </a:p>
        </p:txBody>
      </p:sp>
    </p:spTree>
    <p:extLst>
      <p:ext uri="{BB962C8B-B14F-4D97-AF65-F5344CB8AC3E}">
        <p14:creationId xmlns:p14="http://schemas.microsoft.com/office/powerpoint/2010/main" val="18296986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T</a:t>
            </a:r>
            <a:r>
              <a:rPr lang="x-none" b="1" dirty="0" smtClean="0"/>
              <a:t>he budgeting process</a:t>
            </a:r>
            <a:endParaRPr lang="en-US" dirty="0"/>
          </a:p>
        </p:txBody>
      </p:sp>
      <p:sp>
        <p:nvSpPr>
          <p:cNvPr id="3" name="Content Placeholder 2"/>
          <p:cNvSpPr>
            <a:spLocks noGrp="1"/>
          </p:cNvSpPr>
          <p:nvPr>
            <p:ph idx="1"/>
          </p:nvPr>
        </p:nvSpPr>
        <p:spPr/>
        <p:txBody>
          <a:bodyPr/>
          <a:lstStyle/>
          <a:p>
            <a:r>
              <a:rPr lang="x-none" dirty="0"/>
              <a:t>The balance sheet, income statement, and cash flow statement of the business are the first places to search for historical performance information. </a:t>
            </a:r>
            <a:endParaRPr lang="en-US" dirty="0" smtClean="0"/>
          </a:p>
          <a:p>
            <a:r>
              <a:rPr lang="x-none" dirty="0" smtClean="0"/>
              <a:t>The </a:t>
            </a:r>
            <a:r>
              <a:rPr lang="x-none" dirty="0"/>
              <a:t>financial ratios would be an additional source. </a:t>
            </a:r>
            <a:endParaRPr lang="en-US" dirty="0" smtClean="0"/>
          </a:p>
          <a:p>
            <a:r>
              <a:rPr lang="x-none" dirty="0" smtClean="0"/>
              <a:t>Last </a:t>
            </a:r>
            <a:r>
              <a:rPr lang="x-none" dirty="0"/>
              <a:t>but not least, the managerial reports that are given to business leaders all year long are helpful resources for obtaining more detailed information, including divisional performance, cost patterns for certain items, and sales trends for individual products. </a:t>
            </a:r>
            <a:endParaRPr lang="en-US" dirty="0"/>
          </a:p>
        </p:txBody>
      </p:sp>
    </p:spTree>
    <p:extLst>
      <p:ext uri="{BB962C8B-B14F-4D97-AF65-F5344CB8AC3E}">
        <p14:creationId xmlns:p14="http://schemas.microsoft.com/office/powerpoint/2010/main" val="40360175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i</a:t>
            </a:r>
            <a:r>
              <a:rPr lang="en-US" dirty="0" smtClean="0"/>
              <a:t>. </a:t>
            </a:r>
            <a:r>
              <a:rPr lang="x-none" dirty="0" smtClean="0"/>
              <a:t>Compiling </a:t>
            </a:r>
            <a:r>
              <a:rPr lang="x-none" dirty="0"/>
              <a:t>Data on Sales </a:t>
            </a:r>
            <a:endParaRPr lang="en-US" dirty="0"/>
          </a:p>
        </p:txBody>
      </p:sp>
      <p:sp>
        <p:nvSpPr>
          <p:cNvPr id="3" name="Content Placeholder 2"/>
          <p:cNvSpPr>
            <a:spLocks noGrp="1"/>
          </p:cNvSpPr>
          <p:nvPr>
            <p:ph idx="1"/>
          </p:nvPr>
        </p:nvSpPr>
        <p:spPr/>
        <p:txBody>
          <a:bodyPr>
            <a:normAutofit/>
          </a:bodyPr>
          <a:lstStyle/>
          <a:p>
            <a:r>
              <a:rPr lang="x-none" dirty="0"/>
              <a:t>Your business should be aware of its previous performance when it comes to collecting historical sales data based on: </a:t>
            </a:r>
            <a:endParaRPr lang="en-US" dirty="0"/>
          </a:p>
          <a:p>
            <a:r>
              <a:rPr lang="x-none" b="1" dirty="0"/>
              <a:t> Product lines. </a:t>
            </a:r>
            <a:endParaRPr lang="en-US" b="1" dirty="0" smtClean="0"/>
          </a:p>
          <a:p>
            <a:r>
              <a:rPr lang="x-none" dirty="0" smtClean="0"/>
              <a:t>For </a:t>
            </a:r>
            <a:r>
              <a:rPr lang="x-none" dirty="0"/>
              <a:t>at least one to two years, but ideally three to five, </a:t>
            </a:r>
            <a:r>
              <a:rPr lang="en-US" dirty="0" smtClean="0"/>
              <a:t>a company </a:t>
            </a:r>
            <a:r>
              <a:rPr lang="x-none" dirty="0" smtClean="0"/>
              <a:t>should </a:t>
            </a:r>
            <a:r>
              <a:rPr lang="x-none" dirty="0"/>
              <a:t>be aware of how its sales </a:t>
            </a:r>
            <a:r>
              <a:rPr lang="en-US" dirty="0" err="1" smtClean="0"/>
              <a:t>eg</a:t>
            </a:r>
            <a:r>
              <a:rPr lang="en-US" dirty="0" smtClean="0"/>
              <a:t>. </a:t>
            </a:r>
            <a:r>
              <a:rPr lang="x-none" dirty="0" smtClean="0"/>
              <a:t>baseball</a:t>
            </a:r>
            <a:r>
              <a:rPr lang="x-none" dirty="0"/>
              <a:t>, basketball, and soccer balls have performed. </a:t>
            </a:r>
            <a:endParaRPr lang="en-US" dirty="0"/>
          </a:p>
          <a:p>
            <a:pPr marL="0" indent="0">
              <a:buNone/>
            </a:pPr>
            <a:r>
              <a:rPr lang="x-none" dirty="0"/>
              <a:t>• </a:t>
            </a:r>
            <a:r>
              <a:rPr lang="x-none" b="1" dirty="0"/>
              <a:t>Regions. </a:t>
            </a:r>
            <a:endParaRPr lang="en-US" b="1" dirty="0" smtClean="0"/>
          </a:p>
          <a:p>
            <a:pPr marL="0" indent="0">
              <a:buNone/>
            </a:pPr>
            <a:r>
              <a:rPr lang="x-none" dirty="0" smtClean="0"/>
              <a:t>Additionally</a:t>
            </a:r>
            <a:r>
              <a:rPr lang="x-none" dirty="0"/>
              <a:t>, </a:t>
            </a:r>
            <a:r>
              <a:rPr lang="en-US" dirty="0" smtClean="0"/>
              <a:t>the company </a:t>
            </a:r>
            <a:r>
              <a:rPr lang="x-none" dirty="0" smtClean="0"/>
              <a:t>must </a:t>
            </a:r>
            <a:r>
              <a:rPr lang="x-none" dirty="0"/>
              <a:t>to be able to deconstruct previous sales results according to the areas in which it operates. </a:t>
            </a:r>
            <a:endParaRPr lang="en-US" dirty="0"/>
          </a:p>
        </p:txBody>
      </p:sp>
    </p:spTree>
    <p:extLst>
      <p:ext uri="{BB962C8B-B14F-4D97-AF65-F5344CB8AC3E}">
        <p14:creationId xmlns:p14="http://schemas.microsoft.com/office/powerpoint/2010/main" val="41387027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x-none" dirty="0" smtClean="0"/>
              <a:t>Compiling Data on Sales </a:t>
            </a:r>
            <a:endParaRPr lang="en-US" dirty="0"/>
          </a:p>
        </p:txBody>
      </p:sp>
      <p:sp>
        <p:nvSpPr>
          <p:cNvPr id="3" name="Content Placeholder 2"/>
          <p:cNvSpPr>
            <a:spLocks noGrp="1"/>
          </p:cNvSpPr>
          <p:nvPr>
            <p:ph idx="1"/>
          </p:nvPr>
        </p:nvSpPr>
        <p:spPr/>
        <p:txBody>
          <a:bodyPr>
            <a:normAutofit/>
          </a:bodyPr>
          <a:lstStyle/>
          <a:p>
            <a:r>
              <a:rPr lang="x-none" dirty="0" smtClean="0"/>
              <a:t>For example, it ought to be aware of the recent success of basketball sales in </a:t>
            </a:r>
            <a:r>
              <a:rPr lang="en-US" dirty="0" smtClean="0"/>
              <a:t>a certain region</a:t>
            </a:r>
            <a:r>
              <a:rPr lang="x-none" dirty="0" smtClean="0"/>
              <a:t>.</a:t>
            </a:r>
            <a:endParaRPr lang="en-US" dirty="0" smtClean="0"/>
          </a:p>
          <a:p>
            <a:r>
              <a:rPr lang="x-none" dirty="0" smtClean="0"/>
              <a:t> It should also be aware of the state of sales in particular marketplaces and nations. </a:t>
            </a:r>
            <a:endParaRPr lang="en-US" dirty="0" smtClean="0"/>
          </a:p>
          <a:p>
            <a:r>
              <a:rPr lang="x-none" b="1" dirty="0"/>
              <a:t>• Clients. </a:t>
            </a:r>
            <a:endParaRPr lang="en-US" b="1" dirty="0" smtClean="0"/>
          </a:p>
          <a:p>
            <a:r>
              <a:rPr lang="x-none" dirty="0" smtClean="0"/>
              <a:t>Knowing </a:t>
            </a:r>
            <a:r>
              <a:rPr lang="x-none" dirty="0"/>
              <a:t>how many baseballs it sells in </a:t>
            </a:r>
            <a:r>
              <a:rPr lang="en-US" dirty="0" smtClean="0"/>
              <a:t>a country</a:t>
            </a:r>
            <a:r>
              <a:rPr lang="x-none" dirty="0" smtClean="0"/>
              <a:t> </a:t>
            </a:r>
            <a:r>
              <a:rPr lang="x-none" dirty="0"/>
              <a:t>is insufficient for </a:t>
            </a:r>
            <a:r>
              <a:rPr lang="en-US" dirty="0" smtClean="0"/>
              <a:t>a company</a:t>
            </a:r>
            <a:r>
              <a:rPr lang="x-none" dirty="0" smtClean="0"/>
              <a:t>.</a:t>
            </a:r>
            <a:endParaRPr lang="en-US" dirty="0" smtClean="0"/>
          </a:p>
          <a:p>
            <a:r>
              <a:rPr lang="x-none" dirty="0" smtClean="0"/>
              <a:t> </a:t>
            </a:r>
            <a:r>
              <a:rPr lang="x-none" dirty="0"/>
              <a:t>It must be able to identify its customers. </a:t>
            </a:r>
            <a:endParaRPr lang="en-US" dirty="0" smtClean="0"/>
          </a:p>
          <a:p>
            <a:r>
              <a:rPr lang="x-none" dirty="0" smtClean="0"/>
              <a:t>How </a:t>
            </a:r>
            <a:r>
              <a:rPr lang="x-none" dirty="0"/>
              <a:t>much of </a:t>
            </a:r>
            <a:r>
              <a:rPr lang="en-US" dirty="0" smtClean="0"/>
              <a:t>company</a:t>
            </a:r>
            <a:r>
              <a:rPr lang="x-none" dirty="0" smtClean="0"/>
              <a:t>'s </a:t>
            </a:r>
            <a:r>
              <a:rPr lang="x-none" dirty="0"/>
              <a:t>success in sales of sporting </a:t>
            </a:r>
            <a:r>
              <a:rPr lang="x-none" dirty="0" smtClean="0"/>
              <a:t>goods</a:t>
            </a:r>
            <a:endParaRPr lang="en-US" dirty="0"/>
          </a:p>
        </p:txBody>
      </p:sp>
    </p:spTree>
    <p:extLst>
      <p:ext uri="{BB962C8B-B14F-4D97-AF65-F5344CB8AC3E}">
        <p14:creationId xmlns:p14="http://schemas.microsoft.com/office/powerpoint/2010/main" val="168628967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Compiling data</a:t>
            </a:r>
            <a:endParaRPr lang="en-US" dirty="0"/>
          </a:p>
        </p:txBody>
      </p:sp>
      <p:sp>
        <p:nvSpPr>
          <p:cNvPr id="3" name="Content Placeholder 2"/>
          <p:cNvSpPr>
            <a:spLocks noGrp="1"/>
          </p:cNvSpPr>
          <p:nvPr>
            <p:ph idx="1"/>
          </p:nvPr>
        </p:nvSpPr>
        <p:spPr/>
        <p:txBody>
          <a:bodyPr>
            <a:normAutofit lnSpcReduction="10000"/>
          </a:bodyPr>
          <a:lstStyle/>
          <a:p>
            <a:r>
              <a:rPr lang="en-US" dirty="0" smtClean="0"/>
              <a:t>F</a:t>
            </a:r>
            <a:r>
              <a:rPr lang="x-none" dirty="0" smtClean="0"/>
              <a:t>or example, can be attributed to its agreements with big-box retailers rather than independent local businesses? </a:t>
            </a:r>
            <a:endParaRPr lang="en-US" dirty="0" smtClean="0"/>
          </a:p>
          <a:p>
            <a:r>
              <a:rPr lang="x-none" dirty="0" smtClean="0"/>
              <a:t>Future estimates may benefit from this information. </a:t>
            </a:r>
            <a:endParaRPr lang="en-US" dirty="0" smtClean="0"/>
          </a:p>
          <a:p>
            <a:r>
              <a:rPr lang="x-none" dirty="0" smtClean="0"/>
              <a:t>Assume, for example, that a recession is imminent in the </a:t>
            </a:r>
            <a:r>
              <a:rPr lang="en-US" dirty="0" smtClean="0"/>
              <a:t>other country </a:t>
            </a:r>
            <a:r>
              <a:rPr lang="x-none" dirty="0" smtClean="0"/>
              <a:t>economy.</a:t>
            </a:r>
            <a:endParaRPr lang="en-US" dirty="0" smtClean="0"/>
          </a:p>
          <a:p>
            <a:r>
              <a:rPr lang="x-none" dirty="0"/>
              <a:t>Additionally, big-box retailers have generally fared better during recessions than independent athletic goods merchants. </a:t>
            </a:r>
            <a:endParaRPr lang="en-US" dirty="0" smtClean="0"/>
          </a:p>
          <a:p>
            <a:r>
              <a:rPr lang="en-US" dirty="0" smtClean="0"/>
              <a:t>The company</a:t>
            </a:r>
            <a:r>
              <a:rPr lang="x-none" dirty="0" smtClean="0"/>
              <a:t>'s </a:t>
            </a:r>
            <a:r>
              <a:rPr lang="x-none" dirty="0"/>
              <a:t>sales may not be much impacted by shifting economic conditions if it sells the majority of baseballs in </a:t>
            </a:r>
            <a:r>
              <a:rPr lang="en-US" dirty="0" smtClean="0"/>
              <a:t>foreign country</a:t>
            </a:r>
            <a:r>
              <a:rPr lang="x-none" dirty="0" smtClean="0"/>
              <a:t> </a:t>
            </a:r>
            <a:r>
              <a:rPr lang="x-none" dirty="0"/>
              <a:t>to major merchants. </a:t>
            </a:r>
            <a:endParaRPr lang="en-US" dirty="0" smtClean="0"/>
          </a:p>
          <a:p>
            <a:endParaRPr lang="en-US" dirty="0"/>
          </a:p>
        </p:txBody>
      </p:sp>
    </p:spTree>
    <p:extLst>
      <p:ext uri="{BB962C8B-B14F-4D97-AF65-F5344CB8AC3E}">
        <p14:creationId xmlns:p14="http://schemas.microsoft.com/office/powerpoint/2010/main" val="344958304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x-none" dirty="0"/>
              <a:t>[</a:t>
            </a:r>
            <a:r>
              <a:rPr lang="en-US" dirty="0"/>
              <a:t>b</a:t>
            </a:r>
            <a:r>
              <a:rPr lang="x-none" dirty="0"/>
              <a:t>]. Compiling Information on Expenses </a:t>
            </a:r>
            <a:endParaRPr lang="en-US" dirty="0"/>
          </a:p>
        </p:txBody>
      </p:sp>
      <p:sp>
        <p:nvSpPr>
          <p:cNvPr id="3" name="Content Placeholder 2"/>
          <p:cNvSpPr>
            <a:spLocks noGrp="1"/>
          </p:cNvSpPr>
          <p:nvPr>
            <p:ph idx="1"/>
          </p:nvPr>
        </p:nvSpPr>
        <p:spPr/>
        <p:txBody>
          <a:bodyPr>
            <a:normAutofit lnSpcReduction="10000"/>
          </a:bodyPr>
          <a:lstStyle/>
          <a:p>
            <a:r>
              <a:rPr lang="x-none" dirty="0"/>
              <a:t>Your business should be aware of its historical performance in terms of collecting historical expense data based on: </a:t>
            </a:r>
            <a:endParaRPr lang="en-US" dirty="0"/>
          </a:p>
          <a:p>
            <a:r>
              <a:rPr lang="x-none" dirty="0"/>
              <a:t>• Direct costs. This covers the price of labor, raw materials, and inventory. </a:t>
            </a:r>
            <a:br>
              <a:rPr lang="x-none" dirty="0"/>
            </a:br>
            <a:r>
              <a:rPr lang="x-none" dirty="0"/>
              <a:t>• Indirect </a:t>
            </a:r>
            <a:r>
              <a:rPr lang="en-US" dirty="0"/>
              <a:t>costs</a:t>
            </a:r>
            <a:r>
              <a:rPr lang="x-none" dirty="0"/>
              <a:t>. This covers general and administrative costs as well as selling and R&amp;D costs. </a:t>
            </a:r>
            <a:endParaRPr lang="en-US" dirty="0"/>
          </a:p>
          <a:p>
            <a:r>
              <a:rPr lang="x-none" dirty="0"/>
              <a:t>• Fixed costs. This covers a large number of indirect company expenses, like rent and depreciation, which are included in G&amp;A costs. </a:t>
            </a:r>
            <a:br>
              <a:rPr lang="x-none" dirty="0"/>
            </a:br>
            <a:r>
              <a:rPr lang="x-none" dirty="0"/>
              <a:t>• Variable costs. This includes taxes, which are also seen as a variable expense, as well as many of the direct costs of conducting company, such as labor, energy, and raw materials. </a:t>
            </a:r>
            <a:endParaRPr lang="en-US" dirty="0"/>
          </a:p>
        </p:txBody>
      </p:sp>
    </p:spTree>
    <p:extLst>
      <p:ext uri="{BB962C8B-B14F-4D97-AF65-F5344CB8AC3E}">
        <p14:creationId xmlns:p14="http://schemas.microsoft.com/office/powerpoint/2010/main" val="323711088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x-none" b="1" dirty="0"/>
              <a:t>Step 4: Creating Forecasts </a:t>
            </a:r>
            <a:endParaRPr lang="en-US" b="1" dirty="0"/>
          </a:p>
        </p:txBody>
      </p:sp>
      <p:sp>
        <p:nvSpPr>
          <p:cNvPr id="3" name="Content Placeholder 2"/>
          <p:cNvSpPr>
            <a:spLocks noGrp="1"/>
          </p:cNvSpPr>
          <p:nvPr>
            <p:ph idx="1"/>
          </p:nvPr>
        </p:nvSpPr>
        <p:spPr/>
        <p:txBody>
          <a:bodyPr/>
          <a:lstStyle/>
          <a:p>
            <a:r>
              <a:rPr lang="x-none" dirty="0"/>
              <a:t>Projecting the company's performance for the upcoming year is the fourth phase in the budgeting process. </a:t>
            </a:r>
            <a:endParaRPr lang="en-US" dirty="0" smtClean="0"/>
          </a:p>
          <a:p>
            <a:r>
              <a:rPr lang="x-none" dirty="0" smtClean="0"/>
              <a:t>The </a:t>
            </a:r>
            <a:r>
              <a:rPr lang="x-none" dirty="0"/>
              <a:t>quality of a budget depends on its estimates. </a:t>
            </a:r>
            <a:endParaRPr lang="en-US" dirty="0" smtClean="0"/>
          </a:p>
          <a:p>
            <a:r>
              <a:rPr lang="x-none" dirty="0" smtClean="0"/>
              <a:t>The </a:t>
            </a:r>
            <a:r>
              <a:rPr lang="x-none" dirty="0"/>
              <a:t>process of creating budget estimates can be as easy or as difficult as your business choose. </a:t>
            </a:r>
            <a:endParaRPr lang="en-US" dirty="0" smtClean="0"/>
          </a:p>
          <a:p>
            <a:r>
              <a:rPr lang="x-none" dirty="0" smtClean="0"/>
              <a:t>For </a:t>
            </a:r>
            <a:r>
              <a:rPr lang="x-none" dirty="0"/>
              <a:t>example, some businesses use "incremental budgeting," which makes forecasts simple to create because it is based on historical performance.</a:t>
            </a:r>
            <a:endParaRPr lang="en-US" dirty="0"/>
          </a:p>
        </p:txBody>
      </p:sp>
    </p:spTree>
    <p:extLst>
      <p:ext uri="{BB962C8B-B14F-4D97-AF65-F5344CB8AC3E}">
        <p14:creationId xmlns:p14="http://schemas.microsoft.com/office/powerpoint/2010/main" val="287029281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C</a:t>
            </a:r>
            <a:r>
              <a:rPr lang="x-none" b="1" dirty="0" smtClean="0"/>
              <a:t>reating a budget</a:t>
            </a:r>
            <a:endParaRPr lang="en-US" dirty="0"/>
          </a:p>
        </p:txBody>
      </p:sp>
      <p:sp>
        <p:nvSpPr>
          <p:cNvPr id="3" name="Content Placeholder 2"/>
          <p:cNvSpPr>
            <a:spLocks noGrp="1"/>
          </p:cNvSpPr>
          <p:nvPr>
            <p:ph idx="1"/>
          </p:nvPr>
        </p:nvSpPr>
        <p:spPr/>
        <p:txBody>
          <a:bodyPr>
            <a:normAutofit lnSpcReduction="10000"/>
          </a:bodyPr>
          <a:lstStyle/>
          <a:p>
            <a:r>
              <a:rPr lang="en-US" dirty="0"/>
              <a:t>Others rely on </a:t>
            </a:r>
            <a:r>
              <a:rPr lang="en-US" b="1" dirty="0"/>
              <a:t>“zero-based budgeting“, </a:t>
            </a:r>
            <a:r>
              <a:rPr lang="en-US" dirty="0"/>
              <a:t>in which forecasts have nothing to do with past performance and are therefore more difficult to prepare. </a:t>
            </a:r>
            <a:endParaRPr lang="en-US" dirty="0" smtClean="0"/>
          </a:p>
          <a:p>
            <a:r>
              <a:rPr lang="en-US" dirty="0" smtClean="0"/>
              <a:t>And </a:t>
            </a:r>
            <a:r>
              <a:rPr lang="en-US" dirty="0"/>
              <a:t>still others rely on a “hybrid approach“.</a:t>
            </a:r>
          </a:p>
          <a:p>
            <a:r>
              <a:rPr lang="en-US" b="1" dirty="0" smtClean="0"/>
              <a:t>B</a:t>
            </a:r>
            <a:r>
              <a:rPr lang="x-none" b="1" dirty="0" smtClean="0"/>
              <a:t>enefits </a:t>
            </a:r>
            <a:r>
              <a:rPr lang="x-none" b="1" dirty="0"/>
              <a:t>of creating a budget. </a:t>
            </a:r>
            <a:endParaRPr lang="en-US" dirty="0" smtClean="0"/>
          </a:p>
          <a:p>
            <a:r>
              <a:rPr lang="en-US" dirty="0" err="1" smtClean="0"/>
              <a:t>i</a:t>
            </a:r>
            <a:r>
              <a:rPr lang="en-US" dirty="0" smtClean="0"/>
              <a:t>. </a:t>
            </a:r>
            <a:r>
              <a:rPr lang="x-none" dirty="0" smtClean="0"/>
              <a:t>Planning</a:t>
            </a:r>
            <a:r>
              <a:rPr lang="x-none" dirty="0"/>
              <a:t>: To increase efficiency, the usage of resources, including money, might be scheduled for later times. </a:t>
            </a:r>
            <a:endParaRPr lang="en-US" dirty="0" smtClean="0"/>
          </a:p>
          <a:p>
            <a:r>
              <a:rPr lang="en-US" dirty="0" smtClean="0"/>
              <a:t>ii. </a:t>
            </a:r>
            <a:r>
              <a:rPr lang="x-none" dirty="0" smtClean="0"/>
              <a:t>Control</a:t>
            </a:r>
            <a:r>
              <a:rPr lang="x-none" dirty="0"/>
              <a:t>: All resources' usage can be managed over time to prevent either excessive or insufficient utilization. </a:t>
            </a:r>
            <a:br>
              <a:rPr lang="x-none" dirty="0"/>
            </a:br>
            <a:endParaRPr lang="en-US" dirty="0"/>
          </a:p>
        </p:txBody>
      </p:sp>
    </p:spTree>
    <p:extLst>
      <p:ext uri="{BB962C8B-B14F-4D97-AF65-F5344CB8AC3E}">
        <p14:creationId xmlns:p14="http://schemas.microsoft.com/office/powerpoint/2010/main" val="364290009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B</a:t>
            </a:r>
            <a:r>
              <a:rPr lang="x-none" b="1" dirty="0" smtClean="0"/>
              <a:t>enefits of creating a budget. </a:t>
            </a:r>
            <a:r>
              <a:rPr lang="en-US" dirty="0" smtClean="0"/>
              <a:t/>
            </a:r>
            <a:br>
              <a:rPr lang="en-US" dirty="0" smtClean="0"/>
            </a:br>
            <a:endParaRPr lang="en-US" dirty="0"/>
          </a:p>
        </p:txBody>
      </p:sp>
      <p:sp>
        <p:nvSpPr>
          <p:cNvPr id="3" name="Content Placeholder 2"/>
          <p:cNvSpPr>
            <a:spLocks noGrp="1"/>
          </p:cNvSpPr>
          <p:nvPr>
            <p:ph idx="1"/>
          </p:nvPr>
        </p:nvSpPr>
        <p:spPr/>
        <p:txBody>
          <a:bodyPr/>
          <a:lstStyle/>
          <a:p>
            <a:r>
              <a:rPr lang="en-US" dirty="0"/>
              <a:t>i</a:t>
            </a:r>
            <a:r>
              <a:rPr lang="en-US" dirty="0" smtClean="0"/>
              <a:t>ii. </a:t>
            </a:r>
            <a:r>
              <a:rPr lang="x-none" dirty="0" smtClean="0"/>
              <a:t>Coordination</a:t>
            </a:r>
            <a:r>
              <a:rPr lang="x-none" dirty="0"/>
              <a:t>: To accomplish a company's overall goal, various departments might coordinate their efforts. </a:t>
            </a:r>
            <a:endParaRPr lang="en-US" dirty="0" smtClean="0"/>
          </a:p>
          <a:p>
            <a:r>
              <a:rPr lang="en-US" dirty="0"/>
              <a:t>i</a:t>
            </a:r>
            <a:r>
              <a:rPr lang="en-US" dirty="0" smtClean="0"/>
              <a:t>v. </a:t>
            </a:r>
            <a:r>
              <a:rPr lang="x-none" dirty="0" smtClean="0"/>
              <a:t>Communication</a:t>
            </a:r>
            <a:r>
              <a:rPr lang="x-none" dirty="0"/>
              <a:t>: The departments must exchange information and interact with one another in order to facilitate a coordinated action. </a:t>
            </a:r>
            <a:br>
              <a:rPr lang="x-none" dirty="0"/>
            </a:br>
            <a:r>
              <a:rPr lang="x-none" dirty="0"/>
              <a:t>helps with decision-making: the budgets generated can give managers important information. </a:t>
            </a:r>
            <a:endParaRPr lang="en-US" dirty="0" smtClean="0"/>
          </a:p>
          <a:p>
            <a:r>
              <a:rPr lang="en-US" dirty="0" smtClean="0"/>
              <a:t>v. </a:t>
            </a:r>
            <a:r>
              <a:rPr lang="x-none" dirty="0" smtClean="0"/>
              <a:t>Performance </a:t>
            </a:r>
            <a:r>
              <a:rPr lang="x-none" dirty="0"/>
              <a:t>evaluation: The accomplishment or failure to meet budgets can be used to assess each management or department. </a:t>
            </a:r>
            <a:endParaRPr lang="en-US" dirty="0"/>
          </a:p>
          <a:p>
            <a:endParaRPr lang="en-US" dirty="0"/>
          </a:p>
        </p:txBody>
      </p:sp>
    </p:spTree>
    <p:extLst>
      <p:ext uri="{BB962C8B-B14F-4D97-AF65-F5344CB8AC3E}">
        <p14:creationId xmlns:p14="http://schemas.microsoft.com/office/powerpoint/2010/main" val="4009768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Problems in budgeting</a:t>
            </a:r>
            <a:r>
              <a:rPr lang="en-US" dirty="0"/>
              <a:t/>
            </a:r>
            <a:br>
              <a:rPr lang="en-US" dirty="0"/>
            </a:br>
            <a:endParaRPr lang="en-US" dirty="0"/>
          </a:p>
        </p:txBody>
      </p:sp>
      <p:sp>
        <p:nvSpPr>
          <p:cNvPr id="3" name="Content Placeholder 2"/>
          <p:cNvSpPr>
            <a:spLocks noGrp="1"/>
          </p:cNvSpPr>
          <p:nvPr>
            <p:ph idx="1"/>
          </p:nvPr>
        </p:nvSpPr>
        <p:spPr/>
        <p:txBody>
          <a:bodyPr/>
          <a:lstStyle/>
          <a:p>
            <a:r>
              <a:rPr lang="x-none" dirty="0"/>
              <a:t>Budgets have a number of drawbacks, especially when it comes to perception, even if they may be a necessary component of any marketing campaign. </a:t>
            </a:r>
            <a:br>
              <a:rPr lang="x-none" dirty="0"/>
            </a:br>
            <a:r>
              <a:rPr lang="x-none" dirty="0"/>
              <a:t>• It is possible to view budgets as management-imposed pressure tools, which lead to</a:t>
            </a:r>
            <a:r>
              <a:rPr lang="x-none" dirty="0" smtClean="0"/>
              <a:t>:</a:t>
            </a:r>
            <a:endParaRPr lang="en-US" dirty="0" smtClean="0"/>
          </a:p>
          <a:p>
            <a:r>
              <a:rPr lang="x-none" dirty="0" smtClean="0"/>
              <a:t> </a:t>
            </a:r>
            <a:r>
              <a:rPr lang="x-none" dirty="0"/>
              <a:t>a) poor labor relations; and </a:t>
            </a:r>
            <a:endParaRPr lang="en-US" dirty="0" smtClean="0"/>
          </a:p>
          <a:p>
            <a:r>
              <a:rPr lang="x-none" dirty="0" smtClean="0"/>
              <a:t>b</a:t>
            </a:r>
            <a:r>
              <a:rPr lang="x-none" dirty="0"/>
              <a:t>) faulty record-keeping. </a:t>
            </a:r>
            <a:br>
              <a:rPr lang="x-none" dirty="0"/>
            </a:br>
            <a:r>
              <a:rPr lang="x-none" dirty="0"/>
              <a:t>• Departmental conflict results from</a:t>
            </a:r>
            <a:r>
              <a:rPr lang="x-none" dirty="0" smtClean="0"/>
              <a:t>:</a:t>
            </a:r>
            <a:endParaRPr lang="en-US" dirty="0" smtClean="0"/>
          </a:p>
          <a:p>
            <a:r>
              <a:rPr lang="x-none" dirty="0" smtClean="0"/>
              <a:t> </a:t>
            </a:r>
            <a:r>
              <a:rPr lang="x-none" dirty="0"/>
              <a:t>a) disagreements over the distribution of resources; and </a:t>
            </a:r>
            <a:endParaRPr lang="en-US" dirty="0"/>
          </a:p>
        </p:txBody>
      </p:sp>
    </p:spTree>
    <p:extLst>
      <p:ext uri="{BB962C8B-B14F-4D97-AF65-F5344CB8AC3E}">
        <p14:creationId xmlns:p14="http://schemas.microsoft.com/office/powerpoint/2010/main" val="258271195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Problems in budgeting</a:t>
            </a:r>
            <a:r>
              <a:rPr lang="en-US" dirty="0" smtClean="0"/>
              <a:t/>
            </a:r>
            <a:br>
              <a:rPr lang="en-US" dirty="0" smtClean="0"/>
            </a:br>
            <a:endParaRPr lang="en-US" dirty="0"/>
          </a:p>
        </p:txBody>
      </p:sp>
      <p:sp>
        <p:nvSpPr>
          <p:cNvPr id="3" name="Content Placeholder 2"/>
          <p:cNvSpPr>
            <a:spLocks noGrp="1"/>
          </p:cNvSpPr>
          <p:nvPr>
            <p:ph idx="1"/>
          </p:nvPr>
        </p:nvSpPr>
        <p:spPr/>
        <p:txBody>
          <a:bodyPr/>
          <a:lstStyle/>
          <a:p>
            <a:r>
              <a:rPr lang="x-none" dirty="0"/>
              <a:t>b) departments placing the blame on one another when goals are not met. </a:t>
            </a:r>
            <a:br>
              <a:rPr lang="x-none" dirty="0"/>
            </a:br>
            <a:r>
              <a:rPr lang="x-none" dirty="0"/>
              <a:t>• It is challenging to balance business objectives with personal or individual ones. </a:t>
            </a:r>
            <a:br>
              <a:rPr lang="x-none" dirty="0"/>
            </a:br>
            <a:r>
              <a:rPr lang="x-none" dirty="0"/>
              <a:t>• The belief that "we had better spend it or we will lose it" may lead to waste among management</a:t>
            </a:r>
            <a:r>
              <a:rPr lang="x-none" dirty="0" smtClean="0"/>
              <a:t>.</a:t>
            </a:r>
            <a:endParaRPr lang="en-US" dirty="0" smtClean="0"/>
          </a:p>
          <a:p>
            <a:r>
              <a:rPr lang="x-none" dirty="0" smtClean="0"/>
              <a:t> </a:t>
            </a:r>
            <a:r>
              <a:rPr lang="x-none" dirty="0"/>
              <a:t>This is frequently used with "empire building" to raise a department's profile. </a:t>
            </a:r>
            <a:endParaRPr lang="en-US" dirty="0" smtClean="0"/>
          </a:p>
          <a:p>
            <a:r>
              <a:rPr lang="x-none" dirty="0" smtClean="0"/>
              <a:t>Responsibility </a:t>
            </a:r>
            <a:r>
              <a:rPr lang="x-none" dirty="0"/>
              <a:t>vs control, meaning that certain costs—like power costs—are influenced by multiple parties. </a:t>
            </a:r>
            <a:endParaRPr lang="en-US" dirty="0"/>
          </a:p>
          <a:p>
            <a:endParaRPr lang="en-US" dirty="0"/>
          </a:p>
        </p:txBody>
      </p:sp>
    </p:spTree>
    <p:extLst>
      <p:ext uri="{BB962C8B-B14F-4D97-AF65-F5344CB8AC3E}">
        <p14:creationId xmlns:p14="http://schemas.microsoft.com/office/powerpoint/2010/main" val="142442759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x-none" dirty="0"/>
              <a:t>The qualities of a budget</a:t>
            </a:r>
            <a:r>
              <a:rPr lang="en-US" dirty="0"/>
              <a:t/>
            </a:r>
            <a:br>
              <a:rPr lang="en-US" dirty="0"/>
            </a:br>
            <a:endParaRPr lang="en-US" dirty="0"/>
          </a:p>
        </p:txBody>
      </p:sp>
      <p:sp>
        <p:nvSpPr>
          <p:cNvPr id="3" name="Content Placeholder 2"/>
          <p:cNvSpPr>
            <a:spLocks noGrp="1"/>
          </p:cNvSpPr>
          <p:nvPr>
            <p:ph idx="1"/>
          </p:nvPr>
        </p:nvSpPr>
        <p:spPr/>
        <p:txBody>
          <a:bodyPr>
            <a:normAutofit lnSpcReduction="10000"/>
          </a:bodyPr>
          <a:lstStyle/>
          <a:p>
            <a:r>
              <a:rPr lang="en-US" dirty="0"/>
              <a:t>· Managers may overestimate costs so that they will not be blamed in the future should they overspend.</a:t>
            </a:r>
          </a:p>
          <a:p>
            <a:r>
              <a:rPr lang="x-none" dirty="0"/>
              <a:t>Characteristics of a good budget include: </a:t>
            </a:r>
            <a:br>
              <a:rPr lang="x-none" dirty="0"/>
            </a:br>
            <a:r>
              <a:rPr lang="x-none" dirty="0"/>
              <a:t>• Participation: When creating a budget, include as many individuals as you can. </a:t>
            </a:r>
            <a:br>
              <a:rPr lang="x-none" dirty="0"/>
            </a:br>
            <a:r>
              <a:rPr lang="x-none" dirty="0"/>
              <a:t>• Comprehensiveness: include the entire company. </a:t>
            </a:r>
            <a:br>
              <a:rPr lang="x-none" dirty="0"/>
            </a:br>
            <a:r>
              <a:rPr lang="x-none" dirty="0"/>
              <a:t>• Standards: base it on accepted performance benchmarks. </a:t>
            </a:r>
            <a:br>
              <a:rPr lang="x-none" dirty="0"/>
            </a:br>
            <a:r>
              <a:rPr lang="x-none" dirty="0"/>
              <a:t>• Adaptability: make room for evolving situations. </a:t>
            </a:r>
            <a:br>
              <a:rPr lang="x-none" dirty="0"/>
            </a:br>
            <a:r>
              <a:rPr lang="x-none" dirty="0"/>
              <a:t>Feedback: keep an eye on performance at all times. </a:t>
            </a:r>
            <a:br>
              <a:rPr lang="x-none" dirty="0"/>
            </a:br>
            <a:r>
              <a:rPr lang="x-none" dirty="0"/>
              <a:t>• Cost and revenue analysis: this can be done by department, cost center, or product line. </a:t>
            </a:r>
            <a:endParaRPr lang="en-US" dirty="0"/>
          </a:p>
          <a:p>
            <a:endParaRPr lang="en-US" dirty="0"/>
          </a:p>
        </p:txBody>
      </p:sp>
    </p:spTree>
    <p:extLst>
      <p:ext uri="{BB962C8B-B14F-4D97-AF65-F5344CB8AC3E}">
        <p14:creationId xmlns:p14="http://schemas.microsoft.com/office/powerpoint/2010/main" val="283199986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Translating Strategy into Targets and Budgets</a:t>
            </a:r>
            <a:r>
              <a:rPr lang="en-US" dirty="0"/>
              <a:t/>
            </a:r>
            <a:br>
              <a:rPr lang="en-US" dirty="0"/>
            </a:br>
            <a:endParaRPr lang="en-US" dirty="0"/>
          </a:p>
        </p:txBody>
      </p:sp>
      <p:sp>
        <p:nvSpPr>
          <p:cNvPr id="3" name="Content Placeholder 2"/>
          <p:cNvSpPr>
            <a:spLocks noGrp="1"/>
          </p:cNvSpPr>
          <p:nvPr>
            <p:ph idx="1"/>
          </p:nvPr>
        </p:nvSpPr>
        <p:spPr/>
        <p:txBody>
          <a:bodyPr/>
          <a:lstStyle/>
          <a:p>
            <a:r>
              <a:rPr lang="x-none" dirty="0"/>
              <a:t>When converting high-level strategy, including mission, vision, and goals, into budgets, there are four factors to take into account. </a:t>
            </a:r>
            <a:br>
              <a:rPr lang="x-none" dirty="0"/>
            </a:br>
            <a:r>
              <a:rPr lang="x-none" dirty="0"/>
              <a:t>1. </a:t>
            </a:r>
            <a:r>
              <a:rPr lang="x-none" dirty="0" smtClean="0"/>
              <a:t>Objectives-</a:t>
            </a:r>
            <a:endParaRPr lang="en-US" dirty="0" smtClean="0"/>
          </a:p>
          <a:p>
            <a:r>
              <a:rPr lang="x-none" dirty="0"/>
              <a:t> Your objectives are essentially your goals, such as raising the average amount spent by each consumer at your retail location. </a:t>
            </a:r>
            <a:endParaRPr lang="en-US" dirty="0" smtClean="0"/>
          </a:p>
          <a:p>
            <a:r>
              <a:rPr lang="x-none" dirty="0"/>
              <a:t/>
            </a:r>
            <a:br>
              <a:rPr lang="x-none" dirty="0"/>
            </a:br>
            <a:r>
              <a:rPr lang="x-none" dirty="0"/>
              <a:t>2.Strategy- </a:t>
            </a:r>
            <a:endParaRPr lang="en-US" dirty="0" smtClean="0"/>
          </a:p>
          <a:p>
            <a:r>
              <a:rPr lang="x-none" dirty="0"/>
              <a:t> you create one or more plans to reach your objectives. </a:t>
            </a:r>
            <a:endParaRPr lang="en-US" dirty="0"/>
          </a:p>
        </p:txBody>
      </p:sp>
    </p:spTree>
    <p:extLst>
      <p:ext uri="{BB962C8B-B14F-4D97-AF65-F5344CB8AC3E}">
        <p14:creationId xmlns:p14="http://schemas.microsoft.com/office/powerpoint/2010/main" val="296575232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Translating Strategy into Targets and Budgets</a:t>
            </a:r>
            <a:r>
              <a:rPr lang="en-US" dirty="0" smtClean="0"/>
              <a:t/>
            </a:r>
            <a:br>
              <a:rPr lang="en-US" dirty="0" smtClean="0"/>
            </a:br>
            <a:endParaRPr lang="en-US" dirty="0"/>
          </a:p>
        </p:txBody>
      </p:sp>
      <p:sp>
        <p:nvSpPr>
          <p:cNvPr id="3" name="Content Placeholder 2"/>
          <p:cNvSpPr>
            <a:spLocks noGrp="1"/>
          </p:cNvSpPr>
          <p:nvPr>
            <p:ph idx="1"/>
          </p:nvPr>
        </p:nvSpPr>
        <p:spPr/>
        <p:txBody>
          <a:bodyPr/>
          <a:lstStyle/>
          <a:p>
            <a:r>
              <a:rPr lang="x-none" dirty="0"/>
              <a:t>By increasing its product offers, finding new suppliers, running promotions, etc., the business can boost consumer spending. </a:t>
            </a:r>
            <a:endParaRPr lang="en-US" dirty="0" smtClean="0"/>
          </a:p>
          <a:p>
            <a:r>
              <a:rPr lang="x-none" dirty="0"/>
              <a:t/>
            </a:r>
            <a:br>
              <a:rPr lang="x-none" dirty="0"/>
            </a:br>
            <a:r>
              <a:rPr lang="x-none" dirty="0"/>
              <a:t>3.Measure-  Using pertinent metrics, you must monitor and assess the tactics' efficacy. </a:t>
            </a:r>
            <a:endParaRPr lang="en-US" dirty="0" smtClean="0"/>
          </a:p>
          <a:p>
            <a:r>
              <a:rPr lang="x-none" dirty="0" smtClean="0"/>
              <a:t>For </a:t>
            </a:r>
            <a:r>
              <a:rPr lang="x-none" dirty="0"/>
              <a:t>instance, you can use average pricing changes and average weekly expenditure per customer as inputs. </a:t>
            </a:r>
            <a:br>
              <a:rPr lang="x-none" dirty="0"/>
            </a:br>
            <a:r>
              <a:rPr lang="x-none" dirty="0"/>
              <a:t>4. Target - Lastly, you ought to establish goals that you hope to accomplish within a specific time frame. </a:t>
            </a:r>
            <a:endParaRPr lang="en-US" dirty="0" smtClean="0"/>
          </a:p>
          <a:p>
            <a:r>
              <a:rPr lang="x-none" dirty="0" smtClean="0"/>
              <a:t>The </a:t>
            </a:r>
            <a:r>
              <a:rPr lang="x-none" dirty="0"/>
              <a:t>goals ought to be time-based and measurable.</a:t>
            </a:r>
            <a:endParaRPr lang="en-US" dirty="0"/>
          </a:p>
          <a:p>
            <a:endParaRPr lang="en-US" dirty="0"/>
          </a:p>
        </p:txBody>
      </p:sp>
    </p:spTree>
    <p:extLst>
      <p:ext uri="{BB962C8B-B14F-4D97-AF65-F5344CB8AC3E}">
        <p14:creationId xmlns:p14="http://schemas.microsoft.com/office/powerpoint/2010/main" val="98930302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Week 7 : Budget</a:t>
            </a:r>
            <a:endParaRPr lang="en-US" dirty="0"/>
          </a:p>
        </p:txBody>
      </p:sp>
      <p:sp>
        <p:nvSpPr>
          <p:cNvPr id="3" name="Content Placeholder 2"/>
          <p:cNvSpPr>
            <a:spLocks noGrp="1"/>
          </p:cNvSpPr>
          <p:nvPr>
            <p:ph idx="1"/>
          </p:nvPr>
        </p:nvSpPr>
        <p:spPr/>
        <p:txBody>
          <a:bodyPr/>
          <a:lstStyle/>
          <a:p>
            <a:endParaRPr lang="en-US" dirty="0" smtClean="0"/>
          </a:p>
          <a:p>
            <a:endParaRPr lang="en-US" dirty="0"/>
          </a:p>
          <a:p>
            <a:endParaRPr lang="en-US" dirty="0" smtClean="0"/>
          </a:p>
          <a:p>
            <a:r>
              <a:rPr lang="en-US" dirty="0" smtClean="0"/>
              <a:t>End of Week Seven Part 1 </a:t>
            </a:r>
            <a:endParaRPr lang="en-US" dirty="0"/>
          </a:p>
        </p:txBody>
      </p:sp>
    </p:spTree>
    <p:extLst>
      <p:ext uri="{BB962C8B-B14F-4D97-AF65-F5344CB8AC3E}">
        <p14:creationId xmlns:p14="http://schemas.microsoft.com/office/powerpoint/2010/main" val="148723219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Week : 7 </a:t>
            </a:r>
            <a:endParaRPr lang="en-US" dirty="0"/>
          </a:p>
        </p:txBody>
      </p:sp>
      <p:sp>
        <p:nvSpPr>
          <p:cNvPr id="3" name="Content Placeholder 2"/>
          <p:cNvSpPr>
            <a:spLocks noGrp="1"/>
          </p:cNvSpPr>
          <p:nvPr>
            <p:ph idx="1"/>
          </p:nvPr>
        </p:nvSpPr>
        <p:spPr/>
        <p:txBody>
          <a:bodyPr/>
          <a:lstStyle/>
          <a:p>
            <a:endParaRPr lang="en-US" dirty="0" smtClean="0"/>
          </a:p>
          <a:p>
            <a:endParaRPr lang="en-US" dirty="0"/>
          </a:p>
          <a:p>
            <a:endParaRPr lang="en-US" dirty="0" smtClean="0"/>
          </a:p>
          <a:p>
            <a:r>
              <a:rPr lang="en-US" dirty="0" smtClean="0"/>
              <a:t>Start of Week Seven Part 2</a:t>
            </a:r>
            <a:endParaRPr lang="en-US" dirty="0"/>
          </a:p>
        </p:txBody>
      </p:sp>
    </p:spTree>
    <p:extLst>
      <p:ext uri="{BB962C8B-B14F-4D97-AF65-F5344CB8AC3E}">
        <p14:creationId xmlns:p14="http://schemas.microsoft.com/office/powerpoint/2010/main" val="359990264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Goals of the Budgeting Process</a:t>
            </a:r>
            <a:r>
              <a:rPr lang="en-US" dirty="0"/>
              <a:t/>
            </a:r>
            <a:br>
              <a:rPr lang="en-US" dirty="0"/>
            </a:br>
            <a:endParaRPr lang="en-US" dirty="0"/>
          </a:p>
        </p:txBody>
      </p:sp>
      <p:sp>
        <p:nvSpPr>
          <p:cNvPr id="3" name="Content Placeholder 2"/>
          <p:cNvSpPr>
            <a:spLocks noGrp="1"/>
          </p:cNvSpPr>
          <p:nvPr>
            <p:ph idx="1"/>
          </p:nvPr>
        </p:nvSpPr>
        <p:spPr/>
        <p:txBody>
          <a:bodyPr>
            <a:normAutofit fontScale="92500" lnSpcReduction="10000"/>
          </a:bodyPr>
          <a:lstStyle/>
          <a:p>
            <a:r>
              <a:rPr lang="x-none" dirty="0"/>
              <a:t>In a number of respects, budgeting is an essential corporate </a:t>
            </a:r>
            <a:r>
              <a:rPr lang="x-none" dirty="0" smtClean="0"/>
              <a:t>practice.</a:t>
            </a:r>
            <a:endParaRPr lang="en-US" dirty="0" smtClean="0"/>
          </a:p>
          <a:p>
            <a:r>
              <a:rPr lang="x-none" dirty="0" smtClean="0"/>
              <a:t>1</a:t>
            </a:r>
            <a:r>
              <a:rPr lang="x-none" dirty="0"/>
              <a:t>. Supports the actual operations' planning </a:t>
            </a:r>
            <a:endParaRPr lang="en-US" dirty="0" smtClean="0"/>
          </a:p>
          <a:p>
            <a:r>
              <a:rPr lang="x-none" dirty="0" smtClean="0"/>
              <a:t>In </a:t>
            </a:r>
            <a:r>
              <a:rPr lang="x-none" dirty="0"/>
              <a:t>addition to helping managers understand how to handle issues when they occur, the process makes them think about how circumstances can evolve and what actions they should take. </a:t>
            </a:r>
            <a:endParaRPr lang="en-US" dirty="0" smtClean="0"/>
          </a:p>
          <a:p>
            <a:r>
              <a:rPr lang="x-none" dirty="0" smtClean="0"/>
              <a:t>2</a:t>
            </a:r>
            <a:r>
              <a:rPr lang="x-none" dirty="0"/>
              <a:t>. Organizes the organization's </a:t>
            </a:r>
            <a:r>
              <a:rPr lang="x-none" dirty="0" smtClean="0"/>
              <a:t>activities</a:t>
            </a:r>
            <a:endParaRPr lang="en-US" dirty="0" smtClean="0"/>
          </a:p>
          <a:p>
            <a:r>
              <a:rPr lang="x-none" dirty="0" smtClean="0"/>
              <a:t> Building ties with other departments and teams and understanding how they all work together to benefit the organization as a whole are two things that budgeting pushes managers to do. </a:t>
            </a:r>
            <a:endParaRPr lang="en-US" dirty="0" smtClean="0"/>
          </a:p>
          <a:p>
            <a:pPr marL="0" indent="0">
              <a:buNone/>
            </a:pPr>
            <a:r>
              <a:rPr lang="x-none" dirty="0"/>
              <a:t/>
            </a:r>
            <a:br>
              <a:rPr lang="x-none" dirty="0"/>
            </a:br>
            <a:endParaRPr lang="en-US" dirty="0"/>
          </a:p>
        </p:txBody>
      </p:sp>
    </p:spTree>
    <p:extLst>
      <p:ext uri="{BB962C8B-B14F-4D97-AF65-F5344CB8AC3E}">
        <p14:creationId xmlns:p14="http://schemas.microsoft.com/office/powerpoint/2010/main" val="189820255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Goals of the Budgeting Process</a:t>
            </a:r>
            <a:endParaRPr lang="en-US" dirty="0"/>
          </a:p>
        </p:txBody>
      </p:sp>
      <p:sp>
        <p:nvSpPr>
          <p:cNvPr id="3" name="Content Placeholder 2"/>
          <p:cNvSpPr>
            <a:spLocks noGrp="1"/>
          </p:cNvSpPr>
          <p:nvPr>
            <p:ph idx="1"/>
          </p:nvPr>
        </p:nvSpPr>
        <p:spPr/>
        <p:txBody>
          <a:bodyPr/>
          <a:lstStyle/>
          <a:p>
            <a:r>
              <a:rPr lang="x-none" dirty="0"/>
              <a:t>3. Sharing plans with different management </a:t>
            </a:r>
            <a:endParaRPr lang="en-US" dirty="0" smtClean="0"/>
          </a:p>
          <a:p>
            <a:r>
              <a:rPr lang="x-none" dirty="0" smtClean="0"/>
              <a:t>A </a:t>
            </a:r>
            <a:r>
              <a:rPr lang="x-none" dirty="0"/>
              <a:t>crucial social component of the process is informing managers of plans, which guarantees that everyone is aware of how they contribute to the company. </a:t>
            </a:r>
            <a:endParaRPr lang="en-US" dirty="0"/>
          </a:p>
          <a:p>
            <a:r>
              <a:rPr lang="x-none" dirty="0"/>
              <a:t> </a:t>
            </a:r>
            <a:r>
              <a:rPr lang="x-none" dirty="0" smtClean="0"/>
              <a:t>It </a:t>
            </a:r>
            <a:r>
              <a:rPr lang="x-none" dirty="0"/>
              <a:t>promotes the sharing of personal objectives, plans, and projects, all of which contribute to the expansion of the company. </a:t>
            </a:r>
            <a:endParaRPr lang="en-US" dirty="0" smtClean="0"/>
          </a:p>
          <a:p>
            <a:r>
              <a:rPr lang="x-none" dirty="0" smtClean="0"/>
              <a:t>Additionally</a:t>
            </a:r>
            <a:r>
              <a:rPr lang="x-none" dirty="0"/>
              <a:t>, it guarantees that the right people are held responsible for carrying out the budget. </a:t>
            </a:r>
            <a:endParaRPr lang="en-US" dirty="0"/>
          </a:p>
        </p:txBody>
      </p:sp>
    </p:spTree>
    <p:extLst>
      <p:ext uri="{BB962C8B-B14F-4D97-AF65-F5344CB8AC3E}">
        <p14:creationId xmlns:p14="http://schemas.microsoft.com/office/powerpoint/2010/main" val="114384668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Goals of the Budgeting Process</a:t>
            </a:r>
            <a:endParaRPr lang="en-US" dirty="0"/>
          </a:p>
        </p:txBody>
      </p:sp>
      <p:sp>
        <p:nvSpPr>
          <p:cNvPr id="3" name="Content Placeholder 2"/>
          <p:cNvSpPr>
            <a:spLocks noGrp="1"/>
          </p:cNvSpPr>
          <p:nvPr>
            <p:ph idx="1"/>
          </p:nvPr>
        </p:nvSpPr>
        <p:spPr/>
        <p:txBody>
          <a:bodyPr>
            <a:normAutofit lnSpcReduction="10000"/>
          </a:bodyPr>
          <a:lstStyle/>
          <a:p>
            <a:r>
              <a:rPr lang="x-none" dirty="0"/>
              <a:t>4. Encourages management to work toward achieving the financial objectives </a:t>
            </a:r>
            <a:endParaRPr lang="en-US" dirty="0" smtClean="0"/>
          </a:p>
          <a:p>
            <a:r>
              <a:rPr lang="x-none" dirty="0" smtClean="0"/>
              <a:t>Managers </a:t>
            </a:r>
            <a:r>
              <a:rPr lang="x-none" dirty="0"/>
              <a:t>emphasize on involvement in the budget process when they use budgeting. </a:t>
            </a:r>
            <a:endParaRPr lang="en-US" dirty="0" smtClean="0"/>
          </a:p>
          <a:p>
            <a:r>
              <a:rPr lang="x-none" dirty="0" smtClean="0"/>
              <a:t>By </a:t>
            </a:r>
            <a:r>
              <a:rPr lang="x-none" dirty="0"/>
              <a:t>connecting their pay and performance in relation to the budget, it gives managers and employees a goal or challenge. </a:t>
            </a:r>
            <a:endParaRPr lang="en-US" dirty="0" smtClean="0"/>
          </a:p>
          <a:p>
            <a:r>
              <a:rPr lang="x-none" dirty="0" smtClean="0"/>
              <a:t>5</a:t>
            </a:r>
            <a:r>
              <a:rPr lang="x-none" dirty="0"/>
              <a:t>. Activities for control </a:t>
            </a:r>
            <a:endParaRPr lang="en-US" dirty="0" smtClean="0"/>
          </a:p>
          <a:p>
            <a:r>
              <a:rPr lang="x-none" dirty="0" smtClean="0"/>
              <a:t>To </a:t>
            </a:r>
            <a:r>
              <a:rPr lang="x-none" dirty="0"/>
              <a:t>keep financial activities under control, managers might compare actual spending to the budget. </a:t>
            </a:r>
            <a:br>
              <a:rPr lang="x-none" dirty="0"/>
            </a:br>
            <a:endParaRPr lang="en-US" dirty="0"/>
          </a:p>
        </p:txBody>
      </p:sp>
    </p:spTree>
    <p:extLst>
      <p:ext uri="{BB962C8B-B14F-4D97-AF65-F5344CB8AC3E}">
        <p14:creationId xmlns:p14="http://schemas.microsoft.com/office/powerpoint/2010/main" val="2168260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Budget Types</a:t>
            </a:r>
            <a:endParaRPr lang="en-US" dirty="0"/>
          </a:p>
        </p:txBody>
      </p:sp>
      <p:sp>
        <p:nvSpPr>
          <p:cNvPr id="3" name="Content Placeholder 2"/>
          <p:cNvSpPr>
            <a:spLocks noGrp="1"/>
          </p:cNvSpPr>
          <p:nvPr>
            <p:ph idx="1"/>
          </p:nvPr>
        </p:nvSpPr>
        <p:spPr/>
        <p:txBody>
          <a:bodyPr/>
          <a:lstStyle/>
          <a:p>
            <a:r>
              <a:rPr lang="x-none" dirty="0"/>
              <a:t>6. Assess the managers' performance </a:t>
            </a:r>
            <a:endParaRPr lang="en-US" dirty="0" smtClean="0"/>
          </a:p>
          <a:p>
            <a:r>
              <a:rPr lang="x-none" dirty="0" smtClean="0"/>
              <a:t>With </a:t>
            </a:r>
            <a:r>
              <a:rPr lang="x-none" dirty="0"/>
              <a:t>the help of budgeting, managers can learn how well they are doing </a:t>
            </a:r>
            <a:endParaRPr lang="en-US" dirty="0"/>
          </a:p>
          <a:p>
            <a:r>
              <a:rPr lang="x-none" b="1" dirty="0"/>
              <a:t>Budget Types </a:t>
            </a:r>
            <a:endParaRPr lang="en-US" dirty="0" smtClean="0"/>
          </a:p>
          <a:p>
            <a:r>
              <a:rPr lang="x-none" dirty="0" smtClean="0"/>
              <a:t>A </a:t>
            </a:r>
            <a:r>
              <a:rPr lang="x-none" b="1" dirty="0"/>
              <a:t>master budget </a:t>
            </a:r>
            <a:r>
              <a:rPr lang="x-none" dirty="0"/>
              <a:t>that includes cash, operating, and capital expenditure budgets forms the foundation of a strong budget framework. </a:t>
            </a:r>
            <a:endParaRPr lang="en-US" dirty="0" smtClean="0"/>
          </a:p>
          <a:p>
            <a:r>
              <a:rPr lang="x-none" dirty="0" smtClean="0"/>
              <a:t>A </a:t>
            </a:r>
            <a:r>
              <a:rPr lang="x-none" dirty="0"/>
              <a:t>budgeted cash flow statement, balance sheet, and income statement are produced by combining the budgets.</a:t>
            </a:r>
            <a:endParaRPr lang="en-US" dirty="0"/>
          </a:p>
        </p:txBody>
      </p:sp>
    </p:spTree>
    <p:extLst>
      <p:ext uri="{BB962C8B-B14F-4D97-AF65-F5344CB8AC3E}">
        <p14:creationId xmlns:p14="http://schemas.microsoft.com/office/powerpoint/2010/main" val="205567429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Budget Types</a:t>
            </a:r>
            <a:endParaRPr lang="en-US" dirty="0"/>
          </a:p>
        </p:txBody>
      </p:sp>
      <p:sp>
        <p:nvSpPr>
          <p:cNvPr id="3" name="Content Placeholder 2"/>
          <p:cNvSpPr>
            <a:spLocks noGrp="1"/>
          </p:cNvSpPr>
          <p:nvPr>
            <p:ph idx="1"/>
          </p:nvPr>
        </p:nvSpPr>
        <p:spPr/>
        <p:txBody>
          <a:bodyPr/>
          <a:lstStyle/>
          <a:p>
            <a:r>
              <a:rPr lang="x-none" b="1" dirty="0"/>
              <a:t>1. Operating Budget </a:t>
            </a:r>
            <a:endParaRPr lang="en-US" b="1" dirty="0" smtClean="0"/>
          </a:p>
          <a:p>
            <a:r>
              <a:rPr lang="x-none" dirty="0" smtClean="0"/>
              <a:t>In </a:t>
            </a:r>
            <a:r>
              <a:rPr lang="x-none" dirty="0"/>
              <a:t>daily operations, revenues and related costs are meticulously budgeted and categorized into key areas, including revenues, wages, benefits, and non-salary expenses. </a:t>
            </a:r>
            <a:br>
              <a:rPr lang="x-none" dirty="0"/>
            </a:br>
            <a:r>
              <a:rPr lang="x-none" b="1" dirty="0"/>
              <a:t>2. Capital Budget </a:t>
            </a:r>
            <a:endParaRPr lang="en-US" dirty="0" smtClean="0"/>
          </a:p>
          <a:p>
            <a:r>
              <a:rPr lang="x-none" dirty="0" smtClean="0"/>
              <a:t>Requests </a:t>
            </a:r>
            <a:r>
              <a:rPr lang="x-none" dirty="0"/>
              <a:t>for capital budgets are usually made for the acquisition of significant assets that put a significant strain on an organization's cash flow, such as real estate, machinery, or IT systems. </a:t>
            </a:r>
            <a:endParaRPr lang="en-US" dirty="0"/>
          </a:p>
        </p:txBody>
      </p:sp>
    </p:spTree>
    <p:extLst>
      <p:ext uri="{BB962C8B-B14F-4D97-AF65-F5344CB8AC3E}">
        <p14:creationId xmlns:p14="http://schemas.microsoft.com/office/powerpoint/2010/main" val="19076958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Budget Types</a:t>
            </a:r>
            <a:endParaRPr lang="en-US" dirty="0"/>
          </a:p>
        </p:txBody>
      </p:sp>
      <p:sp>
        <p:nvSpPr>
          <p:cNvPr id="3" name="Content Placeholder 2"/>
          <p:cNvSpPr>
            <a:spLocks noGrp="1"/>
          </p:cNvSpPr>
          <p:nvPr>
            <p:ph idx="1"/>
          </p:nvPr>
        </p:nvSpPr>
        <p:spPr/>
        <p:txBody>
          <a:bodyPr/>
          <a:lstStyle/>
          <a:p>
            <a:r>
              <a:rPr lang="x-none" dirty="0" smtClean="0"/>
              <a:t>Capital budgets are used to determine priorities, manage risks in decision-making, and distribute cash.</a:t>
            </a:r>
            <a:endParaRPr lang="en-US" dirty="0" smtClean="0"/>
          </a:p>
          <a:p>
            <a:r>
              <a:rPr lang="x-none" b="1" dirty="0"/>
              <a:t>3. Cash Budget </a:t>
            </a:r>
            <a:endParaRPr lang="en-US" dirty="0" smtClean="0"/>
          </a:p>
          <a:p>
            <a:r>
              <a:rPr lang="x-none" dirty="0" smtClean="0"/>
              <a:t>The </a:t>
            </a:r>
            <a:r>
              <a:rPr lang="x-none" dirty="0"/>
              <a:t>cash budget connects the other two budgets and accounts for when payments are made and when revenue is received. </a:t>
            </a:r>
            <a:endParaRPr lang="en-US" dirty="0" smtClean="0"/>
          </a:p>
          <a:p>
            <a:r>
              <a:rPr lang="x-none" dirty="0" smtClean="0"/>
              <a:t>By </a:t>
            </a:r>
            <a:r>
              <a:rPr lang="x-none" dirty="0"/>
              <a:t>determining if more capital is needed, whether the company needs to raise money, or whether there is excess capital, cash budgets assist management in successfully tracking and managing the company's cash flow. </a:t>
            </a:r>
            <a:endParaRPr lang="en-US" dirty="0" smtClean="0"/>
          </a:p>
          <a:p>
            <a:endParaRPr lang="en-US" dirty="0"/>
          </a:p>
        </p:txBody>
      </p:sp>
    </p:spTree>
    <p:extLst>
      <p:ext uri="{BB962C8B-B14F-4D97-AF65-F5344CB8AC3E}">
        <p14:creationId xmlns:p14="http://schemas.microsoft.com/office/powerpoint/2010/main" val="104065023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x-none" b="1" dirty="0"/>
              <a:t>The </a:t>
            </a:r>
            <a:r>
              <a:rPr lang="en-US" b="1" dirty="0" smtClean="0"/>
              <a:t>Budget </a:t>
            </a:r>
            <a:r>
              <a:rPr lang="x-none" b="1" dirty="0" smtClean="0"/>
              <a:t>Proce</a:t>
            </a:r>
            <a:r>
              <a:rPr lang="en-US" b="1" dirty="0" err="1"/>
              <a:t>sses</a:t>
            </a:r>
            <a:endParaRPr lang="en-US" b="1" dirty="0"/>
          </a:p>
        </p:txBody>
      </p:sp>
      <p:sp>
        <p:nvSpPr>
          <p:cNvPr id="3" name="Content Placeholder 2"/>
          <p:cNvSpPr>
            <a:spLocks noGrp="1"/>
          </p:cNvSpPr>
          <p:nvPr>
            <p:ph idx="1"/>
          </p:nvPr>
        </p:nvSpPr>
        <p:spPr/>
        <p:txBody>
          <a:bodyPr/>
          <a:lstStyle/>
          <a:p>
            <a:r>
              <a:rPr lang="x-none" dirty="0"/>
              <a:t>While some major organizations may take an entire fiscal year to finish, most start their planning process four to six months before the start of the fiscal year. </a:t>
            </a:r>
            <a:endParaRPr lang="en-US" dirty="0" smtClean="0"/>
          </a:p>
          <a:p>
            <a:r>
              <a:rPr lang="x-none" dirty="0" smtClean="0"/>
              <a:t>The </a:t>
            </a:r>
            <a:r>
              <a:rPr lang="x-none" dirty="0"/>
              <a:t>majority of businesses create budgets and analyze variances once a month. </a:t>
            </a:r>
            <a:endParaRPr lang="en-US" dirty="0" smtClean="0"/>
          </a:p>
          <a:p>
            <a:r>
              <a:rPr lang="x-none" dirty="0" smtClean="0"/>
              <a:t>The </a:t>
            </a:r>
            <a:r>
              <a:rPr lang="x-none" dirty="0"/>
              <a:t>business goes through a number of phases, beginning with the preliminary planning phase, before implementing the budget. </a:t>
            </a:r>
            <a:endParaRPr lang="en-US" dirty="0" smtClean="0"/>
          </a:p>
          <a:p>
            <a:r>
              <a:rPr lang="x-none" dirty="0"/>
              <a:t>Typical procedures include senior management communication, goal and target setting, creating a comprehensive budget, compiling and updating the budget model, and budget committee approval.</a:t>
            </a:r>
            <a:endParaRPr lang="en-US" dirty="0"/>
          </a:p>
          <a:p>
            <a:endParaRPr lang="en-US" dirty="0"/>
          </a:p>
        </p:txBody>
      </p:sp>
    </p:spTree>
    <p:extLst>
      <p:ext uri="{BB962C8B-B14F-4D97-AF65-F5344CB8AC3E}">
        <p14:creationId xmlns:p14="http://schemas.microsoft.com/office/powerpoint/2010/main" val="32209434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What is budget forecasting and planning?</a:t>
            </a:r>
            <a:r>
              <a:rPr lang="en-US" dirty="0"/>
              <a:t/>
            </a:r>
            <a:br>
              <a:rPr lang="en-US" dirty="0"/>
            </a:br>
            <a:endParaRPr lang="en-US" dirty="0"/>
          </a:p>
        </p:txBody>
      </p:sp>
      <p:sp>
        <p:nvSpPr>
          <p:cNvPr id="3" name="Content Placeholder 2"/>
          <p:cNvSpPr>
            <a:spLocks noGrp="1"/>
          </p:cNvSpPr>
          <p:nvPr>
            <p:ph idx="1"/>
          </p:nvPr>
        </p:nvSpPr>
        <p:spPr/>
        <p:txBody>
          <a:bodyPr/>
          <a:lstStyle/>
          <a:p>
            <a:r>
              <a:rPr lang="en-US" dirty="0"/>
              <a:t>Budget forecasting and planning is preparing a budget for the future period based on predicted income and expenses. </a:t>
            </a:r>
            <a:endParaRPr lang="en-US" dirty="0" smtClean="0"/>
          </a:p>
          <a:p>
            <a:r>
              <a:rPr lang="en-US" dirty="0" smtClean="0"/>
              <a:t>It </a:t>
            </a:r>
            <a:r>
              <a:rPr lang="en-US" dirty="0"/>
              <a:t>helps organizations in making financial decisions.</a:t>
            </a:r>
          </a:p>
          <a:p>
            <a:r>
              <a:rPr lang="en-US" b="1" dirty="0"/>
              <a:t>Budget forecasting</a:t>
            </a:r>
            <a:endParaRPr lang="en-US" dirty="0"/>
          </a:p>
          <a:p>
            <a:r>
              <a:rPr lang="x-none" dirty="0"/>
              <a:t>It uses a variety of methods to forecast the state of the economy in the future. </a:t>
            </a:r>
            <a:endParaRPr lang="en-US" dirty="0" smtClean="0"/>
          </a:p>
          <a:p>
            <a:r>
              <a:rPr lang="x-none" dirty="0" smtClean="0"/>
              <a:t>Planning </a:t>
            </a:r>
            <a:r>
              <a:rPr lang="x-none" dirty="0"/>
              <a:t>the organization's roadmap and establishing reasonable financial objectives are the primary goals of this activity. </a:t>
            </a:r>
            <a:br>
              <a:rPr lang="x-none" dirty="0"/>
            </a:br>
            <a:endParaRPr lang="en-US" dirty="0"/>
          </a:p>
        </p:txBody>
      </p:sp>
    </p:spTree>
    <p:extLst>
      <p:ext uri="{BB962C8B-B14F-4D97-AF65-F5344CB8AC3E}">
        <p14:creationId xmlns:p14="http://schemas.microsoft.com/office/powerpoint/2010/main" val="234439971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What is budget forecasting and planning?</a:t>
            </a:r>
            <a:endParaRPr lang="en-US" dirty="0"/>
          </a:p>
        </p:txBody>
      </p:sp>
      <p:sp>
        <p:nvSpPr>
          <p:cNvPr id="3" name="Content Placeholder 2"/>
          <p:cNvSpPr>
            <a:spLocks noGrp="1"/>
          </p:cNvSpPr>
          <p:nvPr>
            <p:ph idx="1"/>
          </p:nvPr>
        </p:nvSpPr>
        <p:spPr/>
        <p:txBody>
          <a:bodyPr>
            <a:normAutofit lnSpcReduction="10000"/>
          </a:bodyPr>
          <a:lstStyle/>
          <a:p>
            <a:r>
              <a:rPr lang="x-none" dirty="0"/>
              <a:t>It uses methods such as: </a:t>
            </a:r>
            <a:br>
              <a:rPr lang="x-none" dirty="0"/>
            </a:br>
            <a:r>
              <a:rPr lang="x-none" dirty="0"/>
              <a:t>1. Historical analysis: </a:t>
            </a:r>
            <a:endParaRPr lang="en-US" dirty="0" smtClean="0"/>
          </a:p>
          <a:p>
            <a:r>
              <a:rPr lang="x-none" dirty="0" smtClean="0"/>
              <a:t>To </a:t>
            </a:r>
            <a:r>
              <a:rPr lang="x-none" dirty="0"/>
              <a:t>find recurring patterns and trends, historical financial data is carefully examined. </a:t>
            </a:r>
            <a:br>
              <a:rPr lang="x-none" dirty="0"/>
            </a:br>
            <a:r>
              <a:rPr lang="x-none" dirty="0"/>
              <a:t>2. Statistical models</a:t>
            </a:r>
            <a:r>
              <a:rPr lang="x-none" dirty="0" smtClean="0"/>
              <a:t>:</a:t>
            </a:r>
            <a:endParaRPr lang="en-US" dirty="0" smtClean="0"/>
          </a:p>
          <a:p>
            <a:r>
              <a:rPr lang="x-none" dirty="0" smtClean="0"/>
              <a:t> </a:t>
            </a:r>
            <a:r>
              <a:rPr lang="x-none" dirty="0"/>
              <a:t>Financial variables are predicted using models such as regression and time series analysis. </a:t>
            </a:r>
            <a:br>
              <a:rPr lang="x-none" dirty="0"/>
            </a:br>
            <a:r>
              <a:rPr lang="x-none" dirty="0"/>
              <a:t>3. Market research</a:t>
            </a:r>
            <a:r>
              <a:rPr lang="x-none" dirty="0" smtClean="0"/>
              <a:t>:</a:t>
            </a:r>
            <a:endParaRPr lang="en-US" dirty="0" smtClean="0"/>
          </a:p>
          <a:p>
            <a:r>
              <a:rPr lang="x-none" dirty="0" smtClean="0"/>
              <a:t> </a:t>
            </a:r>
            <a:r>
              <a:rPr lang="x-none" dirty="0"/>
              <a:t>It aids in comprehending consumer behavior, market dynamics, and industry developments that may affect an organization's earnings. </a:t>
            </a:r>
            <a:br>
              <a:rPr lang="x-none" dirty="0"/>
            </a:br>
            <a:endParaRPr lang="en-US" dirty="0"/>
          </a:p>
        </p:txBody>
      </p:sp>
    </p:spTree>
    <p:extLst>
      <p:ext uri="{BB962C8B-B14F-4D97-AF65-F5344CB8AC3E}">
        <p14:creationId xmlns:p14="http://schemas.microsoft.com/office/powerpoint/2010/main" val="128671655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x-none" b="1" dirty="0"/>
              <a:t>Budget Planning</a:t>
            </a:r>
            <a:endParaRPr lang="en-US" dirty="0"/>
          </a:p>
        </p:txBody>
      </p:sp>
      <p:sp>
        <p:nvSpPr>
          <p:cNvPr id="3" name="Content Placeholder 2"/>
          <p:cNvSpPr>
            <a:spLocks noGrp="1"/>
          </p:cNvSpPr>
          <p:nvPr>
            <p:ph idx="1"/>
          </p:nvPr>
        </p:nvSpPr>
        <p:spPr/>
        <p:txBody>
          <a:bodyPr/>
          <a:lstStyle/>
          <a:p>
            <a:r>
              <a:rPr lang="x-none" dirty="0"/>
              <a:t>It is the process of developing a long-term financial plan that includes projected income, outlays, and financial goals</a:t>
            </a:r>
            <a:r>
              <a:rPr lang="x-none" dirty="0" smtClean="0"/>
              <a:t>.</a:t>
            </a:r>
            <a:endParaRPr lang="en-US" dirty="0" smtClean="0"/>
          </a:p>
          <a:p>
            <a:r>
              <a:rPr lang="x-none" dirty="0" smtClean="0"/>
              <a:t> </a:t>
            </a:r>
            <a:r>
              <a:rPr lang="x-none" dirty="0"/>
              <a:t>It aids organizations in making financial decisions. </a:t>
            </a:r>
            <a:endParaRPr lang="en-US" dirty="0" smtClean="0"/>
          </a:p>
          <a:p>
            <a:r>
              <a:rPr lang="x-none" dirty="0" smtClean="0"/>
              <a:t>It </a:t>
            </a:r>
            <a:r>
              <a:rPr lang="x-none" dirty="0"/>
              <a:t>includes the subsequent steps: </a:t>
            </a:r>
            <a:endParaRPr lang="en-US" dirty="0" smtClean="0"/>
          </a:p>
          <a:p>
            <a:r>
              <a:rPr lang="x-none" dirty="0" smtClean="0"/>
              <a:t>1</a:t>
            </a:r>
            <a:r>
              <a:rPr lang="x-none" dirty="0"/>
              <a:t>. Establishing short- and long-term financial goals for a company by establishing revenue, debt reduction, and savings targets. </a:t>
            </a:r>
            <a:endParaRPr lang="en-US" dirty="0" smtClean="0"/>
          </a:p>
          <a:p>
            <a:r>
              <a:rPr lang="x-none" dirty="0" smtClean="0"/>
              <a:t>2</a:t>
            </a:r>
            <a:r>
              <a:rPr lang="x-none" dirty="0"/>
              <a:t>. Making predictions about future revenue streams based on market factors, such as salaries, investments, etc. </a:t>
            </a:r>
            <a:br>
              <a:rPr lang="x-none" dirty="0"/>
            </a:br>
            <a:endParaRPr lang="en-US" dirty="0"/>
          </a:p>
        </p:txBody>
      </p:sp>
    </p:spTree>
    <p:extLst>
      <p:ext uri="{BB962C8B-B14F-4D97-AF65-F5344CB8AC3E}">
        <p14:creationId xmlns:p14="http://schemas.microsoft.com/office/powerpoint/2010/main" val="263849595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x-none" b="1" dirty="0" smtClean="0"/>
              <a:t>Budget Planning</a:t>
            </a:r>
            <a:endParaRPr lang="en-US" dirty="0"/>
          </a:p>
        </p:txBody>
      </p:sp>
      <p:sp>
        <p:nvSpPr>
          <p:cNvPr id="3" name="Content Placeholder 2"/>
          <p:cNvSpPr>
            <a:spLocks noGrp="1"/>
          </p:cNvSpPr>
          <p:nvPr>
            <p:ph idx="1"/>
          </p:nvPr>
        </p:nvSpPr>
        <p:spPr/>
        <p:txBody>
          <a:bodyPr/>
          <a:lstStyle/>
          <a:p>
            <a:r>
              <a:rPr lang="x-none" dirty="0"/>
              <a:t>3. Determining the different types of expenses, such as discretionary, variable, and fixed costs. </a:t>
            </a:r>
            <a:endParaRPr lang="en-US" dirty="0" smtClean="0"/>
          </a:p>
          <a:p>
            <a:r>
              <a:rPr lang="x-none" dirty="0" smtClean="0"/>
              <a:t>4</a:t>
            </a:r>
            <a:r>
              <a:rPr lang="x-none" dirty="0"/>
              <a:t>. Distributing funds among different expense categories according to availability and possible impact. </a:t>
            </a:r>
            <a:endParaRPr lang="en-US" dirty="0" smtClean="0"/>
          </a:p>
          <a:p>
            <a:r>
              <a:rPr lang="x-none" dirty="0" smtClean="0"/>
              <a:t>6</a:t>
            </a:r>
            <a:r>
              <a:rPr lang="x-none" dirty="0"/>
              <a:t>. Monitoring and evaluating the budget on a regular basis to account for requirements and modifications that may be required. </a:t>
            </a:r>
            <a:endParaRPr lang="en-US" dirty="0"/>
          </a:p>
          <a:p>
            <a:endParaRPr lang="en-US" dirty="0"/>
          </a:p>
        </p:txBody>
      </p:sp>
    </p:spTree>
    <p:extLst>
      <p:ext uri="{BB962C8B-B14F-4D97-AF65-F5344CB8AC3E}">
        <p14:creationId xmlns:p14="http://schemas.microsoft.com/office/powerpoint/2010/main" val="134205286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How to build a budgeting plan?</a:t>
            </a:r>
            <a:r>
              <a:rPr lang="en-US" dirty="0"/>
              <a:t/>
            </a:r>
            <a:br>
              <a:rPr lang="en-US" dirty="0"/>
            </a:br>
            <a:endParaRPr lang="en-US" dirty="0"/>
          </a:p>
        </p:txBody>
      </p:sp>
      <p:sp>
        <p:nvSpPr>
          <p:cNvPr id="3" name="Content Placeholder 2"/>
          <p:cNvSpPr>
            <a:spLocks noGrp="1"/>
          </p:cNvSpPr>
          <p:nvPr>
            <p:ph idx="1"/>
          </p:nvPr>
        </p:nvSpPr>
        <p:spPr/>
        <p:txBody>
          <a:bodyPr>
            <a:normAutofit fontScale="85000" lnSpcReduction="20000"/>
          </a:bodyPr>
          <a:lstStyle/>
          <a:p>
            <a:r>
              <a:rPr lang="en-US" dirty="0"/>
              <a:t>A budget plan combines financial knowledge, collaboration skills, strategic thinking, and a proactive approach</a:t>
            </a:r>
            <a:r>
              <a:rPr lang="en-US" dirty="0" smtClean="0"/>
              <a:t>.</a:t>
            </a:r>
          </a:p>
          <a:p>
            <a:r>
              <a:rPr lang="en-US" dirty="0" smtClean="0"/>
              <a:t> </a:t>
            </a:r>
            <a:r>
              <a:rPr lang="en-US" dirty="0"/>
              <a:t>The critical steps to creating a robust budget plan are:</a:t>
            </a:r>
          </a:p>
          <a:p>
            <a:r>
              <a:rPr lang="x-none" dirty="0"/>
              <a:t> </a:t>
            </a:r>
            <a:r>
              <a:rPr lang="x-none" dirty="0" smtClean="0"/>
              <a:t>Step </a:t>
            </a:r>
            <a:r>
              <a:rPr lang="x-none" dirty="0"/>
              <a:t>1: </a:t>
            </a:r>
            <a:r>
              <a:rPr lang="x-none" b="1" dirty="0"/>
              <a:t>Establish financial objectives </a:t>
            </a:r>
            <a:endParaRPr lang="en-US" b="1" dirty="0" smtClean="0"/>
          </a:p>
          <a:p>
            <a:r>
              <a:rPr lang="x-none" dirty="0" smtClean="0"/>
              <a:t>Clearly </a:t>
            </a:r>
            <a:r>
              <a:rPr lang="x-none" dirty="0"/>
              <a:t>state the financial goals, such as profit margins, cost reduction targets, and revenue targets</a:t>
            </a:r>
            <a:r>
              <a:rPr lang="x-none" dirty="0" smtClean="0"/>
              <a:t>.</a:t>
            </a:r>
            <a:endParaRPr lang="en-US" dirty="0" smtClean="0"/>
          </a:p>
          <a:p>
            <a:r>
              <a:rPr lang="x-none" dirty="0" smtClean="0"/>
              <a:t> </a:t>
            </a:r>
            <a:r>
              <a:rPr lang="x-none" dirty="0"/>
              <a:t>It is crucial that they be in line with the overarching strategic goals of the firm. </a:t>
            </a:r>
            <a:endParaRPr lang="en-US" dirty="0" smtClean="0"/>
          </a:p>
          <a:p>
            <a:r>
              <a:rPr lang="x-none" dirty="0" smtClean="0"/>
              <a:t>Step </a:t>
            </a:r>
            <a:r>
              <a:rPr lang="x-none" dirty="0"/>
              <a:t>2: </a:t>
            </a:r>
            <a:r>
              <a:rPr lang="x-none" b="1" dirty="0"/>
              <a:t>Compile financial data </a:t>
            </a:r>
            <a:endParaRPr lang="en-US" dirty="0" smtClean="0"/>
          </a:p>
          <a:p>
            <a:r>
              <a:rPr lang="x-none" dirty="0" smtClean="0"/>
              <a:t>To </a:t>
            </a:r>
            <a:r>
              <a:rPr lang="x-none" dirty="0"/>
              <a:t>build a thorough financial picture, compile financial information from previous financial statements, cash flow statements, and reports on sales and </a:t>
            </a:r>
            <a:r>
              <a:rPr lang="x-none" dirty="0" smtClean="0"/>
              <a:t>expenses.</a:t>
            </a:r>
            <a:endParaRPr lang="en-US" dirty="0" smtClean="0"/>
          </a:p>
          <a:p>
            <a:r>
              <a:rPr lang="x-none" dirty="0" smtClean="0"/>
              <a:t>This </a:t>
            </a:r>
            <a:r>
              <a:rPr lang="x-none" dirty="0"/>
              <a:t>serves as the basis for the plan and provides important insight into the organization's financial performance</a:t>
            </a:r>
            <a:endParaRPr lang="en-US" dirty="0"/>
          </a:p>
        </p:txBody>
      </p:sp>
    </p:spTree>
    <p:extLst>
      <p:ext uri="{BB962C8B-B14F-4D97-AF65-F5344CB8AC3E}">
        <p14:creationId xmlns:p14="http://schemas.microsoft.com/office/powerpoint/2010/main" val="415266235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How to build a budgeting plan?</a:t>
            </a:r>
            <a:endParaRPr lang="en-US" dirty="0"/>
          </a:p>
        </p:txBody>
      </p:sp>
      <p:sp>
        <p:nvSpPr>
          <p:cNvPr id="3" name="Content Placeholder 2"/>
          <p:cNvSpPr>
            <a:spLocks noGrp="1"/>
          </p:cNvSpPr>
          <p:nvPr>
            <p:ph idx="1"/>
          </p:nvPr>
        </p:nvSpPr>
        <p:spPr/>
        <p:txBody>
          <a:bodyPr/>
          <a:lstStyle/>
          <a:p>
            <a:r>
              <a:rPr lang="x-none" b="1" dirty="0"/>
              <a:t>Step 3: Determine the different revenue streams </a:t>
            </a:r>
            <a:endParaRPr lang="en-US" dirty="0" smtClean="0"/>
          </a:p>
          <a:p>
            <a:r>
              <a:rPr lang="x-none" dirty="0" smtClean="0"/>
              <a:t>Determine </a:t>
            </a:r>
            <a:r>
              <a:rPr lang="x-none" dirty="0"/>
              <a:t>the main sources of income, such as grants, investments, and sales of goods or services, and assess each one's development potential and dependability to create accurate forecasts. </a:t>
            </a:r>
            <a:endParaRPr lang="en-US" dirty="0" smtClean="0"/>
          </a:p>
          <a:p>
            <a:r>
              <a:rPr lang="x-none" b="1" dirty="0" smtClean="0"/>
              <a:t>Step </a:t>
            </a:r>
            <a:r>
              <a:rPr lang="x-none" b="1" dirty="0"/>
              <a:t>4: Examine spending </a:t>
            </a:r>
            <a:endParaRPr lang="en-US" dirty="0" smtClean="0"/>
          </a:p>
          <a:p>
            <a:r>
              <a:rPr lang="x-none" dirty="0" smtClean="0"/>
              <a:t>Examining </a:t>
            </a:r>
            <a:r>
              <a:rPr lang="x-none" dirty="0"/>
              <a:t>the organization's spending on marketing, operations, research, and staff</a:t>
            </a:r>
            <a:endParaRPr lang="en-US" dirty="0"/>
          </a:p>
          <a:p>
            <a:r>
              <a:rPr lang="x-none" dirty="0"/>
              <a:t>This data can be used by organizations to find cost-saving opportunities or common expenditure habits. </a:t>
            </a:r>
            <a:endParaRPr lang="en-US" dirty="0"/>
          </a:p>
        </p:txBody>
      </p:sp>
    </p:spTree>
    <p:extLst>
      <p:ext uri="{BB962C8B-B14F-4D97-AF65-F5344CB8AC3E}">
        <p14:creationId xmlns:p14="http://schemas.microsoft.com/office/powerpoint/2010/main" val="353416939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How to build a budgeting plan?</a:t>
            </a:r>
            <a:endParaRPr lang="en-US" dirty="0"/>
          </a:p>
        </p:txBody>
      </p:sp>
      <p:sp>
        <p:nvSpPr>
          <p:cNvPr id="3" name="Content Placeholder 2"/>
          <p:cNvSpPr>
            <a:spLocks noGrp="1"/>
          </p:cNvSpPr>
          <p:nvPr>
            <p:ph idx="1"/>
          </p:nvPr>
        </p:nvSpPr>
        <p:spPr/>
        <p:txBody>
          <a:bodyPr>
            <a:normAutofit lnSpcReduction="10000"/>
          </a:bodyPr>
          <a:lstStyle/>
          <a:p>
            <a:r>
              <a:rPr lang="x-none" b="1" dirty="0"/>
              <a:t>Step 5: Set spending priorities </a:t>
            </a:r>
            <a:endParaRPr lang="en-US" b="1" dirty="0" smtClean="0"/>
          </a:p>
          <a:p>
            <a:r>
              <a:rPr lang="x-none" dirty="0" smtClean="0"/>
              <a:t>Assign </a:t>
            </a:r>
            <a:r>
              <a:rPr lang="x-none" dirty="0"/>
              <a:t>resources to departments with care, taking into account the organization's financial objectives and priorities</a:t>
            </a:r>
            <a:r>
              <a:rPr lang="x-none" dirty="0" smtClean="0"/>
              <a:t>.</a:t>
            </a:r>
            <a:endParaRPr lang="en-US" dirty="0" smtClean="0"/>
          </a:p>
          <a:p>
            <a:r>
              <a:rPr lang="x-none" dirty="0" smtClean="0"/>
              <a:t> </a:t>
            </a:r>
            <a:r>
              <a:rPr lang="x-none" dirty="0"/>
              <a:t>Establish the costs required to stop overspending without affecting the operation of the company. </a:t>
            </a:r>
            <a:endParaRPr lang="en-US" dirty="0" smtClean="0"/>
          </a:p>
          <a:p>
            <a:r>
              <a:rPr lang="x-none" b="1" dirty="0" smtClean="0"/>
              <a:t>Step </a:t>
            </a:r>
            <a:r>
              <a:rPr lang="x-none" b="1" dirty="0"/>
              <a:t>6: Establish a framework for the budget </a:t>
            </a:r>
            <a:endParaRPr lang="en-US" dirty="0" smtClean="0"/>
          </a:p>
          <a:p>
            <a:r>
              <a:rPr lang="en-US" dirty="0" smtClean="0"/>
              <a:t>E</a:t>
            </a:r>
            <a:r>
              <a:rPr lang="x-none" dirty="0" smtClean="0"/>
              <a:t>stablishing </a:t>
            </a:r>
            <a:r>
              <a:rPr lang="x-none" dirty="0"/>
              <a:t>a thorough budget structure that is in line with the organization's operational strategy and includes revenue forecasts and spending categories. </a:t>
            </a:r>
            <a:br>
              <a:rPr lang="x-none" dirty="0"/>
            </a:br>
            <a:endParaRPr lang="en-US" dirty="0"/>
          </a:p>
        </p:txBody>
      </p:sp>
    </p:spTree>
    <p:extLst>
      <p:ext uri="{BB962C8B-B14F-4D97-AF65-F5344CB8AC3E}">
        <p14:creationId xmlns:p14="http://schemas.microsoft.com/office/powerpoint/2010/main" val="394801228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How to build a budgeting plan?</a:t>
            </a:r>
            <a:endParaRPr lang="en-US" dirty="0"/>
          </a:p>
        </p:txBody>
      </p:sp>
      <p:sp>
        <p:nvSpPr>
          <p:cNvPr id="3" name="Content Placeholder 2"/>
          <p:cNvSpPr>
            <a:spLocks noGrp="1"/>
          </p:cNvSpPr>
          <p:nvPr>
            <p:ph idx="1"/>
          </p:nvPr>
        </p:nvSpPr>
        <p:spPr/>
        <p:txBody>
          <a:bodyPr/>
          <a:lstStyle/>
          <a:p>
            <a:r>
              <a:rPr lang="x-none" b="1" dirty="0"/>
              <a:t>Step 7: Establish the budgetary timeframe </a:t>
            </a:r>
            <a:endParaRPr lang="en-US" dirty="0" smtClean="0"/>
          </a:p>
          <a:p>
            <a:r>
              <a:rPr lang="x-none" dirty="0" smtClean="0"/>
              <a:t>Determine </a:t>
            </a:r>
            <a:r>
              <a:rPr lang="x-none" dirty="0"/>
              <a:t>the time frame for the budget plan by taking into account the financial cycle, industry type, and other variables. </a:t>
            </a:r>
            <a:endParaRPr lang="en-US" dirty="0" smtClean="0"/>
          </a:p>
          <a:p>
            <a:r>
              <a:rPr lang="x-none" dirty="0" smtClean="0"/>
              <a:t>The </a:t>
            </a:r>
            <a:r>
              <a:rPr lang="x-none" dirty="0"/>
              <a:t>time frame could be quarterly, annual, or monthly. </a:t>
            </a:r>
            <a:endParaRPr lang="en-US" dirty="0"/>
          </a:p>
          <a:p>
            <a:r>
              <a:rPr lang="x-none" dirty="0"/>
              <a:t> </a:t>
            </a:r>
            <a:r>
              <a:rPr lang="x-none" b="1" dirty="0" smtClean="0"/>
              <a:t>Step </a:t>
            </a:r>
            <a:r>
              <a:rPr lang="x-none" b="1" dirty="0"/>
              <a:t>8: Create criteria for budgeting </a:t>
            </a:r>
            <a:endParaRPr lang="en-US" b="1" dirty="0" smtClean="0"/>
          </a:p>
          <a:p>
            <a:r>
              <a:rPr lang="x-none" dirty="0" smtClean="0"/>
              <a:t>To </a:t>
            </a:r>
            <a:r>
              <a:rPr lang="x-none" dirty="0"/>
              <a:t>ensure uniformity and transparency throughout the process, the next stage is to specify all the rules that must be adhered to, such as the presumptions, approaches, or strategies, and to document them.</a:t>
            </a:r>
            <a:endParaRPr lang="en-US" dirty="0"/>
          </a:p>
        </p:txBody>
      </p:sp>
    </p:spTree>
    <p:extLst>
      <p:ext uri="{BB962C8B-B14F-4D97-AF65-F5344CB8AC3E}">
        <p14:creationId xmlns:p14="http://schemas.microsoft.com/office/powerpoint/2010/main" val="402567441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How to build a budgeting plan?</a:t>
            </a:r>
            <a:endParaRPr lang="en-US" dirty="0"/>
          </a:p>
        </p:txBody>
      </p:sp>
      <p:sp>
        <p:nvSpPr>
          <p:cNvPr id="3" name="Content Placeholder 2"/>
          <p:cNvSpPr>
            <a:spLocks noGrp="1"/>
          </p:cNvSpPr>
          <p:nvPr>
            <p:ph idx="1"/>
          </p:nvPr>
        </p:nvSpPr>
        <p:spPr/>
        <p:txBody>
          <a:bodyPr>
            <a:normAutofit fontScale="92500"/>
          </a:bodyPr>
          <a:lstStyle/>
          <a:p>
            <a:r>
              <a:rPr lang="x-none" b="1" dirty="0"/>
              <a:t>Step 9: Keep an eye on and evaluate </a:t>
            </a:r>
            <a:endParaRPr lang="en-US" b="1" dirty="0" smtClean="0"/>
          </a:p>
          <a:p>
            <a:r>
              <a:rPr lang="x-none" dirty="0" smtClean="0"/>
              <a:t>At </a:t>
            </a:r>
            <a:r>
              <a:rPr lang="x-none" dirty="0"/>
              <a:t>regular intervals, review the budget plan and contrast it with predetermined numbers. </a:t>
            </a:r>
            <a:endParaRPr lang="en-US" dirty="0" smtClean="0"/>
          </a:p>
          <a:p>
            <a:r>
              <a:rPr lang="x-none" dirty="0" smtClean="0"/>
              <a:t>This </a:t>
            </a:r>
            <a:r>
              <a:rPr lang="x-none" dirty="0"/>
              <a:t>aids in examining any minor variations and adjusting the plan as needed to meet business requirements. </a:t>
            </a:r>
            <a:endParaRPr lang="en-US" dirty="0" smtClean="0"/>
          </a:p>
          <a:p>
            <a:r>
              <a:rPr lang="x-none" b="1" dirty="0" smtClean="0"/>
              <a:t>Step </a:t>
            </a:r>
            <a:r>
              <a:rPr lang="x-none" b="1" dirty="0"/>
              <a:t>10: Explain the strategy </a:t>
            </a:r>
            <a:endParaRPr lang="en-US" dirty="0" smtClean="0"/>
          </a:p>
          <a:p>
            <a:r>
              <a:rPr lang="x-none" dirty="0" smtClean="0"/>
              <a:t>To </a:t>
            </a:r>
            <a:r>
              <a:rPr lang="x-none" dirty="0"/>
              <a:t>prevent misunderstandings, share the plan with all pertinent stakeholders within the organization. </a:t>
            </a:r>
            <a:endParaRPr lang="en-US" dirty="0" smtClean="0"/>
          </a:p>
          <a:p>
            <a:r>
              <a:rPr lang="x-none" dirty="0" smtClean="0"/>
              <a:t>Additionally</a:t>
            </a:r>
            <a:r>
              <a:rPr lang="x-none" dirty="0"/>
              <a:t>, teach different department heads how to manage the budget well so that they can collaborate to achieve the common goal and vision. </a:t>
            </a:r>
            <a:endParaRPr lang="en-US" dirty="0"/>
          </a:p>
          <a:p>
            <a:endParaRPr lang="en-US" dirty="0"/>
          </a:p>
        </p:txBody>
      </p:sp>
    </p:spTree>
    <p:extLst>
      <p:ext uri="{BB962C8B-B14F-4D97-AF65-F5344CB8AC3E}">
        <p14:creationId xmlns:p14="http://schemas.microsoft.com/office/powerpoint/2010/main" val="3008433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How can budgeting assist in controlling and monitoring expenses</a:t>
            </a:r>
            <a:endParaRPr lang="en-US" dirty="0"/>
          </a:p>
        </p:txBody>
      </p:sp>
      <p:sp>
        <p:nvSpPr>
          <p:cNvPr id="3" name="Content Placeholder 2"/>
          <p:cNvSpPr>
            <a:spLocks noGrp="1"/>
          </p:cNvSpPr>
          <p:nvPr>
            <p:ph idx="1"/>
          </p:nvPr>
        </p:nvSpPr>
        <p:spPr/>
        <p:txBody>
          <a:bodyPr/>
          <a:lstStyle/>
          <a:p>
            <a:r>
              <a:rPr lang="x-none" dirty="0"/>
              <a:t>The following are some ways that budgeting aids businesses in keeping tabs on and managing spending: </a:t>
            </a:r>
            <a:endParaRPr lang="en-US" dirty="0" smtClean="0"/>
          </a:p>
          <a:p>
            <a:r>
              <a:rPr lang="x-none" dirty="0" smtClean="0"/>
              <a:t>It </a:t>
            </a:r>
            <a:r>
              <a:rPr lang="x-none" dirty="0"/>
              <a:t>supports management in detecting areas of overspending by classifying the expenses under different subheadings. </a:t>
            </a:r>
            <a:endParaRPr lang="en-US" dirty="0" smtClean="0"/>
          </a:p>
          <a:p>
            <a:r>
              <a:rPr lang="x-none" dirty="0" smtClean="0"/>
              <a:t>Additionally</a:t>
            </a:r>
            <a:r>
              <a:rPr lang="x-none" dirty="0"/>
              <a:t>, it gives each category a set spending cap, which incentivizes all departments to act responsibly with money. </a:t>
            </a:r>
            <a:endParaRPr lang="en-US" dirty="0" smtClean="0"/>
          </a:p>
          <a:p>
            <a:r>
              <a:rPr lang="x-none" dirty="0" smtClean="0"/>
              <a:t>Since </a:t>
            </a:r>
            <a:r>
              <a:rPr lang="x-none" dirty="0"/>
              <a:t>they are essential to determining the possible impact of each proposed expense, it aids companies in making well-informed spending decisions</a:t>
            </a:r>
            <a:endParaRPr lang="en-US" dirty="0"/>
          </a:p>
        </p:txBody>
      </p:sp>
    </p:spTree>
    <p:extLst>
      <p:ext uri="{BB962C8B-B14F-4D97-AF65-F5344CB8AC3E}">
        <p14:creationId xmlns:p14="http://schemas.microsoft.com/office/powerpoint/2010/main" val="232375275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Advantages of Budgeting Process</a:t>
            </a:r>
            <a:endParaRPr lang="en-US" dirty="0"/>
          </a:p>
        </p:txBody>
      </p:sp>
      <p:sp>
        <p:nvSpPr>
          <p:cNvPr id="3" name="Content Placeholder 2"/>
          <p:cNvSpPr>
            <a:spLocks noGrp="1"/>
          </p:cNvSpPr>
          <p:nvPr>
            <p:ph idx="1"/>
          </p:nvPr>
        </p:nvSpPr>
        <p:spPr/>
        <p:txBody>
          <a:bodyPr>
            <a:normAutofit fontScale="92500" lnSpcReduction="10000"/>
          </a:bodyPr>
          <a:lstStyle/>
          <a:p>
            <a:r>
              <a:rPr lang="x-none" dirty="0"/>
              <a:t>By carefully examining the spending and taking care of little problems that could develop into major crises, organizations can identify any early indicators of financial instability. </a:t>
            </a:r>
            <a:endParaRPr lang="en-US" dirty="0" smtClean="0"/>
          </a:p>
          <a:p>
            <a:r>
              <a:rPr lang="x-none" dirty="0" smtClean="0"/>
              <a:t>Additionally</a:t>
            </a:r>
            <a:r>
              <a:rPr lang="x-none" dirty="0"/>
              <a:t>, it assists companies in updating their procedures on a regular basis so they can swiftly adjust to the ever-changing business environment. </a:t>
            </a:r>
            <a:endParaRPr lang="en-US" dirty="0"/>
          </a:p>
          <a:p>
            <a:r>
              <a:rPr lang="en-US" b="1" dirty="0" smtClean="0"/>
              <a:t>What </a:t>
            </a:r>
            <a:r>
              <a:rPr lang="en-US" b="1" dirty="0"/>
              <a:t>are the potential benefits of implementing a budgeting process</a:t>
            </a:r>
            <a:r>
              <a:rPr lang="en-US" b="1" dirty="0" smtClean="0"/>
              <a:t>?</a:t>
            </a:r>
          </a:p>
          <a:p>
            <a:r>
              <a:rPr lang="x-none" dirty="0"/>
              <a:t>It encourages the organization to adopt mindful spending practices and a feeling of financial discipline. </a:t>
            </a:r>
            <a:endParaRPr lang="en-US" dirty="0" smtClean="0"/>
          </a:p>
          <a:p>
            <a:r>
              <a:rPr lang="x-none" dirty="0" smtClean="0"/>
              <a:t>It </a:t>
            </a:r>
            <a:r>
              <a:rPr lang="x-none" dirty="0"/>
              <a:t>enhances overall financial stability by enabling businesses to reduce wasteful expenditure and keep costs under control. </a:t>
            </a:r>
            <a:br>
              <a:rPr lang="x-none" dirty="0"/>
            </a:br>
            <a:endParaRPr lang="en-US" dirty="0"/>
          </a:p>
          <a:p>
            <a:endParaRPr lang="en-US" dirty="0"/>
          </a:p>
        </p:txBody>
      </p:sp>
    </p:spTree>
    <p:extLst>
      <p:ext uri="{BB962C8B-B14F-4D97-AF65-F5344CB8AC3E}">
        <p14:creationId xmlns:p14="http://schemas.microsoft.com/office/powerpoint/2010/main" val="395837970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Advantages of Budgeting Process</a:t>
            </a:r>
            <a:endParaRPr lang="en-US" dirty="0"/>
          </a:p>
        </p:txBody>
      </p:sp>
      <p:sp>
        <p:nvSpPr>
          <p:cNvPr id="3" name="Content Placeholder 2"/>
          <p:cNvSpPr>
            <a:spLocks noGrp="1"/>
          </p:cNvSpPr>
          <p:nvPr>
            <p:ph idx="1"/>
          </p:nvPr>
        </p:nvSpPr>
        <p:spPr/>
        <p:txBody>
          <a:bodyPr/>
          <a:lstStyle/>
          <a:p>
            <a:r>
              <a:rPr lang="x-none" dirty="0"/>
              <a:t>Businesses are able to effectively assess their financial performance, pinpoint areas for development, and implement adjustments as needed. </a:t>
            </a:r>
            <a:endParaRPr lang="en-US" dirty="0" smtClean="0"/>
          </a:p>
          <a:p>
            <a:r>
              <a:rPr lang="x-none" dirty="0" smtClean="0"/>
              <a:t>By </a:t>
            </a:r>
            <a:r>
              <a:rPr lang="x-none" dirty="0"/>
              <a:t>estimating project revenues, costs, and profits, it assists companies in planning their future activities. </a:t>
            </a:r>
            <a:endParaRPr lang="en-US" dirty="0" smtClean="0"/>
          </a:p>
          <a:p>
            <a:r>
              <a:rPr lang="x-none" dirty="0" smtClean="0"/>
              <a:t>By </a:t>
            </a:r>
            <a:r>
              <a:rPr lang="x-none" dirty="0"/>
              <a:t>coordinating departmental financial objectives with organizational aims, it also promotes a culture of openness, responsibility, and cooperation. </a:t>
            </a:r>
            <a:endParaRPr lang="en-US" dirty="0"/>
          </a:p>
          <a:p>
            <a:endParaRPr lang="en-US" dirty="0"/>
          </a:p>
        </p:txBody>
      </p:sp>
    </p:spTree>
    <p:extLst>
      <p:ext uri="{BB962C8B-B14F-4D97-AF65-F5344CB8AC3E}">
        <p14:creationId xmlns:p14="http://schemas.microsoft.com/office/powerpoint/2010/main" val="367508744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Summary</a:t>
            </a:r>
            <a:endParaRPr lang="en-US" dirty="0"/>
          </a:p>
        </p:txBody>
      </p:sp>
      <p:sp>
        <p:nvSpPr>
          <p:cNvPr id="3" name="Content Placeholder 2"/>
          <p:cNvSpPr>
            <a:spLocks noGrp="1"/>
          </p:cNvSpPr>
          <p:nvPr>
            <p:ph idx="1"/>
          </p:nvPr>
        </p:nvSpPr>
        <p:spPr/>
        <p:txBody>
          <a:bodyPr>
            <a:normAutofit fontScale="92500" lnSpcReduction="20000"/>
          </a:bodyPr>
          <a:lstStyle/>
          <a:p>
            <a:r>
              <a:rPr lang="x-none" dirty="0"/>
              <a:t>Three components of a budget must be budgeted for: </a:t>
            </a:r>
            <a:endParaRPr lang="en-US" dirty="0"/>
          </a:p>
          <a:p>
            <a:pPr lvl="0"/>
            <a:r>
              <a:rPr lang="en-US" dirty="0" smtClean="0"/>
              <a:t>1. </a:t>
            </a:r>
            <a:r>
              <a:rPr lang="x-none" dirty="0" smtClean="0"/>
              <a:t>The </a:t>
            </a:r>
            <a:r>
              <a:rPr lang="x-none" b="1" dirty="0"/>
              <a:t>performance budget </a:t>
            </a:r>
            <a:r>
              <a:rPr lang="x-none" dirty="0"/>
              <a:t>is frequently referred to as "the budget" because it is the most frequently budgeted amount. </a:t>
            </a:r>
            <a:endParaRPr lang="en-US" dirty="0" smtClean="0"/>
          </a:p>
          <a:p>
            <a:pPr lvl="0"/>
            <a:r>
              <a:rPr lang="x-none" dirty="0" smtClean="0"/>
              <a:t>The </a:t>
            </a:r>
            <a:r>
              <a:rPr lang="x-none" dirty="0"/>
              <a:t>company's earnings and expenses make up the income budget. Calculating and managing the business's expenses and income is the goal. </a:t>
            </a:r>
            <a:endParaRPr lang="en-US" dirty="0" smtClean="0"/>
          </a:p>
          <a:p>
            <a:pPr lvl="0"/>
            <a:r>
              <a:rPr lang="x-none" dirty="0" smtClean="0"/>
              <a:t>2</a:t>
            </a:r>
            <a:r>
              <a:rPr lang="x-none" dirty="0"/>
              <a:t>. The </a:t>
            </a:r>
            <a:r>
              <a:rPr lang="x-none" b="1" dirty="0"/>
              <a:t>company's liquidity </a:t>
            </a:r>
            <a:r>
              <a:rPr lang="x-none" dirty="0"/>
              <a:t>(liquid assets) is addressed by the liquidity budget (cash budget). </a:t>
            </a:r>
            <a:endParaRPr lang="en-US" dirty="0" smtClean="0"/>
          </a:p>
          <a:p>
            <a:pPr lvl="0"/>
            <a:r>
              <a:rPr lang="x-none" dirty="0" smtClean="0"/>
              <a:t>The </a:t>
            </a:r>
            <a:r>
              <a:rPr lang="x-none" dirty="0"/>
              <a:t>company's ability to make payments over time is reflected in the liquidity budget</a:t>
            </a:r>
            <a:r>
              <a:rPr lang="x-none" dirty="0" smtClean="0"/>
              <a:t>.</a:t>
            </a:r>
            <a:endParaRPr lang="en-US" dirty="0" smtClean="0"/>
          </a:p>
          <a:p>
            <a:pPr lvl="0"/>
            <a:r>
              <a:rPr lang="x-none" dirty="0" smtClean="0"/>
              <a:t> </a:t>
            </a:r>
            <a:r>
              <a:rPr lang="x-none" dirty="0"/>
              <a:t>In other words, the liquidity budget displays the company's "actual money" coming in and out. </a:t>
            </a:r>
            <a:br>
              <a:rPr lang="x-none" dirty="0"/>
            </a:br>
            <a:r>
              <a:rPr lang="x-none" dirty="0"/>
              <a:t>3. A </a:t>
            </a:r>
            <a:r>
              <a:rPr lang="x-none" b="1" dirty="0"/>
              <a:t>budgeted balance sheet </a:t>
            </a:r>
            <a:r>
              <a:rPr lang="x-none" dirty="0"/>
              <a:t>displays the anticipated changes in assets, equity, and liabilities during the budgeted period. </a:t>
            </a:r>
            <a:endParaRPr lang="en-US" dirty="0"/>
          </a:p>
          <a:p>
            <a:endParaRPr lang="en-US" dirty="0"/>
          </a:p>
        </p:txBody>
      </p:sp>
    </p:spTree>
    <p:extLst>
      <p:ext uri="{BB962C8B-B14F-4D97-AF65-F5344CB8AC3E}">
        <p14:creationId xmlns:p14="http://schemas.microsoft.com/office/powerpoint/2010/main" val="346171719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Week 7: Budget</a:t>
            </a:r>
            <a:endParaRPr lang="en-US" dirty="0"/>
          </a:p>
        </p:txBody>
      </p:sp>
      <p:sp>
        <p:nvSpPr>
          <p:cNvPr id="3" name="Content Placeholder 2"/>
          <p:cNvSpPr>
            <a:spLocks noGrp="1"/>
          </p:cNvSpPr>
          <p:nvPr>
            <p:ph idx="1"/>
          </p:nvPr>
        </p:nvSpPr>
        <p:spPr/>
        <p:txBody>
          <a:bodyPr/>
          <a:lstStyle/>
          <a:p>
            <a:endParaRPr lang="en-US" dirty="0" smtClean="0"/>
          </a:p>
          <a:p>
            <a:endParaRPr lang="en-US" dirty="0"/>
          </a:p>
          <a:p>
            <a:r>
              <a:rPr lang="en-US" dirty="0" smtClean="0"/>
              <a:t>End of Week Seven Part 2</a:t>
            </a:r>
            <a:endParaRPr lang="en-US" dirty="0"/>
          </a:p>
        </p:txBody>
      </p:sp>
    </p:spTree>
    <p:extLst>
      <p:ext uri="{BB962C8B-B14F-4D97-AF65-F5344CB8AC3E}">
        <p14:creationId xmlns:p14="http://schemas.microsoft.com/office/powerpoint/2010/main" val="278611418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287</TotalTime>
  <Words>2457</Words>
  <Application>Microsoft Office PowerPoint</Application>
  <PresentationFormat>Custom</PresentationFormat>
  <Paragraphs>234</Paragraphs>
  <Slides>44</Slides>
  <Notes>0</Notes>
  <HiddenSlides>0</HiddenSlides>
  <MMClips>0</MMClips>
  <ScaleCrop>false</ScaleCrop>
  <HeadingPairs>
    <vt:vector size="4" baseType="variant">
      <vt:variant>
        <vt:lpstr>Theme</vt:lpstr>
      </vt:variant>
      <vt:variant>
        <vt:i4>1</vt:i4>
      </vt:variant>
      <vt:variant>
        <vt:lpstr>Slide Titles</vt:lpstr>
      </vt:variant>
      <vt:variant>
        <vt:i4>44</vt:i4>
      </vt:variant>
    </vt:vector>
  </HeadingPairs>
  <TitlesOfParts>
    <vt:vector size="45" baseType="lpstr">
      <vt:lpstr>Office Theme</vt:lpstr>
      <vt:lpstr>Course: Advanced Management Accounting</vt:lpstr>
      <vt:lpstr>Introduction</vt:lpstr>
      <vt:lpstr>Introduction</vt:lpstr>
      <vt:lpstr>Introduction</vt:lpstr>
      <vt:lpstr>Budget</vt:lpstr>
      <vt:lpstr>The budgeting process</vt:lpstr>
      <vt:lpstr> The budgeting process</vt:lpstr>
      <vt:lpstr>The budgeting process</vt:lpstr>
      <vt:lpstr>The budgeting process</vt:lpstr>
      <vt:lpstr>i. Compiling Data on Sales </vt:lpstr>
      <vt:lpstr>Compiling Data on Sales </vt:lpstr>
      <vt:lpstr>Compiling data</vt:lpstr>
      <vt:lpstr>[b]. Compiling Information on Expenses </vt:lpstr>
      <vt:lpstr>Step 4: Creating Forecasts </vt:lpstr>
      <vt:lpstr>Creating a budget</vt:lpstr>
      <vt:lpstr>Benefits of creating a budget.  </vt:lpstr>
      <vt:lpstr>Problems in budgeting </vt:lpstr>
      <vt:lpstr>Problems in budgeting </vt:lpstr>
      <vt:lpstr>The qualities of a budget </vt:lpstr>
      <vt:lpstr>Translating Strategy into Targets and Budgets </vt:lpstr>
      <vt:lpstr>Translating Strategy into Targets and Budgets </vt:lpstr>
      <vt:lpstr>Week 7 : Budget</vt:lpstr>
      <vt:lpstr>Week : 7 </vt:lpstr>
      <vt:lpstr>Goals of the Budgeting Process </vt:lpstr>
      <vt:lpstr>Goals of the Budgeting Process</vt:lpstr>
      <vt:lpstr>Goals of the Budgeting Process</vt:lpstr>
      <vt:lpstr>Budget Types</vt:lpstr>
      <vt:lpstr>Budget Types</vt:lpstr>
      <vt:lpstr>Budget Types</vt:lpstr>
      <vt:lpstr>The Budget Processes</vt:lpstr>
      <vt:lpstr>What is budget forecasting and planning? </vt:lpstr>
      <vt:lpstr>What is budget forecasting and planning?</vt:lpstr>
      <vt:lpstr>Budget Planning</vt:lpstr>
      <vt:lpstr>Budget Planning</vt:lpstr>
      <vt:lpstr>How to build a budgeting plan? </vt:lpstr>
      <vt:lpstr>How to build a budgeting plan?</vt:lpstr>
      <vt:lpstr>How to build a budgeting plan?</vt:lpstr>
      <vt:lpstr>How to build a budgeting plan?</vt:lpstr>
      <vt:lpstr>How to build a budgeting plan?</vt:lpstr>
      <vt:lpstr>How can budgeting assist in controlling and monitoring expenses</vt:lpstr>
      <vt:lpstr>Advantages of Budgeting Process</vt:lpstr>
      <vt:lpstr>Advantages of Budgeting Process</vt:lpstr>
      <vt:lpstr>Summary</vt:lpstr>
      <vt:lpstr>Week 7: Budget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Course: Advanced Management Accounting</dc:title>
  <dc:creator>Peter Karugu Kahihu</dc:creator>
  <cp:lastModifiedBy>Admin</cp:lastModifiedBy>
  <cp:revision>17</cp:revision>
  <dcterms:created xsi:type="dcterms:W3CDTF">2024-10-23T09:32:06Z</dcterms:created>
  <dcterms:modified xsi:type="dcterms:W3CDTF">2024-10-25T06:46:18Z</dcterms:modified>
</cp:coreProperties>
</file>