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49" roundtripDataSignature="AMtx7mg9DS/R7PocqVNgrBp4F5w0tw6py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4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4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4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4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5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3"/>
          <p:cNvSpPr/>
          <p:nvPr>
            <p:ph idx="2" type="pic"/>
          </p:nvPr>
        </p:nvSpPr>
        <p:spPr>
          <a:xfrm>
            <a:off x="5183188" y="987425"/>
            <a:ext cx="6172200" cy="4873625"/>
          </a:xfrm>
          <a:prstGeom prst="rect">
            <a:avLst/>
          </a:prstGeom>
          <a:noFill/>
          <a:ln>
            <a:noFill/>
          </a:ln>
        </p:spPr>
      </p:sp>
      <p:sp>
        <p:nvSpPr>
          <p:cNvPr id="64" name="Google Shape;64;p5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Calibri"/>
              <a:buNone/>
            </a:pPr>
            <a:r>
              <a:rPr b="1" lang="en-US"/>
              <a:t>Course: Advanced Management Accounting</a:t>
            </a:r>
            <a:endParaRPr/>
          </a:p>
        </p:txBody>
      </p:sp>
      <p:sp>
        <p:nvSpPr>
          <p:cNvPr id="85" name="Google Shape;85;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US"/>
              <a:t>Week 8 : Budgetary Control</a:t>
            </a:r>
            <a:endParaRPr/>
          </a:p>
          <a:p>
            <a:pPr indent="0" lvl="0" marL="0" rtl="0" algn="ctr">
              <a:lnSpc>
                <a:spcPct val="90000"/>
              </a:lnSpc>
              <a:spcBef>
                <a:spcPts val="1000"/>
              </a:spcBef>
              <a:spcAft>
                <a:spcPts val="0"/>
              </a:spcAft>
              <a:buClr>
                <a:schemeClr val="dk1"/>
              </a:buClr>
              <a:buSzPts val="2400"/>
              <a:buNone/>
            </a:pPr>
            <a:r>
              <a:t/>
            </a:r>
            <a:endParaRPr/>
          </a:p>
          <a:p>
            <a:pPr indent="0" lvl="0" marL="0" rtl="0" algn="ctr">
              <a:lnSpc>
                <a:spcPct val="90000"/>
              </a:lnSpc>
              <a:spcBef>
                <a:spcPts val="1000"/>
              </a:spcBef>
              <a:spcAft>
                <a:spcPts val="0"/>
              </a:spcAft>
              <a:buClr>
                <a:schemeClr val="dk1"/>
              </a:buClr>
              <a:buSzPts val="2400"/>
              <a:buNone/>
            </a:pPr>
            <a:r>
              <a:rPr lang="en-US"/>
              <a:t>Lecturer: Peter Karugu Kahihu</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Introduction</a:t>
            </a:r>
            <a:endParaRPr/>
          </a:p>
        </p:txBody>
      </p:sp>
      <p:sp>
        <p:nvSpPr>
          <p:cNvPr id="91" name="Google Shape;91;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t>This lecture introduces you to the Budgetary control  as a managerial tool for decision making control</a:t>
            </a:r>
            <a:endParaRPr/>
          </a:p>
          <a:p>
            <a:pPr indent="0" lvl="0" marL="0" rtl="0" algn="just">
              <a:lnSpc>
                <a:spcPct val="90000"/>
              </a:lnSpc>
              <a:spcBef>
                <a:spcPts val="1000"/>
              </a:spcBef>
              <a:spcAft>
                <a:spcPts val="0"/>
              </a:spcAft>
              <a:buClr>
                <a:schemeClr val="dk1"/>
              </a:buClr>
              <a:buSzPts val="2800"/>
              <a:buNone/>
            </a:pPr>
            <a:r>
              <a:rPr b="1" lang="en-US"/>
              <a:t>	Expected Learning Outcomes</a:t>
            </a:r>
            <a:endParaRPr/>
          </a:p>
          <a:p>
            <a:pPr indent="-228600" lvl="0" marL="228600" rtl="0" algn="just">
              <a:lnSpc>
                <a:spcPct val="90000"/>
              </a:lnSpc>
              <a:spcBef>
                <a:spcPts val="1000"/>
              </a:spcBef>
              <a:spcAft>
                <a:spcPts val="0"/>
              </a:spcAft>
              <a:buClr>
                <a:schemeClr val="dk1"/>
              </a:buClr>
              <a:buSzPts val="2800"/>
              <a:buChar char="•"/>
            </a:pPr>
            <a:r>
              <a:rPr lang="en-US"/>
              <a:t>By the end of this lecture, the learner should be able to: </a:t>
            </a:r>
            <a:endParaRPr/>
          </a:p>
          <a:p>
            <a:pPr indent="-228600" lvl="1" marL="685800" rtl="0" algn="just">
              <a:lnSpc>
                <a:spcPct val="90000"/>
              </a:lnSpc>
              <a:spcBef>
                <a:spcPts val="500"/>
              </a:spcBef>
              <a:spcAft>
                <a:spcPts val="0"/>
              </a:spcAft>
              <a:buClr>
                <a:schemeClr val="dk1"/>
              </a:buClr>
              <a:buSzPts val="2400"/>
              <a:buChar char="•"/>
            </a:pPr>
            <a:r>
              <a:rPr lang="en-US"/>
              <a:t>Know the Importance of budget control in decision making </a:t>
            </a:r>
            <a:endParaRPr/>
          </a:p>
          <a:p>
            <a:pPr indent="-228600" lvl="1" marL="685800" rtl="0" algn="just">
              <a:lnSpc>
                <a:spcPct val="90000"/>
              </a:lnSpc>
              <a:spcBef>
                <a:spcPts val="500"/>
              </a:spcBef>
              <a:spcAft>
                <a:spcPts val="0"/>
              </a:spcAft>
              <a:buClr>
                <a:schemeClr val="dk1"/>
              </a:buClr>
              <a:buSzPts val="2400"/>
              <a:buChar char="•"/>
            </a:pPr>
            <a:r>
              <a:rPr lang="en-US"/>
              <a:t>Know various steps involved in the budget control</a:t>
            </a:r>
            <a:endParaRPr/>
          </a:p>
          <a:p>
            <a:pPr indent="-228600" lvl="1" marL="685800" rtl="0" algn="just">
              <a:lnSpc>
                <a:spcPct val="90000"/>
              </a:lnSpc>
              <a:spcBef>
                <a:spcPts val="500"/>
              </a:spcBef>
              <a:spcAft>
                <a:spcPts val="0"/>
              </a:spcAft>
              <a:buClr>
                <a:schemeClr val="dk1"/>
              </a:buClr>
              <a:buSzPts val="2400"/>
              <a:buChar char="•"/>
            </a:pPr>
            <a:r>
              <a:rPr lang="en-US"/>
              <a:t>Know different kinds of budgetary control tools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Introduction</a:t>
            </a:r>
            <a:endParaRPr/>
          </a:p>
        </p:txBody>
      </p:sp>
      <p:sp>
        <p:nvSpPr>
          <p:cNvPr id="97" name="Google Shape;97;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Budgetary control is a systematic process that helps organizations monitor and manage their financial performance by comparing actual results with planned budgets. </a:t>
            </a:r>
            <a:endParaRPr/>
          </a:p>
          <a:p>
            <a:pPr indent="-228600" lvl="0" marL="228600" rtl="0" algn="l">
              <a:lnSpc>
                <a:spcPct val="90000"/>
              </a:lnSpc>
              <a:spcBef>
                <a:spcPts val="1000"/>
              </a:spcBef>
              <a:spcAft>
                <a:spcPts val="0"/>
              </a:spcAft>
              <a:buClr>
                <a:schemeClr val="dk1"/>
              </a:buClr>
              <a:buSzPts val="2800"/>
              <a:buChar char="•"/>
            </a:pPr>
            <a:r>
              <a:rPr lang="en-US"/>
              <a:t>It allows businesses to track expenses, identify variances, and take corrective actions to meet financial goals.</a:t>
            </a:r>
            <a:endParaRPr/>
          </a:p>
          <a:p>
            <a:pPr indent="-228600" lvl="0" marL="228600" rtl="0" algn="l">
              <a:lnSpc>
                <a:spcPct val="90000"/>
              </a:lnSpc>
              <a:spcBef>
                <a:spcPts val="1000"/>
              </a:spcBef>
              <a:spcAft>
                <a:spcPts val="0"/>
              </a:spcAft>
              <a:buClr>
                <a:schemeClr val="dk1"/>
              </a:buClr>
              <a:buSzPts val="2800"/>
              <a:buChar char="•"/>
            </a:pPr>
            <a:r>
              <a:rPr lang="en-US"/>
              <a:t> Budgetary control, as the name suggests, is about controlling the budget.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Introduction</a:t>
            </a:r>
            <a:endParaRPr/>
          </a:p>
        </p:txBody>
      </p:sp>
      <p:sp>
        <p:nvSpPr>
          <p:cNvPr id="103" name="Google Shape;103;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It guides a business toward its financial goals by setting a financial route, monitoring progress, and adjusting for unexpected expenses or changes in revenue. </a:t>
            </a:r>
            <a:endParaRPr/>
          </a:p>
          <a:p>
            <a:pPr indent="-228600" lvl="0" marL="228600" rtl="0" algn="l">
              <a:lnSpc>
                <a:spcPct val="90000"/>
              </a:lnSpc>
              <a:spcBef>
                <a:spcPts val="1000"/>
              </a:spcBef>
              <a:spcAft>
                <a:spcPts val="0"/>
              </a:spcAft>
              <a:buClr>
                <a:schemeClr val="dk1"/>
              </a:buClr>
              <a:buSzPts val="2800"/>
              <a:buChar char="•"/>
            </a:pPr>
            <a:r>
              <a:rPr lang="en-US"/>
              <a:t>This ensures the business stays on track and efficiently manages its resources.</a:t>
            </a:r>
            <a:endParaRPr/>
          </a:p>
          <a:p>
            <a:pPr indent="-228600" lvl="0" marL="228600" rtl="0" algn="l">
              <a:lnSpc>
                <a:spcPct val="90000"/>
              </a:lnSpc>
              <a:spcBef>
                <a:spcPts val="1000"/>
              </a:spcBef>
              <a:spcAft>
                <a:spcPts val="0"/>
              </a:spcAft>
              <a:buClr>
                <a:schemeClr val="dk1"/>
              </a:buClr>
              <a:buSzPts val="2800"/>
              <a:buChar char="•"/>
            </a:pPr>
            <a:r>
              <a:rPr lang="en-US"/>
              <a:t>The budget is a blue-print of the projected plan of action expressed in quantitative terms and for a specified period.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Introduction</a:t>
            </a:r>
            <a:endParaRPr/>
          </a:p>
        </p:txBody>
      </p:sp>
      <p:sp>
        <p:nvSpPr>
          <p:cNvPr id="109" name="Google Shape;109;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The budgets put the plan in a concrete form and follow up action to see that the plan adheres to complete the system of control. </a:t>
            </a:r>
            <a:endParaRPr/>
          </a:p>
          <a:p>
            <a:pPr indent="-228600" lvl="0" marL="228600" rtl="0" algn="l">
              <a:lnSpc>
                <a:spcPct val="90000"/>
              </a:lnSpc>
              <a:spcBef>
                <a:spcPts val="1000"/>
              </a:spcBef>
              <a:spcAft>
                <a:spcPts val="0"/>
              </a:spcAft>
              <a:buClr>
                <a:schemeClr val="dk1"/>
              </a:buClr>
              <a:buSzPts val="2800"/>
              <a:buChar char="•"/>
            </a:pPr>
            <a:r>
              <a:rPr lang="en-US"/>
              <a:t>It shows income and expenses plan of spending over a while.</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b="1" lang="en-US"/>
              <a:t>What is Budgeting?</a:t>
            </a:r>
            <a:endParaRPr/>
          </a:p>
          <a:p>
            <a:pPr indent="-228600" lvl="0" marL="228600" rtl="0" algn="l">
              <a:lnSpc>
                <a:spcPct val="90000"/>
              </a:lnSpc>
              <a:spcBef>
                <a:spcPts val="1000"/>
              </a:spcBef>
              <a:spcAft>
                <a:spcPts val="0"/>
              </a:spcAft>
              <a:buClr>
                <a:schemeClr val="dk1"/>
              </a:buClr>
              <a:buSzPts val="2800"/>
              <a:buChar char="•"/>
            </a:pPr>
            <a:r>
              <a:rPr lang="en-US"/>
              <a:t>Budgeting is the art of planning. </a:t>
            </a:r>
            <a:endParaRPr/>
          </a:p>
          <a:p>
            <a:pPr indent="-228600" lvl="0" marL="228600" rtl="0" algn="l">
              <a:lnSpc>
                <a:spcPct val="90000"/>
              </a:lnSpc>
              <a:spcBef>
                <a:spcPts val="1000"/>
              </a:spcBef>
              <a:spcAft>
                <a:spcPts val="0"/>
              </a:spcAft>
              <a:buClr>
                <a:schemeClr val="dk1"/>
              </a:buClr>
              <a:buSzPts val="2800"/>
              <a:buChar char="•"/>
            </a:pPr>
            <a:r>
              <a:rPr lang="en-US"/>
              <a:t>It is the process of making a plan to spend money.</a:t>
            </a:r>
            <a:endParaRPr/>
          </a:p>
          <a:p>
            <a:pPr indent="-228600" lvl="0" marL="228600" rtl="0" algn="l">
              <a:lnSpc>
                <a:spcPct val="90000"/>
              </a:lnSpc>
              <a:spcBef>
                <a:spcPts val="1000"/>
              </a:spcBef>
              <a:spcAft>
                <a:spcPts val="0"/>
              </a:spcAft>
              <a:buClr>
                <a:schemeClr val="dk1"/>
              </a:buClr>
              <a:buSzPts val="2800"/>
              <a:buChar char="•"/>
            </a:pPr>
            <a:r>
              <a:rPr lang="en-US"/>
              <a:t> This spending plan helps companies determine whether they have enough money to do the things they need or would like to do.</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Budgeting</a:t>
            </a:r>
            <a:endParaRPr/>
          </a:p>
        </p:txBody>
      </p:sp>
      <p:sp>
        <p:nvSpPr>
          <p:cNvPr id="115" name="Google Shape;115;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If your expenses exceed your spending, you can use the planning process to prioritize the more essential things. </a:t>
            </a:r>
            <a:endParaRPr/>
          </a:p>
          <a:p>
            <a:pPr indent="-228600" lvl="0" marL="228600" rtl="0" algn="l">
              <a:lnSpc>
                <a:spcPct val="90000"/>
              </a:lnSpc>
              <a:spcBef>
                <a:spcPts val="1000"/>
              </a:spcBef>
              <a:spcAft>
                <a:spcPts val="0"/>
              </a:spcAft>
              <a:buClr>
                <a:schemeClr val="dk1"/>
              </a:buClr>
              <a:buSzPts val="2800"/>
              <a:buChar char="•"/>
            </a:pPr>
            <a:r>
              <a:rPr lang="en-US"/>
              <a:t>It involves making a comprehensive list of expenditures or focusing on a few categories.</a:t>
            </a:r>
            <a:endParaRPr/>
          </a:p>
          <a:p>
            <a:pPr indent="-228600" lvl="0" marL="228600" rtl="0" algn="l">
              <a:lnSpc>
                <a:spcPct val="90000"/>
              </a:lnSpc>
              <a:spcBef>
                <a:spcPts val="1000"/>
              </a:spcBef>
              <a:spcAft>
                <a:spcPts val="0"/>
              </a:spcAft>
              <a:buClr>
                <a:schemeClr val="dk1"/>
              </a:buClr>
              <a:buSzPts val="2800"/>
              <a:buChar char="•"/>
            </a:pPr>
            <a:r>
              <a:rPr lang="en-US"/>
              <a:t> Some companies use to prepare budgets using spreadsheets, while others use budgeting apps.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Budgetary Control</a:t>
            </a:r>
            <a:endParaRPr/>
          </a:p>
        </p:txBody>
      </p:sp>
      <p:sp>
        <p:nvSpPr>
          <p:cNvPr id="121" name="Google Shape;121;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a:bodyPr>
          <a:lstStyle/>
          <a:p>
            <a:pPr indent="-64135" lvl="0" marL="228600" rtl="0" algn="just">
              <a:lnSpc>
                <a:spcPct val="90000"/>
              </a:lnSpc>
              <a:spcBef>
                <a:spcPts val="0"/>
              </a:spcBef>
              <a:spcAft>
                <a:spcPts val="0"/>
              </a:spcAft>
              <a:buClr>
                <a:schemeClr val="dk1"/>
              </a:buClr>
              <a:buSzPct val="100000"/>
              <a:buNone/>
            </a:pPr>
            <a:r>
              <a:t/>
            </a:r>
            <a:endParaRPr/>
          </a:p>
          <a:p>
            <a:pPr indent="-228600" lvl="0" marL="228600" rtl="0" algn="just">
              <a:lnSpc>
                <a:spcPct val="90000"/>
              </a:lnSpc>
              <a:spcBef>
                <a:spcPts val="1000"/>
              </a:spcBef>
              <a:spcAft>
                <a:spcPts val="0"/>
              </a:spcAft>
              <a:buClr>
                <a:schemeClr val="dk1"/>
              </a:buClr>
              <a:buSzPct val="100000"/>
              <a:buChar char="•"/>
            </a:pPr>
            <a:r>
              <a:rPr lang="en-US"/>
              <a:t>The establishment of budgets, relating the responsibilities of executive to the requirements of a policy and the continuous comparison of actual with budgeted results either to secure by individual action the objectives of that policy or to provide a firm basis for its revision</a:t>
            </a:r>
            <a:endParaRPr/>
          </a:p>
          <a:p>
            <a:pPr indent="-228600" lvl="0" marL="228600" rtl="0" algn="l">
              <a:lnSpc>
                <a:spcPct val="90000"/>
              </a:lnSpc>
              <a:spcBef>
                <a:spcPts val="1000"/>
              </a:spcBef>
              <a:spcAft>
                <a:spcPts val="0"/>
              </a:spcAft>
              <a:buClr>
                <a:schemeClr val="dk1"/>
              </a:buClr>
              <a:buSzPct val="100000"/>
              <a:buChar char="•"/>
            </a:pPr>
            <a:r>
              <a:rPr lang="en-US"/>
              <a:t>In a budgetary control system, performance and costs are controlled in different parts of the business:</a:t>
            </a:r>
            <a:endParaRPr/>
          </a:p>
          <a:p>
            <a:pPr indent="-228600" lvl="0" marL="228600" rtl="0" algn="l">
              <a:lnSpc>
                <a:spcPct val="90000"/>
              </a:lnSpc>
              <a:spcBef>
                <a:spcPts val="1000"/>
              </a:spcBef>
              <a:spcAft>
                <a:spcPts val="0"/>
              </a:spcAft>
              <a:buClr>
                <a:schemeClr val="dk1"/>
              </a:buClr>
              <a:buSzPct val="100000"/>
              <a:buChar char="•"/>
            </a:pPr>
            <a:r>
              <a:rPr lang="en-US"/>
              <a:t>(i) by setting budgets</a:t>
            </a:r>
            <a:endParaRPr/>
          </a:p>
          <a:p>
            <a:pPr indent="-228600" lvl="0" marL="228600" rtl="0" algn="l">
              <a:lnSpc>
                <a:spcPct val="90000"/>
              </a:lnSpc>
              <a:spcBef>
                <a:spcPts val="1000"/>
              </a:spcBef>
              <a:spcAft>
                <a:spcPts val="0"/>
              </a:spcAft>
              <a:buClr>
                <a:schemeClr val="dk1"/>
              </a:buClr>
              <a:buSzPct val="100000"/>
              <a:buChar char="•"/>
            </a:pPr>
            <a:r>
              <a:rPr lang="en-US"/>
              <a:t>(ii) by comparing actual results against the budgets; and</a:t>
            </a:r>
            <a:endParaRPr/>
          </a:p>
          <a:p>
            <a:pPr indent="-228600" lvl="0" marL="228600" rtl="0" algn="l">
              <a:lnSpc>
                <a:spcPct val="90000"/>
              </a:lnSpc>
              <a:spcBef>
                <a:spcPts val="1000"/>
              </a:spcBef>
              <a:spcAft>
                <a:spcPts val="0"/>
              </a:spcAft>
              <a:buClr>
                <a:schemeClr val="dk1"/>
              </a:buClr>
              <a:buSzPct val="100000"/>
              <a:buChar char="•"/>
            </a:pPr>
            <a:r>
              <a:rPr lang="en-US"/>
              <a:t>(iii) taking corrective action and remedial measures (if necessary).</a:t>
            </a:r>
            <a:endParaRPr/>
          </a:p>
          <a:p>
            <a:pPr indent="-64135" lvl="0" marL="228600" rtl="0" algn="just">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Budgetary Control</a:t>
            </a:r>
            <a:endParaRPr/>
          </a:p>
        </p:txBody>
      </p:sp>
      <p:sp>
        <p:nvSpPr>
          <p:cNvPr id="127" name="Google Shape;127;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Budgetary control is a management  accounting technique that continuously compares actual results with the budgets. </a:t>
            </a:r>
            <a:endParaRPr/>
          </a:p>
          <a:p>
            <a:pPr indent="-228600" lvl="0" marL="228600" rtl="0" algn="l">
              <a:lnSpc>
                <a:spcPct val="90000"/>
              </a:lnSpc>
              <a:spcBef>
                <a:spcPts val="1000"/>
              </a:spcBef>
              <a:spcAft>
                <a:spcPts val="0"/>
              </a:spcAft>
              <a:buClr>
                <a:schemeClr val="dk1"/>
              </a:buClr>
              <a:buSzPts val="2800"/>
              <a:buChar char="•"/>
            </a:pPr>
            <a:r>
              <a:rPr lang="en-US"/>
              <a:t>This comparison helps identify variances or deviations and promptly take appropriate remedial actions. </a:t>
            </a:r>
            <a:endParaRPr/>
          </a:p>
          <a:p>
            <a:pPr indent="-228600" lvl="0" marL="228600" rtl="0" algn="l">
              <a:lnSpc>
                <a:spcPct val="90000"/>
              </a:lnSpc>
              <a:spcBef>
                <a:spcPts val="1000"/>
              </a:spcBef>
              <a:spcAft>
                <a:spcPts val="0"/>
              </a:spcAft>
              <a:buClr>
                <a:schemeClr val="dk1"/>
              </a:buClr>
              <a:buSzPts val="2800"/>
              <a:buChar char="•"/>
            </a:pPr>
            <a:r>
              <a:rPr lang="en-US"/>
              <a:t>This system controls budgets by coordinating with various departments and establishing and comparing them with the actual results.</a:t>
            </a:r>
            <a:endParaRPr/>
          </a:p>
          <a:p>
            <a:pPr indent="-228600" lvl="0" marL="228600" rtl="0" algn="l">
              <a:lnSpc>
                <a:spcPct val="90000"/>
              </a:lnSpc>
              <a:spcBef>
                <a:spcPts val="1000"/>
              </a:spcBef>
              <a:spcAft>
                <a:spcPts val="0"/>
              </a:spcAft>
              <a:buClr>
                <a:schemeClr val="dk1"/>
              </a:buClr>
              <a:buSzPts val="2800"/>
              <a:buChar char="•"/>
            </a:pPr>
            <a:r>
              <a:rPr lang="en-US"/>
              <a:t>It implies regularly comparing actual expenses with the planned income and expenses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Budgetary Control</a:t>
            </a:r>
            <a:endParaRPr/>
          </a:p>
        </p:txBody>
      </p:sp>
      <p:sp>
        <p:nvSpPr>
          <p:cNvPr id="133" name="Google Shape;133;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Preparing aims to ensure corrective measures in case of any variances. </a:t>
            </a:r>
            <a:endParaRPr/>
          </a:p>
          <a:p>
            <a:pPr indent="-228600" lvl="0" marL="228600" rtl="0" algn="l">
              <a:lnSpc>
                <a:spcPct val="90000"/>
              </a:lnSpc>
              <a:spcBef>
                <a:spcPts val="1000"/>
              </a:spcBef>
              <a:spcAft>
                <a:spcPts val="0"/>
              </a:spcAft>
              <a:buClr>
                <a:schemeClr val="dk1"/>
              </a:buClr>
              <a:buSzPts val="2800"/>
              <a:buChar char="•"/>
            </a:pPr>
            <a:r>
              <a:rPr lang="en-US"/>
              <a:t>The essence of budgetary control lies in its ability to provide a proactive framework for financial management.</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 It ensures that an organization remains on track to achieve its financial and operational goals.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Objectives of Budgetary Control</a:t>
            </a:r>
            <a:br>
              <a:rPr lang="en-US"/>
            </a:br>
            <a:endParaRPr/>
          </a:p>
        </p:txBody>
      </p:sp>
      <p:sp>
        <p:nvSpPr>
          <p:cNvPr id="139" name="Google Shape;139;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a:t>The main objectives of budgetary control are to:</a:t>
            </a:r>
            <a:endParaRPr/>
          </a:p>
          <a:p>
            <a:pPr indent="-228600" lvl="0" marL="228600" rtl="0" algn="l">
              <a:lnSpc>
                <a:spcPct val="90000"/>
              </a:lnSpc>
              <a:spcBef>
                <a:spcPts val="1000"/>
              </a:spcBef>
              <a:spcAft>
                <a:spcPts val="0"/>
              </a:spcAft>
              <a:buClr>
                <a:schemeClr val="dk1"/>
              </a:buClr>
              <a:buSzPct val="100000"/>
              <a:buChar char="•"/>
            </a:pPr>
            <a:r>
              <a:rPr b="1" lang="en-US"/>
              <a:t>Plan for the Future:</a:t>
            </a:r>
            <a:r>
              <a:rPr lang="en-US"/>
              <a:t> </a:t>
            </a:r>
            <a:endParaRPr/>
          </a:p>
          <a:p>
            <a:pPr indent="-228600" lvl="0" marL="228600" rtl="0" algn="l">
              <a:lnSpc>
                <a:spcPct val="90000"/>
              </a:lnSpc>
              <a:spcBef>
                <a:spcPts val="1000"/>
              </a:spcBef>
              <a:spcAft>
                <a:spcPts val="0"/>
              </a:spcAft>
              <a:buClr>
                <a:schemeClr val="dk1"/>
              </a:buClr>
              <a:buSzPct val="100000"/>
              <a:buChar char="•"/>
            </a:pPr>
            <a:r>
              <a:rPr lang="en-US"/>
              <a:t>Budgetary control helps organizations plan for the future by forecasting future income and expenditures. </a:t>
            </a:r>
            <a:endParaRPr/>
          </a:p>
          <a:p>
            <a:pPr indent="-228600" lvl="0" marL="228600" rtl="0" algn="l">
              <a:lnSpc>
                <a:spcPct val="90000"/>
              </a:lnSpc>
              <a:spcBef>
                <a:spcPts val="1000"/>
              </a:spcBef>
              <a:spcAft>
                <a:spcPts val="0"/>
              </a:spcAft>
              <a:buClr>
                <a:schemeClr val="dk1"/>
              </a:buClr>
              <a:buSzPct val="100000"/>
              <a:buChar char="•"/>
            </a:pPr>
            <a:r>
              <a:rPr lang="en-US"/>
              <a:t>This allows organizations to recognize potential problems and develop strategies to address them.</a:t>
            </a:r>
            <a:endParaRPr/>
          </a:p>
          <a:p>
            <a:pPr indent="-228600" lvl="0" marL="228600" rtl="0" algn="l">
              <a:lnSpc>
                <a:spcPct val="90000"/>
              </a:lnSpc>
              <a:spcBef>
                <a:spcPts val="1000"/>
              </a:spcBef>
              <a:spcAft>
                <a:spcPts val="0"/>
              </a:spcAft>
              <a:buClr>
                <a:schemeClr val="dk1"/>
              </a:buClr>
              <a:buSzPct val="100000"/>
              <a:buChar char="•"/>
            </a:pPr>
            <a:r>
              <a:rPr b="1" lang="en-US"/>
              <a:t>Coordinate Activities:</a:t>
            </a:r>
            <a:r>
              <a:rPr lang="en-US"/>
              <a:t> </a:t>
            </a:r>
            <a:endParaRPr/>
          </a:p>
          <a:p>
            <a:pPr indent="-228600" lvl="0" marL="228600" rtl="0" algn="l">
              <a:lnSpc>
                <a:spcPct val="90000"/>
              </a:lnSpc>
              <a:spcBef>
                <a:spcPts val="1000"/>
              </a:spcBef>
              <a:spcAft>
                <a:spcPts val="0"/>
              </a:spcAft>
              <a:buClr>
                <a:schemeClr val="dk1"/>
              </a:buClr>
              <a:buSzPct val="100000"/>
              <a:buChar char="•"/>
            </a:pPr>
            <a:r>
              <a:rPr lang="en-US"/>
              <a:t>Budgetary control helps to coordinate the activities of different departments and units within an organization.</a:t>
            </a:r>
            <a:endParaRPr/>
          </a:p>
          <a:p>
            <a:pPr indent="-228600" lvl="0" marL="228600" rtl="0" algn="l">
              <a:lnSpc>
                <a:spcPct val="90000"/>
              </a:lnSpc>
              <a:spcBef>
                <a:spcPts val="1000"/>
              </a:spcBef>
              <a:spcAft>
                <a:spcPts val="0"/>
              </a:spcAft>
              <a:buClr>
                <a:schemeClr val="dk1"/>
              </a:buClr>
              <a:buSzPct val="100000"/>
              <a:buChar char="•"/>
            </a:pPr>
            <a:r>
              <a:rPr lang="en-US"/>
              <a:t> As a result, everyone works towards the same goals and resources are not duplicated.</a:t>
            </a:r>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Objectives of Budgetary Control</a:t>
            </a:r>
            <a:endParaRPr/>
          </a:p>
        </p:txBody>
      </p:sp>
      <p:sp>
        <p:nvSpPr>
          <p:cNvPr id="145" name="Google Shape;145;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Control Costs:</a:t>
            </a:r>
            <a:endParaRPr/>
          </a:p>
          <a:p>
            <a:pPr indent="-228600" lvl="0" marL="228600" rtl="0" algn="l">
              <a:lnSpc>
                <a:spcPct val="90000"/>
              </a:lnSpc>
              <a:spcBef>
                <a:spcPts val="1000"/>
              </a:spcBef>
              <a:spcAft>
                <a:spcPts val="0"/>
              </a:spcAft>
              <a:buClr>
                <a:schemeClr val="dk1"/>
              </a:buClr>
              <a:buSzPts val="2800"/>
              <a:buChar char="•"/>
            </a:pPr>
            <a:r>
              <a:rPr lang="en-US"/>
              <a:t> It helps organizations control costs by setting targets for spending and tracking actual performance against those targets.</a:t>
            </a:r>
            <a:endParaRPr/>
          </a:p>
          <a:p>
            <a:pPr indent="-228600" lvl="0" marL="228600" rtl="0" algn="l">
              <a:lnSpc>
                <a:spcPct val="90000"/>
              </a:lnSpc>
              <a:spcBef>
                <a:spcPts val="1000"/>
              </a:spcBef>
              <a:spcAft>
                <a:spcPts val="0"/>
              </a:spcAft>
              <a:buClr>
                <a:schemeClr val="dk1"/>
              </a:buClr>
              <a:buSzPts val="2800"/>
              <a:buChar char="•"/>
            </a:pPr>
            <a:r>
              <a:rPr lang="en-US"/>
              <a:t> This allows organizations to identify areas where costs are overspending and take corrective action.</a:t>
            </a:r>
            <a:endParaRPr/>
          </a:p>
          <a:p>
            <a:pPr indent="-228600" lvl="0" marL="228600" rtl="0" algn="l">
              <a:lnSpc>
                <a:spcPct val="90000"/>
              </a:lnSpc>
              <a:spcBef>
                <a:spcPts val="1000"/>
              </a:spcBef>
              <a:spcAft>
                <a:spcPts val="0"/>
              </a:spcAft>
              <a:buClr>
                <a:schemeClr val="dk1"/>
              </a:buClr>
              <a:buSzPts val="2800"/>
              <a:buChar char="•"/>
            </a:pPr>
            <a:r>
              <a:rPr b="1" lang="en-US"/>
              <a:t>Improve Efficiency:</a:t>
            </a:r>
            <a:endParaRPr/>
          </a:p>
          <a:p>
            <a:pPr indent="-228600" lvl="0" marL="228600" rtl="0" algn="l">
              <a:lnSpc>
                <a:spcPct val="90000"/>
              </a:lnSpc>
              <a:spcBef>
                <a:spcPts val="1000"/>
              </a:spcBef>
              <a:spcAft>
                <a:spcPts val="0"/>
              </a:spcAft>
              <a:buClr>
                <a:schemeClr val="dk1"/>
              </a:buClr>
              <a:buSzPts val="2800"/>
              <a:buChar char="•"/>
            </a:pPr>
            <a:r>
              <a:rPr lang="en-US"/>
              <a:t> It helps organizations improve efficiency by identifying areas where resources are ineffective.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Objectives of Budgetary Control</a:t>
            </a:r>
            <a:endParaRPr/>
          </a:p>
        </p:txBody>
      </p:sp>
      <p:sp>
        <p:nvSpPr>
          <p:cNvPr id="151" name="Google Shape;151;p1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This can lead to changes in processes and procedures that can save the organization money.</a:t>
            </a:r>
            <a:endParaRPr/>
          </a:p>
          <a:p>
            <a:pPr indent="-228600" lvl="0" marL="228600" rtl="0" algn="l">
              <a:lnSpc>
                <a:spcPct val="90000"/>
              </a:lnSpc>
              <a:spcBef>
                <a:spcPts val="1000"/>
              </a:spcBef>
              <a:spcAft>
                <a:spcPts val="0"/>
              </a:spcAft>
              <a:buClr>
                <a:schemeClr val="dk1"/>
              </a:buClr>
              <a:buSzPts val="2800"/>
              <a:buChar char="•"/>
            </a:pPr>
            <a:r>
              <a:rPr b="1" lang="en-US"/>
              <a:t>Increase Profitability: </a:t>
            </a:r>
            <a:endParaRPr b="1"/>
          </a:p>
          <a:p>
            <a:pPr indent="-228600" lvl="0" marL="228600" rtl="0" algn="l">
              <a:lnSpc>
                <a:spcPct val="90000"/>
              </a:lnSpc>
              <a:spcBef>
                <a:spcPts val="1000"/>
              </a:spcBef>
              <a:spcAft>
                <a:spcPts val="0"/>
              </a:spcAft>
              <a:buClr>
                <a:schemeClr val="dk1"/>
              </a:buClr>
              <a:buSzPts val="2800"/>
              <a:buChar char="•"/>
            </a:pPr>
            <a:r>
              <a:rPr lang="en-US"/>
              <a:t>Budgetary control can help organizations increase profitability by using their resources efficiently and effectively.</a:t>
            </a:r>
            <a:endParaRPr/>
          </a:p>
          <a:p>
            <a:pPr indent="-228600" lvl="0" marL="228600" rtl="0" algn="l">
              <a:lnSpc>
                <a:spcPct val="90000"/>
              </a:lnSpc>
              <a:spcBef>
                <a:spcPts val="1000"/>
              </a:spcBef>
              <a:spcAft>
                <a:spcPts val="0"/>
              </a:spcAft>
              <a:buClr>
                <a:schemeClr val="dk1"/>
              </a:buClr>
              <a:buSzPts val="2800"/>
              <a:buChar char="•"/>
            </a:pPr>
            <a:r>
              <a:rPr lang="en-US"/>
              <a:t> This can lead to higher revenues and lower costs, which in turn can boost profits.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Example of Budgetary Control </a:t>
            </a:r>
            <a:endParaRPr/>
          </a:p>
        </p:txBody>
      </p:sp>
      <p:sp>
        <p:nvSpPr>
          <p:cNvPr id="157" name="Google Shape;157;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Imagine an IT company sets an annual budget for a project at 50. </a:t>
            </a:r>
            <a:endParaRPr/>
          </a:p>
          <a:p>
            <a:pPr indent="-228600" lvl="0" marL="228600" rtl="0" algn="l">
              <a:lnSpc>
                <a:spcPct val="90000"/>
              </a:lnSpc>
              <a:spcBef>
                <a:spcPts val="1000"/>
              </a:spcBef>
              <a:spcAft>
                <a:spcPts val="0"/>
              </a:spcAft>
              <a:buClr>
                <a:schemeClr val="dk1"/>
              </a:buClr>
              <a:buSzPts val="2800"/>
              <a:buChar char="•"/>
            </a:pPr>
            <a:r>
              <a:rPr lang="en-US"/>
              <a:t>The budget allocates 20 for software development, 15 for marketing, and 15 for operational costs. </a:t>
            </a:r>
            <a:endParaRPr/>
          </a:p>
          <a:p>
            <a:pPr indent="-228600" lvl="0" marL="228600" rtl="0" algn="l">
              <a:lnSpc>
                <a:spcPct val="90000"/>
              </a:lnSpc>
              <a:spcBef>
                <a:spcPts val="1000"/>
              </a:spcBef>
              <a:spcAft>
                <a:spcPts val="0"/>
              </a:spcAft>
              <a:buClr>
                <a:schemeClr val="dk1"/>
              </a:buClr>
              <a:buSzPts val="2800"/>
              <a:buChar char="•"/>
            </a:pPr>
            <a:r>
              <a:rPr lang="en-US"/>
              <a:t>Mid-year, they find software development has already cost 22 due to unforeseen complexities.</a:t>
            </a:r>
            <a:endParaRPr/>
          </a:p>
          <a:p>
            <a:pPr indent="-228600" lvl="0" marL="228600" rtl="0" algn="l">
              <a:lnSpc>
                <a:spcPct val="90000"/>
              </a:lnSpc>
              <a:spcBef>
                <a:spcPts val="1000"/>
              </a:spcBef>
              <a:spcAft>
                <a:spcPts val="0"/>
              </a:spcAft>
              <a:buClr>
                <a:schemeClr val="dk1"/>
              </a:buClr>
              <a:buSzPts val="2800"/>
              <a:buChar char="•"/>
            </a:pPr>
            <a:r>
              <a:rPr lang="en-US"/>
              <a:t>To maintain budgetary control, they adjust by reducing marketing spend to 13 and streamlining operations to save 2, ensuring the total expenditure remains aligned with the initial 50 budget.</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Steps in the Budgetary Control Process</a:t>
            </a:r>
            <a:endParaRPr/>
          </a:p>
        </p:txBody>
      </p:sp>
      <p:sp>
        <p:nvSpPr>
          <p:cNvPr id="163" name="Google Shape;163;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Set Financial Objectives: </a:t>
            </a:r>
            <a:endParaRPr b="1"/>
          </a:p>
          <a:p>
            <a:pPr indent="-228600" lvl="0" marL="228600" rtl="0" algn="l">
              <a:lnSpc>
                <a:spcPct val="90000"/>
              </a:lnSpc>
              <a:spcBef>
                <a:spcPts val="1000"/>
              </a:spcBef>
              <a:spcAft>
                <a:spcPts val="0"/>
              </a:spcAft>
              <a:buClr>
                <a:schemeClr val="dk1"/>
              </a:buClr>
              <a:buSzPts val="2800"/>
              <a:buChar char="•"/>
            </a:pPr>
            <a:r>
              <a:rPr lang="en-US"/>
              <a:t>The first step in the budgetary control process is determining the organization’s financial objectives. </a:t>
            </a:r>
            <a:endParaRPr/>
          </a:p>
          <a:p>
            <a:pPr indent="-228600" lvl="0" marL="228600" rtl="0" algn="l">
              <a:lnSpc>
                <a:spcPct val="90000"/>
              </a:lnSpc>
              <a:spcBef>
                <a:spcPts val="1000"/>
              </a:spcBef>
              <a:spcAft>
                <a:spcPts val="0"/>
              </a:spcAft>
              <a:buClr>
                <a:schemeClr val="dk1"/>
              </a:buClr>
              <a:buSzPts val="2800"/>
              <a:buChar char="•"/>
            </a:pPr>
            <a:r>
              <a:rPr lang="en-US"/>
              <a:t>This might include increasing revenue, reducing costs, improving cash flow, or increasing profit margins.</a:t>
            </a:r>
            <a:endParaRPr/>
          </a:p>
          <a:p>
            <a:pPr indent="-228600" lvl="0" marL="228600" rtl="0" algn="l">
              <a:lnSpc>
                <a:spcPct val="90000"/>
              </a:lnSpc>
              <a:spcBef>
                <a:spcPts val="1000"/>
              </a:spcBef>
              <a:spcAft>
                <a:spcPts val="0"/>
              </a:spcAft>
              <a:buClr>
                <a:schemeClr val="dk1"/>
              </a:buClr>
              <a:buSzPts val="2800"/>
              <a:buChar char="•"/>
            </a:pPr>
            <a:r>
              <a:rPr b="1" lang="en-US"/>
              <a:t>Develop a Budget:</a:t>
            </a:r>
            <a:r>
              <a:rPr lang="en-US"/>
              <a:t> </a:t>
            </a:r>
            <a:endParaRPr/>
          </a:p>
          <a:p>
            <a:pPr indent="-228600" lvl="0" marL="228600" rtl="0" algn="l">
              <a:lnSpc>
                <a:spcPct val="90000"/>
              </a:lnSpc>
              <a:spcBef>
                <a:spcPts val="1000"/>
              </a:spcBef>
              <a:spcAft>
                <a:spcPts val="0"/>
              </a:spcAft>
              <a:buClr>
                <a:schemeClr val="dk1"/>
              </a:buClr>
              <a:buSzPts val="2800"/>
              <a:buChar char="•"/>
            </a:pPr>
            <a:r>
              <a:rPr lang="en-US"/>
              <a:t>Once the financial goals have been identified, a comprehensive budget should be developed that outlines expected income and expenditures for the budget period.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Steps in the Budgetary Control Process</a:t>
            </a:r>
            <a:endParaRPr/>
          </a:p>
        </p:txBody>
      </p:sp>
      <p:sp>
        <p:nvSpPr>
          <p:cNvPr id="169" name="Google Shape;169;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The budget should be broken down by department, product, or project and realistic and achievable.</a:t>
            </a:r>
            <a:endParaRPr/>
          </a:p>
          <a:p>
            <a:pPr indent="-228600" lvl="0" marL="228600" rtl="0" algn="l">
              <a:lnSpc>
                <a:spcPct val="90000"/>
              </a:lnSpc>
              <a:spcBef>
                <a:spcPts val="1000"/>
              </a:spcBef>
              <a:spcAft>
                <a:spcPts val="0"/>
              </a:spcAft>
              <a:buClr>
                <a:schemeClr val="dk1"/>
              </a:buClr>
              <a:buSzPts val="2800"/>
              <a:buChar char="•"/>
            </a:pPr>
            <a:r>
              <a:rPr b="1" lang="en-US"/>
              <a:t>Implement the Budget:</a:t>
            </a:r>
            <a:endParaRPr/>
          </a:p>
          <a:p>
            <a:pPr indent="-228600" lvl="0" marL="228600" rtl="0" algn="l">
              <a:lnSpc>
                <a:spcPct val="90000"/>
              </a:lnSpc>
              <a:spcBef>
                <a:spcPts val="1000"/>
              </a:spcBef>
              <a:spcAft>
                <a:spcPts val="0"/>
              </a:spcAft>
              <a:buClr>
                <a:schemeClr val="dk1"/>
              </a:buClr>
              <a:buSzPts val="2800"/>
              <a:buChar char="•"/>
            </a:pPr>
            <a:r>
              <a:rPr lang="en-US"/>
              <a:t> Once the budget has been developed, it must be implemented within the organization. </a:t>
            </a:r>
            <a:endParaRPr/>
          </a:p>
          <a:p>
            <a:pPr indent="-228600" lvl="0" marL="228600" rtl="0" algn="l">
              <a:lnSpc>
                <a:spcPct val="90000"/>
              </a:lnSpc>
              <a:spcBef>
                <a:spcPts val="1000"/>
              </a:spcBef>
              <a:spcAft>
                <a:spcPts val="0"/>
              </a:spcAft>
              <a:buClr>
                <a:schemeClr val="dk1"/>
              </a:buClr>
              <a:buSzPts val="2800"/>
              <a:buChar char="•"/>
            </a:pPr>
            <a:r>
              <a:rPr lang="en-US"/>
              <a:t>This might involve communicating the budget to employees. </a:t>
            </a:r>
            <a:endParaRPr/>
          </a:p>
          <a:p>
            <a:pPr indent="-228600" lvl="0" marL="228600" rtl="0" algn="l">
              <a:lnSpc>
                <a:spcPct val="90000"/>
              </a:lnSpc>
              <a:spcBef>
                <a:spcPts val="1000"/>
              </a:spcBef>
              <a:spcAft>
                <a:spcPts val="0"/>
              </a:spcAft>
              <a:buClr>
                <a:schemeClr val="dk1"/>
              </a:buClr>
              <a:buSzPts val="2800"/>
              <a:buChar char="•"/>
            </a:pPr>
            <a:r>
              <a:rPr lang="en-US"/>
              <a:t>Everyone should understand their role in achieving the budget goals and how their spending will be monitored.</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Steps in the Budgetary Control Process</a:t>
            </a:r>
            <a:endParaRPr/>
          </a:p>
        </p:txBody>
      </p:sp>
      <p:sp>
        <p:nvSpPr>
          <p:cNvPr id="175" name="Google Shape;175;p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Track Performance:</a:t>
            </a:r>
            <a:r>
              <a:rPr lang="en-US"/>
              <a:t> </a:t>
            </a:r>
            <a:endParaRPr/>
          </a:p>
          <a:p>
            <a:pPr indent="-228600" lvl="0" marL="228600" rtl="0" algn="l">
              <a:lnSpc>
                <a:spcPct val="90000"/>
              </a:lnSpc>
              <a:spcBef>
                <a:spcPts val="1000"/>
              </a:spcBef>
              <a:spcAft>
                <a:spcPts val="0"/>
              </a:spcAft>
              <a:buClr>
                <a:schemeClr val="dk1"/>
              </a:buClr>
              <a:buSzPts val="2800"/>
              <a:buChar char="•"/>
            </a:pPr>
            <a:r>
              <a:rPr lang="en-US"/>
              <a:t>The final step in the budgetary control process is monitoring performance against the budget.</a:t>
            </a:r>
            <a:endParaRPr/>
          </a:p>
          <a:p>
            <a:pPr indent="-228600" lvl="0" marL="228600" rtl="0" algn="l">
              <a:lnSpc>
                <a:spcPct val="90000"/>
              </a:lnSpc>
              <a:spcBef>
                <a:spcPts val="1000"/>
              </a:spcBef>
              <a:spcAft>
                <a:spcPts val="0"/>
              </a:spcAft>
              <a:buClr>
                <a:schemeClr val="dk1"/>
              </a:buClr>
              <a:buSzPts val="2800"/>
              <a:buChar char="•"/>
            </a:pPr>
            <a:r>
              <a:rPr lang="en-US"/>
              <a:t> This might involve comparing actual expenditures and revenues to budgeted amounts, tracking cash flow, and reviewing financial reports.</a:t>
            </a:r>
            <a:endParaRPr/>
          </a:p>
          <a:p>
            <a:pPr indent="-228600" lvl="0" marL="228600" rtl="0" algn="l">
              <a:lnSpc>
                <a:spcPct val="90000"/>
              </a:lnSpc>
              <a:spcBef>
                <a:spcPts val="1000"/>
              </a:spcBef>
              <a:spcAft>
                <a:spcPts val="0"/>
              </a:spcAft>
              <a:buClr>
                <a:schemeClr val="dk1"/>
              </a:buClr>
              <a:buSzPts val="2800"/>
              <a:buChar char="•"/>
            </a:pPr>
            <a:r>
              <a:rPr lang="en-US"/>
              <a:t> Depending on the organization’s size and needs, this can be done monthly or quarterly.</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Steps in the Budgetary Control Process</a:t>
            </a:r>
            <a:endParaRPr/>
          </a:p>
        </p:txBody>
      </p:sp>
      <p:sp>
        <p:nvSpPr>
          <p:cNvPr id="181" name="Google Shape;181;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Taking Corrective Action:</a:t>
            </a:r>
            <a:endParaRPr/>
          </a:p>
          <a:p>
            <a:pPr indent="-228600" lvl="0" marL="228600" rtl="0" algn="l">
              <a:lnSpc>
                <a:spcPct val="90000"/>
              </a:lnSpc>
              <a:spcBef>
                <a:spcPts val="1000"/>
              </a:spcBef>
              <a:spcAft>
                <a:spcPts val="0"/>
              </a:spcAft>
              <a:buClr>
                <a:schemeClr val="dk1"/>
              </a:buClr>
              <a:buSzPts val="2800"/>
              <a:buChar char="•"/>
            </a:pPr>
            <a:r>
              <a:rPr lang="en-US"/>
              <a:t> If the organization is not meeting its budgeted targets, it may be necessary to take corrective action. </a:t>
            </a:r>
            <a:endParaRPr/>
          </a:p>
          <a:p>
            <a:pPr indent="-228600" lvl="0" marL="228600" rtl="0" algn="l">
              <a:lnSpc>
                <a:spcPct val="90000"/>
              </a:lnSpc>
              <a:spcBef>
                <a:spcPts val="1000"/>
              </a:spcBef>
              <a:spcAft>
                <a:spcPts val="0"/>
              </a:spcAft>
              <a:buClr>
                <a:schemeClr val="dk1"/>
              </a:buClr>
              <a:buSzPts val="2800"/>
              <a:buChar char="•"/>
            </a:pPr>
            <a:r>
              <a:rPr lang="en-US"/>
              <a:t>This might involve reducing expenditures, increasing revenue, or changing the budget</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Budgetary control methods</a:t>
            </a:r>
            <a:br>
              <a:rPr lang="en-US"/>
            </a:br>
            <a:endParaRPr/>
          </a:p>
        </p:txBody>
      </p:sp>
      <p:sp>
        <p:nvSpPr>
          <p:cNvPr id="187" name="Google Shape;187;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en-US"/>
              <a:t>a)</a:t>
            </a:r>
            <a:r>
              <a:rPr b="1" lang="en-US"/>
              <a:t> Budget:</a:t>
            </a:r>
            <a:endParaRPr/>
          </a:p>
          <a:p>
            <a:pPr indent="-228600" lvl="0" marL="228600" rtl="0" algn="l">
              <a:lnSpc>
                <a:spcPct val="90000"/>
              </a:lnSpc>
              <a:spcBef>
                <a:spcPts val="1000"/>
              </a:spcBef>
              <a:spcAft>
                <a:spcPts val="0"/>
              </a:spcAft>
              <a:buClr>
                <a:schemeClr val="dk1"/>
              </a:buClr>
              <a:buSzPct val="100000"/>
              <a:buChar char="•"/>
            </a:pPr>
            <a:r>
              <a:rPr lang="en-US"/>
              <a:t>·A formal statement of the financial resources set aside for carrying out specific activities in a given period of time.</a:t>
            </a:r>
            <a:endParaRPr/>
          </a:p>
          <a:p>
            <a:pPr indent="-228600" lvl="0" marL="228600" rtl="0" algn="l">
              <a:lnSpc>
                <a:spcPct val="90000"/>
              </a:lnSpc>
              <a:spcBef>
                <a:spcPts val="1000"/>
              </a:spcBef>
              <a:spcAft>
                <a:spcPts val="0"/>
              </a:spcAft>
              <a:buClr>
                <a:schemeClr val="dk1"/>
              </a:buClr>
              <a:buSzPct val="100000"/>
              <a:buChar char="•"/>
            </a:pPr>
            <a:r>
              <a:rPr lang="en-US"/>
              <a:t>· It helps to co-ordinate the activities of the organisation.</a:t>
            </a:r>
            <a:endParaRPr/>
          </a:p>
          <a:p>
            <a:pPr indent="-228600" lvl="0" marL="228600" rtl="0" algn="l">
              <a:lnSpc>
                <a:spcPct val="90000"/>
              </a:lnSpc>
              <a:spcBef>
                <a:spcPts val="1000"/>
              </a:spcBef>
              <a:spcAft>
                <a:spcPts val="0"/>
              </a:spcAft>
              <a:buClr>
                <a:schemeClr val="dk1"/>
              </a:buClr>
              <a:buSzPct val="100000"/>
              <a:buChar char="•"/>
            </a:pPr>
            <a:r>
              <a:rPr lang="en-US"/>
              <a:t>An example would be an advertising budget or sales force budget.</a:t>
            </a:r>
            <a:endParaRPr/>
          </a:p>
          <a:p>
            <a:pPr indent="-228600" lvl="0" marL="228600" rtl="0" algn="l">
              <a:lnSpc>
                <a:spcPct val="90000"/>
              </a:lnSpc>
              <a:spcBef>
                <a:spcPts val="1000"/>
              </a:spcBef>
              <a:spcAft>
                <a:spcPts val="0"/>
              </a:spcAft>
              <a:buClr>
                <a:schemeClr val="dk1"/>
              </a:buClr>
              <a:buSzPct val="100000"/>
              <a:buChar char="•"/>
            </a:pPr>
            <a:r>
              <a:rPr b="1" lang="en-US"/>
              <a:t>b) Budgetary control:</a:t>
            </a:r>
            <a:endParaRPr/>
          </a:p>
          <a:p>
            <a:pPr indent="-228600" lvl="0" marL="228600" rtl="0" algn="l">
              <a:lnSpc>
                <a:spcPct val="90000"/>
              </a:lnSpc>
              <a:spcBef>
                <a:spcPts val="1000"/>
              </a:spcBef>
              <a:spcAft>
                <a:spcPts val="0"/>
              </a:spcAft>
              <a:buClr>
                <a:schemeClr val="dk1"/>
              </a:buClr>
              <a:buSzPct val="100000"/>
              <a:buChar char="•"/>
            </a:pPr>
            <a:r>
              <a:rPr lang="en-US"/>
              <a:t>· A control technique whereby actual results are compared with budgets.</a:t>
            </a:r>
            <a:endParaRPr/>
          </a:p>
          <a:p>
            <a:pPr indent="-228600" lvl="0" marL="228600" rtl="0" algn="l">
              <a:lnSpc>
                <a:spcPct val="90000"/>
              </a:lnSpc>
              <a:spcBef>
                <a:spcPts val="1000"/>
              </a:spcBef>
              <a:spcAft>
                <a:spcPts val="0"/>
              </a:spcAft>
              <a:buClr>
                <a:schemeClr val="dk1"/>
              </a:buClr>
              <a:buSzPct val="100000"/>
              <a:buChar char="•"/>
            </a:pPr>
            <a:r>
              <a:rPr lang="en-US"/>
              <a:t>· Any differences (variances) are made the responsibility of key individuals who can either exercise control action or revise the original budgets.</a:t>
            </a:r>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Budgetary control and responsibility centres</a:t>
            </a:r>
            <a:endParaRPr/>
          </a:p>
        </p:txBody>
      </p:sp>
      <p:sp>
        <p:nvSpPr>
          <p:cNvPr id="193" name="Google Shape;193;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Budgetary control and responsibility centres;</a:t>
            </a:r>
            <a:endParaRPr/>
          </a:p>
          <a:p>
            <a:pPr indent="-228600" lvl="0" marL="228600" rtl="0" algn="l">
              <a:lnSpc>
                <a:spcPct val="90000"/>
              </a:lnSpc>
              <a:spcBef>
                <a:spcPts val="1000"/>
              </a:spcBef>
              <a:spcAft>
                <a:spcPts val="0"/>
              </a:spcAft>
              <a:buClr>
                <a:schemeClr val="dk1"/>
              </a:buClr>
              <a:buSzPts val="2800"/>
              <a:buChar char="•"/>
            </a:pPr>
            <a:r>
              <a:rPr lang="en-US"/>
              <a:t>These enable managers to monitor organisational functions.</a:t>
            </a:r>
            <a:endParaRPr/>
          </a:p>
          <a:p>
            <a:pPr indent="-228600" lvl="0" marL="228600" rtl="0" algn="l">
              <a:lnSpc>
                <a:spcPct val="90000"/>
              </a:lnSpc>
              <a:spcBef>
                <a:spcPts val="1000"/>
              </a:spcBef>
              <a:spcAft>
                <a:spcPts val="0"/>
              </a:spcAft>
              <a:buClr>
                <a:schemeClr val="dk1"/>
              </a:buClr>
              <a:buSzPts val="2800"/>
              <a:buChar char="•"/>
            </a:pPr>
            <a:r>
              <a:rPr b="1" lang="en-US"/>
              <a:t>A responsibility centre</a:t>
            </a:r>
            <a:r>
              <a:rPr lang="en-US"/>
              <a:t> can be defined as any functional unit headed by a manager who is responsible for the activities of that unit.</a:t>
            </a:r>
            <a:endParaRPr/>
          </a:p>
          <a:p>
            <a:pPr indent="-228600" lvl="0" marL="228600" rtl="0" algn="l">
              <a:lnSpc>
                <a:spcPct val="90000"/>
              </a:lnSpc>
              <a:spcBef>
                <a:spcPts val="1000"/>
              </a:spcBef>
              <a:spcAft>
                <a:spcPts val="0"/>
              </a:spcAft>
              <a:buClr>
                <a:schemeClr val="dk1"/>
              </a:buClr>
              <a:buSzPts val="2800"/>
              <a:buChar char="•"/>
            </a:pPr>
            <a:r>
              <a:rPr lang="en-US"/>
              <a:t>There are four types of responsibility centres:</a:t>
            </a:r>
            <a:endParaRPr/>
          </a:p>
          <a:p>
            <a:pPr indent="-228600" lvl="0" marL="228600" rtl="0" algn="l">
              <a:lnSpc>
                <a:spcPct val="90000"/>
              </a:lnSpc>
              <a:spcBef>
                <a:spcPts val="1000"/>
              </a:spcBef>
              <a:spcAft>
                <a:spcPts val="0"/>
              </a:spcAft>
              <a:buClr>
                <a:schemeClr val="dk1"/>
              </a:buClr>
              <a:buSzPts val="2800"/>
              <a:buChar char="•"/>
            </a:pPr>
            <a:r>
              <a:rPr lang="en-US"/>
              <a:t>a) </a:t>
            </a:r>
            <a:r>
              <a:rPr i="1" lang="en-US"/>
              <a:t>Revenue centres</a:t>
            </a:r>
            <a:endParaRPr/>
          </a:p>
          <a:p>
            <a:pPr indent="-228600" lvl="0" marL="228600" rtl="0" algn="l">
              <a:lnSpc>
                <a:spcPct val="90000"/>
              </a:lnSpc>
              <a:spcBef>
                <a:spcPts val="1000"/>
              </a:spcBef>
              <a:spcAft>
                <a:spcPts val="0"/>
              </a:spcAft>
              <a:buClr>
                <a:schemeClr val="dk1"/>
              </a:buClr>
              <a:buSzPts val="2800"/>
              <a:buChar char="•"/>
            </a:pPr>
            <a:r>
              <a:rPr lang="en-US"/>
              <a:t>Organisational units in which outputs are measured in monetary terms but are not directly compared to input costs.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Budgetary control and responsibility centres</a:t>
            </a:r>
            <a:endParaRPr/>
          </a:p>
        </p:txBody>
      </p:sp>
      <p:sp>
        <p:nvSpPr>
          <p:cNvPr id="199" name="Google Shape;199;p2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t>b) Expense centres</a:t>
            </a:r>
            <a:endParaRPr/>
          </a:p>
          <a:p>
            <a:pPr indent="-228600" lvl="0" marL="228600" rtl="0" algn="l">
              <a:lnSpc>
                <a:spcPct val="90000"/>
              </a:lnSpc>
              <a:spcBef>
                <a:spcPts val="1000"/>
              </a:spcBef>
              <a:spcAft>
                <a:spcPts val="0"/>
              </a:spcAft>
              <a:buClr>
                <a:schemeClr val="dk1"/>
              </a:buClr>
              <a:buSzPts val="2800"/>
              <a:buChar char="•"/>
            </a:pPr>
            <a:r>
              <a:rPr lang="en-US"/>
              <a:t>Units where inputs are measured in monetary terms but outputs are not.</a:t>
            </a:r>
            <a:endParaRPr/>
          </a:p>
          <a:p>
            <a:pPr indent="-228600" lvl="0" marL="228600" rtl="0" algn="l">
              <a:lnSpc>
                <a:spcPct val="90000"/>
              </a:lnSpc>
              <a:spcBef>
                <a:spcPts val="1000"/>
              </a:spcBef>
              <a:spcAft>
                <a:spcPts val="0"/>
              </a:spcAft>
              <a:buClr>
                <a:schemeClr val="dk1"/>
              </a:buClr>
              <a:buSzPts val="2800"/>
              <a:buChar char="•"/>
            </a:pPr>
            <a:r>
              <a:rPr lang="en-US"/>
              <a:t>c) Profit centres</a:t>
            </a:r>
            <a:endParaRPr/>
          </a:p>
          <a:p>
            <a:pPr indent="-228600" lvl="0" marL="228600" rtl="0" algn="l">
              <a:lnSpc>
                <a:spcPct val="90000"/>
              </a:lnSpc>
              <a:spcBef>
                <a:spcPts val="1000"/>
              </a:spcBef>
              <a:spcAft>
                <a:spcPts val="0"/>
              </a:spcAft>
              <a:buClr>
                <a:schemeClr val="dk1"/>
              </a:buClr>
              <a:buSzPts val="2800"/>
              <a:buChar char="•"/>
            </a:pPr>
            <a:r>
              <a:rPr lang="en-US"/>
              <a:t>Where performance is measured by the difference between revenues (outputs) and expenditure (inputs). </a:t>
            </a:r>
            <a:endParaRPr/>
          </a:p>
          <a:p>
            <a:pPr indent="-228600" lvl="0" marL="228600" rtl="0" algn="l">
              <a:lnSpc>
                <a:spcPct val="90000"/>
              </a:lnSpc>
              <a:spcBef>
                <a:spcPts val="1000"/>
              </a:spcBef>
              <a:spcAft>
                <a:spcPts val="0"/>
              </a:spcAft>
              <a:buClr>
                <a:schemeClr val="dk1"/>
              </a:buClr>
              <a:buSzPts val="2800"/>
              <a:buChar char="•"/>
            </a:pPr>
            <a:r>
              <a:rPr lang="en-US"/>
              <a:t>Inter-departmental sales are often made using "transfer prices".</a:t>
            </a:r>
            <a:endParaRPr/>
          </a:p>
          <a:p>
            <a:pPr indent="-228600" lvl="0" marL="228600" rtl="0" algn="l">
              <a:lnSpc>
                <a:spcPct val="90000"/>
              </a:lnSpc>
              <a:spcBef>
                <a:spcPts val="1000"/>
              </a:spcBef>
              <a:spcAft>
                <a:spcPts val="0"/>
              </a:spcAft>
              <a:buClr>
                <a:schemeClr val="dk1"/>
              </a:buClr>
              <a:buSzPts val="2800"/>
              <a:buChar char="•"/>
            </a:pPr>
            <a:r>
              <a:rPr lang="en-US"/>
              <a:t>d) Investment centres</a:t>
            </a:r>
            <a:endParaRPr/>
          </a:p>
          <a:p>
            <a:pPr indent="-228600" lvl="0" marL="228600" rtl="0" algn="l">
              <a:lnSpc>
                <a:spcPct val="90000"/>
              </a:lnSpc>
              <a:spcBef>
                <a:spcPts val="1000"/>
              </a:spcBef>
              <a:spcAft>
                <a:spcPts val="0"/>
              </a:spcAft>
              <a:buClr>
                <a:schemeClr val="dk1"/>
              </a:buClr>
              <a:buSzPts val="2800"/>
              <a:buChar char="•"/>
            </a:pPr>
            <a:r>
              <a:rPr lang="en-US"/>
              <a:t>Where outputs are compared with the assets employed in producing them, i.e. ROI.</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Week 8: Budgetary Control</a:t>
            </a:r>
            <a:endParaRPr/>
          </a:p>
        </p:txBody>
      </p:sp>
      <p:sp>
        <p:nvSpPr>
          <p:cNvPr id="205" name="Google Shape;205;p2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End of Week Eight Part 1</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Week 8: Budgetary Control</a:t>
            </a:r>
            <a:endParaRPr/>
          </a:p>
        </p:txBody>
      </p:sp>
      <p:sp>
        <p:nvSpPr>
          <p:cNvPr id="211" name="Google Shape;211;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Start of Week Eight Part 2</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Advantages of Budgetary Control</a:t>
            </a:r>
            <a:br>
              <a:rPr lang="en-US"/>
            </a:br>
            <a:endParaRPr/>
          </a:p>
        </p:txBody>
      </p:sp>
      <p:sp>
        <p:nvSpPr>
          <p:cNvPr id="217" name="Google Shape;217;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Improved Financial Performance:</a:t>
            </a:r>
            <a:endParaRPr/>
          </a:p>
          <a:p>
            <a:pPr indent="-228600" lvl="0" marL="228600" rtl="0" algn="l">
              <a:lnSpc>
                <a:spcPct val="90000"/>
              </a:lnSpc>
              <a:spcBef>
                <a:spcPts val="1000"/>
              </a:spcBef>
              <a:spcAft>
                <a:spcPts val="0"/>
              </a:spcAft>
              <a:buClr>
                <a:schemeClr val="dk1"/>
              </a:buClr>
              <a:buSzPts val="2800"/>
              <a:buChar char="•"/>
            </a:pPr>
            <a:r>
              <a:rPr lang="en-US"/>
              <a:t> Budgetary control can help organizations improve their financial performance by ensuring that they are using their resources efficiently and effectively. </a:t>
            </a:r>
            <a:endParaRPr/>
          </a:p>
          <a:p>
            <a:pPr indent="-228600" lvl="0" marL="228600" rtl="0" algn="l">
              <a:lnSpc>
                <a:spcPct val="90000"/>
              </a:lnSpc>
              <a:spcBef>
                <a:spcPts val="1000"/>
              </a:spcBef>
              <a:spcAft>
                <a:spcPts val="0"/>
              </a:spcAft>
              <a:buClr>
                <a:schemeClr val="dk1"/>
              </a:buClr>
              <a:buSzPts val="2800"/>
              <a:buChar char="•"/>
            </a:pPr>
            <a:r>
              <a:rPr lang="en-US"/>
              <a:t>This can lead to enhanced revenues, lower costs, and improved profitability.</a:t>
            </a:r>
            <a:endParaRPr/>
          </a:p>
          <a:p>
            <a:pPr indent="-228600" lvl="0" marL="228600" rtl="0" algn="l">
              <a:lnSpc>
                <a:spcPct val="90000"/>
              </a:lnSpc>
              <a:spcBef>
                <a:spcPts val="1000"/>
              </a:spcBef>
              <a:spcAft>
                <a:spcPts val="0"/>
              </a:spcAft>
              <a:buClr>
                <a:schemeClr val="dk1"/>
              </a:buClr>
              <a:buSzPts val="2800"/>
              <a:buChar char="•"/>
            </a:pPr>
            <a:r>
              <a:rPr b="1" lang="en-US"/>
              <a:t>Better Decision-Making:</a:t>
            </a:r>
            <a:endParaRPr/>
          </a:p>
          <a:p>
            <a:pPr indent="-228600" lvl="0" marL="228600" rtl="0" algn="l">
              <a:lnSpc>
                <a:spcPct val="90000"/>
              </a:lnSpc>
              <a:spcBef>
                <a:spcPts val="1000"/>
              </a:spcBef>
              <a:spcAft>
                <a:spcPts val="0"/>
              </a:spcAft>
              <a:buClr>
                <a:schemeClr val="dk1"/>
              </a:buClr>
              <a:buSzPts val="2800"/>
              <a:buChar char="•"/>
            </a:pPr>
            <a:r>
              <a:rPr lang="en-US"/>
              <a:t> Budgetary control provides organizations with a better understanding of their financial performance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Advantages of Budgetary Control</a:t>
            </a:r>
            <a:endParaRPr/>
          </a:p>
        </p:txBody>
      </p:sp>
      <p:sp>
        <p:nvSpPr>
          <p:cNvPr id="223" name="Google Shape;223;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Companies can use this information to make better decisions about where to allocate resources, how to grow the business, and how to manage risk.</a:t>
            </a:r>
            <a:endParaRPr/>
          </a:p>
          <a:p>
            <a:pPr indent="-228600" lvl="0" marL="228600" rtl="0" algn="l">
              <a:lnSpc>
                <a:spcPct val="90000"/>
              </a:lnSpc>
              <a:spcBef>
                <a:spcPts val="1000"/>
              </a:spcBef>
              <a:spcAft>
                <a:spcPts val="0"/>
              </a:spcAft>
              <a:buClr>
                <a:schemeClr val="dk1"/>
              </a:buClr>
              <a:buSzPts val="2800"/>
              <a:buChar char="•"/>
            </a:pPr>
            <a:r>
              <a:rPr b="1" lang="en-US"/>
              <a:t>Increased Accountability:</a:t>
            </a:r>
            <a:r>
              <a:rPr lang="en-US"/>
              <a:t> </a:t>
            </a:r>
            <a:endParaRPr/>
          </a:p>
          <a:p>
            <a:pPr indent="-228600" lvl="0" marL="228600" rtl="0" algn="l">
              <a:lnSpc>
                <a:spcPct val="90000"/>
              </a:lnSpc>
              <a:spcBef>
                <a:spcPts val="1000"/>
              </a:spcBef>
              <a:spcAft>
                <a:spcPts val="0"/>
              </a:spcAft>
              <a:buClr>
                <a:schemeClr val="dk1"/>
              </a:buClr>
              <a:buSzPts val="2800"/>
              <a:buChar char="•"/>
            </a:pPr>
            <a:r>
              <a:rPr lang="en-US"/>
              <a:t>Budgetary control helps to increase accountability within an organization by setting clear and achievable goals for individuals, departments, and the organization.</a:t>
            </a:r>
            <a:endParaRPr/>
          </a:p>
          <a:p>
            <a:pPr indent="-228600" lvl="0" marL="228600" rtl="0" algn="l">
              <a:lnSpc>
                <a:spcPct val="90000"/>
              </a:lnSpc>
              <a:spcBef>
                <a:spcPts val="1000"/>
              </a:spcBef>
              <a:spcAft>
                <a:spcPts val="0"/>
              </a:spcAft>
              <a:buClr>
                <a:schemeClr val="dk1"/>
              </a:buClr>
              <a:buSzPts val="2800"/>
              <a:buChar char="•"/>
            </a:pPr>
            <a:r>
              <a:rPr lang="en-US"/>
              <a:t> In addition to motivating employees to work harder and smarter, this can help identify and address performance problems early on.</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Advantages of Budgetary Control</a:t>
            </a:r>
            <a:endParaRPr/>
          </a:p>
        </p:txBody>
      </p:sp>
      <p:sp>
        <p:nvSpPr>
          <p:cNvPr id="229" name="Google Shape;229;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Improved Coordination and Communication:</a:t>
            </a:r>
            <a:endParaRPr/>
          </a:p>
          <a:p>
            <a:pPr indent="-228600" lvl="0" marL="228600" rtl="0" algn="l">
              <a:lnSpc>
                <a:spcPct val="90000"/>
              </a:lnSpc>
              <a:spcBef>
                <a:spcPts val="1000"/>
              </a:spcBef>
              <a:spcAft>
                <a:spcPts val="0"/>
              </a:spcAft>
              <a:buClr>
                <a:schemeClr val="dk1"/>
              </a:buClr>
              <a:buSzPts val="2800"/>
              <a:buChar char="•"/>
            </a:pPr>
            <a:r>
              <a:rPr lang="en-US"/>
              <a:t> Budgetary control helps to improve coordination and communication between different organizational departments and units.</a:t>
            </a:r>
            <a:endParaRPr/>
          </a:p>
          <a:p>
            <a:pPr indent="-228600" lvl="0" marL="228600" rtl="0" algn="l">
              <a:lnSpc>
                <a:spcPct val="90000"/>
              </a:lnSpc>
              <a:spcBef>
                <a:spcPts val="1000"/>
              </a:spcBef>
              <a:spcAft>
                <a:spcPts val="0"/>
              </a:spcAft>
              <a:buClr>
                <a:schemeClr val="dk1"/>
              </a:buClr>
              <a:buSzPts val="2800"/>
              <a:buChar char="•"/>
            </a:pPr>
            <a:r>
              <a:rPr lang="en-US"/>
              <a:t> Everyone is working towards common goals and is aware of the budget and how their performance will impact the organisation’s financial performance.</a:t>
            </a:r>
            <a:endParaRPr/>
          </a:p>
          <a:p>
            <a:pPr indent="-228600" lvl="0" marL="228600" rtl="0" algn="l">
              <a:lnSpc>
                <a:spcPct val="90000"/>
              </a:lnSpc>
              <a:spcBef>
                <a:spcPts val="1000"/>
              </a:spcBef>
              <a:spcAft>
                <a:spcPts val="0"/>
              </a:spcAft>
              <a:buClr>
                <a:schemeClr val="dk1"/>
              </a:buClr>
              <a:buSzPts val="2800"/>
              <a:buChar char="•"/>
            </a:pPr>
            <a:r>
              <a:rPr b="1" lang="en-US"/>
              <a:t>More Efficient Use of Resources:</a:t>
            </a:r>
            <a:r>
              <a:rPr lang="en-US"/>
              <a:t> </a:t>
            </a:r>
            <a:endParaRPr/>
          </a:p>
          <a:p>
            <a:pPr indent="-228600" lvl="0" marL="228600" rtl="0" algn="l">
              <a:lnSpc>
                <a:spcPct val="90000"/>
              </a:lnSpc>
              <a:spcBef>
                <a:spcPts val="1000"/>
              </a:spcBef>
              <a:spcAft>
                <a:spcPts val="0"/>
              </a:spcAft>
              <a:buClr>
                <a:schemeClr val="dk1"/>
              </a:buClr>
              <a:buSzPts val="2800"/>
              <a:buChar char="•"/>
            </a:pPr>
            <a:r>
              <a:rPr lang="en-US"/>
              <a:t>Budgetary control enables organizations to identify areas to reduce or eliminate costs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Advantages of Budgetary Control</a:t>
            </a:r>
            <a:endParaRPr/>
          </a:p>
        </p:txBody>
      </p:sp>
      <p:sp>
        <p:nvSpPr>
          <p:cNvPr id="235" name="Google Shape;235;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Thereby helping them use resources more efficiently.</a:t>
            </a:r>
            <a:endParaRPr/>
          </a:p>
          <a:p>
            <a:pPr indent="-228600" lvl="0" marL="228600" rtl="0" algn="l">
              <a:lnSpc>
                <a:spcPct val="90000"/>
              </a:lnSpc>
              <a:spcBef>
                <a:spcPts val="1000"/>
              </a:spcBef>
              <a:spcAft>
                <a:spcPts val="0"/>
              </a:spcAft>
              <a:buClr>
                <a:schemeClr val="dk1"/>
              </a:buClr>
              <a:buSzPts val="2800"/>
              <a:buChar char="•"/>
            </a:pPr>
            <a:r>
              <a:rPr lang="en-US"/>
              <a:t> This can lead to savings that the organization can reinvest in other business areas or use to improve profitability</a:t>
            </a:r>
            <a:endParaRPr/>
          </a:p>
          <a:p>
            <a:pPr indent="-228600" lvl="0" marL="228600" rtl="0" algn="l">
              <a:lnSpc>
                <a:spcPct val="90000"/>
              </a:lnSpc>
              <a:spcBef>
                <a:spcPts val="1000"/>
              </a:spcBef>
              <a:spcAft>
                <a:spcPts val="0"/>
              </a:spcAft>
              <a:buClr>
                <a:schemeClr val="dk1"/>
              </a:buClr>
              <a:buSzPts val="2800"/>
              <a:buChar char="•"/>
            </a:pPr>
            <a:r>
              <a:rPr lang="en-US"/>
              <a:t>In addition to the advantages listed above, budgetary control can also help organizations to:</a:t>
            </a:r>
            <a:endParaRPr/>
          </a:p>
          <a:p>
            <a:pPr indent="-228600" lvl="0" marL="228600" rtl="0" algn="l">
              <a:lnSpc>
                <a:spcPct val="90000"/>
              </a:lnSpc>
              <a:spcBef>
                <a:spcPts val="1000"/>
              </a:spcBef>
              <a:spcAft>
                <a:spcPts val="0"/>
              </a:spcAft>
              <a:buClr>
                <a:schemeClr val="dk1"/>
              </a:buClr>
              <a:buSzPts val="2800"/>
              <a:buChar char="•"/>
            </a:pPr>
            <a:r>
              <a:rPr b="1" lang="en-US"/>
              <a:t>Reduce Waste and Fraud.</a:t>
            </a:r>
            <a:endParaRPr/>
          </a:p>
          <a:p>
            <a:pPr indent="-228600" lvl="0" marL="228600" rtl="0" algn="l">
              <a:lnSpc>
                <a:spcPct val="90000"/>
              </a:lnSpc>
              <a:spcBef>
                <a:spcPts val="1000"/>
              </a:spcBef>
              <a:spcAft>
                <a:spcPts val="0"/>
              </a:spcAft>
              <a:buClr>
                <a:schemeClr val="dk1"/>
              </a:buClr>
              <a:buSzPts val="2800"/>
              <a:buChar char="•"/>
            </a:pPr>
            <a:r>
              <a:rPr lang="en-US"/>
              <a:t> By tracking actual performance against budgeted results, organizations can identify areas where waste and fraud may occur.</a:t>
            </a:r>
            <a:endParaRPr/>
          </a:p>
          <a:p>
            <a:pPr indent="-228600" lvl="0" marL="228600" rtl="0" algn="l">
              <a:lnSpc>
                <a:spcPct val="90000"/>
              </a:lnSpc>
              <a:spcBef>
                <a:spcPts val="1000"/>
              </a:spcBef>
              <a:spcAft>
                <a:spcPts val="0"/>
              </a:spcAft>
              <a:buClr>
                <a:schemeClr val="dk1"/>
              </a:buClr>
              <a:buSzPts val="2800"/>
              <a:buChar char="•"/>
            </a:pPr>
            <a:r>
              <a:rPr lang="en-US"/>
              <a:t>This can lead to savings and improvements in efficiency.</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Advantages of Budgetary Control</a:t>
            </a:r>
            <a:endParaRPr/>
          </a:p>
        </p:txBody>
      </p:sp>
      <p:sp>
        <p:nvSpPr>
          <p:cNvPr id="241" name="Google Shape;241;p2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b="1" lang="en-US"/>
              <a:t>Improve Customer Service.</a:t>
            </a:r>
            <a:r>
              <a:rPr lang="en-US"/>
              <a:t> </a:t>
            </a:r>
            <a:endParaRPr/>
          </a:p>
          <a:p>
            <a:pPr indent="-228600" lvl="0" marL="228600" rtl="0" algn="l">
              <a:lnSpc>
                <a:spcPct val="90000"/>
              </a:lnSpc>
              <a:spcBef>
                <a:spcPts val="1000"/>
              </a:spcBef>
              <a:spcAft>
                <a:spcPts val="0"/>
              </a:spcAft>
              <a:buClr>
                <a:schemeClr val="dk1"/>
              </a:buClr>
              <a:buSzPct val="100000"/>
              <a:buChar char="•"/>
            </a:pPr>
            <a:r>
              <a:rPr lang="en-US"/>
              <a:t>By using budgetary control to ensure that resources are allocated efficiently, organizations can improve their customer service by offering customers the products and services they need when they need them.</a:t>
            </a:r>
            <a:endParaRPr/>
          </a:p>
          <a:p>
            <a:pPr indent="-228600" lvl="0" marL="228600" rtl="0" algn="l">
              <a:lnSpc>
                <a:spcPct val="90000"/>
              </a:lnSpc>
              <a:spcBef>
                <a:spcPts val="1000"/>
              </a:spcBef>
              <a:spcAft>
                <a:spcPts val="0"/>
              </a:spcAft>
              <a:buClr>
                <a:schemeClr val="dk1"/>
              </a:buClr>
              <a:buSzPct val="100000"/>
              <a:buChar char="•"/>
            </a:pPr>
            <a:r>
              <a:rPr b="1" lang="en-US"/>
              <a:t>Enhance Investor Confidence. </a:t>
            </a:r>
            <a:endParaRPr b="1"/>
          </a:p>
          <a:p>
            <a:pPr indent="-228600" lvl="0" marL="228600" rtl="0" algn="l">
              <a:lnSpc>
                <a:spcPct val="90000"/>
              </a:lnSpc>
              <a:spcBef>
                <a:spcPts val="1000"/>
              </a:spcBef>
              <a:spcAft>
                <a:spcPts val="0"/>
              </a:spcAft>
              <a:buClr>
                <a:schemeClr val="dk1"/>
              </a:buClr>
              <a:buSzPct val="100000"/>
              <a:buChar char="•"/>
            </a:pPr>
            <a:r>
              <a:rPr lang="en-US"/>
              <a:t>Organizations can enhance investor confidence by demonstrating that they understand their financial performance well and are managing their resources effectively.</a:t>
            </a:r>
            <a:endParaRPr/>
          </a:p>
          <a:p>
            <a:pPr indent="-228600" lvl="0" marL="228600" rtl="0" algn="l">
              <a:lnSpc>
                <a:spcPct val="90000"/>
              </a:lnSpc>
              <a:spcBef>
                <a:spcPts val="1000"/>
              </a:spcBef>
              <a:spcAft>
                <a:spcPts val="0"/>
              </a:spcAft>
              <a:buClr>
                <a:schemeClr val="dk1"/>
              </a:buClr>
              <a:buSzPct val="100000"/>
              <a:buChar char="•"/>
            </a:pPr>
            <a:r>
              <a:rPr lang="en-US"/>
              <a:t> This can lead to improved access to capital and lower borrowing costs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Limitations of Budgetary Control</a:t>
            </a:r>
            <a:br>
              <a:rPr lang="en-US"/>
            </a:br>
            <a:endParaRPr/>
          </a:p>
        </p:txBody>
      </p:sp>
      <p:sp>
        <p:nvSpPr>
          <p:cNvPr id="247" name="Google Shape;247;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Budgets are based on estimates of future income and expenditures.</a:t>
            </a:r>
            <a:endParaRPr/>
          </a:p>
          <a:p>
            <a:pPr indent="-228600" lvl="0" marL="228600" rtl="0" algn="l">
              <a:lnSpc>
                <a:spcPct val="90000"/>
              </a:lnSpc>
              <a:spcBef>
                <a:spcPts val="1000"/>
              </a:spcBef>
              <a:spcAft>
                <a:spcPts val="0"/>
              </a:spcAft>
              <a:buClr>
                <a:schemeClr val="dk1"/>
              </a:buClr>
              <a:buSzPts val="2800"/>
              <a:buChar char="•"/>
            </a:pPr>
            <a:r>
              <a:rPr lang="en-US"/>
              <a:t>These estimates can be inaccurate, especially in a rapidly changing business environment, leading to unrealistic and unattainable budgets.</a:t>
            </a:r>
            <a:endParaRPr/>
          </a:p>
          <a:p>
            <a:pPr indent="-228600" lvl="0" marL="228600" rtl="0" algn="l">
              <a:lnSpc>
                <a:spcPct val="90000"/>
              </a:lnSpc>
              <a:spcBef>
                <a:spcPts val="1000"/>
              </a:spcBef>
              <a:spcAft>
                <a:spcPts val="0"/>
              </a:spcAft>
              <a:buClr>
                <a:schemeClr val="dk1"/>
              </a:buClr>
              <a:buSzPts val="2800"/>
              <a:buChar char="•"/>
            </a:pPr>
            <a:r>
              <a:rPr lang="en-US"/>
              <a:t>Budgets are typically set for a period of time, such as a year or a quarter. </a:t>
            </a:r>
            <a:endParaRPr/>
          </a:p>
          <a:p>
            <a:pPr indent="-228600" lvl="0" marL="228600" rtl="0" algn="l">
              <a:lnSpc>
                <a:spcPct val="90000"/>
              </a:lnSpc>
              <a:spcBef>
                <a:spcPts val="1000"/>
              </a:spcBef>
              <a:spcAft>
                <a:spcPts val="0"/>
              </a:spcAft>
              <a:buClr>
                <a:schemeClr val="dk1"/>
              </a:buClr>
              <a:buSzPts val="2800"/>
              <a:buChar char="•"/>
            </a:pPr>
            <a:r>
              <a:rPr lang="en-US"/>
              <a:t>This can make responding to unexpected events, such as a recession or a natural disaster, difficult.</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Limitations of Budgetary Control</a:t>
            </a:r>
            <a:br>
              <a:rPr lang="en-US"/>
            </a:br>
            <a:endParaRPr/>
          </a:p>
        </p:txBody>
      </p:sp>
      <p:sp>
        <p:nvSpPr>
          <p:cNvPr id="253" name="Google Shape;253;p2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a:t>Developing and maintaining a budgetary control system can be time-consuming and expensive. </a:t>
            </a:r>
            <a:endParaRPr/>
          </a:p>
          <a:p>
            <a:pPr indent="-228600" lvl="0" marL="228600" rtl="0" algn="l">
              <a:lnSpc>
                <a:spcPct val="90000"/>
              </a:lnSpc>
              <a:spcBef>
                <a:spcPts val="1000"/>
              </a:spcBef>
              <a:spcAft>
                <a:spcPts val="0"/>
              </a:spcAft>
              <a:buClr>
                <a:schemeClr val="dk1"/>
              </a:buClr>
              <a:buSzPct val="100000"/>
              <a:buChar char="•"/>
            </a:pPr>
            <a:r>
              <a:rPr lang="en-US"/>
              <a:t>This can be especially challenging for small businesses.</a:t>
            </a:r>
            <a:endParaRPr/>
          </a:p>
          <a:p>
            <a:pPr indent="-228600" lvl="0" marL="228600" rtl="0" algn="l">
              <a:lnSpc>
                <a:spcPct val="90000"/>
              </a:lnSpc>
              <a:spcBef>
                <a:spcPts val="1000"/>
              </a:spcBef>
              <a:spcAft>
                <a:spcPts val="0"/>
              </a:spcAft>
              <a:buClr>
                <a:schemeClr val="dk1"/>
              </a:buClr>
              <a:buSzPct val="100000"/>
              <a:buChar char="•"/>
            </a:pPr>
            <a:r>
              <a:rPr lang="en-US"/>
              <a:t>Employees may not be motivated to support the budget if they feel it is unrealistic or unattainable. </a:t>
            </a:r>
            <a:endParaRPr/>
          </a:p>
          <a:p>
            <a:pPr indent="-228600" lvl="0" marL="228600" rtl="0" algn="l">
              <a:lnSpc>
                <a:spcPct val="90000"/>
              </a:lnSpc>
              <a:spcBef>
                <a:spcPts val="1000"/>
              </a:spcBef>
              <a:spcAft>
                <a:spcPts val="0"/>
              </a:spcAft>
              <a:buClr>
                <a:schemeClr val="dk1"/>
              </a:buClr>
              <a:buSzPct val="100000"/>
              <a:buChar char="•"/>
            </a:pPr>
            <a:r>
              <a:rPr lang="en-US"/>
              <a:t>Therefore, it is important to communicate the budget to employees and explain how it is aligned with the organization’s strategic goals.</a:t>
            </a:r>
            <a:endParaRPr/>
          </a:p>
          <a:p>
            <a:pPr indent="-228600" lvl="0" marL="228600" rtl="0" algn="l">
              <a:lnSpc>
                <a:spcPct val="90000"/>
              </a:lnSpc>
              <a:spcBef>
                <a:spcPts val="1000"/>
              </a:spcBef>
              <a:spcAft>
                <a:spcPts val="0"/>
              </a:spcAft>
              <a:buClr>
                <a:schemeClr val="dk1"/>
              </a:buClr>
              <a:buSzPct val="100000"/>
              <a:buChar char="•"/>
            </a:pPr>
            <a:r>
              <a:rPr lang="en-US"/>
              <a:t>Departments may compete for resources and blame each other for budget overruns. </a:t>
            </a:r>
            <a:endParaRPr/>
          </a:p>
          <a:p>
            <a:pPr indent="-228600" lvl="0" marL="228600" rtl="0" algn="l">
              <a:lnSpc>
                <a:spcPct val="90000"/>
              </a:lnSpc>
              <a:spcBef>
                <a:spcPts val="1000"/>
              </a:spcBef>
              <a:spcAft>
                <a:spcPts val="0"/>
              </a:spcAft>
              <a:buClr>
                <a:schemeClr val="dk1"/>
              </a:buClr>
              <a:buSzPct val="100000"/>
              <a:buChar char="•"/>
            </a:pPr>
            <a:r>
              <a:rPr lang="en-US"/>
              <a:t>It is important to create a culture of cooperation and collaboration between departments.</a:t>
            </a:r>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b="1" lang="en-US"/>
              <a:t>Tips To Minimize Limitations of Budgetary Control</a:t>
            </a:r>
            <a:br>
              <a:rPr lang="en-US"/>
            </a:br>
            <a:endParaRPr/>
          </a:p>
        </p:txBody>
      </p:sp>
      <p:sp>
        <p:nvSpPr>
          <p:cNvPr id="259" name="Google Shape;259;p3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Here are some tips for minimizing the limitations of budgetary control:</a:t>
            </a:r>
            <a:endParaRPr/>
          </a:p>
          <a:p>
            <a:pPr indent="-228600" lvl="0" marL="228600" rtl="0" algn="l">
              <a:lnSpc>
                <a:spcPct val="90000"/>
              </a:lnSpc>
              <a:spcBef>
                <a:spcPts val="1000"/>
              </a:spcBef>
              <a:spcAft>
                <a:spcPts val="0"/>
              </a:spcAft>
              <a:buClr>
                <a:schemeClr val="dk1"/>
              </a:buClr>
              <a:buSzPts val="2800"/>
              <a:buChar char="•"/>
            </a:pPr>
            <a:r>
              <a:rPr b="1" lang="en-US"/>
              <a:t>Use Realistic Assumptions</a:t>
            </a:r>
            <a:r>
              <a:rPr lang="en-US"/>
              <a:t>: </a:t>
            </a:r>
            <a:endParaRPr/>
          </a:p>
          <a:p>
            <a:pPr indent="-228600" lvl="0" marL="228600" rtl="0" algn="l">
              <a:lnSpc>
                <a:spcPct val="90000"/>
              </a:lnSpc>
              <a:spcBef>
                <a:spcPts val="1000"/>
              </a:spcBef>
              <a:spcAft>
                <a:spcPts val="0"/>
              </a:spcAft>
              <a:buClr>
                <a:schemeClr val="dk1"/>
              </a:buClr>
              <a:buSzPts val="2800"/>
              <a:buChar char="•"/>
            </a:pPr>
            <a:r>
              <a:rPr lang="en-US"/>
              <a:t>When developing budgets, use realistic assumptions about future income and expenditures. </a:t>
            </a:r>
            <a:endParaRPr/>
          </a:p>
          <a:p>
            <a:pPr indent="-228600" lvl="0" marL="228600" rtl="0" algn="l">
              <a:lnSpc>
                <a:spcPct val="90000"/>
              </a:lnSpc>
              <a:spcBef>
                <a:spcPts val="1000"/>
              </a:spcBef>
              <a:spcAft>
                <a:spcPts val="0"/>
              </a:spcAft>
              <a:buClr>
                <a:schemeClr val="dk1"/>
              </a:buClr>
              <a:buSzPts val="2800"/>
              <a:buChar char="•"/>
            </a:pPr>
            <a:r>
              <a:rPr lang="en-US"/>
              <a:t>This will help to ensure that the budgets are attainable.</a:t>
            </a:r>
            <a:endParaRPr/>
          </a:p>
          <a:p>
            <a:pPr indent="-228600" lvl="0" marL="228600" rtl="0" algn="l">
              <a:lnSpc>
                <a:spcPct val="90000"/>
              </a:lnSpc>
              <a:spcBef>
                <a:spcPts val="1000"/>
              </a:spcBef>
              <a:spcAft>
                <a:spcPts val="0"/>
              </a:spcAft>
              <a:buClr>
                <a:schemeClr val="dk1"/>
              </a:buClr>
              <a:buSzPts val="2800"/>
              <a:buChar char="•"/>
            </a:pPr>
            <a:r>
              <a:rPr b="1" lang="en-US"/>
              <a:t>Build in Flexibility</a:t>
            </a:r>
            <a:r>
              <a:rPr lang="en-US"/>
              <a:t>: </a:t>
            </a:r>
            <a:endParaRPr/>
          </a:p>
          <a:p>
            <a:pPr indent="-228600" lvl="0" marL="228600" rtl="0" algn="l">
              <a:lnSpc>
                <a:spcPct val="90000"/>
              </a:lnSpc>
              <a:spcBef>
                <a:spcPts val="1000"/>
              </a:spcBef>
              <a:spcAft>
                <a:spcPts val="0"/>
              </a:spcAft>
              <a:buClr>
                <a:schemeClr val="dk1"/>
              </a:buClr>
              <a:buSzPts val="2800"/>
              <a:buChar char="•"/>
            </a:pPr>
            <a:r>
              <a:rPr lang="en-US"/>
              <a:t>Build flexibility to budgets so organizations can respond to unexpected events.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Tips To Minimize Limitations of Budgetary Control</a:t>
            </a:r>
            <a:endParaRPr/>
          </a:p>
        </p:txBody>
      </p:sp>
      <p:sp>
        <p:nvSpPr>
          <p:cNvPr id="265" name="Google Shape;265;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Communicate the Budget to Employees.</a:t>
            </a:r>
            <a:r>
              <a:rPr lang="en-US"/>
              <a:t> </a:t>
            </a:r>
            <a:endParaRPr/>
          </a:p>
          <a:p>
            <a:pPr indent="-228600" lvl="0" marL="228600" rtl="0" algn="l">
              <a:lnSpc>
                <a:spcPct val="90000"/>
              </a:lnSpc>
              <a:spcBef>
                <a:spcPts val="1000"/>
              </a:spcBef>
              <a:spcAft>
                <a:spcPts val="0"/>
              </a:spcAft>
              <a:buClr>
                <a:schemeClr val="dk1"/>
              </a:buClr>
              <a:buSzPts val="2800"/>
              <a:buChar char="•"/>
            </a:pPr>
            <a:r>
              <a:rPr lang="en-US"/>
              <a:t>Communicate the budget to employees and explain how it is aligned with the organization’s strategic goals. </a:t>
            </a:r>
            <a:endParaRPr/>
          </a:p>
          <a:p>
            <a:pPr indent="-228600" lvl="0" marL="228600" rtl="0" algn="l">
              <a:lnSpc>
                <a:spcPct val="90000"/>
              </a:lnSpc>
              <a:spcBef>
                <a:spcPts val="1000"/>
              </a:spcBef>
              <a:spcAft>
                <a:spcPts val="0"/>
              </a:spcAft>
              <a:buClr>
                <a:schemeClr val="dk1"/>
              </a:buClr>
              <a:buSzPts val="2800"/>
              <a:buChar char="•"/>
            </a:pPr>
            <a:r>
              <a:rPr lang="en-US"/>
              <a:t>This will help to motivate employees to support the budget.</a:t>
            </a:r>
            <a:endParaRPr/>
          </a:p>
          <a:p>
            <a:pPr indent="-228600" lvl="0" marL="228600" rtl="0" algn="l">
              <a:lnSpc>
                <a:spcPct val="90000"/>
              </a:lnSpc>
              <a:spcBef>
                <a:spcPts val="1000"/>
              </a:spcBef>
              <a:spcAft>
                <a:spcPts val="0"/>
              </a:spcAft>
              <a:buClr>
                <a:schemeClr val="dk1"/>
              </a:buClr>
              <a:buSzPts val="2800"/>
              <a:buChar char="•"/>
            </a:pPr>
            <a:r>
              <a:rPr b="1" lang="en-US"/>
              <a:t>Create a Culture of Cooperation and Collaboration.</a:t>
            </a:r>
            <a:r>
              <a:rPr lang="en-US"/>
              <a:t> </a:t>
            </a:r>
            <a:endParaRPr/>
          </a:p>
          <a:p>
            <a:pPr indent="-228600" lvl="0" marL="228600" rtl="0" algn="l">
              <a:lnSpc>
                <a:spcPct val="90000"/>
              </a:lnSpc>
              <a:spcBef>
                <a:spcPts val="1000"/>
              </a:spcBef>
              <a:spcAft>
                <a:spcPts val="0"/>
              </a:spcAft>
              <a:buClr>
                <a:schemeClr val="dk1"/>
              </a:buClr>
              <a:buSzPts val="2800"/>
              <a:buChar char="•"/>
            </a:pPr>
            <a:r>
              <a:rPr lang="en-US"/>
              <a:t>Create a culture of cooperation and collaboration between departments to minimize conflicts.</a:t>
            </a:r>
            <a:endParaRPr/>
          </a:p>
          <a:p>
            <a:pPr indent="-228600" lvl="0" marL="228600" rtl="0" algn="l">
              <a:lnSpc>
                <a:spcPct val="90000"/>
              </a:lnSpc>
              <a:spcBef>
                <a:spcPts val="1000"/>
              </a:spcBef>
              <a:spcAft>
                <a:spcPts val="0"/>
              </a:spcAft>
              <a:buClr>
                <a:schemeClr val="dk1"/>
              </a:buClr>
              <a:buSzPts val="2800"/>
              <a:buChar char="•"/>
            </a:pPr>
            <a:r>
              <a:rPr b="1" lang="en-US"/>
              <a:t>Review the Budget Regularly.</a:t>
            </a:r>
            <a:r>
              <a:rPr lang="en-US"/>
              <a:t> </a:t>
            </a:r>
            <a:endParaRPr/>
          </a:p>
          <a:p>
            <a:pPr indent="-228600" lvl="0" marL="228600" rtl="0" algn="l">
              <a:lnSpc>
                <a:spcPct val="90000"/>
              </a:lnSpc>
              <a:spcBef>
                <a:spcPts val="1000"/>
              </a:spcBef>
              <a:spcAft>
                <a:spcPts val="0"/>
              </a:spcAft>
              <a:buClr>
                <a:schemeClr val="dk1"/>
              </a:buClr>
              <a:buSzPts val="2800"/>
              <a:buChar char="•"/>
            </a:pPr>
            <a:r>
              <a:rPr lang="en-US"/>
              <a:t>Review the budget regularly and make adjustments as needed</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Characteristics of a good budget include:</a:t>
            </a:r>
            <a:endParaRPr/>
          </a:p>
        </p:txBody>
      </p:sp>
      <p:sp>
        <p:nvSpPr>
          <p:cNvPr id="271" name="Google Shape;27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US"/>
              <a:t>• Participation:</a:t>
            </a:r>
            <a:endParaRPr/>
          </a:p>
          <a:p>
            <a:pPr indent="-228600" lvl="0" marL="228600" rtl="0" algn="l">
              <a:lnSpc>
                <a:spcPct val="90000"/>
              </a:lnSpc>
              <a:spcBef>
                <a:spcPts val="1000"/>
              </a:spcBef>
              <a:spcAft>
                <a:spcPts val="0"/>
              </a:spcAft>
              <a:buClr>
                <a:schemeClr val="dk1"/>
              </a:buClr>
              <a:buSzPts val="2800"/>
              <a:buChar char="•"/>
            </a:pPr>
            <a:r>
              <a:rPr lang="en-US"/>
              <a:t> When creating a budget, include as many individuals as you can. </a:t>
            </a:r>
            <a:br>
              <a:rPr lang="en-US"/>
            </a:br>
            <a:br>
              <a:rPr lang="en-US"/>
            </a:br>
            <a:r>
              <a:rPr lang="en-US"/>
              <a:t>• Comprehensiveness: include the entire company. </a:t>
            </a:r>
            <a:br>
              <a:rPr lang="en-US"/>
            </a:br>
            <a:br>
              <a:rPr lang="en-US"/>
            </a:br>
            <a:r>
              <a:rPr lang="en-US"/>
              <a:t>• Standards: base it on accepted performance benchmarks. </a:t>
            </a:r>
            <a:br>
              <a:rPr lang="en-US"/>
            </a:br>
            <a:br>
              <a:rPr lang="en-US"/>
            </a:br>
            <a:r>
              <a:rPr lang="en-US"/>
              <a:t>• Adaptability: make room for evolving situations. </a:t>
            </a:r>
            <a:br>
              <a:rPr lang="en-US"/>
            </a:br>
            <a:br>
              <a:rPr lang="en-US"/>
            </a:br>
            <a:r>
              <a:rPr lang="en-US"/>
              <a:t>Feedback: To keep an eye on performance at all times. </a:t>
            </a:r>
            <a:br>
              <a:rPr lang="en-US"/>
            </a:b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Administration and organization of the budget</a:t>
            </a:r>
            <a:endParaRPr/>
          </a:p>
        </p:txBody>
      </p:sp>
      <p:sp>
        <p:nvSpPr>
          <p:cNvPr id="277" name="Google Shape;277;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t>• Cost and revenue analysis: </a:t>
            </a:r>
            <a:endParaRPr/>
          </a:p>
          <a:p>
            <a:pPr indent="-228600" lvl="0" marL="228600" rtl="0" algn="l">
              <a:lnSpc>
                <a:spcPct val="90000"/>
              </a:lnSpc>
              <a:spcBef>
                <a:spcPts val="1000"/>
              </a:spcBef>
              <a:spcAft>
                <a:spcPts val="0"/>
              </a:spcAft>
              <a:buClr>
                <a:schemeClr val="dk1"/>
              </a:buClr>
              <a:buSzPts val="2800"/>
              <a:buChar char="•"/>
            </a:pPr>
            <a:r>
              <a:rPr lang="en-US"/>
              <a:t>this can be done by department, cost center, or product line. </a:t>
            </a:r>
            <a:br>
              <a:rPr lang="en-US"/>
            </a:br>
            <a:br>
              <a:rPr lang="en-US"/>
            </a:br>
            <a:r>
              <a:rPr b="1" lang="en-US"/>
              <a:t>Administration and organization of the budget</a:t>
            </a:r>
            <a:r>
              <a:rPr lang="en-US"/>
              <a:t>: </a:t>
            </a:r>
            <a:br>
              <a:rPr lang="en-US"/>
            </a:br>
            <a:br>
              <a:rPr lang="en-US"/>
            </a:br>
            <a:r>
              <a:rPr lang="en-US"/>
              <a:t>The following traits may be relevant while setting up and managing a budget system: </a:t>
            </a:r>
            <a:br>
              <a:rPr lang="en-US"/>
            </a:br>
            <a:br>
              <a:rPr b="1" lang="en-US"/>
            </a:br>
            <a:r>
              <a:rPr b="1" lang="en-US"/>
              <a:t>a) Budget centers:</a:t>
            </a:r>
            <a:endParaRPr/>
          </a:p>
          <a:p>
            <a:pPr indent="-228600" lvl="0" marL="228600" rtl="0" algn="l">
              <a:lnSpc>
                <a:spcPct val="90000"/>
              </a:lnSpc>
              <a:spcBef>
                <a:spcPts val="1000"/>
              </a:spcBef>
              <a:spcAft>
                <a:spcPts val="0"/>
              </a:spcAft>
              <a:buClr>
                <a:schemeClr val="dk1"/>
              </a:buClr>
              <a:buSzPts val="2800"/>
              <a:buChar char="•"/>
            </a:pPr>
            <a:r>
              <a:rPr lang="en-US"/>
              <a:t> Organizations in charge of creating budgets. </a:t>
            </a:r>
            <a:endParaRPr/>
          </a:p>
          <a:p>
            <a:pPr indent="-228600" lvl="0" marL="228600" rtl="0" algn="l">
              <a:lnSpc>
                <a:spcPct val="90000"/>
              </a:lnSpc>
              <a:spcBef>
                <a:spcPts val="1000"/>
              </a:spcBef>
              <a:spcAft>
                <a:spcPts val="0"/>
              </a:spcAft>
              <a:buClr>
                <a:schemeClr val="dk1"/>
              </a:buClr>
              <a:buSzPts val="2800"/>
              <a:buChar char="•"/>
            </a:pPr>
            <a:r>
              <a:rPr lang="en-US"/>
              <a:t>Multiple cost centers may be included in a budget center.</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Administration and organization of the budget</a:t>
            </a:r>
            <a:endParaRPr/>
          </a:p>
        </p:txBody>
      </p:sp>
      <p:sp>
        <p:nvSpPr>
          <p:cNvPr id="283" name="Google Shape;283;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Multiple cost centers may be included in a budget center. </a:t>
            </a:r>
            <a:endParaRPr/>
          </a:p>
          <a:p>
            <a:pPr indent="-228600" lvl="0" marL="228600" rtl="0" algn="l">
              <a:lnSpc>
                <a:spcPct val="90000"/>
              </a:lnSpc>
              <a:spcBef>
                <a:spcPts val="1000"/>
              </a:spcBef>
              <a:spcAft>
                <a:spcPts val="0"/>
              </a:spcAft>
              <a:buClr>
                <a:schemeClr val="dk1"/>
              </a:buClr>
              <a:buSzPts val="2800"/>
              <a:buChar char="•"/>
            </a:pPr>
            <a:r>
              <a:rPr lang="en-US"/>
              <a:t>b) The budget committee </a:t>
            </a:r>
            <a:endParaRPr/>
          </a:p>
          <a:p>
            <a:pPr indent="-228600" lvl="0" marL="228600" rtl="0" algn="l">
              <a:lnSpc>
                <a:spcPct val="90000"/>
              </a:lnSpc>
              <a:spcBef>
                <a:spcPts val="1000"/>
              </a:spcBef>
              <a:spcAft>
                <a:spcPts val="0"/>
              </a:spcAft>
              <a:buClr>
                <a:schemeClr val="dk1"/>
              </a:buClr>
              <a:buSzPts val="2800"/>
              <a:buChar char="•"/>
            </a:pPr>
            <a:r>
              <a:rPr lang="en-US"/>
              <a:t>The budget committee may be made up of executives and department heads, among other senior officials of the organization, with the managing director serving as chairman.</a:t>
            </a:r>
            <a:endParaRPr/>
          </a:p>
          <a:p>
            <a:pPr indent="-228600" lvl="0" marL="228600" rtl="0" algn="l">
              <a:lnSpc>
                <a:spcPct val="90000"/>
              </a:lnSpc>
              <a:spcBef>
                <a:spcPts val="1000"/>
              </a:spcBef>
              <a:spcAft>
                <a:spcPts val="0"/>
              </a:spcAft>
              <a:buClr>
                <a:schemeClr val="dk1"/>
              </a:buClr>
              <a:buSzPts val="2800"/>
              <a:buChar char="•"/>
            </a:pPr>
            <a:r>
              <a:rPr lang="en-US"/>
              <a:t>The committee should include representatives from every department inside the company, including marketing, production, sales, and so forth.</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Administration and organization of the budget</a:t>
            </a:r>
            <a:endParaRPr/>
          </a:p>
        </p:txBody>
      </p:sp>
      <p:sp>
        <p:nvSpPr>
          <p:cNvPr id="289" name="Google Shape;289;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90000"/>
              </a:lnSpc>
              <a:spcBef>
                <a:spcPts val="0"/>
              </a:spcBef>
              <a:spcAft>
                <a:spcPts val="0"/>
              </a:spcAft>
              <a:buClr>
                <a:schemeClr val="dk1"/>
              </a:buClr>
              <a:buSzPct val="100000"/>
              <a:buChar char="•"/>
            </a:pPr>
            <a:r>
              <a:rPr lang="en-US"/>
              <a:t> The budget committee's duties include: </a:t>
            </a:r>
            <a:endParaRPr/>
          </a:p>
          <a:p>
            <a:pPr indent="0" lvl="0" marL="0" rtl="0" algn="l">
              <a:lnSpc>
                <a:spcPct val="90000"/>
              </a:lnSpc>
              <a:spcBef>
                <a:spcPts val="1000"/>
              </a:spcBef>
              <a:spcAft>
                <a:spcPts val="0"/>
              </a:spcAft>
              <a:buClr>
                <a:schemeClr val="dk1"/>
              </a:buClr>
              <a:buSzPct val="100000"/>
              <a:buNone/>
            </a:pPr>
            <a:r>
              <a:rPr lang="en-US"/>
              <a:t>• Coordinating budget preparation, including the publication of a manual;</a:t>
            </a:r>
            <a:endParaRPr/>
          </a:p>
          <a:p>
            <a:pPr indent="-228600" lvl="0" marL="228600" rtl="0" algn="l">
              <a:lnSpc>
                <a:spcPct val="90000"/>
              </a:lnSpc>
              <a:spcBef>
                <a:spcPts val="1000"/>
              </a:spcBef>
              <a:spcAft>
                <a:spcPts val="0"/>
              </a:spcAft>
              <a:buClr>
                <a:schemeClr val="dk1"/>
              </a:buClr>
              <a:buSzPct val="100000"/>
              <a:buChar char="•"/>
            </a:pPr>
            <a:r>
              <a:rPr lang="en-US"/>
              <a:t>Providing information to aid in budget development; and </a:t>
            </a:r>
            <a:endParaRPr/>
          </a:p>
          <a:p>
            <a:pPr indent="-228600" lvl="0" marL="228600" rtl="0" algn="l">
              <a:lnSpc>
                <a:spcPct val="90000"/>
              </a:lnSpc>
              <a:spcBef>
                <a:spcPts val="1000"/>
              </a:spcBef>
              <a:spcAft>
                <a:spcPts val="0"/>
              </a:spcAft>
              <a:buClr>
                <a:schemeClr val="dk1"/>
              </a:buClr>
              <a:buSzPct val="100000"/>
              <a:buChar char="•"/>
            </a:pPr>
            <a:r>
              <a:rPr lang="en-US"/>
              <a:t>• Issuing timelines for budget preparation. </a:t>
            </a:r>
            <a:br>
              <a:rPr lang="en-US"/>
            </a:br>
            <a:r>
              <a:rPr lang="en-US"/>
              <a:t>• Examining variations and comparing actual outcomes with the budget. </a:t>
            </a:r>
            <a:endParaRPr/>
          </a:p>
          <a:p>
            <a:pPr indent="-228600" lvl="0" marL="228600" rtl="0" algn="l">
              <a:lnSpc>
                <a:spcPct val="90000"/>
              </a:lnSpc>
              <a:spcBef>
                <a:spcPts val="1000"/>
              </a:spcBef>
              <a:spcAft>
                <a:spcPts val="0"/>
              </a:spcAft>
              <a:buClr>
                <a:schemeClr val="dk1"/>
              </a:buClr>
              <a:buSzPct val="100000"/>
              <a:buChar char="•"/>
            </a:pPr>
            <a:br>
              <a:rPr lang="en-US"/>
            </a:br>
            <a:r>
              <a:rPr lang="en-US"/>
              <a:t>c) Budget Officer: </a:t>
            </a:r>
            <a:endParaRPr/>
          </a:p>
          <a:p>
            <a:pPr indent="-228600" lvl="0" marL="228600" rtl="0" algn="l">
              <a:lnSpc>
                <a:spcPct val="90000"/>
              </a:lnSpc>
              <a:spcBef>
                <a:spcPts val="1000"/>
              </a:spcBef>
              <a:spcAft>
                <a:spcPts val="0"/>
              </a:spcAft>
              <a:buClr>
                <a:schemeClr val="dk1"/>
              </a:buClr>
              <a:buSzPct val="100000"/>
              <a:buChar char="•"/>
            </a:pPr>
            <a:r>
              <a:rPr lang="en-US"/>
              <a:t>Oversees the management of the budget Managing budgetary control issues, ensuring that deadlines are fulfilled, communicating with the budget committee and managers in charge of budget preparation, and educating others about budgetary control are all part of the work.</a:t>
            </a:r>
            <a:endParaRPr/>
          </a:p>
          <a:p>
            <a:pPr indent="0" lvl="0" marL="0" rtl="0" algn="l">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rPr lang="en-US"/>
              <a:t> </a:t>
            </a:r>
            <a:endParaRPr/>
          </a:p>
          <a:p>
            <a:pPr indent="-77470"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Administration and organization of the budget</a:t>
            </a:r>
            <a:endParaRPr/>
          </a:p>
        </p:txBody>
      </p:sp>
      <p:sp>
        <p:nvSpPr>
          <p:cNvPr id="295" name="Google Shape;295;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t>c) The budget manual </a:t>
            </a:r>
            <a:endParaRPr/>
          </a:p>
          <a:p>
            <a:pPr indent="-228600" lvl="0" marL="228600" rtl="0" algn="l">
              <a:lnSpc>
                <a:spcPct val="90000"/>
              </a:lnSpc>
              <a:spcBef>
                <a:spcPts val="1000"/>
              </a:spcBef>
              <a:spcAft>
                <a:spcPts val="0"/>
              </a:spcAft>
              <a:buClr>
                <a:schemeClr val="dk1"/>
              </a:buClr>
              <a:buSzPts val="2800"/>
              <a:buChar char="•"/>
            </a:pPr>
            <a:r>
              <a:rPr lang="en-US"/>
              <a:t>The organization is charted, the budget procedures are detailed, account numbers for revenue and expenditure items are included, the process is timed, and the responsibilities of those involved in the budgeting system are clearly defined.</a:t>
            </a:r>
            <a:endParaRPr/>
          </a:p>
          <a:p>
            <a:pPr indent="-228600" lvl="0" marL="228600" rtl="0" algn="l">
              <a:lnSpc>
                <a:spcPct val="90000"/>
              </a:lnSpc>
              <a:spcBef>
                <a:spcPts val="1000"/>
              </a:spcBef>
              <a:spcAft>
                <a:spcPts val="0"/>
              </a:spcAft>
              <a:buClr>
                <a:schemeClr val="dk1"/>
              </a:buClr>
              <a:buSzPts val="2800"/>
              <a:buChar char="•"/>
            </a:pPr>
            <a:r>
              <a:rPr b="1" lang="en-US"/>
              <a:t>Management action and cost control</a:t>
            </a:r>
            <a:endParaRPr/>
          </a:p>
          <a:p>
            <a:pPr indent="-228600" lvl="0" marL="228600" rtl="0" algn="l">
              <a:lnSpc>
                <a:spcPct val="90000"/>
              </a:lnSpc>
              <a:spcBef>
                <a:spcPts val="1000"/>
              </a:spcBef>
              <a:spcAft>
                <a:spcPts val="0"/>
              </a:spcAft>
              <a:buClr>
                <a:schemeClr val="dk1"/>
              </a:buClr>
              <a:buSzPts val="2800"/>
              <a:buChar char="•"/>
            </a:pPr>
            <a:r>
              <a:rPr lang="en-US"/>
              <a:t>The time and effort required to provide information in management accounting form is costly.</a:t>
            </a:r>
            <a:endParaRPr/>
          </a:p>
          <a:p>
            <a:pPr indent="-228600" lvl="0" marL="228600" rtl="0" algn="l">
              <a:lnSpc>
                <a:spcPct val="90000"/>
              </a:lnSpc>
              <a:spcBef>
                <a:spcPts val="1000"/>
              </a:spcBef>
              <a:spcAft>
                <a:spcPts val="0"/>
              </a:spcAft>
              <a:buClr>
                <a:schemeClr val="dk1"/>
              </a:buClr>
              <a:buSzPts val="2800"/>
              <a:buChar char="•"/>
            </a:pPr>
            <a:r>
              <a:rPr lang="en-US"/>
              <a:t> If the information is not used effectively after it is produced, it will be extremely wasteful.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Management action and cost control</a:t>
            </a:r>
            <a:endParaRPr/>
          </a:p>
        </p:txBody>
      </p:sp>
      <p:sp>
        <p:nvSpPr>
          <p:cNvPr id="301" name="Google Shape;301;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An effective cost control system consists of five components. </a:t>
            </a:r>
            <a:endParaRPr/>
          </a:p>
          <a:p>
            <a:pPr indent="-228600" lvl="0" marL="228600" rtl="0" algn="l">
              <a:lnSpc>
                <a:spcPct val="90000"/>
              </a:lnSpc>
              <a:spcBef>
                <a:spcPts val="1000"/>
              </a:spcBef>
              <a:spcAft>
                <a:spcPts val="0"/>
              </a:spcAft>
              <a:buClr>
                <a:schemeClr val="dk1"/>
              </a:buClr>
              <a:buSzPts val="2800"/>
              <a:buChar char="•"/>
            </a:pPr>
            <a:r>
              <a:rPr lang="en-US"/>
              <a:t>They are: </a:t>
            </a:r>
            <a:endParaRPr/>
          </a:p>
          <a:p>
            <a:pPr indent="-228600" lvl="0" marL="228600" rtl="0" algn="l">
              <a:lnSpc>
                <a:spcPct val="90000"/>
              </a:lnSpc>
              <a:spcBef>
                <a:spcPts val="1000"/>
              </a:spcBef>
              <a:spcAft>
                <a:spcPts val="0"/>
              </a:spcAft>
              <a:buClr>
                <a:schemeClr val="dk1"/>
              </a:buClr>
              <a:buSzPts val="2800"/>
              <a:buChar char="•"/>
            </a:pPr>
            <a:r>
              <a:rPr lang="en-US"/>
              <a:t>a) Budget preparation </a:t>
            </a:r>
            <a:endParaRPr/>
          </a:p>
          <a:p>
            <a:pPr indent="-228600" lvl="0" marL="228600" rtl="0" algn="l">
              <a:lnSpc>
                <a:spcPct val="90000"/>
              </a:lnSpc>
              <a:spcBef>
                <a:spcPts val="1000"/>
              </a:spcBef>
              <a:spcAft>
                <a:spcPts val="0"/>
              </a:spcAft>
              <a:buClr>
                <a:schemeClr val="dk1"/>
              </a:buClr>
              <a:buSzPts val="2800"/>
              <a:buChar char="•"/>
            </a:pPr>
            <a:r>
              <a:rPr lang="en-US"/>
              <a:t>b) sharing and agreeing on budgets with all parties involved </a:t>
            </a:r>
            <a:endParaRPr/>
          </a:p>
          <a:p>
            <a:pPr indent="-228600" lvl="0" marL="228600" rtl="0" algn="l">
              <a:lnSpc>
                <a:spcPct val="90000"/>
              </a:lnSpc>
              <a:spcBef>
                <a:spcPts val="1000"/>
              </a:spcBef>
              <a:spcAft>
                <a:spcPts val="0"/>
              </a:spcAft>
              <a:buClr>
                <a:schemeClr val="dk1"/>
              </a:buClr>
              <a:buSzPts val="2800"/>
              <a:buChar char="•"/>
            </a:pPr>
            <a:r>
              <a:rPr lang="en-US"/>
              <a:t>c) having an accounting system that will track all actual expenses</a:t>
            </a:r>
            <a:endParaRPr/>
          </a:p>
          <a:p>
            <a:pPr indent="-228600" lvl="0" marL="228600" rtl="0" algn="l">
              <a:lnSpc>
                <a:spcPct val="90000"/>
              </a:lnSpc>
              <a:spcBef>
                <a:spcPts val="1000"/>
              </a:spcBef>
              <a:spcAft>
                <a:spcPts val="0"/>
              </a:spcAft>
              <a:buClr>
                <a:schemeClr val="dk1"/>
              </a:buClr>
              <a:buSzPts val="2800"/>
              <a:buChar char="•"/>
            </a:pPr>
            <a:r>
              <a:rPr lang="en-US"/>
              <a:t> d) creating statements that compare actual and budgeted costs, highlighting any differences and providing justifications for them, and</a:t>
            </a:r>
            <a:endParaRPr/>
          </a:p>
          <a:p>
            <a:pPr indent="-228600" lvl="0" marL="228600" rtl="0" algn="l">
              <a:lnSpc>
                <a:spcPct val="90000"/>
              </a:lnSpc>
              <a:spcBef>
                <a:spcPts val="1000"/>
              </a:spcBef>
              <a:spcAft>
                <a:spcPts val="0"/>
              </a:spcAft>
              <a:buClr>
                <a:schemeClr val="dk1"/>
              </a:buClr>
              <a:buSzPts val="2800"/>
              <a:buChar char="•"/>
            </a:pPr>
            <a:r>
              <a:rPr lang="en-US"/>
              <a:t>e) acting appropriately in light of the variances in d) above.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Management action and cost control</a:t>
            </a:r>
            <a:endParaRPr/>
          </a:p>
        </p:txBody>
      </p:sp>
      <p:sp>
        <p:nvSpPr>
          <p:cNvPr id="307" name="Google Shape;307;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90000"/>
              </a:lnSpc>
              <a:spcBef>
                <a:spcPts val="0"/>
              </a:spcBef>
              <a:spcAft>
                <a:spcPts val="0"/>
              </a:spcAft>
              <a:buClr>
                <a:schemeClr val="dk1"/>
              </a:buClr>
              <a:buSzPct val="100000"/>
              <a:buChar char="•"/>
            </a:pPr>
            <a:r>
              <a:rPr lang="en-US"/>
              <a:t>The nature of the variance itself will determine the action or actions that can be taken once a large deviation has been identified. </a:t>
            </a:r>
            <a:endParaRPr/>
          </a:p>
          <a:p>
            <a:pPr indent="-228600" lvl="0" marL="228600" rtl="0" algn="l">
              <a:lnSpc>
                <a:spcPct val="90000"/>
              </a:lnSpc>
              <a:spcBef>
                <a:spcPts val="1000"/>
              </a:spcBef>
              <a:spcAft>
                <a:spcPts val="0"/>
              </a:spcAft>
              <a:buClr>
                <a:schemeClr val="dk1"/>
              </a:buClr>
              <a:buSzPct val="100000"/>
              <a:buChar char="•"/>
            </a:pPr>
            <a:r>
              <a:rPr lang="en-US"/>
              <a:t>Certain deviations can be attributed to a particular department, and corrective action is within that department's authority. </a:t>
            </a:r>
            <a:endParaRPr/>
          </a:p>
          <a:p>
            <a:pPr indent="-228600" lvl="0" marL="228600" rtl="0" algn="l">
              <a:lnSpc>
                <a:spcPct val="90000"/>
              </a:lnSpc>
              <a:spcBef>
                <a:spcPts val="1000"/>
              </a:spcBef>
              <a:spcAft>
                <a:spcPts val="0"/>
              </a:spcAft>
              <a:buClr>
                <a:schemeClr val="dk1"/>
              </a:buClr>
              <a:buSzPct val="100000"/>
              <a:buChar char="•"/>
            </a:pPr>
            <a:r>
              <a:rPr lang="en-US"/>
              <a:t>Controlling other deviations may prove to be even more challenging, if not impossible. </a:t>
            </a:r>
            <a:endParaRPr/>
          </a:p>
          <a:p>
            <a:pPr indent="-228600" lvl="0" marL="228600" rtl="0" algn="l">
              <a:lnSpc>
                <a:spcPct val="90000"/>
              </a:lnSpc>
              <a:spcBef>
                <a:spcPts val="1000"/>
              </a:spcBef>
              <a:spcAft>
                <a:spcPts val="0"/>
              </a:spcAft>
              <a:buClr>
                <a:schemeClr val="dk1"/>
              </a:buClr>
              <a:buSzPct val="100000"/>
              <a:buChar char="•"/>
            </a:pPr>
            <a:r>
              <a:rPr lang="en-US"/>
              <a:t>The differences found are historic. </a:t>
            </a:r>
            <a:endParaRPr/>
          </a:p>
          <a:p>
            <a:pPr indent="-228600" lvl="0" marL="228600" rtl="0" algn="l">
              <a:lnSpc>
                <a:spcPct val="90000"/>
              </a:lnSpc>
              <a:spcBef>
                <a:spcPts val="1000"/>
              </a:spcBef>
              <a:spcAft>
                <a:spcPts val="0"/>
              </a:spcAft>
              <a:buClr>
                <a:schemeClr val="dk1"/>
              </a:buClr>
              <a:buSzPct val="100000"/>
              <a:buChar char="•"/>
            </a:pPr>
            <a:r>
              <a:rPr lang="en-US"/>
              <a:t>They display the events of the previous quarter or month, and no amount of debate or analysis can change that. </a:t>
            </a:r>
            <a:endParaRPr/>
          </a:p>
          <a:p>
            <a:pPr indent="-228600" lvl="0" marL="228600" rtl="0" algn="l">
              <a:lnSpc>
                <a:spcPct val="90000"/>
              </a:lnSpc>
              <a:spcBef>
                <a:spcPts val="1000"/>
              </a:spcBef>
              <a:spcAft>
                <a:spcPts val="0"/>
              </a:spcAft>
              <a:buClr>
                <a:schemeClr val="dk1"/>
              </a:buClr>
              <a:buSzPct val="100000"/>
              <a:buChar char="•"/>
            </a:pPr>
            <a:r>
              <a:rPr lang="en-US"/>
              <a:t>Nonetheless, they have the potential to impact managerial decisions in the future. </a:t>
            </a:r>
            <a:endParaRPr/>
          </a:p>
          <a:p>
            <a:pPr indent="0" lvl="0" marL="0" rtl="0" algn="l">
              <a:lnSpc>
                <a:spcPct val="90000"/>
              </a:lnSpc>
              <a:spcBef>
                <a:spcPts val="1000"/>
              </a:spcBef>
              <a:spcAft>
                <a:spcPts val="0"/>
              </a:spcAft>
              <a:buClr>
                <a:schemeClr val="dk1"/>
              </a:buClr>
              <a:buSzPct val="100000"/>
              <a:buNone/>
            </a:pPr>
            <a:br>
              <a:rPr lang="en-US"/>
            </a:b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Summary</a:t>
            </a:r>
            <a:endParaRPr/>
          </a:p>
        </p:txBody>
      </p:sp>
      <p:sp>
        <p:nvSpPr>
          <p:cNvPr id="313" name="Google Shape;313;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On the other hand, budget control is a continuous procedure that backs the budget and aids in achieving its larger financial objectives.</a:t>
            </a:r>
            <a:endParaRPr/>
          </a:p>
          <a:p>
            <a:pPr indent="-228600" lvl="0" marL="228600" rtl="0" algn="l">
              <a:lnSpc>
                <a:spcPct val="90000"/>
              </a:lnSpc>
              <a:spcBef>
                <a:spcPts val="1000"/>
              </a:spcBef>
              <a:spcAft>
                <a:spcPts val="0"/>
              </a:spcAft>
              <a:buClr>
                <a:schemeClr val="dk1"/>
              </a:buClr>
              <a:buSzPts val="2800"/>
              <a:buChar char="•"/>
            </a:pPr>
            <a:r>
              <a:rPr lang="en-US"/>
              <a:t>Regular budget reviews are necessary to monitor business spending, expenses, and performance in relation to the budgeted amounts. </a:t>
            </a:r>
            <a:br>
              <a:rPr lang="en-US"/>
            </a:br>
            <a:r>
              <a:rPr lang="en-US"/>
              <a:t>determining the causes of the variance, which happens when corporate expenses and actual spending exceed the budget. </a:t>
            </a:r>
            <a:endParaRPr/>
          </a:p>
          <a:p>
            <a:pPr indent="-228600" lvl="0" marL="228600" rtl="0" algn="l">
              <a:lnSpc>
                <a:spcPct val="90000"/>
              </a:lnSpc>
              <a:spcBef>
                <a:spcPts val="1000"/>
              </a:spcBef>
              <a:spcAft>
                <a:spcPts val="0"/>
              </a:spcAft>
              <a:buClr>
                <a:schemeClr val="dk1"/>
              </a:buClr>
              <a:buSzPts val="2800"/>
              <a:buChar char="•"/>
            </a:pPr>
            <a:r>
              <a:rPr lang="en-US"/>
              <a:t>To keep corporate performance on pace, this can entail cutting costs, raising revenue, or doing both. </a:t>
            </a:r>
            <a:br>
              <a:rPr lang="en-US"/>
            </a:br>
            <a:br>
              <a:rPr lang="en-US"/>
            </a:br>
            <a:r>
              <a:rPr lang="en-US"/>
              <a:t>.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319" name="Google Shape;319;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Be adaptable. </a:t>
            </a:r>
            <a:endParaRPr/>
          </a:p>
          <a:p>
            <a:pPr indent="-228600" lvl="0" marL="228600" rtl="0" algn="l">
              <a:lnSpc>
                <a:spcPct val="90000"/>
              </a:lnSpc>
              <a:spcBef>
                <a:spcPts val="1000"/>
              </a:spcBef>
              <a:spcAft>
                <a:spcPts val="0"/>
              </a:spcAft>
              <a:buClr>
                <a:schemeClr val="dk1"/>
              </a:buClr>
              <a:buSzPts val="2800"/>
              <a:buChar char="•"/>
            </a:pPr>
            <a:r>
              <a:rPr lang="en-US"/>
              <a:t>Changes in the market or business environment may need adjustments, thus firms and budgets must be flexible enough to adjust as necessary. </a:t>
            </a:r>
            <a:endParaRPr/>
          </a:p>
          <a:p>
            <a:pPr indent="-228600" lvl="0" marL="228600" rtl="0" algn="l">
              <a:lnSpc>
                <a:spcPct val="90000"/>
              </a:lnSpc>
              <a:spcBef>
                <a:spcPts val="1000"/>
              </a:spcBef>
              <a:spcAft>
                <a:spcPts val="0"/>
              </a:spcAft>
              <a:buClr>
                <a:schemeClr val="dk1"/>
              </a:buClr>
              <a:buSzPts val="2800"/>
              <a:buChar char="•"/>
            </a:pPr>
            <a:r>
              <a:rPr lang="en-US"/>
              <a:t>Talk. Every employee in a company should understand how their job contributes to meeting the organization's financial goals.</a:t>
            </a:r>
            <a:endParaRPr/>
          </a:p>
          <a:p>
            <a:pPr indent="-228600" lvl="0" marL="228600" rtl="0" algn="l">
              <a:lnSpc>
                <a:spcPct val="90000"/>
              </a:lnSpc>
              <a:spcBef>
                <a:spcPts val="1000"/>
              </a:spcBef>
              <a:spcAft>
                <a:spcPts val="0"/>
              </a:spcAft>
              <a:buClr>
                <a:schemeClr val="dk1"/>
              </a:buClr>
              <a:buSzPts val="2800"/>
              <a:buChar char="•"/>
            </a:pPr>
            <a:r>
              <a:rPr lang="en-US"/>
              <a:t> In actuality, cooperative, two-way communication with employees is essential to budget control. </a:t>
            </a:r>
            <a:br>
              <a:rPr lang="en-US"/>
            </a:b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Summary</a:t>
            </a:r>
            <a:endParaRPr/>
          </a:p>
        </p:txBody>
      </p:sp>
      <p:sp>
        <p:nvSpPr>
          <p:cNvPr id="325" name="Google Shape;325;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Track your progress. Regular budget monitoring is necessary to make sure that any problems are found as soon as feasible. </a:t>
            </a:r>
            <a:endParaRPr/>
          </a:p>
          <a:p>
            <a:pPr indent="-228600" lvl="0" marL="228600" rtl="0" algn="l">
              <a:lnSpc>
                <a:spcPct val="90000"/>
              </a:lnSpc>
              <a:spcBef>
                <a:spcPts val="1000"/>
              </a:spcBef>
              <a:spcAft>
                <a:spcPts val="0"/>
              </a:spcAft>
              <a:buClr>
                <a:schemeClr val="dk1"/>
              </a:buClr>
              <a:buSzPts val="2800"/>
              <a:buChar char="•"/>
            </a:pPr>
            <a:r>
              <a:rPr lang="en-US"/>
              <a:t>Make amends. </a:t>
            </a:r>
            <a:endParaRPr/>
          </a:p>
          <a:p>
            <a:pPr indent="-228600" lvl="0" marL="228600" rtl="0" algn="l">
              <a:lnSpc>
                <a:spcPct val="90000"/>
              </a:lnSpc>
              <a:spcBef>
                <a:spcPts val="1000"/>
              </a:spcBef>
              <a:spcAft>
                <a:spcPts val="0"/>
              </a:spcAft>
              <a:buClr>
                <a:schemeClr val="dk1"/>
              </a:buClr>
              <a:buSzPts val="2800"/>
              <a:buChar char="•"/>
            </a:pPr>
            <a:r>
              <a:rPr lang="en-US"/>
              <a:t>In order to get spending and expenses back on track, any deviations should be addressed right away. </a:t>
            </a:r>
            <a:endParaRPr/>
          </a:p>
          <a:p>
            <a:pPr indent="-228600" lvl="0" marL="228600" rtl="0" algn="l">
              <a:lnSpc>
                <a:spcPct val="90000"/>
              </a:lnSpc>
              <a:spcBef>
                <a:spcPts val="1000"/>
              </a:spcBef>
              <a:spcAft>
                <a:spcPts val="0"/>
              </a:spcAft>
              <a:buClr>
                <a:schemeClr val="dk1"/>
              </a:buClr>
              <a:buSzPts val="2800"/>
              <a:buChar char="•"/>
            </a:pPr>
            <a:r>
              <a:rPr lang="en-US"/>
              <a:t>Budgetary control is an indispensable tool in the realm of financial management, serving as a compass that guides businesses towards their financial and operational objectives.</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Summary</a:t>
            </a:r>
            <a:endParaRPr/>
          </a:p>
        </p:txBody>
      </p:sp>
      <p:sp>
        <p:nvSpPr>
          <p:cNvPr id="331" name="Google Shape;331;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It's not just about setting budgets; it's about the continuous process of monitoring, comparing, and adjusting based on actual performance. </a:t>
            </a:r>
            <a:endParaRPr/>
          </a:p>
          <a:p>
            <a:pPr indent="-228600" lvl="0" marL="228600" rtl="0" algn="l">
              <a:lnSpc>
                <a:spcPct val="90000"/>
              </a:lnSpc>
              <a:spcBef>
                <a:spcPts val="1000"/>
              </a:spcBef>
              <a:spcAft>
                <a:spcPts val="0"/>
              </a:spcAft>
              <a:buClr>
                <a:schemeClr val="dk1"/>
              </a:buClr>
              <a:buSzPts val="2800"/>
              <a:buChar char="•"/>
            </a:pPr>
            <a:r>
              <a:rPr lang="en-US"/>
              <a:t>This dynamic approach ensures that organizations remain agile and responsive to changing circumstances, thereby optimizing their financial resources.</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Week 8 : Budgetary Control</a:t>
            </a:r>
            <a:endParaRPr/>
          </a:p>
        </p:txBody>
      </p:sp>
      <p:sp>
        <p:nvSpPr>
          <p:cNvPr id="337" name="Google Shape;337;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US"/>
              <a:t>End of Eight Part 2</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2024-10-23T13:03:34Z</dcterms:created>
  <dc:creator>Peter Karugu Kahihu</dc:creator>
</cp:coreProperties>
</file>