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6" r:id="rId11"/>
    <p:sldId id="267" r:id="rId12"/>
    <p:sldId id="265"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81" d="100"/>
          <a:sy n="81" d="100"/>
        </p:scale>
        <p:origin x="-270" y="1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5FD706E-32F6-44A7-9070-D8855F2A1DA2}" type="datetimeFigureOut">
              <a:rPr lang="en-US" smtClean="0"/>
              <a:t>10/25/2024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FEB7A60-C3E1-4018-B200-AA6EFC05F692}" type="slidenum">
              <a:rPr lang="en-US" smtClean="0"/>
              <a:t>‹#›</a:t>
            </a:fld>
            <a:endParaRPr lang="en-US"/>
          </a:p>
        </p:txBody>
      </p:sp>
    </p:spTree>
    <p:extLst>
      <p:ext uri="{BB962C8B-B14F-4D97-AF65-F5344CB8AC3E}">
        <p14:creationId xmlns:p14="http://schemas.microsoft.com/office/powerpoint/2010/main" val="41619682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5FD706E-32F6-44A7-9070-D8855F2A1DA2}" type="datetimeFigureOut">
              <a:rPr lang="en-US" smtClean="0"/>
              <a:t>10/25/2024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FEB7A60-C3E1-4018-B200-AA6EFC05F692}" type="slidenum">
              <a:rPr lang="en-US" smtClean="0"/>
              <a:t>‹#›</a:t>
            </a:fld>
            <a:endParaRPr lang="en-US"/>
          </a:p>
        </p:txBody>
      </p:sp>
    </p:spTree>
    <p:extLst>
      <p:ext uri="{BB962C8B-B14F-4D97-AF65-F5344CB8AC3E}">
        <p14:creationId xmlns:p14="http://schemas.microsoft.com/office/powerpoint/2010/main" val="36131782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5FD706E-32F6-44A7-9070-D8855F2A1DA2}" type="datetimeFigureOut">
              <a:rPr lang="en-US" smtClean="0"/>
              <a:t>10/25/2024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FEB7A60-C3E1-4018-B200-AA6EFC05F692}" type="slidenum">
              <a:rPr lang="en-US" smtClean="0"/>
              <a:t>‹#›</a:t>
            </a:fld>
            <a:endParaRPr lang="en-US"/>
          </a:p>
        </p:txBody>
      </p:sp>
    </p:spTree>
    <p:extLst>
      <p:ext uri="{BB962C8B-B14F-4D97-AF65-F5344CB8AC3E}">
        <p14:creationId xmlns:p14="http://schemas.microsoft.com/office/powerpoint/2010/main" val="7230966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5FD706E-32F6-44A7-9070-D8855F2A1DA2}" type="datetimeFigureOut">
              <a:rPr lang="en-US" smtClean="0"/>
              <a:t>10/25/2024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FEB7A60-C3E1-4018-B200-AA6EFC05F692}" type="slidenum">
              <a:rPr lang="en-US" smtClean="0"/>
              <a:t>‹#›</a:t>
            </a:fld>
            <a:endParaRPr lang="en-US"/>
          </a:p>
        </p:txBody>
      </p:sp>
    </p:spTree>
    <p:extLst>
      <p:ext uri="{BB962C8B-B14F-4D97-AF65-F5344CB8AC3E}">
        <p14:creationId xmlns:p14="http://schemas.microsoft.com/office/powerpoint/2010/main" val="28893639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5FD706E-32F6-44A7-9070-D8855F2A1DA2}" type="datetimeFigureOut">
              <a:rPr lang="en-US" smtClean="0"/>
              <a:t>10/25/2024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FEB7A60-C3E1-4018-B200-AA6EFC05F692}" type="slidenum">
              <a:rPr lang="en-US" smtClean="0"/>
              <a:t>‹#›</a:t>
            </a:fld>
            <a:endParaRPr lang="en-US"/>
          </a:p>
        </p:txBody>
      </p:sp>
    </p:spTree>
    <p:extLst>
      <p:ext uri="{BB962C8B-B14F-4D97-AF65-F5344CB8AC3E}">
        <p14:creationId xmlns:p14="http://schemas.microsoft.com/office/powerpoint/2010/main" val="2371815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5FD706E-32F6-44A7-9070-D8855F2A1DA2}" type="datetimeFigureOut">
              <a:rPr lang="en-US" smtClean="0"/>
              <a:t>10/25/2024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FEB7A60-C3E1-4018-B200-AA6EFC05F692}" type="slidenum">
              <a:rPr lang="en-US" smtClean="0"/>
              <a:t>‹#›</a:t>
            </a:fld>
            <a:endParaRPr lang="en-US"/>
          </a:p>
        </p:txBody>
      </p:sp>
    </p:spTree>
    <p:extLst>
      <p:ext uri="{BB962C8B-B14F-4D97-AF65-F5344CB8AC3E}">
        <p14:creationId xmlns:p14="http://schemas.microsoft.com/office/powerpoint/2010/main" val="26745232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FD706E-32F6-44A7-9070-D8855F2A1DA2}" type="datetimeFigureOut">
              <a:rPr lang="en-US" smtClean="0"/>
              <a:t>10/25/2024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FEB7A60-C3E1-4018-B200-AA6EFC05F692}" type="slidenum">
              <a:rPr lang="en-US" smtClean="0"/>
              <a:t>‹#›</a:t>
            </a:fld>
            <a:endParaRPr lang="en-US"/>
          </a:p>
        </p:txBody>
      </p:sp>
    </p:spTree>
    <p:extLst>
      <p:ext uri="{BB962C8B-B14F-4D97-AF65-F5344CB8AC3E}">
        <p14:creationId xmlns:p14="http://schemas.microsoft.com/office/powerpoint/2010/main" val="32063967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5FD706E-32F6-44A7-9070-D8855F2A1DA2}" type="datetimeFigureOut">
              <a:rPr lang="en-US" smtClean="0"/>
              <a:t>10/25/2024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FEB7A60-C3E1-4018-B200-AA6EFC05F692}" type="slidenum">
              <a:rPr lang="en-US" smtClean="0"/>
              <a:t>‹#›</a:t>
            </a:fld>
            <a:endParaRPr lang="en-US"/>
          </a:p>
        </p:txBody>
      </p:sp>
    </p:spTree>
    <p:extLst>
      <p:ext uri="{BB962C8B-B14F-4D97-AF65-F5344CB8AC3E}">
        <p14:creationId xmlns:p14="http://schemas.microsoft.com/office/powerpoint/2010/main" val="853705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5FD706E-32F6-44A7-9070-D8855F2A1DA2}" type="datetimeFigureOut">
              <a:rPr lang="en-US" smtClean="0"/>
              <a:t>10/25/2024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FEB7A60-C3E1-4018-B200-AA6EFC05F692}" type="slidenum">
              <a:rPr lang="en-US" smtClean="0"/>
              <a:t>‹#›</a:t>
            </a:fld>
            <a:endParaRPr lang="en-US"/>
          </a:p>
        </p:txBody>
      </p:sp>
    </p:spTree>
    <p:extLst>
      <p:ext uri="{BB962C8B-B14F-4D97-AF65-F5344CB8AC3E}">
        <p14:creationId xmlns:p14="http://schemas.microsoft.com/office/powerpoint/2010/main" val="21329267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5FD706E-32F6-44A7-9070-D8855F2A1DA2}" type="datetimeFigureOut">
              <a:rPr lang="en-US" smtClean="0"/>
              <a:t>10/25/2024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FEB7A60-C3E1-4018-B200-AA6EFC05F692}" type="slidenum">
              <a:rPr lang="en-US" smtClean="0"/>
              <a:t>‹#›</a:t>
            </a:fld>
            <a:endParaRPr lang="en-US"/>
          </a:p>
        </p:txBody>
      </p:sp>
    </p:spTree>
    <p:extLst>
      <p:ext uri="{BB962C8B-B14F-4D97-AF65-F5344CB8AC3E}">
        <p14:creationId xmlns:p14="http://schemas.microsoft.com/office/powerpoint/2010/main" val="36835818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5FD706E-32F6-44A7-9070-D8855F2A1DA2}" type="datetimeFigureOut">
              <a:rPr lang="en-US" smtClean="0"/>
              <a:t>10/25/2024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FEB7A60-C3E1-4018-B200-AA6EFC05F692}" type="slidenum">
              <a:rPr lang="en-US" smtClean="0"/>
              <a:t>‹#›</a:t>
            </a:fld>
            <a:endParaRPr lang="en-US"/>
          </a:p>
        </p:txBody>
      </p:sp>
    </p:spTree>
    <p:extLst>
      <p:ext uri="{BB962C8B-B14F-4D97-AF65-F5344CB8AC3E}">
        <p14:creationId xmlns:p14="http://schemas.microsoft.com/office/powerpoint/2010/main" val="6599545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FD706E-32F6-44A7-9070-D8855F2A1DA2}" type="datetimeFigureOut">
              <a:rPr lang="en-US" smtClean="0"/>
              <a:t>10/25/2024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EB7A60-C3E1-4018-B200-AA6EFC05F692}" type="slidenum">
              <a:rPr lang="en-US" smtClean="0"/>
              <a:t>‹#›</a:t>
            </a:fld>
            <a:endParaRPr lang="en-US"/>
          </a:p>
        </p:txBody>
      </p:sp>
    </p:spTree>
    <p:extLst>
      <p:ext uri="{BB962C8B-B14F-4D97-AF65-F5344CB8AC3E}">
        <p14:creationId xmlns:p14="http://schemas.microsoft.com/office/powerpoint/2010/main" val="3316199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dirty="0" smtClean="0"/>
              <a:t>Course: Advanced Management Accounting</a:t>
            </a:r>
            <a:endParaRPr lang="en-US" dirty="0"/>
          </a:p>
        </p:txBody>
      </p:sp>
      <p:sp>
        <p:nvSpPr>
          <p:cNvPr id="3" name="Subtitle 2"/>
          <p:cNvSpPr>
            <a:spLocks noGrp="1"/>
          </p:cNvSpPr>
          <p:nvPr>
            <p:ph type="subTitle" idx="1"/>
          </p:nvPr>
        </p:nvSpPr>
        <p:spPr/>
        <p:txBody>
          <a:bodyPr/>
          <a:lstStyle/>
          <a:p>
            <a:r>
              <a:rPr lang="en-US" dirty="0" smtClean="0"/>
              <a:t>Week 9 : Standard Costing</a:t>
            </a:r>
          </a:p>
          <a:p>
            <a:endParaRPr lang="en-US" dirty="0" smtClean="0"/>
          </a:p>
          <a:p>
            <a:r>
              <a:rPr lang="en-US" dirty="0" smtClean="0"/>
              <a:t>Lecturer: Peter Karugu Kahihu</a:t>
            </a:r>
          </a:p>
          <a:p>
            <a:endParaRPr lang="en-US" dirty="0"/>
          </a:p>
        </p:txBody>
      </p:sp>
    </p:spTree>
    <p:extLst>
      <p:ext uri="{BB962C8B-B14F-4D97-AF65-F5344CB8AC3E}">
        <p14:creationId xmlns:p14="http://schemas.microsoft.com/office/powerpoint/2010/main" val="10819686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Introduction</a:t>
            </a:r>
            <a:endParaRPr lang="en-US" dirty="0"/>
          </a:p>
        </p:txBody>
      </p:sp>
      <p:sp>
        <p:nvSpPr>
          <p:cNvPr id="3" name="Content Placeholder 2"/>
          <p:cNvSpPr>
            <a:spLocks noGrp="1"/>
          </p:cNvSpPr>
          <p:nvPr>
            <p:ph idx="1"/>
          </p:nvPr>
        </p:nvSpPr>
        <p:spPr/>
        <p:txBody>
          <a:bodyPr/>
          <a:lstStyle/>
          <a:p>
            <a:pPr algn="just"/>
            <a:r>
              <a:rPr lang="en-US" dirty="0" smtClean="0"/>
              <a:t>This lecture introduces you to the Standard Costing as a managerial tool for decision making control</a:t>
            </a:r>
          </a:p>
          <a:p>
            <a:pPr marL="0" indent="0" algn="just">
              <a:buNone/>
            </a:pPr>
            <a:r>
              <a:rPr lang="en-US" b="1" dirty="0" smtClean="0"/>
              <a:t>	</a:t>
            </a:r>
            <a:r>
              <a:rPr lang="x-none" b="1" dirty="0" smtClean="0"/>
              <a:t>Expected Learning Outcomes</a:t>
            </a:r>
            <a:endParaRPr lang="en-US" dirty="0" smtClean="0"/>
          </a:p>
          <a:p>
            <a:pPr algn="just"/>
            <a:r>
              <a:rPr lang="en-US" dirty="0" smtClean="0"/>
              <a:t>By the end of this lecture, the learner should be able to: </a:t>
            </a:r>
          </a:p>
          <a:p>
            <a:pPr lvl="1" algn="just"/>
            <a:r>
              <a:rPr lang="en-US" dirty="0" smtClean="0"/>
              <a:t>Know the Importance of Standard Costing in decision making </a:t>
            </a:r>
          </a:p>
          <a:p>
            <a:pPr lvl="1" algn="just"/>
            <a:r>
              <a:rPr lang="en-US" dirty="0" smtClean="0"/>
              <a:t>Know various steps involved in the Standard Costing </a:t>
            </a:r>
          </a:p>
          <a:p>
            <a:pPr lvl="1" algn="just"/>
            <a:r>
              <a:rPr lang="en-US" dirty="0" smtClean="0"/>
              <a:t>Know different kinds of Standard Costing tools</a:t>
            </a:r>
          </a:p>
          <a:p>
            <a:endParaRPr lang="en-US" dirty="0"/>
          </a:p>
        </p:txBody>
      </p:sp>
      <p:sp>
        <p:nvSpPr>
          <p:cNvPr id="4" name="Rectangle 3"/>
          <p:cNvSpPr/>
          <p:nvPr/>
        </p:nvSpPr>
        <p:spPr>
          <a:xfrm>
            <a:off x="5182384" y="3244334"/>
            <a:ext cx="184731" cy="369332"/>
          </a:xfrm>
          <a:prstGeom prst="rect">
            <a:avLst/>
          </a:prstGeom>
        </p:spPr>
        <p:txBody>
          <a:bodyPr wrap="none">
            <a:spAutoFit/>
          </a:bodyPr>
          <a:lstStyle/>
          <a:p>
            <a:endParaRPr lang="en-US" dirty="0"/>
          </a:p>
        </p:txBody>
      </p:sp>
    </p:spTree>
    <p:extLst>
      <p:ext uri="{BB962C8B-B14F-4D97-AF65-F5344CB8AC3E}">
        <p14:creationId xmlns:p14="http://schemas.microsoft.com/office/powerpoint/2010/main" val="32301735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a:t>
            </a:r>
            <a:endParaRPr lang="en-US" dirty="0"/>
          </a:p>
        </p:txBody>
      </p:sp>
      <p:sp>
        <p:nvSpPr>
          <p:cNvPr id="3" name="Content Placeholder 2"/>
          <p:cNvSpPr>
            <a:spLocks noGrp="1"/>
          </p:cNvSpPr>
          <p:nvPr>
            <p:ph idx="1"/>
          </p:nvPr>
        </p:nvSpPr>
        <p:spPr/>
        <p:txBody>
          <a:bodyPr/>
          <a:lstStyle/>
          <a:p>
            <a:r>
              <a:rPr lang="en-US" dirty="0"/>
              <a:t>One cost accounting technique for determining fixed prices for certain goods or services is standard costing. </a:t>
            </a:r>
            <a:endParaRPr lang="en-US" dirty="0" smtClean="0"/>
          </a:p>
          <a:p>
            <a:r>
              <a:rPr lang="en-US" dirty="0" smtClean="0"/>
              <a:t>These </a:t>
            </a:r>
            <a:r>
              <a:rPr lang="en-US" dirty="0"/>
              <a:t>fixed expenses, referred to as "standards," are employed in cost analysis and control. </a:t>
            </a:r>
            <a:endParaRPr lang="en-US" dirty="0" smtClean="0"/>
          </a:p>
          <a:p>
            <a:r>
              <a:rPr lang="en-US" dirty="0" smtClean="0"/>
              <a:t>When </a:t>
            </a:r>
            <a:r>
              <a:rPr lang="en-US" dirty="0"/>
              <a:t>evaluating the costs of manufacturing a product or rendering a service, standard costs are derived from past data, market trends, and additional considerations. </a:t>
            </a:r>
            <a:endParaRPr lang="en-US" dirty="0" smtClean="0"/>
          </a:p>
          <a:p>
            <a:r>
              <a:rPr lang="en-US" dirty="0"/>
              <a:t>Standard costing is particularly helpful for businesses that manufacture comparable goods or services.</a:t>
            </a:r>
            <a:br>
              <a:rPr lang="en-US" dirty="0"/>
            </a:br>
            <a:endParaRPr lang="en-US" dirty="0"/>
          </a:p>
        </p:txBody>
      </p:sp>
    </p:spTree>
    <p:extLst>
      <p:ext uri="{BB962C8B-B14F-4D97-AF65-F5344CB8AC3E}">
        <p14:creationId xmlns:p14="http://schemas.microsoft.com/office/powerpoint/2010/main" val="10181821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a:t>
            </a:r>
            <a:endParaRPr lang="en-US" dirty="0"/>
          </a:p>
        </p:txBody>
      </p:sp>
      <p:sp>
        <p:nvSpPr>
          <p:cNvPr id="3" name="Content Placeholder 2"/>
          <p:cNvSpPr>
            <a:spLocks noGrp="1"/>
          </p:cNvSpPr>
          <p:nvPr>
            <p:ph idx="1"/>
          </p:nvPr>
        </p:nvSpPr>
        <p:spPr/>
        <p:txBody>
          <a:bodyPr>
            <a:normAutofit/>
          </a:bodyPr>
          <a:lstStyle/>
          <a:p>
            <a:endParaRPr lang="en-US" dirty="0" smtClean="0"/>
          </a:p>
          <a:p>
            <a:r>
              <a:rPr lang="en-US" dirty="0" smtClean="0"/>
              <a:t>For </a:t>
            </a:r>
            <a:r>
              <a:rPr lang="en-US" dirty="0"/>
              <a:t>example, the construction, manufacturing, and service </a:t>
            </a:r>
            <a:r>
              <a:rPr lang="en-US" dirty="0" smtClean="0"/>
              <a:t>sectors.</a:t>
            </a:r>
          </a:p>
          <a:p>
            <a:r>
              <a:rPr lang="en-US" dirty="0" smtClean="0"/>
              <a:t>Standard </a:t>
            </a:r>
            <a:r>
              <a:rPr lang="en-US" dirty="0"/>
              <a:t>costs should be reviewed and updated on a regular basis, nevertheless, because production methods and market conditions vary over time.</a:t>
            </a:r>
          </a:p>
          <a:p>
            <a:r>
              <a:rPr lang="x-none" dirty="0"/>
              <a:t> </a:t>
            </a:r>
            <a:r>
              <a:rPr lang="x-none" dirty="0" smtClean="0"/>
              <a:t>By </a:t>
            </a:r>
            <a:r>
              <a:rPr lang="x-none" dirty="0"/>
              <a:t>establishing preset benchmarks and contrasting them with actual outcomes, standard costing is a potent cost accounting technique that helps companies plan, manage, and assess their expenses and performance</a:t>
            </a:r>
            <a:endParaRPr lang="en-US" dirty="0"/>
          </a:p>
        </p:txBody>
      </p:sp>
    </p:spTree>
    <p:extLst>
      <p:ext uri="{BB962C8B-B14F-4D97-AF65-F5344CB8AC3E}">
        <p14:creationId xmlns:p14="http://schemas.microsoft.com/office/powerpoint/2010/main" val="17773218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a:t>
            </a:r>
            <a:endParaRPr lang="en-US" dirty="0"/>
          </a:p>
        </p:txBody>
      </p:sp>
      <p:sp>
        <p:nvSpPr>
          <p:cNvPr id="3" name="Content Placeholder 2"/>
          <p:cNvSpPr>
            <a:spLocks noGrp="1"/>
          </p:cNvSpPr>
          <p:nvPr>
            <p:ph idx="1"/>
          </p:nvPr>
        </p:nvSpPr>
        <p:spPr/>
        <p:txBody>
          <a:bodyPr/>
          <a:lstStyle/>
          <a:p>
            <a:r>
              <a:rPr lang="x-none" dirty="0" smtClean="0"/>
              <a:t>Businesses </a:t>
            </a:r>
            <a:r>
              <a:rPr lang="x-none" dirty="0"/>
              <a:t>may ensure efficiency and profitability by determining the appropriate cost. </a:t>
            </a:r>
            <a:endParaRPr lang="en-US" dirty="0" smtClean="0"/>
          </a:p>
          <a:p>
            <a:r>
              <a:rPr lang="x-none" dirty="0" smtClean="0"/>
              <a:t>Businesses </a:t>
            </a:r>
            <a:r>
              <a:rPr lang="x-none" dirty="0"/>
              <a:t>use standard costing to determine how much it should cost to produce their goods. </a:t>
            </a:r>
            <a:endParaRPr lang="en-US" dirty="0" smtClean="0"/>
          </a:p>
          <a:p>
            <a:r>
              <a:rPr lang="x-none" dirty="0" smtClean="0"/>
              <a:t>It's </a:t>
            </a:r>
            <a:r>
              <a:rPr lang="x-none" dirty="0"/>
              <a:t>similar to creating a manufacturing cost budget for the </a:t>
            </a:r>
            <a:r>
              <a:rPr lang="x-none" dirty="0" smtClean="0"/>
              <a:t>business.</a:t>
            </a:r>
            <a:endParaRPr lang="en-US" dirty="0" smtClean="0"/>
          </a:p>
          <a:p>
            <a:r>
              <a:rPr lang="x-none" dirty="0" smtClean="0"/>
              <a:t>The </a:t>
            </a:r>
            <a:r>
              <a:rPr lang="x-none" dirty="0"/>
              <a:t>cost of labor, materials, and other costs is determined by the business for each product it produces</a:t>
            </a:r>
            <a:r>
              <a:rPr lang="x-none" dirty="0" smtClean="0"/>
              <a:t>.</a:t>
            </a:r>
            <a:endParaRPr lang="en-US" dirty="0" smtClean="0"/>
          </a:p>
          <a:p>
            <a:r>
              <a:rPr lang="x-none" dirty="0" smtClean="0"/>
              <a:t> </a:t>
            </a:r>
            <a:r>
              <a:rPr lang="x-none" dirty="0"/>
              <a:t>We refer to this as the "standard cost." </a:t>
            </a:r>
            <a:endParaRPr lang="en-US" dirty="0"/>
          </a:p>
          <a:p>
            <a:endParaRPr lang="en-US" dirty="0"/>
          </a:p>
        </p:txBody>
      </p:sp>
    </p:spTree>
    <p:extLst>
      <p:ext uri="{BB962C8B-B14F-4D97-AF65-F5344CB8AC3E}">
        <p14:creationId xmlns:p14="http://schemas.microsoft.com/office/powerpoint/2010/main" val="16596422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Illustration</a:t>
            </a:r>
            <a:endParaRPr lang="en-US" dirty="0"/>
          </a:p>
        </p:txBody>
      </p:sp>
      <p:sp>
        <p:nvSpPr>
          <p:cNvPr id="3" name="Content Placeholder 2"/>
          <p:cNvSpPr>
            <a:spLocks noGrp="1"/>
          </p:cNvSpPr>
          <p:nvPr>
            <p:ph idx="1"/>
          </p:nvPr>
        </p:nvSpPr>
        <p:spPr/>
        <p:txBody>
          <a:bodyPr>
            <a:normAutofit lnSpcReduction="10000"/>
          </a:bodyPr>
          <a:lstStyle/>
          <a:p>
            <a:r>
              <a:rPr lang="x-none" dirty="0"/>
              <a:t>For example, let's say a company makes toys. </a:t>
            </a:r>
            <a:endParaRPr lang="en-US" dirty="0" smtClean="0"/>
          </a:p>
          <a:p>
            <a:r>
              <a:rPr lang="x-none" dirty="0" smtClean="0"/>
              <a:t>They </a:t>
            </a:r>
            <a:r>
              <a:rPr lang="x-none" dirty="0"/>
              <a:t>might decide that for each toy, they should use 50 worth of plastic, 20 worth of paint, and one hour of work from an employee who earns 100 per hour. </a:t>
            </a:r>
            <a:endParaRPr lang="en-US" dirty="0" smtClean="0"/>
          </a:p>
          <a:p>
            <a:r>
              <a:rPr lang="x-none" dirty="0" smtClean="0"/>
              <a:t>So</a:t>
            </a:r>
            <a:r>
              <a:rPr lang="x-none" dirty="0"/>
              <a:t>, the standard cost for one toy would be 170 (50 + 20 + 100). </a:t>
            </a:r>
            <a:endParaRPr lang="en-US" dirty="0" smtClean="0"/>
          </a:p>
          <a:p>
            <a:r>
              <a:rPr lang="x-none" dirty="0" smtClean="0"/>
              <a:t>The </a:t>
            </a:r>
            <a:r>
              <a:rPr lang="x-none" dirty="0"/>
              <a:t>company then keeps track of how much they actually spend on making the toys. </a:t>
            </a:r>
            <a:endParaRPr lang="en-US" dirty="0" smtClean="0"/>
          </a:p>
          <a:p>
            <a:r>
              <a:rPr lang="x-none" dirty="0" smtClean="0"/>
              <a:t>If </a:t>
            </a:r>
            <a:r>
              <a:rPr lang="x-none" dirty="0"/>
              <a:t>they spend more than the standard cost, it's called an "unfavorable variance</a:t>
            </a:r>
            <a:r>
              <a:rPr lang="x-none" dirty="0" smtClean="0"/>
              <a:t>.“</a:t>
            </a:r>
            <a:endParaRPr lang="en-US" dirty="0" smtClean="0"/>
          </a:p>
          <a:p>
            <a:r>
              <a:rPr lang="x-none" dirty="0" smtClean="0"/>
              <a:t> </a:t>
            </a:r>
            <a:r>
              <a:rPr lang="x-none" dirty="0"/>
              <a:t>If they spend less, it's called a "favorable variance."</a:t>
            </a:r>
            <a:endParaRPr lang="en-US" dirty="0"/>
          </a:p>
          <a:p>
            <a:endParaRPr lang="en-US" dirty="0"/>
          </a:p>
        </p:txBody>
      </p:sp>
    </p:spTree>
    <p:extLst>
      <p:ext uri="{BB962C8B-B14F-4D97-AF65-F5344CB8AC3E}">
        <p14:creationId xmlns:p14="http://schemas.microsoft.com/office/powerpoint/2010/main" val="2723829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Benefits of Standard Costing</a:t>
            </a:r>
            <a:endParaRPr lang="en-US" b="1" dirty="0"/>
          </a:p>
        </p:txBody>
      </p:sp>
      <p:sp>
        <p:nvSpPr>
          <p:cNvPr id="3" name="Content Placeholder 2"/>
          <p:cNvSpPr>
            <a:spLocks noGrp="1"/>
          </p:cNvSpPr>
          <p:nvPr>
            <p:ph idx="1"/>
          </p:nvPr>
        </p:nvSpPr>
        <p:spPr/>
        <p:txBody>
          <a:bodyPr/>
          <a:lstStyle/>
          <a:p>
            <a:r>
              <a:rPr lang="x-none" dirty="0"/>
              <a:t>Standard costing</a:t>
            </a:r>
            <a:r>
              <a:rPr lang="x-none" b="1" dirty="0"/>
              <a:t> benefits </a:t>
            </a:r>
            <a:r>
              <a:rPr lang="x-none" dirty="0"/>
              <a:t>businesses in a number of ways: </a:t>
            </a:r>
            <a:endParaRPr lang="en-US" dirty="0" smtClean="0"/>
          </a:p>
          <a:p>
            <a:r>
              <a:rPr lang="x-none" dirty="0" smtClean="0"/>
              <a:t>1</a:t>
            </a:r>
            <a:r>
              <a:rPr lang="x-none" dirty="0"/>
              <a:t>. It assists them in setting prices for their goods and organizing their spending. </a:t>
            </a:r>
            <a:endParaRPr lang="en-US" dirty="0" smtClean="0"/>
          </a:p>
          <a:p>
            <a:r>
              <a:rPr lang="x-none" dirty="0" smtClean="0"/>
              <a:t>2</a:t>
            </a:r>
            <a:r>
              <a:rPr lang="x-none" dirty="0"/>
              <a:t>. It assists them in being more economical and efficient. </a:t>
            </a:r>
            <a:endParaRPr lang="en-US" dirty="0" smtClean="0"/>
          </a:p>
          <a:p>
            <a:r>
              <a:rPr lang="x-none" dirty="0" smtClean="0"/>
              <a:t>3</a:t>
            </a:r>
            <a:r>
              <a:rPr lang="x-none" dirty="0"/>
              <a:t>. It assists them in making wiser choices when recruiting staff or purchasing supplies. </a:t>
            </a:r>
            <a:endParaRPr lang="en-US" dirty="0" smtClean="0"/>
          </a:p>
          <a:p>
            <a:r>
              <a:rPr lang="x-none" dirty="0" smtClean="0"/>
              <a:t>4</a:t>
            </a:r>
            <a:r>
              <a:rPr lang="x-none" dirty="0"/>
              <a:t>. It assists them in identifying and resolving issues by comparing their actual expenses to their budget. </a:t>
            </a:r>
            <a:br>
              <a:rPr lang="x-none" dirty="0"/>
            </a:br>
            <a:endParaRPr lang="en-US" dirty="0"/>
          </a:p>
        </p:txBody>
      </p:sp>
    </p:spTree>
    <p:extLst>
      <p:ext uri="{BB962C8B-B14F-4D97-AF65-F5344CB8AC3E}">
        <p14:creationId xmlns:p14="http://schemas.microsoft.com/office/powerpoint/2010/main" val="39033685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a:t>
            </a:r>
            <a:r>
              <a:rPr lang="x-none" dirty="0" smtClean="0"/>
              <a:t>isadvantages</a:t>
            </a:r>
            <a:r>
              <a:rPr lang="en-US" dirty="0" smtClean="0"/>
              <a:t> of Standard costing</a:t>
            </a:r>
            <a:r>
              <a:rPr lang="x-none" dirty="0" smtClean="0"/>
              <a:t>. </a:t>
            </a:r>
            <a:endParaRPr lang="en-US" dirty="0"/>
          </a:p>
        </p:txBody>
      </p:sp>
      <p:sp>
        <p:nvSpPr>
          <p:cNvPr id="3" name="Content Placeholder 2"/>
          <p:cNvSpPr>
            <a:spLocks noGrp="1"/>
          </p:cNvSpPr>
          <p:nvPr>
            <p:ph idx="1"/>
          </p:nvPr>
        </p:nvSpPr>
        <p:spPr/>
        <p:txBody>
          <a:bodyPr/>
          <a:lstStyle/>
          <a:p>
            <a:endParaRPr lang="en-US" dirty="0" smtClean="0"/>
          </a:p>
          <a:p>
            <a:r>
              <a:rPr lang="x-none" dirty="0" smtClean="0"/>
              <a:t>1</a:t>
            </a:r>
            <a:r>
              <a:rPr lang="x-none" dirty="0"/>
              <a:t>. Setting up and maintaining it can be costly and time-consuming. </a:t>
            </a:r>
            <a:endParaRPr lang="en-US" dirty="0" smtClean="0"/>
          </a:p>
          <a:p>
            <a:r>
              <a:rPr lang="x-none" dirty="0" smtClean="0"/>
              <a:t>2</a:t>
            </a:r>
            <a:r>
              <a:rPr lang="x-none" dirty="0"/>
              <a:t>. Establishing precise standards might be challenging, particularly if expenses fluctuate frequently. </a:t>
            </a:r>
            <a:endParaRPr lang="en-US" dirty="0" smtClean="0"/>
          </a:p>
          <a:p>
            <a:r>
              <a:rPr lang="x-none" dirty="0" smtClean="0"/>
              <a:t>3</a:t>
            </a:r>
            <a:r>
              <a:rPr lang="x-none" dirty="0"/>
              <a:t>. It may cause managers to place an excessive amount of emphasis on standards compliance at the expense of creativity or quality. </a:t>
            </a:r>
            <a:endParaRPr lang="en-US" dirty="0"/>
          </a:p>
          <a:p>
            <a:r>
              <a:rPr lang="x-none" dirty="0"/>
              <a:t>4. If the requirements are too difficult to satisfy, it may demotivate employees</a:t>
            </a:r>
            <a:endParaRPr lang="en-US" dirty="0"/>
          </a:p>
        </p:txBody>
      </p:sp>
    </p:spTree>
    <p:extLst>
      <p:ext uri="{BB962C8B-B14F-4D97-AF65-F5344CB8AC3E}">
        <p14:creationId xmlns:p14="http://schemas.microsoft.com/office/powerpoint/2010/main" val="29900142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Effective Standard costing</a:t>
            </a:r>
            <a:r>
              <a:rPr lang="x-none" dirty="0" smtClean="0"/>
              <a:t>. </a:t>
            </a:r>
            <a:endParaRPr lang="en-US" dirty="0"/>
          </a:p>
        </p:txBody>
      </p:sp>
      <p:sp>
        <p:nvSpPr>
          <p:cNvPr id="3" name="Content Placeholder 2"/>
          <p:cNvSpPr>
            <a:spLocks noGrp="1"/>
          </p:cNvSpPr>
          <p:nvPr>
            <p:ph idx="1"/>
          </p:nvPr>
        </p:nvSpPr>
        <p:spPr/>
        <p:txBody>
          <a:bodyPr/>
          <a:lstStyle/>
          <a:p>
            <a:r>
              <a:rPr lang="x-none" dirty="0"/>
              <a:t>Despite these disadvantages, standard costing is used by many businesses </a:t>
            </a:r>
            <a:r>
              <a:rPr lang="x-none" dirty="0" smtClean="0"/>
              <a:t>since </a:t>
            </a:r>
            <a:r>
              <a:rPr lang="x-none" dirty="0"/>
              <a:t>it offers a helpful framework for decision-making and cost management</a:t>
            </a:r>
            <a:r>
              <a:rPr lang="x-none" dirty="0" smtClean="0"/>
              <a:t>.</a:t>
            </a:r>
            <a:endParaRPr lang="en-US" dirty="0" smtClean="0"/>
          </a:p>
          <a:p>
            <a:r>
              <a:rPr lang="x-none" dirty="0" smtClean="0"/>
              <a:t> </a:t>
            </a:r>
            <a:r>
              <a:rPr lang="x-none" dirty="0"/>
              <a:t>It is particularly well-liked in manufacturing sectors where cost control and measurement are simple. </a:t>
            </a:r>
            <a:endParaRPr lang="en-US" dirty="0" smtClean="0"/>
          </a:p>
          <a:p>
            <a:r>
              <a:rPr lang="x-none" dirty="0" smtClean="0"/>
              <a:t>To </a:t>
            </a:r>
            <a:r>
              <a:rPr lang="x-none" dirty="0"/>
              <a:t>sum up, standard costing is an effective technique that businesses may use to plan, manage, and assess their production costs</a:t>
            </a:r>
            <a:r>
              <a:rPr lang="x-none" dirty="0" smtClean="0"/>
              <a:t>.</a:t>
            </a:r>
            <a:endParaRPr lang="en-US" dirty="0" smtClean="0"/>
          </a:p>
          <a:p>
            <a:r>
              <a:rPr lang="x-none" dirty="0" smtClean="0"/>
              <a:t> </a:t>
            </a:r>
            <a:r>
              <a:rPr lang="x-none" dirty="0"/>
              <a:t>Despite certain drawbacks, it is nevertheless a useful and popular tactic in contemporary business. </a:t>
            </a:r>
            <a:endParaRPr lang="en-US" dirty="0"/>
          </a:p>
        </p:txBody>
      </p:sp>
    </p:spTree>
    <p:extLst>
      <p:ext uri="{BB962C8B-B14F-4D97-AF65-F5344CB8AC3E}">
        <p14:creationId xmlns:p14="http://schemas.microsoft.com/office/powerpoint/2010/main" val="7466949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Why </a:t>
            </a:r>
            <a:r>
              <a:rPr lang="x-none" b="1" dirty="0" smtClean="0"/>
              <a:t>Standard Costing</a:t>
            </a:r>
            <a:r>
              <a:rPr lang="en-US" b="1" dirty="0" smtClean="0"/>
              <a:t>?</a:t>
            </a:r>
            <a:endParaRPr lang="en-US" dirty="0"/>
          </a:p>
        </p:txBody>
      </p:sp>
      <p:sp>
        <p:nvSpPr>
          <p:cNvPr id="3" name="Content Placeholder 2"/>
          <p:cNvSpPr>
            <a:spLocks noGrp="1"/>
          </p:cNvSpPr>
          <p:nvPr>
            <p:ph idx="1"/>
          </p:nvPr>
        </p:nvSpPr>
        <p:spPr/>
        <p:txBody>
          <a:bodyPr>
            <a:normAutofit fontScale="92500" lnSpcReduction="20000"/>
          </a:bodyPr>
          <a:lstStyle/>
          <a:p>
            <a:pPr marL="0" marR="0">
              <a:lnSpc>
                <a:spcPct val="107000"/>
              </a:lnSpc>
              <a:spcBef>
                <a:spcPts val="0"/>
              </a:spcBef>
              <a:spcAft>
                <a:spcPts val="0"/>
              </a:spcAft>
            </a:pPr>
            <a:r>
              <a:rPr lang="x-none" dirty="0" smtClean="0">
                <a:effectLst/>
                <a:latin typeface="Times New Roman" panose="02020603050405020304" pitchFamily="18" charset="0"/>
                <a:ea typeface="Times New Roman" panose="02020603050405020304" pitchFamily="18" charset="0"/>
                <a:cs typeface="Times New Roman" panose="02020603050405020304" pitchFamily="18" charset="0"/>
              </a:rPr>
              <a:t>Businesses that use standard costing can benefit from a number of important advantages. </a:t>
            </a:r>
            <a:endParaRPr lang="en-US"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b="1" dirty="0" err="1" smtClean="0">
                <a:solidFill>
                  <a:srgbClr val="414C5F"/>
                </a:solidFill>
                <a:effectLst/>
                <a:latin typeface="Roboto"/>
                <a:ea typeface="Times New Roman" panose="02020603050405020304" pitchFamily="18" charset="0"/>
                <a:cs typeface="Times New Roman" panose="02020603050405020304" pitchFamily="18" charset="0"/>
              </a:rPr>
              <a:t>i</a:t>
            </a:r>
            <a:r>
              <a:rPr lang="en-US" b="1" dirty="0" smtClean="0">
                <a:solidFill>
                  <a:srgbClr val="414C5F"/>
                </a:solidFill>
                <a:effectLst/>
                <a:latin typeface="Roboto"/>
                <a:ea typeface="Times New Roman" panose="02020603050405020304" pitchFamily="18" charset="0"/>
                <a:cs typeface="Times New Roman" panose="02020603050405020304" pitchFamily="18" charset="0"/>
              </a:rPr>
              <a:t>. </a:t>
            </a:r>
            <a:r>
              <a:rPr lang="x-none" b="1" dirty="0" smtClean="0">
                <a:solidFill>
                  <a:srgbClr val="414C5F"/>
                </a:solidFill>
                <a:effectLst/>
                <a:latin typeface="Roboto"/>
                <a:ea typeface="Times New Roman" panose="02020603050405020304" pitchFamily="18" charset="0"/>
                <a:cs typeface="Times New Roman" panose="02020603050405020304" pitchFamily="18" charset="0"/>
              </a:rPr>
              <a:t>Cost Control and Efficiency</a:t>
            </a:r>
            <a:endParaRPr lang="en-US" sz="2400" dirty="0" smtClean="0">
              <a:effectLst/>
              <a:latin typeface="Calibri" panose="020F0502020204030204" pitchFamily="34" charset="0"/>
              <a:ea typeface="Calibri" panose="020F0502020204030204" pitchFamily="34" charset="0"/>
              <a:cs typeface="Times New Roman" panose="02020603050405020304" pitchFamily="18" charset="0"/>
            </a:endParaRPr>
          </a:p>
          <a:p>
            <a:r>
              <a:rPr lang="x-none" dirty="0" smtClean="0">
                <a:effectLst/>
                <a:latin typeface="Times New Roman" panose="02020603050405020304" pitchFamily="18" charset="0"/>
                <a:ea typeface="Times New Roman" panose="02020603050405020304" pitchFamily="18" charset="0"/>
              </a:rPr>
              <a:t>The potential of standard costing to assist businesses in cost control and efficiency enhancement is one of its main benefits.</a:t>
            </a:r>
            <a:endParaRPr lang="en-US" dirty="0" smtClean="0">
              <a:effectLst/>
              <a:latin typeface="Times New Roman" panose="02020603050405020304" pitchFamily="18" charset="0"/>
              <a:ea typeface="Times New Roman" panose="02020603050405020304" pitchFamily="18" charset="0"/>
            </a:endParaRPr>
          </a:p>
          <a:p>
            <a:r>
              <a:rPr lang="x-none" dirty="0" smtClean="0">
                <a:effectLst/>
                <a:latin typeface="Times New Roman" panose="02020603050405020304" pitchFamily="18" charset="0"/>
                <a:ea typeface="Times New Roman" panose="02020603050405020304" pitchFamily="18" charset="0"/>
              </a:rPr>
              <a:t> Businesses may readily track and compare real costs against these benchmarks by establishing standard costs for labor, materials, and overhead. </a:t>
            </a:r>
            <a:endParaRPr lang="en-US" dirty="0" smtClean="0">
              <a:effectLst/>
              <a:latin typeface="Times New Roman" panose="02020603050405020304" pitchFamily="18" charset="0"/>
              <a:ea typeface="Times New Roman" panose="02020603050405020304" pitchFamily="18" charset="0"/>
            </a:endParaRPr>
          </a:p>
          <a:p>
            <a:r>
              <a:rPr lang="x-none" dirty="0" smtClean="0">
                <a:effectLst/>
                <a:latin typeface="Times New Roman" panose="02020603050405020304" pitchFamily="18" charset="0"/>
                <a:ea typeface="Times New Roman" panose="02020603050405020304" pitchFamily="18" charset="0"/>
              </a:rPr>
              <a:t>This makes it possible for management to promptly spot areas where expenses are out of line and implement corrective measures to bring them back into line. </a:t>
            </a:r>
            <a:br>
              <a:rPr lang="x-none" dirty="0" smtClean="0">
                <a:effectLst/>
                <a:latin typeface="Times New Roman" panose="02020603050405020304" pitchFamily="18" charset="0"/>
                <a:ea typeface="Times New Roman" panose="02020603050405020304" pitchFamily="18" charset="0"/>
              </a:rPr>
            </a:br>
            <a:endParaRPr lang="en-US" dirty="0"/>
          </a:p>
        </p:txBody>
      </p:sp>
    </p:spTree>
    <p:extLst>
      <p:ext uri="{BB962C8B-B14F-4D97-AF65-F5344CB8AC3E}">
        <p14:creationId xmlns:p14="http://schemas.microsoft.com/office/powerpoint/2010/main" val="5354747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b="1" dirty="0" err="1" smtClean="0">
                <a:solidFill>
                  <a:srgbClr val="414C5F"/>
                </a:solidFill>
                <a:effectLst/>
                <a:latin typeface="Roboto"/>
                <a:ea typeface="Times New Roman" panose="02020603050405020304" pitchFamily="18" charset="0"/>
                <a:cs typeface="Times New Roman" panose="02020603050405020304" pitchFamily="18" charset="0"/>
              </a:rPr>
              <a:t>i</a:t>
            </a:r>
            <a:r>
              <a:rPr lang="en-US" sz="2400" b="1" dirty="0" smtClean="0">
                <a:solidFill>
                  <a:srgbClr val="414C5F"/>
                </a:solidFill>
                <a:effectLst/>
                <a:latin typeface="Roboto"/>
                <a:ea typeface="Times New Roman" panose="02020603050405020304" pitchFamily="18" charset="0"/>
                <a:cs typeface="Times New Roman" panose="02020603050405020304" pitchFamily="18" charset="0"/>
              </a:rPr>
              <a:t>. </a:t>
            </a:r>
            <a:r>
              <a:rPr lang="x-none" sz="2400" b="1" dirty="0" smtClean="0">
                <a:solidFill>
                  <a:srgbClr val="414C5F"/>
                </a:solidFill>
                <a:effectLst/>
                <a:latin typeface="Roboto"/>
                <a:ea typeface="Times New Roman" panose="02020603050405020304" pitchFamily="18" charset="0"/>
                <a:cs typeface="Times New Roman" panose="02020603050405020304" pitchFamily="18" charset="0"/>
              </a:rPr>
              <a:t>Cost Control and Efficiency</a:t>
            </a:r>
            <a:r>
              <a:rPr lang="en-US" sz="4000" dirty="0" smtClean="0">
                <a:effectLst/>
                <a:latin typeface="Calibri" panose="020F0502020204030204" pitchFamily="34" charset="0"/>
                <a:ea typeface="Calibri" panose="020F0502020204030204" pitchFamily="34" charset="0"/>
                <a:cs typeface="Times New Roman" panose="02020603050405020304" pitchFamily="18" charset="0"/>
              </a:rPr>
              <a:t/>
            </a:r>
            <a:br>
              <a:rPr lang="en-US" sz="4000" dirty="0" smtClean="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p:cNvSpPr>
            <a:spLocks noGrp="1"/>
          </p:cNvSpPr>
          <p:nvPr>
            <p:ph idx="1"/>
          </p:nvPr>
        </p:nvSpPr>
        <p:spPr/>
        <p:txBody>
          <a:bodyPr/>
          <a:lstStyle/>
          <a:p>
            <a:r>
              <a:rPr lang="x-none" dirty="0"/>
              <a:t>For instance, a business can look into the causes of a discrepancy if it observes that its actual material costs are constantly greater than the standard cost</a:t>
            </a:r>
            <a:r>
              <a:rPr lang="x-none" dirty="0" smtClean="0"/>
              <a:t>.</a:t>
            </a:r>
            <a:endParaRPr lang="en-US" dirty="0" smtClean="0"/>
          </a:p>
          <a:p>
            <a:r>
              <a:rPr lang="x-none" dirty="0" smtClean="0"/>
              <a:t> </a:t>
            </a:r>
            <a:r>
              <a:rPr lang="x-none" dirty="0"/>
              <a:t>Perhaps there is too much waste in the production process, or perhaps the purchasing department is not negotiating the best costs with suppliers</a:t>
            </a:r>
            <a:r>
              <a:rPr lang="x-none" dirty="0" smtClean="0"/>
              <a:t>.</a:t>
            </a:r>
            <a:endParaRPr lang="en-US" dirty="0" smtClean="0"/>
          </a:p>
          <a:p>
            <a:r>
              <a:rPr lang="x-none" dirty="0" smtClean="0"/>
              <a:t> </a:t>
            </a:r>
            <a:r>
              <a:rPr lang="x-none" dirty="0"/>
              <a:t>The business can take action to address these problems and cut expenses by identifying them. </a:t>
            </a:r>
            <a:endParaRPr lang="en-US" dirty="0"/>
          </a:p>
        </p:txBody>
      </p:sp>
    </p:spTree>
    <p:extLst>
      <p:ext uri="{BB962C8B-B14F-4D97-AF65-F5344CB8AC3E}">
        <p14:creationId xmlns:p14="http://schemas.microsoft.com/office/powerpoint/2010/main" val="4310360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Benefits</a:t>
            </a:r>
            <a:endParaRPr lang="en-US" dirty="0"/>
          </a:p>
        </p:txBody>
      </p:sp>
      <p:sp>
        <p:nvSpPr>
          <p:cNvPr id="3" name="Content Placeholder 2"/>
          <p:cNvSpPr>
            <a:spLocks noGrp="1"/>
          </p:cNvSpPr>
          <p:nvPr>
            <p:ph idx="1"/>
          </p:nvPr>
        </p:nvSpPr>
        <p:spPr/>
        <p:txBody>
          <a:bodyPr/>
          <a:lstStyle/>
          <a:p>
            <a:r>
              <a:rPr lang="x-none" dirty="0"/>
              <a:t>When workers know that their performance is being measured against a standard, they are more likely to look for ways to streamline their processes and reduce unnecessary expenses</a:t>
            </a:r>
            <a:r>
              <a:rPr lang="x-none" dirty="0" smtClean="0"/>
              <a:t>.</a:t>
            </a:r>
            <a:endParaRPr lang="en-US" dirty="0" smtClean="0"/>
          </a:p>
          <a:p>
            <a:r>
              <a:rPr lang="x-none" dirty="0" smtClean="0"/>
              <a:t> </a:t>
            </a:r>
            <a:r>
              <a:rPr lang="x-none" dirty="0"/>
              <a:t>This can lead to a culture of continuous improvement and cost consciousness throughout the organization.</a:t>
            </a:r>
            <a:endParaRPr lang="en-US" dirty="0"/>
          </a:p>
          <a:p>
            <a:r>
              <a:rPr lang="en-US" b="1" dirty="0"/>
              <a:t>ii. </a:t>
            </a:r>
            <a:r>
              <a:rPr lang="x-none" b="1" dirty="0"/>
              <a:t> Budgeting and </a:t>
            </a:r>
            <a:r>
              <a:rPr lang="x-none" b="1" dirty="0" smtClean="0"/>
              <a:t>Planning</a:t>
            </a:r>
            <a:endParaRPr lang="en-US" b="1" dirty="0" smtClean="0"/>
          </a:p>
          <a:p>
            <a:r>
              <a:rPr lang="en-US" dirty="0"/>
              <a:t>T</a:t>
            </a:r>
            <a:r>
              <a:rPr lang="x-none" dirty="0"/>
              <a:t>he business can develop a comprehensive budget that projects the overall manufacturing costs and anticipated profit margins for every product line by establishing standard costs for the parts, assembly, and packaging of every phone model. </a:t>
            </a:r>
            <a:endParaRPr lang="en-US" dirty="0"/>
          </a:p>
          <a:p>
            <a:endParaRPr lang="en-US" dirty="0"/>
          </a:p>
        </p:txBody>
      </p:sp>
    </p:spTree>
    <p:extLst>
      <p:ext uri="{BB962C8B-B14F-4D97-AF65-F5344CB8AC3E}">
        <p14:creationId xmlns:p14="http://schemas.microsoft.com/office/powerpoint/2010/main" val="21046997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ii. </a:t>
            </a:r>
            <a:r>
              <a:rPr lang="x-none" b="1" dirty="0" smtClean="0"/>
              <a:t> Budgeting and Planning</a:t>
            </a:r>
            <a:r>
              <a:rPr lang="en-US" b="1" dirty="0" smtClean="0"/>
              <a:t/>
            </a:r>
            <a:br>
              <a:rPr lang="en-US" b="1" dirty="0" smtClean="0"/>
            </a:br>
            <a:endParaRPr lang="en-US" dirty="0"/>
          </a:p>
        </p:txBody>
      </p:sp>
      <p:sp>
        <p:nvSpPr>
          <p:cNvPr id="3" name="Content Placeholder 2"/>
          <p:cNvSpPr>
            <a:spLocks noGrp="1"/>
          </p:cNvSpPr>
          <p:nvPr>
            <p:ph idx="1"/>
          </p:nvPr>
        </p:nvSpPr>
        <p:spPr/>
        <p:txBody>
          <a:bodyPr/>
          <a:lstStyle/>
          <a:p>
            <a:r>
              <a:rPr lang="x-none" dirty="0"/>
              <a:t>Making well-informed judgments regarding pricing, production levels, and resource allocation requires the use of this information. </a:t>
            </a:r>
            <a:endParaRPr lang="en-US" dirty="0"/>
          </a:p>
          <a:p>
            <a:r>
              <a:rPr lang="x-none" dirty="0"/>
              <a:t>Standard costing can also assist businesses in making plans for future expansion and growth</a:t>
            </a:r>
            <a:r>
              <a:rPr lang="x-none" dirty="0" smtClean="0"/>
              <a:t>.</a:t>
            </a:r>
            <a:endParaRPr lang="en-US" dirty="0" smtClean="0"/>
          </a:p>
          <a:p>
            <a:r>
              <a:rPr lang="x-none" dirty="0" smtClean="0"/>
              <a:t> </a:t>
            </a:r>
            <a:r>
              <a:rPr lang="x-none" dirty="0"/>
              <a:t>Management can determine whether it is feasible to launch new products or enter new markets by knowing the typical costs connected to each product. </a:t>
            </a:r>
            <a:endParaRPr lang="en-US" dirty="0" smtClean="0"/>
          </a:p>
          <a:p>
            <a:r>
              <a:rPr lang="x-none" dirty="0" smtClean="0"/>
              <a:t>Additionally</a:t>
            </a:r>
            <a:r>
              <a:rPr lang="x-none" dirty="0"/>
              <a:t>, they can use this data to create marketing plans and sales targets that complement the business's financial objectives.</a:t>
            </a:r>
            <a:endParaRPr lang="en-US" dirty="0"/>
          </a:p>
          <a:p>
            <a:endParaRPr lang="en-US" dirty="0"/>
          </a:p>
        </p:txBody>
      </p:sp>
    </p:spTree>
    <p:extLst>
      <p:ext uri="{BB962C8B-B14F-4D97-AF65-F5344CB8AC3E}">
        <p14:creationId xmlns:p14="http://schemas.microsoft.com/office/powerpoint/2010/main" val="38990890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iii. </a:t>
            </a:r>
            <a:r>
              <a:rPr lang="x-none" b="1" dirty="0"/>
              <a:t>Performance Evaluation</a:t>
            </a:r>
            <a:r>
              <a:rPr lang="en-US" dirty="0"/>
              <a:t/>
            </a:r>
            <a:br>
              <a:rPr lang="en-US" dirty="0"/>
            </a:br>
            <a:endParaRPr lang="en-US" dirty="0"/>
          </a:p>
        </p:txBody>
      </p:sp>
      <p:sp>
        <p:nvSpPr>
          <p:cNvPr id="3" name="Content Placeholder 2"/>
          <p:cNvSpPr>
            <a:spLocks noGrp="1"/>
          </p:cNvSpPr>
          <p:nvPr>
            <p:ph idx="1"/>
          </p:nvPr>
        </p:nvSpPr>
        <p:spPr/>
        <p:txBody>
          <a:bodyPr>
            <a:normAutofit lnSpcReduction="10000"/>
          </a:bodyPr>
          <a:lstStyle/>
          <a:p>
            <a:r>
              <a:rPr lang="x-none" dirty="0"/>
              <a:t>Standard costing's value in performance evaluation is yet another important benefit. </a:t>
            </a:r>
            <a:endParaRPr lang="en-US" dirty="0" smtClean="0"/>
          </a:p>
          <a:p>
            <a:r>
              <a:rPr lang="x-none" dirty="0" smtClean="0"/>
              <a:t>Businesses </a:t>
            </a:r>
            <a:r>
              <a:rPr lang="x-none" dirty="0"/>
              <a:t>can evaluate the efficacy and efficiency of different teams, departments, and individuals by comparing real costs to standard costs. </a:t>
            </a:r>
            <a:endParaRPr lang="en-US" dirty="0" smtClean="0"/>
          </a:p>
          <a:p>
            <a:r>
              <a:rPr lang="x-none" dirty="0" smtClean="0"/>
              <a:t>Top </a:t>
            </a:r>
            <a:r>
              <a:rPr lang="x-none" dirty="0"/>
              <a:t>performers and areas in need of improvement can be identified using this data. </a:t>
            </a:r>
            <a:endParaRPr lang="en-US" dirty="0" smtClean="0"/>
          </a:p>
          <a:p>
            <a:r>
              <a:rPr lang="x-none" dirty="0" smtClean="0"/>
              <a:t>For </a:t>
            </a:r>
            <a:r>
              <a:rPr lang="x-none" dirty="0"/>
              <a:t>instance, management may view the production department's regular meeting or exceeding of the established cost targets as an indication of excellent performance and reward the team appropriately.</a:t>
            </a:r>
            <a:endParaRPr lang="en-US" dirty="0"/>
          </a:p>
        </p:txBody>
      </p:sp>
    </p:spTree>
    <p:extLst>
      <p:ext uri="{BB962C8B-B14F-4D97-AF65-F5344CB8AC3E}">
        <p14:creationId xmlns:p14="http://schemas.microsoft.com/office/powerpoint/2010/main" val="7848131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iii. </a:t>
            </a:r>
            <a:r>
              <a:rPr lang="x-none" b="1" dirty="0" smtClean="0"/>
              <a:t>Performance Evaluation</a:t>
            </a:r>
            <a:endParaRPr lang="en-US" dirty="0"/>
          </a:p>
        </p:txBody>
      </p:sp>
      <p:sp>
        <p:nvSpPr>
          <p:cNvPr id="3" name="Content Placeholder 2"/>
          <p:cNvSpPr>
            <a:spLocks noGrp="1"/>
          </p:cNvSpPr>
          <p:nvPr>
            <p:ph idx="1"/>
          </p:nvPr>
        </p:nvSpPr>
        <p:spPr/>
        <p:txBody>
          <a:bodyPr>
            <a:normAutofit lnSpcReduction="10000"/>
          </a:bodyPr>
          <a:lstStyle/>
          <a:p>
            <a:r>
              <a:rPr lang="x-none" dirty="0"/>
              <a:t>However, if the purchasing department consistently experiences negative deviations, this can be a sign that more training, improved vendor management, or staff changes are needed. </a:t>
            </a:r>
            <a:endParaRPr lang="en-US" dirty="0" smtClean="0"/>
          </a:p>
          <a:p>
            <a:r>
              <a:rPr lang="x-none" dirty="0" smtClean="0"/>
              <a:t>Using </a:t>
            </a:r>
            <a:r>
              <a:rPr lang="x-none" dirty="0"/>
              <a:t>standard costs for performance evaluation can help encourage healthy competition and a sense of accountability among staff members. </a:t>
            </a:r>
            <a:endParaRPr lang="en-US" dirty="0"/>
          </a:p>
          <a:p>
            <a:r>
              <a:rPr lang="x-none" dirty="0"/>
              <a:t>When workers know that their performance is being measured and compared to a benchmark, they may be more motivated to excel and contribute to the company's success. </a:t>
            </a:r>
            <a:endParaRPr lang="en-US" dirty="0" smtClean="0"/>
          </a:p>
          <a:p>
            <a:r>
              <a:rPr lang="x-none" dirty="0" smtClean="0"/>
              <a:t>This </a:t>
            </a:r>
            <a:r>
              <a:rPr lang="x-none" dirty="0"/>
              <a:t>can lead to increased productivity, innovation, and employee engagement.</a:t>
            </a:r>
            <a:endParaRPr lang="en-US" dirty="0"/>
          </a:p>
        </p:txBody>
      </p:sp>
    </p:spTree>
    <p:extLst>
      <p:ext uri="{BB962C8B-B14F-4D97-AF65-F5344CB8AC3E}">
        <p14:creationId xmlns:p14="http://schemas.microsoft.com/office/powerpoint/2010/main" val="25260069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iv. </a:t>
            </a:r>
            <a:r>
              <a:rPr lang="x-none" b="1" dirty="0"/>
              <a:t> Pricing and Profitability</a:t>
            </a:r>
            <a:r>
              <a:rPr lang="en-US" dirty="0"/>
              <a:t/>
            </a:r>
            <a:br>
              <a:rPr lang="en-US" dirty="0"/>
            </a:br>
            <a:endParaRPr lang="en-US" dirty="0"/>
          </a:p>
        </p:txBody>
      </p:sp>
      <p:sp>
        <p:nvSpPr>
          <p:cNvPr id="3" name="Content Placeholder 2"/>
          <p:cNvSpPr>
            <a:spLocks noGrp="1"/>
          </p:cNvSpPr>
          <p:nvPr>
            <p:ph idx="1"/>
          </p:nvPr>
        </p:nvSpPr>
        <p:spPr/>
        <p:txBody>
          <a:bodyPr>
            <a:normAutofit/>
          </a:bodyPr>
          <a:lstStyle/>
          <a:p>
            <a:r>
              <a:rPr lang="x-none" dirty="0"/>
              <a:t>Additionally, standard costing can assist businesses in making well-informed judgments on profitability and pricing</a:t>
            </a:r>
            <a:r>
              <a:rPr lang="x-none" dirty="0" smtClean="0"/>
              <a:t>.</a:t>
            </a:r>
            <a:endParaRPr lang="en-US" dirty="0" smtClean="0"/>
          </a:p>
          <a:p>
            <a:r>
              <a:rPr lang="x-none" dirty="0" smtClean="0"/>
              <a:t> </a:t>
            </a:r>
            <a:r>
              <a:rPr lang="x-none" dirty="0"/>
              <a:t>Management may establish prices that meet these expenses and produce the required profit margin by knowing the typical costs related to each product. </a:t>
            </a:r>
            <a:endParaRPr lang="en-US" dirty="0" smtClean="0"/>
          </a:p>
          <a:p>
            <a:r>
              <a:rPr lang="x-none" dirty="0" smtClean="0"/>
              <a:t>This </a:t>
            </a:r>
            <a:r>
              <a:rPr lang="x-none" dirty="0"/>
              <a:t>is especially crucial in cutthroat marketplaces with price-conscious consumers and narrow profit margins.</a:t>
            </a:r>
            <a:endParaRPr lang="en-US" dirty="0"/>
          </a:p>
          <a:p>
            <a:r>
              <a:rPr lang="x-none" dirty="0"/>
              <a:t>For instance, if a company determines that the standard cost of producing a particular item is 500, it can use this information to set a selling price that covers this cost and provides a reasonable </a:t>
            </a:r>
            <a:r>
              <a:rPr lang="x-none" dirty="0" smtClean="0"/>
              <a:t>profit</a:t>
            </a:r>
            <a:endParaRPr lang="en-US" dirty="0"/>
          </a:p>
        </p:txBody>
      </p:sp>
    </p:spTree>
    <p:extLst>
      <p:ext uri="{BB962C8B-B14F-4D97-AF65-F5344CB8AC3E}">
        <p14:creationId xmlns:p14="http://schemas.microsoft.com/office/powerpoint/2010/main" val="8522509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b="1" dirty="0" smtClean="0"/>
              <a:t>Pricing and Profitability</a:t>
            </a:r>
            <a:endParaRPr lang="en-US" dirty="0"/>
          </a:p>
        </p:txBody>
      </p:sp>
      <p:sp>
        <p:nvSpPr>
          <p:cNvPr id="3" name="Content Placeholder 2"/>
          <p:cNvSpPr>
            <a:spLocks noGrp="1"/>
          </p:cNvSpPr>
          <p:nvPr>
            <p:ph idx="1"/>
          </p:nvPr>
        </p:nvSpPr>
        <p:spPr/>
        <p:txBody>
          <a:bodyPr/>
          <a:lstStyle/>
          <a:p>
            <a:r>
              <a:rPr lang="x-none" dirty="0" smtClean="0"/>
              <a:t> If the company wants to achieve a 20% profit margin, it would need to set the selling price at 600 (500 / (1 - 0.20)).</a:t>
            </a:r>
            <a:endParaRPr lang="en-US" dirty="0" smtClean="0"/>
          </a:p>
          <a:p>
            <a:r>
              <a:rPr lang="x-none" dirty="0"/>
              <a:t>Additionally, standard costing might assist businesses in determining whether to continue supplying unprofitable goods or </a:t>
            </a:r>
            <a:r>
              <a:rPr lang="x-none" dirty="0" smtClean="0"/>
              <a:t>services.</a:t>
            </a:r>
            <a:endParaRPr lang="en-US" dirty="0" smtClean="0"/>
          </a:p>
          <a:p>
            <a:r>
              <a:rPr lang="x-none" dirty="0" smtClean="0"/>
              <a:t>Through </a:t>
            </a:r>
            <a:r>
              <a:rPr lang="x-none" dirty="0"/>
              <a:t>a comparison of each product's standard cost, selling price, and sales volume, management may identify whether products are making enough money to pay for themselves and support overall profitability</a:t>
            </a:r>
            <a:r>
              <a:rPr lang="x-none" dirty="0" smtClean="0"/>
              <a:t>.</a:t>
            </a:r>
            <a:endParaRPr lang="en-US" dirty="0" smtClean="0"/>
          </a:p>
          <a:p>
            <a:r>
              <a:rPr lang="x-none" dirty="0" smtClean="0"/>
              <a:t> </a:t>
            </a:r>
            <a:r>
              <a:rPr lang="x-none" dirty="0"/>
              <a:t>Profitability can be increased by using this data to optimize the product mix, phase out underperforming items, or modify prices.</a:t>
            </a:r>
            <a:endParaRPr lang="en-US" dirty="0"/>
          </a:p>
          <a:p>
            <a:endParaRPr lang="en-US" dirty="0" smtClean="0"/>
          </a:p>
          <a:p>
            <a:endParaRPr lang="en-US" dirty="0"/>
          </a:p>
        </p:txBody>
      </p:sp>
    </p:spTree>
    <p:extLst>
      <p:ext uri="{BB962C8B-B14F-4D97-AF65-F5344CB8AC3E}">
        <p14:creationId xmlns:p14="http://schemas.microsoft.com/office/powerpoint/2010/main" val="25982628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iv. </a:t>
            </a:r>
            <a:r>
              <a:rPr lang="x-none" b="1" dirty="0"/>
              <a:t>Inventory Valuation</a:t>
            </a:r>
            <a:r>
              <a:rPr lang="en-US" dirty="0"/>
              <a:t/>
            </a:r>
            <a:br>
              <a:rPr lang="en-US" dirty="0"/>
            </a:br>
            <a:endParaRPr lang="en-US" dirty="0"/>
          </a:p>
        </p:txBody>
      </p:sp>
      <p:sp>
        <p:nvSpPr>
          <p:cNvPr id="3" name="Content Placeholder 2"/>
          <p:cNvSpPr>
            <a:spLocks noGrp="1"/>
          </p:cNvSpPr>
          <p:nvPr>
            <p:ph idx="1"/>
          </p:nvPr>
        </p:nvSpPr>
        <p:spPr/>
        <p:txBody>
          <a:bodyPr/>
          <a:lstStyle/>
          <a:p>
            <a:r>
              <a:rPr lang="x-none" dirty="0"/>
              <a:t>Standard costing also simplifies the process of inventory valuation. Under this method, inventory is valued at the standard cost, rather than the actual cost. </a:t>
            </a:r>
            <a:endParaRPr lang="en-US" dirty="0" smtClean="0"/>
          </a:p>
          <a:p>
            <a:r>
              <a:rPr lang="x-none" dirty="0" smtClean="0"/>
              <a:t>This </a:t>
            </a:r>
            <a:r>
              <a:rPr lang="x-none" dirty="0"/>
              <a:t>means that companies can easily calculate the value of their inventory at any given time, without having to track the specific costs associated with each item.</a:t>
            </a:r>
            <a:endParaRPr lang="en-US" dirty="0"/>
          </a:p>
          <a:p>
            <a:r>
              <a:rPr lang="x-none" dirty="0"/>
              <a:t>For example, if a company has 1,000 units of a product in inventory and the standard cost per unit is 100, the total value of the inventory would be 100,000 (1,000 units x 100).</a:t>
            </a:r>
            <a:endParaRPr lang="en-US" dirty="0"/>
          </a:p>
        </p:txBody>
      </p:sp>
    </p:spTree>
    <p:extLst>
      <p:ext uri="{BB962C8B-B14F-4D97-AF65-F5344CB8AC3E}">
        <p14:creationId xmlns:p14="http://schemas.microsoft.com/office/powerpoint/2010/main" val="20446744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iv. </a:t>
            </a:r>
            <a:r>
              <a:rPr lang="x-none" b="1" dirty="0" smtClean="0"/>
              <a:t>Inventory Valuation</a:t>
            </a:r>
            <a:endParaRPr lang="en-US" dirty="0"/>
          </a:p>
        </p:txBody>
      </p:sp>
      <p:sp>
        <p:nvSpPr>
          <p:cNvPr id="3" name="Content Placeholder 2"/>
          <p:cNvSpPr>
            <a:spLocks noGrp="1"/>
          </p:cNvSpPr>
          <p:nvPr>
            <p:ph idx="1"/>
          </p:nvPr>
        </p:nvSpPr>
        <p:spPr/>
        <p:txBody>
          <a:bodyPr/>
          <a:lstStyle/>
          <a:p>
            <a:r>
              <a:rPr lang="x-none" dirty="0"/>
              <a:t>This simplifies the accounting process and provides a consistent basis for measuring inventory value over time.</a:t>
            </a:r>
            <a:endParaRPr lang="en-US" dirty="0"/>
          </a:p>
          <a:p>
            <a:r>
              <a:rPr lang="x-none" dirty="0"/>
              <a:t>Moreover, standard costing can help companies identify and address inventory-related issues, such as stockouts, overstocking, and obsolescence. </a:t>
            </a:r>
            <a:endParaRPr lang="en-US" dirty="0" smtClean="0"/>
          </a:p>
          <a:p>
            <a:r>
              <a:rPr lang="x-none" dirty="0" smtClean="0"/>
              <a:t>By </a:t>
            </a:r>
            <a:r>
              <a:rPr lang="x-none" dirty="0"/>
              <a:t>monitoring inventory levels and comparing them to standard cost targets, management can ensure that the company has the right amount of inventory on hand to meet customer demand, without tying up excessive capital or risking waste.</a:t>
            </a:r>
            <a:endParaRPr lang="en-US" dirty="0"/>
          </a:p>
          <a:p>
            <a:endParaRPr lang="en-US" dirty="0"/>
          </a:p>
        </p:txBody>
      </p:sp>
    </p:spTree>
    <p:extLst>
      <p:ext uri="{BB962C8B-B14F-4D97-AF65-F5344CB8AC3E}">
        <p14:creationId xmlns:p14="http://schemas.microsoft.com/office/powerpoint/2010/main" val="38735807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Week 9: Standard Costing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a:p>
            <a:r>
              <a:rPr lang="en-US" dirty="0" smtClean="0"/>
              <a:t>End of Week Nine Part 1</a:t>
            </a:r>
            <a:endParaRPr lang="en-US" dirty="0"/>
          </a:p>
        </p:txBody>
      </p:sp>
    </p:spTree>
    <p:extLst>
      <p:ext uri="{BB962C8B-B14F-4D97-AF65-F5344CB8AC3E}">
        <p14:creationId xmlns:p14="http://schemas.microsoft.com/office/powerpoint/2010/main" val="3292290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Week 9: Standard Costing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a:p>
            <a:r>
              <a:rPr lang="en-US" dirty="0" smtClean="0"/>
              <a:t>Start of Week Nine Part 2</a:t>
            </a:r>
          </a:p>
          <a:p>
            <a:endParaRPr lang="en-US" dirty="0"/>
          </a:p>
        </p:txBody>
      </p:sp>
    </p:spTree>
    <p:extLst>
      <p:ext uri="{BB962C8B-B14F-4D97-AF65-F5344CB8AC3E}">
        <p14:creationId xmlns:p14="http://schemas.microsoft.com/office/powerpoint/2010/main" val="13083471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Standard Costing</a:t>
            </a:r>
            <a:endParaRPr lang="en-US" dirty="0"/>
          </a:p>
        </p:txBody>
      </p:sp>
      <p:sp>
        <p:nvSpPr>
          <p:cNvPr id="3" name="Content Placeholder 2"/>
          <p:cNvSpPr>
            <a:spLocks noGrp="1"/>
          </p:cNvSpPr>
          <p:nvPr>
            <p:ph idx="1"/>
          </p:nvPr>
        </p:nvSpPr>
        <p:spPr/>
        <p:txBody>
          <a:bodyPr/>
          <a:lstStyle/>
          <a:p>
            <a:r>
              <a:rPr lang="en-US" dirty="0"/>
              <a:t>Standard costing is a way for companies to figure out how much it should cost to make their products</a:t>
            </a:r>
            <a:r>
              <a:rPr lang="en-US" dirty="0" smtClean="0"/>
              <a:t>.</a:t>
            </a:r>
          </a:p>
          <a:p>
            <a:r>
              <a:rPr lang="en-US" dirty="0" smtClean="0"/>
              <a:t> </a:t>
            </a:r>
            <a:r>
              <a:rPr lang="en-US" dirty="0"/>
              <a:t>It's like making a budget for the company's production costs. </a:t>
            </a:r>
            <a:endParaRPr lang="en-US" dirty="0" smtClean="0"/>
          </a:p>
          <a:p>
            <a:r>
              <a:rPr lang="en-US" dirty="0" smtClean="0"/>
              <a:t>The </a:t>
            </a:r>
            <a:r>
              <a:rPr lang="en-US" dirty="0"/>
              <a:t>company decides how much materials, labor, and other expenses should cost for each product they make. </a:t>
            </a:r>
            <a:endParaRPr lang="en-US" dirty="0" smtClean="0"/>
          </a:p>
          <a:p>
            <a:r>
              <a:rPr lang="en-US" dirty="0" smtClean="0"/>
              <a:t>This </a:t>
            </a:r>
            <a:r>
              <a:rPr lang="en-US" dirty="0"/>
              <a:t>is called the "standard cost</a:t>
            </a:r>
            <a:r>
              <a:rPr lang="en-US" dirty="0" smtClean="0"/>
              <a:t>.“</a:t>
            </a:r>
          </a:p>
          <a:p>
            <a:r>
              <a:rPr lang="x-none" dirty="0"/>
              <a:t>Although standard costing has numerous advantages, businesses should be aware of its limitations and disadvantages</a:t>
            </a:r>
            <a:endParaRPr lang="en-US" dirty="0"/>
          </a:p>
          <a:p>
            <a:endParaRPr lang="en-US" dirty="0"/>
          </a:p>
        </p:txBody>
      </p:sp>
    </p:spTree>
    <p:extLst>
      <p:ext uri="{BB962C8B-B14F-4D97-AF65-F5344CB8AC3E}">
        <p14:creationId xmlns:p14="http://schemas.microsoft.com/office/powerpoint/2010/main" val="24837174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b="1" dirty="0"/>
              <a:t>Standard Costing's Drawbacks </a:t>
            </a:r>
            <a:endParaRPr lang="en-US" dirty="0"/>
          </a:p>
        </p:txBody>
      </p:sp>
      <p:sp>
        <p:nvSpPr>
          <p:cNvPr id="3" name="Content Placeholder 2"/>
          <p:cNvSpPr>
            <a:spLocks noGrp="1"/>
          </p:cNvSpPr>
          <p:nvPr>
            <p:ph idx="1"/>
          </p:nvPr>
        </p:nvSpPr>
        <p:spPr/>
        <p:txBody>
          <a:bodyPr>
            <a:normAutofit fontScale="92500"/>
          </a:bodyPr>
          <a:lstStyle/>
          <a:p>
            <a:r>
              <a:rPr lang="en-US" b="1" dirty="0" err="1"/>
              <a:t>i</a:t>
            </a:r>
            <a:r>
              <a:rPr lang="en-US" b="1" dirty="0"/>
              <a:t>.</a:t>
            </a:r>
            <a:r>
              <a:rPr lang="x-none" b="1" dirty="0"/>
              <a:t> Rigidity and Inflexibility </a:t>
            </a:r>
            <a:endParaRPr lang="en-US" dirty="0" smtClean="0"/>
          </a:p>
          <a:p>
            <a:r>
              <a:rPr lang="x-none" dirty="0" smtClean="0"/>
              <a:t>The </a:t>
            </a:r>
            <a:r>
              <a:rPr lang="x-none" dirty="0"/>
              <a:t>rigidity and lack of flexibility of standard costing is one of its primary disadvantages</a:t>
            </a:r>
            <a:r>
              <a:rPr lang="x-none" dirty="0" smtClean="0"/>
              <a:t>.</a:t>
            </a:r>
            <a:endParaRPr lang="en-US" dirty="0" smtClean="0"/>
          </a:p>
          <a:p>
            <a:r>
              <a:rPr lang="x-none" dirty="0" smtClean="0"/>
              <a:t> </a:t>
            </a:r>
            <a:r>
              <a:rPr lang="x-none" dirty="0"/>
              <a:t>Even if market conditions or other considerations call for a revision, standard costs can be hard to change after they are established. </a:t>
            </a:r>
            <a:endParaRPr lang="en-US" dirty="0" smtClean="0"/>
          </a:p>
          <a:p>
            <a:r>
              <a:rPr lang="x-none" dirty="0" smtClean="0"/>
              <a:t>This </a:t>
            </a:r>
            <a:r>
              <a:rPr lang="x-none" dirty="0"/>
              <a:t>may result in a discrepancy between the company's real expenses and its standard expenditures. </a:t>
            </a:r>
            <a:endParaRPr lang="en-US" dirty="0" smtClean="0"/>
          </a:p>
          <a:p>
            <a:r>
              <a:rPr lang="x-none" dirty="0"/>
              <a:t>For instance, the standard cost might no longer appropriately represent the true cost of manufacturing if the price of raw materials spikes unexpectedly as a result of supply chain interruptions or other outside circumstances</a:t>
            </a:r>
            <a:endParaRPr lang="en-US" dirty="0"/>
          </a:p>
        </p:txBody>
      </p:sp>
    </p:spTree>
    <p:extLst>
      <p:ext uri="{BB962C8B-B14F-4D97-AF65-F5344CB8AC3E}">
        <p14:creationId xmlns:p14="http://schemas.microsoft.com/office/powerpoint/2010/main" val="13472846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b="1" dirty="0" smtClean="0"/>
              <a:t>Standard Costing's Drawbacks </a:t>
            </a:r>
            <a:endParaRPr lang="en-US" dirty="0"/>
          </a:p>
        </p:txBody>
      </p:sp>
      <p:sp>
        <p:nvSpPr>
          <p:cNvPr id="3" name="Content Placeholder 2"/>
          <p:cNvSpPr>
            <a:spLocks noGrp="1"/>
          </p:cNvSpPr>
          <p:nvPr>
            <p:ph idx="1"/>
          </p:nvPr>
        </p:nvSpPr>
        <p:spPr/>
        <p:txBody>
          <a:bodyPr>
            <a:normAutofit lnSpcReduction="10000"/>
          </a:bodyPr>
          <a:lstStyle/>
          <a:p>
            <a:r>
              <a:rPr lang="en-US" b="1" dirty="0"/>
              <a:t>ii.</a:t>
            </a:r>
            <a:r>
              <a:rPr lang="x-none" b="1" dirty="0"/>
              <a:t>Overemphasis on Cost Reduction </a:t>
            </a:r>
            <a:endParaRPr lang="en-US" dirty="0" smtClean="0"/>
          </a:p>
          <a:p>
            <a:r>
              <a:rPr lang="x-none" dirty="0" smtClean="0"/>
              <a:t>Standard </a:t>
            </a:r>
            <a:r>
              <a:rPr lang="x-none" dirty="0"/>
              <a:t>costing may also have the disadvantage of placing too much focus on cutting costs, often at the expense of other crucial elements like quality, innovation, and customer pleasure. </a:t>
            </a:r>
            <a:endParaRPr lang="en-US" dirty="0" smtClean="0"/>
          </a:p>
          <a:p>
            <a:r>
              <a:rPr lang="x-none" dirty="0" smtClean="0"/>
              <a:t>Managers </a:t>
            </a:r>
            <a:r>
              <a:rPr lang="x-none" dirty="0"/>
              <a:t>and staff may be tempted to take shortcuts or make snap judgments that are not optimal for the business or its clients if they are judged largely on their ability to reach or surpass typical cost </a:t>
            </a:r>
            <a:r>
              <a:rPr lang="x-none" dirty="0" smtClean="0"/>
              <a:t>targets</a:t>
            </a:r>
            <a:r>
              <a:rPr lang="en-US" dirty="0" smtClean="0"/>
              <a:t>.</a:t>
            </a:r>
          </a:p>
          <a:p>
            <a:r>
              <a:rPr lang="x-none" dirty="0"/>
              <a:t>To fulfill a typical cost objective, for example, a buying manager could decide to purchase lower-quality raw materials, even if doing so results in subpar products or more customer complaints</a:t>
            </a:r>
            <a:endParaRPr lang="en-US" dirty="0"/>
          </a:p>
        </p:txBody>
      </p:sp>
    </p:spTree>
    <p:extLst>
      <p:ext uri="{BB962C8B-B14F-4D97-AF65-F5344CB8AC3E}">
        <p14:creationId xmlns:p14="http://schemas.microsoft.com/office/powerpoint/2010/main" val="32933463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b="1" dirty="0" smtClean="0"/>
              <a:t>Standard Costing's Drawbacks </a:t>
            </a:r>
            <a:endParaRPr lang="en-US" dirty="0"/>
          </a:p>
        </p:txBody>
      </p:sp>
      <p:sp>
        <p:nvSpPr>
          <p:cNvPr id="3" name="Content Placeholder 2"/>
          <p:cNvSpPr>
            <a:spLocks noGrp="1"/>
          </p:cNvSpPr>
          <p:nvPr>
            <p:ph idx="1"/>
          </p:nvPr>
        </p:nvSpPr>
        <p:spPr/>
        <p:txBody>
          <a:bodyPr/>
          <a:lstStyle/>
          <a:p>
            <a:r>
              <a:rPr lang="en-US" b="1" dirty="0"/>
              <a:t>iii. </a:t>
            </a:r>
            <a:r>
              <a:rPr lang="x-none" b="1" dirty="0"/>
              <a:t>Difficulty in Setting Accurate Standards</a:t>
            </a:r>
            <a:endParaRPr lang="en-US" dirty="0"/>
          </a:p>
          <a:p>
            <a:r>
              <a:rPr lang="x-none" dirty="0"/>
              <a:t>Another challenge of standard costing is the difficulty in setting accurate and realistic standards</a:t>
            </a:r>
            <a:r>
              <a:rPr lang="x-none" dirty="0" smtClean="0"/>
              <a:t>.</a:t>
            </a:r>
            <a:endParaRPr lang="en-US" dirty="0" smtClean="0"/>
          </a:p>
          <a:p>
            <a:r>
              <a:rPr lang="x-none" dirty="0" smtClean="0"/>
              <a:t> </a:t>
            </a:r>
            <a:r>
              <a:rPr lang="x-none" dirty="0"/>
              <a:t>In order to be effective, standard costs must be based on a thorough analysis of past performance, industry benchmarks, and future expectations. </a:t>
            </a:r>
            <a:endParaRPr lang="en-US" dirty="0" smtClean="0"/>
          </a:p>
          <a:p>
            <a:r>
              <a:rPr lang="x-none" dirty="0" smtClean="0"/>
              <a:t>This </a:t>
            </a:r>
            <a:r>
              <a:rPr lang="x-none" dirty="0"/>
              <a:t>requires a significant amount of data collection, analysis, and judgment, which can be time-consuming and expensive.</a:t>
            </a:r>
            <a:endParaRPr lang="en-US" dirty="0"/>
          </a:p>
          <a:p>
            <a:endParaRPr lang="en-US" dirty="0"/>
          </a:p>
        </p:txBody>
      </p:sp>
    </p:spTree>
    <p:extLst>
      <p:ext uri="{BB962C8B-B14F-4D97-AF65-F5344CB8AC3E}">
        <p14:creationId xmlns:p14="http://schemas.microsoft.com/office/powerpoint/2010/main" val="7091845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b="1" dirty="0" smtClean="0"/>
              <a:t>Standard Costing's Drawbacks </a:t>
            </a:r>
            <a:endParaRPr lang="en-US" dirty="0"/>
          </a:p>
        </p:txBody>
      </p:sp>
      <p:sp>
        <p:nvSpPr>
          <p:cNvPr id="3" name="Content Placeholder 2"/>
          <p:cNvSpPr>
            <a:spLocks noGrp="1"/>
          </p:cNvSpPr>
          <p:nvPr>
            <p:ph idx="1"/>
          </p:nvPr>
        </p:nvSpPr>
        <p:spPr/>
        <p:txBody>
          <a:bodyPr>
            <a:normAutofit lnSpcReduction="10000"/>
          </a:bodyPr>
          <a:lstStyle/>
          <a:p>
            <a:r>
              <a:rPr lang="en-US" b="1" dirty="0"/>
              <a:t>iv. </a:t>
            </a:r>
            <a:r>
              <a:rPr lang="x-none" b="1" dirty="0"/>
              <a:t>Limited Applicability to Some Industries</a:t>
            </a:r>
            <a:endParaRPr lang="en-US" dirty="0"/>
          </a:p>
          <a:p>
            <a:r>
              <a:rPr lang="x-none" dirty="0"/>
              <a:t>The manufacturing sector, where the production process is comparatively standardized and expenses are easily measurable and controlled, is where standard costing is most frequently </a:t>
            </a:r>
            <a:r>
              <a:rPr lang="x-none" dirty="0" smtClean="0"/>
              <a:t>employed.</a:t>
            </a:r>
            <a:endParaRPr lang="en-US" dirty="0" smtClean="0"/>
          </a:p>
          <a:p>
            <a:r>
              <a:rPr lang="x-none" dirty="0" smtClean="0"/>
              <a:t>Other </a:t>
            </a:r>
            <a:r>
              <a:rPr lang="x-none" dirty="0"/>
              <a:t>industries, such service-based companies or those with highly variable or personalized products, could find it less applicable or relevant. </a:t>
            </a:r>
            <a:endParaRPr lang="en-US" dirty="0" smtClean="0"/>
          </a:p>
          <a:p>
            <a:r>
              <a:rPr lang="x-none" dirty="0" smtClean="0"/>
              <a:t>For </a:t>
            </a:r>
            <a:r>
              <a:rPr lang="x-none" dirty="0"/>
              <a:t>instance, because every engagement is different and calls for a particular combination of talents, resources, and deliverables, a consulting firm may find it challenging to establish standard rates for its projects. </a:t>
            </a:r>
            <a:endParaRPr lang="en-US" dirty="0"/>
          </a:p>
        </p:txBody>
      </p:sp>
    </p:spTree>
    <p:extLst>
      <p:ext uri="{BB962C8B-B14F-4D97-AF65-F5344CB8AC3E}">
        <p14:creationId xmlns:p14="http://schemas.microsoft.com/office/powerpoint/2010/main" val="8061435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b="1" dirty="0" smtClean="0"/>
              <a:t>Standard Costing's Drawbacks </a:t>
            </a:r>
            <a:endParaRPr lang="en-US" dirty="0"/>
          </a:p>
        </p:txBody>
      </p:sp>
      <p:sp>
        <p:nvSpPr>
          <p:cNvPr id="3" name="Content Placeholder 2"/>
          <p:cNvSpPr>
            <a:spLocks noGrp="1"/>
          </p:cNvSpPr>
          <p:nvPr>
            <p:ph idx="1"/>
          </p:nvPr>
        </p:nvSpPr>
        <p:spPr/>
        <p:txBody>
          <a:bodyPr/>
          <a:lstStyle/>
          <a:p>
            <a:r>
              <a:rPr lang="en-US" b="1" dirty="0"/>
              <a:t>V. </a:t>
            </a:r>
            <a:r>
              <a:rPr lang="x-none" b="1" dirty="0"/>
              <a:t>Resistance to Change</a:t>
            </a:r>
            <a:r>
              <a:rPr lang="x-none" dirty="0"/>
              <a:t> </a:t>
            </a:r>
            <a:endParaRPr lang="en-US" dirty="0" smtClean="0"/>
          </a:p>
          <a:p>
            <a:r>
              <a:rPr lang="x-none" dirty="0" smtClean="0"/>
              <a:t>Last </a:t>
            </a:r>
            <a:r>
              <a:rPr lang="x-none" dirty="0"/>
              <a:t>but not least, conventional costing occasionally fosters organizational resistance to change</a:t>
            </a:r>
            <a:r>
              <a:rPr lang="x-none" dirty="0" smtClean="0"/>
              <a:t>.</a:t>
            </a:r>
            <a:endParaRPr lang="en-US" dirty="0" smtClean="0"/>
          </a:p>
          <a:p>
            <a:r>
              <a:rPr lang="x-none" dirty="0" smtClean="0"/>
              <a:t> </a:t>
            </a:r>
            <a:r>
              <a:rPr lang="x-none" dirty="0"/>
              <a:t>Employees may be hesitant to embrace new techniques or technology that could increase productivity or quality if they are accustomed to operating under a specific set of guidelines and procedures. </a:t>
            </a:r>
            <a:endParaRPr lang="en-US" dirty="0" smtClean="0"/>
          </a:p>
          <a:p>
            <a:r>
              <a:rPr lang="x-none" dirty="0" smtClean="0"/>
              <a:t>This </a:t>
            </a:r>
            <a:r>
              <a:rPr lang="x-none" dirty="0"/>
              <a:t>may be especially true if the new techniques call for more resources, training, or adjustments to long-standing relationships and routines. </a:t>
            </a:r>
            <a:endParaRPr lang="en-US" dirty="0"/>
          </a:p>
          <a:p>
            <a:endParaRPr lang="en-US" dirty="0"/>
          </a:p>
        </p:txBody>
      </p:sp>
    </p:spTree>
    <p:extLst>
      <p:ext uri="{BB962C8B-B14F-4D97-AF65-F5344CB8AC3E}">
        <p14:creationId xmlns:p14="http://schemas.microsoft.com/office/powerpoint/2010/main" val="1806497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b="1" dirty="0"/>
              <a:t>Variances in Standard Costing</a:t>
            </a:r>
            <a:r>
              <a:rPr lang="en-US" dirty="0"/>
              <a:t/>
            </a:r>
            <a:br>
              <a:rPr lang="en-US" dirty="0"/>
            </a:br>
            <a:endParaRPr lang="en-US" dirty="0"/>
          </a:p>
        </p:txBody>
      </p:sp>
      <p:sp>
        <p:nvSpPr>
          <p:cNvPr id="3" name="Content Placeholder 2"/>
          <p:cNvSpPr>
            <a:spLocks noGrp="1"/>
          </p:cNvSpPr>
          <p:nvPr>
            <p:ph idx="1"/>
          </p:nvPr>
        </p:nvSpPr>
        <p:spPr/>
        <p:txBody>
          <a:bodyPr>
            <a:normAutofit lnSpcReduction="10000"/>
          </a:bodyPr>
          <a:lstStyle/>
          <a:p>
            <a:r>
              <a:rPr lang="x-none" dirty="0" smtClean="0"/>
              <a:t>Variance</a:t>
            </a:r>
            <a:r>
              <a:rPr lang="en-US" dirty="0" smtClean="0"/>
              <a:t> </a:t>
            </a:r>
            <a:r>
              <a:rPr lang="x-none" dirty="0" smtClean="0"/>
              <a:t>- </a:t>
            </a:r>
            <a:r>
              <a:rPr lang="x-none" dirty="0"/>
              <a:t>A crucial part of standard costing, variances assist businesses in determining and evaluating the discrepancies between actual expenses and anticipated or planned standard </a:t>
            </a:r>
            <a:r>
              <a:rPr lang="x-none" dirty="0" smtClean="0"/>
              <a:t>costs.</a:t>
            </a:r>
            <a:endParaRPr lang="en-US" dirty="0" smtClean="0"/>
          </a:p>
          <a:p>
            <a:r>
              <a:rPr lang="x-none" dirty="0" smtClean="0"/>
              <a:t>Businesses </a:t>
            </a:r>
            <a:r>
              <a:rPr lang="x-none" dirty="0"/>
              <a:t>can discover areas for improvement, obtain important insights into their operations, and make well-informed decisions about resource allocation and performance optimization by tracking and analyzing deviations. </a:t>
            </a:r>
            <a:endParaRPr lang="en-US" dirty="0" smtClean="0"/>
          </a:p>
          <a:p>
            <a:r>
              <a:rPr lang="x-none" dirty="0" smtClean="0"/>
              <a:t>Businesses </a:t>
            </a:r>
            <a:r>
              <a:rPr lang="x-none" dirty="0"/>
              <a:t>may experience a variety of typical costing deviations, each with unique ramifications and possible reasons. </a:t>
            </a:r>
            <a:endParaRPr lang="en-US" dirty="0" smtClean="0"/>
          </a:p>
          <a:p>
            <a:r>
              <a:rPr lang="x-none" dirty="0" smtClean="0"/>
              <a:t>Let's </a:t>
            </a:r>
            <a:r>
              <a:rPr lang="x-none" dirty="0"/>
              <a:t>take a closer look at some of the more prevalent variations. </a:t>
            </a:r>
            <a:br>
              <a:rPr lang="x-none" dirty="0"/>
            </a:br>
            <a:endParaRPr lang="en-US" dirty="0"/>
          </a:p>
        </p:txBody>
      </p:sp>
    </p:spTree>
    <p:extLst>
      <p:ext uri="{BB962C8B-B14F-4D97-AF65-F5344CB8AC3E}">
        <p14:creationId xmlns:p14="http://schemas.microsoft.com/office/powerpoint/2010/main" val="44863915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i</a:t>
            </a:r>
            <a:r>
              <a:rPr lang="en-US" dirty="0"/>
              <a:t>. </a:t>
            </a:r>
            <a:r>
              <a:rPr lang="x-none" b="1" dirty="0"/>
              <a:t>Material Price Variance </a:t>
            </a:r>
            <a:endParaRPr lang="en-US" dirty="0"/>
          </a:p>
        </p:txBody>
      </p:sp>
      <p:sp>
        <p:nvSpPr>
          <p:cNvPr id="3" name="Content Placeholder 2"/>
          <p:cNvSpPr>
            <a:spLocks noGrp="1"/>
          </p:cNvSpPr>
          <p:nvPr>
            <p:ph idx="1"/>
          </p:nvPr>
        </p:nvSpPr>
        <p:spPr/>
        <p:txBody>
          <a:bodyPr>
            <a:normAutofit lnSpcReduction="10000"/>
          </a:bodyPr>
          <a:lstStyle/>
          <a:p>
            <a:endParaRPr lang="en-US" dirty="0" smtClean="0"/>
          </a:p>
          <a:p>
            <a:r>
              <a:rPr lang="x-none" dirty="0" smtClean="0"/>
              <a:t>Material </a:t>
            </a:r>
            <a:r>
              <a:rPr lang="x-none" dirty="0"/>
              <a:t>price variance (MPV) is the difference between the actual price paid for materials and the standard price that was budgeted or expected. </a:t>
            </a:r>
            <a:endParaRPr lang="en-US" dirty="0" smtClean="0"/>
          </a:p>
          <a:p>
            <a:r>
              <a:rPr lang="x-none" dirty="0" smtClean="0"/>
              <a:t>This </a:t>
            </a:r>
            <a:r>
              <a:rPr lang="x-none" dirty="0"/>
              <a:t>variance can be caused by a variety of factors, such as changes in market conditions, supplier prices, or purchasing decisions.</a:t>
            </a:r>
            <a:endParaRPr lang="en-US" dirty="0"/>
          </a:p>
          <a:p>
            <a:r>
              <a:rPr lang="x-none" dirty="0"/>
              <a:t>For example, let's say a company budgets 100 per unit for raw materials, based on past experience and market </a:t>
            </a:r>
            <a:r>
              <a:rPr lang="x-none" dirty="0" smtClean="0"/>
              <a:t>trends</a:t>
            </a:r>
            <a:r>
              <a:rPr lang="en-US" dirty="0" smtClean="0"/>
              <a:t>.</a:t>
            </a:r>
            <a:r>
              <a:rPr lang="x-none" dirty="0"/>
              <a:t> </a:t>
            </a:r>
            <a:endParaRPr lang="en-US" dirty="0" smtClean="0"/>
          </a:p>
          <a:p>
            <a:r>
              <a:rPr lang="x-none" dirty="0" smtClean="0"/>
              <a:t>However</a:t>
            </a:r>
            <a:r>
              <a:rPr lang="x-none" dirty="0"/>
              <a:t>, due to a sudden shortage of supplies, the actual price paid for the materials is  120 per unit. </a:t>
            </a:r>
            <a:endParaRPr lang="en-US" dirty="0"/>
          </a:p>
        </p:txBody>
      </p:sp>
    </p:spTree>
    <p:extLst>
      <p:ext uri="{BB962C8B-B14F-4D97-AF65-F5344CB8AC3E}">
        <p14:creationId xmlns:p14="http://schemas.microsoft.com/office/powerpoint/2010/main" val="6956034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b="1" dirty="0" smtClean="0"/>
              <a:t>Material Price Variance</a:t>
            </a:r>
            <a:endParaRPr lang="en-US" dirty="0"/>
          </a:p>
        </p:txBody>
      </p:sp>
      <p:sp>
        <p:nvSpPr>
          <p:cNvPr id="3" name="Content Placeholder 2"/>
          <p:cNvSpPr>
            <a:spLocks noGrp="1"/>
          </p:cNvSpPr>
          <p:nvPr>
            <p:ph idx="1"/>
          </p:nvPr>
        </p:nvSpPr>
        <p:spPr/>
        <p:txBody>
          <a:bodyPr/>
          <a:lstStyle/>
          <a:p>
            <a:r>
              <a:rPr lang="x-none" dirty="0"/>
              <a:t>The material price variance would be calculated as follows:</a:t>
            </a:r>
            <a:endParaRPr lang="en-US" dirty="0"/>
          </a:p>
          <a:p>
            <a:r>
              <a:rPr lang="x-none" dirty="0"/>
              <a:t>MPV = (Actual Price - Standard Price) x Actual Quantity MPV = ( 120 - 100) x 1,000 units MPV = 20,000 (unfavorable)</a:t>
            </a:r>
            <a:endParaRPr lang="en-US" dirty="0"/>
          </a:p>
          <a:p>
            <a:r>
              <a:rPr lang="x-none" dirty="0"/>
              <a:t>Since the business spent more on the materials than it had planned, the material price difference in this instance is unfavorable</a:t>
            </a:r>
            <a:r>
              <a:rPr lang="x-none" dirty="0" smtClean="0"/>
              <a:t>.</a:t>
            </a:r>
            <a:endParaRPr lang="en-US" dirty="0" smtClean="0"/>
          </a:p>
          <a:p>
            <a:r>
              <a:rPr lang="x-none" dirty="0" smtClean="0"/>
              <a:t> </a:t>
            </a:r>
            <a:r>
              <a:rPr lang="x-none" dirty="0"/>
              <a:t>The profitability of the business may be significantly impacted by this discrepancy, necessitating remedial measures from management, such as negotiating lower supplier costs or locating alternate material sources. </a:t>
            </a:r>
            <a:endParaRPr lang="en-US" dirty="0"/>
          </a:p>
        </p:txBody>
      </p:sp>
    </p:spTree>
    <p:extLst>
      <p:ext uri="{BB962C8B-B14F-4D97-AF65-F5344CB8AC3E}">
        <p14:creationId xmlns:p14="http://schemas.microsoft.com/office/powerpoint/2010/main" val="39079985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ii</a:t>
            </a:r>
            <a:r>
              <a:rPr lang="x-none" b="1" dirty="0"/>
              <a:t> Material Quantity Variance</a:t>
            </a:r>
            <a:endParaRPr lang="en-US" dirty="0"/>
          </a:p>
        </p:txBody>
      </p:sp>
      <p:sp>
        <p:nvSpPr>
          <p:cNvPr id="3" name="Content Placeholder 2"/>
          <p:cNvSpPr>
            <a:spLocks noGrp="1"/>
          </p:cNvSpPr>
          <p:nvPr>
            <p:ph idx="1"/>
          </p:nvPr>
        </p:nvSpPr>
        <p:spPr/>
        <p:txBody>
          <a:bodyPr/>
          <a:lstStyle/>
          <a:p>
            <a:r>
              <a:rPr lang="x-none" dirty="0"/>
              <a:t>Material </a:t>
            </a:r>
            <a:r>
              <a:rPr lang="en-US" dirty="0" smtClean="0"/>
              <a:t>Q</a:t>
            </a:r>
            <a:r>
              <a:rPr lang="x-none" dirty="0" smtClean="0"/>
              <a:t>uantity </a:t>
            </a:r>
            <a:r>
              <a:rPr lang="x-none" dirty="0"/>
              <a:t>variance (MQV) is the difference between the actual quantity of materials used and the standard quantity that was budgeted or expected. </a:t>
            </a:r>
            <a:endParaRPr lang="en-US" dirty="0" smtClean="0"/>
          </a:p>
          <a:p>
            <a:r>
              <a:rPr lang="x-none" dirty="0" smtClean="0"/>
              <a:t>Variance </a:t>
            </a:r>
            <a:r>
              <a:rPr lang="x-none" dirty="0"/>
              <a:t>in Material </a:t>
            </a:r>
            <a:r>
              <a:rPr lang="en-US" dirty="0" smtClean="0"/>
              <a:t>q</a:t>
            </a:r>
            <a:r>
              <a:rPr lang="x-none" dirty="0" smtClean="0"/>
              <a:t>uantity</a:t>
            </a:r>
            <a:r>
              <a:rPr lang="en-US" dirty="0" smtClean="0"/>
              <a:t>,</a:t>
            </a:r>
            <a:r>
              <a:rPr lang="x-none" dirty="0" smtClean="0"/>
              <a:t> </a:t>
            </a:r>
            <a:r>
              <a:rPr lang="x-none" dirty="0"/>
              <a:t>Variations in production efficiency, waste, or product design are some of the reasons for this discrepancy. </a:t>
            </a:r>
            <a:endParaRPr lang="en-US" dirty="0"/>
          </a:p>
          <a:p>
            <a:r>
              <a:rPr lang="x-none" dirty="0"/>
              <a:t>For example, let's say a company budgets 10 units of raw materials per finished product, based on past experience and production standards</a:t>
            </a:r>
            <a:r>
              <a:rPr lang="x-none" dirty="0" smtClean="0"/>
              <a:t>.</a:t>
            </a:r>
            <a:endParaRPr lang="en-US" dirty="0" smtClean="0"/>
          </a:p>
          <a:p>
            <a:r>
              <a:rPr lang="x-none" dirty="0" smtClean="0"/>
              <a:t> </a:t>
            </a:r>
            <a:r>
              <a:rPr lang="x-none" dirty="0"/>
              <a:t>However, due to improvements in the production process, the actual quantity of materials used is only 9 units per product</a:t>
            </a:r>
            <a:endParaRPr lang="en-US" dirty="0"/>
          </a:p>
        </p:txBody>
      </p:sp>
    </p:spTree>
    <p:extLst>
      <p:ext uri="{BB962C8B-B14F-4D97-AF65-F5344CB8AC3E}">
        <p14:creationId xmlns:p14="http://schemas.microsoft.com/office/powerpoint/2010/main" val="282817563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ii</a:t>
            </a:r>
            <a:r>
              <a:rPr lang="x-none" b="1" dirty="0" smtClean="0"/>
              <a:t> Material Quantity Variance</a:t>
            </a:r>
            <a:endParaRPr lang="en-US" dirty="0"/>
          </a:p>
        </p:txBody>
      </p:sp>
      <p:sp>
        <p:nvSpPr>
          <p:cNvPr id="3" name="Content Placeholder 2"/>
          <p:cNvSpPr>
            <a:spLocks noGrp="1"/>
          </p:cNvSpPr>
          <p:nvPr>
            <p:ph idx="1"/>
          </p:nvPr>
        </p:nvSpPr>
        <p:spPr/>
        <p:txBody>
          <a:bodyPr/>
          <a:lstStyle/>
          <a:p>
            <a:r>
              <a:rPr lang="x-none" dirty="0" smtClean="0"/>
              <a:t>The </a:t>
            </a:r>
            <a:r>
              <a:rPr lang="x-none" dirty="0"/>
              <a:t>material quantity variance would be calculated as follows:</a:t>
            </a:r>
            <a:endParaRPr lang="en-US" dirty="0"/>
          </a:p>
          <a:p>
            <a:r>
              <a:rPr lang="x-none" dirty="0"/>
              <a:t>MQV = (Standard Quantity - Actual Quantity) x Standard Price MQV = (10 units - 9 units) x 100 per unit MQV = 100 (favorable)</a:t>
            </a:r>
            <a:endParaRPr lang="en-US" dirty="0"/>
          </a:p>
          <a:p>
            <a:r>
              <a:rPr lang="x-none" dirty="0"/>
              <a:t>Since the business used fewer materials than planned, the material quantity variance in this instance is advantageous</a:t>
            </a:r>
            <a:r>
              <a:rPr lang="x-none" dirty="0" smtClean="0"/>
              <a:t>.</a:t>
            </a:r>
            <a:endParaRPr lang="en-US" dirty="0" smtClean="0"/>
          </a:p>
          <a:p>
            <a:r>
              <a:rPr lang="x-none" dirty="0" smtClean="0"/>
              <a:t> </a:t>
            </a:r>
            <a:r>
              <a:rPr lang="x-none" dirty="0"/>
              <a:t>This discrepancy can suggest that the business is improving the efficiency of its production process, which could eventually lead to lower expenses and higher profitability. </a:t>
            </a:r>
            <a:endParaRPr lang="en-US" dirty="0"/>
          </a:p>
          <a:p>
            <a:endParaRPr lang="en-US" dirty="0"/>
          </a:p>
        </p:txBody>
      </p:sp>
    </p:spTree>
    <p:extLst>
      <p:ext uri="{BB962C8B-B14F-4D97-AF65-F5344CB8AC3E}">
        <p14:creationId xmlns:p14="http://schemas.microsoft.com/office/powerpoint/2010/main" val="84449925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iii.</a:t>
            </a:r>
            <a:r>
              <a:rPr lang="x-none" b="1" dirty="0"/>
              <a:t> Labor Rate Variance</a:t>
            </a:r>
            <a:endParaRPr lang="en-US" dirty="0"/>
          </a:p>
        </p:txBody>
      </p:sp>
      <p:sp>
        <p:nvSpPr>
          <p:cNvPr id="3" name="Content Placeholder 2"/>
          <p:cNvSpPr>
            <a:spLocks noGrp="1"/>
          </p:cNvSpPr>
          <p:nvPr>
            <p:ph idx="1"/>
          </p:nvPr>
        </p:nvSpPr>
        <p:spPr/>
        <p:txBody>
          <a:bodyPr/>
          <a:lstStyle/>
          <a:p>
            <a:r>
              <a:rPr lang="x-none" dirty="0"/>
              <a:t>Labor rate variance (LRV) is the difference between the actual labor rate paid and the standard labor rate that was budgeted or </a:t>
            </a:r>
            <a:r>
              <a:rPr lang="x-none" dirty="0" smtClean="0"/>
              <a:t>expected.</a:t>
            </a:r>
            <a:endParaRPr lang="en-US" dirty="0" smtClean="0"/>
          </a:p>
          <a:p>
            <a:r>
              <a:rPr lang="x-none" dirty="0" smtClean="0"/>
              <a:t>Factors </a:t>
            </a:r>
            <a:r>
              <a:rPr lang="x-none" dirty="0"/>
              <a:t>like shifting market conditions, union contracts, or employee skill levels may be to blame for this discrepancy. </a:t>
            </a:r>
            <a:endParaRPr lang="en-US" dirty="0"/>
          </a:p>
          <a:p>
            <a:r>
              <a:rPr lang="x-none" dirty="0"/>
              <a:t>For example, let's say a company budgets 500 per hour for direct labor, based on past experience and industry standards</a:t>
            </a:r>
            <a:r>
              <a:rPr lang="x-none" dirty="0" smtClean="0"/>
              <a:t>.</a:t>
            </a:r>
            <a:r>
              <a:rPr lang="x-none" dirty="0"/>
              <a:t> </a:t>
            </a:r>
            <a:endParaRPr lang="en-US" dirty="0" smtClean="0"/>
          </a:p>
          <a:p>
            <a:r>
              <a:rPr lang="x-none" dirty="0" smtClean="0"/>
              <a:t>However</a:t>
            </a:r>
            <a:r>
              <a:rPr lang="x-none" dirty="0"/>
              <a:t>, due to a shortage of skilled workers, the actual labor rate paid is 550 per hour. </a:t>
            </a:r>
            <a:endParaRPr lang="en-US" dirty="0"/>
          </a:p>
        </p:txBody>
      </p:sp>
    </p:spTree>
    <p:extLst>
      <p:ext uri="{BB962C8B-B14F-4D97-AF65-F5344CB8AC3E}">
        <p14:creationId xmlns:p14="http://schemas.microsoft.com/office/powerpoint/2010/main" val="239732237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iii.</a:t>
            </a:r>
            <a:r>
              <a:rPr lang="x-none" b="1" dirty="0" smtClean="0"/>
              <a:t> Labor Rate Variance</a:t>
            </a:r>
            <a:endParaRPr lang="en-US" dirty="0"/>
          </a:p>
        </p:txBody>
      </p:sp>
      <p:sp>
        <p:nvSpPr>
          <p:cNvPr id="3" name="Content Placeholder 2"/>
          <p:cNvSpPr>
            <a:spLocks noGrp="1"/>
          </p:cNvSpPr>
          <p:nvPr>
            <p:ph idx="1"/>
          </p:nvPr>
        </p:nvSpPr>
        <p:spPr/>
        <p:txBody>
          <a:bodyPr>
            <a:normAutofit fontScale="92500" lnSpcReduction="10000"/>
          </a:bodyPr>
          <a:lstStyle/>
          <a:p>
            <a:r>
              <a:rPr lang="x-none" dirty="0"/>
              <a:t>The labor rate variance would be calculated as follows:</a:t>
            </a:r>
            <a:endParaRPr lang="en-US" dirty="0"/>
          </a:p>
          <a:p>
            <a:r>
              <a:rPr lang="x-none" dirty="0"/>
              <a:t>LRV = (Actual Rate - Standard Rate) x Actual Hours LRV = (550 - 500) x 1,000 hours LRV = 50,000 (unfavorable)</a:t>
            </a:r>
            <a:endParaRPr lang="en-US" dirty="0"/>
          </a:p>
          <a:p>
            <a:endParaRPr lang="en-US" dirty="0"/>
          </a:p>
          <a:p>
            <a:r>
              <a:rPr lang="x-none" dirty="0"/>
              <a:t>Since the business spent more on labor than it had planned, the labor rate variance in this instance is unfavorable. </a:t>
            </a:r>
            <a:endParaRPr lang="en-US" dirty="0" smtClean="0"/>
          </a:p>
          <a:p>
            <a:r>
              <a:rPr lang="x-none" dirty="0" smtClean="0"/>
              <a:t>The </a:t>
            </a:r>
            <a:r>
              <a:rPr lang="x-none" dirty="0"/>
              <a:t>profitability of the business may be significantly impacted by this discrepancy, necessitating corrective measures from management, such as renegotiating labor contracts, funding staff development, or figuring out how to automate specific jobs.</a:t>
            </a:r>
            <a:br>
              <a:rPr lang="x-none" dirty="0"/>
            </a:br>
            <a:endParaRPr lang="en-US" dirty="0"/>
          </a:p>
        </p:txBody>
      </p:sp>
    </p:spTree>
    <p:extLst>
      <p:ext uri="{BB962C8B-B14F-4D97-AF65-F5344CB8AC3E}">
        <p14:creationId xmlns:p14="http://schemas.microsoft.com/office/powerpoint/2010/main" val="146574804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dirty="0"/>
              <a:t> </a:t>
            </a:r>
            <a:r>
              <a:rPr lang="en-US" dirty="0"/>
              <a:t/>
            </a:r>
            <a:br>
              <a:rPr lang="en-US" dirty="0"/>
            </a:br>
            <a:r>
              <a:rPr lang="en-US" b="1" dirty="0"/>
              <a:t>iv. </a:t>
            </a:r>
            <a:r>
              <a:rPr lang="x-none" b="1" dirty="0"/>
              <a:t>Labor Efficiency Variance</a:t>
            </a:r>
            <a:endParaRPr lang="en-US" dirty="0"/>
          </a:p>
        </p:txBody>
      </p:sp>
      <p:sp>
        <p:nvSpPr>
          <p:cNvPr id="3" name="Content Placeholder 2"/>
          <p:cNvSpPr>
            <a:spLocks noGrp="1"/>
          </p:cNvSpPr>
          <p:nvPr>
            <p:ph idx="1"/>
          </p:nvPr>
        </p:nvSpPr>
        <p:spPr/>
        <p:txBody>
          <a:bodyPr/>
          <a:lstStyle/>
          <a:p>
            <a:r>
              <a:rPr lang="x-none" dirty="0"/>
              <a:t>Labor efficiency variance (LEV) is the difference between the actual hours worked and the standard hours that were budgeted or expected</a:t>
            </a:r>
            <a:r>
              <a:rPr lang="x-none" dirty="0" smtClean="0"/>
              <a:t>.</a:t>
            </a:r>
            <a:endParaRPr lang="en-US" dirty="0" smtClean="0"/>
          </a:p>
          <a:p>
            <a:r>
              <a:rPr lang="x-none" dirty="0" smtClean="0"/>
              <a:t>This </a:t>
            </a:r>
            <a:r>
              <a:rPr lang="x-none" dirty="0"/>
              <a:t>discrepancy may be brought about by modifications in worker motivation, skill levels, or productivity. </a:t>
            </a:r>
            <a:endParaRPr lang="en-US" dirty="0"/>
          </a:p>
          <a:p>
            <a:r>
              <a:rPr lang="en-US" dirty="0"/>
              <a:t> </a:t>
            </a:r>
            <a:r>
              <a:rPr lang="x-none" dirty="0" smtClean="0"/>
              <a:t>For </a:t>
            </a:r>
            <a:r>
              <a:rPr lang="x-none" dirty="0"/>
              <a:t>example, let's say a company budgets 1,000 hours of direct labor to produce 10,000 units of a product, based on past experience and production standards. </a:t>
            </a:r>
            <a:endParaRPr lang="en-US" dirty="0" smtClean="0"/>
          </a:p>
          <a:p>
            <a:r>
              <a:rPr lang="x-none" dirty="0" smtClean="0"/>
              <a:t>However</a:t>
            </a:r>
            <a:r>
              <a:rPr lang="x-none" dirty="0"/>
              <a:t>, due to improvements in employee training and motivation, the actual hours worked are only 900 hours.</a:t>
            </a:r>
            <a:endParaRPr lang="en-US" dirty="0"/>
          </a:p>
        </p:txBody>
      </p:sp>
    </p:spTree>
    <p:extLst>
      <p:ext uri="{BB962C8B-B14F-4D97-AF65-F5344CB8AC3E}">
        <p14:creationId xmlns:p14="http://schemas.microsoft.com/office/powerpoint/2010/main" val="404189332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iv. </a:t>
            </a:r>
            <a:r>
              <a:rPr lang="x-none" b="1" dirty="0" smtClean="0"/>
              <a:t>Labor Efficiency Variance</a:t>
            </a:r>
            <a:endParaRPr lang="en-US" dirty="0"/>
          </a:p>
        </p:txBody>
      </p:sp>
      <p:sp>
        <p:nvSpPr>
          <p:cNvPr id="3" name="Content Placeholder 2"/>
          <p:cNvSpPr>
            <a:spLocks noGrp="1"/>
          </p:cNvSpPr>
          <p:nvPr>
            <p:ph idx="1"/>
          </p:nvPr>
        </p:nvSpPr>
        <p:spPr/>
        <p:txBody>
          <a:bodyPr/>
          <a:lstStyle/>
          <a:p>
            <a:r>
              <a:rPr lang="x-none" dirty="0"/>
              <a:t>The labor efficiency variance would be calculated as follows:</a:t>
            </a:r>
            <a:endParaRPr lang="en-US" dirty="0"/>
          </a:p>
          <a:p>
            <a:r>
              <a:rPr lang="x-none" dirty="0"/>
              <a:t>LEV = (Standard Hours - Actual Hours) x Standard Rate LEV = (1,000 hours - 900 hours) x 500 per hour LEV = 50,000 (favorable)</a:t>
            </a:r>
            <a:endParaRPr lang="en-US" dirty="0"/>
          </a:p>
          <a:p>
            <a:r>
              <a:rPr lang="x-none" dirty="0"/>
              <a:t>Since the business employed less labor hours than planned, the labor efficiency variance in this instance is positive. </a:t>
            </a:r>
            <a:endParaRPr lang="en-US" dirty="0" smtClean="0"/>
          </a:p>
          <a:p>
            <a:r>
              <a:rPr lang="x-none" dirty="0" smtClean="0"/>
              <a:t>This </a:t>
            </a:r>
            <a:r>
              <a:rPr lang="x-none" dirty="0"/>
              <a:t>discrepancy can suggest that the business is improving the efficiency of its production process, which could eventually lead to lower expenses and higher profitability</a:t>
            </a:r>
            <a:endParaRPr lang="en-US" dirty="0"/>
          </a:p>
        </p:txBody>
      </p:sp>
    </p:spTree>
    <p:extLst>
      <p:ext uri="{BB962C8B-B14F-4D97-AF65-F5344CB8AC3E}">
        <p14:creationId xmlns:p14="http://schemas.microsoft.com/office/powerpoint/2010/main" val="429030337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 </a:t>
            </a:r>
            <a:r>
              <a:rPr lang="x-none" b="1" dirty="0"/>
              <a:t>Overhead Variances</a:t>
            </a:r>
            <a:endParaRPr lang="en-US" dirty="0"/>
          </a:p>
        </p:txBody>
      </p:sp>
      <p:sp>
        <p:nvSpPr>
          <p:cNvPr id="3" name="Content Placeholder 2"/>
          <p:cNvSpPr>
            <a:spLocks noGrp="1"/>
          </p:cNvSpPr>
          <p:nvPr>
            <p:ph idx="1"/>
          </p:nvPr>
        </p:nvSpPr>
        <p:spPr/>
        <p:txBody>
          <a:bodyPr>
            <a:normAutofit lnSpcReduction="10000"/>
          </a:bodyPr>
          <a:lstStyle/>
          <a:p>
            <a:r>
              <a:rPr lang="x-none" dirty="0"/>
              <a:t>Overhead variances are the differences between the actual overhead costs incurred and the standard overhead costs that were budgeted or expected</a:t>
            </a:r>
            <a:r>
              <a:rPr lang="x-none" dirty="0" smtClean="0"/>
              <a:t>.</a:t>
            </a:r>
            <a:endParaRPr lang="en-US" dirty="0" smtClean="0"/>
          </a:p>
          <a:p>
            <a:r>
              <a:rPr lang="x-none" dirty="0" smtClean="0"/>
              <a:t> </a:t>
            </a:r>
            <a:r>
              <a:rPr lang="x-none" dirty="0"/>
              <a:t>Indirect expenses like rent, utilities, and supervisory wages are examples of overhead costs since they are not directly linked to a particular good or service</a:t>
            </a:r>
            <a:r>
              <a:rPr lang="x-none" dirty="0" smtClean="0"/>
              <a:t>.</a:t>
            </a:r>
            <a:endParaRPr lang="en-US" dirty="0" smtClean="0"/>
          </a:p>
          <a:p>
            <a:r>
              <a:rPr lang="x-none" dirty="0" smtClean="0"/>
              <a:t> </a:t>
            </a:r>
            <a:r>
              <a:rPr lang="x-none" dirty="0"/>
              <a:t>Variable overhead variance and fixed overhead variance are the two primary categories of overhead variances</a:t>
            </a:r>
            <a:r>
              <a:rPr lang="x-none" dirty="0" smtClean="0"/>
              <a:t>.</a:t>
            </a:r>
            <a:endParaRPr lang="en-US" dirty="0" smtClean="0"/>
          </a:p>
          <a:p>
            <a:r>
              <a:rPr lang="x-none" dirty="0"/>
              <a:t>Variable overhead variance (VOV) is the difference between the actual variable overhead costs incurred and the standard variable overhead costs that were budgeted or expected.</a:t>
            </a:r>
            <a:endParaRPr lang="en-US" dirty="0"/>
          </a:p>
          <a:p>
            <a:endParaRPr lang="en-US" dirty="0"/>
          </a:p>
        </p:txBody>
      </p:sp>
    </p:spTree>
    <p:extLst>
      <p:ext uri="{BB962C8B-B14F-4D97-AF65-F5344CB8AC3E}">
        <p14:creationId xmlns:p14="http://schemas.microsoft.com/office/powerpoint/2010/main" val="79649081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 </a:t>
            </a:r>
            <a:r>
              <a:rPr lang="x-none" b="1" dirty="0" smtClean="0"/>
              <a:t>Overhead Variances</a:t>
            </a:r>
            <a:endParaRPr lang="en-US" dirty="0"/>
          </a:p>
        </p:txBody>
      </p:sp>
      <p:sp>
        <p:nvSpPr>
          <p:cNvPr id="3" name="Content Placeholder 2"/>
          <p:cNvSpPr>
            <a:spLocks noGrp="1"/>
          </p:cNvSpPr>
          <p:nvPr>
            <p:ph idx="1"/>
          </p:nvPr>
        </p:nvSpPr>
        <p:spPr/>
        <p:txBody>
          <a:bodyPr/>
          <a:lstStyle/>
          <a:p>
            <a:r>
              <a:rPr lang="x-none" dirty="0"/>
              <a:t>Fixed overhead variance (FOV) is the difference between the actual fixed overhead costs incurred and the standard fixed overhead costs that were budgeted or expected. </a:t>
            </a:r>
            <a:endParaRPr lang="en-US" dirty="0" smtClean="0"/>
          </a:p>
          <a:p>
            <a:r>
              <a:rPr lang="x-none" dirty="0" smtClean="0"/>
              <a:t>This </a:t>
            </a:r>
            <a:r>
              <a:rPr lang="x-none" dirty="0"/>
              <a:t>variance can be caused by factors such as changes in production capacity, spending decisions, or external factors. </a:t>
            </a:r>
            <a:endParaRPr lang="en-US" dirty="0" smtClean="0"/>
          </a:p>
          <a:p>
            <a:r>
              <a:rPr lang="x-none" dirty="0" smtClean="0"/>
              <a:t>For </a:t>
            </a:r>
            <a:r>
              <a:rPr lang="x-none" dirty="0"/>
              <a:t>example, if a company budgets  100,000 per month for fixed overhead costs but ends up incurring 120,000 per month due to an unexpected repair, the fixed overhead variance would be unfavorable.</a:t>
            </a:r>
            <a:endParaRPr lang="en-US" dirty="0"/>
          </a:p>
        </p:txBody>
      </p:sp>
    </p:spTree>
    <p:extLst>
      <p:ext uri="{BB962C8B-B14F-4D97-AF65-F5344CB8AC3E}">
        <p14:creationId xmlns:p14="http://schemas.microsoft.com/office/powerpoint/2010/main" val="35105243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b="1" dirty="0"/>
              <a:t>Formula to Calculate Standard Costs</a:t>
            </a:r>
            <a:r>
              <a:rPr lang="en-US" dirty="0"/>
              <a:t/>
            </a:r>
            <a:br>
              <a:rPr lang="en-US" dirty="0"/>
            </a:br>
            <a:endParaRPr lang="en-US" dirty="0"/>
          </a:p>
        </p:txBody>
      </p:sp>
      <p:sp>
        <p:nvSpPr>
          <p:cNvPr id="3" name="Content Placeholder 2"/>
          <p:cNvSpPr>
            <a:spLocks noGrp="1"/>
          </p:cNvSpPr>
          <p:nvPr>
            <p:ph idx="1"/>
          </p:nvPr>
        </p:nvSpPr>
        <p:spPr/>
        <p:txBody>
          <a:bodyPr>
            <a:normAutofit fontScale="92500" lnSpcReduction="10000"/>
          </a:bodyPr>
          <a:lstStyle/>
          <a:p>
            <a:r>
              <a:rPr lang="x-none" b="1" dirty="0"/>
              <a:t>Standard Cost of Materials</a:t>
            </a:r>
            <a:endParaRPr lang="en-US" dirty="0"/>
          </a:p>
          <a:p>
            <a:r>
              <a:rPr lang="x-none" dirty="0"/>
              <a:t>The standard cost of materials is calculated by multiplying the standard quantity of materials required per unit by the standard price of materials per unit. The formula is as follows:</a:t>
            </a:r>
            <a:endParaRPr lang="en-US" dirty="0"/>
          </a:p>
          <a:p>
            <a:r>
              <a:rPr lang="x-none" dirty="0"/>
              <a:t>Standard Cost of Materials = Standard Quantity of Materials per Unit x Standard Price of Materials per Unit</a:t>
            </a:r>
            <a:endParaRPr lang="en-US" dirty="0"/>
          </a:p>
          <a:p>
            <a:r>
              <a:rPr lang="x-none" dirty="0"/>
              <a:t>For example, if a company budgets 2 units of raw materials per finished product at a standard price of 50 per unit, the standard cost of materials would be:</a:t>
            </a:r>
            <a:endParaRPr lang="en-US" dirty="0"/>
          </a:p>
          <a:p>
            <a:r>
              <a:rPr lang="x-none" dirty="0"/>
              <a:t>Standard Cost of Materials = 2 units x 50 per unit = 100 per finished product</a:t>
            </a:r>
            <a:endParaRPr lang="en-US" dirty="0"/>
          </a:p>
          <a:p>
            <a:endParaRPr lang="en-US" dirty="0"/>
          </a:p>
        </p:txBody>
      </p:sp>
    </p:spTree>
    <p:extLst>
      <p:ext uri="{BB962C8B-B14F-4D97-AF65-F5344CB8AC3E}">
        <p14:creationId xmlns:p14="http://schemas.microsoft.com/office/powerpoint/2010/main" val="364369517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b="1" dirty="0" smtClean="0"/>
              <a:t>Formula to Calculate Standard Costs</a:t>
            </a:r>
            <a:endParaRPr lang="en-US" dirty="0"/>
          </a:p>
        </p:txBody>
      </p:sp>
      <p:sp>
        <p:nvSpPr>
          <p:cNvPr id="3" name="Content Placeholder 2"/>
          <p:cNvSpPr>
            <a:spLocks noGrp="1"/>
          </p:cNvSpPr>
          <p:nvPr>
            <p:ph idx="1"/>
          </p:nvPr>
        </p:nvSpPr>
        <p:spPr/>
        <p:txBody>
          <a:bodyPr>
            <a:normAutofit fontScale="92500"/>
          </a:bodyPr>
          <a:lstStyle/>
          <a:p>
            <a:r>
              <a:rPr lang="x-none" b="1" dirty="0"/>
              <a:t>Standard Cost of Labor</a:t>
            </a:r>
            <a:endParaRPr lang="en-US" dirty="0"/>
          </a:p>
          <a:p>
            <a:r>
              <a:rPr lang="x-none" dirty="0"/>
              <a:t>The standard cost of labor is calculated by multiplying the standard hours of labor required per unit by the standard labor rate per hour. The formula is as follows:</a:t>
            </a:r>
            <a:endParaRPr lang="en-US" dirty="0"/>
          </a:p>
          <a:p>
            <a:r>
              <a:rPr lang="x-none" dirty="0"/>
              <a:t>Standard Cost of Labor = Standard Hours of Labor per Unit x Standard Labor Rate per Hour</a:t>
            </a:r>
            <a:endParaRPr lang="en-US" dirty="0"/>
          </a:p>
          <a:p>
            <a:r>
              <a:rPr lang="x-none" dirty="0"/>
              <a:t>For example, if a company budgets 1 hour of direct labor per finished product at a standard labor rate of 100 per hour, the standard cost of labor would be:</a:t>
            </a:r>
            <a:endParaRPr lang="en-US" dirty="0"/>
          </a:p>
          <a:p>
            <a:r>
              <a:rPr lang="x-none" dirty="0"/>
              <a:t>Standard Cost of Labor = 1 hour x 100 per hour = 100 per finished product</a:t>
            </a:r>
            <a:endParaRPr lang="en-US" dirty="0"/>
          </a:p>
          <a:p>
            <a:endParaRPr lang="en-US" dirty="0"/>
          </a:p>
        </p:txBody>
      </p:sp>
    </p:spTree>
    <p:extLst>
      <p:ext uri="{BB962C8B-B14F-4D97-AF65-F5344CB8AC3E}">
        <p14:creationId xmlns:p14="http://schemas.microsoft.com/office/powerpoint/2010/main" val="243217147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b="1" dirty="0" smtClean="0"/>
              <a:t>Formula to Calculate Standard Costs</a:t>
            </a:r>
            <a:endParaRPr lang="en-US" dirty="0"/>
          </a:p>
        </p:txBody>
      </p:sp>
      <p:sp>
        <p:nvSpPr>
          <p:cNvPr id="3" name="Content Placeholder 2"/>
          <p:cNvSpPr>
            <a:spLocks noGrp="1"/>
          </p:cNvSpPr>
          <p:nvPr>
            <p:ph idx="1"/>
          </p:nvPr>
        </p:nvSpPr>
        <p:spPr/>
        <p:txBody>
          <a:bodyPr>
            <a:normAutofit fontScale="92500" lnSpcReduction="10000"/>
          </a:bodyPr>
          <a:lstStyle/>
          <a:p>
            <a:r>
              <a:rPr lang="x-none" b="1" dirty="0"/>
              <a:t>Standard Cost of Overhead</a:t>
            </a:r>
            <a:endParaRPr lang="en-US" dirty="0"/>
          </a:p>
          <a:p>
            <a:r>
              <a:rPr lang="x-none" dirty="0"/>
              <a:t>The standard cost of overhead is calculated by multiplying the standard overhead rate per unit by the standard quantity of units produced. The formula is as follows:</a:t>
            </a:r>
            <a:endParaRPr lang="en-US" dirty="0"/>
          </a:p>
          <a:p>
            <a:r>
              <a:rPr lang="x-none" dirty="0"/>
              <a:t>Standard Cost of Overhead = Standard Overhead Rate per Unit x Standard Quantity of Units Produced</a:t>
            </a:r>
            <a:endParaRPr lang="en-US" dirty="0"/>
          </a:p>
          <a:p>
            <a:r>
              <a:rPr lang="x-none" dirty="0"/>
              <a:t>The standard overhead rate per unit is calculated by dividing the total budgeted overhead costs by the total budgeted quantity of units produced. The formula is as follows:</a:t>
            </a:r>
            <a:endParaRPr lang="en-US" dirty="0"/>
          </a:p>
          <a:p>
            <a:r>
              <a:rPr lang="x-none" dirty="0"/>
              <a:t>Standard Overhead Rate per Unit = Total Budgeted Overhead Costs / Total Budgeted Quantity of Units Produced</a:t>
            </a:r>
            <a:endParaRPr lang="en-US" dirty="0"/>
          </a:p>
          <a:p>
            <a:endParaRPr lang="en-US" dirty="0"/>
          </a:p>
        </p:txBody>
      </p:sp>
    </p:spTree>
    <p:extLst>
      <p:ext uri="{BB962C8B-B14F-4D97-AF65-F5344CB8AC3E}">
        <p14:creationId xmlns:p14="http://schemas.microsoft.com/office/powerpoint/2010/main" val="399138257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b="1" dirty="0" smtClean="0"/>
              <a:t>Formula to Calculate Standard Costs</a:t>
            </a:r>
            <a:endParaRPr lang="en-US" dirty="0"/>
          </a:p>
        </p:txBody>
      </p:sp>
      <p:sp>
        <p:nvSpPr>
          <p:cNvPr id="3" name="Content Placeholder 2"/>
          <p:cNvSpPr>
            <a:spLocks noGrp="1"/>
          </p:cNvSpPr>
          <p:nvPr>
            <p:ph idx="1"/>
          </p:nvPr>
        </p:nvSpPr>
        <p:spPr/>
        <p:txBody>
          <a:bodyPr>
            <a:normAutofit lnSpcReduction="10000"/>
          </a:bodyPr>
          <a:lstStyle/>
          <a:p>
            <a:r>
              <a:rPr lang="x-none" b="1" dirty="0"/>
              <a:t>Standard Cost of </a:t>
            </a:r>
            <a:r>
              <a:rPr lang="x-none" b="1" dirty="0" smtClean="0"/>
              <a:t>Overhead</a:t>
            </a:r>
            <a:endParaRPr lang="en-US" b="1" dirty="0" smtClean="0"/>
          </a:p>
          <a:p>
            <a:endParaRPr lang="en-US" dirty="0"/>
          </a:p>
          <a:p>
            <a:r>
              <a:rPr lang="x-none" dirty="0"/>
              <a:t>For example, if a company budgets total overhead costs of 500,000 and plans to produce 10,000 units, the standard overhead rate per unit would be:</a:t>
            </a:r>
            <a:endParaRPr lang="en-US" dirty="0"/>
          </a:p>
          <a:p>
            <a:r>
              <a:rPr lang="x-none" dirty="0"/>
              <a:t>Standard Overhead Rate per Unit = 500,000 / 10,000 units =  50 per unit</a:t>
            </a:r>
            <a:endParaRPr lang="en-US" dirty="0"/>
          </a:p>
          <a:p>
            <a:r>
              <a:rPr lang="x-none" dirty="0"/>
              <a:t>If the company actually produces 9,000 units, the standard cost of overhead would be:</a:t>
            </a:r>
            <a:endParaRPr lang="en-US" dirty="0"/>
          </a:p>
          <a:p>
            <a:r>
              <a:rPr lang="x-none" dirty="0"/>
              <a:t>Standard Cost of Overhead = 50 per unit x 9,000 units = 450,000</a:t>
            </a:r>
            <a:endParaRPr lang="en-US" dirty="0"/>
          </a:p>
          <a:p>
            <a:endParaRPr lang="en-US" dirty="0"/>
          </a:p>
        </p:txBody>
      </p:sp>
    </p:spTree>
    <p:extLst>
      <p:ext uri="{BB962C8B-B14F-4D97-AF65-F5344CB8AC3E}">
        <p14:creationId xmlns:p14="http://schemas.microsoft.com/office/powerpoint/2010/main" val="251773231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b="1" dirty="0" smtClean="0"/>
              <a:t>Formula to Calculate Standard Costs</a:t>
            </a:r>
            <a:endParaRPr lang="en-US" dirty="0"/>
          </a:p>
        </p:txBody>
      </p:sp>
      <p:sp>
        <p:nvSpPr>
          <p:cNvPr id="3" name="Content Placeholder 2"/>
          <p:cNvSpPr>
            <a:spLocks noGrp="1"/>
          </p:cNvSpPr>
          <p:nvPr>
            <p:ph idx="1"/>
          </p:nvPr>
        </p:nvSpPr>
        <p:spPr/>
        <p:txBody>
          <a:bodyPr/>
          <a:lstStyle/>
          <a:p>
            <a:r>
              <a:rPr lang="x-none" b="1" dirty="0"/>
              <a:t>Total Standard </a:t>
            </a:r>
            <a:r>
              <a:rPr lang="x-none" b="1" dirty="0" smtClean="0"/>
              <a:t>Cost</a:t>
            </a:r>
            <a:endParaRPr lang="en-US" b="1" dirty="0" smtClean="0"/>
          </a:p>
          <a:p>
            <a:r>
              <a:rPr lang="x-none" dirty="0"/>
              <a:t>The total standard cost is the sum of the standard cost of materials, labor, and overhead. The formula is as follows:</a:t>
            </a:r>
            <a:endParaRPr lang="en-US" dirty="0"/>
          </a:p>
          <a:p>
            <a:r>
              <a:rPr lang="x-none" dirty="0"/>
              <a:t>Total Standard Cost = Standard Cost of Materials + Standard Cost of Labor + Standard Cost of Overhead</a:t>
            </a:r>
            <a:endParaRPr lang="en-US" dirty="0"/>
          </a:p>
          <a:p>
            <a:r>
              <a:rPr lang="x-none" dirty="0"/>
              <a:t>For example, if a company has a standard cost of materials of  100 per unit, a standard cost of labor of 50 per unit, and a standard cost of overhead of  25 per unit, the total standard cost would be:</a:t>
            </a:r>
            <a:endParaRPr lang="en-US" dirty="0"/>
          </a:p>
          <a:p>
            <a:r>
              <a:rPr lang="x-none" dirty="0"/>
              <a:t>Total Standard Cost = 100 +  50 +  25 = 175 per unit</a:t>
            </a:r>
            <a:endParaRPr lang="en-US" dirty="0"/>
          </a:p>
          <a:p>
            <a:endParaRPr lang="en-US" dirty="0"/>
          </a:p>
        </p:txBody>
      </p:sp>
    </p:spTree>
    <p:extLst>
      <p:ext uri="{BB962C8B-B14F-4D97-AF65-F5344CB8AC3E}">
        <p14:creationId xmlns:p14="http://schemas.microsoft.com/office/powerpoint/2010/main" val="301095196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b="1" dirty="0"/>
              <a:t>Taking Corrective Measures</a:t>
            </a:r>
            <a:endParaRPr lang="en-US" dirty="0"/>
          </a:p>
        </p:txBody>
      </p:sp>
      <p:sp>
        <p:nvSpPr>
          <p:cNvPr id="3" name="Content Placeholder 2"/>
          <p:cNvSpPr>
            <a:spLocks noGrp="1"/>
          </p:cNvSpPr>
          <p:nvPr>
            <p:ph idx="1"/>
          </p:nvPr>
        </p:nvSpPr>
        <p:spPr/>
        <p:txBody>
          <a:bodyPr>
            <a:normAutofit fontScale="92500" lnSpcReduction="20000"/>
          </a:bodyPr>
          <a:lstStyle/>
          <a:p>
            <a:r>
              <a:rPr lang="x-none" dirty="0"/>
              <a:t>The business can enhance its cost performance in subsequent periods by implementing corrective measures based on the aforementioned anomalies. </a:t>
            </a:r>
            <a:endParaRPr lang="en-US" dirty="0"/>
          </a:p>
          <a:p>
            <a:r>
              <a:rPr lang="x-none" dirty="0"/>
              <a:t>Negotiating lower prices with suppliers or locating alternate sources of materials are a few potential courses of action. </a:t>
            </a:r>
            <a:endParaRPr lang="en-US" dirty="0" smtClean="0"/>
          </a:p>
          <a:p>
            <a:r>
              <a:rPr lang="x-none" dirty="0" smtClean="0"/>
              <a:t>Enhancing </a:t>
            </a:r>
            <a:r>
              <a:rPr lang="x-none" dirty="0"/>
              <a:t>production procedures to cut waste and boost productivity; giving employees more training to boost their abilities and output; examining overhead expenses and locating areas for cost reduction; and modifying standard costs to account for modifications in the market or production procedures. </a:t>
            </a:r>
            <a:endParaRPr lang="en-US" dirty="0" smtClean="0"/>
          </a:p>
          <a:p>
            <a:r>
              <a:rPr lang="x-none" dirty="0" smtClean="0"/>
              <a:t>Over </a:t>
            </a:r>
            <a:r>
              <a:rPr lang="x-none" dirty="0"/>
              <a:t>time, the business can strive toward reaching its cost and profitability targets by keeping an eye on deviations and implementing the necessary corrective action</a:t>
            </a:r>
            <a:endParaRPr lang="en-US" dirty="0"/>
          </a:p>
        </p:txBody>
      </p:sp>
    </p:spTree>
    <p:extLst>
      <p:ext uri="{BB962C8B-B14F-4D97-AF65-F5344CB8AC3E}">
        <p14:creationId xmlns:p14="http://schemas.microsoft.com/office/powerpoint/2010/main" val="317641295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
            </a:r>
            <a:br>
              <a:rPr lang="en-US" b="1" dirty="0" smtClean="0"/>
            </a:br>
            <a:r>
              <a:rPr lang="x-none" b="1" dirty="0" smtClean="0"/>
              <a:t>Difference </a:t>
            </a:r>
            <a:r>
              <a:rPr lang="x-none" b="1" dirty="0"/>
              <a:t>between Standard Costing and Budgetary Control</a:t>
            </a:r>
            <a:r>
              <a:rPr lang="en-US" dirty="0"/>
              <a:t/>
            </a:r>
            <a:br>
              <a:rPr lang="en-US" dirty="0"/>
            </a:br>
            <a:endParaRPr lang="en-US" dirty="0"/>
          </a:p>
        </p:txBody>
      </p:sp>
      <p:sp>
        <p:nvSpPr>
          <p:cNvPr id="3" name="Content Placeholder 2"/>
          <p:cNvSpPr>
            <a:spLocks noGrp="1"/>
          </p:cNvSpPr>
          <p:nvPr>
            <p:ph idx="1"/>
          </p:nvPr>
        </p:nvSpPr>
        <p:spPr/>
        <p:txBody>
          <a:bodyPr>
            <a:normAutofit/>
          </a:bodyPr>
          <a:lstStyle/>
          <a:p>
            <a:r>
              <a:rPr lang="x-none" b="1" dirty="0"/>
              <a:t>Nature</a:t>
            </a:r>
            <a:r>
              <a:rPr lang="x-none" dirty="0"/>
              <a:t>: Budgetary control entails financial planning and allocation, while standard costing deals with fixed unit costs. </a:t>
            </a:r>
            <a:endParaRPr lang="en-US" dirty="0" smtClean="0"/>
          </a:p>
          <a:p>
            <a:r>
              <a:rPr lang="x-none" b="1" dirty="0" smtClean="0"/>
              <a:t>Focus</a:t>
            </a:r>
            <a:r>
              <a:rPr lang="x-none" dirty="0"/>
              <a:t>: Standard Costing assesses overall financial health and examines budgetary control strategies and operational effectiveness. </a:t>
            </a:r>
            <a:endParaRPr lang="en-US" dirty="0" smtClean="0"/>
          </a:p>
          <a:p>
            <a:r>
              <a:rPr lang="x-none" b="1" dirty="0" smtClean="0"/>
              <a:t>Time </a:t>
            </a:r>
            <a:r>
              <a:rPr lang="x-none" b="1" dirty="0"/>
              <a:t>Frame: </a:t>
            </a:r>
            <a:r>
              <a:rPr lang="x-none" dirty="0"/>
              <a:t>Budgetary control is long-term, spanning fiscal years, whereas standard costing is short-term, based on standards. </a:t>
            </a:r>
            <a:endParaRPr lang="en-US" dirty="0" smtClean="0"/>
          </a:p>
          <a:p>
            <a:r>
              <a:rPr lang="x-none" b="1" dirty="0" smtClean="0"/>
              <a:t>Measurement</a:t>
            </a:r>
            <a:r>
              <a:rPr lang="x-none" b="1" dirty="0"/>
              <a:t>: </a:t>
            </a:r>
            <a:r>
              <a:rPr lang="x-none" dirty="0"/>
              <a:t>Actual versus budgeted figures are used in Budgetary Control, while actual against standard expenses are used in Standard Costing. </a:t>
            </a:r>
            <a:endParaRPr lang="en-US" dirty="0" smtClean="0"/>
          </a:p>
          <a:p>
            <a:endParaRPr lang="en-US" dirty="0"/>
          </a:p>
        </p:txBody>
      </p:sp>
    </p:spTree>
    <p:extLst>
      <p:ext uri="{BB962C8B-B14F-4D97-AF65-F5344CB8AC3E}">
        <p14:creationId xmlns:p14="http://schemas.microsoft.com/office/powerpoint/2010/main" val="25534613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dirty="0" smtClean="0"/>
              <a:t>Difference between Standard Costing and Budgetary Control</a:t>
            </a:r>
            <a:endParaRPr lang="en-US" dirty="0"/>
          </a:p>
        </p:txBody>
      </p:sp>
      <p:sp>
        <p:nvSpPr>
          <p:cNvPr id="3" name="Content Placeholder 2"/>
          <p:cNvSpPr>
            <a:spLocks noGrp="1"/>
          </p:cNvSpPr>
          <p:nvPr>
            <p:ph idx="1"/>
          </p:nvPr>
        </p:nvSpPr>
        <p:spPr/>
        <p:txBody>
          <a:bodyPr/>
          <a:lstStyle/>
          <a:p>
            <a:r>
              <a:rPr lang="x-none" b="1" dirty="0" smtClean="0"/>
              <a:t>Scope: </a:t>
            </a:r>
            <a:r>
              <a:rPr lang="x-none" dirty="0" smtClean="0"/>
              <a:t>Budgetary control is all-encompassing, while standard costing is product-focused. </a:t>
            </a:r>
            <a:endParaRPr lang="en-US" dirty="0" smtClean="0"/>
          </a:p>
          <a:p>
            <a:r>
              <a:rPr lang="x-none" b="1" dirty="0" smtClean="0"/>
              <a:t>Flexibility: </a:t>
            </a:r>
            <a:r>
              <a:rPr lang="x-none" dirty="0" smtClean="0"/>
              <a:t>Budgetary control permits modifications, whereas standard costing offers less. </a:t>
            </a:r>
            <a:endParaRPr lang="en-US" dirty="0" smtClean="0"/>
          </a:p>
          <a:p>
            <a:r>
              <a:rPr lang="x-none" b="1" dirty="0" smtClean="0"/>
              <a:t>Use: </a:t>
            </a:r>
            <a:r>
              <a:rPr lang="x-none" dirty="0" smtClean="0"/>
              <a:t>Budgetary control in a variety of businesses; standard costing in production. </a:t>
            </a:r>
            <a:br>
              <a:rPr lang="x-none" dirty="0" smtClean="0"/>
            </a:br>
            <a:r>
              <a:rPr lang="x-none" dirty="0" smtClean="0"/>
              <a:t>Pay attention to Efficiency vs. Goals: Standard Costing aims for cost effectiveness, while Budgetary Control focuses on financial objectives. </a:t>
            </a:r>
            <a:endParaRPr lang="en-US" dirty="0" smtClean="0"/>
          </a:p>
          <a:p>
            <a:endParaRPr lang="en-US" dirty="0"/>
          </a:p>
        </p:txBody>
      </p:sp>
    </p:spTree>
    <p:extLst>
      <p:ext uri="{BB962C8B-B14F-4D97-AF65-F5344CB8AC3E}">
        <p14:creationId xmlns:p14="http://schemas.microsoft.com/office/powerpoint/2010/main" val="270600866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Week 9 : Standard Costing </a:t>
            </a:r>
            <a:endParaRPr lang="en-US" dirty="0"/>
          </a:p>
        </p:txBody>
      </p:sp>
      <p:sp>
        <p:nvSpPr>
          <p:cNvPr id="3" name="Content Placeholder 2"/>
          <p:cNvSpPr>
            <a:spLocks noGrp="1"/>
          </p:cNvSpPr>
          <p:nvPr>
            <p:ph idx="1"/>
          </p:nvPr>
        </p:nvSpPr>
        <p:spPr/>
        <p:txBody>
          <a:bodyPr/>
          <a:lstStyle/>
          <a:p>
            <a:endParaRPr lang="en-US" dirty="0" smtClean="0"/>
          </a:p>
          <a:p>
            <a:endParaRPr lang="en-US" dirty="0"/>
          </a:p>
          <a:p>
            <a:r>
              <a:rPr lang="en-US" dirty="0" smtClean="0"/>
              <a:t>End of Week Nine Part 2</a:t>
            </a:r>
            <a:endParaRPr lang="en-US" dirty="0"/>
          </a:p>
        </p:txBody>
      </p:sp>
    </p:spTree>
    <p:extLst>
      <p:ext uri="{BB962C8B-B14F-4D97-AF65-F5344CB8AC3E}">
        <p14:creationId xmlns:p14="http://schemas.microsoft.com/office/powerpoint/2010/main" val="39739770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256</TotalTime>
  <Words>3767</Words>
  <Application>Microsoft Office PowerPoint</Application>
  <PresentationFormat>Custom</PresentationFormat>
  <Paragraphs>246</Paragraphs>
  <Slides>47</Slides>
  <Notes>0</Notes>
  <HiddenSlides>0</HiddenSlides>
  <MMClips>0</MMClips>
  <ScaleCrop>false</ScaleCrop>
  <HeadingPairs>
    <vt:vector size="4" baseType="variant">
      <vt:variant>
        <vt:lpstr>Theme</vt:lpstr>
      </vt:variant>
      <vt:variant>
        <vt:i4>1</vt:i4>
      </vt:variant>
      <vt:variant>
        <vt:lpstr>Slide Titles</vt:lpstr>
      </vt:variant>
      <vt:variant>
        <vt:i4>47</vt:i4>
      </vt:variant>
    </vt:vector>
  </HeadingPairs>
  <TitlesOfParts>
    <vt:vector size="48" baseType="lpstr">
      <vt:lpstr>Office Theme</vt:lpstr>
      <vt:lpstr>Course: Advanced Management Accounting</vt:lpstr>
      <vt:lpstr>Introduction</vt:lpstr>
      <vt:lpstr>Introduction</vt:lpstr>
      <vt:lpstr>Introduction</vt:lpstr>
      <vt:lpstr>Introduction</vt:lpstr>
      <vt:lpstr>Illustration</vt:lpstr>
      <vt:lpstr>Benefits of Standard Costing</vt:lpstr>
      <vt:lpstr>Disadvantages of Standard costing. </vt:lpstr>
      <vt:lpstr>Effective Standard costing. </vt:lpstr>
      <vt:lpstr>Why Standard Costing?</vt:lpstr>
      <vt:lpstr>i. Cost Control and Efficiency </vt:lpstr>
      <vt:lpstr>Benefits</vt:lpstr>
      <vt:lpstr>ii.  Budgeting and Planning </vt:lpstr>
      <vt:lpstr>iii. Performance Evaluation </vt:lpstr>
      <vt:lpstr>iii. Performance Evaluation</vt:lpstr>
      <vt:lpstr>iv.  Pricing and Profitability </vt:lpstr>
      <vt:lpstr>Pricing and Profitability</vt:lpstr>
      <vt:lpstr>iv. Inventory Valuation </vt:lpstr>
      <vt:lpstr>iv. Inventory Valuation</vt:lpstr>
      <vt:lpstr>Week 9: Standard Costing</vt:lpstr>
      <vt:lpstr>Week 9: Standard Costing</vt:lpstr>
      <vt:lpstr>Standard Costing</vt:lpstr>
      <vt:lpstr>Standard Costing's Drawbacks </vt:lpstr>
      <vt:lpstr>Standard Costing's Drawbacks </vt:lpstr>
      <vt:lpstr>Standard Costing's Drawbacks </vt:lpstr>
      <vt:lpstr>Standard Costing's Drawbacks </vt:lpstr>
      <vt:lpstr>Standard Costing's Drawbacks </vt:lpstr>
      <vt:lpstr>Variances in Standard Costing </vt:lpstr>
      <vt:lpstr>i. Material Price Variance </vt:lpstr>
      <vt:lpstr>Material Price Variance</vt:lpstr>
      <vt:lpstr>ii Material Quantity Variance</vt:lpstr>
      <vt:lpstr>ii Material Quantity Variance</vt:lpstr>
      <vt:lpstr>iii. Labor Rate Variance</vt:lpstr>
      <vt:lpstr>iii. Labor Rate Variance</vt:lpstr>
      <vt:lpstr>  iv. Labor Efficiency Variance</vt:lpstr>
      <vt:lpstr>iv. Labor Efficiency Variance</vt:lpstr>
      <vt:lpstr>v. Overhead Variances</vt:lpstr>
      <vt:lpstr>v. Overhead Variances</vt:lpstr>
      <vt:lpstr>Formula to Calculate Standard Costs </vt:lpstr>
      <vt:lpstr>Formula to Calculate Standard Costs</vt:lpstr>
      <vt:lpstr>Formula to Calculate Standard Costs</vt:lpstr>
      <vt:lpstr>Formula to Calculate Standard Costs</vt:lpstr>
      <vt:lpstr>Formula to Calculate Standard Costs</vt:lpstr>
      <vt:lpstr>Taking Corrective Measures</vt:lpstr>
      <vt:lpstr> Difference between Standard Costing and Budgetary Control </vt:lpstr>
      <vt:lpstr>Difference between Standard Costing and Budgetary Control</vt:lpstr>
      <vt:lpstr>Week 9 : Standard Costing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Peter Karugu Kahihu</dc:creator>
  <cp:lastModifiedBy>Admin</cp:lastModifiedBy>
  <cp:revision>21</cp:revision>
  <dcterms:created xsi:type="dcterms:W3CDTF">2024-10-24T06:46:10Z</dcterms:created>
  <dcterms:modified xsi:type="dcterms:W3CDTF">2024-10-25T06:48:50Z</dcterms:modified>
</cp:coreProperties>
</file>