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1" d="100"/>
          <a:sy n="81" d="100"/>
        </p:scale>
        <p:origin x="-270"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DE75C08-C97D-4628-BB8D-F540D61C39C9}"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6706FC-2F27-4D6A-9A05-C4E9A98E9126}" type="slidenum">
              <a:rPr lang="en-US" smtClean="0"/>
              <a:t>‹#›</a:t>
            </a:fld>
            <a:endParaRPr lang="en-US"/>
          </a:p>
        </p:txBody>
      </p:sp>
    </p:spTree>
    <p:extLst>
      <p:ext uri="{BB962C8B-B14F-4D97-AF65-F5344CB8AC3E}">
        <p14:creationId xmlns:p14="http://schemas.microsoft.com/office/powerpoint/2010/main" val="176042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E75C08-C97D-4628-BB8D-F540D61C39C9}"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6706FC-2F27-4D6A-9A05-C4E9A98E9126}" type="slidenum">
              <a:rPr lang="en-US" smtClean="0"/>
              <a:t>‹#›</a:t>
            </a:fld>
            <a:endParaRPr lang="en-US"/>
          </a:p>
        </p:txBody>
      </p:sp>
    </p:spTree>
    <p:extLst>
      <p:ext uri="{BB962C8B-B14F-4D97-AF65-F5344CB8AC3E}">
        <p14:creationId xmlns:p14="http://schemas.microsoft.com/office/powerpoint/2010/main" val="15621603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DE75C08-C97D-4628-BB8D-F540D61C39C9}"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6706FC-2F27-4D6A-9A05-C4E9A98E9126}" type="slidenum">
              <a:rPr lang="en-US" smtClean="0"/>
              <a:t>‹#›</a:t>
            </a:fld>
            <a:endParaRPr lang="en-US"/>
          </a:p>
        </p:txBody>
      </p:sp>
    </p:spTree>
    <p:extLst>
      <p:ext uri="{BB962C8B-B14F-4D97-AF65-F5344CB8AC3E}">
        <p14:creationId xmlns:p14="http://schemas.microsoft.com/office/powerpoint/2010/main" val="3603205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DE75C08-C97D-4628-BB8D-F540D61C39C9}"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6706FC-2F27-4D6A-9A05-C4E9A98E9126}" type="slidenum">
              <a:rPr lang="en-US" smtClean="0"/>
              <a:t>‹#›</a:t>
            </a:fld>
            <a:endParaRPr lang="en-US"/>
          </a:p>
        </p:txBody>
      </p:sp>
    </p:spTree>
    <p:extLst>
      <p:ext uri="{BB962C8B-B14F-4D97-AF65-F5344CB8AC3E}">
        <p14:creationId xmlns:p14="http://schemas.microsoft.com/office/powerpoint/2010/main" val="11772562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DE75C08-C97D-4628-BB8D-F540D61C39C9}" type="datetimeFigureOut">
              <a:rPr lang="en-US" smtClean="0"/>
              <a:t>10/25/2024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D6706FC-2F27-4D6A-9A05-C4E9A98E9126}" type="slidenum">
              <a:rPr lang="en-US" smtClean="0"/>
              <a:t>‹#›</a:t>
            </a:fld>
            <a:endParaRPr lang="en-US"/>
          </a:p>
        </p:txBody>
      </p:sp>
    </p:spTree>
    <p:extLst>
      <p:ext uri="{BB962C8B-B14F-4D97-AF65-F5344CB8AC3E}">
        <p14:creationId xmlns:p14="http://schemas.microsoft.com/office/powerpoint/2010/main" val="1839476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DE75C08-C97D-4628-BB8D-F540D61C39C9}" type="datetimeFigureOut">
              <a:rPr lang="en-US" smtClean="0"/>
              <a:t>10/25/2024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D6706FC-2F27-4D6A-9A05-C4E9A98E9126}" type="slidenum">
              <a:rPr lang="en-US" smtClean="0"/>
              <a:t>‹#›</a:t>
            </a:fld>
            <a:endParaRPr lang="en-US"/>
          </a:p>
        </p:txBody>
      </p:sp>
    </p:spTree>
    <p:extLst>
      <p:ext uri="{BB962C8B-B14F-4D97-AF65-F5344CB8AC3E}">
        <p14:creationId xmlns:p14="http://schemas.microsoft.com/office/powerpoint/2010/main" val="1382606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E75C08-C97D-4628-BB8D-F540D61C39C9}" type="datetimeFigureOut">
              <a:rPr lang="en-US" smtClean="0"/>
              <a:t>10/25/2024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D6706FC-2F27-4D6A-9A05-C4E9A98E9126}" type="slidenum">
              <a:rPr lang="en-US" smtClean="0"/>
              <a:t>‹#›</a:t>
            </a:fld>
            <a:endParaRPr lang="en-US"/>
          </a:p>
        </p:txBody>
      </p:sp>
    </p:spTree>
    <p:extLst>
      <p:ext uri="{BB962C8B-B14F-4D97-AF65-F5344CB8AC3E}">
        <p14:creationId xmlns:p14="http://schemas.microsoft.com/office/powerpoint/2010/main" val="3566068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DE75C08-C97D-4628-BB8D-F540D61C39C9}"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6706FC-2F27-4D6A-9A05-C4E9A98E9126}" type="slidenum">
              <a:rPr lang="en-US" smtClean="0"/>
              <a:t>‹#›</a:t>
            </a:fld>
            <a:endParaRPr lang="en-US"/>
          </a:p>
        </p:txBody>
      </p:sp>
    </p:spTree>
    <p:extLst>
      <p:ext uri="{BB962C8B-B14F-4D97-AF65-F5344CB8AC3E}">
        <p14:creationId xmlns:p14="http://schemas.microsoft.com/office/powerpoint/2010/main" val="2036886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DE75C08-C97D-4628-BB8D-F540D61C39C9}" type="datetimeFigureOut">
              <a:rPr lang="en-US" smtClean="0"/>
              <a:t>10/25/2024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D6706FC-2F27-4D6A-9A05-C4E9A98E9126}" type="slidenum">
              <a:rPr lang="en-US" smtClean="0"/>
              <a:t>‹#›</a:t>
            </a:fld>
            <a:endParaRPr lang="en-US"/>
          </a:p>
        </p:txBody>
      </p:sp>
    </p:spTree>
    <p:extLst>
      <p:ext uri="{BB962C8B-B14F-4D97-AF65-F5344CB8AC3E}">
        <p14:creationId xmlns:p14="http://schemas.microsoft.com/office/powerpoint/2010/main" val="1031435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E75C08-C97D-4628-BB8D-F540D61C39C9}"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6706FC-2F27-4D6A-9A05-C4E9A98E9126}" type="slidenum">
              <a:rPr lang="en-US" smtClean="0"/>
              <a:t>‹#›</a:t>
            </a:fld>
            <a:endParaRPr lang="en-US"/>
          </a:p>
        </p:txBody>
      </p:sp>
    </p:spTree>
    <p:extLst>
      <p:ext uri="{BB962C8B-B14F-4D97-AF65-F5344CB8AC3E}">
        <p14:creationId xmlns:p14="http://schemas.microsoft.com/office/powerpoint/2010/main" val="10757975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DE75C08-C97D-4628-BB8D-F540D61C39C9}" type="datetimeFigureOut">
              <a:rPr lang="en-US" smtClean="0"/>
              <a:t>10/25/2024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D6706FC-2F27-4D6A-9A05-C4E9A98E9126}" type="slidenum">
              <a:rPr lang="en-US" smtClean="0"/>
              <a:t>‹#›</a:t>
            </a:fld>
            <a:endParaRPr lang="en-US"/>
          </a:p>
        </p:txBody>
      </p:sp>
    </p:spTree>
    <p:extLst>
      <p:ext uri="{BB962C8B-B14F-4D97-AF65-F5344CB8AC3E}">
        <p14:creationId xmlns:p14="http://schemas.microsoft.com/office/powerpoint/2010/main" val="10328250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E75C08-C97D-4628-BB8D-F540D61C39C9}" type="datetimeFigureOut">
              <a:rPr lang="en-US" smtClean="0"/>
              <a:t>10/25/2024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6706FC-2F27-4D6A-9A05-C4E9A98E9126}" type="slidenum">
              <a:rPr lang="en-US" smtClean="0"/>
              <a:t>‹#›</a:t>
            </a:fld>
            <a:endParaRPr lang="en-US"/>
          </a:p>
        </p:txBody>
      </p:sp>
    </p:spTree>
    <p:extLst>
      <p:ext uri="{BB962C8B-B14F-4D97-AF65-F5344CB8AC3E}">
        <p14:creationId xmlns:p14="http://schemas.microsoft.com/office/powerpoint/2010/main" val="2040544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a:t>Course: Advanced Management Accounting</a:t>
            </a:r>
            <a:endParaRPr lang="en-US" u="sng" dirty="0"/>
          </a:p>
        </p:txBody>
      </p:sp>
      <p:sp>
        <p:nvSpPr>
          <p:cNvPr id="3" name="Subtitle 2"/>
          <p:cNvSpPr>
            <a:spLocks noGrp="1"/>
          </p:cNvSpPr>
          <p:nvPr>
            <p:ph type="subTitle" idx="1"/>
          </p:nvPr>
        </p:nvSpPr>
        <p:spPr/>
        <p:txBody>
          <a:bodyPr/>
          <a:lstStyle/>
          <a:p>
            <a:r>
              <a:rPr lang="en-US" dirty="0"/>
              <a:t>Week </a:t>
            </a:r>
            <a:r>
              <a:rPr lang="en-US" dirty="0" smtClean="0"/>
              <a:t>10 </a:t>
            </a:r>
            <a:r>
              <a:rPr lang="en-US" dirty="0"/>
              <a:t>: </a:t>
            </a:r>
            <a:r>
              <a:rPr lang="en-US" dirty="0" smtClean="0"/>
              <a:t>Inventory  Costing Decision</a:t>
            </a:r>
            <a:endParaRPr lang="en-US" dirty="0"/>
          </a:p>
          <a:p>
            <a:endParaRPr lang="en-US" dirty="0"/>
          </a:p>
          <a:p>
            <a:r>
              <a:rPr lang="en-US" dirty="0"/>
              <a:t>Lecturer: Peter Karugu Kahihu</a:t>
            </a:r>
          </a:p>
          <a:p>
            <a:endParaRPr lang="en-US" dirty="0"/>
          </a:p>
        </p:txBody>
      </p:sp>
    </p:spTree>
    <p:extLst>
      <p:ext uri="{BB962C8B-B14F-4D97-AF65-F5344CB8AC3E}">
        <p14:creationId xmlns:p14="http://schemas.microsoft.com/office/powerpoint/2010/main" val="42676952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t>Introduction</a:t>
            </a:r>
            <a:endParaRPr lang="en-US" dirty="0"/>
          </a:p>
        </p:txBody>
      </p:sp>
      <p:sp>
        <p:nvSpPr>
          <p:cNvPr id="3" name="Content Placeholder 2"/>
          <p:cNvSpPr>
            <a:spLocks noGrp="1"/>
          </p:cNvSpPr>
          <p:nvPr>
            <p:ph idx="1"/>
          </p:nvPr>
        </p:nvSpPr>
        <p:spPr/>
        <p:txBody>
          <a:bodyPr/>
          <a:lstStyle/>
          <a:p>
            <a:pPr algn="just"/>
            <a:r>
              <a:rPr lang="en-US" dirty="0"/>
              <a:t>This lecture introduces you to the </a:t>
            </a:r>
            <a:r>
              <a:rPr lang="en-US" dirty="0" smtClean="0"/>
              <a:t>Inventory costing decision.</a:t>
            </a:r>
            <a:endParaRPr lang="en-US" dirty="0"/>
          </a:p>
          <a:p>
            <a:pPr marL="0" indent="0" algn="just">
              <a:buNone/>
            </a:pPr>
            <a:r>
              <a:rPr lang="en-US" b="1" dirty="0"/>
              <a:t>	</a:t>
            </a:r>
            <a:r>
              <a:rPr lang="x-none" b="1" dirty="0"/>
              <a:t>Expected Learning Outcomes</a:t>
            </a:r>
            <a:endParaRPr lang="en-US" dirty="0"/>
          </a:p>
          <a:p>
            <a:pPr algn="just"/>
            <a:r>
              <a:rPr lang="en-US" dirty="0"/>
              <a:t>By the end of this lecture, the learner should be able to: </a:t>
            </a:r>
          </a:p>
          <a:p>
            <a:pPr lvl="1" algn="just"/>
            <a:r>
              <a:rPr lang="en-US" dirty="0"/>
              <a:t>Know the Importance of Inventory costing decision</a:t>
            </a:r>
          </a:p>
          <a:p>
            <a:pPr lvl="1" algn="just"/>
            <a:r>
              <a:rPr lang="en-US" dirty="0"/>
              <a:t>Know various steps involved in the Inventory costing decision</a:t>
            </a:r>
          </a:p>
          <a:p>
            <a:pPr lvl="1" algn="just"/>
            <a:r>
              <a:rPr lang="en-US" dirty="0"/>
              <a:t>Know different kinds of Inventory costing decision</a:t>
            </a:r>
          </a:p>
          <a:p>
            <a:endParaRPr lang="en-US" dirty="0"/>
          </a:p>
        </p:txBody>
      </p:sp>
    </p:spTree>
    <p:extLst>
      <p:ext uri="{BB962C8B-B14F-4D97-AF65-F5344CB8AC3E}">
        <p14:creationId xmlns:p14="http://schemas.microsoft.com/office/powerpoint/2010/main" val="32226133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r>
              <a:rPr lang="en-US" dirty="0"/>
              <a:t>Whether you are a small or a large enterprise, establishing strong inventory control across multiple locations can be quite </a:t>
            </a:r>
            <a:r>
              <a:rPr lang="en-US" dirty="0" smtClean="0"/>
              <a:t>challenging!</a:t>
            </a:r>
          </a:p>
          <a:p>
            <a:r>
              <a:rPr lang="en-US" dirty="0" smtClean="0"/>
              <a:t>Ensuring </a:t>
            </a:r>
            <a:r>
              <a:rPr lang="en-US" dirty="0"/>
              <a:t>smooth management and distribution of inventory can cost you thousands of dollars in the pursuit to meet customer expectations efficiently. </a:t>
            </a:r>
            <a:endParaRPr lang="en-US" dirty="0" smtClean="0"/>
          </a:p>
          <a:p>
            <a:r>
              <a:rPr lang="en-US" dirty="0"/>
              <a:t>Inventory control, also referred to as stock control, is the process of managing and coordinating the purchase, storage, and utilization of products to avoid a surplus or shortage of inventory. </a:t>
            </a:r>
            <a:endParaRPr lang="en-US" dirty="0" smtClean="0"/>
          </a:p>
          <a:p>
            <a:r>
              <a:rPr lang="en-US" dirty="0" smtClean="0"/>
              <a:t>The </a:t>
            </a:r>
            <a:r>
              <a:rPr lang="en-US" dirty="0"/>
              <a:t>goal is to ensure an adequate supply of inventory to address organizational demands while minimizing holding costs. </a:t>
            </a:r>
          </a:p>
          <a:p>
            <a:endParaRPr lang="en-US" dirty="0"/>
          </a:p>
          <a:p>
            <a:endParaRPr lang="en-US" dirty="0"/>
          </a:p>
        </p:txBody>
      </p:sp>
    </p:spTree>
    <p:extLst>
      <p:ext uri="{BB962C8B-B14F-4D97-AF65-F5344CB8AC3E}">
        <p14:creationId xmlns:p14="http://schemas.microsoft.com/office/powerpoint/2010/main" val="16566291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a:t>
            </a:r>
          </a:p>
        </p:txBody>
      </p:sp>
      <p:sp>
        <p:nvSpPr>
          <p:cNvPr id="3" name="Content Placeholder 2"/>
          <p:cNvSpPr>
            <a:spLocks noGrp="1"/>
          </p:cNvSpPr>
          <p:nvPr>
            <p:ph idx="1"/>
          </p:nvPr>
        </p:nvSpPr>
        <p:spPr/>
        <p:txBody>
          <a:bodyPr/>
          <a:lstStyle/>
          <a:p>
            <a:r>
              <a:rPr lang="en-US" dirty="0"/>
              <a:t>The basic goal of inventory control is to enhance visibility, and better organize an organization’s inventory lifecycle. </a:t>
            </a:r>
            <a:endParaRPr lang="en-US" dirty="0" smtClean="0"/>
          </a:p>
          <a:p>
            <a:r>
              <a:rPr lang="en-US" dirty="0"/>
              <a:t>Some the critical components of inventory control include: </a:t>
            </a:r>
          </a:p>
          <a:p>
            <a:r>
              <a:rPr lang="en-US" b="1" dirty="0" smtClean="0"/>
              <a:t>Stock </a:t>
            </a:r>
            <a:r>
              <a:rPr lang="en-US" b="1" dirty="0"/>
              <a:t>management </a:t>
            </a:r>
            <a:endParaRPr lang="en-US" b="1" dirty="0" smtClean="0"/>
          </a:p>
          <a:p>
            <a:r>
              <a:rPr lang="en-US" dirty="0"/>
              <a:t>Keeping track of the organizational stock, including raw materials, components, and finished </a:t>
            </a:r>
            <a:r>
              <a:rPr lang="en-US" dirty="0" smtClean="0"/>
              <a:t>products.</a:t>
            </a:r>
          </a:p>
          <a:p>
            <a:r>
              <a:rPr lang="en-US" dirty="0"/>
              <a:t>Organizing and categorizing them for easy access and retrieval</a:t>
            </a:r>
            <a:endParaRPr lang="en-US" b="1" dirty="0"/>
          </a:p>
          <a:p>
            <a:endParaRPr lang="en-US" dirty="0"/>
          </a:p>
        </p:txBody>
      </p:sp>
    </p:spTree>
    <p:extLst>
      <p:ext uri="{BB962C8B-B14F-4D97-AF65-F5344CB8AC3E}">
        <p14:creationId xmlns:p14="http://schemas.microsoft.com/office/powerpoint/2010/main" val="39102911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components of inventory control</a:t>
            </a:r>
          </a:p>
        </p:txBody>
      </p:sp>
      <p:sp>
        <p:nvSpPr>
          <p:cNvPr id="3" name="Content Placeholder 2"/>
          <p:cNvSpPr>
            <a:spLocks noGrp="1"/>
          </p:cNvSpPr>
          <p:nvPr>
            <p:ph idx="1"/>
          </p:nvPr>
        </p:nvSpPr>
        <p:spPr/>
        <p:txBody>
          <a:bodyPr/>
          <a:lstStyle/>
          <a:p>
            <a:r>
              <a:rPr lang="en-US" b="1" dirty="0"/>
              <a:t>Demand </a:t>
            </a:r>
            <a:r>
              <a:rPr lang="en-US" b="1" dirty="0" smtClean="0"/>
              <a:t>forecasting</a:t>
            </a:r>
          </a:p>
          <a:p>
            <a:r>
              <a:rPr lang="en-US" dirty="0"/>
              <a:t>Forecasting customer and business demand and determining the optimal amount of inventory to keep on </a:t>
            </a:r>
            <a:r>
              <a:rPr lang="en-US" dirty="0" smtClean="0"/>
              <a:t>hand</a:t>
            </a:r>
          </a:p>
          <a:p>
            <a:r>
              <a:rPr lang="en-US" dirty="0"/>
              <a:t>Analyzing sales data, market trends, and production needs to make informed decisions about inventory </a:t>
            </a:r>
            <a:r>
              <a:rPr lang="en-US" dirty="0" smtClean="0"/>
              <a:t>levels</a:t>
            </a:r>
          </a:p>
          <a:p>
            <a:r>
              <a:rPr lang="en-US" b="1" dirty="0" smtClean="0"/>
              <a:t>Procurement</a:t>
            </a:r>
          </a:p>
          <a:p>
            <a:r>
              <a:rPr lang="en-US" dirty="0"/>
              <a:t>Procuring goods and services from suppliers to maintain stock </a:t>
            </a:r>
            <a:r>
              <a:rPr lang="en-US" dirty="0" smtClean="0"/>
              <a:t>levels</a:t>
            </a:r>
          </a:p>
          <a:p>
            <a:r>
              <a:rPr lang="en-US" dirty="0"/>
              <a:t>Identifying suppliers, negotiating prices and terms, issuing purchase orders, and tracking</a:t>
            </a:r>
            <a:endParaRPr lang="en-US" b="1" dirty="0"/>
          </a:p>
        </p:txBody>
      </p:sp>
    </p:spTree>
    <p:extLst>
      <p:ext uri="{BB962C8B-B14F-4D97-AF65-F5344CB8AC3E}">
        <p14:creationId xmlns:p14="http://schemas.microsoft.com/office/powerpoint/2010/main" val="40488694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Components </a:t>
            </a:r>
            <a:r>
              <a:rPr lang="en-US" dirty="0"/>
              <a:t>of inventory control</a:t>
            </a:r>
          </a:p>
        </p:txBody>
      </p:sp>
      <p:sp>
        <p:nvSpPr>
          <p:cNvPr id="3" name="Content Placeholder 2"/>
          <p:cNvSpPr>
            <a:spLocks noGrp="1"/>
          </p:cNvSpPr>
          <p:nvPr>
            <p:ph idx="1"/>
          </p:nvPr>
        </p:nvSpPr>
        <p:spPr/>
        <p:txBody>
          <a:bodyPr/>
          <a:lstStyle/>
          <a:p>
            <a:r>
              <a:rPr lang="en-US" b="1" dirty="0"/>
              <a:t>Warehousing and </a:t>
            </a:r>
            <a:r>
              <a:rPr lang="en-US" b="1" dirty="0" smtClean="0"/>
              <a:t>storage</a:t>
            </a:r>
          </a:p>
          <a:p>
            <a:r>
              <a:rPr lang="en-US" dirty="0"/>
              <a:t>Safely storing inventory items to prevent </a:t>
            </a:r>
            <a:r>
              <a:rPr lang="en-US" dirty="0" smtClean="0"/>
              <a:t>theft</a:t>
            </a:r>
          </a:p>
          <a:p>
            <a:r>
              <a:rPr lang="en-US" dirty="0"/>
              <a:t>Organizing and categorizing items for easy access, and maximum </a:t>
            </a:r>
            <a:r>
              <a:rPr lang="en-US" dirty="0" smtClean="0"/>
              <a:t>security</a:t>
            </a:r>
          </a:p>
          <a:p>
            <a:r>
              <a:rPr lang="en-US" b="1" dirty="0"/>
              <a:t>Monitoring and </a:t>
            </a:r>
            <a:r>
              <a:rPr lang="en-US" b="1" dirty="0" smtClean="0"/>
              <a:t>tracking</a:t>
            </a:r>
          </a:p>
          <a:p>
            <a:r>
              <a:rPr lang="en-US" dirty="0"/>
              <a:t>Tracking inventory usage from time to time and monitoring inventory levels in real </a:t>
            </a:r>
            <a:r>
              <a:rPr lang="en-US" dirty="0" smtClean="0"/>
              <a:t>time</a:t>
            </a:r>
          </a:p>
          <a:p>
            <a:r>
              <a:rPr lang="en-US" dirty="0"/>
              <a:t>Using performance metrics, such as inventory usage, to assess potential issues in inventory management </a:t>
            </a:r>
            <a:endParaRPr lang="en-US" b="1" dirty="0"/>
          </a:p>
        </p:txBody>
      </p:sp>
    </p:spTree>
    <p:extLst>
      <p:ext uri="{BB962C8B-B14F-4D97-AF65-F5344CB8AC3E}">
        <p14:creationId xmlns:p14="http://schemas.microsoft.com/office/powerpoint/2010/main" val="2120482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Components of inventory control</a:t>
            </a:r>
          </a:p>
        </p:txBody>
      </p:sp>
      <p:sp>
        <p:nvSpPr>
          <p:cNvPr id="3" name="Content Placeholder 2"/>
          <p:cNvSpPr>
            <a:spLocks noGrp="1"/>
          </p:cNvSpPr>
          <p:nvPr>
            <p:ph idx="1"/>
          </p:nvPr>
        </p:nvSpPr>
        <p:spPr/>
        <p:txBody>
          <a:bodyPr>
            <a:normAutofit lnSpcReduction="10000"/>
          </a:bodyPr>
          <a:lstStyle/>
          <a:p>
            <a:r>
              <a:rPr lang="en-US" b="1" dirty="0" smtClean="0"/>
              <a:t>Reporting</a:t>
            </a:r>
          </a:p>
          <a:p>
            <a:r>
              <a:rPr lang="en-US" dirty="0"/>
              <a:t>Analyzing data to assess the cost of inventory and preparing for seasonal </a:t>
            </a:r>
            <a:r>
              <a:rPr lang="en-US" dirty="0" smtClean="0"/>
              <a:t>fluctuations</a:t>
            </a:r>
          </a:p>
          <a:p>
            <a:r>
              <a:rPr lang="en-US" dirty="0"/>
              <a:t>Generating reports to make strategic decisions and presenting them to important stakeholders for analysis </a:t>
            </a:r>
            <a:endParaRPr lang="en-US" dirty="0" smtClean="0"/>
          </a:p>
          <a:p>
            <a:endParaRPr lang="en-US" dirty="0" smtClean="0"/>
          </a:p>
          <a:p>
            <a:r>
              <a:rPr lang="en-US" b="1" dirty="0"/>
              <a:t>Inventory control vs inventory management </a:t>
            </a:r>
            <a:endParaRPr lang="en-US" dirty="0"/>
          </a:p>
          <a:p>
            <a:r>
              <a:rPr lang="en-US" dirty="0"/>
              <a:t>It is common for businesses to use inventory control and inventory management interchangeably, but their function depends primarily on the organizational operations</a:t>
            </a:r>
            <a:endParaRPr lang="en-US" b="1" dirty="0"/>
          </a:p>
        </p:txBody>
      </p:sp>
    </p:spTree>
    <p:extLst>
      <p:ext uri="{BB962C8B-B14F-4D97-AF65-F5344CB8AC3E}">
        <p14:creationId xmlns:p14="http://schemas.microsoft.com/office/powerpoint/2010/main" val="913100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Inventory control vs inventory management</a:t>
            </a:r>
            <a:endParaRPr lang="en-US" dirty="0"/>
          </a:p>
        </p:txBody>
      </p:sp>
      <p:sp>
        <p:nvSpPr>
          <p:cNvPr id="3" name="Content Placeholder 2"/>
          <p:cNvSpPr>
            <a:spLocks noGrp="1"/>
          </p:cNvSpPr>
          <p:nvPr>
            <p:ph idx="1"/>
          </p:nvPr>
        </p:nvSpPr>
        <p:spPr/>
        <p:txBody>
          <a:bodyPr/>
          <a:lstStyle/>
          <a:p>
            <a:pPr fontAlgn="base"/>
            <a:r>
              <a:rPr lang="en-US" dirty="0"/>
              <a:t>Inventory control majorly caters to inventory in an organization’s warehouse for day to day operations. It involves replenishing daily-use inventory to ensure optimal stock levels at all times. </a:t>
            </a:r>
            <a:endParaRPr lang="en-US" dirty="0" smtClean="0"/>
          </a:p>
          <a:p>
            <a:pPr fontAlgn="base"/>
            <a:r>
              <a:rPr lang="en-US" dirty="0" smtClean="0"/>
              <a:t>It </a:t>
            </a:r>
            <a:r>
              <a:rPr lang="en-US" dirty="0"/>
              <a:t>forms the basis </a:t>
            </a:r>
            <a:r>
              <a:rPr lang="en-US" dirty="0" smtClean="0"/>
              <a:t>for smooth inventory management.</a:t>
            </a:r>
            <a:r>
              <a:rPr lang="en-US" dirty="0"/>
              <a:t> </a:t>
            </a:r>
          </a:p>
          <a:p>
            <a:r>
              <a:rPr lang="en-US" dirty="0" smtClean="0"/>
              <a:t>Whereas</a:t>
            </a:r>
            <a:r>
              <a:rPr lang="en-US" dirty="0"/>
              <a:t>, inventory management refers to a broad range of inventory based processes, such as planning, forecasting, and managing the entire inventory lifecycle</a:t>
            </a:r>
            <a:r>
              <a:rPr lang="en-US" dirty="0" smtClean="0"/>
              <a:t>.</a:t>
            </a:r>
          </a:p>
          <a:p>
            <a:r>
              <a:rPr lang="en-US" dirty="0"/>
              <a:t>It includes optimizing the complete supply chain, from procurement to disposal, to optimize warehouse operations.</a:t>
            </a:r>
          </a:p>
        </p:txBody>
      </p:sp>
    </p:spTree>
    <p:extLst>
      <p:ext uri="{BB962C8B-B14F-4D97-AF65-F5344CB8AC3E}">
        <p14:creationId xmlns:p14="http://schemas.microsoft.com/office/powerpoint/2010/main" val="30508527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Importance of inventory control </a:t>
            </a:r>
            <a:r>
              <a:rPr lang="en-US" dirty="0"/>
              <a:t/>
            </a:r>
            <a:br>
              <a:rPr lang="en-US" dirty="0"/>
            </a:br>
            <a:endParaRPr lang="en-US" dirty="0"/>
          </a:p>
        </p:txBody>
      </p:sp>
      <p:sp>
        <p:nvSpPr>
          <p:cNvPr id="3" name="Content Placeholder 2"/>
          <p:cNvSpPr>
            <a:spLocks noGrp="1"/>
          </p:cNvSpPr>
          <p:nvPr>
            <p:ph idx="1"/>
          </p:nvPr>
        </p:nvSpPr>
        <p:spPr/>
        <p:txBody>
          <a:bodyPr>
            <a:normAutofit fontScale="92500" lnSpcReduction="10000"/>
          </a:bodyPr>
          <a:lstStyle/>
          <a:p>
            <a:pPr fontAlgn="base"/>
            <a:r>
              <a:rPr lang="en-US" dirty="0"/>
              <a:t>Inventory control, often overlooked as a mere logistical function, is the backbone of a successful stock management strategy</a:t>
            </a:r>
            <a:r>
              <a:rPr lang="en-US" dirty="0" smtClean="0"/>
              <a:t>.</a:t>
            </a:r>
          </a:p>
          <a:p>
            <a:pPr fontAlgn="base"/>
            <a:r>
              <a:rPr lang="en-US" dirty="0" smtClean="0"/>
              <a:t> </a:t>
            </a:r>
            <a:r>
              <a:rPr lang="en-US" dirty="0"/>
              <a:t>It ensures smooth operations, satisfied customers, and ultimately, a healthy bottom line. </a:t>
            </a:r>
          </a:p>
          <a:p>
            <a:pPr fontAlgn="base"/>
            <a:r>
              <a:rPr lang="en-US" dirty="0"/>
              <a:t>By systematically managing inventory, businesses can achieve significant benefits, such as:</a:t>
            </a:r>
          </a:p>
          <a:p>
            <a:pPr fontAlgn="base"/>
            <a:r>
              <a:rPr lang="en-US" b="1" dirty="0"/>
              <a:t>1. Improved visibility</a:t>
            </a:r>
          </a:p>
          <a:p>
            <a:pPr fontAlgn="base"/>
            <a:r>
              <a:rPr lang="en-US" dirty="0"/>
              <a:t>When a business lacks real-time visibility into its inventory, forecasting and decision-making become guesswork. </a:t>
            </a:r>
            <a:endParaRPr lang="en-US" dirty="0" smtClean="0"/>
          </a:p>
          <a:p>
            <a:pPr fontAlgn="base"/>
            <a:r>
              <a:rPr lang="en-US" dirty="0" smtClean="0"/>
              <a:t>This </a:t>
            </a:r>
            <a:r>
              <a:rPr lang="en-US" dirty="0"/>
              <a:t>soon turns into a vicious cycle of consistent errors in inventory count – leading to </a:t>
            </a:r>
            <a:r>
              <a:rPr lang="en-US" dirty="0" err="1"/>
              <a:t>stockouts</a:t>
            </a:r>
            <a:r>
              <a:rPr lang="en-US" dirty="0"/>
              <a:t>, a halt in operations and unmet demand. </a:t>
            </a:r>
          </a:p>
          <a:p>
            <a:endParaRPr lang="en-US" dirty="0"/>
          </a:p>
        </p:txBody>
      </p:sp>
    </p:spTree>
    <p:extLst>
      <p:ext uri="{BB962C8B-B14F-4D97-AF65-F5344CB8AC3E}">
        <p14:creationId xmlns:p14="http://schemas.microsoft.com/office/powerpoint/2010/main" val="33251222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Importance of inventory control </a:t>
            </a:r>
            <a:endParaRPr lang="en-US" dirty="0"/>
          </a:p>
        </p:txBody>
      </p:sp>
      <p:sp>
        <p:nvSpPr>
          <p:cNvPr id="3" name="Content Placeholder 2"/>
          <p:cNvSpPr>
            <a:spLocks noGrp="1"/>
          </p:cNvSpPr>
          <p:nvPr>
            <p:ph idx="1"/>
          </p:nvPr>
        </p:nvSpPr>
        <p:spPr/>
        <p:txBody>
          <a:bodyPr>
            <a:normAutofit fontScale="92500"/>
          </a:bodyPr>
          <a:lstStyle/>
          <a:p>
            <a:pPr fontAlgn="base"/>
            <a:r>
              <a:rPr lang="en-US" dirty="0"/>
              <a:t>This soon turns into a vicious cycle of consistent errors in inventory count – leading to </a:t>
            </a:r>
            <a:r>
              <a:rPr lang="en-US" dirty="0" err="1"/>
              <a:t>stockouts</a:t>
            </a:r>
            <a:r>
              <a:rPr lang="en-US" dirty="0"/>
              <a:t>, a halt in operations and unmet demand. </a:t>
            </a:r>
          </a:p>
          <a:p>
            <a:pPr fontAlgn="base"/>
            <a:r>
              <a:rPr lang="en-US" dirty="0"/>
              <a:t>However, modern inventory management systems enable complete visibility by allowing users to keep track of inventory records. </a:t>
            </a:r>
            <a:endParaRPr lang="en-US" dirty="0" smtClean="0"/>
          </a:p>
          <a:p>
            <a:pPr fontAlgn="base"/>
            <a:r>
              <a:rPr lang="en-US" dirty="0" smtClean="0"/>
              <a:t>Users </a:t>
            </a:r>
            <a:r>
              <a:rPr lang="en-US" dirty="0"/>
              <a:t>can rely on detailed inventory records to where, and in what quantity certain inventory items are located. </a:t>
            </a:r>
            <a:endParaRPr lang="en-US" dirty="0" smtClean="0"/>
          </a:p>
          <a:p>
            <a:pPr fontAlgn="base"/>
            <a:r>
              <a:rPr lang="en-US" dirty="0" smtClean="0"/>
              <a:t>This </a:t>
            </a:r>
            <a:r>
              <a:rPr lang="en-US" dirty="0"/>
              <a:t>makes it easier to identify any gaps between physical and digital records so a corrective action can be taken</a:t>
            </a:r>
            <a:r>
              <a:rPr lang="en-US" dirty="0" smtClean="0"/>
              <a:t>.</a:t>
            </a:r>
          </a:p>
          <a:p>
            <a:pPr fontAlgn="base"/>
            <a:r>
              <a:rPr lang="en-US" dirty="0" smtClean="0"/>
              <a:t> </a:t>
            </a:r>
            <a:r>
              <a:rPr lang="en-US" dirty="0"/>
              <a:t>This way, you can also eliminate duplicate data entry, and optimize stock ordering.</a:t>
            </a:r>
          </a:p>
          <a:p>
            <a:endParaRPr lang="en-US" dirty="0"/>
          </a:p>
        </p:txBody>
      </p:sp>
    </p:spTree>
    <p:extLst>
      <p:ext uri="{BB962C8B-B14F-4D97-AF65-F5344CB8AC3E}">
        <p14:creationId xmlns:p14="http://schemas.microsoft.com/office/powerpoint/2010/main" val="34938740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Importance of inventory control</a:t>
            </a:r>
            <a:endParaRPr lang="en-US" dirty="0"/>
          </a:p>
        </p:txBody>
      </p:sp>
      <p:sp>
        <p:nvSpPr>
          <p:cNvPr id="3" name="Content Placeholder 2"/>
          <p:cNvSpPr>
            <a:spLocks noGrp="1"/>
          </p:cNvSpPr>
          <p:nvPr>
            <p:ph idx="1"/>
          </p:nvPr>
        </p:nvSpPr>
        <p:spPr/>
        <p:txBody>
          <a:bodyPr>
            <a:normAutofit lnSpcReduction="10000"/>
          </a:bodyPr>
          <a:lstStyle/>
          <a:p>
            <a:pPr fontAlgn="base"/>
            <a:r>
              <a:rPr lang="en-US" b="1" dirty="0"/>
              <a:t>2. Increased warehouse efficiency </a:t>
            </a:r>
          </a:p>
          <a:p>
            <a:pPr fontAlgn="base"/>
            <a:r>
              <a:rPr lang="en-US" dirty="0"/>
              <a:t>A streamlined inventory management process considerably helps enhance warehouse efficiency and employee productivity across the organization</a:t>
            </a:r>
            <a:r>
              <a:rPr lang="en-US" dirty="0" smtClean="0"/>
              <a:t>.</a:t>
            </a:r>
          </a:p>
          <a:p>
            <a:pPr fontAlgn="base"/>
            <a:r>
              <a:rPr lang="en-US" dirty="0" smtClean="0"/>
              <a:t> </a:t>
            </a:r>
            <a:r>
              <a:rPr lang="en-US" dirty="0"/>
              <a:t>Automatically tracking stock in real-time enables employees to locate items rapidly without manually scanning shelves. </a:t>
            </a:r>
            <a:endParaRPr lang="en-US" dirty="0" smtClean="0"/>
          </a:p>
          <a:p>
            <a:pPr fontAlgn="base"/>
            <a:r>
              <a:rPr lang="en-US" dirty="0" smtClean="0"/>
              <a:t>They </a:t>
            </a:r>
            <a:r>
              <a:rPr lang="en-US" dirty="0"/>
              <a:t>can quickly check the exact location of inventory items, and even change their location from one place</a:t>
            </a:r>
            <a:r>
              <a:rPr lang="en-US" dirty="0" smtClean="0"/>
              <a:t>.</a:t>
            </a:r>
          </a:p>
          <a:p>
            <a:pPr fontAlgn="base"/>
            <a:r>
              <a:rPr lang="en-US" dirty="0" smtClean="0"/>
              <a:t>GPS tracking</a:t>
            </a:r>
            <a:r>
              <a:rPr lang="en-US" dirty="0"/>
              <a:t> can be used to track the movement of items in transit, and minimize the risk of theft and loss. </a:t>
            </a:r>
          </a:p>
          <a:p>
            <a:endParaRPr lang="en-US" dirty="0"/>
          </a:p>
        </p:txBody>
      </p:sp>
    </p:spTree>
    <p:extLst>
      <p:ext uri="{BB962C8B-B14F-4D97-AF65-F5344CB8AC3E}">
        <p14:creationId xmlns:p14="http://schemas.microsoft.com/office/powerpoint/2010/main" val="26090948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Importance of inventory control</a:t>
            </a:r>
            <a:endParaRPr lang="en-US" dirty="0"/>
          </a:p>
        </p:txBody>
      </p:sp>
      <p:sp>
        <p:nvSpPr>
          <p:cNvPr id="3" name="Content Placeholder 2"/>
          <p:cNvSpPr>
            <a:spLocks noGrp="1"/>
          </p:cNvSpPr>
          <p:nvPr>
            <p:ph idx="1"/>
          </p:nvPr>
        </p:nvSpPr>
        <p:spPr/>
        <p:txBody>
          <a:bodyPr/>
          <a:lstStyle/>
          <a:p>
            <a:pPr fontAlgn="base"/>
            <a:r>
              <a:rPr lang="en-US" dirty="0"/>
              <a:t>Minimizing inventory inaccuracies also leads to less hours lost correcting pick errors and transmission mistakes. </a:t>
            </a:r>
            <a:endParaRPr lang="en-US" dirty="0" smtClean="0"/>
          </a:p>
          <a:p>
            <a:pPr fontAlgn="base"/>
            <a:r>
              <a:rPr lang="en-US" dirty="0" smtClean="0"/>
              <a:t>With </a:t>
            </a:r>
            <a:r>
              <a:rPr lang="en-US" dirty="0"/>
              <a:t>an accurate picture of current inventory at hand, managers can systematically place orders for new items or allocate the current ones smartly to avoid excessive costs. </a:t>
            </a:r>
          </a:p>
          <a:p>
            <a:pPr fontAlgn="base"/>
            <a:r>
              <a:rPr lang="en-US" b="1" dirty="0"/>
              <a:t>3. Optimized costs </a:t>
            </a:r>
          </a:p>
          <a:p>
            <a:r>
              <a:rPr lang="en-US" dirty="0"/>
              <a:t>Effective inventory control goes beyond managing stock levels; it optimizes the entire inventory flow to achieve an optimal bottom line.</a:t>
            </a:r>
          </a:p>
        </p:txBody>
      </p:sp>
    </p:spTree>
    <p:extLst>
      <p:ext uri="{BB962C8B-B14F-4D97-AF65-F5344CB8AC3E}">
        <p14:creationId xmlns:p14="http://schemas.microsoft.com/office/powerpoint/2010/main" val="3386745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Importance of inventory control</a:t>
            </a:r>
            <a:endParaRPr lang="en-US" dirty="0"/>
          </a:p>
        </p:txBody>
      </p:sp>
      <p:sp>
        <p:nvSpPr>
          <p:cNvPr id="3" name="Content Placeholder 2"/>
          <p:cNvSpPr>
            <a:spLocks noGrp="1"/>
          </p:cNvSpPr>
          <p:nvPr>
            <p:ph idx="1"/>
          </p:nvPr>
        </p:nvSpPr>
        <p:spPr/>
        <p:txBody>
          <a:bodyPr/>
          <a:lstStyle/>
          <a:p>
            <a:pPr fontAlgn="base"/>
            <a:r>
              <a:rPr lang="en-US" dirty="0"/>
              <a:t>By streamlining inventory processes, you unlock numerous cost-saving opportunities. </a:t>
            </a:r>
            <a:endParaRPr lang="en-US" dirty="0" smtClean="0"/>
          </a:p>
          <a:p>
            <a:pPr fontAlgn="base"/>
            <a:r>
              <a:rPr lang="en-US" dirty="0" smtClean="0"/>
              <a:t>Minimizing </a:t>
            </a:r>
            <a:r>
              <a:rPr lang="en-US" dirty="0"/>
              <a:t>excess inventory reduces carrying costs associated with storage, insurance, and potential obsolescence. </a:t>
            </a:r>
          </a:p>
          <a:p>
            <a:pPr fontAlgn="base"/>
            <a:r>
              <a:rPr lang="en-US" dirty="0"/>
              <a:t>Furthermore, accurate demand forecasting allows you to optimize purchasing, leading to better negotiation with suppliers and lower procurement costs</a:t>
            </a:r>
            <a:r>
              <a:rPr lang="en-US" dirty="0" smtClean="0"/>
              <a:t>.</a:t>
            </a:r>
          </a:p>
          <a:p>
            <a:pPr fontAlgn="base"/>
            <a:r>
              <a:rPr lang="en-US" dirty="0" smtClean="0"/>
              <a:t> </a:t>
            </a:r>
            <a:r>
              <a:rPr lang="en-US" dirty="0"/>
              <a:t>Additionally, preventing stock outs ensures item availability, eliminating delayed projects and associated revenue opportunities. </a:t>
            </a:r>
          </a:p>
          <a:p>
            <a:endParaRPr lang="en-US" dirty="0"/>
          </a:p>
        </p:txBody>
      </p:sp>
    </p:spTree>
    <p:extLst>
      <p:ext uri="{BB962C8B-B14F-4D97-AF65-F5344CB8AC3E}">
        <p14:creationId xmlns:p14="http://schemas.microsoft.com/office/powerpoint/2010/main" val="414417967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Importance of inventory control</a:t>
            </a:r>
            <a:endParaRPr lang="en-US" dirty="0"/>
          </a:p>
        </p:txBody>
      </p:sp>
      <p:sp>
        <p:nvSpPr>
          <p:cNvPr id="3" name="Content Placeholder 2"/>
          <p:cNvSpPr>
            <a:spLocks noGrp="1"/>
          </p:cNvSpPr>
          <p:nvPr>
            <p:ph idx="1"/>
          </p:nvPr>
        </p:nvSpPr>
        <p:spPr/>
        <p:txBody>
          <a:bodyPr/>
          <a:lstStyle/>
          <a:p>
            <a:pPr fontAlgn="base"/>
            <a:r>
              <a:rPr lang="en-US" b="1" dirty="0"/>
              <a:t>4. Enhanced procurement processes </a:t>
            </a:r>
          </a:p>
          <a:p>
            <a:pPr fontAlgn="base"/>
            <a:r>
              <a:rPr lang="en-US" dirty="0"/>
              <a:t>Inventory management helps streamline procurement processes by allowing managers to automatically record and update the details of inventory items. </a:t>
            </a:r>
            <a:endParaRPr lang="en-US" dirty="0" smtClean="0"/>
          </a:p>
          <a:p>
            <a:pPr fontAlgn="base"/>
            <a:r>
              <a:rPr lang="en-US" dirty="0" smtClean="0"/>
              <a:t>They </a:t>
            </a:r>
            <a:r>
              <a:rPr lang="en-US" dirty="0"/>
              <a:t>can enter details like inventory name, quantity, location and custodian to properly maintain </a:t>
            </a:r>
            <a:r>
              <a:rPr lang="en-US" dirty="0" smtClean="0"/>
              <a:t>their asset repository.</a:t>
            </a:r>
            <a:r>
              <a:rPr lang="en-US" dirty="0"/>
              <a:t> </a:t>
            </a:r>
          </a:p>
          <a:p>
            <a:pPr fontAlgn="base"/>
            <a:r>
              <a:rPr lang="en-US" dirty="0"/>
              <a:t>Vendor details can also be added to the system to record purchases associated with certain vendors; these purchase orders can be accessed later to assess the cost of each purchase. </a:t>
            </a:r>
          </a:p>
          <a:p>
            <a:endParaRPr lang="en-US" dirty="0"/>
          </a:p>
        </p:txBody>
      </p:sp>
    </p:spTree>
    <p:extLst>
      <p:ext uri="{BB962C8B-B14F-4D97-AF65-F5344CB8AC3E}">
        <p14:creationId xmlns:p14="http://schemas.microsoft.com/office/powerpoint/2010/main" val="9840000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Importance of inventory control</a:t>
            </a:r>
            <a:endParaRPr lang="en-US" dirty="0"/>
          </a:p>
        </p:txBody>
      </p:sp>
      <p:sp>
        <p:nvSpPr>
          <p:cNvPr id="3" name="Content Placeholder 2"/>
          <p:cNvSpPr>
            <a:spLocks noGrp="1"/>
          </p:cNvSpPr>
          <p:nvPr>
            <p:ph idx="1"/>
          </p:nvPr>
        </p:nvSpPr>
        <p:spPr/>
        <p:txBody>
          <a:bodyPr/>
          <a:lstStyle/>
          <a:p>
            <a:pPr fontAlgn="base"/>
            <a:r>
              <a:rPr lang="en-US" dirty="0"/>
              <a:t>For instance, a procurement manager can create purchase orders from the inventory management system and track them from order placement to delivery. </a:t>
            </a:r>
            <a:endParaRPr lang="en-US" dirty="0" smtClean="0"/>
          </a:p>
          <a:p>
            <a:pPr fontAlgn="base"/>
            <a:r>
              <a:rPr lang="en-US" dirty="0" smtClean="0"/>
              <a:t>This </a:t>
            </a:r>
            <a:r>
              <a:rPr lang="en-US" dirty="0"/>
              <a:t>way, the entire procurement process can be tracked, costs assessed and gaps analyzed in no time! </a:t>
            </a:r>
          </a:p>
          <a:p>
            <a:pPr fontAlgn="base"/>
            <a:r>
              <a:rPr lang="en-US" b="1" dirty="0"/>
              <a:t>5. Strategic planning</a:t>
            </a:r>
          </a:p>
          <a:p>
            <a:r>
              <a:rPr lang="en-US" dirty="0"/>
              <a:t>Smooth inventory control helps businesses strategically manage inventory by assessing the available quantity and where it is required the most. </a:t>
            </a:r>
          </a:p>
        </p:txBody>
      </p:sp>
    </p:spTree>
    <p:extLst>
      <p:ext uri="{BB962C8B-B14F-4D97-AF65-F5344CB8AC3E}">
        <p14:creationId xmlns:p14="http://schemas.microsoft.com/office/powerpoint/2010/main" val="341636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Importance of inventory control</a:t>
            </a:r>
            <a:endParaRPr lang="en-US" dirty="0"/>
          </a:p>
        </p:txBody>
      </p:sp>
      <p:sp>
        <p:nvSpPr>
          <p:cNvPr id="3" name="Content Placeholder 2"/>
          <p:cNvSpPr>
            <a:spLocks noGrp="1"/>
          </p:cNvSpPr>
          <p:nvPr>
            <p:ph idx="1"/>
          </p:nvPr>
        </p:nvSpPr>
        <p:spPr/>
        <p:txBody>
          <a:bodyPr/>
          <a:lstStyle/>
          <a:p>
            <a:pPr fontAlgn="base"/>
            <a:r>
              <a:rPr lang="en-US" dirty="0"/>
              <a:t>Managers can draft an inventory management plan to decide on how the inventory should be allocated for use</a:t>
            </a:r>
            <a:r>
              <a:rPr lang="en-US" dirty="0" smtClean="0"/>
              <a:t>.</a:t>
            </a:r>
          </a:p>
          <a:p>
            <a:pPr fontAlgn="base"/>
            <a:r>
              <a:rPr lang="en-US" dirty="0" smtClean="0"/>
              <a:t> </a:t>
            </a:r>
            <a:r>
              <a:rPr lang="en-US" dirty="0"/>
              <a:t>Any deviations from the plan can be quickly assessed and highlighted to avoid discrepancies in the actual inventory handling. </a:t>
            </a:r>
          </a:p>
          <a:p>
            <a:r>
              <a:rPr lang="en-US" dirty="0"/>
              <a:t>The plan also sets an outline for analyzing past consumption and doing inventory forecasting</a:t>
            </a:r>
            <a:r>
              <a:rPr lang="en-US" dirty="0" smtClean="0"/>
              <a:t>.</a:t>
            </a:r>
          </a:p>
          <a:p>
            <a:r>
              <a:rPr lang="en-US" dirty="0" smtClean="0"/>
              <a:t> </a:t>
            </a:r>
            <a:r>
              <a:rPr lang="en-US" dirty="0"/>
              <a:t>By analyzing historical trends, managers can forecast the future consumption levels to always be prepared for emergencies. </a:t>
            </a:r>
          </a:p>
        </p:txBody>
      </p:sp>
    </p:spTree>
    <p:extLst>
      <p:ext uri="{BB962C8B-B14F-4D97-AF65-F5344CB8AC3E}">
        <p14:creationId xmlns:p14="http://schemas.microsoft.com/office/powerpoint/2010/main" val="26059682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Importance of inventory control</a:t>
            </a:r>
            <a:endParaRPr lang="en-US" dirty="0"/>
          </a:p>
        </p:txBody>
      </p:sp>
      <p:sp>
        <p:nvSpPr>
          <p:cNvPr id="3" name="Content Placeholder 2"/>
          <p:cNvSpPr>
            <a:spLocks noGrp="1"/>
          </p:cNvSpPr>
          <p:nvPr>
            <p:ph idx="1"/>
          </p:nvPr>
        </p:nvSpPr>
        <p:spPr/>
        <p:txBody>
          <a:bodyPr/>
          <a:lstStyle/>
          <a:p>
            <a:pPr fontAlgn="base"/>
            <a:r>
              <a:rPr lang="en-US" dirty="0"/>
              <a:t>This enables managers to set benchmarks based on past performance and industry standards, so inventory managers can strategically plan to meet the organizational demand. </a:t>
            </a:r>
          </a:p>
          <a:p>
            <a:pPr fontAlgn="base"/>
            <a:r>
              <a:rPr lang="en-US" dirty="0"/>
              <a:t>For instance, a strong inventory control at a hospital enables staff to ensure there are enough supplies to meet the operational needs of the emergency unit. </a:t>
            </a:r>
            <a:endParaRPr lang="en-US" dirty="0" smtClean="0"/>
          </a:p>
          <a:p>
            <a:pPr fontAlgn="base"/>
            <a:r>
              <a:rPr lang="en-US" dirty="0" smtClean="0"/>
              <a:t>Like</a:t>
            </a:r>
            <a:r>
              <a:rPr lang="en-US" dirty="0"/>
              <a:t>, keeping track of the expiration dates of hospital supplies to maintain quality patient care. </a:t>
            </a:r>
          </a:p>
          <a:p>
            <a:endParaRPr lang="en-US" dirty="0"/>
          </a:p>
        </p:txBody>
      </p:sp>
    </p:spTree>
    <p:extLst>
      <p:ext uri="{BB962C8B-B14F-4D97-AF65-F5344CB8AC3E}">
        <p14:creationId xmlns:p14="http://schemas.microsoft.com/office/powerpoint/2010/main" val="17802534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a:t>
            </a:r>
            <a:r>
              <a:rPr lang="en-US" b="1" dirty="0" smtClean="0"/>
              <a:t>hallenges </a:t>
            </a:r>
            <a:r>
              <a:rPr lang="en-US" b="1" dirty="0"/>
              <a:t>in inventory control</a:t>
            </a:r>
            <a:endParaRPr lang="en-US" dirty="0"/>
          </a:p>
        </p:txBody>
      </p:sp>
      <p:sp>
        <p:nvSpPr>
          <p:cNvPr id="3" name="Content Placeholder 2"/>
          <p:cNvSpPr>
            <a:spLocks noGrp="1"/>
          </p:cNvSpPr>
          <p:nvPr>
            <p:ph idx="1"/>
          </p:nvPr>
        </p:nvSpPr>
        <p:spPr/>
        <p:txBody>
          <a:bodyPr>
            <a:normAutofit fontScale="92500" lnSpcReduction="10000"/>
          </a:bodyPr>
          <a:lstStyle/>
          <a:p>
            <a:pPr fontAlgn="base"/>
            <a:r>
              <a:rPr lang="en-US" dirty="0"/>
              <a:t>1</a:t>
            </a:r>
            <a:r>
              <a:rPr lang="en-US" b="1" dirty="0"/>
              <a:t>. Balancing inventory levels</a:t>
            </a:r>
          </a:p>
          <a:p>
            <a:pPr fontAlgn="base"/>
            <a:r>
              <a:rPr lang="en-US" dirty="0"/>
              <a:t>One of the principal challenges in inventory control techniques is striking the optimal balance between supply and </a:t>
            </a:r>
            <a:r>
              <a:rPr lang="en-US" dirty="0" smtClean="0"/>
              <a:t>demand.</a:t>
            </a:r>
          </a:p>
          <a:p>
            <a:pPr fontAlgn="base"/>
            <a:r>
              <a:rPr lang="en-US" dirty="0" smtClean="0"/>
              <a:t>Understocking </a:t>
            </a:r>
            <a:r>
              <a:rPr lang="en-US" dirty="0"/>
              <a:t>can lead to unfulfilled organizational needs, whereas, excess stock increases the amount of capital tied in inventory – leading to high carrying costs. </a:t>
            </a:r>
            <a:endParaRPr lang="en-US" dirty="0" smtClean="0"/>
          </a:p>
          <a:p>
            <a:pPr fontAlgn="base"/>
            <a:r>
              <a:rPr lang="en-US" dirty="0"/>
              <a:t>Both of these scenarios are not ideal! </a:t>
            </a:r>
            <a:endParaRPr lang="en-US" dirty="0" smtClean="0"/>
          </a:p>
          <a:p>
            <a:pPr fontAlgn="base"/>
            <a:r>
              <a:rPr lang="en-US" dirty="0" smtClean="0"/>
              <a:t>The </a:t>
            </a:r>
            <a:r>
              <a:rPr lang="en-US" dirty="0"/>
              <a:t>ultimate goal is to align the stock levels with actual consumption and needs to avoid accumulating over or under-stocking both</a:t>
            </a:r>
            <a:r>
              <a:rPr lang="en-US" dirty="0" smtClean="0"/>
              <a:t>.</a:t>
            </a:r>
          </a:p>
          <a:p>
            <a:pPr fontAlgn="base"/>
            <a:r>
              <a:rPr lang="en-US" dirty="0" smtClean="0"/>
              <a:t> </a:t>
            </a:r>
            <a:r>
              <a:rPr lang="en-US" dirty="0"/>
              <a:t>This can be achieved by setting reorder points, minimum and maximum stock levels, and consistently tracking stock quantity.  </a:t>
            </a:r>
          </a:p>
          <a:p>
            <a:pPr fontAlgn="base"/>
            <a:endParaRPr lang="en-US" dirty="0"/>
          </a:p>
        </p:txBody>
      </p:sp>
    </p:spTree>
    <p:extLst>
      <p:ext uri="{BB962C8B-B14F-4D97-AF65-F5344CB8AC3E}">
        <p14:creationId xmlns:p14="http://schemas.microsoft.com/office/powerpoint/2010/main" val="19868740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2. Maintaining accurate data</a:t>
            </a:r>
            <a:br>
              <a:rPr lang="en-US" b="1" dirty="0"/>
            </a:br>
            <a:endParaRPr lang="en-US" dirty="0"/>
          </a:p>
        </p:txBody>
      </p:sp>
      <p:sp>
        <p:nvSpPr>
          <p:cNvPr id="3" name="Content Placeholder 2"/>
          <p:cNvSpPr>
            <a:spLocks noGrp="1"/>
          </p:cNvSpPr>
          <p:nvPr>
            <p:ph idx="1"/>
          </p:nvPr>
        </p:nvSpPr>
        <p:spPr/>
        <p:txBody>
          <a:bodyPr>
            <a:normAutofit fontScale="92500"/>
          </a:bodyPr>
          <a:lstStyle/>
          <a:p>
            <a:pPr fontAlgn="base"/>
            <a:r>
              <a:rPr lang="en-US" dirty="0" smtClean="0"/>
              <a:t>Ensuring </a:t>
            </a:r>
            <a:r>
              <a:rPr lang="en-US" dirty="0"/>
              <a:t>data accuracy is a constant challenge in inventory optimization. </a:t>
            </a:r>
            <a:endParaRPr lang="en-US" dirty="0" smtClean="0"/>
          </a:p>
          <a:p>
            <a:pPr fontAlgn="base"/>
            <a:r>
              <a:rPr lang="en-US" dirty="0" smtClean="0"/>
              <a:t>Inaccurate </a:t>
            </a:r>
            <a:r>
              <a:rPr lang="en-US" dirty="0"/>
              <a:t>data can lead to several problems, including </a:t>
            </a:r>
            <a:r>
              <a:rPr lang="en-US" dirty="0" err="1"/>
              <a:t>stockouts</a:t>
            </a:r>
            <a:r>
              <a:rPr lang="en-US" dirty="0"/>
              <a:t>, overstocking, and inefficient ordering. </a:t>
            </a:r>
            <a:endParaRPr lang="en-US" dirty="0" smtClean="0"/>
          </a:p>
          <a:p>
            <a:pPr fontAlgn="base"/>
            <a:r>
              <a:rPr lang="en-US" dirty="0" smtClean="0"/>
              <a:t>The </a:t>
            </a:r>
            <a:r>
              <a:rPr lang="en-US" dirty="0"/>
              <a:t>impact goes beyond immediate costs. </a:t>
            </a:r>
            <a:endParaRPr lang="en-US" dirty="0" smtClean="0"/>
          </a:p>
          <a:p>
            <a:pPr fontAlgn="base"/>
            <a:r>
              <a:rPr lang="en-US" dirty="0" smtClean="0"/>
              <a:t>Inaccurate </a:t>
            </a:r>
            <a:r>
              <a:rPr lang="en-US" dirty="0"/>
              <a:t>data can hamper your everyday operations leading to budgeting errors, inaccurate inventory count, and ultimately, lost productivity. </a:t>
            </a:r>
          </a:p>
          <a:p>
            <a:pPr fontAlgn="base"/>
            <a:r>
              <a:rPr lang="en-US" dirty="0"/>
              <a:t>Inventory automation can streamline processes, minimize the risk of human error, and ensure the data accuracy</a:t>
            </a:r>
            <a:r>
              <a:rPr lang="en-US" dirty="0" smtClean="0"/>
              <a:t>.</a:t>
            </a:r>
          </a:p>
          <a:p>
            <a:pPr fontAlgn="base"/>
            <a:r>
              <a:rPr lang="en-US" dirty="0" smtClean="0"/>
              <a:t>Inventory tracking</a:t>
            </a:r>
            <a:r>
              <a:rPr lang="en-US" dirty="0"/>
              <a:t> becomes a fairly straightforward task once automated and done with precision. </a:t>
            </a:r>
          </a:p>
          <a:p>
            <a:endParaRPr lang="en-US" dirty="0"/>
          </a:p>
        </p:txBody>
      </p:sp>
    </p:spTree>
    <p:extLst>
      <p:ext uri="{BB962C8B-B14F-4D97-AF65-F5344CB8AC3E}">
        <p14:creationId xmlns:p14="http://schemas.microsoft.com/office/powerpoint/2010/main" val="28160988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3. Optimizing inventory placement </a:t>
            </a:r>
            <a:r>
              <a:rPr lang="en-US" dirty="0"/>
              <a:t/>
            </a:r>
            <a:br>
              <a:rPr lang="en-US" dirty="0"/>
            </a:br>
            <a:endParaRPr lang="en-US" dirty="0"/>
          </a:p>
        </p:txBody>
      </p:sp>
      <p:sp>
        <p:nvSpPr>
          <p:cNvPr id="3" name="Content Placeholder 2"/>
          <p:cNvSpPr>
            <a:spLocks noGrp="1"/>
          </p:cNvSpPr>
          <p:nvPr>
            <p:ph idx="1"/>
          </p:nvPr>
        </p:nvSpPr>
        <p:spPr/>
        <p:txBody>
          <a:bodyPr/>
          <a:lstStyle/>
          <a:p>
            <a:pPr fontAlgn="base"/>
            <a:r>
              <a:rPr lang="en-US" dirty="0"/>
              <a:t>Effective inventory management requires more than just managing stock levels. </a:t>
            </a:r>
            <a:endParaRPr lang="en-US" dirty="0" smtClean="0"/>
          </a:p>
          <a:p>
            <a:pPr fontAlgn="base"/>
            <a:r>
              <a:rPr lang="en-US" dirty="0" smtClean="0"/>
              <a:t>You </a:t>
            </a:r>
            <a:r>
              <a:rPr lang="en-US" dirty="0"/>
              <a:t>also need to optimize where you store different items across multiple locations</a:t>
            </a:r>
            <a:r>
              <a:rPr lang="en-US" dirty="0" smtClean="0"/>
              <a:t>.</a:t>
            </a:r>
          </a:p>
          <a:p>
            <a:pPr fontAlgn="base"/>
            <a:r>
              <a:rPr lang="en-US" dirty="0" smtClean="0"/>
              <a:t> </a:t>
            </a:r>
            <a:r>
              <a:rPr lang="en-US" dirty="0"/>
              <a:t>This can be tricky because you need to consider a lot of things, like how often an item is used, how big and heavy it is, how much it costs to ship, and how much space you have in your warehouse.</a:t>
            </a:r>
          </a:p>
          <a:p>
            <a:r>
              <a:rPr lang="en-US" dirty="0"/>
              <a:t>By carefully planning your inventory placement and using the right tools, you can make sure your products are always in the right place at the right time</a:t>
            </a:r>
          </a:p>
        </p:txBody>
      </p:sp>
    </p:spTree>
    <p:extLst>
      <p:ext uri="{BB962C8B-B14F-4D97-AF65-F5344CB8AC3E}">
        <p14:creationId xmlns:p14="http://schemas.microsoft.com/office/powerpoint/2010/main" val="7229862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4. Tracking inventory movements</a:t>
            </a:r>
            <a:r>
              <a:rPr lang="en-US" dirty="0"/>
              <a:t/>
            </a:r>
            <a:br>
              <a:rPr lang="en-US" dirty="0"/>
            </a:br>
            <a:endParaRPr lang="en-US" dirty="0"/>
          </a:p>
        </p:txBody>
      </p:sp>
      <p:sp>
        <p:nvSpPr>
          <p:cNvPr id="3" name="Content Placeholder 2"/>
          <p:cNvSpPr>
            <a:spLocks noGrp="1"/>
          </p:cNvSpPr>
          <p:nvPr>
            <p:ph idx="1"/>
          </p:nvPr>
        </p:nvSpPr>
        <p:spPr/>
        <p:txBody>
          <a:bodyPr/>
          <a:lstStyle/>
          <a:p>
            <a:pPr fontAlgn="base"/>
            <a:r>
              <a:rPr lang="en-US" dirty="0"/>
              <a:t>Accurately tracking the movement of inventory across various stages, from purchase to utilization, is a fundamental yet complex challenge in inventory control</a:t>
            </a:r>
            <a:r>
              <a:rPr lang="en-US" dirty="0" smtClean="0"/>
              <a:t>.</a:t>
            </a:r>
          </a:p>
          <a:p>
            <a:pPr fontAlgn="base"/>
            <a:r>
              <a:rPr lang="en-US" dirty="0" smtClean="0"/>
              <a:t> </a:t>
            </a:r>
            <a:r>
              <a:rPr lang="en-US" dirty="0"/>
              <a:t>It can be challenging to track the movement of inventory in real-time while using a manual tracking system. </a:t>
            </a:r>
          </a:p>
          <a:p>
            <a:pPr fontAlgn="base"/>
            <a:r>
              <a:rPr lang="en-US" dirty="0"/>
              <a:t>Achieving real-time visibility requires a robust system that captures every transaction and provides insights into stock levels at different points in the procurement chain. </a:t>
            </a:r>
          </a:p>
          <a:p>
            <a:endParaRPr lang="en-US" dirty="0"/>
          </a:p>
        </p:txBody>
      </p:sp>
    </p:spTree>
    <p:extLst>
      <p:ext uri="{BB962C8B-B14F-4D97-AF65-F5344CB8AC3E}">
        <p14:creationId xmlns:p14="http://schemas.microsoft.com/office/powerpoint/2010/main" val="16892233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10 : Inventory Control Decision</a:t>
            </a: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End of Week Ten Part 1</a:t>
            </a:r>
            <a:endParaRPr lang="en-US" dirty="0"/>
          </a:p>
        </p:txBody>
      </p:sp>
    </p:spTree>
    <p:extLst>
      <p:ext uri="{BB962C8B-B14F-4D97-AF65-F5344CB8AC3E}">
        <p14:creationId xmlns:p14="http://schemas.microsoft.com/office/powerpoint/2010/main" val="7521475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Week 10 : Inventory Control Decision</a:t>
            </a:r>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a:p>
            <a:r>
              <a:rPr lang="en-US" dirty="0" smtClean="0"/>
              <a:t>Start </a:t>
            </a:r>
            <a:r>
              <a:rPr lang="en-US" dirty="0"/>
              <a:t>of Week Ten Part </a:t>
            </a:r>
            <a:r>
              <a:rPr lang="en-US" dirty="0" smtClean="0"/>
              <a:t>2</a:t>
            </a:r>
            <a:endParaRPr lang="en-US" dirty="0"/>
          </a:p>
          <a:p>
            <a:endParaRPr lang="en-US" dirty="0"/>
          </a:p>
        </p:txBody>
      </p:sp>
    </p:spTree>
    <p:extLst>
      <p:ext uri="{BB962C8B-B14F-4D97-AF65-F5344CB8AC3E}">
        <p14:creationId xmlns:p14="http://schemas.microsoft.com/office/powerpoint/2010/main" val="1269899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Ways to control inventory</a:t>
            </a:r>
            <a:r>
              <a:rPr lang="en-US" dirty="0"/>
              <a:t/>
            </a:r>
            <a:br>
              <a:rPr lang="en-US" dirty="0"/>
            </a:br>
            <a:endParaRPr lang="en-US" dirty="0"/>
          </a:p>
        </p:txBody>
      </p:sp>
      <p:sp>
        <p:nvSpPr>
          <p:cNvPr id="3" name="Content Placeholder 2"/>
          <p:cNvSpPr>
            <a:spLocks noGrp="1"/>
          </p:cNvSpPr>
          <p:nvPr>
            <p:ph idx="1"/>
          </p:nvPr>
        </p:nvSpPr>
        <p:spPr/>
        <p:txBody>
          <a:bodyPr>
            <a:normAutofit lnSpcReduction="10000"/>
          </a:bodyPr>
          <a:lstStyle/>
          <a:p>
            <a:pPr fontAlgn="base"/>
            <a:r>
              <a:rPr lang="en-US" dirty="0"/>
              <a:t>There are several ways to control inventory, but there is no one way which takes precedence over others. </a:t>
            </a:r>
            <a:endParaRPr lang="en-US" dirty="0" smtClean="0"/>
          </a:p>
          <a:p>
            <a:pPr fontAlgn="base"/>
            <a:r>
              <a:rPr lang="en-US" dirty="0" smtClean="0"/>
              <a:t>The </a:t>
            </a:r>
            <a:r>
              <a:rPr lang="en-US" dirty="0"/>
              <a:t>most optimal way for your business depends on a variety of external and internal factors, including budget, size, number of inventory items and more. </a:t>
            </a:r>
          </a:p>
          <a:p>
            <a:pPr fontAlgn="base"/>
            <a:r>
              <a:rPr lang="en-US" dirty="0"/>
              <a:t>Some of the ways you can establish a stock control for efficient operations:</a:t>
            </a:r>
          </a:p>
          <a:p>
            <a:pPr fontAlgn="base"/>
            <a:r>
              <a:rPr lang="en-US" b="1" dirty="0"/>
              <a:t>1. Manual</a:t>
            </a:r>
          </a:p>
          <a:p>
            <a:r>
              <a:rPr lang="en-US" dirty="0"/>
              <a:t>You can use ledgers or books to manually record </a:t>
            </a:r>
            <a:r>
              <a:rPr lang="en-US" dirty="0" err="1"/>
              <a:t>everytime</a:t>
            </a:r>
            <a:r>
              <a:rPr lang="en-US" dirty="0"/>
              <a:t> you procure a new inventory item. </a:t>
            </a:r>
          </a:p>
        </p:txBody>
      </p:sp>
    </p:spTree>
    <p:extLst>
      <p:ext uri="{BB962C8B-B14F-4D97-AF65-F5344CB8AC3E}">
        <p14:creationId xmlns:p14="http://schemas.microsoft.com/office/powerpoint/2010/main" val="30072288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Ways to control inventory</a:t>
            </a:r>
            <a:endParaRPr lang="en-US" dirty="0"/>
          </a:p>
        </p:txBody>
      </p:sp>
      <p:sp>
        <p:nvSpPr>
          <p:cNvPr id="3" name="Content Placeholder 2"/>
          <p:cNvSpPr>
            <a:spLocks noGrp="1"/>
          </p:cNvSpPr>
          <p:nvPr>
            <p:ph idx="1"/>
          </p:nvPr>
        </p:nvSpPr>
        <p:spPr/>
        <p:txBody>
          <a:bodyPr>
            <a:normAutofit fontScale="92500" lnSpcReduction="20000"/>
          </a:bodyPr>
          <a:lstStyle/>
          <a:p>
            <a:r>
              <a:rPr lang="en-US" dirty="0"/>
              <a:t>The details of the item can be entered by hand to ensure its counted and recorded. </a:t>
            </a:r>
            <a:endParaRPr lang="en-US" dirty="0" smtClean="0"/>
          </a:p>
          <a:p>
            <a:r>
              <a:rPr lang="en-US" dirty="0" err="1" smtClean="0"/>
              <a:t>Everytime</a:t>
            </a:r>
            <a:r>
              <a:rPr lang="en-US" dirty="0" smtClean="0"/>
              <a:t> </a:t>
            </a:r>
            <a:r>
              <a:rPr lang="en-US" dirty="0"/>
              <a:t>an item is checked in/checked out, the ledger needs to be updated to keep track of the </a:t>
            </a:r>
            <a:r>
              <a:rPr lang="en-US" dirty="0" smtClean="0"/>
              <a:t>records</a:t>
            </a:r>
          </a:p>
          <a:p>
            <a:pPr fontAlgn="base"/>
            <a:r>
              <a:rPr lang="en-US" b="1" dirty="0"/>
              <a:t>2. Spreadsheets</a:t>
            </a:r>
          </a:p>
          <a:p>
            <a:r>
              <a:rPr lang="en-US" dirty="0"/>
              <a:t>Majorly used by small organizations as the first step toward automating inventory information control, spreadsheets are a rather straightforward tool to count inventory. </a:t>
            </a:r>
            <a:endParaRPr lang="en-US" dirty="0" smtClean="0"/>
          </a:p>
          <a:p>
            <a:r>
              <a:rPr lang="en-US" dirty="0" smtClean="0"/>
              <a:t>Several </a:t>
            </a:r>
            <a:r>
              <a:rPr lang="en-US" dirty="0"/>
              <a:t>data fields can be created to cater to large amounts of inventory-related data</a:t>
            </a:r>
            <a:r>
              <a:rPr lang="en-US" dirty="0" smtClean="0"/>
              <a:t>.</a:t>
            </a:r>
          </a:p>
          <a:p>
            <a:r>
              <a:rPr lang="en-US" dirty="0" smtClean="0"/>
              <a:t> </a:t>
            </a:r>
            <a:r>
              <a:rPr lang="en-US" dirty="0"/>
              <a:t>Managers can tag items in the system, apply formulas and automate the count</a:t>
            </a:r>
          </a:p>
          <a:p>
            <a:endParaRPr lang="en-US" dirty="0"/>
          </a:p>
        </p:txBody>
      </p:sp>
    </p:spTree>
    <p:extLst>
      <p:ext uri="{BB962C8B-B14F-4D97-AF65-F5344CB8AC3E}">
        <p14:creationId xmlns:p14="http://schemas.microsoft.com/office/powerpoint/2010/main" val="34128709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Ways to control inventory</a:t>
            </a:r>
            <a:endParaRPr lang="en-US" dirty="0"/>
          </a:p>
        </p:txBody>
      </p:sp>
      <p:sp>
        <p:nvSpPr>
          <p:cNvPr id="3" name="Content Placeholder 2"/>
          <p:cNvSpPr>
            <a:spLocks noGrp="1"/>
          </p:cNvSpPr>
          <p:nvPr>
            <p:ph idx="1"/>
          </p:nvPr>
        </p:nvSpPr>
        <p:spPr/>
        <p:txBody>
          <a:bodyPr/>
          <a:lstStyle/>
          <a:p>
            <a:pPr fontAlgn="base"/>
            <a:r>
              <a:rPr lang="en-US" b="1" dirty="0"/>
              <a:t>3. Inventory control system</a:t>
            </a:r>
          </a:p>
          <a:p>
            <a:r>
              <a:rPr lang="en-US" dirty="0"/>
              <a:t>Organizations can go a step further in the realm of inventory control by adopting a well-functioning inventory management system</a:t>
            </a:r>
            <a:r>
              <a:rPr lang="en-US" dirty="0" smtClean="0"/>
              <a:t>.</a:t>
            </a:r>
          </a:p>
          <a:p>
            <a:endParaRPr lang="en-US" dirty="0"/>
          </a:p>
          <a:p>
            <a:r>
              <a:rPr lang="en-US" dirty="0" smtClean="0"/>
              <a:t> </a:t>
            </a:r>
            <a:r>
              <a:rPr lang="en-US" dirty="0"/>
              <a:t>Such a system not only automates the </a:t>
            </a:r>
            <a:r>
              <a:rPr lang="en-US" dirty="0" smtClean="0"/>
              <a:t>mundane </a:t>
            </a:r>
            <a:r>
              <a:rPr lang="en-US" dirty="0"/>
              <a:t>task of data entry, but serves several other functions, like enabling users to update inventory count, apply advanced access controls, generate reports, collaborate between team members and measure performance</a:t>
            </a:r>
          </a:p>
        </p:txBody>
      </p:sp>
    </p:spTree>
    <p:extLst>
      <p:ext uri="{BB962C8B-B14F-4D97-AF65-F5344CB8AC3E}">
        <p14:creationId xmlns:p14="http://schemas.microsoft.com/office/powerpoint/2010/main" val="274626261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inventory control </a:t>
            </a:r>
            <a:r>
              <a:rPr lang="en-US" dirty="0"/>
              <a:t/>
            </a:r>
            <a:br>
              <a:rPr lang="en-US" dirty="0"/>
            </a:br>
            <a:endParaRPr lang="en-US" dirty="0"/>
          </a:p>
        </p:txBody>
      </p:sp>
      <p:sp>
        <p:nvSpPr>
          <p:cNvPr id="3" name="Content Placeholder 2"/>
          <p:cNvSpPr>
            <a:spLocks noGrp="1"/>
          </p:cNvSpPr>
          <p:nvPr>
            <p:ph idx="1"/>
          </p:nvPr>
        </p:nvSpPr>
        <p:spPr/>
        <p:txBody>
          <a:bodyPr>
            <a:noAutofit/>
          </a:bodyPr>
          <a:lstStyle/>
          <a:p>
            <a:r>
              <a:rPr lang="en-US" sz="2400" dirty="0"/>
              <a:t>There are two main types of inventory control methods that can help elevate your operational performance. </a:t>
            </a:r>
            <a:endParaRPr lang="en-US" sz="2400" dirty="0" smtClean="0"/>
          </a:p>
          <a:p>
            <a:r>
              <a:rPr lang="en-US" sz="2400" b="1" dirty="0" smtClean="0"/>
              <a:t>(a) Perpetual </a:t>
            </a:r>
            <a:r>
              <a:rPr lang="en-US" sz="2400" b="1" dirty="0"/>
              <a:t>Inventory </a:t>
            </a:r>
            <a:r>
              <a:rPr lang="en-US" sz="2400" b="1" dirty="0" smtClean="0"/>
              <a:t>Control</a:t>
            </a:r>
          </a:p>
          <a:p>
            <a:r>
              <a:rPr lang="en-US" sz="2400" dirty="0"/>
              <a:t>Involves updating the inventory on a regular basis automatically to reflect the true value of the most current inventory </a:t>
            </a:r>
            <a:r>
              <a:rPr lang="en-US" sz="2400" dirty="0" smtClean="0"/>
              <a:t>levels</a:t>
            </a:r>
          </a:p>
          <a:p>
            <a:r>
              <a:rPr lang="en-US" sz="2400" b="1" dirty="0" smtClean="0"/>
              <a:t>Pros</a:t>
            </a:r>
          </a:p>
          <a:p>
            <a:r>
              <a:rPr lang="en-US" sz="2400" dirty="0"/>
              <a:t>→ Real time tracking</a:t>
            </a:r>
            <a:br>
              <a:rPr lang="en-US" sz="2400" dirty="0"/>
            </a:br>
            <a:r>
              <a:rPr lang="en-US" sz="2400" dirty="0"/>
              <a:t>→ Automated stock </a:t>
            </a:r>
            <a:r>
              <a:rPr lang="en-US" sz="2400" dirty="0" smtClean="0"/>
              <a:t>updates</a:t>
            </a:r>
          </a:p>
          <a:p>
            <a:r>
              <a:rPr lang="en-US" sz="2400" dirty="0"/>
              <a:t>→ Accurate </a:t>
            </a:r>
            <a:r>
              <a:rPr lang="en-US" sz="2400" dirty="0" smtClean="0"/>
              <a:t>records</a:t>
            </a:r>
          </a:p>
        </p:txBody>
      </p:sp>
    </p:spTree>
    <p:extLst>
      <p:ext uri="{BB962C8B-B14F-4D97-AF65-F5344CB8AC3E}">
        <p14:creationId xmlns:p14="http://schemas.microsoft.com/office/powerpoint/2010/main" val="254151931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inventory control</a:t>
            </a:r>
            <a:endParaRPr lang="en-US" dirty="0"/>
          </a:p>
        </p:txBody>
      </p:sp>
      <p:sp>
        <p:nvSpPr>
          <p:cNvPr id="3" name="Content Placeholder 2"/>
          <p:cNvSpPr>
            <a:spLocks noGrp="1"/>
          </p:cNvSpPr>
          <p:nvPr>
            <p:ph idx="1"/>
          </p:nvPr>
        </p:nvSpPr>
        <p:spPr/>
        <p:txBody>
          <a:bodyPr/>
          <a:lstStyle/>
          <a:p>
            <a:r>
              <a:rPr lang="en-US" b="1" dirty="0"/>
              <a:t>Cons</a:t>
            </a:r>
          </a:p>
          <a:p>
            <a:r>
              <a:rPr lang="en-US" dirty="0"/>
              <a:t>→ Requires staff training to use the system</a:t>
            </a:r>
            <a:br>
              <a:rPr lang="en-US" dirty="0"/>
            </a:br>
            <a:r>
              <a:rPr lang="en-US" dirty="0"/>
              <a:t>→ </a:t>
            </a:r>
            <a:r>
              <a:rPr lang="en-US" dirty="0" smtClean="0"/>
              <a:t>Costly</a:t>
            </a:r>
          </a:p>
          <a:p>
            <a:r>
              <a:rPr lang="en-US" b="1" dirty="0" smtClean="0"/>
              <a:t>(ii) Periodic </a:t>
            </a:r>
            <a:r>
              <a:rPr lang="en-US" b="1" dirty="0"/>
              <a:t>Inventory </a:t>
            </a:r>
            <a:r>
              <a:rPr lang="en-US" b="1" dirty="0" smtClean="0"/>
              <a:t>Control</a:t>
            </a:r>
          </a:p>
          <a:p>
            <a:r>
              <a:rPr lang="en-US" dirty="0"/>
              <a:t>Involves updating the inventory on an interval basis (weekly, monthly or yearly</a:t>
            </a:r>
            <a:r>
              <a:rPr lang="en-US" dirty="0" smtClean="0"/>
              <a:t>).</a:t>
            </a:r>
          </a:p>
          <a:p>
            <a:r>
              <a:rPr lang="en-US" dirty="0" smtClean="0"/>
              <a:t> </a:t>
            </a:r>
            <a:r>
              <a:rPr lang="en-US" dirty="0"/>
              <a:t>Businesses mostly rely on physical counts during intervals for stock </a:t>
            </a:r>
            <a:r>
              <a:rPr lang="en-US" dirty="0" err="1" smtClean="0"/>
              <a:t>updation</a:t>
            </a:r>
            <a:endParaRPr lang="en-US" dirty="0" smtClean="0"/>
          </a:p>
          <a:p>
            <a:endParaRPr lang="en-US" b="1" dirty="0"/>
          </a:p>
        </p:txBody>
      </p:sp>
    </p:spTree>
    <p:extLst>
      <p:ext uri="{BB962C8B-B14F-4D97-AF65-F5344CB8AC3E}">
        <p14:creationId xmlns:p14="http://schemas.microsoft.com/office/powerpoint/2010/main" val="41572778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Types of inventory control</a:t>
            </a:r>
            <a:endParaRPr lang="en-US" dirty="0"/>
          </a:p>
        </p:txBody>
      </p:sp>
      <p:sp>
        <p:nvSpPr>
          <p:cNvPr id="3" name="Content Placeholder 2"/>
          <p:cNvSpPr>
            <a:spLocks noGrp="1"/>
          </p:cNvSpPr>
          <p:nvPr>
            <p:ph idx="1"/>
          </p:nvPr>
        </p:nvSpPr>
        <p:spPr/>
        <p:txBody>
          <a:bodyPr>
            <a:normAutofit/>
          </a:bodyPr>
          <a:lstStyle/>
          <a:p>
            <a:r>
              <a:rPr lang="en-US" b="1" dirty="0" smtClean="0"/>
              <a:t>Pros</a:t>
            </a:r>
          </a:p>
          <a:p>
            <a:r>
              <a:rPr lang="en-US" dirty="0" smtClean="0"/>
              <a:t>→Cost-effective</a:t>
            </a:r>
            <a:br>
              <a:rPr lang="en-US" dirty="0" smtClean="0"/>
            </a:br>
            <a:r>
              <a:rPr lang="en-US" dirty="0" smtClean="0"/>
              <a:t> → Less complex</a:t>
            </a:r>
            <a:br>
              <a:rPr lang="en-US" dirty="0" smtClean="0"/>
            </a:br>
            <a:r>
              <a:rPr lang="en-US" dirty="0" smtClean="0"/>
              <a:t>→ Allows manual data adjustment</a:t>
            </a:r>
          </a:p>
          <a:p>
            <a:r>
              <a:rPr lang="en-US" b="1" dirty="0" smtClean="0"/>
              <a:t>Cons</a:t>
            </a:r>
          </a:p>
          <a:p>
            <a:r>
              <a:rPr lang="en-US" dirty="0" smtClean="0"/>
              <a:t>→ Ineffective </a:t>
            </a:r>
            <a:br>
              <a:rPr lang="en-US" dirty="0" smtClean="0"/>
            </a:br>
            <a:r>
              <a:rPr lang="en-US" dirty="0" smtClean="0"/>
              <a:t>→ Risk of stock discrepancies</a:t>
            </a:r>
            <a:br>
              <a:rPr lang="en-US" dirty="0" smtClean="0"/>
            </a:br>
            <a:r>
              <a:rPr lang="en-US" dirty="0" smtClean="0"/>
              <a:t>→ Unreliable </a:t>
            </a:r>
          </a:p>
          <a:p>
            <a:r>
              <a:rPr lang="en-US" dirty="0"/>
              <a:t>Businesses with stable and consistent inventory </a:t>
            </a:r>
            <a:endParaRPr lang="en-US" dirty="0" smtClean="0"/>
          </a:p>
          <a:p>
            <a:endParaRPr lang="en-US" dirty="0"/>
          </a:p>
        </p:txBody>
      </p:sp>
    </p:spTree>
    <p:extLst>
      <p:ext uri="{BB962C8B-B14F-4D97-AF65-F5344CB8AC3E}">
        <p14:creationId xmlns:p14="http://schemas.microsoft.com/office/powerpoint/2010/main" val="42015661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Techniques to control inventory</a:t>
            </a:r>
            <a:r>
              <a:rPr lang="en-US" dirty="0"/>
              <a:t/>
            </a:r>
            <a:br>
              <a:rPr lang="en-US" dirty="0"/>
            </a:br>
            <a:endParaRPr lang="en-US" dirty="0"/>
          </a:p>
        </p:txBody>
      </p:sp>
      <p:sp>
        <p:nvSpPr>
          <p:cNvPr id="3" name="Content Placeholder 2"/>
          <p:cNvSpPr>
            <a:spLocks noGrp="1"/>
          </p:cNvSpPr>
          <p:nvPr>
            <p:ph idx="1"/>
          </p:nvPr>
        </p:nvSpPr>
        <p:spPr/>
        <p:txBody>
          <a:bodyPr/>
          <a:lstStyle/>
          <a:p>
            <a:pPr fontAlgn="base"/>
            <a:r>
              <a:rPr lang="en-US" b="1" dirty="0"/>
              <a:t>1. FIFO and LIFO</a:t>
            </a:r>
          </a:p>
          <a:p>
            <a:pPr fontAlgn="base"/>
            <a:r>
              <a:rPr lang="en-US" dirty="0"/>
              <a:t>FIFO – First in, First Out – is an inventory control technique that involves using the oldest inventory first that has not been used </a:t>
            </a:r>
            <a:r>
              <a:rPr lang="en-US" dirty="0" smtClean="0"/>
              <a:t>yet.</a:t>
            </a:r>
          </a:p>
          <a:p>
            <a:pPr fontAlgn="base"/>
            <a:r>
              <a:rPr lang="en-US" dirty="0" smtClean="0"/>
              <a:t>This </a:t>
            </a:r>
            <a:r>
              <a:rPr lang="en-US" dirty="0"/>
              <a:t>is particularly important for perishable items or items whose expiration date is nearing to avoid high disposal costs</a:t>
            </a:r>
            <a:r>
              <a:rPr lang="en-US" dirty="0" smtClean="0"/>
              <a:t>.</a:t>
            </a:r>
          </a:p>
          <a:p>
            <a:pPr fontAlgn="base"/>
            <a:r>
              <a:rPr lang="en-US" dirty="0" smtClean="0"/>
              <a:t> </a:t>
            </a:r>
            <a:r>
              <a:rPr lang="en-US" dirty="0"/>
              <a:t>For instance, if a hospital has 50 units of a critical medicine available, the staff can first use the ones procured earlier so they are used before expiring. </a:t>
            </a:r>
          </a:p>
          <a:p>
            <a:endParaRPr lang="en-US" dirty="0"/>
          </a:p>
        </p:txBody>
      </p:sp>
    </p:spTree>
    <p:extLst>
      <p:ext uri="{BB962C8B-B14F-4D97-AF65-F5344CB8AC3E}">
        <p14:creationId xmlns:p14="http://schemas.microsoft.com/office/powerpoint/2010/main" val="9779572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Techniques to control inventory</a:t>
            </a:r>
            <a:endParaRPr lang="en-US" dirty="0"/>
          </a:p>
        </p:txBody>
      </p:sp>
      <p:sp>
        <p:nvSpPr>
          <p:cNvPr id="3" name="Content Placeholder 2"/>
          <p:cNvSpPr>
            <a:spLocks noGrp="1"/>
          </p:cNvSpPr>
          <p:nvPr>
            <p:ph idx="1"/>
          </p:nvPr>
        </p:nvSpPr>
        <p:spPr/>
        <p:txBody>
          <a:bodyPr>
            <a:normAutofit fontScale="92500" lnSpcReduction="20000"/>
          </a:bodyPr>
          <a:lstStyle/>
          <a:p>
            <a:r>
              <a:rPr lang="en-US" dirty="0"/>
              <a:t>LIFO – Last in, First Out – involves using the most recently procured inventory first, so the newest inventory is used immediately</a:t>
            </a:r>
            <a:r>
              <a:rPr lang="en-US" dirty="0" smtClean="0"/>
              <a:t>.</a:t>
            </a:r>
          </a:p>
          <a:p>
            <a:r>
              <a:rPr lang="en-US" dirty="0" smtClean="0"/>
              <a:t> </a:t>
            </a:r>
            <a:r>
              <a:rPr lang="en-US" dirty="0"/>
              <a:t>LIFO, however, is not accepted internationally under the International Financial Reporting Standards; it is practiced only under the U.S. Generally Accepted Accounting Principles (GAAP). </a:t>
            </a:r>
          </a:p>
          <a:p>
            <a:pPr fontAlgn="base"/>
            <a:r>
              <a:rPr lang="en-US" b="1" dirty="0"/>
              <a:t>2. Just-in-time (JIT)</a:t>
            </a:r>
          </a:p>
          <a:p>
            <a:r>
              <a:rPr lang="en-US" dirty="0"/>
              <a:t>JIT refers to the process of maintaining a small amount of inventory to meet the immediate organizational needs</a:t>
            </a:r>
            <a:r>
              <a:rPr lang="en-US" dirty="0" smtClean="0"/>
              <a:t>.</a:t>
            </a:r>
          </a:p>
          <a:p>
            <a:r>
              <a:rPr lang="en-US" dirty="0" smtClean="0"/>
              <a:t> </a:t>
            </a:r>
            <a:r>
              <a:rPr lang="en-US" dirty="0"/>
              <a:t>It minimizes storage costs and waste, but relies heavily on reliable suppliers and accurate forecasting. </a:t>
            </a:r>
            <a:endParaRPr lang="en-US" dirty="0" smtClean="0"/>
          </a:p>
          <a:p>
            <a:r>
              <a:rPr lang="en-US" dirty="0" smtClean="0"/>
              <a:t>Managers </a:t>
            </a:r>
            <a:r>
              <a:rPr lang="en-US" dirty="0"/>
              <a:t>must determine a reorder point to ensure the inventory is replenished before running out of it entirely</a:t>
            </a:r>
          </a:p>
        </p:txBody>
      </p:sp>
    </p:spTree>
    <p:extLst>
      <p:ext uri="{BB962C8B-B14F-4D97-AF65-F5344CB8AC3E}">
        <p14:creationId xmlns:p14="http://schemas.microsoft.com/office/powerpoint/2010/main" val="152776220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Techniques to control inventory</a:t>
            </a:r>
            <a:endParaRPr lang="en-US" dirty="0"/>
          </a:p>
        </p:txBody>
      </p:sp>
      <p:sp>
        <p:nvSpPr>
          <p:cNvPr id="3" name="Content Placeholder 2"/>
          <p:cNvSpPr>
            <a:spLocks noGrp="1"/>
          </p:cNvSpPr>
          <p:nvPr>
            <p:ph idx="1"/>
          </p:nvPr>
        </p:nvSpPr>
        <p:spPr/>
        <p:txBody>
          <a:bodyPr/>
          <a:lstStyle/>
          <a:p>
            <a:pPr fontAlgn="base"/>
            <a:r>
              <a:rPr lang="en-US" b="1" dirty="0"/>
              <a:t>3. Economic order quantity (EOQ)</a:t>
            </a:r>
          </a:p>
          <a:p>
            <a:pPr fontAlgn="base"/>
            <a:r>
              <a:rPr lang="en-US" dirty="0"/>
              <a:t>EOQ is about finding the right balance between too little and too much stock</a:t>
            </a:r>
            <a:r>
              <a:rPr lang="en-US" dirty="0" smtClean="0"/>
              <a:t>.</a:t>
            </a:r>
          </a:p>
          <a:p>
            <a:pPr fontAlgn="base"/>
            <a:r>
              <a:rPr lang="en-US" dirty="0" smtClean="0"/>
              <a:t> </a:t>
            </a:r>
            <a:r>
              <a:rPr lang="en-US" dirty="0"/>
              <a:t>It involves using a formula to calculate the ideal order quantity, controlling holding and ordering costs. </a:t>
            </a:r>
            <a:endParaRPr lang="en-US" dirty="0" smtClean="0"/>
          </a:p>
          <a:p>
            <a:pPr fontAlgn="base"/>
            <a:r>
              <a:rPr lang="en-US" dirty="0" smtClean="0"/>
              <a:t>The </a:t>
            </a:r>
            <a:r>
              <a:rPr lang="en-US" dirty="0"/>
              <a:t>demand rate, ordering costs and holding costs must be taken into consideration to order just the right quantity of inventory. </a:t>
            </a:r>
          </a:p>
          <a:p>
            <a:r>
              <a:rPr lang="en-US" dirty="0"/>
              <a:t>This works best for predictable demand patterns, but requires accurate data</a:t>
            </a:r>
          </a:p>
        </p:txBody>
      </p:sp>
    </p:spTree>
    <p:extLst>
      <p:ext uri="{BB962C8B-B14F-4D97-AF65-F5344CB8AC3E}">
        <p14:creationId xmlns:p14="http://schemas.microsoft.com/office/powerpoint/2010/main" val="19610271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Techniques to control inventory</a:t>
            </a:r>
            <a:endParaRPr lang="en-US" dirty="0"/>
          </a:p>
        </p:txBody>
      </p:sp>
      <p:sp>
        <p:nvSpPr>
          <p:cNvPr id="3" name="Content Placeholder 2"/>
          <p:cNvSpPr>
            <a:spLocks noGrp="1"/>
          </p:cNvSpPr>
          <p:nvPr>
            <p:ph idx="1"/>
          </p:nvPr>
        </p:nvSpPr>
        <p:spPr/>
        <p:txBody>
          <a:bodyPr/>
          <a:lstStyle/>
          <a:p>
            <a:pPr fontAlgn="base"/>
            <a:r>
              <a:rPr lang="en-US" b="1" dirty="0"/>
              <a:t>4. Safety stock</a:t>
            </a:r>
          </a:p>
          <a:p>
            <a:pPr fontAlgn="base"/>
            <a:r>
              <a:rPr lang="en-US" dirty="0"/>
              <a:t>It involves maintaining a buffer stock to avoid running out of stock and handle uncertainties efficiently</a:t>
            </a:r>
            <a:r>
              <a:rPr lang="en-US" dirty="0" smtClean="0"/>
              <a:t>.</a:t>
            </a:r>
          </a:p>
          <a:p>
            <a:pPr fontAlgn="base"/>
            <a:r>
              <a:rPr lang="en-US" dirty="0" smtClean="0"/>
              <a:t> </a:t>
            </a:r>
            <a:r>
              <a:rPr lang="en-US" dirty="0"/>
              <a:t>Organizations need to have an accurate inventory forecast to determine the exact safety stock needed to run the operations. </a:t>
            </a:r>
          </a:p>
          <a:p>
            <a:pPr fontAlgn="base"/>
            <a:r>
              <a:rPr lang="en-US" dirty="0"/>
              <a:t>IT is advisable to have reliable suppliers to reduce lead time, so inventory is procured on a timely basis. </a:t>
            </a:r>
          </a:p>
          <a:p>
            <a:endParaRPr lang="en-US" dirty="0"/>
          </a:p>
        </p:txBody>
      </p:sp>
    </p:spTree>
    <p:extLst>
      <p:ext uri="{BB962C8B-B14F-4D97-AF65-F5344CB8AC3E}">
        <p14:creationId xmlns:p14="http://schemas.microsoft.com/office/powerpoint/2010/main" val="118451922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Techniques to control inventory</a:t>
            </a:r>
            <a:endParaRPr lang="en-US" dirty="0"/>
          </a:p>
        </p:txBody>
      </p:sp>
      <p:sp>
        <p:nvSpPr>
          <p:cNvPr id="3" name="Content Placeholder 2"/>
          <p:cNvSpPr>
            <a:spLocks noGrp="1"/>
          </p:cNvSpPr>
          <p:nvPr>
            <p:ph idx="1"/>
          </p:nvPr>
        </p:nvSpPr>
        <p:spPr/>
        <p:txBody>
          <a:bodyPr>
            <a:normAutofit lnSpcReduction="10000"/>
          </a:bodyPr>
          <a:lstStyle/>
          <a:p>
            <a:pPr fontAlgn="base"/>
            <a:r>
              <a:rPr lang="en-US" b="1" dirty="0"/>
              <a:t>5. Batch tracking</a:t>
            </a:r>
          </a:p>
          <a:p>
            <a:pPr fontAlgn="base"/>
            <a:r>
              <a:rPr lang="en-US" dirty="0"/>
              <a:t>Batch tracking is an effective method used for warehouse management as it allows managers to categorize and group similar items together in the warehouse for joint tracking</a:t>
            </a:r>
            <a:r>
              <a:rPr lang="en-US" dirty="0" smtClean="0"/>
              <a:t>.</a:t>
            </a:r>
          </a:p>
          <a:p>
            <a:pPr fontAlgn="base"/>
            <a:r>
              <a:rPr lang="en-US" dirty="0" smtClean="0"/>
              <a:t> </a:t>
            </a:r>
            <a:r>
              <a:rPr lang="en-US" dirty="0"/>
              <a:t>Items are batched together based on their category, expiration dates, production date and similar traits. </a:t>
            </a:r>
          </a:p>
          <a:p>
            <a:pPr fontAlgn="base"/>
            <a:r>
              <a:rPr lang="en-US" dirty="0"/>
              <a:t>It helps implement quality control practices to ensure that the batch is well-maintained. </a:t>
            </a:r>
            <a:endParaRPr lang="en-US" dirty="0" smtClean="0"/>
          </a:p>
          <a:p>
            <a:pPr fontAlgn="base"/>
            <a:r>
              <a:rPr lang="en-US" dirty="0" smtClean="0"/>
              <a:t>This </a:t>
            </a:r>
            <a:r>
              <a:rPr lang="en-US" dirty="0"/>
              <a:t>is particularly important for items that have a low shelf-life, as batch tracking helps use them before they expire. </a:t>
            </a:r>
          </a:p>
          <a:p>
            <a:endParaRPr lang="en-US" dirty="0"/>
          </a:p>
        </p:txBody>
      </p:sp>
    </p:spTree>
    <p:extLst>
      <p:ext uri="{BB962C8B-B14F-4D97-AF65-F5344CB8AC3E}">
        <p14:creationId xmlns:p14="http://schemas.microsoft.com/office/powerpoint/2010/main" val="141817374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Best practices for inventory control</a:t>
            </a:r>
            <a:r>
              <a:rPr lang="en-US" dirty="0"/>
              <a:t/>
            </a:r>
            <a:br>
              <a:rPr lang="en-US" dirty="0"/>
            </a:br>
            <a:endParaRPr lang="en-US" dirty="0"/>
          </a:p>
        </p:txBody>
      </p:sp>
      <p:sp>
        <p:nvSpPr>
          <p:cNvPr id="3" name="Content Placeholder 2"/>
          <p:cNvSpPr>
            <a:spLocks noGrp="1"/>
          </p:cNvSpPr>
          <p:nvPr>
            <p:ph idx="1"/>
          </p:nvPr>
        </p:nvSpPr>
        <p:spPr/>
        <p:txBody>
          <a:bodyPr>
            <a:normAutofit/>
          </a:bodyPr>
          <a:lstStyle/>
          <a:p>
            <a:pPr fontAlgn="base"/>
            <a:r>
              <a:rPr lang="en-US" dirty="0"/>
              <a:t>S</a:t>
            </a:r>
            <a:r>
              <a:rPr lang="en-US" dirty="0" smtClean="0"/>
              <a:t>ome </a:t>
            </a:r>
            <a:r>
              <a:rPr lang="en-US" dirty="0"/>
              <a:t>best practices that can help you better manage your warehouse operations:</a:t>
            </a:r>
          </a:p>
          <a:p>
            <a:pPr fontAlgn="base"/>
            <a:r>
              <a:rPr lang="en-US" b="1" dirty="0"/>
              <a:t>1. Tag items</a:t>
            </a:r>
          </a:p>
          <a:p>
            <a:pPr fontAlgn="base"/>
            <a:r>
              <a:rPr lang="en-US" dirty="0"/>
              <a:t>The first step towards maintaining optimal inventory levels is to ensure all stock is tagged and accounted for. </a:t>
            </a:r>
            <a:endParaRPr lang="en-US" dirty="0" smtClean="0"/>
          </a:p>
          <a:p>
            <a:pPr fontAlgn="base"/>
            <a:r>
              <a:rPr lang="en-US" dirty="0" smtClean="0"/>
              <a:t>Inventory management software</a:t>
            </a:r>
            <a:r>
              <a:rPr lang="en-US" dirty="0"/>
              <a:t> offers barcodes, QR codes and RFID which can be used to label your inventory items</a:t>
            </a:r>
            <a:r>
              <a:rPr lang="en-US" dirty="0" smtClean="0"/>
              <a:t>.</a:t>
            </a:r>
          </a:p>
          <a:p>
            <a:pPr fontAlgn="base"/>
            <a:r>
              <a:rPr lang="en-US" dirty="0" smtClean="0"/>
              <a:t> </a:t>
            </a:r>
            <a:r>
              <a:rPr lang="en-US" dirty="0"/>
              <a:t>You can design your own barcodes based on your organizational requirements, and embed essential information into the code. </a:t>
            </a:r>
          </a:p>
        </p:txBody>
      </p:sp>
    </p:spTree>
    <p:extLst>
      <p:ext uri="{BB962C8B-B14F-4D97-AF65-F5344CB8AC3E}">
        <p14:creationId xmlns:p14="http://schemas.microsoft.com/office/powerpoint/2010/main" val="21957109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Best practices for inventory control</a:t>
            </a:r>
            <a:endParaRPr lang="en-US" dirty="0"/>
          </a:p>
        </p:txBody>
      </p:sp>
      <p:sp>
        <p:nvSpPr>
          <p:cNvPr id="3" name="Content Placeholder 2"/>
          <p:cNvSpPr>
            <a:spLocks noGrp="1"/>
          </p:cNvSpPr>
          <p:nvPr>
            <p:ph idx="1"/>
          </p:nvPr>
        </p:nvSpPr>
        <p:spPr/>
        <p:txBody>
          <a:bodyPr>
            <a:normAutofit lnSpcReduction="10000"/>
          </a:bodyPr>
          <a:lstStyle/>
          <a:p>
            <a:r>
              <a:rPr lang="en-US" dirty="0"/>
              <a:t>Once done, you can then keep a count of how much inventory is being used and how. Any time an item is taken out for use, the stock is automatically updated in the </a:t>
            </a:r>
            <a:r>
              <a:rPr lang="en-US" dirty="0" smtClean="0"/>
              <a:t>system</a:t>
            </a:r>
          </a:p>
          <a:p>
            <a:pPr fontAlgn="base"/>
            <a:r>
              <a:rPr lang="en-US" b="1" dirty="0"/>
              <a:t>2. Set thresholds</a:t>
            </a:r>
          </a:p>
          <a:p>
            <a:pPr fontAlgn="base"/>
            <a:r>
              <a:rPr lang="en-US" dirty="0"/>
              <a:t>In order to minimize chances of unexpected outages, you can set stock threshold levels in your software</a:t>
            </a:r>
            <a:r>
              <a:rPr lang="en-US" dirty="0" smtClean="0"/>
              <a:t>.</a:t>
            </a:r>
          </a:p>
          <a:p>
            <a:pPr fontAlgn="base"/>
            <a:r>
              <a:rPr lang="en-US" dirty="0" smtClean="0"/>
              <a:t> </a:t>
            </a:r>
            <a:r>
              <a:rPr lang="en-US" dirty="0"/>
              <a:t>For instance, you set the low threshold level at 5 for USBs at the </a:t>
            </a:r>
            <a:r>
              <a:rPr lang="en-US" dirty="0" smtClean="0"/>
              <a:t>office.</a:t>
            </a:r>
          </a:p>
          <a:p>
            <a:pPr fontAlgn="base"/>
            <a:r>
              <a:rPr lang="en-US" dirty="0" smtClean="0"/>
              <a:t>Whenever </a:t>
            </a:r>
            <a:r>
              <a:rPr lang="en-US" dirty="0"/>
              <a:t>the quantity of USBs hits 5, an alert will be sent out to the admins notifying them of low threshold. </a:t>
            </a:r>
          </a:p>
          <a:p>
            <a:endParaRPr lang="en-US" dirty="0"/>
          </a:p>
        </p:txBody>
      </p:sp>
    </p:spTree>
    <p:extLst>
      <p:ext uri="{BB962C8B-B14F-4D97-AF65-F5344CB8AC3E}">
        <p14:creationId xmlns:p14="http://schemas.microsoft.com/office/powerpoint/2010/main" val="427960741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Best practices for inventory control</a:t>
            </a:r>
            <a:endParaRPr lang="en-US" dirty="0"/>
          </a:p>
        </p:txBody>
      </p:sp>
      <p:sp>
        <p:nvSpPr>
          <p:cNvPr id="3" name="Content Placeholder 2"/>
          <p:cNvSpPr>
            <a:spLocks noGrp="1"/>
          </p:cNvSpPr>
          <p:nvPr>
            <p:ph idx="1"/>
          </p:nvPr>
        </p:nvSpPr>
        <p:spPr/>
        <p:txBody>
          <a:bodyPr>
            <a:normAutofit/>
          </a:bodyPr>
          <a:lstStyle/>
          <a:p>
            <a:r>
              <a:rPr lang="en-US" dirty="0"/>
              <a:t>Timely notifications will ensure that a purchase order is set up before the stock is finished. </a:t>
            </a:r>
          </a:p>
          <a:p>
            <a:r>
              <a:rPr lang="en-US" dirty="0"/>
              <a:t>Same can be done for excess stock levels to avoid hoarding items at a single warehouse, tying up resources</a:t>
            </a:r>
          </a:p>
          <a:p>
            <a:pPr fontAlgn="base"/>
            <a:r>
              <a:rPr lang="en-US" b="1" dirty="0" smtClean="0"/>
              <a:t>3</a:t>
            </a:r>
            <a:r>
              <a:rPr lang="en-US" b="1" dirty="0"/>
              <a:t>. Run inventory audits</a:t>
            </a:r>
          </a:p>
          <a:p>
            <a:pPr fontAlgn="base"/>
            <a:r>
              <a:rPr lang="en-US" dirty="0"/>
              <a:t>Regular </a:t>
            </a:r>
            <a:r>
              <a:rPr lang="en-US" dirty="0" smtClean="0"/>
              <a:t>inventory auditing</a:t>
            </a:r>
            <a:r>
              <a:rPr lang="en-US" dirty="0"/>
              <a:t> is the cornerstone of efficient warehouse operations. </a:t>
            </a:r>
            <a:endParaRPr lang="en-US" dirty="0" smtClean="0"/>
          </a:p>
          <a:p>
            <a:pPr fontAlgn="base"/>
            <a:r>
              <a:rPr lang="en-US" dirty="0" smtClean="0"/>
              <a:t>Run </a:t>
            </a:r>
            <a:r>
              <a:rPr lang="en-US" dirty="0"/>
              <a:t>regular audits for the items placed in the warehouse and reconcile it with your digital inventory records. </a:t>
            </a:r>
            <a:endParaRPr lang="en-US" dirty="0" smtClean="0"/>
          </a:p>
          <a:p>
            <a:endParaRPr lang="en-US" dirty="0"/>
          </a:p>
        </p:txBody>
      </p:sp>
    </p:spTree>
    <p:extLst>
      <p:ext uri="{BB962C8B-B14F-4D97-AF65-F5344CB8AC3E}">
        <p14:creationId xmlns:p14="http://schemas.microsoft.com/office/powerpoint/2010/main" val="386356935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Best practices for inventory control</a:t>
            </a:r>
            <a:endParaRPr lang="en-US" dirty="0"/>
          </a:p>
        </p:txBody>
      </p:sp>
      <p:sp>
        <p:nvSpPr>
          <p:cNvPr id="3" name="Content Placeholder 2"/>
          <p:cNvSpPr>
            <a:spLocks noGrp="1"/>
          </p:cNvSpPr>
          <p:nvPr>
            <p:ph idx="1"/>
          </p:nvPr>
        </p:nvSpPr>
        <p:spPr/>
        <p:txBody>
          <a:bodyPr>
            <a:normAutofit lnSpcReduction="10000"/>
          </a:bodyPr>
          <a:lstStyle/>
          <a:p>
            <a:pPr fontAlgn="base"/>
            <a:r>
              <a:rPr lang="en-US" dirty="0"/>
              <a:t>Conduct physical counts from time to time to ensure your inventory is in the right hands and sufficient quantity. </a:t>
            </a:r>
          </a:p>
          <a:p>
            <a:pPr fontAlgn="base"/>
            <a:r>
              <a:rPr lang="en-US" dirty="0"/>
              <a:t>This practice not only helps sustain accuracy but also helps you regulate your finances. </a:t>
            </a:r>
          </a:p>
          <a:p>
            <a:pPr fontAlgn="base"/>
            <a:r>
              <a:rPr lang="en-US" dirty="0"/>
              <a:t>Audits are critical because they help filter out damaged or expired inventory and evaluate the value of each inventory item in a transparent manner. </a:t>
            </a:r>
          </a:p>
          <a:p>
            <a:pPr fontAlgn="base"/>
            <a:r>
              <a:rPr lang="en-US" b="1" dirty="0" smtClean="0"/>
              <a:t>4</a:t>
            </a:r>
            <a:r>
              <a:rPr lang="en-US" b="1" dirty="0"/>
              <a:t>. Track custodianship</a:t>
            </a:r>
          </a:p>
          <a:p>
            <a:pPr fontAlgn="base"/>
            <a:r>
              <a:rPr lang="en-US" dirty="0"/>
              <a:t>Assign critical inventory items to trustworthy employees to make them responsible for keeping the item well-maintained and </a:t>
            </a:r>
            <a:r>
              <a:rPr lang="en-US" dirty="0" smtClean="0"/>
              <a:t>tracked.</a:t>
            </a:r>
          </a:p>
        </p:txBody>
      </p:sp>
    </p:spTree>
    <p:extLst>
      <p:ext uri="{BB962C8B-B14F-4D97-AF65-F5344CB8AC3E}">
        <p14:creationId xmlns:p14="http://schemas.microsoft.com/office/powerpoint/2010/main" val="120810710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Best practices for inventory control</a:t>
            </a:r>
            <a:endParaRPr lang="en-US" dirty="0"/>
          </a:p>
        </p:txBody>
      </p:sp>
      <p:sp>
        <p:nvSpPr>
          <p:cNvPr id="3" name="Content Placeholder 2"/>
          <p:cNvSpPr>
            <a:spLocks noGrp="1"/>
          </p:cNvSpPr>
          <p:nvPr>
            <p:ph idx="1"/>
          </p:nvPr>
        </p:nvSpPr>
        <p:spPr/>
        <p:txBody>
          <a:bodyPr/>
          <a:lstStyle/>
          <a:p>
            <a:pPr fontAlgn="base"/>
            <a:r>
              <a:rPr lang="en-US" dirty="0"/>
              <a:t>Keep the asset history intact so details of the custodian can be tracked along with each check in and check out.  </a:t>
            </a:r>
          </a:p>
          <a:p>
            <a:pPr fontAlgn="base"/>
            <a:r>
              <a:rPr lang="en-US" dirty="0"/>
              <a:t>By tracking the custody of each inventory item, you can keep the inventory secure and safe at all times – increasing accountability.</a:t>
            </a:r>
          </a:p>
          <a:p>
            <a:pPr fontAlgn="base"/>
            <a:r>
              <a:rPr lang="en-US" dirty="0"/>
              <a:t>Additionally, knowing who had custody of what inventory item at any given time helps trace any issues back to the custodian, supporting quick resolution.</a:t>
            </a:r>
          </a:p>
          <a:p>
            <a:pPr fontAlgn="base"/>
            <a:r>
              <a:rPr lang="en-US" dirty="0"/>
              <a:t> In case the inventory needs to be retrieved immediately, tracking the custodian will make it easier to do so. </a:t>
            </a:r>
          </a:p>
          <a:p>
            <a:endParaRPr lang="en-US" dirty="0"/>
          </a:p>
          <a:p>
            <a:endParaRPr lang="en-US" dirty="0"/>
          </a:p>
        </p:txBody>
      </p:sp>
    </p:spTree>
    <p:extLst>
      <p:ext uri="{BB962C8B-B14F-4D97-AF65-F5344CB8AC3E}">
        <p14:creationId xmlns:p14="http://schemas.microsoft.com/office/powerpoint/2010/main" val="27104451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Best practices for inventory control</a:t>
            </a:r>
            <a:endParaRPr lang="en-US" dirty="0"/>
          </a:p>
        </p:txBody>
      </p:sp>
      <p:sp>
        <p:nvSpPr>
          <p:cNvPr id="3" name="Content Placeholder 2"/>
          <p:cNvSpPr>
            <a:spLocks noGrp="1"/>
          </p:cNvSpPr>
          <p:nvPr>
            <p:ph idx="1"/>
          </p:nvPr>
        </p:nvSpPr>
        <p:spPr/>
        <p:txBody>
          <a:bodyPr>
            <a:normAutofit/>
          </a:bodyPr>
          <a:lstStyle/>
          <a:p>
            <a:pPr fontAlgn="base"/>
            <a:r>
              <a:rPr lang="en-US" b="1" dirty="0"/>
              <a:t>5. Train staff</a:t>
            </a:r>
          </a:p>
          <a:p>
            <a:pPr fontAlgn="base"/>
            <a:r>
              <a:rPr lang="en-US" dirty="0"/>
              <a:t>It is vital that you train your staff to use the inventory management system you are using to ensure they properly track inventory. </a:t>
            </a:r>
            <a:endParaRPr lang="en-US" dirty="0" smtClean="0"/>
          </a:p>
          <a:p>
            <a:pPr fontAlgn="base"/>
            <a:r>
              <a:rPr lang="en-US" dirty="0" smtClean="0"/>
              <a:t>This </a:t>
            </a:r>
            <a:r>
              <a:rPr lang="en-US" dirty="0"/>
              <a:t>includes giving them training on how to enter item details into the system, tag the items, update stock levels, and use advanced features for handling the stock. </a:t>
            </a:r>
            <a:endParaRPr lang="en-US" dirty="0" smtClean="0"/>
          </a:p>
          <a:p>
            <a:pPr fontAlgn="base"/>
            <a:r>
              <a:rPr lang="en-US" dirty="0" smtClean="0"/>
              <a:t>Once </a:t>
            </a:r>
            <a:r>
              <a:rPr lang="en-US" dirty="0"/>
              <a:t>you have trained the staff, you can considerably reduce the chances of errors in documenting and tracking inventory. </a:t>
            </a:r>
          </a:p>
          <a:p>
            <a:pPr marL="0" indent="0" fontAlgn="base">
              <a:buNone/>
            </a:pPr>
            <a:r>
              <a:rPr lang="en-US" dirty="0"/>
              <a:t> </a:t>
            </a:r>
          </a:p>
          <a:p>
            <a:endParaRPr lang="en-US" dirty="0"/>
          </a:p>
        </p:txBody>
      </p:sp>
    </p:spTree>
    <p:extLst>
      <p:ext uri="{BB962C8B-B14F-4D97-AF65-F5344CB8AC3E}">
        <p14:creationId xmlns:p14="http://schemas.microsoft.com/office/powerpoint/2010/main" val="278258894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Best practices for inventory control</a:t>
            </a:r>
            <a:endParaRPr lang="en-US" dirty="0"/>
          </a:p>
        </p:txBody>
      </p:sp>
      <p:sp>
        <p:nvSpPr>
          <p:cNvPr id="3" name="Content Placeholder 2"/>
          <p:cNvSpPr>
            <a:spLocks noGrp="1"/>
          </p:cNvSpPr>
          <p:nvPr>
            <p:ph idx="1"/>
          </p:nvPr>
        </p:nvSpPr>
        <p:spPr/>
        <p:txBody>
          <a:bodyPr/>
          <a:lstStyle/>
          <a:p>
            <a:r>
              <a:rPr lang="en-US" dirty="0"/>
              <a:t>You can conduct weekly or monthly training sessions for this </a:t>
            </a:r>
            <a:r>
              <a:rPr lang="en-US" dirty="0" smtClean="0"/>
              <a:t>purpose.</a:t>
            </a:r>
          </a:p>
          <a:p>
            <a:r>
              <a:rPr lang="en-US" dirty="0" smtClean="0"/>
              <a:t>First</a:t>
            </a:r>
            <a:r>
              <a:rPr lang="en-US" dirty="0"/>
              <a:t>, set clear training objectives, provide them user manuals and introduce them to different aspects of the system for enhanced outcome</a:t>
            </a:r>
            <a:r>
              <a:rPr lang="en-US" dirty="0" smtClean="0"/>
              <a:t>.</a:t>
            </a:r>
          </a:p>
          <a:p>
            <a:r>
              <a:rPr lang="en-US" dirty="0"/>
              <a:t>Managing stock effectively is no small task, but the returns make inventory control  worthwhile</a:t>
            </a:r>
            <a:r>
              <a:rPr lang="en-US" dirty="0" smtClean="0"/>
              <a:t>.</a:t>
            </a:r>
          </a:p>
          <a:p>
            <a:r>
              <a:rPr lang="en-US" dirty="0" smtClean="0"/>
              <a:t> </a:t>
            </a:r>
            <a:r>
              <a:rPr lang="en-US" dirty="0"/>
              <a:t>With enhanced visibility, coordination, and optimization through automated inventory systems, organizations operate more profitably and sustainably</a:t>
            </a:r>
          </a:p>
        </p:txBody>
      </p:sp>
    </p:spTree>
    <p:extLst>
      <p:ext uri="{BB962C8B-B14F-4D97-AF65-F5344CB8AC3E}">
        <p14:creationId xmlns:p14="http://schemas.microsoft.com/office/powerpoint/2010/main" val="2460464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Week 10 : Inventory Costing Decision</a:t>
            </a:r>
            <a:endParaRPr lang="en-US" dirty="0"/>
          </a:p>
        </p:txBody>
      </p:sp>
      <p:sp>
        <p:nvSpPr>
          <p:cNvPr id="3" name="Content Placeholder 2"/>
          <p:cNvSpPr>
            <a:spLocks noGrp="1"/>
          </p:cNvSpPr>
          <p:nvPr>
            <p:ph idx="1"/>
          </p:nvPr>
        </p:nvSpPr>
        <p:spPr/>
        <p:txBody>
          <a:bodyPr/>
          <a:lstStyle/>
          <a:p>
            <a:endParaRPr lang="en-US" dirty="0" smtClean="0"/>
          </a:p>
          <a:p>
            <a:endParaRPr lang="en-US" dirty="0"/>
          </a:p>
          <a:p>
            <a:r>
              <a:rPr lang="en-US" dirty="0" smtClean="0"/>
              <a:t>End of Week Ten Part 2</a:t>
            </a:r>
            <a:endParaRPr lang="en-US" dirty="0"/>
          </a:p>
        </p:txBody>
      </p:sp>
    </p:spTree>
    <p:extLst>
      <p:ext uri="{BB962C8B-B14F-4D97-AF65-F5344CB8AC3E}">
        <p14:creationId xmlns:p14="http://schemas.microsoft.com/office/powerpoint/2010/main" val="191470107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189</TotalTime>
  <Words>1944</Words>
  <Application>Microsoft Office PowerPoint</Application>
  <PresentationFormat>Custom</PresentationFormat>
  <Paragraphs>238</Paragraphs>
  <Slides>42</Slides>
  <Notes>0</Notes>
  <HiddenSlides>0</HiddenSlides>
  <MMClips>0</MMClips>
  <ScaleCrop>false</ScaleCrop>
  <HeadingPairs>
    <vt:vector size="4" baseType="variant">
      <vt:variant>
        <vt:lpstr>Theme</vt:lpstr>
      </vt:variant>
      <vt:variant>
        <vt:i4>1</vt:i4>
      </vt:variant>
      <vt:variant>
        <vt:lpstr>Slide Titles</vt:lpstr>
      </vt:variant>
      <vt:variant>
        <vt:i4>42</vt:i4>
      </vt:variant>
    </vt:vector>
  </HeadingPairs>
  <TitlesOfParts>
    <vt:vector size="43" baseType="lpstr">
      <vt:lpstr>Office Theme</vt:lpstr>
      <vt:lpstr>Course: Advanced Management Accounting</vt:lpstr>
      <vt:lpstr>Introduction</vt:lpstr>
      <vt:lpstr>Introduction</vt:lpstr>
      <vt:lpstr>Introduction</vt:lpstr>
      <vt:lpstr>components of inventory control</vt:lpstr>
      <vt:lpstr>Components of inventory control</vt:lpstr>
      <vt:lpstr>Components of inventory control</vt:lpstr>
      <vt:lpstr>Inventory control vs inventory management</vt:lpstr>
      <vt:lpstr>Importance of inventory control  </vt:lpstr>
      <vt:lpstr>Importance of inventory control </vt:lpstr>
      <vt:lpstr>Importance of inventory control</vt:lpstr>
      <vt:lpstr>Importance of inventory control</vt:lpstr>
      <vt:lpstr>Importance of inventory control</vt:lpstr>
      <vt:lpstr>Importance of inventory control</vt:lpstr>
      <vt:lpstr>Importance of inventory control</vt:lpstr>
      <vt:lpstr>Importance of inventory control</vt:lpstr>
      <vt:lpstr>Importance of inventory control</vt:lpstr>
      <vt:lpstr>Challenges in inventory control</vt:lpstr>
      <vt:lpstr>2. Maintaining accurate data </vt:lpstr>
      <vt:lpstr>3. Optimizing inventory placement  </vt:lpstr>
      <vt:lpstr>4. Tracking inventory movements </vt:lpstr>
      <vt:lpstr>Week 10 : Inventory Control Decision</vt:lpstr>
      <vt:lpstr>Week 10 : Inventory Control Decision</vt:lpstr>
      <vt:lpstr>Ways to control inventory </vt:lpstr>
      <vt:lpstr>Ways to control inventory</vt:lpstr>
      <vt:lpstr>Ways to control inventory</vt:lpstr>
      <vt:lpstr>Types of inventory control  </vt:lpstr>
      <vt:lpstr>Types of inventory control</vt:lpstr>
      <vt:lpstr>Types of inventory control</vt:lpstr>
      <vt:lpstr>Techniques to control inventory </vt:lpstr>
      <vt:lpstr>Techniques to control inventory</vt:lpstr>
      <vt:lpstr>Techniques to control inventory</vt:lpstr>
      <vt:lpstr>Techniques to control inventory</vt:lpstr>
      <vt:lpstr>Techniques to control inventory</vt:lpstr>
      <vt:lpstr>Best practices for inventory control </vt:lpstr>
      <vt:lpstr>Best practices for inventory control</vt:lpstr>
      <vt:lpstr>Best practices for inventory control</vt:lpstr>
      <vt:lpstr>Best practices for inventory control</vt:lpstr>
      <vt:lpstr>Best practices for inventory control</vt:lpstr>
      <vt:lpstr>Best practices for inventory control</vt:lpstr>
      <vt:lpstr>Best practices for inventory control</vt:lpstr>
      <vt:lpstr>Week 10 : Inventory Costing Decision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Peter Karugu Kahihu</dc:creator>
  <cp:lastModifiedBy>Admin</cp:lastModifiedBy>
  <cp:revision>21</cp:revision>
  <dcterms:created xsi:type="dcterms:W3CDTF">2024-10-24T10:45:55Z</dcterms:created>
  <dcterms:modified xsi:type="dcterms:W3CDTF">2024-10-25T06:47:47Z</dcterms:modified>
</cp:coreProperties>
</file>