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28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4050D4-D330-4831-9F5D-9D76AEF15C00}"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911652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4050D4-D330-4831-9F5D-9D76AEF15C00}"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3808959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4050D4-D330-4831-9F5D-9D76AEF15C00}"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4114770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4050D4-D330-4831-9F5D-9D76AEF15C00}"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1543983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4050D4-D330-4831-9F5D-9D76AEF15C00}"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1632888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4050D4-D330-4831-9F5D-9D76AEF15C00}"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3763405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4050D4-D330-4831-9F5D-9D76AEF15C00}"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1437518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4050D4-D330-4831-9F5D-9D76AEF15C00}"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15620823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4050D4-D330-4831-9F5D-9D76AEF15C00}"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1513453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4050D4-D330-4831-9F5D-9D76AEF15C00}"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774093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4050D4-D330-4831-9F5D-9D76AEF15C00}"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C350CE-F456-4B5E-8BE6-E15F021A94C9}" type="slidenum">
              <a:rPr lang="en-US" smtClean="0"/>
              <a:t>‹#›</a:t>
            </a:fld>
            <a:endParaRPr lang="en-US"/>
          </a:p>
        </p:txBody>
      </p:sp>
    </p:spTree>
    <p:extLst>
      <p:ext uri="{BB962C8B-B14F-4D97-AF65-F5344CB8AC3E}">
        <p14:creationId xmlns:p14="http://schemas.microsoft.com/office/powerpoint/2010/main" val="3840583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4050D4-D330-4831-9F5D-9D76AEF15C00}" type="datetimeFigureOut">
              <a:rPr lang="en-US" smtClean="0"/>
              <a:t>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C350CE-F456-4B5E-8BE6-E15F021A94C9}" type="slidenum">
              <a:rPr lang="en-US" smtClean="0"/>
              <a:t>‹#›</a:t>
            </a:fld>
            <a:endParaRPr lang="en-US"/>
          </a:p>
        </p:txBody>
      </p:sp>
    </p:spTree>
    <p:extLst>
      <p:ext uri="{BB962C8B-B14F-4D97-AF65-F5344CB8AC3E}">
        <p14:creationId xmlns:p14="http://schemas.microsoft.com/office/powerpoint/2010/main" val="1251276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Advanced Management Accounting</a:t>
            </a:r>
            <a:endParaRPr lang="en-US" dirty="0"/>
          </a:p>
        </p:txBody>
      </p:sp>
      <p:sp>
        <p:nvSpPr>
          <p:cNvPr id="3" name="Subtitle 2"/>
          <p:cNvSpPr>
            <a:spLocks noGrp="1"/>
          </p:cNvSpPr>
          <p:nvPr>
            <p:ph type="subTitle" idx="1"/>
          </p:nvPr>
        </p:nvSpPr>
        <p:spPr/>
        <p:txBody>
          <a:bodyPr/>
          <a:lstStyle/>
          <a:p>
            <a:r>
              <a:rPr lang="en-US" dirty="0" smtClean="0"/>
              <a:t>Week 11 : Resource Allocation and Optimization Decisions</a:t>
            </a:r>
          </a:p>
          <a:p>
            <a:endParaRPr lang="en-US" dirty="0" smtClean="0"/>
          </a:p>
          <a:p>
            <a:r>
              <a:rPr lang="en-US" dirty="0" smtClean="0"/>
              <a:t>Lecturer: Peter Karugu Kahihu</a:t>
            </a:r>
          </a:p>
          <a:p>
            <a:endParaRPr lang="en-US" dirty="0"/>
          </a:p>
        </p:txBody>
      </p:sp>
    </p:spTree>
    <p:extLst>
      <p:ext uri="{BB962C8B-B14F-4D97-AF65-F5344CB8AC3E}">
        <p14:creationId xmlns:p14="http://schemas.microsoft.com/office/powerpoint/2010/main" val="750199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Introduction</a:t>
            </a:r>
            <a:endParaRPr lang="en-US" dirty="0"/>
          </a:p>
        </p:txBody>
      </p:sp>
      <p:sp>
        <p:nvSpPr>
          <p:cNvPr id="3" name="Content Placeholder 2"/>
          <p:cNvSpPr>
            <a:spLocks noGrp="1"/>
          </p:cNvSpPr>
          <p:nvPr>
            <p:ph idx="1"/>
          </p:nvPr>
        </p:nvSpPr>
        <p:spPr/>
        <p:txBody>
          <a:bodyPr/>
          <a:lstStyle/>
          <a:p>
            <a:pPr algn="just"/>
            <a:r>
              <a:rPr lang="en-US" dirty="0" smtClean="0"/>
              <a:t>This lecture introduces you to the Resource allocation and optimization </a:t>
            </a:r>
            <a:r>
              <a:rPr lang="en-US" dirty="0"/>
              <a:t>d</a:t>
            </a:r>
            <a:r>
              <a:rPr lang="en-US" dirty="0" smtClean="0"/>
              <a:t>ecisions </a:t>
            </a:r>
          </a:p>
          <a:p>
            <a:pPr algn="just"/>
            <a:r>
              <a:rPr lang="en-US" b="1" dirty="0" smtClean="0"/>
              <a:t>	</a:t>
            </a:r>
            <a:r>
              <a:rPr lang="x-none" b="1" dirty="0" smtClean="0"/>
              <a:t>Expected Learning Outcomes</a:t>
            </a:r>
            <a:endParaRPr lang="en-US" dirty="0" smtClean="0"/>
          </a:p>
          <a:p>
            <a:pPr algn="just"/>
            <a:r>
              <a:rPr lang="en-US" dirty="0" smtClean="0"/>
              <a:t>By the end of this lecture, the learner should be able to: </a:t>
            </a:r>
          </a:p>
          <a:p>
            <a:pPr lvl="1" algn="just"/>
            <a:r>
              <a:rPr lang="en-US" dirty="0" smtClean="0"/>
              <a:t>Know the </a:t>
            </a:r>
            <a:r>
              <a:rPr lang="en-US" dirty="0"/>
              <a:t>process of determining and allocating resources </a:t>
            </a:r>
            <a:endParaRPr lang="en-US" dirty="0" smtClean="0"/>
          </a:p>
          <a:p>
            <a:pPr lvl="1" algn="just"/>
            <a:r>
              <a:rPr lang="en-US" dirty="0" smtClean="0"/>
              <a:t>Know </a:t>
            </a:r>
            <a:r>
              <a:rPr lang="en-US" dirty="0"/>
              <a:t>Significance of Resource Distribution </a:t>
            </a:r>
            <a:endParaRPr lang="en-US" dirty="0" smtClean="0"/>
          </a:p>
          <a:p>
            <a:pPr lvl="1" algn="just"/>
            <a:r>
              <a:rPr lang="en-US" dirty="0" smtClean="0"/>
              <a:t>Know how to monitor </a:t>
            </a:r>
            <a:r>
              <a:rPr lang="en-US" dirty="0"/>
              <a:t>and </a:t>
            </a:r>
            <a:r>
              <a:rPr lang="en-US" dirty="0" smtClean="0"/>
              <a:t>enhance resource allocation</a:t>
            </a:r>
            <a:r>
              <a:rPr lang="en-US" b="1" dirty="0" smtClean="0"/>
              <a:t> </a:t>
            </a:r>
            <a:endParaRPr lang="en-US" b="1" dirty="0"/>
          </a:p>
        </p:txBody>
      </p:sp>
    </p:spTree>
    <p:extLst>
      <p:ext uri="{BB962C8B-B14F-4D97-AF65-F5344CB8AC3E}">
        <p14:creationId xmlns:p14="http://schemas.microsoft.com/office/powerpoint/2010/main" val="3218202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Introduction</a:t>
            </a:r>
            <a:endParaRPr lang="en-US" dirty="0"/>
          </a:p>
        </p:txBody>
      </p:sp>
      <p:sp>
        <p:nvSpPr>
          <p:cNvPr id="3" name="Content Placeholder 2"/>
          <p:cNvSpPr>
            <a:spLocks noGrp="1"/>
          </p:cNvSpPr>
          <p:nvPr>
            <p:ph idx="1"/>
          </p:nvPr>
        </p:nvSpPr>
        <p:spPr/>
        <p:txBody>
          <a:bodyPr>
            <a:normAutofit lnSpcReduction="10000"/>
          </a:bodyPr>
          <a:lstStyle/>
          <a:p>
            <a:r>
              <a:rPr lang="en-US" dirty="0"/>
              <a:t>Any business needs resources, such as financial assets, equipment, human capital, and others, and how they are distributed can make or fail a project</a:t>
            </a:r>
            <a:r>
              <a:rPr lang="en-US" dirty="0" smtClean="0"/>
              <a:t>.</a:t>
            </a:r>
          </a:p>
          <a:p>
            <a:r>
              <a:rPr lang="en-US" dirty="0" smtClean="0"/>
              <a:t> </a:t>
            </a:r>
            <a:r>
              <a:rPr lang="en-US" dirty="0"/>
              <a:t>In order to make sure that the appropriate resources are allocated to the appropriate tasks at the appropriate times, it is crucial to carefully organize and divide these resources throughout the different project activities. </a:t>
            </a:r>
            <a:endParaRPr lang="en-US" dirty="0" smtClean="0"/>
          </a:p>
          <a:p>
            <a:r>
              <a:rPr lang="en-US" dirty="0"/>
              <a:t>Finding the ideal balance between conflicting goals, maximizing resource use, and regularly reviewing and modifying allocations as the project develops are all components of effective resource allocation.</a:t>
            </a:r>
          </a:p>
        </p:txBody>
      </p:sp>
    </p:spTree>
    <p:extLst>
      <p:ext uri="{BB962C8B-B14F-4D97-AF65-F5344CB8AC3E}">
        <p14:creationId xmlns:p14="http://schemas.microsoft.com/office/powerpoint/2010/main" val="2356213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Introduction</a:t>
            </a:r>
            <a:endParaRPr lang="en-US" dirty="0"/>
          </a:p>
        </p:txBody>
      </p:sp>
      <p:sp>
        <p:nvSpPr>
          <p:cNvPr id="3" name="Content Placeholder 2"/>
          <p:cNvSpPr>
            <a:spLocks noGrp="1"/>
          </p:cNvSpPr>
          <p:nvPr>
            <p:ph idx="1"/>
          </p:nvPr>
        </p:nvSpPr>
        <p:spPr/>
        <p:txBody>
          <a:bodyPr>
            <a:normAutofit/>
          </a:bodyPr>
          <a:lstStyle/>
          <a:p>
            <a:r>
              <a:rPr lang="en-US" dirty="0" smtClean="0"/>
              <a:t>It </a:t>
            </a:r>
            <a:r>
              <a:rPr lang="en-US" dirty="0"/>
              <a:t>increases profitability and return on investment and guarantees on-time project </a:t>
            </a:r>
            <a:r>
              <a:rPr lang="en-US" dirty="0" smtClean="0"/>
              <a:t>delivery.</a:t>
            </a:r>
          </a:p>
          <a:p>
            <a:r>
              <a:rPr lang="en-US" dirty="0" smtClean="0"/>
              <a:t>The </a:t>
            </a:r>
            <a:r>
              <a:rPr lang="en-US" dirty="0"/>
              <a:t>main ideas of resource allocation will be discussed in this article, </a:t>
            </a:r>
            <a:r>
              <a:rPr lang="en-US" dirty="0" smtClean="0"/>
              <a:t>along </a:t>
            </a:r>
            <a:r>
              <a:rPr lang="en-US" dirty="0"/>
              <a:t>with tips on how to design a successful one for your </a:t>
            </a:r>
            <a:r>
              <a:rPr lang="en-US" dirty="0" smtClean="0"/>
              <a:t>company</a:t>
            </a:r>
          </a:p>
          <a:p>
            <a:r>
              <a:rPr lang="en-US" b="1" dirty="0"/>
              <a:t>Resource Allocation </a:t>
            </a:r>
            <a:r>
              <a:rPr lang="en-US" b="1" dirty="0" smtClean="0"/>
              <a:t>Definition</a:t>
            </a:r>
          </a:p>
          <a:p>
            <a:r>
              <a:rPr lang="en-US" dirty="0"/>
              <a:t>The process of determining and allocating resources to different business operations for a given time frame is known as resource scheduling. </a:t>
            </a:r>
            <a:endParaRPr lang="en-US" dirty="0" smtClean="0"/>
          </a:p>
        </p:txBody>
      </p:sp>
    </p:spTree>
    <p:extLst>
      <p:ext uri="{BB962C8B-B14F-4D97-AF65-F5344CB8AC3E}">
        <p14:creationId xmlns:p14="http://schemas.microsoft.com/office/powerpoint/2010/main" val="6639706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Resource Allocation Definition</a:t>
            </a:r>
            <a:br>
              <a:rPr lang="en-US" b="1" dirty="0" smtClean="0"/>
            </a:br>
            <a:endParaRPr lang="en-US" dirty="0"/>
          </a:p>
        </p:txBody>
      </p:sp>
      <p:sp>
        <p:nvSpPr>
          <p:cNvPr id="3" name="Content Placeholder 2"/>
          <p:cNvSpPr>
            <a:spLocks noGrp="1"/>
          </p:cNvSpPr>
          <p:nvPr>
            <p:ph idx="1"/>
          </p:nvPr>
        </p:nvSpPr>
        <p:spPr/>
        <p:txBody>
          <a:bodyPr>
            <a:normAutofit/>
          </a:bodyPr>
          <a:lstStyle/>
          <a:p>
            <a:r>
              <a:rPr lang="en-US" dirty="0" smtClean="0"/>
              <a:t>Project-related or non-project-related tasks include BAU, administration, support, operation, and so on. </a:t>
            </a:r>
          </a:p>
          <a:p>
            <a:r>
              <a:rPr lang="en-US" dirty="0" smtClean="0"/>
              <a:t>Maximum </a:t>
            </a:r>
            <a:r>
              <a:rPr lang="en-US" dirty="0"/>
              <a:t>resource usage is ensured when they are assigned 100% of their capability. </a:t>
            </a:r>
            <a:endParaRPr lang="en-US" dirty="0" smtClean="0"/>
          </a:p>
          <a:p>
            <a:r>
              <a:rPr lang="en-US" dirty="0" smtClean="0"/>
              <a:t>There </a:t>
            </a:r>
            <a:r>
              <a:rPr lang="en-US" dirty="0"/>
              <a:t>are two types of resources: fully and partially </a:t>
            </a:r>
            <a:r>
              <a:rPr lang="en-US" dirty="0" smtClean="0"/>
              <a:t>available.</a:t>
            </a:r>
          </a:p>
          <a:p>
            <a:r>
              <a:rPr lang="en-US" dirty="0" smtClean="0"/>
              <a:t>Resource </a:t>
            </a:r>
            <a:r>
              <a:rPr lang="en-US" dirty="0"/>
              <a:t>managers must thus guarantee that the resources allotted are available for the best possible use. </a:t>
            </a:r>
            <a:endParaRPr lang="en-US" dirty="0" smtClean="0"/>
          </a:p>
          <a:p>
            <a:r>
              <a:rPr lang="en-US" dirty="0"/>
              <a:t/>
            </a:r>
            <a:br>
              <a:rPr lang="en-US" dirty="0"/>
            </a:br>
            <a:endParaRPr lang="en-US" dirty="0"/>
          </a:p>
        </p:txBody>
      </p:sp>
    </p:spTree>
    <p:extLst>
      <p:ext uri="{BB962C8B-B14F-4D97-AF65-F5344CB8AC3E}">
        <p14:creationId xmlns:p14="http://schemas.microsoft.com/office/powerpoint/2010/main" val="1336148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a:t>
            </a:r>
            <a:r>
              <a:rPr lang="en-US" dirty="0"/>
              <a:t>of Resource Allocation </a:t>
            </a:r>
          </a:p>
        </p:txBody>
      </p:sp>
      <p:sp>
        <p:nvSpPr>
          <p:cNvPr id="3" name="Content Placeholder 2"/>
          <p:cNvSpPr>
            <a:spLocks noGrp="1"/>
          </p:cNvSpPr>
          <p:nvPr>
            <p:ph idx="1"/>
          </p:nvPr>
        </p:nvSpPr>
        <p:spPr/>
        <p:txBody>
          <a:bodyPr/>
          <a:lstStyle/>
          <a:p>
            <a:r>
              <a:rPr lang="en-US" dirty="0" smtClean="0"/>
              <a:t>This brings us to an example of resource allocation.</a:t>
            </a:r>
          </a:p>
          <a:p>
            <a:r>
              <a:rPr lang="en-US" dirty="0" smtClean="0"/>
              <a:t>There </a:t>
            </a:r>
            <a:r>
              <a:rPr lang="en-US" dirty="0"/>
              <a:t>is a new web development project underway at an IT </a:t>
            </a:r>
            <a:r>
              <a:rPr lang="en-US" dirty="0" smtClean="0"/>
              <a:t>company.</a:t>
            </a:r>
          </a:p>
          <a:p>
            <a:r>
              <a:rPr lang="en-US" dirty="0" smtClean="0"/>
              <a:t>Making </a:t>
            </a:r>
            <a:r>
              <a:rPr lang="en-US" dirty="0"/>
              <a:t>a thorough Work Breakdown Structure (WBS) that enumerates every activity and subtask involved in the project lifecycle is how the project manager starts the planning phase. </a:t>
            </a:r>
          </a:p>
          <a:p>
            <a:r>
              <a:rPr lang="en-US" dirty="0"/>
              <a:t>A Resource Breakdown Structure (RBS), which lists all the resources needed to complete the project effectively, comes next. </a:t>
            </a:r>
            <a:br>
              <a:rPr lang="en-US" dirty="0"/>
            </a:br>
            <a:endParaRPr lang="en-US" dirty="0"/>
          </a:p>
        </p:txBody>
      </p:sp>
    </p:spTree>
    <p:extLst>
      <p:ext uri="{BB962C8B-B14F-4D97-AF65-F5344CB8AC3E}">
        <p14:creationId xmlns:p14="http://schemas.microsoft.com/office/powerpoint/2010/main" val="10697599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Resource Allocation </a:t>
            </a:r>
            <a:endParaRPr lang="en-US" dirty="0"/>
          </a:p>
        </p:txBody>
      </p:sp>
      <p:sp>
        <p:nvSpPr>
          <p:cNvPr id="3" name="Content Placeholder 2"/>
          <p:cNvSpPr>
            <a:spLocks noGrp="1"/>
          </p:cNvSpPr>
          <p:nvPr>
            <p:ph idx="1"/>
          </p:nvPr>
        </p:nvSpPr>
        <p:spPr/>
        <p:txBody>
          <a:bodyPr/>
          <a:lstStyle/>
          <a:p>
            <a:r>
              <a:rPr lang="en-US" dirty="0"/>
              <a:t>The project manager determines that in order to finish the project on schedule, they will need two QA testers, two UI/UX designers with Adobe Photoshop skills, two DevOps engineers with AWS experience, and five backend developers with Java and CSS competence</a:t>
            </a:r>
            <a:r>
              <a:rPr lang="en-US" dirty="0" smtClean="0"/>
              <a:t>.</a:t>
            </a:r>
          </a:p>
          <a:p>
            <a:r>
              <a:rPr lang="en-US" dirty="0" smtClean="0"/>
              <a:t> </a:t>
            </a:r>
            <a:r>
              <a:rPr lang="en-US" dirty="0"/>
              <a:t>The resource manager receives the resource requests for each of these jobs from the project manager after the requirements have been established. </a:t>
            </a:r>
            <a:endParaRPr lang="en-US" dirty="0" smtClean="0"/>
          </a:p>
          <a:p>
            <a:r>
              <a:rPr lang="en-US" dirty="0" smtClean="0"/>
              <a:t>The resource management then starts the allocation procedure. </a:t>
            </a:r>
          </a:p>
          <a:p>
            <a:pPr marL="0" indent="0">
              <a:buNone/>
            </a:pPr>
            <a:r>
              <a:rPr lang="en-US" dirty="0"/>
              <a:t/>
            </a:r>
            <a:br>
              <a:rPr lang="en-US" dirty="0"/>
            </a:br>
            <a:endParaRPr lang="en-US" dirty="0"/>
          </a:p>
        </p:txBody>
      </p:sp>
    </p:spTree>
    <p:extLst>
      <p:ext uri="{BB962C8B-B14F-4D97-AF65-F5344CB8AC3E}">
        <p14:creationId xmlns:p14="http://schemas.microsoft.com/office/powerpoint/2010/main" val="2971841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Resource Allocation </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To </a:t>
            </a:r>
            <a:r>
              <a:rPr lang="en-US" dirty="0"/>
              <a:t>find qualified workers with the appropriate skills for each position, they search the internal resource database. </a:t>
            </a:r>
            <a:endParaRPr lang="en-US" dirty="0" smtClean="0"/>
          </a:p>
          <a:p>
            <a:r>
              <a:rPr lang="en-US" dirty="0" smtClean="0"/>
              <a:t>They </a:t>
            </a:r>
            <a:r>
              <a:rPr lang="en-US" dirty="0"/>
              <a:t>also investigate whether these resources are available for the designated period of time. </a:t>
            </a:r>
          </a:p>
          <a:p>
            <a:r>
              <a:rPr lang="en-US" dirty="0"/>
              <a:t>There is a talent problem, though, as the resource manager finds that only three developers and one DevOps Engineer are available to take on the project</a:t>
            </a:r>
            <a:r>
              <a:rPr lang="en-US" dirty="0" smtClean="0"/>
              <a:t>.</a:t>
            </a:r>
          </a:p>
          <a:p>
            <a:r>
              <a:rPr lang="en-US" dirty="0"/>
              <a:t>The resource manager employs contingent workers to cover the abilities that are lacking and uses an out-rotation &amp; backfill technique to handle this</a:t>
            </a:r>
            <a:r>
              <a:rPr lang="en-US" dirty="0" smtClean="0"/>
              <a:t>.</a:t>
            </a:r>
          </a:p>
          <a:p>
            <a:r>
              <a:rPr lang="en-US" dirty="0" smtClean="0"/>
              <a:t> </a:t>
            </a:r>
            <a:r>
              <a:rPr lang="en-US" dirty="0"/>
              <a:t>The resource manager may guarantee that the project begins on schedule and that the resource requirements are fulfilled quickly by taking the initiative to gain the required skills. </a:t>
            </a:r>
          </a:p>
        </p:txBody>
      </p:sp>
    </p:spTree>
    <p:extLst>
      <p:ext uri="{BB962C8B-B14F-4D97-AF65-F5344CB8AC3E}">
        <p14:creationId xmlns:p14="http://schemas.microsoft.com/office/powerpoint/2010/main" val="10104447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Benefits of Resource Allocation</a:t>
            </a:r>
            <a:endParaRPr lang="en-US" dirty="0"/>
          </a:p>
        </p:txBody>
      </p:sp>
      <p:sp>
        <p:nvSpPr>
          <p:cNvPr id="3" name="Content Placeholder 2"/>
          <p:cNvSpPr>
            <a:spLocks noGrp="1"/>
          </p:cNvSpPr>
          <p:nvPr>
            <p:ph idx="1"/>
          </p:nvPr>
        </p:nvSpPr>
        <p:spPr/>
        <p:txBody>
          <a:bodyPr>
            <a:normAutofit lnSpcReduction="10000"/>
          </a:bodyPr>
          <a:lstStyle/>
          <a:p>
            <a:r>
              <a:rPr lang="en-US" dirty="0"/>
              <a:t>Allocating resources is crucial to project management because it enables you to plan and accomplish project objectives. </a:t>
            </a:r>
            <a:endParaRPr lang="en-US" dirty="0" smtClean="0"/>
          </a:p>
          <a:p>
            <a:r>
              <a:rPr lang="en-US" dirty="0" smtClean="0"/>
              <a:t>Let's </a:t>
            </a:r>
            <a:r>
              <a:rPr lang="en-US" dirty="0"/>
              <a:t>examine the numerous more advantages: </a:t>
            </a:r>
            <a:endParaRPr lang="en-US" dirty="0" smtClean="0"/>
          </a:p>
          <a:p>
            <a:r>
              <a:rPr lang="en-US" b="1" dirty="0" smtClean="0"/>
              <a:t>Lowers </a:t>
            </a:r>
            <a:r>
              <a:rPr lang="en-US" b="1" dirty="0"/>
              <a:t>the Cost of Project Resources</a:t>
            </a:r>
            <a:r>
              <a:rPr lang="en-US" dirty="0"/>
              <a:t> </a:t>
            </a:r>
            <a:endParaRPr lang="en-US" dirty="0" smtClean="0"/>
          </a:p>
          <a:p>
            <a:r>
              <a:rPr lang="en-US" dirty="0" smtClean="0"/>
              <a:t>Managers </a:t>
            </a:r>
            <a:r>
              <a:rPr lang="en-US" dirty="0"/>
              <a:t>can assign the most appropriate global resources from affordable places to project activities through efficient resource allocation. </a:t>
            </a:r>
            <a:endParaRPr lang="en-US" dirty="0" smtClean="0"/>
          </a:p>
          <a:p>
            <a:r>
              <a:rPr lang="en-US" dirty="0" smtClean="0"/>
              <a:t>This </a:t>
            </a:r>
            <a:r>
              <a:rPr lang="en-US" dirty="0"/>
              <a:t>enables businesses to drastically cut project resource costs without sacrificing quality. </a:t>
            </a:r>
            <a:br>
              <a:rPr lang="en-US" dirty="0"/>
            </a:br>
            <a:endParaRPr lang="en-US" dirty="0"/>
          </a:p>
        </p:txBody>
      </p:sp>
    </p:spTree>
    <p:extLst>
      <p:ext uri="{BB962C8B-B14F-4D97-AF65-F5344CB8AC3E}">
        <p14:creationId xmlns:p14="http://schemas.microsoft.com/office/powerpoint/2010/main" val="30690627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Benefits of Resource Allocation</a:t>
            </a:r>
            <a:endParaRPr lang="en-US" dirty="0"/>
          </a:p>
        </p:txBody>
      </p:sp>
      <p:sp>
        <p:nvSpPr>
          <p:cNvPr id="3" name="Content Placeholder 2"/>
          <p:cNvSpPr>
            <a:spLocks noGrp="1"/>
          </p:cNvSpPr>
          <p:nvPr>
            <p:ph idx="1"/>
          </p:nvPr>
        </p:nvSpPr>
        <p:spPr/>
        <p:txBody>
          <a:bodyPr>
            <a:normAutofit/>
          </a:bodyPr>
          <a:lstStyle/>
          <a:p>
            <a:endParaRPr lang="en-US" b="1" dirty="0" smtClean="0"/>
          </a:p>
          <a:p>
            <a:r>
              <a:rPr lang="en-US" b="1" dirty="0" smtClean="0"/>
              <a:t>Provides </a:t>
            </a:r>
            <a:r>
              <a:rPr lang="en-US" b="1" dirty="0"/>
              <a:t>Appropriate Resources for Appropriate Projects</a:t>
            </a:r>
            <a:r>
              <a:rPr lang="en-US" dirty="0"/>
              <a:t> </a:t>
            </a:r>
            <a:endParaRPr lang="en-US" dirty="0" smtClean="0"/>
          </a:p>
          <a:p>
            <a:r>
              <a:rPr lang="en-US" dirty="0" smtClean="0"/>
              <a:t>Managers </a:t>
            </a:r>
            <a:r>
              <a:rPr lang="en-US" dirty="0"/>
              <a:t>can obtain a thorough understanding of resource attributes, such as skills, availability, capacity, etc., by implementing an appropriate resource allocation procedure. </a:t>
            </a:r>
            <a:endParaRPr lang="en-US" dirty="0" smtClean="0"/>
          </a:p>
          <a:p>
            <a:r>
              <a:rPr lang="en-US" dirty="0" smtClean="0"/>
              <a:t>This </a:t>
            </a:r>
            <a:r>
              <a:rPr lang="en-US" dirty="0"/>
              <a:t>ensures competent allocation by assisting in the identification and assignment of the appropriate resources to the appropriate projects at the appropriate time and cost</a:t>
            </a:r>
            <a:r>
              <a:rPr lang="en-US" dirty="0" smtClean="0"/>
              <a:t>.</a:t>
            </a:r>
            <a:endParaRPr lang="en-US" dirty="0"/>
          </a:p>
        </p:txBody>
      </p:sp>
    </p:spTree>
    <p:extLst>
      <p:ext uri="{BB962C8B-B14F-4D97-AF65-F5344CB8AC3E}">
        <p14:creationId xmlns:p14="http://schemas.microsoft.com/office/powerpoint/2010/main" val="11902203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Benefits of Resource Allocation</a:t>
            </a:r>
            <a:endParaRPr lang="en-US" dirty="0"/>
          </a:p>
        </p:txBody>
      </p:sp>
      <p:sp>
        <p:nvSpPr>
          <p:cNvPr id="3" name="Content Placeholder 2"/>
          <p:cNvSpPr>
            <a:spLocks noGrp="1"/>
          </p:cNvSpPr>
          <p:nvPr>
            <p:ph idx="1"/>
          </p:nvPr>
        </p:nvSpPr>
        <p:spPr/>
        <p:txBody>
          <a:bodyPr>
            <a:normAutofit/>
          </a:bodyPr>
          <a:lstStyle/>
          <a:p>
            <a:r>
              <a:rPr lang="en-US" b="1" dirty="0" smtClean="0"/>
              <a:t>Optimizes Utilization of Every Project Member</a:t>
            </a:r>
            <a:r>
              <a:rPr lang="en-US" dirty="0" smtClean="0"/>
              <a:t> </a:t>
            </a:r>
          </a:p>
          <a:p>
            <a:r>
              <a:rPr lang="en-US" dirty="0" smtClean="0"/>
              <a:t>Allocating resources based on their expertise and skill sets guarantees maximum production and boosts worker engagement. </a:t>
            </a:r>
          </a:p>
          <a:p>
            <a:r>
              <a:rPr lang="en-US" dirty="0" smtClean="0"/>
              <a:t>Resource allocation is therefore essential to optimizing the efficient use of project resources. </a:t>
            </a:r>
          </a:p>
          <a:p>
            <a:endParaRPr lang="en-US" dirty="0" smtClean="0"/>
          </a:p>
          <a:p>
            <a:r>
              <a:rPr lang="en-US" b="1" dirty="0"/>
              <a:t>Aids Effectively Address Resource Constraints</a:t>
            </a:r>
            <a:r>
              <a:rPr lang="en-US" dirty="0"/>
              <a:t> </a:t>
            </a:r>
            <a:endParaRPr lang="en-US" dirty="0" smtClean="0"/>
          </a:p>
          <a:p>
            <a:r>
              <a:rPr lang="en-US" dirty="0" smtClean="0"/>
              <a:t>With </a:t>
            </a:r>
            <a:r>
              <a:rPr lang="en-US" dirty="0"/>
              <a:t>limited resources, companies can complete more tasks when resources are allocated effectively. </a:t>
            </a:r>
            <a:endParaRPr lang="en-US" dirty="0" smtClean="0"/>
          </a:p>
          <a:p>
            <a:endParaRPr lang="en-US" dirty="0"/>
          </a:p>
        </p:txBody>
      </p:sp>
    </p:spTree>
    <p:extLst>
      <p:ext uri="{BB962C8B-B14F-4D97-AF65-F5344CB8AC3E}">
        <p14:creationId xmlns:p14="http://schemas.microsoft.com/office/powerpoint/2010/main" val="1029616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Benefits of Resource Allocation</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As a result, it helps businesses to overcome labor limitations, maximize resource use, and successfully complete projects. </a:t>
            </a:r>
          </a:p>
          <a:p>
            <a:r>
              <a:rPr lang="en-US" b="1" dirty="0"/>
              <a:t>Ensures Project Initiation and Delivery on Time </a:t>
            </a:r>
            <a:endParaRPr lang="en-US" dirty="0" smtClean="0"/>
          </a:p>
          <a:p>
            <a:r>
              <a:rPr lang="en-US" dirty="0" smtClean="0"/>
              <a:t>Before </a:t>
            </a:r>
            <a:r>
              <a:rPr lang="en-US" dirty="0"/>
              <a:t>the project starts, appropriate resources with the correct skill sets will be accessible thanks to a carefully thought-out resource allocation process. </a:t>
            </a:r>
            <a:endParaRPr lang="en-US" dirty="0" smtClean="0"/>
          </a:p>
          <a:p>
            <a:r>
              <a:rPr lang="en-US" dirty="0" smtClean="0"/>
              <a:t>Additionally</a:t>
            </a:r>
            <a:r>
              <a:rPr lang="en-US" dirty="0"/>
              <a:t>, it aids in making the best use of resources at every stage of the project, which leads to the delivery of high-quality work. </a:t>
            </a:r>
            <a:endParaRPr lang="en-US" dirty="0" smtClean="0"/>
          </a:p>
          <a:p>
            <a:r>
              <a:rPr lang="en-US" dirty="0" smtClean="0"/>
              <a:t>After </a:t>
            </a:r>
            <a:r>
              <a:rPr lang="en-US" dirty="0"/>
              <a:t>this, let's examine the several elements influencing the process of allocating resources.</a:t>
            </a:r>
          </a:p>
          <a:p>
            <a:pPr marL="0" indent="0">
              <a:buNone/>
            </a:pPr>
            <a:r>
              <a:rPr lang="en-US" dirty="0" smtClean="0"/>
              <a:t/>
            </a:r>
            <a:br>
              <a:rPr lang="en-US" dirty="0" smtClean="0"/>
            </a:br>
            <a:endParaRPr lang="en-US" dirty="0"/>
          </a:p>
        </p:txBody>
      </p:sp>
    </p:spTree>
    <p:extLst>
      <p:ext uri="{BB962C8B-B14F-4D97-AF65-F5344CB8AC3E}">
        <p14:creationId xmlns:p14="http://schemas.microsoft.com/office/powerpoint/2010/main" val="2105908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Factors </a:t>
            </a:r>
            <a:r>
              <a:rPr lang="en-US" b="1" dirty="0"/>
              <a:t>that Influence the Resource Allocation Process</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en-US" dirty="0"/>
              <a:t>Understanding the factors influencing resource allocation in project management is crucial for informed decision-making and enhancing project success.</a:t>
            </a:r>
          </a:p>
          <a:p>
            <a:r>
              <a:rPr lang="en-US" b="1" dirty="0"/>
              <a:t>Availability of Resources</a:t>
            </a:r>
            <a:r>
              <a:rPr lang="en-US" dirty="0"/>
              <a:t> </a:t>
            </a:r>
            <a:endParaRPr lang="en-US" dirty="0" smtClean="0"/>
          </a:p>
          <a:p>
            <a:r>
              <a:rPr lang="en-US" dirty="0" smtClean="0"/>
              <a:t>One </a:t>
            </a:r>
            <a:r>
              <a:rPr lang="en-US" dirty="0"/>
              <a:t>of the most important factors that directly affects judgments about resource allocation is the availability of resources, such as staff, funds, equipment, and technology</a:t>
            </a:r>
            <a:r>
              <a:rPr lang="en-US" dirty="0" smtClean="0"/>
              <a:t>.</a:t>
            </a:r>
          </a:p>
          <a:p>
            <a:r>
              <a:rPr lang="en-US" dirty="0" smtClean="0"/>
              <a:t>To </a:t>
            </a:r>
            <a:r>
              <a:rPr lang="en-US" dirty="0"/>
              <a:t>guarantee that project duties are completed successfully, the manager must evaluate the amount and caliber of resources that are available and distribute them wisely. </a:t>
            </a:r>
          </a:p>
        </p:txBody>
      </p:sp>
    </p:spTree>
    <p:extLst>
      <p:ext uri="{BB962C8B-B14F-4D97-AF65-F5344CB8AC3E}">
        <p14:creationId xmlns:p14="http://schemas.microsoft.com/office/powerpoint/2010/main" val="3266098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that Influence the Resource Allocation Process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Furthermore, in order to maximize effective utilization, resource availability limits might need reallocation or prioritizing. </a:t>
            </a:r>
          </a:p>
          <a:p>
            <a:r>
              <a:rPr lang="en-US" b="1" dirty="0"/>
              <a:t>Project specifications</a:t>
            </a:r>
            <a:r>
              <a:rPr lang="en-US" dirty="0"/>
              <a:t> </a:t>
            </a:r>
            <a:endParaRPr lang="en-US" dirty="0" smtClean="0"/>
          </a:p>
          <a:p>
            <a:r>
              <a:rPr lang="en-US" dirty="0" smtClean="0"/>
              <a:t>The </a:t>
            </a:r>
            <a:r>
              <a:rPr lang="en-US" dirty="0"/>
              <a:t>process of allocating resources is significantly impacted by the particular needs of a project, including its scale, complexity, timeline, and quality standards. </a:t>
            </a:r>
            <a:endParaRPr lang="en-US" dirty="0" smtClean="0"/>
          </a:p>
          <a:p>
            <a:r>
              <a:rPr lang="en-US" dirty="0" smtClean="0"/>
              <a:t>To </a:t>
            </a:r>
            <a:r>
              <a:rPr lang="en-US" dirty="0"/>
              <a:t>guarantee timely completion, projects with short timelines could need a greater resource allocation or even resource intensification, which involves using more resources for a shorter period of time</a:t>
            </a:r>
            <a:r>
              <a:rPr lang="en-US" dirty="0" smtClean="0"/>
              <a:t>.</a:t>
            </a:r>
          </a:p>
          <a:p>
            <a:r>
              <a:rPr lang="en-US" dirty="0" smtClean="0"/>
              <a:t> </a:t>
            </a:r>
            <a:r>
              <a:rPr lang="en-US" dirty="0"/>
              <a:t>In a similar vein, projects with intricate technical specifications could call for further training or upskilling or specialist resources. </a:t>
            </a:r>
          </a:p>
        </p:txBody>
      </p:sp>
    </p:spTree>
    <p:extLst>
      <p:ext uri="{BB962C8B-B14F-4D97-AF65-F5344CB8AC3E}">
        <p14:creationId xmlns:p14="http://schemas.microsoft.com/office/powerpoint/2010/main" val="538698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that Influence the Resource Allocation Process</a:t>
            </a:r>
            <a:endParaRPr lang="en-US" dirty="0"/>
          </a:p>
        </p:txBody>
      </p:sp>
      <p:sp>
        <p:nvSpPr>
          <p:cNvPr id="3" name="Content Placeholder 2"/>
          <p:cNvSpPr>
            <a:spLocks noGrp="1"/>
          </p:cNvSpPr>
          <p:nvPr>
            <p:ph idx="1"/>
          </p:nvPr>
        </p:nvSpPr>
        <p:spPr/>
        <p:txBody>
          <a:bodyPr/>
          <a:lstStyle/>
          <a:p>
            <a:r>
              <a:rPr lang="en-US" b="1" dirty="0"/>
              <a:t>Project Cost Considerations</a:t>
            </a:r>
            <a:r>
              <a:rPr lang="en-US" dirty="0"/>
              <a:t> </a:t>
            </a:r>
            <a:endParaRPr lang="en-US" dirty="0" smtClean="0"/>
          </a:p>
          <a:p>
            <a:r>
              <a:rPr lang="en-US" dirty="0" smtClean="0"/>
              <a:t>Cost </a:t>
            </a:r>
            <a:r>
              <a:rPr lang="en-US" dirty="0"/>
              <a:t>factors are another important consideration when allocating resources</a:t>
            </a:r>
            <a:r>
              <a:rPr lang="en-US" dirty="0" smtClean="0"/>
              <a:t>.</a:t>
            </a:r>
          </a:p>
          <a:p>
            <a:r>
              <a:rPr lang="en-US" dirty="0" smtClean="0"/>
              <a:t> </a:t>
            </a:r>
            <a:r>
              <a:rPr lang="en-US" dirty="0"/>
              <a:t>The available budget must be balanced with the resource cost </a:t>
            </a:r>
            <a:r>
              <a:rPr lang="en-US" dirty="0" smtClean="0"/>
              <a:t>rate.</a:t>
            </a:r>
          </a:p>
          <a:p>
            <a:r>
              <a:rPr lang="en-US" dirty="0" smtClean="0"/>
              <a:t>Financial </a:t>
            </a:r>
            <a:r>
              <a:rPr lang="en-US" dirty="0"/>
              <a:t>viability and effective resource use are ensured by allocating resources within budgetary restrictions. </a:t>
            </a:r>
            <a:endParaRPr lang="en-US" dirty="0" smtClean="0"/>
          </a:p>
          <a:p>
            <a:r>
              <a:rPr lang="en-US" dirty="0" smtClean="0"/>
              <a:t>By </a:t>
            </a:r>
            <a:r>
              <a:rPr lang="en-US" dirty="0"/>
              <a:t>balancing the possible advantages against the related expenses, cost-benefit analysis and return on investment evaluations can help direct resource allocation choices in this situation.</a:t>
            </a:r>
          </a:p>
        </p:txBody>
      </p:sp>
    </p:spTree>
    <p:extLst>
      <p:ext uri="{BB962C8B-B14F-4D97-AF65-F5344CB8AC3E}">
        <p14:creationId xmlns:p14="http://schemas.microsoft.com/office/powerpoint/2010/main" val="170676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Factors that Influence the Resource Allocation Process</a:t>
            </a:r>
            <a:endParaRPr lang="en-US" dirty="0"/>
          </a:p>
        </p:txBody>
      </p:sp>
      <p:sp>
        <p:nvSpPr>
          <p:cNvPr id="3" name="Content Placeholder 2"/>
          <p:cNvSpPr>
            <a:spLocks noGrp="1"/>
          </p:cNvSpPr>
          <p:nvPr>
            <p:ph idx="1"/>
          </p:nvPr>
        </p:nvSpPr>
        <p:spPr/>
        <p:txBody>
          <a:bodyPr/>
          <a:lstStyle/>
          <a:p>
            <a:r>
              <a:rPr lang="en-US" b="1" dirty="0"/>
              <a:t>Resource Interdependencies</a:t>
            </a:r>
            <a:r>
              <a:rPr lang="en-US" dirty="0"/>
              <a:t> </a:t>
            </a:r>
            <a:endParaRPr lang="en-US" dirty="0" smtClean="0"/>
          </a:p>
          <a:p>
            <a:r>
              <a:rPr lang="en-US" dirty="0" smtClean="0"/>
              <a:t>The </a:t>
            </a:r>
            <a:r>
              <a:rPr lang="en-US" dirty="0"/>
              <a:t>interdependencies among various tasks, activities, and resources within a project should be taken into account while allocating resources</a:t>
            </a:r>
            <a:r>
              <a:rPr lang="en-US" dirty="0" smtClean="0"/>
              <a:t>.</a:t>
            </a:r>
          </a:p>
          <a:p>
            <a:r>
              <a:rPr lang="en-US" dirty="0" smtClean="0"/>
              <a:t> </a:t>
            </a:r>
            <a:r>
              <a:rPr lang="en-US" dirty="0"/>
              <a:t>Certain jobs could need particular resources to be finished, and altering how resources are allocated for one activity may have an impact on other tasks. </a:t>
            </a:r>
            <a:endParaRPr lang="en-US" dirty="0" smtClean="0"/>
          </a:p>
          <a:p>
            <a:r>
              <a:rPr lang="en-US" dirty="0" smtClean="0"/>
              <a:t>By </a:t>
            </a:r>
            <a:r>
              <a:rPr lang="en-US" dirty="0"/>
              <a:t>assessing these interdependencies, resource allocation can be optimized to preserve project flow and reduce bottlenecks. </a:t>
            </a:r>
          </a:p>
          <a:p>
            <a:endParaRPr lang="en-US" dirty="0"/>
          </a:p>
        </p:txBody>
      </p:sp>
    </p:spTree>
    <p:extLst>
      <p:ext uri="{BB962C8B-B14F-4D97-AF65-F5344CB8AC3E}">
        <p14:creationId xmlns:p14="http://schemas.microsoft.com/office/powerpoint/2010/main" val="2330882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Other </a:t>
            </a:r>
            <a:r>
              <a:rPr lang="en-US" b="1" dirty="0" smtClean="0"/>
              <a:t>Factors –Resources Allocation</a:t>
            </a:r>
            <a:r>
              <a:rPr lang="en-US" dirty="0"/>
              <a:t/>
            </a:r>
            <a:br>
              <a:rPr lang="en-US" dirty="0"/>
            </a:br>
            <a:endParaRPr lang="en-US" dirty="0"/>
          </a:p>
        </p:txBody>
      </p:sp>
      <p:sp>
        <p:nvSpPr>
          <p:cNvPr id="3" name="Content Placeholder 2"/>
          <p:cNvSpPr>
            <a:spLocks noGrp="1"/>
          </p:cNvSpPr>
          <p:nvPr>
            <p:ph idx="1"/>
          </p:nvPr>
        </p:nvSpPr>
        <p:spPr/>
        <p:txBody>
          <a:bodyPr>
            <a:normAutofit/>
          </a:bodyPr>
          <a:lstStyle/>
          <a:p>
            <a:r>
              <a:rPr lang="en-US" dirty="0"/>
              <a:t>Resource allocation may be impacted by some external circumstances that are out of the organization's or project team's control. </a:t>
            </a:r>
            <a:endParaRPr lang="en-US" dirty="0" smtClean="0"/>
          </a:p>
          <a:p>
            <a:r>
              <a:rPr lang="en-US" dirty="0" smtClean="0"/>
              <a:t>External </a:t>
            </a:r>
            <a:r>
              <a:rPr lang="en-US" dirty="0"/>
              <a:t>factors that may affect resource allocation </a:t>
            </a:r>
            <a:r>
              <a:rPr lang="en-US" dirty="0" smtClean="0"/>
              <a:t>include</a:t>
            </a:r>
          </a:p>
          <a:p>
            <a:r>
              <a:rPr lang="en-US" b="1" dirty="0" smtClean="0"/>
              <a:t>market </a:t>
            </a:r>
            <a:r>
              <a:rPr lang="en-US" b="1" dirty="0"/>
              <a:t>conditions</a:t>
            </a:r>
            <a:r>
              <a:rPr lang="en-US" b="1" dirty="0" smtClean="0"/>
              <a:t>,</a:t>
            </a:r>
          </a:p>
          <a:p>
            <a:r>
              <a:rPr lang="en-US" b="1" dirty="0" smtClean="0"/>
              <a:t> </a:t>
            </a:r>
            <a:r>
              <a:rPr lang="en-US" b="1" dirty="0"/>
              <a:t>economic factors</a:t>
            </a:r>
            <a:r>
              <a:rPr lang="en-US" b="1" dirty="0" smtClean="0"/>
              <a:t>,</a:t>
            </a:r>
          </a:p>
          <a:p>
            <a:r>
              <a:rPr lang="en-US" b="1" dirty="0" smtClean="0"/>
              <a:t> </a:t>
            </a:r>
            <a:r>
              <a:rPr lang="en-US" b="1" dirty="0"/>
              <a:t>industry trends, </a:t>
            </a:r>
            <a:endParaRPr lang="en-US" b="1" dirty="0" smtClean="0"/>
          </a:p>
          <a:p>
            <a:r>
              <a:rPr lang="en-US" b="1" dirty="0" smtClean="0"/>
              <a:t>regulatory </a:t>
            </a:r>
            <a:r>
              <a:rPr lang="en-US" b="1" dirty="0"/>
              <a:t>needs, and </a:t>
            </a:r>
            <a:endParaRPr lang="en-US" b="1" dirty="0" smtClean="0"/>
          </a:p>
          <a:p>
            <a:r>
              <a:rPr lang="en-US" b="1" dirty="0" smtClean="0"/>
              <a:t>competition</a:t>
            </a:r>
            <a:endParaRPr lang="en-US" b="1" dirty="0"/>
          </a:p>
        </p:txBody>
      </p:sp>
    </p:spTree>
    <p:extLst>
      <p:ext uri="{BB962C8B-B14F-4D97-AF65-F5344CB8AC3E}">
        <p14:creationId xmlns:p14="http://schemas.microsoft.com/office/powerpoint/2010/main" val="1982626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Other Factors –Resources Allocation</a:t>
            </a:r>
            <a:endParaRPr lang="en-US" dirty="0"/>
          </a:p>
        </p:txBody>
      </p:sp>
      <p:sp>
        <p:nvSpPr>
          <p:cNvPr id="3" name="Content Placeholder 2"/>
          <p:cNvSpPr>
            <a:spLocks noGrp="1"/>
          </p:cNvSpPr>
          <p:nvPr>
            <p:ph idx="1"/>
          </p:nvPr>
        </p:nvSpPr>
        <p:spPr/>
        <p:txBody>
          <a:bodyPr/>
          <a:lstStyle/>
          <a:p>
            <a:r>
              <a:rPr lang="en-US" dirty="0" smtClean="0"/>
              <a:t>For example, firms may devote more resources to marketing or R&amp;D (research and development) in order to obtain a competitive advantage if the market is highly competitive. </a:t>
            </a:r>
          </a:p>
          <a:p>
            <a:r>
              <a:rPr lang="en-US" dirty="0" smtClean="0"/>
              <a:t>Project managers can make well-informed decisions regarding resource allocation by taking these criteria into account, guaranteeing that the appropriate resources are allocated to the appropriate tasks at the appropriate time. </a:t>
            </a:r>
            <a:br>
              <a:rPr lang="en-US" dirty="0" smtClean="0"/>
            </a:br>
            <a:endParaRPr lang="en-US" dirty="0"/>
          </a:p>
        </p:txBody>
      </p:sp>
    </p:spTree>
    <p:extLst>
      <p:ext uri="{BB962C8B-B14F-4D97-AF65-F5344CB8AC3E}">
        <p14:creationId xmlns:p14="http://schemas.microsoft.com/office/powerpoint/2010/main" val="26313678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Week 11 : Resource Allocation and Optimization Decisions</a:t>
            </a:r>
            <a:br>
              <a:rPr lang="en-US" dirty="0" smtClean="0"/>
            </a:br>
            <a:r>
              <a:rPr lang="en-US" dirty="0" smtClean="0"/>
              <a:t> </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Eleven Part 1</a:t>
            </a:r>
            <a:endParaRPr lang="en-US" dirty="0"/>
          </a:p>
        </p:txBody>
      </p:sp>
    </p:spTree>
    <p:extLst>
      <p:ext uri="{BB962C8B-B14F-4D97-AF65-F5344CB8AC3E}">
        <p14:creationId xmlns:p14="http://schemas.microsoft.com/office/powerpoint/2010/main" val="26877514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11 : Resource Allocation and Optimization Decisions</a:t>
            </a:r>
            <a:endParaRPr lang="en-US" dirty="0"/>
          </a:p>
        </p:txBody>
      </p:sp>
      <p:sp>
        <p:nvSpPr>
          <p:cNvPr id="3" name="Content Placeholder 2"/>
          <p:cNvSpPr>
            <a:spLocks noGrp="1"/>
          </p:cNvSpPr>
          <p:nvPr>
            <p:ph idx="1"/>
          </p:nvPr>
        </p:nvSpPr>
        <p:spPr/>
        <p:txBody>
          <a:bodyPr/>
          <a:lstStyle/>
          <a:p>
            <a:r>
              <a:rPr lang="en-US" dirty="0" smtClean="0"/>
              <a:t>Start of Week Eleven Part </a:t>
            </a:r>
            <a:r>
              <a:rPr lang="en-US" dirty="0" smtClean="0"/>
              <a:t>2</a:t>
            </a:r>
            <a:endParaRPr lang="en-US" dirty="0" smtClean="0"/>
          </a:p>
          <a:p>
            <a:endParaRPr lang="en-US" dirty="0"/>
          </a:p>
        </p:txBody>
      </p:sp>
    </p:spTree>
    <p:extLst>
      <p:ext uri="{BB962C8B-B14F-4D97-AF65-F5344CB8AC3E}">
        <p14:creationId xmlns:p14="http://schemas.microsoft.com/office/powerpoint/2010/main" val="41362602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Challenges of Resource Allocation</a:t>
            </a:r>
          </a:p>
        </p:txBody>
      </p:sp>
      <p:sp>
        <p:nvSpPr>
          <p:cNvPr id="3" name="Content Placeholder 2"/>
          <p:cNvSpPr>
            <a:spLocks noGrp="1"/>
          </p:cNvSpPr>
          <p:nvPr>
            <p:ph idx="1"/>
          </p:nvPr>
        </p:nvSpPr>
        <p:spPr/>
        <p:txBody>
          <a:bodyPr>
            <a:normAutofit fontScale="92500"/>
          </a:bodyPr>
          <a:lstStyle/>
          <a:p>
            <a:r>
              <a:rPr lang="en-US" dirty="0"/>
              <a:t>Finding and assigning the appropriate resources might be difficult without the proper instruments or methods. Let's examine a few of the difficulties that businesses encounter while allocating resources: </a:t>
            </a:r>
            <a:endParaRPr lang="en-US" dirty="0" smtClean="0"/>
          </a:p>
          <a:p>
            <a:r>
              <a:rPr lang="en-US" b="1" dirty="0" smtClean="0"/>
              <a:t>Project </a:t>
            </a:r>
            <a:r>
              <a:rPr lang="en-US" b="1" dirty="0"/>
              <a:t>Scope Modifications</a:t>
            </a:r>
            <a:r>
              <a:rPr lang="en-US" dirty="0"/>
              <a:t> </a:t>
            </a:r>
            <a:endParaRPr lang="en-US" dirty="0" smtClean="0"/>
          </a:p>
          <a:p>
            <a:r>
              <a:rPr lang="en-US" dirty="0" smtClean="0"/>
              <a:t>The </a:t>
            </a:r>
            <a:r>
              <a:rPr lang="en-US" dirty="0"/>
              <a:t>project scope may alter at any point during the project lifecycle, even with the appropriate management procedures in place. </a:t>
            </a:r>
            <a:endParaRPr lang="en-US" dirty="0" smtClean="0"/>
          </a:p>
          <a:p>
            <a:r>
              <a:rPr lang="en-US" dirty="0" smtClean="0"/>
              <a:t>A </a:t>
            </a:r>
            <a:r>
              <a:rPr lang="en-US" dirty="0"/>
              <a:t>number of factors, including shifting stakeholder and customer needs, financial limitations, shifting company goals, etc., could cause this. </a:t>
            </a:r>
            <a:endParaRPr lang="en-US" dirty="0" smtClean="0"/>
          </a:p>
          <a:p>
            <a:r>
              <a:rPr lang="en-US" dirty="0" smtClean="0"/>
              <a:t>Resource </a:t>
            </a:r>
            <a:r>
              <a:rPr lang="en-US" dirty="0"/>
              <a:t>demands typically fluctuate in response to changes in project requirements</a:t>
            </a:r>
          </a:p>
        </p:txBody>
      </p:sp>
    </p:spTree>
    <p:extLst>
      <p:ext uri="{BB962C8B-B14F-4D97-AF65-F5344CB8AC3E}">
        <p14:creationId xmlns:p14="http://schemas.microsoft.com/office/powerpoint/2010/main" val="20597715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Challenges of Resource Allocation</a:t>
            </a:r>
            <a:endParaRPr lang="en-US" dirty="0"/>
          </a:p>
        </p:txBody>
      </p:sp>
      <p:sp>
        <p:nvSpPr>
          <p:cNvPr id="3" name="Content Placeholder 2"/>
          <p:cNvSpPr>
            <a:spLocks noGrp="1"/>
          </p:cNvSpPr>
          <p:nvPr>
            <p:ph idx="1"/>
          </p:nvPr>
        </p:nvSpPr>
        <p:spPr/>
        <p:txBody>
          <a:bodyPr/>
          <a:lstStyle/>
          <a:p>
            <a:r>
              <a:rPr lang="en-US" b="1" dirty="0"/>
              <a:t>Use of Spreadsheets &amp; Outdated Legacy Tools</a:t>
            </a:r>
            <a:endParaRPr lang="en-US" dirty="0"/>
          </a:p>
          <a:p>
            <a:r>
              <a:rPr lang="en-US" dirty="0"/>
              <a:t>Homegrown  tools and spreadsheets are insufficient for resource allocation</a:t>
            </a:r>
            <a:r>
              <a:rPr lang="en-US" dirty="0" smtClean="0"/>
              <a:t>.</a:t>
            </a:r>
          </a:p>
          <a:p>
            <a:r>
              <a:rPr lang="en-US" dirty="0" smtClean="0"/>
              <a:t> </a:t>
            </a:r>
            <a:r>
              <a:rPr lang="en-US" dirty="0"/>
              <a:t>They don't give real-time visibility into resource and project timetables, which causes scheduling issues like multiple reservations and unavailable resources</a:t>
            </a:r>
            <a:r>
              <a:rPr lang="en-US" dirty="0" smtClean="0"/>
              <a:t>.</a:t>
            </a:r>
          </a:p>
          <a:p>
            <a:r>
              <a:rPr lang="en-US" dirty="0" smtClean="0"/>
              <a:t> </a:t>
            </a:r>
            <a:r>
              <a:rPr lang="en-US" dirty="0"/>
              <a:t>Furthermore, the lack of real-time updates causes chaos and confusion regarding the priorities of their job because resources are unaware of changes in allocation. </a:t>
            </a:r>
            <a:br>
              <a:rPr lang="en-US" dirty="0"/>
            </a:br>
            <a:endParaRPr lang="en-US" dirty="0"/>
          </a:p>
        </p:txBody>
      </p:sp>
    </p:spTree>
    <p:extLst>
      <p:ext uri="{BB962C8B-B14F-4D97-AF65-F5344CB8AC3E}">
        <p14:creationId xmlns:p14="http://schemas.microsoft.com/office/powerpoint/2010/main" val="166577108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Challenges of Resource Allocation</a:t>
            </a:r>
            <a:endParaRPr lang="en-US" dirty="0"/>
          </a:p>
        </p:txBody>
      </p:sp>
      <p:sp>
        <p:nvSpPr>
          <p:cNvPr id="3" name="Content Placeholder 2"/>
          <p:cNvSpPr>
            <a:spLocks noGrp="1"/>
          </p:cNvSpPr>
          <p:nvPr>
            <p:ph idx="1"/>
          </p:nvPr>
        </p:nvSpPr>
        <p:spPr/>
        <p:txBody>
          <a:bodyPr/>
          <a:lstStyle/>
          <a:p>
            <a:r>
              <a:rPr lang="en-US" b="1" dirty="0"/>
              <a:t>Miscommunication Between Sales and Delivery Teams</a:t>
            </a:r>
            <a:endParaRPr lang="en-US" dirty="0"/>
          </a:p>
          <a:p>
            <a:r>
              <a:rPr lang="en-US" dirty="0"/>
              <a:t>Sometimes the sales team doesn't include the delivery team before signing the transaction because they are too focused on hitting sales targets. </a:t>
            </a:r>
            <a:endParaRPr lang="en-US" dirty="0" smtClean="0"/>
          </a:p>
          <a:p>
            <a:r>
              <a:rPr lang="en-US" dirty="0" smtClean="0"/>
              <a:t>In </a:t>
            </a:r>
            <a:r>
              <a:rPr lang="en-US" dirty="0"/>
              <a:t>order to achieve the project deadline, the delivery team is forced to scramble at the last minute for qualified resources. </a:t>
            </a:r>
            <a:endParaRPr lang="en-US" dirty="0" smtClean="0"/>
          </a:p>
          <a:p>
            <a:r>
              <a:rPr lang="en-US" dirty="0" smtClean="0"/>
              <a:t>Furthermore</a:t>
            </a:r>
            <a:r>
              <a:rPr lang="en-US" dirty="0"/>
              <a:t>, delivery teams might not be aware of impending projects due to a lack of insight into sales pipeline projects, which makes it difficult to plan for capacity or allocate resources proactively. </a:t>
            </a:r>
          </a:p>
        </p:txBody>
      </p:sp>
    </p:spTree>
    <p:extLst>
      <p:ext uri="{BB962C8B-B14F-4D97-AF65-F5344CB8AC3E}">
        <p14:creationId xmlns:p14="http://schemas.microsoft.com/office/powerpoint/2010/main" val="5551817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Challenges of Resource Allocation</a:t>
            </a:r>
            <a:endParaRPr lang="en-US" dirty="0"/>
          </a:p>
        </p:txBody>
      </p:sp>
      <p:sp>
        <p:nvSpPr>
          <p:cNvPr id="3" name="Content Placeholder 2"/>
          <p:cNvSpPr>
            <a:spLocks noGrp="1"/>
          </p:cNvSpPr>
          <p:nvPr>
            <p:ph idx="1"/>
          </p:nvPr>
        </p:nvSpPr>
        <p:spPr/>
        <p:txBody>
          <a:bodyPr/>
          <a:lstStyle/>
          <a:p>
            <a:r>
              <a:rPr lang="en-US" b="1" dirty="0"/>
              <a:t>Insufficient Visibility of Resources in a Matrix Organization</a:t>
            </a:r>
            <a:r>
              <a:rPr lang="en-US" dirty="0"/>
              <a:t> </a:t>
            </a:r>
            <a:endParaRPr lang="en-US" dirty="0" smtClean="0"/>
          </a:p>
          <a:p>
            <a:r>
              <a:rPr lang="en-US" dirty="0" smtClean="0"/>
              <a:t>A </a:t>
            </a:r>
            <a:r>
              <a:rPr lang="en-US" dirty="0"/>
              <a:t>centralized resource scheduling system that offers thorough visibility of resources and their allocations across matrix borders is absent from the majority of businesses. </a:t>
            </a:r>
          </a:p>
          <a:p>
            <a:r>
              <a:rPr lang="en-US" dirty="0"/>
              <a:t>This lack of insight affects resource managers’ ability to allocate the best-suited and cost-effective workforce to projects.</a:t>
            </a:r>
          </a:p>
          <a:p>
            <a:r>
              <a:rPr lang="en-US" dirty="0"/>
              <a:t>Moreover, managers find it challenging to understand the total capability and availability of resources in matrix organizations when resources operate on several projects. </a:t>
            </a:r>
          </a:p>
        </p:txBody>
      </p:sp>
    </p:spTree>
    <p:extLst>
      <p:ext uri="{BB962C8B-B14F-4D97-AF65-F5344CB8AC3E}">
        <p14:creationId xmlns:p14="http://schemas.microsoft.com/office/powerpoint/2010/main" val="28789442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Challenges of Resource Allocation</a:t>
            </a:r>
            <a:endParaRPr lang="en-US" dirty="0"/>
          </a:p>
        </p:txBody>
      </p:sp>
      <p:sp>
        <p:nvSpPr>
          <p:cNvPr id="3" name="Content Placeholder 2"/>
          <p:cNvSpPr>
            <a:spLocks noGrp="1"/>
          </p:cNvSpPr>
          <p:nvPr>
            <p:ph idx="1"/>
          </p:nvPr>
        </p:nvSpPr>
        <p:spPr/>
        <p:txBody>
          <a:bodyPr>
            <a:normAutofit lnSpcReduction="10000"/>
          </a:bodyPr>
          <a:lstStyle/>
          <a:p>
            <a:r>
              <a:rPr lang="en-US" b="1" dirty="0"/>
              <a:t>Skill-mismatch &amp; Shortages</a:t>
            </a:r>
            <a:r>
              <a:rPr lang="en-US" dirty="0"/>
              <a:t> </a:t>
            </a:r>
            <a:endParaRPr lang="en-US" dirty="0" smtClean="0"/>
          </a:p>
          <a:p>
            <a:r>
              <a:rPr lang="en-US" dirty="0" smtClean="0"/>
              <a:t>Organizations </a:t>
            </a:r>
            <a:r>
              <a:rPr lang="en-US" dirty="0"/>
              <a:t>are unable to predict the needs of pipeline projects, which makes it impossible to anticipate skill shortages</a:t>
            </a:r>
            <a:r>
              <a:rPr lang="en-US" dirty="0" smtClean="0"/>
              <a:t>.</a:t>
            </a:r>
          </a:p>
          <a:p>
            <a:r>
              <a:rPr lang="en-US" dirty="0" smtClean="0"/>
              <a:t> </a:t>
            </a:r>
            <a:r>
              <a:rPr lang="en-US" dirty="0"/>
              <a:t>It causes a mismatch between project demand and resource capacity, which leads to a scarcity of skills. </a:t>
            </a:r>
            <a:endParaRPr lang="en-US" dirty="0" smtClean="0"/>
          </a:p>
          <a:p>
            <a:r>
              <a:rPr lang="en-US" dirty="0" smtClean="0"/>
              <a:t>Organizations </a:t>
            </a:r>
            <a:r>
              <a:rPr lang="en-US" dirty="0"/>
              <a:t>use last-minute employment of resources whose abilities might not meet project demands in an attempt to make up for this shortfall, which results in skill mismatch</a:t>
            </a:r>
            <a:r>
              <a:rPr lang="en-US" dirty="0" smtClean="0"/>
              <a:t>.</a:t>
            </a:r>
          </a:p>
          <a:p>
            <a:r>
              <a:rPr lang="en-US" dirty="0" smtClean="0"/>
              <a:t> </a:t>
            </a:r>
            <a:r>
              <a:rPr lang="en-US" dirty="0"/>
              <a:t>As a result, it causes project delays, poor deliverable quality, and budget overruns.</a:t>
            </a:r>
          </a:p>
          <a:p>
            <a:endParaRPr lang="en-US" dirty="0"/>
          </a:p>
        </p:txBody>
      </p:sp>
    </p:spTree>
    <p:extLst>
      <p:ext uri="{BB962C8B-B14F-4D97-AF65-F5344CB8AC3E}">
        <p14:creationId xmlns:p14="http://schemas.microsoft.com/office/powerpoint/2010/main" val="15615884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Optimization: A Comprehensive Explanation</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Optimizing resource allocation is essential for companies trying to increase productivity and streamline processes</a:t>
            </a:r>
            <a:r>
              <a:rPr lang="en-US" dirty="0" smtClean="0"/>
              <a:t>.</a:t>
            </a:r>
          </a:p>
          <a:p>
            <a:r>
              <a:rPr lang="en-US" dirty="0" smtClean="0"/>
              <a:t> </a:t>
            </a:r>
            <a:r>
              <a:rPr lang="en-US" dirty="0"/>
              <a:t>Organizations may make sure they are assigning the appropriate resources to the appropriate tasks at the appropriate times by strategically allocating their resources</a:t>
            </a:r>
            <a:r>
              <a:rPr lang="en-US" dirty="0" smtClean="0"/>
              <a:t>.</a:t>
            </a:r>
          </a:p>
          <a:p>
            <a:r>
              <a:rPr lang="en-US" dirty="0" smtClean="0"/>
              <a:t> </a:t>
            </a:r>
            <a:r>
              <a:rPr lang="en-US" dirty="0"/>
              <a:t>The goal of this article is to give a thorough explanation of resource allocation optimization, covering its definition, significance, fundamental ideas, steps, advantages, difficulties, and potential developments.</a:t>
            </a:r>
          </a:p>
        </p:txBody>
      </p:sp>
    </p:spTree>
    <p:extLst>
      <p:ext uri="{BB962C8B-B14F-4D97-AF65-F5344CB8AC3E}">
        <p14:creationId xmlns:p14="http://schemas.microsoft.com/office/powerpoint/2010/main" val="14939079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Resource Allocation Concept</a:t>
            </a:r>
            <a:br>
              <a:rPr lang="en-US" dirty="0"/>
            </a:br>
            <a:endParaRPr lang="en-US" dirty="0"/>
          </a:p>
        </p:txBody>
      </p:sp>
      <p:sp>
        <p:nvSpPr>
          <p:cNvPr id="3" name="Content Placeholder 2"/>
          <p:cNvSpPr>
            <a:spLocks noGrp="1"/>
          </p:cNvSpPr>
          <p:nvPr>
            <p:ph idx="1"/>
          </p:nvPr>
        </p:nvSpPr>
        <p:spPr/>
        <p:txBody>
          <a:bodyPr/>
          <a:lstStyle/>
          <a:p>
            <a:r>
              <a:rPr lang="en-US" dirty="0"/>
              <a:t>The practice of allocating resources—such as money, time, people, equipment, and materials—to certain projects or activities inside a company is known as resource allocation. </a:t>
            </a:r>
          </a:p>
          <a:p>
            <a:r>
              <a:rPr lang="en-US" dirty="0"/>
              <a:t>A crucial component of organizational planning and project management is resource allocation</a:t>
            </a:r>
            <a:r>
              <a:rPr lang="en-US" dirty="0" smtClean="0"/>
              <a:t>.</a:t>
            </a:r>
          </a:p>
          <a:p>
            <a:r>
              <a:rPr lang="en-US" dirty="0" smtClean="0"/>
              <a:t> </a:t>
            </a:r>
            <a:r>
              <a:rPr lang="en-US" dirty="0"/>
              <a:t>It entails strategically allocating resources according to project objectives, resource availability, and financial limitations. </a:t>
            </a:r>
            <a:endParaRPr lang="en-US" dirty="0" smtClean="0"/>
          </a:p>
          <a:p>
            <a:r>
              <a:rPr lang="en-US" dirty="0" smtClean="0"/>
              <a:t>Effective </a:t>
            </a:r>
            <a:r>
              <a:rPr lang="en-US" dirty="0"/>
              <a:t>resource allocation enables companies to streamline processes, cut expenses, and boost productivity.</a:t>
            </a:r>
          </a:p>
        </p:txBody>
      </p:sp>
    </p:spTree>
    <p:extLst>
      <p:ext uri="{BB962C8B-B14F-4D97-AF65-F5344CB8AC3E}">
        <p14:creationId xmlns:p14="http://schemas.microsoft.com/office/powerpoint/2010/main" val="22063693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Significance of Resource Distribution</a:t>
            </a:r>
            <a:r>
              <a:rPr lang="en-US" dirty="0"/>
              <a:t> </a:t>
            </a:r>
          </a:p>
        </p:txBody>
      </p:sp>
      <p:sp>
        <p:nvSpPr>
          <p:cNvPr id="3" name="Content Placeholder 2"/>
          <p:cNvSpPr>
            <a:spLocks noGrp="1"/>
          </p:cNvSpPr>
          <p:nvPr>
            <p:ph idx="1"/>
          </p:nvPr>
        </p:nvSpPr>
        <p:spPr/>
        <p:txBody>
          <a:bodyPr/>
          <a:lstStyle/>
          <a:p>
            <a:r>
              <a:rPr lang="en-US" dirty="0"/>
              <a:t>The methodical process of figuring out how resources should be divided among different activities or projects in order to obtain the best results is known as resource allocation. </a:t>
            </a:r>
            <a:endParaRPr lang="en-US" dirty="0" smtClean="0"/>
          </a:p>
          <a:p>
            <a:r>
              <a:rPr lang="en-US" dirty="0" smtClean="0"/>
              <a:t>It </a:t>
            </a:r>
            <a:r>
              <a:rPr lang="en-US" dirty="0"/>
              <a:t>is essential for allowing companies to maximize their resources, which raises output, lowers expenses, and improves performance all around</a:t>
            </a:r>
            <a:r>
              <a:rPr lang="en-US" dirty="0" smtClean="0"/>
              <a:t>.</a:t>
            </a:r>
          </a:p>
          <a:p>
            <a:r>
              <a:rPr lang="en-US" b="1" dirty="0"/>
              <a:t>Importance:</a:t>
            </a:r>
            <a:endParaRPr lang="en-US" dirty="0"/>
          </a:p>
          <a:p>
            <a:r>
              <a:rPr lang="en-US" dirty="0"/>
              <a:t>Resource allocation optimization holds immense importance for businesses across industries. By allocating resources effectively, organizations can:</a:t>
            </a:r>
          </a:p>
          <a:p>
            <a:endParaRPr lang="en-US" dirty="0"/>
          </a:p>
        </p:txBody>
      </p:sp>
    </p:spTree>
    <p:extLst>
      <p:ext uri="{BB962C8B-B14F-4D97-AF65-F5344CB8AC3E}">
        <p14:creationId xmlns:p14="http://schemas.microsoft.com/office/powerpoint/2010/main" val="7576399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Significance of Resource Distribution</a:t>
            </a:r>
            <a:r>
              <a:rPr lang="en-US" dirty="0" smtClean="0"/>
              <a:t> </a:t>
            </a:r>
            <a:endParaRPr lang="en-US" dirty="0"/>
          </a:p>
        </p:txBody>
      </p:sp>
      <p:sp>
        <p:nvSpPr>
          <p:cNvPr id="3" name="Content Placeholder 2"/>
          <p:cNvSpPr>
            <a:spLocks noGrp="1"/>
          </p:cNvSpPr>
          <p:nvPr>
            <p:ph idx="1"/>
          </p:nvPr>
        </p:nvSpPr>
        <p:spPr/>
        <p:txBody>
          <a:bodyPr/>
          <a:lstStyle/>
          <a:p>
            <a:r>
              <a:rPr lang="en-US" b="1" dirty="0"/>
              <a:t>1. Increase productivity: </a:t>
            </a:r>
            <a:endParaRPr lang="en-US" b="1" dirty="0" smtClean="0"/>
          </a:p>
          <a:p>
            <a:r>
              <a:rPr lang="en-US" dirty="0" smtClean="0"/>
              <a:t>Appropriate </a:t>
            </a:r>
            <a:r>
              <a:rPr lang="en-US" dirty="0"/>
              <a:t>resource allocation minimizes bottlenecks and delays by guaranteeing that each activity obtains the resources it needs on time. </a:t>
            </a:r>
            <a:endParaRPr lang="en-US" dirty="0" smtClean="0"/>
          </a:p>
          <a:p>
            <a:r>
              <a:rPr lang="en-US" dirty="0" smtClean="0"/>
              <a:t>Allocating </a:t>
            </a:r>
            <a:r>
              <a:rPr lang="en-US" dirty="0"/>
              <a:t>the proper quantity of supplies and machinery to each production line, for instance, can help a manufacturing organization enhance output and streamline operations. </a:t>
            </a:r>
            <a:br>
              <a:rPr lang="en-US" dirty="0"/>
            </a:br>
            <a:r>
              <a:rPr lang="en-US" b="1" dirty="0"/>
              <a:t>2. Increase productivity: </a:t>
            </a:r>
            <a:endParaRPr lang="en-US" b="1" dirty="0" smtClean="0"/>
          </a:p>
          <a:p>
            <a:r>
              <a:rPr lang="en-US" dirty="0" smtClean="0"/>
              <a:t>Putting </a:t>
            </a:r>
            <a:r>
              <a:rPr lang="en-US" dirty="0"/>
              <a:t>the appropriate resources to the correct tasks speeds up processes, cuts down on duplication, and gets rid of waste. </a:t>
            </a:r>
          </a:p>
        </p:txBody>
      </p:sp>
    </p:spTree>
    <p:extLst>
      <p:ext uri="{BB962C8B-B14F-4D97-AF65-F5344CB8AC3E}">
        <p14:creationId xmlns:p14="http://schemas.microsoft.com/office/powerpoint/2010/main" val="31807183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Significance of Resource Distribution</a:t>
            </a:r>
            <a:r>
              <a:rPr lang="en-US" dirty="0" smtClean="0"/>
              <a:t> </a:t>
            </a:r>
            <a:endParaRPr lang="en-US" dirty="0"/>
          </a:p>
        </p:txBody>
      </p:sp>
      <p:sp>
        <p:nvSpPr>
          <p:cNvPr id="3" name="Content Placeholder 2"/>
          <p:cNvSpPr>
            <a:spLocks noGrp="1"/>
          </p:cNvSpPr>
          <p:nvPr>
            <p:ph idx="1"/>
          </p:nvPr>
        </p:nvSpPr>
        <p:spPr/>
        <p:txBody>
          <a:bodyPr/>
          <a:lstStyle/>
          <a:p>
            <a:r>
              <a:rPr lang="en-US" dirty="0"/>
              <a:t>Code can be developed more quickly and effectively in a software development project, for example, if competent developers are assigned to particular tasks according to their areas of competence. </a:t>
            </a:r>
            <a:br>
              <a:rPr lang="en-US" dirty="0"/>
            </a:br>
            <a:r>
              <a:rPr lang="en-US" b="1" dirty="0"/>
              <a:t>3. Enhance decision-making</a:t>
            </a:r>
            <a:r>
              <a:rPr lang="en-US" dirty="0"/>
              <a:t>: </a:t>
            </a:r>
            <a:endParaRPr lang="en-US" dirty="0" smtClean="0"/>
          </a:p>
          <a:p>
            <a:r>
              <a:rPr lang="en-US" dirty="0" smtClean="0"/>
              <a:t>Organizations </a:t>
            </a:r>
            <a:r>
              <a:rPr lang="en-US" dirty="0"/>
              <a:t>may make well-informed choices about capacity planning, project priority, and resource investments by having a comprehensive picture of resource availability and allocation</a:t>
            </a:r>
            <a:r>
              <a:rPr lang="en-US" dirty="0" smtClean="0"/>
              <a:t>.</a:t>
            </a:r>
          </a:p>
          <a:p>
            <a:r>
              <a:rPr lang="en-US" dirty="0" smtClean="0"/>
              <a:t> </a:t>
            </a:r>
            <a:r>
              <a:rPr lang="en-US" dirty="0"/>
              <a:t>For instance, knowing the availability of skilled personnel can help organizations determine whether to take on additional projects or hire new employees.</a:t>
            </a:r>
          </a:p>
          <a:p>
            <a:endParaRPr lang="en-US" dirty="0"/>
          </a:p>
        </p:txBody>
      </p:sp>
    </p:spTree>
    <p:extLst>
      <p:ext uri="{BB962C8B-B14F-4D97-AF65-F5344CB8AC3E}">
        <p14:creationId xmlns:p14="http://schemas.microsoft.com/office/powerpoint/2010/main" val="31797223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Key Principles of Resource Allocation</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Resource allocation optimization is guided by several key principles that businesses should consider:</a:t>
            </a:r>
          </a:p>
          <a:p>
            <a:r>
              <a:rPr lang="en-US" b="1" dirty="0" smtClean="0"/>
              <a:t>Alignment </a:t>
            </a:r>
            <a:r>
              <a:rPr lang="en-US" b="1" dirty="0"/>
              <a:t>with strategic objectives: </a:t>
            </a:r>
            <a:endParaRPr lang="en-US" b="1" dirty="0" smtClean="0"/>
          </a:p>
          <a:p>
            <a:r>
              <a:rPr lang="en-US" dirty="0" smtClean="0"/>
              <a:t>The </a:t>
            </a:r>
            <a:r>
              <a:rPr lang="en-US" dirty="0"/>
              <a:t>distribution of resources ought to be in line with the overarching strategic goals of the company. </a:t>
            </a:r>
            <a:endParaRPr lang="en-US" dirty="0" smtClean="0"/>
          </a:p>
          <a:p>
            <a:r>
              <a:rPr lang="en-US" dirty="0" smtClean="0"/>
              <a:t>This </a:t>
            </a:r>
            <a:r>
              <a:rPr lang="en-US" dirty="0"/>
              <a:t>guarantees that funds are allocated to projects that advance the organization's long-term objectives. </a:t>
            </a:r>
            <a:endParaRPr lang="en-US" dirty="0" smtClean="0"/>
          </a:p>
          <a:p>
            <a:r>
              <a:rPr lang="en-US" dirty="0" smtClean="0"/>
              <a:t>For </a:t>
            </a:r>
            <a:r>
              <a:rPr lang="en-US" dirty="0"/>
              <a:t>instance, resources might be devoted to marketing and sales campaigns if a company's strategic goal is to increase its market share. </a:t>
            </a:r>
          </a:p>
        </p:txBody>
      </p:sp>
    </p:spTree>
    <p:extLst>
      <p:ext uri="{BB962C8B-B14F-4D97-AF65-F5344CB8AC3E}">
        <p14:creationId xmlns:p14="http://schemas.microsoft.com/office/powerpoint/2010/main" val="40059805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Principles of Resource Allocation</a:t>
            </a:r>
            <a:endParaRPr lang="en-US" dirty="0"/>
          </a:p>
        </p:txBody>
      </p:sp>
      <p:sp>
        <p:nvSpPr>
          <p:cNvPr id="3" name="Content Placeholder 2"/>
          <p:cNvSpPr>
            <a:spLocks noGrp="1"/>
          </p:cNvSpPr>
          <p:nvPr>
            <p:ph idx="1"/>
          </p:nvPr>
        </p:nvSpPr>
        <p:spPr/>
        <p:txBody>
          <a:bodyPr/>
          <a:lstStyle/>
          <a:p>
            <a:r>
              <a:rPr lang="en-US" b="1" dirty="0"/>
              <a:t>Setting priorities</a:t>
            </a:r>
            <a:r>
              <a:rPr lang="en-US" b="1" dirty="0" smtClean="0"/>
              <a:t>:</a:t>
            </a:r>
          </a:p>
          <a:p>
            <a:r>
              <a:rPr lang="en-US" dirty="0" smtClean="0"/>
              <a:t> </a:t>
            </a:r>
            <a:r>
              <a:rPr lang="en-US" dirty="0"/>
              <a:t>Not every job or task is equally important. </a:t>
            </a:r>
            <a:endParaRPr lang="en-US" dirty="0" smtClean="0"/>
          </a:p>
          <a:p>
            <a:r>
              <a:rPr lang="en-US" dirty="0" smtClean="0"/>
              <a:t>Prioritizing </a:t>
            </a:r>
            <a:r>
              <a:rPr lang="en-US" dirty="0"/>
              <a:t>tasks according to how they affect the organization's goals, resource needs, and deadlines is essential. </a:t>
            </a:r>
            <a:endParaRPr lang="en-US" dirty="0" smtClean="0"/>
          </a:p>
          <a:p>
            <a:r>
              <a:rPr lang="en-US" dirty="0" smtClean="0"/>
              <a:t>This </a:t>
            </a:r>
            <a:r>
              <a:rPr lang="en-US" dirty="0"/>
              <a:t>enables companies to concentrate on high-priority issues and deploy resources efficiently</a:t>
            </a:r>
            <a:r>
              <a:rPr lang="en-US" dirty="0" smtClean="0"/>
              <a:t>.</a:t>
            </a:r>
          </a:p>
          <a:p>
            <a:r>
              <a:rPr lang="en-US" dirty="0" smtClean="0"/>
              <a:t> </a:t>
            </a:r>
            <a:r>
              <a:rPr lang="en-US" dirty="0"/>
              <a:t>Allocating resources to key path operations, for example, guarantees that a building project stays on schedule.</a:t>
            </a:r>
          </a:p>
        </p:txBody>
      </p:sp>
    </p:spTree>
    <p:extLst>
      <p:ext uri="{BB962C8B-B14F-4D97-AF65-F5344CB8AC3E}">
        <p14:creationId xmlns:p14="http://schemas.microsoft.com/office/powerpoint/2010/main" val="355331104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Principles of Resource Allocation</a:t>
            </a:r>
            <a:endParaRPr lang="en-US" dirty="0"/>
          </a:p>
        </p:txBody>
      </p:sp>
      <p:sp>
        <p:nvSpPr>
          <p:cNvPr id="3" name="Content Placeholder 2"/>
          <p:cNvSpPr>
            <a:spLocks noGrp="1"/>
          </p:cNvSpPr>
          <p:nvPr>
            <p:ph idx="1"/>
          </p:nvPr>
        </p:nvSpPr>
        <p:spPr/>
        <p:txBody>
          <a:bodyPr/>
          <a:lstStyle/>
          <a:p>
            <a:r>
              <a:rPr lang="en-US" b="1" dirty="0" smtClean="0"/>
              <a:t>Flexibility</a:t>
            </a:r>
            <a:r>
              <a:rPr lang="en-US" b="1" dirty="0"/>
              <a:t>: </a:t>
            </a:r>
            <a:endParaRPr lang="en-US" b="1" dirty="0" smtClean="0"/>
          </a:p>
          <a:p>
            <a:r>
              <a:rPr lang="en-US" dirty="0" smtClean="0"/>
              <a:t>The </a:t>
            </a:r>
            <a:r>
              <a:rPr lang="en-US" dirty="0"/>
              <a:t>distribution of resources should be adaptable enough to take into account shifting priorities, unforeseen circumstances, and new opportunities. </a:t>
            </a:r>
            <a:endParaRPr lang="en-US" dirty="0" smtClean="0"/>
          </a:p>
          <a:p>
            <a:r>
              <a:rPr lang="en-US" dirty="0" smtClean="0"/>
              <a:t>This </a:t>
            </a:r>
            <a:r>
              <a:rPr lang="en-US" dirty="0"/>
              <a:t>enables firms to promptly adjust to evolving situations</a:t>
            </a:r>
            <a:r>
              <a:rPr lang="en-US" dirty="0" smtClean="0"/>
              <a:t>.</a:t>
            </a:r>
          </a:p>
          <a:p>
            <a:r>
              <a:rPr lang="en-US" dirty="0" smtClean="0"/>
              <a:t> </a:t>
            </a:r>
            <a:r>
              <a:rPr lang="en-US" dirty="0"/>
              <a:t>For instance, companies should be able to reallocate resources in order to take advantage of a new market opportunity. </a:t>
            </a:r>
          </a:p>
        </p:txBody>
      </p:sp>
    </p:spTree>
    <p:extLst>
      <p:ext uri="{BB962C8B-B14F-4D97-AF65-F5344CB8AC3E}">
        <p14:creationId xmlns:p14="http://schemas.microsoft.com/office/powerpoint/2010/main" val="24917542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Key Principles of Resource Allocation</a:t>
            </a:r>
            <a:endParaRPr lang="en-US" dirty="0"/>
          </a:p>
        </p:txBody>
      </p:sp>
      <p:sp>
        <p:nvSpPr>
          <p:cNvPr id="3" name="Content Placeholder 2"/>
          <p:cNvSpPr>
            <a:spLocks noGrp="1"/>
          </p:cNvSpPr>
          <p:nvPr>
            <p:ph idx="1"/>
          </p:nvPr>
        </p:nvSpPr>
        <p:spPr/>
        <p:txBody>
          <a:bodyPr>
            <a:normAutofit lnSpcReduction="10000"/>
          </a:bodyPr>
          <a:lstStyle/>
          <a:p>
            <a:r>
              <a:rPr lang="en-US" b="1" dirty="0" smtClean="0"/>
              <a:t> </a:t>
            </a:r>
            <a:r>
              <a:rPr lang="en-US" b="1" dirty="0"/>
              <a:t>Frequent evaluation: </a:t>
            </a:r>
            <a:endParaRPr lang="en-US" b="1" dirty="0" smtClean="0"/>
          </a:p>
          <a:p>
            <a:r>
              <a:rPr lang="en-US" dirty="0" smtClean="0"/>
              <a:t>To </a:t>
            </a:r>
            <a:r>
              <a:rPr lang="en-US" dirty="0"/>
              <a:t>pinpoint areas for development and maximize resource use, it is critical to periodically examine and assess resource allocation decisions. </a:t>
            </a:r>
            <a:endParaRPr lang="en-US" dirty="0" smtClean="0"/>
          </a:p>
          <a:p>
            <a:r>
              <a:rPr lang="en-US" dirty="0" smtClean="0"/>
              <a:t>Businesses </a:t>
            </a:r>
            <a:r>
              <a:rPr lang="en-US" dirty="0"/>
              <a:t>can find bottlenecks, inefficiencies, and optimization possibilities by examining resource allocation patterns and </a:t>
            </a:r>
            <a:r>
              <a:rPr lang="en-US" dirty="0" smtClean="0"/>
              <a:t>results.</a:t>
            </a:r>
          </a:p>
          <a:p>
            <a:r>
              <a:rPr lang="en-US" dirty="0" smtClean="0"/>
              <a:t>Organizations </a:t>
            </a:r>
            <a:r>
              <a:rPr lang="en-US" dirty="0"/>
              <a:t>can make data-driven decisions about resource reallocation with the support of regular evaluation. </a:t>
            </a:r>
            <a:endParaRPr lang="en-US" dirty="0" smtClean="0"/>
          </a:p>
          <a:p>
            <a:r>
              <a:rPr lang="en-US" dirty="0" smtClean="0"/>
              <a:t>For </a:t>
            </a:r>
            <a:r>
              <a:rPr lang="en-US" dirty="0"/>
              <a:t>instance, it might be necessary to modify resource allocation if a certain project routinely uses more resources than allotted.</a:t>
            </a:r>
          </a:p>
          <a:p>
            <a:endParaRPr lang="en-US" dirty="0"/>
          </a:p>
        </p:txBody>
      </p:sp>
    </p:spTree>
    <p:extLst>
      <p:ext uri="{BB962C8B-B14F-4D97-AF65-F5344CB8AC3E}">
        <p14:creationId xmlns:p14="http://schemas.microsoft.com/office/powerpoint/2010/main" val="318872803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Process of Resource Allocation Optimization</a:t>
            </a:r>
          </a:p>
        </p:txBody>
      </p:sp>
      <p:sp>
        <p:nvSpPr>
          <p:cNvPr id="3" name="Content Placeholder 2"/>
          <p:cNvSpPr>
            <a:spLocks noGrp="1"/>
          </p:cNvSpPr>
          <p:nvPr>
            <p:ph idx="1"/>
          </p:nvPr>
        </p:nvSpPr>
        <p:spPr/>
        <p:txBody>
          <a:bodyPr>
            <a:normAutofit fontScale="92500" lnSpcReduction="10000"/>
          </a:bodyPr>
          <a:lstStyle/>
          <a:p>
            <a:r>
              <a:rPr lang="en-US" b="1" dirty="0"/>
              <a:t>Evaluation of the availability and need for resources</a:t>
            </a:r>
            <a:r>
              <a:rPr lang="en-US" dirty="0"/>
              <a:t> </a:t>
            </a:r>
            <a:endParaRPr lang="en-US" dirty="0" smtClean="0"/>
          </a:p>
          <a:p>
            <a:r>
              <a:rPr lang="en-US" dirty="0" smtClean="0"/>
              <a:t>Assessing </a:t>
            </a:r>
            <a:r>
              <a:rPr lang="en-US" dirty="0"/>
              <a:t>the resources needed for different jobs or projects and figuring out their availability is the first step. </a:t>
            </a:r>
            <a:endParaRPr lang="en-US" dirty="0" smtClean="0"/>
          </a:p>
          <a:p>
            <a:r>
              <a:rPr lang="en-US" dirty="0" smtClean="0"/>
              <a:t>Analyzing </a:t>
            </a:r>
            <a:r>
              <a:rPr lang="en-US" dirty="0"/>
              <a:t>variables including time, money, abilities, and equipment is part of this. </a:t>
            </a:r>
            <a:endParaRPr lang="en-US" dirty="0" smtClean="0"/>
          </a:p>
          <a:p>
            <a:r>
              <a:rPr lang="en-US" dirty="0" smtClean="0"/>
              <a:t>The </a:t>
            </a:r>
            <a:r>
              <a:rPr lang="en-US" dirty="0"/>
              <a:t>particular requirements of any work or project should be taken into account when determining resource requirements. </a:t>
            </a:r>
            <a:endParaRPr lang="en-US" dirty="0" smtClean="0"/>
          </a:p>
          <a:p>
            <a:r>
              <a:rPr lang="en-US" dirty="0" smtClean="0"/>
              <a:t>This </a:t>
            </a:r>
            <a:r>
              <a:rPr lang="en-US" dirty="0"/>
              <a:t>entails assessing the tasks' intricacy, the degree of competence needed, and the extent of the work. </a:t>
            </a:r>
            <a:endParaRPr lang="en-US" dirty="0" smtClean="0"/>
          </a:p>
          <a:p>
            <a:r>
              <a:rPr lang="en-US" dirty="0" smtClean="0"/>
              <a:t>Furthermore</a:t>
            </a:r>
            <a:r>
              <a:rPr lang="en-US" dirty="0"/>
              <a:t>, knowing what resources are available is essential to guaranteeing that the required staff, tools, and supplies are available</a:t>
            </a:r>
          </a:p>
        </p:txBody>
      </p:sp>
    </p:spTree>
    <p:extLst>
      <p:ext uri="{BB962C8B-B14F-4D97-AF65-F5344CB8AC3E}">
        <p14:creationId xmlns:p14="http://schemas.microsoft.com/office/powerpoint/2010/main" val="185170608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Process of Resource Allocation Optimization</a:t>
            </a:r>
            <a:endParaRPr lang="en-US" dirty="0"/>
          </a:p>
        </p:txBody>
      </p:sp>
      <p:sp>
        <p:nvSpPr>
          <p:cNvPr id="3" name="Content Placeholder 2"/>
          <p:cNvSpPr>
            <a:spLocks noGrp="1"/>
          </p:cNvSpPr>
          <p:nvPr>
            <p:ph idx="1"/>
          </p:nvPr>
        </p:nvSpPr>
        <p:spPr/>
        <p:txBody>
          <a:bodyPr/>
          <a:lstStyle/>
          <a:p>
            <a:r>
              <a:rPr lang="en-US" b="1" dirty="0"/>
              <a:t>Setting task priorities</a:t>
            </a:r>
            <a:r>
              <a:rPr lang="en-US" dirty="0"/>
              <a:t> </a:t>
            </a:r>
            <a:endParaRPr lang="en-US" dirty="0" smtClean="0"/>
          </a:p>
          <a:p>
            <a:r>
              <a:rPr lang="en-US" dirty="0" smtClean="0"/>
              <a:t>Tasks </a:t>
            </a:r>
            <a:r>
              <a:rPr lang="en-US" dirty="0"/>
              <a:t>should be prioritized according to the strategic objectives and urgency. </a:t>
            </a:r>
            <a:endParaRPr lang="en-US" dirty="0" smtClean="0"/>
          </a:p>
          <a:p>
            <a:r>
              <a:rPr lang="en-US" dirty="0" smtClean="0"/>
              <a:t>This </a:t>
            </a:r>
            <a:r>
              <a:rPr lang="en-US" dirty="0"/>
              <a:t>aids in deciding which tasks ought to be given the greatest amount of funding. </a:t>
            </a:r>
          </a:p>
          <a:p>
            <a:r>
              <a:rPr lang="en-US" dirty="0"/>
              <a:t>Prioritizing tasks involves considering the importance of each task in achieving the overall goals of the organization. </a:t>
            </a:r>
            <a:endParaRPr lang="en-US" dirty="0" smtClean="0"/>
          </a:p>
          <a:p>
            <a:r>
              <a:rPr lang="en-US" dirty="0" smtClean="0"/>
              <a:t>It </a:t>
            </a:r>
            <a:r>
              <a:rPr lang="en-US" dirty="0"/>
              <a:t>requires a careful evaluation of the impact that each task has on the success of the project or the business as a whole. </a:t>
            </a:r>
          </a:p>
        </p:txBody>
      </p:sp>
    </p:spTree>
    <p:extLst>
      <p:ext uri="{BB962C8B-B14F-4D97-AF65-F5344CB8AC3E}">
        <p14:creationId xmlns:p14="http://schemas.microsoft.com/office/powerpoint/2010/main" val="29453931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Process of Resource Allocation Optimization</a:t>
            </a:r>
            <a:endParaRPr lang="en-US" dirty="0"/>
          </a:p>
        </p:txBody>
      </p:sp>
      <p:sp>
        <p:nvSpPr>
          <p:cNvPr id="3" name="Content Placeholder 2"/>
          <p:cNvSpPr>
            <a:spLocks noGrp="1"/>
          </p:cNvSpPr>
          <p:nvPr>
            <p:ph idx="1"/>
          </p:nvPr>
        </p:nvSpPr>
        <p:spPr/>
        <p:txBody>
          <a:bodyPr/>
          <a:lstStyle/>
          <a:p>
            <a:r>
              <a:rPr lang="en-US" b="1" dirty="0"/>
              <a:t>Planning for resource </a:t>
            </a:r>
            <a:r>
              <a:rPr lang="en-US" b="1" dirty="0" smtClean="0"/>
              <a:t>allocation</a:t>
            </a:r>
            <a:endParaRPr lang="en-US" dirty="0" smtClean="0"/>
          </a:p>
          <a:p>
            <a:r>
              <a:rPr lang="en-US" dirty="0" smtClean="0"/>
              <a:t>Create </a:t>
            </a:r>
            <a:r>
              <a:rPr lang="en-US" dirty="0"/>
              <a:t>a thorough strategy that specifies how resources will be distributed across various jobs or initiatives. </a:t>
            </a:r>
            <a:endParaRPr lang="en-US" dirty="0" smtClean="0"/>
          </a:p>
          <a:p>
            <a:r>
              <a:rPr lang="en-US" dirty="0" smtClean="0"/>
              <a:t>Take </a:t>
            </a:r>
            <a:r>
              <a:rPr lang="en-US" dirty="0"/>
              <a:t>into account elements like resource availability over time, task dependencies, and resource </a:t>
            </a:r>
            <a:r>
              <a:rPr lang="en-US" dirty="0" smtClean="0"/>
              <a:t>dependencies.</a:t>
            </a:r>
          </a:p>
          <a:p>
            <a:r>
              <a:rPr lang="en-US" dirty="0" smtClean="0"/>
              <a:t>Planning </a:t>
            </a:r>
            <a:r>
              <a:rPr lang="en-US" dirty="0"/>
              <a:t>for resource allocation entails drafting a plan outlining how resources will be allocated across different tasks or projects. </a:t>
            </a:r>
            <a:endParaRPr lang="en-US" dirty="0" smtClean="0"/>
          </a:p>
          <a:p>
            <a:r>
              <a:rPr lang="en-US" dirty="0" smtClean="0"/>
              <a:t>This </a:t>
            </a:r>
            <a:r>
              <a:rPr lang="en-US" dirty="0"/>
              <a:t>entails taking into account the resources' availability over time and determining any dependencies between jobs or resources. </a:t>
            </a:r>
          </a:p>
        </p:txBody>
      </p:sp>
    </p:spTree>
    <p:extLst>
      <p:ext uri="{BB962C8B-B14F-4D97-AF65-F5344CB8AC3E}">
        <p14:creationId xmlns:p14="http://schemas.microsoft.com/office/powerpoint/2010/main" val="238446382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Process of Resource Allocation Optimization</a:t>
            </a:r>
            <a:endParaRPr lang="en-US" dirty="0"/>
          </a:p>
        </p:txBody>
      </p:sp>
      <p:sp>
        <p:nvSpPr>
          <p:cNvPr id="3" name="Content Placeholder 2"/>
          <p:cNvSpPr>
            <a:spLocks noGrp="1"/>
          </p:cNvSpPr>
          <p:nvPr>
            <p:ph idx="1"/>
          </p:nvPr>
        </p:nvSpPr>
        <p:spPr/>
        <p:txBody>
          <a:bodyPr/>
          <a:lstStyle/>
          <a:p>
            <a:r>
              <a:rPr lang="en-US" b="1" dirty="0"/>
              <a:t>Implementation </a:t>
            </a:r>
            <a:endParaRPr lang="en-US" dirty="0" smtClean="0"/>
          </a:p>
          <a:p>
            <a:r>
              <a:rPr lang="en-US" dirty="0" smtClean="0"/>
              <a:t>Assign </a:t>
            </a:r>
            <a:r>
              <a:rPr lang="en-US" dirty="0"/>
              <a:t>the designated resources to particular activities or projects in order to carry out the resource allocation plan. </a:t>
            </a:r>
            <a:endParaRPr lang="en-US" dirty="0" smtClean="0"/>
          </a:p>
          <a:p>
            <a:r>
              <a:rPr lang="en-US" dirty="0" smtClean="0"/>
              <a:t>This </a:t>
            </a:r>
            <a:r>
              <a:rPr lang="en-US" dirty="0"/>
              <a:t>could entail hiring staff, allocating funds, and acquiring the required supplies or machinery.</a:t>
            </a:r>
          </a:p>
          <a:p>
            <a:r>
              <a:rPr lang="en-US" dirty="0"/>
              <a:t>Implementation is the stage where the resource allocation plan is put into action</a:t>
            </a:r>
            <a:r>
              <a:rPr lang="en-US" dirty="0" smtClean="0"/>
              <a:t>.</a:t>
            </a:r>
          </a:p>
          <a:p>
            <a:r>
              <a:rPr lang="en-US" dirty="0" smtClean="0"/>
              <a:t> </a:t>
            </a:r>
            <a:r>
              <a:rPr lang="en-US" dirty="0"/>
              <a:t>It involves assigning the identified resources to their respective tasks or projects</a:t>
            </a:r>
          </a:p>
        </p:txBody>
      </p:sp>
    </p:spTree>
    <p:extLst>
      <p:ext uri="{BB962C8B-B14F-4D97-AF65-F5344CB8AC3E}">
        <p14:creationId xmlns:p14="http://schemas.microsoft.com/office/powerpoint/2010/main" val="24667771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Process of Resource Allocation Optimization</a:t>
            </a:r>
            <a:endParaRPr lang="en-US" dirty="0"/>
          </a:p>
        </p:txBody>
      </p:sp>
      <p:sp>
        <p:nvSpPr>
          <p:cNvPr id="3" name="Content Placeholder 2"/>
          <p:cNvSpPr>
            <a:spLocks noGrp="1"/>
          </p:cNvSpPr>
          <p:nvPr>
            <p:ph idx="1"/>
          </p:nvPr>
        </p:nvSpPr>
        <p:spPr/>
        <p:txBody>
          <a:bodyPr/>
          <a:lstStyle/>
          <a:p>
            <a:r>
              <a:rPr lang="en-US" b="1" dirty="0"/>
              <a:t>Monitoring and control</a:t>
            </a:r>
            <a:endParaRPr lang="en-US" dirty="0"/>
          </a:p>
          <a:p>
            <a:r>
              <a:rPr lang="en-US" dirty="0"/>
              <a:t>Make sure that resources are allocated effectively by routinely tracking and assessing the status of activities or projects</a:t>
            </a:r>
            <a:r>
              <a:rPr lang="en-US" dirty="0" smtClean="0"/>
              <a:t>.</a:t>
            </a:r>
          </a:p>
          <a:p>
            <a:r>
              <a:rPr lang="en-US" dirty="0" smtClean="0"/>
              <a:t> </a:t>
            </a:r>
            <a:r>
              <a:rPr lang="en-US" dirty="0"/>
              <a:t>Changes may be required due to resource limitations, unforeseen problems, or evolving requirements. </a:t>
            </a:r>
            <a:endParaRPr lang="en-US" dirty="0" smtClean="0"/>
          </a:p>
          <a:p>
            <a:r>
              <a:rPr lang="en-US" dirty="0" smtClean="0"/>
              <a:t>In </a:t>
            </a:r>
            <a:r>
              <a:rPr lang="en-US" dirty="0"/>
              <a:t>order to optimize resource allocation, monitoring and control are essential. </a:t>
            </a:r>
          </a:p>
        </p:txBody>
      </p:sp>
    </p:spTree>
    <p:extLst>
      <p:ext uri="{BB962C8B-B14F-4D97-AF65-F5344CB8AC3E}">
        <p14:creationId xmlns:p14="http://schemas.microsoft.com/office/powerpoint/2010/main" val="159345330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Techniques </a:t>
            </a:r>
            <a:r>
              <a:rPr lang="en-US" b="1" dirty="0"/>
              <a:t>for Resource Allocation Optimization</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 </a:t>
            </a:r>
            <a:r>
              <a:rPr lang="en-US" b="1" dirty="0"/>
              <a:t>Resource management software: </a:t>
            </a:r>
            <a:endParaRPr lang="en-US" b="1" dirty="0" smtClean="0"/>
          </a:p>
          <a:p>
            <a:r>
              <a:rPr lang="en-US" dirty="0" smtClean="0"/>
              <a:t>By </a:t>
            </a:r>
            <a:r>
              <a:rPr lang="en-US" dirty="0"/>
              <a:t>offering real-time visibility, automatic scheduling, and resource optimization algorithms, cutting-edge software solutions can aid in streamlining the resource allocation process. </a:t>
            </a:r>
            <a:br>
              <a:rPr lang="en-US" dirty="0"/>
            </a:br>
            <a:r>
              <a:rPr lang="en-US" dirty="0"/>
              <a:t>• </a:t>
            </a:r>
            <a:r>
              <a:rPr lang="en-US" b="1" dirty="0"/>
              <a:t>Capacity planning tools: </a:t>
            </a:r>
            <a:endParaRPr lang="en-US" b="1" dirty="0" smtClean="0"/>
          </a:p>
          <a:p>
            <a:r>
              <a:rPr lang="en-US" dirty="0" smtClean="0"/>
              <a:t>By </a:t>
            </a:r>
            <a:r>
              <a:rPr lang="en-US" dirty="0"/>
              <a:t>evaluating resource requirements using workloads, demand projections, and historical data, these tools help make smarter judgments about resource allocation. </a:t>
            </a:r>
            <a:br>
              <a:rPr lang="en-US" dirty="0"/>
            </a:br>
            <a:r>
              <a:rPr lang="en-US" b="1" dirty="0"/>
              <a:t>• Resource leveling: </a:t>
            </a:r>
            <a:endParaRPr lang="en-US" b="1" dirty="0" smtClean="0"/>
          </a:p>
          <a:p>
            <a:r>
              <a:rPr lang="en-US" dirty="0" smtClean="0"/>
              <a:t>This </a:t>
            </a:r>
            <a:r>
              <a:rPr lang="en-US" dirty="0"/>
              <a:t>method balances workloads across different tasks or projects by modifying resource allocation to prevent resource overuse or underuse.</a:t>
            </a:r>
          </a:p>
        </p:txBody>
      </p:sp>
    </p:spTree>
    <p:extLst>
      <p:ext uri="{BB962C8B-B14F-4D97-AF65-F5344CB8AC3E}">
        <p14:creationId xmlns:p14="http://schemas.microsoft.com/office/powerpoint/2010/main" val="321671318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Techniques for Resource Allocation Optimization</a:t>
            </a:r>
            <a:endParaRPr lang="en-US" dirty="0"/>
          </a:p>
        </p:txBody>
      </p:sp>
      <p:sp>
        <p:nvSpPr>
          <p:cNvPr id="3" name="Content Placeholder 2"/>
          <p:cNvSpPr>
            <a:spLocks noGrp="1"/>
          </p:cNvSpPr>
          <p:nvPr>
            <p:ph idx="1"/>
          </p:nvPr>
        </p:nvSpPr>
        <p:spPr/>
        <p:txBody>
          <a:bodyPr/>
          <a:lstStyle/>
          <a:p>
            <a:r>
              <a:rPr lang="en-US" b="1" dirty="0"/>
              <a:t>• Scenario analysis: </a:t>
            </a:r>
            <a:endParaRPr lang="en-US" b="1" dirty="0" smtClean="0"/>
          </a:p>
          <a:p>
            <a:r>
              <a:rPr lang="en-US" dirty="0" smtClean="0"/>
              <a:t>By </a:t>
            </a:r>
            <a:r>
              <a:rPr lang="en-US" dirty="0"/>
              <a:t>investigating various allocation scenarios and their outcomes, scenario analysis enables firms to make well-informed decisions. </a:t>
            </a:r>
            <a:br>
              <a:rPr lang="en-US" dirty="0"/>
            </a:br>
            <a:r>
              <a:rPr lang="en-US" b="1" dirty="0"/>
              <a:t>• Resource allocation optimization models: </a:t>
            </a:r>
            <a:endParaRPr lang="en-US" b="1" dirty="0" smtClean="0"/>
          </a:p>
          <a:p>
            <a:r>
              <a:rPr lang="en-US" dirty="0" smtClean="0"/>
              <a:t>Taking </a:t>
            </a:r>
            <a:r>
              <a:rPr lang="en-US" dirty="0"/>
              <a:t>into account a variety of limitations and goals, these models determine the most effective way to allocate resources using mathematical methods and optimization techniques.</a:t>
            </a:r>
          </a:p>
          <a:p>
            <a:r>
              <a:rPr lang="en-US" dirty="0"/>
              <a:t>By leveraging these tools and techniques, organizations can enhance their resource allocation processes, leading to improved efficiency, cost-effectiveness, and overall project success.</a:t>
            </a:r>
          </a:p>
          <a:p>
            <a:endParaRPr lang="en-US" dirty="0"/>
          </a:p>
        </p:txBody>
      </p:sp>
    </p:spTree>
    <p:extLst>
      <p:ext uri="{BB962C8B-B14F-4D97-AF65-F5344CB8AC3E}">
        <p14:creationId xmlns:p14="http://schemas.microsoft.com/office/powerpoint/2010/main" val="321238367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Benefits of Resource Allocation Optimization</a:t>
            </a:r>
            <a:r>
              <a:rPr lang="en-US" dirty="0"/>
              <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endParaRPr lang="en-US" b="1" dirty="0" smtClean="0"/>
          </a:p>
          <a:p>
            <a:r>
              <a:rPr lang="en-US" b="1" dirty="0" smtClean="0"/>
              <a:t>Increasing </a:t>
            </a:r>
            <a:r>
              <a:rPr lang="en-US" b="1" dirty="0"/>
              <a:t>Productivity and Efficiency</a:t>
            </a:r>
            <a:r>
              <a:rPr lang="en-US" dirty="0"/>
              <a:t> </a:t>
            </a:r>
            <a:endParaRPr lang="en-US" dirty="0" smtClean="0"/>
          </a:p>
          <a:p>
            <a:r>
              <a:rPr lang="en-US" dirty="0" smtClean="0"/>
              <a:t>Organizations </a:t>
            </a:r>
            <a:r>
              <a:rPr lang="en-US" dirty="0"/>
              <a:t>can remove resource bottlenecks, shorten wait times, and increase workflow efficiency by allocating resources as efficiently as possible. </a:t>
            </a:r>
            <a:endParaRPr lang="en-US" dirty="0" smtClean="0"/>
          </a:p>
          <a:p>
            <a:r>
              <a:rPr lang="en-US" dirty="0" smtClean="0"/>
              <a:t>As </a:t>
            </a:r>
            <a:r>
              <a:rPr lang="en-US" dirty="0"/>
              <a:t>a result, jobs or projects are completed on schedule and with greater productivity. </a:t>
            </a:r>
            <a:endParaRPr lang="en-US" dirty="0" smtClean="0"/>
          </a:p>
          <a:p>
            <a:r>
              <a:rPr lang="en-US" b="1" dirty="0"/>
              <a:t>Reducing Costs and Wastage</a:t>
            </a:r>
            <a:endParaRPr lang="en-US" dirty="0"/>
          </a:p>
          <a:p>
            <a:r>
              <a:rPr lang="en-US" dirty="0" smtClean="0"/>
              <a:t>By </a:t>
            </a:r>
            <a:r>
              <a:rPr lang="en-US" dirty="0"/>
              <a:t>identifying areas of resource underutilization and waste, optimized resource allocation enables firms to make required adjustments and cut down on wasteful spending. </a:t>
            </a:r>
            <a:endParaRPr lang="en-US" dirty="0" smtClean="0"/>
          </a:p>
          <a:p>
            <a:r>
              <a:rPr lang="en-US" dirty="0" smtClean="0"/>
              <a:t>Better </a:t>
            </a:r>
            <a:r>
              <a:rPr lang="en-US" dirty="0"/>
              <a:t>resource planning is also made possible by it, avoiding resource overspending. </a:t>
            </a:r>
            <a:endParaRPr lang="en-US" dirty="0" smtClean="0"/>
          </a:p>
          <a:p>
            <a:r>
              <a:rPr lang="en-US" dirty="0" smtClean="0"/>
              <a:t>Think </a:t>
            </a:r>
            <a:r>
              <a:rPr lang="en-US" dirty="0"/>
              <a:t>about a retail company that optimizes resource allocation for inventory control</a:t>
            </a:r>
            <a:br>
              <a:rPr lang="en-US" dirty="0"/>
            </a:br>
            <a:endParaRPr lang="en-US" dirty="0"/>
          </a:p>
        </p:txBody>
      </p:sp>
    </p:spTree>
    <p:extLst>
      <p:ext uri="{BB962C8B-B14F-4D97-AF65-F5344CB8AC3E}">
        <p14:creationId xmlns:p14="http://schemas.microsoft.com/office/powerpoint/2010/main" val="20853448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Future Trends in Resource Allocation Optimization</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A number of themes are anticipated to influence resource allocation optimization in the future as technology develops further: </a:t>
            </a:r>
            <a:endParaRPr lang="en-US" dirty="0" smtClean="0"/>
          </a:p>
          <a:p>
            <a:r>
              <a:rPr lang="en-US" dirty="0" smtClean="0"/>
              <a:t>It </a:t>
            </a:r>
            <a:r>
              <a:rPr lang="en-US" dirty="0"/>
              <a:t>is impossible to overestimate the influence of technology on resource allocation optimization.</a:t>
            </a:r>
            <a:endParaRPr lang="en-US" b="1" dirty="0" smtClean="0"/>
          </a:p>
          <a:p>
            <a:r>
              <a:rPr lang="en-US" b="1" dirty="0" smtClean="0"/>
              <a:t>Allocating </a:t>
            </a:r>
            <a:r>
              <a:rPr lang="en-US" b="1" dirty="0"/>
              <a:t>resources dynamically</a:t>
            </a:r>
            <a:r>
              <a:rPr lang="en-US" dirty="0"/>
              <a:t> </a:t>
            </a:r>
            <a:endParaRPr lang="en-US" dirty="0" smtClean="0"/>
          </a:p>
          <a:p>
            <a:r>
              <a:rPr lang="en-US" dirty="0" smtClean="0"/>
              <a:t>Businesses </a:t>
            </a:r>
            <a:r>
              <a:rPr lang="en-US" dirty="0"/>
              <a:t>will increasingly use dynamic resource allocation techniques that enable in-the-moment modifications in response to shifting demands and priorities. </a:t>
            </a:r>
            <a:endParaRPr lang="en-US" dirty="0" smtClean="0"/>
          </a:p>
          <a:p>
            <a:r>
              <a:rPr lang="en-US" dirty="0" smtClean="0"/>
              <a:t>This </a:t>
            </a:r>
            <a:r>
              <a:rPr lang="en-US" dirty="0"/>
              <a:t>implies that resources can be quickly assigned and reassigned, guaranteeing that the appropriate resources are accessible when needed to satisfy the organization's changing requirements</a:t>
            </a:r>
          </a:p>
        </p:txBody>
      </p:sp>
    </p:spTree>
    <p:extLst>
      <p:ext uri="{BB962C8B-B14F-4D97-AF65-F5344CB8AC3E}">
        <p14:creationId xmlns:p14="http://schemas.microsoft.com/office/powerpoint/2010/main" val="42645979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Future Trends in Resource Allocation Optimization</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en-US" b="1" dirty="0"/>
              <a:t>Advanced analytics</a:t>
            </a:r>
            <a:r>
              <a:rPr lang="en-US" dirty="0"/>
              <a:t> </a:t>
            </a:r>
            <a:endParaRPr lang="en-US" dirty="0" smtClean="0"/>
          </a:p>
          <a:p>
            <a:r>
              <a:rPr lang="en-US" dirty="0" smtClean="0"/>
              <a:t>Businesses </a:t>
            </a:r>
            <a:r>
              <a:rPr lang="en-US" dirty="0"/>
              <a:t>will be able to precisely predict resource requirements, spot any bottlenecks, and optimize allocation based on past data and trends by utilizing advanced analytics tools and predictive modeling approaches</a:t>
            </a:r>
            <a:r>
              <a:rPr lang="en-US" dirty="0" smtClean="0"/>
              <a:t>.</a:t>
            </a:r>
          </a:p>
          <a:p>
            <a:r>
              <a:rPr lang="en-US" dirty="0" smtClean="0"/>
              <a:t> </a:t>
            </a:r>
            <a:r>
              <a:rPr lang="en-US" dirty="0"/>
              <a:t>Organizations may make well-informed decisions about resource allocation and guarantee that resources are distributed where they are most required by utilizing data-driven insights. </a:t>
            </a:r>
          </a:p>
        </p:txBody>
      </p:sp>
    </p:spTree>
    <p:extLst>
      <p:ext uri="{BB962C8B-B14F-4D97-AF65-F5344CB8AC3E}">
        <p14:creationId xmlns:p14="http://schemas.microsoft.com/office/powerpoint/2010/main" val="236331658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Future Trends in Resource Allocation Optimization</a:t>
            </a:r>
            <a:endParaRPr lang="en-US" dirty="0"/>
          </a:p>
        </p:txBody>
      </p:sp>
      <p:sp>
        <p:nvSpPr>
          <p:cNvPr id="3" name="Content Placeholder 2"/>
          <p:cNvSpPr>
            <a:spLocks noGrp="1"/>
          </p:cNvSpPr>
          <p:nvPr>
            <p:ph idx="1"/>
          </p:nvPr>
        </p:nvSpPr>
        <p:spPr/>
        <p:txBody>
          <a:bodyPr>
            <a:normAutofit lnSpcReduction="10000"/>
          </a:bodyPr>
          <a:lstStyle/>
          <a:p>
            <a:r>
              <a:rPr lang="en-US" b="1" dirty="0"/>
              <a:t>Integration with project management</a:t>
            </a:r>
            <a:endParaRPr lang="en-US" dirty="0"/>
          </a:p>
          <a:p>
            <a:r>
              <a:rPr lang="en-US" dirty="0"/>
              <a:t>Project management techniques and resource allocation optimization will become increasingly intertwined, enabling smooth coordination between project execution and resource allocation. </a:t>
            </a:r>
            <a:endParaRPr lang="en-US" dirty="0" smtClean="0"/>
          </a:p>
          <a:p>
            <a:r>
              <a:rPr lang="en-US" dirty="0" smtClean="0"/>
              <a:t>Organizations </a:t>
            </a:r>
            <a:r>
              <a:rPr lang="en-US" dirty="0"/>
              <a:t>may guarantee that projects are sufficiently resourced and finished on schedule by coordinating resource allocation with project schedules and deliverables. </a:t>
            </a:r>
            <a:endParaRPr lang="en-US" dirty="0" smtClean="0"/>
          </a:p>
          <a:p>
            <a:r>
              <a:rPr lang="en-US" dirty="0" smtClean="0"/>
              <a:t>For </a:t>
            </a:r>
            <a:r>
              <a:rPr lang="en-US" dirty="0"/>
              <a:t>instance, in the construction sector, combining project management and resource allocation optimization can assist guarantee that the appropriate tools, supplies, and workers are accessible at every step of the project. </a:t>
            </a:r>
          </a:p>
        </p:txBody>
      </p:sp>
    </p:spTree>
    <p:extLst>
      <p:ext uri="{BB962C8B-B14F-4D97-AF65-F5344CB8AC3E}">
        <p14:creationId xmlns:p14="http://schemas.microsoft.com/office/powerpoint/2010/main" val="22844446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11 : Resource Allocation and Optimization Decisions</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End of Week Eleven Part 2</a:t>
            </a:r>
          </a:p>
          <a:p>
            <a:endParaRPr lang="en-US" dirty="0"/>
          </a:p>
        </p:txBody>
      </p:sp>
    </p:spTree>
    <p:extLst>
      <p:ext uri="{BB962C8B-B14F-4D97-AF65-F5344CB8AC3E}">
        <p14:creationId xmlns:p14="http://schemas.microsoft.com/office/powerpoint/2010/main" val="363283227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TotalTime>
  <Words>3064</Words>
  <Application>Microsoft Office PowerPoint</Application>
  <PresentationFormat>Custom</PresentationFormat>
  <Paragraphs>248</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Course: Advanced Management Accounting</vt:lpstr>
      <vt:lpstr>Introduction</vt:lpstr>
      <vt:lpstr>Introduction</vt:lpstr>
      <vt:lpstr>Introduction</vt:lpstr>
      <vt:lpstr>Resource Allocation Definition </vt:lpstr>
      <vt:lpstr>Example of Resource Allocation </vt:lpstr>
      <vt:lpstr>Example of Resource Allocation </vt:lpstr>
      <vt:lpstr>Example of Resource Allocation </vt:lpstr>
      <vt:lpstr>Benefits of Resource Allocation</vt:lpstr>
      <vt:lpstr>Benefits of Resource Allocation</vt:lpstr>
      <vt:lpstr>Benefits of Resource Allocation</vt:lpstr>
      <vt:lpstr>Benefits of Resource Allocation</vt:lpstr>
      <vt:lpstr> Factors that Influence the Resource Allocation Process </vt:lpstr>
      <vt:lpstr>Factors that Influence the Resource Allocation Process</vt:lpstr>
      <vt:lpstr>Factors that Influence the Resource Allocation Process</vt:lpstr>
      <vt:lpstr>Factors that Influence the Resource Allocation Process</vt:lpstr>
      <vt:lpstr>Other Factors –Resources Allocation </vt:lpstr>
      <vt:lpstr>Other Factors –Resources Allocation</vt:lpstr>
      <vt:lpstr> Week 11 : Resource Allocation and Optimization Decisions  </vt:lpstr>
      <vt:lpstr>Week 11 : Resource Allocation and Optimization Decisions</vt:lpstr>
      <vt:lpstr>Challenges of Resource Allocation</vt:lpstr>
      <vt:lpstr>Challenges of Resource Allocation</vt:lpstr>
      <vt:lpstr>Challenges of Resource Allocation</vt:lpstr>
      <vt:lpstr>Challenges of Resource Allocation</vt:lpstr>
      <vt:lpstr>Challenges of Resource Allocation</vt:lpstr>
      <vt:lpstr>Optimization: A Comprehensive Explanation </vt:lpstr>
      <vt:lpstr>Resource Allocation Concept </vt:lpstr>
      <vt:lpstr>Significance of Resource Distribution </vt:lpstr>
      <vt:lpstr>Significance of Resource Distribution </vt:lpstr>
      <vt:lpstr>Significance of Resource Distribution </vt:lpstr>
      <vt:lpstr>Key Principles of Resource Allocation </vt:lpstr>
      <vt:lpstr>Key Principles of Resource Allocation</vt:lpstr>
      <vt:lpstr>Key Principles of Resource Allocation</vt:lpstr>
      <vt:lpstr>Key Principles of Resource Allocation</vt:lpstr>
      <vt:lpstr>Process of Resource Allocation Optimization</vt:lpstr>
      <vt:lpstr>Process of Resource Allocation Optimization</vt:lpstr>
      <vt:lpstr>Process of Resource Allocation Optimization</vt:lpstr>
      <vt:lpstr>Process of Resource Allocation Optimization</vt:lpstr>
      <vt:lpstr>Process of Resource Allocation Optimization</vt:lpstr>
      <vt:lpstr>Techniques for Resource Allocation Optimization </vt:lpstr>
      <vt:lpstr>Techniques for Resource Allocation Optimization</vt:lpstr>
      <vt:lpstr>Benefits of Resource Allocation Optimization </vt:lpstr>
      <vt:lpstr>Future Trends in Resource Allocation Optimization </vt:lpstr>
      <vt:lpstr>Future Trends in Resource Allocation Optimization </vt:lpstr>
      <vt:lpstr>Future Trends in Resource Allocation Optimization</vt:lpstr>
      <vt:lpstr>Week 11 : Resource Allocation and Optimization Decisions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Advanced Management Accounting</dc:title>
  <dc:creator>Peter Karugu Kahihu</dc:creator>
  <cp:lastModifiedBy>Admin</cp:lastModifiedBy>
  <cp:revision>24</cp:revision>
  <dcterms:created xsi:type="dcterms:W3CDTF">2024-11-07T07:28:02Z</dcterms:created>
  <dcterms:modified xsi:type="dcterms:W3CDTF">2024-11-08T09:34:24Z</dcterms:modified>
</cp:coreProperties>
</file>