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81" d="100"/>
          <a:sy n="81" d="100"/>
        </p:scale>
        <p:origin x="-288" y="-3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ADECF69-8DD8-4CCE-90E0-08493D686214}"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9652EC-BE28-4335-B119-F87D264EF1CD}" type="slidenum">
              <a:rPr lang="en-US" smtClean="0"/>
              <a:t>‹#›</a:t>
            </a:fld>
            <a:endParaRPr lang="en-US"/>
          </a:p>
        </p:txBody>
      </p:sp>
    </p:spTree>
    <p:extLst>
      <p:ext uri="{BB962C8B-B14F-4D97-AF65-F5344CB8AC3E}">
        <p14:creationId xmlns:p14="http://schemas.microsoft.com/office/powerpoint/2010/main" val="40515838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ECF69-8DD8-4CCE-90E0-08493D686214}"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9652EC-BE28-4335-B119-F87D264EF1CD}" type="slidenum">
              <a:rPr lang="en-US" smtClean="0"/>
              <a:t>‹#›</a:t>
            </a:fld>
            <a:endParaRPr lang="en-US"/>
          </a:p>
        </p:txBody>
      </p:sp>
    </p:spTree>
    <p:extLst>
      <p:ext uri="{BB962C8B-B14F-4D97-AF65-F5344CB8AC3E}">
        <p14:creationId xmlns:p14="http://schemas.microsoft.com/office/powerpoint/2010/main" val="29392477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ADECF69-8DD8-4CCE-90E0-08493D686214}"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9652EC-BE28-4335-B119-F87D264EF1CD}" type="slidenum">
              <a:rPr lang="en-US" smtClean="0"/>
              <a:t>‹#›</a:t>
            </a:fld>
            <a:endParaRPr lang="en-US"/>
          </a:p>
        </p:txBody>
      </p:sp>
    </p:spTree>
    <p:extLst>
      <p:ext uri="{BB962C8B-B14F-4D97-AF65-F5344CB8AC3E}">
        <p14:creationId xmlns:p14="http://schemas.microsoft.com/office/powerpoint/2010/main" val="23695053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ADECF69-8DD8-4CCE-90E0-08493D686214}" type="datetimeFigureOut">
              <a:rPr lang="en-US" smtClean="0"/>
              <a:t>11/8/2024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9652EC-BE28-4335-B119-F87D264EF1CD}" type="slidenum">
              <a:rPr lang="en-US" smtClean="0"/>
              <a:t>‹#›</a:t>
            </a:fld>
            <a:endParaRPr lang="en-US"/>
          </a:p>
        </p:txBody>
      </p:sp>
    </p:spTree>
    <p:extLst>
      <p:ext uri="{BB962C8B-B14F-4D97-AF65-F5344CB8AC3E}">
        <p14:creationId xmlns:p14="http://schemas.microsoft.com/office/powerpoint/2010/main" val="12680269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ADECF69-8DD8-4CCE-90E0-08493D686214}" type="datetimeFigureOut">
              <a:rPr lang="en-US" smtClean="0"/>
              <a:t>11/8/2024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39652EC-BE28-4335-B119-F87D264EF1CD}" type="slidenum">
              <a:rPr lang="en-US" smtClean="0"/>
              <a:t>‹#›</a:t>
            </a:fld>
            <a:endParaRPr lang="en-US"/>
          </a:p>
        </p:txBody>
      </p:sp>
    </p:spTree>
    <p:extLst>
      <p:ext uri="{BB962C8B-B14F-4D97-AF65-F5344CB8AC3E}">
        <p14:creationId xmlns:p14="http://schemas.microsoft.com/office/powerpoint/2010/main" val="20079637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ADECF69-8DD8-4CCE-90E0-08493D686214}" type="datetimeFigureOut">
              <a:rPr lang="en-US" smtClean="0"/>
              <a:t>11/8/2024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39652EC-BE28-4335-B119-F87D264EF1CD}" type="slidenum">
              <a:rPr lang="en-US" smtClean="0"/>
              <a:t>‹#›</a:t>
            </a:fld>
            <a:endParaRPr lang="en-US"/>
          </a:p>
        </p:txBody>
      </p:sp>
    </p:spTree>
    <p:extLst>
      <p:ext uri="{BB962C8B-B14F-4D97-AF65-F5344CB8AC3E}">
        <p14:creationId xmlns:p14="http://schemas.microsoft.com/office/powerpoint/2010/main" val="24522667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ECF69-8DD8-4CCE-90E0-08493D686214}" type="datetimeFigureOut">
              <a:rPr lang="en-US" smtClean="0"/>
              <a:t>11/8/2024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39652EC-BE28-4335-B119-F87D264EF1CD}" type="slidenum">
              <a:rPr lang="en-US" smtClean="0"/>
              <a:t>‹#›</a:t>
            </a:fld>
            <a:endParaRPr lang="en-US"/>
          </a:p>
        </p:txBody>
      </p:sp>
    </p:spTree>
    <p:extLst>
      <p:ext uri="{BB962C8B-B14F-4D97-AF65-F5344CB8AC3E}">
        <p14:creationId xmlns:p14="http://schemas.microsoft.com/office/powerpoint/2010/main" val="18566753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DECF69-8DD8-4CCE-90E0-08493D686214}" type="datetimeFigureOut">
              <a:rPr lang="en-US" smtClean="0"/>
              <a:t>11/8/2024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9652EC-BE28-4335-B119-F87D264EF1CD}" type="slidenum">
              <a:rPr lang="en-US" smtClean="0"/>
              <a:t>‹#›</a:t>
            </a:fld>
            <a:endParaRPr lang="en-US"/>
          </a:p>
        </p:txBody>
      </p:sp>
    </p:spTree>
    <p:extLst>
      <p:ext uri="{BB962C8B-B14F-4D97-AF65-F5344CB8AC3E}">
        <p14:creationId xmlns:p14="http://schemas.microsoft.com/office/powerpoint/2010/main" val="35549146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DECF69-8DD8-4CCE-90E0-08493D686214}" type="datetimeFigureOut">
              <a:rPr lang="en-US" smtClean="0"/>
              <a:t>11/8/2024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9652EC-BE28-4335-B119-F87D264EF1CD}" type="slidenum">
              <a:rPr lang="en-US" smtClean="0"/>
              <a:t>‹#›</a:t>
            </a:fld>
            <a:endParaRPr lang="en-US"/>
          </a:p>
        </p:txBody>
      </p:sp>
    </p:spTree>
    <p:extLst>
      <p:ext uri="{BB962C8B-B14F-4D97-AF65-F5344CB8AC3E}">
        <p14:creationId xmlns:p14="http://schemas.microsoft.com/office/powerpoint/2010/main" val="37951484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ECF69-8DD8-4CCE-90E0-08493D686214}"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9652EC-BE28-4335-B119-F87D264EF1CD}" type="slidenum">
              <a:rPr lang="en-US" smtClean="0"/>
              <a:t>‹#›</a:t>
            </a:fld>
            <a:endParaRPr lang="en-US"/>
          </a:p>
        </p:txBody>
      </p:sp>
    </p:spTree>
    <p:extLst>
      <p:ext uri="{BB962C8B-B14F-4D97-AF65-F5344CB8AC3E}">
        <p14:creationId xmlns:p14="http://schemas.microsoft.com/office/powerpoint/2010/main" val="36648270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ECF69-8DD8-4CCE-90E0-08493D686214}"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9652EC-BE28-4335-B119-F87D264EF1CD}" type="slidenum">
              <a:rPr lang="en-US" smtClean="0"/>
              <a:t>‹#›</a:t>
            </a:fld>
            <a:endParaRPr lang="en-US"/>
          </a:p>
        </p:txBody>
      </p:sp>
    </p:spTree>
    <p:extLst>
      <p:ext uri="{BB962C8B-B14F-4D97-AF65-F5344CB8AC3E}">
        <p14:creationId xmlns:p14="http://schemas.microsoft.com/office/powerpoint/2010/main" val="31814085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ECF69-8DD8-4CCE-90E0-08493D686214}" type="datetimeFigureOut">
              <a:rPr lang="en-US" smtClean="0"/>
              <a:t>11/8/2024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9652EC-BE28-4335-B119-F87D264EF1CD}" type="slidenum">
              <a:rPr lang="en-US" smtClean="0"/>
              <a:t>‹#›</a:t>
            </a:fld>
            <a:endParaRPr lang="en-US"/>
          </a:p>
        </p:txBody>
      </p:sp>
    </p:spTree>
    <p:extLst>
      <p:ext uri="{BB962C8B-B14F-4D97-AF65-F5344CB8AC3E}">
        <p14:creationId xmlns:p14="http://schemas.microsoft.com/office/powerpoint/2010/main" val="857966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t>Course: Advanced Management Accounting</a:t>
            </a:r>
            <a:endParaRPr lang="en-US" dirty="0"/>
          </a:p>
        </p:txBody>
      </p:sp>
      <p:sp>
        <p:nvSpPr>
          <p:cNvPr id="3" name="Subtitle 2"/>
          <p:cNvSpPr>
            <a:spLocks noGrp="1"/>
          </p:cNvSpPr>
          <p:nvPr>
            <p:ph type="subTitle" idx="1"/>
          </p:nvPr>
        </p:nvSpPr>
        <p:spPr/>
        <p:txBody>
          <a:bodyPr/>
          <a:lstStyle/>
          <a:p>
            <a:r>
              <a:rPr lang="en-US" dirty="0" smtClean="0"/>
              <a:t>Week 12 : Performance Evaluation Decisions</a:t>
            </a:r>
          </a:p>
          <a:p>
            <a:endParaRPr lang="en-US" dirty="0" smtClean="0"/>
          </a:p>
          <a:p>
            <a:r>
              <a:rPr lang="en-US" dirty="0" smtClean="0"/>
              <a:t>Lecturer: Peter Karugu Kahihu</a:t>
            </a:r>
          </a:p>
          <a:p>
            <a:endParaRPr lang="en-US" dirty="0"/>
          </a:p>
        </p:txBody>
      </p:sp>
    </p:spTree>
    <p:extLst>
      <p:ext uri="{BB962C8B-B14F-4D97-AF65-F5344CB8AC3E}">
        <p14:creationId xmlns:p14="http://schemas.microsoft.com/office/powerpoint/2010/main" val="7442967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Introduction</a:t>
            </a:r>
            <a:endParaRPr lang="en-US" dirty="0"/>
          </a:p>
        </p:txBody>
      </p:sp>
      <p:sp>
        <p:nvSpPr>
          <p:cNvPr id="3" name="Content Placeholder 2"/>
          <p:cNvSpPr>
            <a:spLocks noGrp="1"/>
          </p:cNvSpPr>
          <p:nvPr>
            <p:ph idx="1"/>
          </p:nvPr>
        </p:nvSpPr>
        <p:spPr/>
        <p:txBody>
          <a:bodyPr/>
          <a:lstStyle/>
          <a:p>
            <a:pPr algn="just"/>
            <a:r>
              <a:rPr lang="en-US" dirty="0" smtClean="0"/>
              <a:t>This lecture introduces you to the Performance Evaluation Decisions in Management Accounting</a:t>
            </a:r>
          </a:p>
          <a:p>
            <a:pPr algn="just"/>
            <a:r>
              <a:rPr lang="en-US" b="1" dirty="0" smtClean="0"/>
              <a:t>	</a:t>
            </a:r>
            <a:r>
              <a:rPr lang="x-none" b="1" dirty="0" smtClean="0"/>
              <a:t>Expected Learning Outcomes</a:t>
            </a:r>
            <a:endParaRPr lang="en-US" dirty="0" smtClean="0"/>
          </a:p>
          <a:p>
            <a:pPr algn="just"/>
            <a:r>
              <a:rPr lang="en-US" dirty="0" smtClean="0"/>
              <a:t>By the end of this lecture, the learner should be able to: </a:t>
            </a:r>
          </a:p>
          <a:p>
            <a:pPr lvl="1" algn="just"/>
            <a:r>
              <a:rPr lang="en-US" dirty="0" smtClean="0"/>
              <a:t>Know the process of evaluating performances in management Accounting</a:t>
            </a:r>
          </a:p>
          <a:p>
            <a:pPr lvl="1" algn="just"/>
            <a:r>
              <a:rPr lang="en-US" dirty="0" smtClean="0"/>
              <a:t>Know Significance of Performance evaluation</a:t>
            </a:r>
          </a:p>
          <a:p>
            <a:pPr lvl="1" algn="just"/>
            <a:r>
              <a:rPr lang="en-US" dirty="0" smtClean="0"/>
              <a:t>Know how to monitor and enhance performance</a:t>
            </a:r>
            <a:endParaRPr lang="en-US" b="1" dirty="0" smtClean="0"/>
          </a:p>
          <a:p>
            <a:endParaRPr lang="en-US" dirty="0"/>
          </a:p>
        </p:txBody>
      </p:sp>
    </p:spTree>
    <p:extLst>
      <p:ext uri="{BB962C8B-B14F-4D97-AF65-F5344CB8AC3E}">
        <p14:creationId xmlns:p14="http://schemas.microsoft.com/office/powerpoint/2010/main" val="3938846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Introduction</a:t>
            </a:r>
            <a:endParaRPr lang="en-US" dirty="0"/>
          </a:p>
        </p:txBody>
      </p:sp>
      <p:sp>
        <p:nvSpPr>
          <p:cNvPr id="3" name="Content Placeholder 2"/>
          <p:cNvSpPr>
            <a:spLocks noGrp="1"/>
          </p:cNvSpPr>
          <p:nvPr>
            <p:ph idx="1"/>
          </p:nvPr>
        </p:nvSpPr>
        <p:spPr/>
        <p:txBody>
          <a:bodyPr/>
          <a:lstStyle/>
          <a:p>
            <a:r>
              <a:rPr lang="en-US" dirty="0"/>
              <a:t>P</a:t>
            </a:r>
            <a:r>
              <a:rPr lang="en-US" dirty="0" smtClean="0"/>
              <a:t>erformance </a:t>
            </a:r>
            <a:r>
              <a:rPr lang="en-US" dirty="0"/>
              <a:t>E</a:t>
            </a:r>
            <a:r>
              <a:rPr lang="en-US" dirty="0" smtClean="0"/>
              <a:t>valuation offers </a:t>
            </a:r>
            <a:r>
              <a:rPr lang="en-US" dirty="0"/>
              <a:t>a thorough explanation of the expenses and costs related to business operations, cost accounting is essential to performance evaluation. </a:t>
            </a:r>
            <a:endParaRPr lang="en-US" dirty="0" smtClean="0"/>
          </a:p>
          <a:p>
            <a:r>
              <a:rPr lang="en-US" dirty="0" smtClean="0"/>
              <a:t>By </a:t>
            </a:r>
            <a:r>
              <a:rPr lang="en-US" dirty="0"/>
              <a:t>finding areas where resources might be optimized, this financial discipline seeks to increase business efficiency through the calculation, assessment, and control of expenses</a:t>
            </a:r>
            <a:r>
              <a:rPr lang="en-US" dirty="0" smtClean="0"/>
              <a:t>.</a:t>
            </a:r>
          </a:p>
          <a:p>
            <a:r>
              <a:rPr lang="en-US" dirty="0" smtClean="0"/>
              <a:t> </a:t>
            </a:r>
            <a:r>
              <a:rPr lang="en-US" dirty="0"/>
              <a:t>It provides insights that are essential for operational control and strategic planning, acting as a link between financial accounting and managerial decision-making. </a:t>
            </a:r>
          </a:p>
        </p:txBody>
      </p:sp>
    </p:spTree>
    <p:extLst>
      <p:ext uri="{BB962C8B-B14F-4D97-AF65-F5344CB8AC3E}">
        <p14:creationId xmlns:p14="http://schemas.microsoft.com/office/powerpoint/2010/main" val="38377951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Performance Evaluation Decisions </a:t>
            </a:r>
            <a:endParaRPr lang="en-US" dirty="0"/>
          </a:p>
        </p:txBody>
      </p:sp>
      <p:sp>
        <p:nvSpPr>
          <p:cNvPr id="3" name="Content Placeholder 2"/>
          <p:cNvSpPr>
            <a:spLocks noGrp="1"/>
          </p:cNvSpPr>
          <p:nvPr>
            <p:ph idx="1"/>
          </p:nvPr>
        </p:nvSpPr>
        <p:spPr/>
        <p:txBody>
          <a:bodyPr/>
          <a:lstStyle/>
          <a:p>
            <a:r>
              <a:rPr lang="en-US" dirty="0"/>
              <a:t>Cost accounting assists businesses in determining the profitability of particular markets, goods, or services and in making well-informed choices on investment, budgeting, and pricing by comparing costs to output and efficiency.</a:t>
            </a:r>
          </a:p>
          <a:p>
            <a:r>
              <a:rPr lang="en-US" dirty="0"/>
              <a:t>From the standpoint of a management, cost accounting is a tool that helps comprehend how various departments or units within the company behave in terms of costs</a:t>
            </a:r>
            <a:r>
              <a:rPr lang="en-US" dirty="0" smtClean="0"/>
              <a:t>.</a:t>
            </a:r>
          </a:p>
          <a:p>
            <a:r>
              <a:rPr lang="en-US" dirty="0"/>
              <a:t>It makes it possible to contrast actual performance with planned goals, pointing out deviations that need to be addressed.</a:t>
            </a:r>
          </a:p>
        </p:txBody>
      </p:sp>
    </p:spTree>
    <p:extLst>
      <p:ext uri="{BB962C8B-B14F-4D97-AF65-F5344CB8AC3E}">
        <p14:creationId xmlns:p14="http://schemas.microsoft.com/office/powerpoint/2010/main" val="3555019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Performance Evaluation Decisions </a:t>
            </a:r>
            <a:endParaRPr lang="en-US" dirty="0"/>
          </a:p>
        </p:txBody>
      </p:sp>
      <p:sp>
        <p:nvSpPr>
          <p:cNvPr id="3" name="Content Placeholder 2"/>
          <p:cNvSpPr>
            <a:spLocks noGrp="1"/>
          </p:cNvSpPr>
          <p:nvPr>
            <p:ph idx="1"/>
          </p:nvPr>
        </p:nvSpPr>
        <p:spPr/>
        <p:txBody>
          <a:bodyPr/>
          <a:lstStyle/>
          <a:p>
            <a:r>
              <a:rPr lang="en-US" dirty="0"/>
              <a:t>For example, by comparing the actual cost of materials used to the standard cost, a manager may utilize cost accounting to assess whether the manufacturing department is using resources </a:t>
            </a:r>
            <a:r>
              <a:rPr lang="en-US" dirty="0" smtClean="0"/>
              <a:t>efficiently.</a:t>
            </a:r>
          </a:p>
          <a:p>
            <a:r>
              <a:rPr lang="en-US" dirty="0" smtClean="0"/>
              <a:t>Employee </a:t>
            </a:r>
            <a:r>
              <a:rPr lang="en-US" dirty="0"/>
              <a:t>motivation can be boosted by knowing how their work affects the company's expenses and profits</a:t>
            </a:r>
            <a:r>
              <a:rPr lang="en-US" dirty="0" smtClean="0"/>
              <a:t>.</a:t>
            </a:r>
          </a:p>
          <a:p>
            <a:r>
              <a:rPr lang="en-US" dirty="0" smtClean="0"/>
              <a:t> </a:t>
            </a:r>
            <a:r>
              <a:rPr lang="en-US" dirty="0"/>
              <a:t>It may result in an organization's culture becoming more cost-conscious and encouraging staff members to make suggestions for process improvement and waste reduction.</a:t>
            </a:r>
          </a:p>
        </p:txBody>
      </p:sp>
    </p:spTree>
    <p:extLst>
      <p:ext uri="{BB962C8B-B14F-4D97-AF65-F5344CB8AC3E}">
        <p14:creationId xmlns:p14="http://schemas.microsoft.com/office/powerpoint/2010/main" val="39857077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Cost </a:t>
            </a:r>
            <a:r>
              <a:rPr lang="en-US" dirty="0"/>
              <a:t>accounting influences performance evaluation </a:t>
            </a:r>
          </a:p>
        </p:txBody>
      </p:sp>
      <p:sp>
        <p:nvSpPr>
          <p:cNvPr id="3" name="Content Placeholder 2"/>
          <p:cNvSpPr>
            <a:spLocks noGrp="1"/>
          </p:cNvSpPr>
          <p:nvPr>
            <p:ph idx="1"/>
          </p:nvPr>
        </p:nvSpPr>
        <p:spPr/>
        <p:txBody>
          <a:bodyPr>
            <a:normAutofit fontScale="92500" lnSpcReduction="10000"/>
          </a:bodyPr>
          <a:lstStyle/>
          <a:p>
            <a:r>
              <a:rPr lang="en-US" b="1" dirty="0"/>
              <a:t>1. Cost Classification: </a:t>
            </a:r>
            <a:endParaRPr lang="en-US" b="1" dirty="0" smtClean="0"/>
          </a:p>
          <a:p>
            <a:r>
              <a:rPr lang="en-US" dirty="0" smtClean="0"/>
              <a:t>Fixed</a:t>
            </a:r>
            <a:r>
              <a:rPr lang="en-US" dirty="0"/>
              <a:t>, variable, and semi-variable costs are the three categories into which costs fall. </a:t>
            </a:r>
            <a:endParaRPr lang="en-US" dirty="0" smtClean="0"/>
          </a:p>
          <a:p>
            <a:r>
              <a:rPr lang="en-US" dirty="0" smtClean="0"/>
              <a:t>Decisions </a:t>
            </a:r>
            <a:r>
              <a:rPr lang="en-US" dirty="0"/>
              <a:t>about scaling operations may be influenced by this, which aids in understanding how expenses will respond to variations in production levels. </a:t>
            </a:r>
            <a:br>
              <a:rPr lang="en-US" dirty="0"/>
            </a:br>
            <a:r>
              <a:rPr lang="en-US" b="1" dirty="0"/>
              <a:t>2. Cost Allocation: </a:t>
            </a:r>
            <a:endParaRPr lang="en-US" b="1" dirty="0" smtClean="0"/>
          </a:p>
          <a:p>
            <a:r>
              <a:rPr lang="en-US" dirty="0" smtClean="0"/>
              <a:t>While </a:t>
            </a:r>
            <a:r>
              <a:rPr lang="en-US" dirty="0"/>
              <a:t>indirect costs are distributed according to a preset formula, such labor or machine hours, direct costs are linked to particular items</a:t>
            </a:r>
            <a:r>
              <a:rPr lang="en-US" dirty="0" smtClean="0"/>
              <a:t>.</a:t>
            </a:r>
          </a:p>
          <a:p>
            <a:r>
              <a:rPr lang="en-US" dirty="0" smtClean="0"/>
              <a:t> </a:t>
            </a:r>
            <a:r>
              <a:rPr lang="en-US" dirty="0"/>
              <a:t>For precise product costs and profitability analysis, this allocation is necessary. </a:t>
            </a:r>
          </a:p>
        </p:txBody>
      </p:sp>
    </p:spTree>
    <p:extLst>
      <p:ext uri="{BB962C8B-B14F-4D97-AF65-F5344CB8AC3E}">
        <p14:creationId xmlns:p14="http://schemas.microsoft.com/office/powerpoint/2010/main" val="22452188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Cost accounting influences performance evaluation </a:t>
            </a:r>
            <a:endParaRPr lang="en-US" dirty="0"/>
          </a:p>
        </p:txBody>
      </p:sp>
      <p:sp>
        <p:nvSpPr>
          <p:cNvPr id="3" name="Content Placeholder 2"/>
          <p:cNvSpPr>
            <a:spLocks noGrp="1"/>
          </p:cNvSpPr>
          <p:nvPr>
            <p:ph idx="1"/>
          </p:nvPr>
        </p:nvSpPr>
        <p:spPr/>
        <p:txBody>
          <a:bodyPr/>
          <a:lstStyle/>
          <a:p>
            <a:r>
              <a:rPr lang="en-US" dirty="0"/>
              <a:t>3</a:t>
            </a:r>
            <a:r>
              <a:rPr lang="en-US" b="1" dirty="0"/>
              <a:t>. Variance Analysis: </a:t>
            </a:r>
            <a:r>
              <a:rPr lang="en-US" dirty="0"/>
              <a:t>By contrasting real and standard costs, differences are found that can point to inefficient locations or show effective cost-cutting strategies. </a:t>
            </a:r>
            <a:br>
              <a:rPr lang="en-US" dirty="0"/>
            </a:br>
            <a:r>
              <a:rPr lang="en-US" dirty="0"/>
              <a:t>4. </a:t>
            </a:r>
            <a:r>
              <a:rPr lang="en-US" b="1" dirty="0"/>
              <a:t>Contribution Margin Analysis</a:t>
            </a:r>
            <a:r>
              <a:rPr lang="en-US" dirty="0"/>
              <a:t>: This shows how each product contributes to fixed costs and profits by analyzing the revenue that remains after deducting variable expenses.</a:t>
            </a:r>
          </a:p>
          <a:p>
            <a:r>
              <a:rPr lang="en-US" dirty="0"/>
              <a:t>5. </a:t>
            </a:r>
            <a:r>
              <a:rPr lang="en-US" b="1" dirty="0"/>
              <a:t>Break-even Analysis</a:t>
            </a:r>
            <a:r>
              <a:rPr lang="en-US" dirty="0"/>
              <a:t>: It determines the point at which total revenues equal total costs, indicating </a:t>
            </a:r>
            <a:r>
              <a:rPr lang="en-US" dirty="0" smtClean="0"/>
              <a:t>the minimum sales volume needed</a:t>
            </a:r>
            <a:r>
              <a:rPr lang="en-US" dirty="0"/>
              <a:t> to avoid losses.</a:t>
            </a:r>
          </a:p>
          <a:p>
            <a:endParaRPr lang="en-US" dirty="0"/>
          </a:p>
        </p:txBody>
      </p:sp>
    </p:spTree>
    <p:extLst>
      <p:ext uri="{BB962C8B-B14F-4D97-AF65-F5344CB8AC3E}">
        <p14:creationId xmlns:p14="http://schemas.microsoft.com/office/powerpoint/2010/main" val="39026685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Cost accounting influences performance evaluation </a:t>
            </a:r>
            <a:endParaRPr lang="en-US" dirty="0"/>
          </a:p>
        </p:txBody>
      </p:sp>
      <p:sp>
        <p:nvSpPr>
          <p:cNvPr id="3" name="Content Placeholder 2"/>
          <p:cNvSpPr>
            <a:spLocks noGrp="1"/>
          </p:cNvSpPr>
          <p:nvPr>
            <p:ph idx="1"/>
          </p:nvPr>
        </p:nvSpPr>
        <p:spPr/>
        <p:txBody>
          <a:bodyPr/>
          <a:lstStyle/>
          <a:p>
            <a:r>
              <a:rPr lang="en-US" dirty="0"/>
              <a:t>6. Budgetary Control: A crucial component of performance review, cost accounting entails creating budgets and tracking performance against them. </a:t>
            </a:r>
            <a:br>
              <a:rPr lang="en-US" dirty="0"/>
            </a:br>
            <a:r>
              <a:rPr lang="en-US" dirty="0"/>
              <a:t>7. Decision Making: Pricing, product mix, and the search for cost-cutting measures are all influenced by cost information. </a:t>
            </a:r>
            <a:endParaRPr lang="en-US" dirty="0" smtClean="0"/>
          </a:p>
          <a:p>
            <a:r>
              <a:rPr lang="en-US" dirty="0" smtClean="0"/>
              <a:t>Take</a:t>
            </a:r>
            <a:r>
              <a:rPr lang="en-US" dirty="0"/>
              <a:t>, for instance, a bicycle manufacturing company. </a:t>
            </a:r>
            <a:endParaRPr lang="en-US" dirty="0" smtClean="0"/>
          </a:p>
          <a:p>
            <a:r>
              <a:rPr lang="en-US" dirty="0" smtClean="0"/>
              <a:t>The </a:t>
            </a:r>
            <a:r>
              <a:rPr lang="en-US" dirty="0"/>
              <a:t>business may calculate the cost of manufacturing each bicycle, including labor, material, and overhead expenses, by employing cost accounting. </a:t>
            </a:r>
          </a:p>
        </p:txBody>
      </p:sp>
    </p:spTree>
    <p:extLst>
      <p:ext uri="{BB962C8B-B14F-4D97-AF65-F5344CB8AC3E}">
        <p14:creationId xmlns:p14="http://schemas.microsoft.com/office/powerpoint/2010/main" val="4983555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Cost accounting influences performance evaluation </a:t>
            </a:r>
            <a:endParaRPr lang="en-US" dirty="0"/>
          </a:p>
        </p:txBody>
      </p:sp>
      <p:sp>
        <p:nvSpPr>
          <p:cNvPr id="3" name="Content Placeholder 2"/>
          <p:cNvSpPr>
            <a:spLocks noGrp="1"/>
          </p:cNvSpPr>
          <p:nvPr>
            <p:ph idx="1"/>
          </p:nvPr>
        </p:nvSpPr>
        <p:spPr/>
        <p:txBody>
          <a:bodyPr/>
          <a:lstStyle/>
          <a:p>
            <a:r>
              <a:rPr lang="en-US" dirty="0"/>
              <a:t>The business can look into the causes of the discrepancy and take corrective measures, such negotiating lower supplier pricing or increasing operational efficiency, if the actual production cost exceeds the anticipated cost.</a:t>
            </a:r>
          </a:p>
          <a:p>
            <a:r>
              <a:rPr lang="en-US" dirty="0"/>
              <a:t>Cost accounting is an essential tool for performance evaluation since it offers a thorough understanding of the financial effects of corporate operations. </a:t>
            </a:r>
            <a:endParaRPr lang="en-US" dirty="0" smtClean="0"/>
          </a:p>
          <a:p>
            <a:r>
              <a:rPr lang="en-US" dirty="0" smtClean="0"/>
              <a:t>In </a:t>
            </a:r>
            <a:r>
              <a:rPr lang="en-US" dirty="0"/>
              <a:t>order to keep the company profitable and competitive, it also aids in planning and forecasting future operations in addition to evaluating past and present performance.</a:t>
            </a:r>
          </a:p>
        </p:txBody>
      </p:sp>
    </p:spTree>
    <p:extLst>
      <p:ext uri="{BB962C8B-B14F-4D97-AF65-F5344CB8AC3E}">
        <p14:creationId xmlns:p14="http://schemas.microsoft.com/office/powerpoint/2010/main" val="23267766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Essential </a:t>
            </a:r>
            <a:r>
              <a:rPr lang="en-US" dirty="0"/>
              <a:t>tool for performance evaluation </a:t>
            </a:r>
          </a:p>
        </p:txBody>
      </p:sp>
      <p:sp>
        <p:nvSpPr>
          <p:cNvPr id="3" name="Content Placeholder 2"/>
          <p:cNvSpPr>
            <a:spLocks noGrp="1"/>
          </p:cNvSpPr>
          <p:nvPr>
            <p:ph idx="1"/>
          </p:nvPr>
        </p:nvSpPr>
        <p:spPr/>
        <p:txBody>
          <a:bodyPr/>
          <a:lstStyle/>
          <a:p>
            <a:r>
              <a:rPr lang="en-US" dirty="0"/>
              <a:t>Businesses can gain a more sophisticated understanding of their operations, improve overall performance, and make better strategic decisions by including cost accounting into performance review. </a:t>
            </a:r>
            <a:endParaRPr lang="en-US" dirty="0" smtClean="0"/>
          </a:p>
          <a:p>
            <a:pPr marL="0" indent="0">
              <a:buNone/>
            </a:pPr>
            <a:r>
              <a:rPr lang="en-US" b="1" dirty="0" smtClean="0"/>
              <a:t>(A) Cost </a:t>
            </a:r>
            <a:r>
              <a:rPr lang="en-US" b="1" dirty="0"/>
              <a:t>Allocation's Function </a:t>
            </a:r>
            <a:endParaRPr lang="en-US" b="1" dirty="0" smtClean="0"/>
          </a:p>
          <a:p>
            <a:r>
              <a:rPr lang="en-US" dirty="0" smtClean="0"/>
              <a:t>In </a:t>
            </a:r>
            <a:r>
              <a:rPr lang="en-US" dirty="0"/>
              <a:t>the field of cost accounting, cost allocation is crucial, and it also plays a key part in performance evaluation</a:t>
            </a:r>
            <a:r>
              <a:rPr lang="en-US" dirty="0" smtClean="0"/>
              <a:t>.</a:t>
            </a:r>
          </a:p>
          <a:p>
            <a:r>
              <a:rPr lang="en-US" dirty="0" smtClean="0"/>
              <a:t> </a:t>
            </a:r>
            <a:r>
              <a:rPr lang="en-US" dirty="0"/>
              <a:t>It is the procedure for determining, adding up, and allocating expenses to cost objects, such departments, goods, or services.</a:t>
            </a:r>
          </a:p>
          <a:p>
            <a:endParaRPr lang="en-US" dirty="0"/>
          </a:p>
        </p:txBody>
      </p:sp>
    </p:spTree>
    <p:extLst>
      <p:ext uri="{BB962C8B-B14F-4D97-AF65-F5344CB8AC3E}">
        <p14:creationId xmlns:p14="http://schemas.microsoft.com/office/powerpoint/2010/main" val="35891016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Performance evaluation </a:t>
            </a:r>
            <a:br>
              <a:rPr lang="en-US" dirty="0" smtClean="0"/>
            </a:br>
            <a:endParaRPr lang="en-US" dirty="0"/>
          </a:p>
        </p:txBody>
      </p:sp>
      <p:sp>
        <p:nvSpPr>
          <p:cNvPr id="3" name="Content Placeholder 2"/>
          <p:cNvSpPr>
            <a:spLocks noGrp="1"/>
          </p:cNvSpPr>
          <p:nvPr>
            <p:ph idx="1"/>
          </p:nvPr>
        </p:nvSpPr>
        <p:spPr/>
        <p:txBody>
          <a:bodyPr/>
          <a:lstStyle/>
          <a:p>
            <a:r>
              <a:rPr lang="en-US" dirty="0"/>
              <a:t>The main goal of cost allocation is to allocate expenses in a methodical and logical way, giving an accurate picture of how much money the company spends and how its resources are used</a:t>
            </a:r>
            <a:r>
              <a:rPr lang="en-US" dirty="0" smtClean="0"/>
              <a:t>.</a:t>
            </a:r>
          </a:p>
          <a:p>
            <a:r>
              <a:rPr lang="en-US" dirty="0" smtClean="0"/>
              <a:t> </a:t>
            </a:r>
            <a:r>
              <a:rPr lang="en-US" dirty="0"/>
              <a:t>This procedure plays a crucial role in managerial decision-making in addition to supporting financial reporting and adherence to accounting rules. </a:t>
            </a:r>
            <a:endParaRPr lang="en-US" dirty="0" smtClean="0"/>
          </a:p>
          <a:p>
            <a:r>
              <a:rPr lang="en-US" dirty="0" smtClean="0"/>
              <a:t>Cost </a:t>
            </a:r>
            <a:r>
              <a:rPr lang="en-US" dirty="0"/>
              <a:t>allocation enables a more accurate representation of the true cost of production by allocating indirect expenses, which are those that cannot be immediately linked to a specific good or service. </a:t>
            </a:r>
          </a:p>
        </p:txBody>
      </p:sp>
    </p:spTree>
    <p:extLst>
      <p:ext uri="{BB962C8B-B14F-4D97-AF65-F5344CB8AC3E}">
        <p14:creationId xmlns:p14="http://schemas.microsoft.com/office/powerpoint/2010/main" val="24286221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Performance evaluation </a:t>
            </a:r>
            <a:endParaRPr lang="en-US" dirty="0"/>
          </a:p>
        </p:txBody>
      </p:sp>
      <p:sp>
        <p:nvSpPr>
          <p:cNvPr id="3" name="Content Placeholder 2"/>
          <p:cNvSpPr>
            <a:spLocks noGrp="1"/>
          </p:cNvSpPr>
          <p:nvPr>
            <p:ph idx="1"/>
          </p:nvPr>
        </p:nvSpPr>
        <p:spPr/>
        <p:txBody>
          <a:bodyPr>
            <a:normAutofit fontScale="92500" lnSpcReduction="20000"/>
          </a:bodyPr>
          <a:lstStyle/>
          <a:p>
            <a:r>
              <a:rPr lang="en-US" dirty="0"/>
              <a:t>Cost allocation is viewed from various angles as: </a:t>
            </a:r>
            <a:br>
              <a:rPr lang="en-US" dirty="0"/>
            </a:br>
            <a:r>
              <a:rPr lang="en-US" dirty="0"/>
              <a:t>1. A Transparency Tool</a:t>
            </a:r>
            <a:r>
              <a:rPr lang="en-US" dirty="0" smtClean="0"/>
              <a:t>:</a:t>
            </a:r>
          </a:p>
          <a:p>
            <a:r>
              <a:rPr lang="en-US" dirty="0" smtClean="0"/>
              <a:t> </a:t>
            </a:r>
            <a:r>
              <a:rPr lang="en-US" dirty="0"/>
              <a:t>It guarantees that indirect expenses are equitably allocated across departments and products by giving stakeholders a clear picture of how resources are used.</a:t>
            </a:r>
          </a:p>
          <a:p>
            <a:r>
              <a:rPr lang="en-US" dirty="0"/>
              <a:t>2. A Basis for Pricing: </a:t>
            </a:r>
            <a:endParaRPr lang="en-US" dirty="0" smtClean="0"/>
          </a:p>
          <a:p>
            <a:r>
              <a:rPr lang="en-US" dirty="0" smtClean="0"/>
              <a:t>It </a:t>
            </a:r>
            <a:r>
              <a:rPr lang="en-US" dirty="0"/>
              <a:t>aids in price setting by guaranteeing that all expenses, both direct and indirect, are taken into account, avoiding the under or overpricing of goods and services. </a:t>
            </a:r>
            <a:br>
              <a:rPr lang="en-US" dirty="0"/>
            </a:br>
            <a:r>
              <a:rPr lang="en-US" dirty="0"/>
              <a:t>3. A Driver of Behavior</a:t>
            </a:r>
            <a:r>
              <a:rPr lang="en-US" dirty="0" smtClean="0"/>
              <a:t>:</a:t>
            </a:r>
          </a:p>
          <a:p>
            <a:r>
              <a:rPr lang="en-US" dirty="0" smtClean="0"/>
              <a:t> </a:t>
            </a:r>
            <a:r>
              <a:rPr lang="en-US" dirty="0"/>
              <a:t>By pointing out areas of waste or excessive resource utilization, proper cost allocation can encourage managers to be more effective. </a:t>
            </a:r>
          </a:p>
        </p:txBody>
      </p:sp>
    </p:spTree>
    <p:extLst>
      <p:ext uri="{BB962C8B-B14F-4D97-AF65-F5344CB8AC3E}">
        <p14:creationId xmlns:p14="http://schemas.microsoft.com/office/powerpoint/2010/main" val="10427543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Performance evaluation </a:t>
            </a:r>
            <a:endParaRPr lang="en-US" dirty="0"/>
          </a:p>
        </p:txBody>
      </p:sp>
      <p:sp>
        <p:nvSpPr>
          <p:cNvPr id="3" name="Content Placeholder 2"/>
          <p:cNvSpPr>
            <a:spLocks noGrp="1"/>
          </p:cNvSpPr>
          <p:nvPr>
            <p:ph idx="1"/>
          </p:nvPr>
        </p:nvSpPr>
        <p:spPr/>
        <p:txBody>
          <a:bodyPr/>
          <a:lstStyle/>
          <a:p>
            <a:r>
              <a:rPr lang="en-US" dirty="0"/>
              <a:t>4. A Strategic Asset: When applied strategically, cost allocation can help businesses find and develop valuable goods and services while phasing out less profitable ones. </a:t>
            </a:r>
            <a:endParaRPr lang="en-US" dirty="0" smtClean="0"/>
          </a:p>
          <a:p>
            <a:r>
              <a:rPr lang="en-US" dirty="0" smtClean="0"/>
              <a:t>Take</a:t>
            </a:r>
            <a:r>
              <a:rPr lang="en-US" dirty="0"/>
              <a:t>, for instance, a business that produces both luxury and low-cost goods. </a:t>
            </a:r>
            <a:endParaRPr lang="en-US" dirty="0" smtClean="0"/>
          </a:p>
          <a:p>
            <a:r>
              <a:rPr lang="en-US" dirty="0" smtClean="0"/>
              <a:t>The </a:t>
            </a:r>
            <a:r>
              <a:rPr lang="en-US" dirty="0"/>
              <a:t>business may identify the indirect costs related to each product line, like utility bills or administrative wages, by using cost allocation. </a:t>
            </a:r>
          </a:p>
          <a:p>
            <a:r>
              <a:rPr lang="en-US" dirty="0"/>
              <a:t>A higher percentage of indirect expenses would go to a high-end product line since it consumes more resources.</a:t>
            </a:r>
          </a:p>
        </p:txBody>
      </p:sp>
    </p:spTree>
    <p:extLst>
      <p:ext uri="{BB962C8B-B14F-4D97-AF65-F5344CB8AC3E}">
        <p14:creationId xmlns:p14="http://schemas.microsoft.com/office/powerpoint/2010/main" val="34440266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Essential tool for performance evaluation </a:t>
            </a:r>
            <a:endParaRPr lang="en-US" dirty="0"/>
          </a:p>
        </p:txBody>
      </p:sp>
      <p:sp>
        <p:nvSpPr>
          <p:cNvPr id="3" name="Content Placeholder 2"/>
          <p:cNvSpPr>
            <a:spLocks noGrp="1"/>
          </p:cNvSpPr>
          <p:nvPr>
            <p:ph idx="1"/>
          </p:nvPr>
        </p:nvSpPr>
        <p:spPr/>
        <p:txBody>
          <a:bodyPr>
            <a:normAutofit lnSpcReduction="10000"/>
          </a:bodyPr>
          <a:lstStyle/>
          <a:p>
            <a:pPr marL="0" indent="0">
              <a:buNone/>
            </a:pPr>
            <a:r>
              <a:rPr lang="en-US" dirty="0" smtClean="0"/>
              <a:t>(B) </a:t>
            </a:r>
            <a:r>
              <a:rPr lang="en-US" b="1" dirty="0"/>
              <a:t>Variance analysis and standard costing </a:t>
            </a:r>
            <a:endParaRPr lang="en-US" dirty="0"/>
          </a:p>
          <a:p>
            <a:r>
              <a:rPr lang="en-US" dirty="0" smtClean="0"/>
              <a:t>In </a:t>
            </a:r>
            <a:r>
              <a:rPr lang="en-US" dirty="0"/>
              <a:t>the area of cost accounting for performance evaluation, standard costing and variance analysis are essential. </a:t>
            </a:r>
          </a:p>
          <a:p>
            <a:r>
              <a:rPr lang="en-US" dirty="0"/>
              <a:t> They act as the compass that helps companies determine their current position in terms of operational and financial </a:t>
            </a:r>
            <a:r>
              <a:rPr lang="en-US" dirty="0" smtClean="0"/>
              <a:t>efficacy.</a:t>
            </a:r>
          </a:p>
          <a:p>
            <a:r>
              <a:rPr lang="en-US" dirty="0" smtClean="0"/>
              <a:t>Establishing </a:t>
            </a:r>
            <a:r>
              <a:rPr lang="en-US" dirty="0"/>
              <a:t>benchmarks, or standard expenses, for labor, materials, and overhead allows businesses to compare their actual performance to these predefined goals. </a:t>
            </a:r>
            <a:endParaRPr lang="en-US" dirty="0" smtClean="0"/>
          </a:p>
          <a:p>
            <a:r>
              <a:rPr lang="en-US" dirty="0" smtClean="0"/>
              <a:t>The </a:t>
            </a:r>
            <a:r>
              <a:rPr lang="en-US" dirty="0"/>
              <a:t>focus of study shifts to variances, or the discrepancies between real and standard costs. </a:t>
            </a:r>
          </a:p>
        </p:txBody>
      </p:sp>
    </p:spTree>
    <p:extLst>
      <p:ext uri="{BB962C8B-B14F-4D97-AF65-F5344CB8AC3E}">
        <p14:creationId xmlns:p14="http://schemas.microsoft.com/office/powerpoint/2010/main" val="32373857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Variance analysis and standard costing </a:t>
            </a:r>
            <a:r>
              <a:rPr lang="en-US" dirty="0" smtClean="0"/>
              <a:t/>
            </a:r>
            <a:br>
              <a:rPr lang="en-US" dirty="0" smtClean="0"/>
            </a:br>
            <a:endParaRPr lang="en-US" dirty="0"/>
          </a:p>
        </p:txBody>
      </p:sp>
      <p:sp>
        <p:nvSpPr>
          <p:cNvPr id="3" name="Content Placeholder 2"/>
          <p:cNvSpPr>
            <a:spLocks noGrp="1"/>
          </p:cNvSpPr>
          <p:nvPr>
            <p:ph idx="1"/>
          </p:nvPr>
        </p:nvSpPr>
        <p:spPr/>
        <p:txBody>
          <a:bodyPr/>
          <a:lstStyle/>
          <a:p>
            <a:r>
              <a:rPr lang="en-US" dirty="0"/>
              <a:t>While negative variances suggest that corrective action is necessary, positive variances show better-than-expected performance</a:t>
            </a:r>
            <a:r>
              <a:rPr lang="en-US" dirty="0" smtClean="0"/>
              <a:t>.</a:t>
            </a:r>
          </a:p>
          <a:p>
            <a:r>
              <a:rPr lang="en-US" dirty="0" smtClean="0"/>
              <a:t> </a:t>
            </a:r>
            <a:r>
              <a:rPr lang="en-US" dirty="0"/>
              <a:t>This method gives managerial decisions and strategic modifications a clear direction by identifying inefficiencies as well as areas of excellence. </a:t>
            </a:r>
            <a:endParaRPr lang="en-US" dirty="0" smtClean="0"/>
          </a:p>
          <a:p>
            <a:r>
              <a:rPr lang="en-US" dirty="0" smtClean="0"/>
              <a:t>Standard </a:t>
            </a:r>
            <a:r>
              <a:rPr lang="en-US" dirty="0"/>
              <a:t>costing is seen by financial controllers as a means of preserving organizational economic restraint. </a:t>
            </a:r>
            <a:endParaRPr lang="en-US" dirty="0" smtClean="0"/>
          </a:p>
          <a:p>
            <a:r>
              <a:rPr lang="en-US" dirty="0" smtClean="0"/>
              <a:t>It </a:t>
            </a:r>
            <a:r>
              <a:rPr lang="en-US" dirty="0"/>
              <a:t>facilitates budgeting and acts as a disincentive to excessive expenditure. </a:t>
            </a:r>
          </a:p>
        </p:txBody>
      </p:sp>
    </p:spTree>
    <p:extLst>
      <p:ext uri="{BB962C8B-B14F-4D97-AF65-F5344CB8AC3E}">
        <p14:creationId xmlns:p14="http://schemas.microsoft.com/office/powerpoint/2010/main" val="644585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Variance analysis and standard costing</a:t>
            </a:r>
            <a:endParaRPr lang="en-US" dirty="0"/>
          </a:p>
        </p:txBody>
      </p:sp>
      <p:sp>
        <p:nvSpPr>
          <p:cNvPr id="3" name="Content Placeholder 2"/>
          <p:cNvSpPr>
            <a:spLocks noGrp="1"/>
          </p:cNvSpPr>
          <p:nvPr>
            <p:ph idx="1"/>
          </p:nvPr>
        </p:nvSpPr>
        <p:spPr/>
        <p:txBody>
          <a:bodyPr>
            <a:normAutofit/>
          </a:bodyPr>
          <a:lstStyle/>
          <a:p>
            <a:r>
              <a:rPr lang="en-US" dirty="0"/>
              <a:t>A production manager, on the other hand, can use variance analysis as a way to find manufacturing process bottlenecks or to recognize and reward teams for effective work practices. </a:t>
            </a:r>
            <a:endParaRPr lang="en-US" dirty="0" smtClean="0"/>
          </a:p>
          <a:p>
            <a:r>
              <a:rPr lang="en-US" dirty="0" smtClean="0"/>
              <a:t>In </a:t>
            </a:r>
            <a:r>
              <a:rPr lang="en-US" dirty="0"/>
              <a:t>the meantime, variance analysis could be used by an outside auditor to confirm that financial reports are accurate. </a:t>
            </a:r>
            <a:endParaRPr lang="en-US" dirty="0" smtClean="0"/>
          </a:p>
          <a:p>
            <a:r>
              <a:rPr lang="en-US" dirty="0" smtClean="0"/>
              <a:t>The </a:t>
            </a:r>
            <a:r>
              <a:rPr lang="en-US" dirty="0"/>
              <a:t>elements of Standard Costing and Variance Analysis are examined in detail below: </a:t>
            </a:r>
            <a:endParaRPr lang="en-US" dirty="0" smtClean="0"/>
          </a:p>
          <a:p>
            <a:r>
              <a:rPr lang="en-US" dirty="0" smtClean="0"/>
              <a:t>1</a:t>
            </a:r>
            <a:r>
              <a:rPr lang="en-US" dirty="0"/>
              <a:t>. Typical Prices: These are fixed expenses for labor, materials, and overhead. </a:t>
            </a:r>
          </a:p>
        </p:txBody>
      </p:sp>
    </p:spTree>
    <p:extLst>
      <p:ext uri="{BB962C8B-B14F-4D97-AF65-F5344CB8AC3E}">
        <p14:creationId xmlns:p14="http://schemas.microsoft.com/office/powerpoint/2010/main" val="34151559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Variance analysis and standard costing</a:t>
            </a:r>
            <a:endParaRPr lang="en-US" dirty="0"/>
          </a:p>
        </p:txBody>
      </p:sp>
      <p:sp>
        <p:nvSpPr>
          <p:cNvPr id="3" name="Content Placeholder 2"/>
          <p:cNvSpPr>
            <a:spLocks noGrp="1"/>
          </p:cNvSpPr>
          <p:nvPr>
            <p:ph idx="1"/>
          </p:nvPr>
        </p:nvSpPr>
        <p:spPr/>
        <p:txBody>
          <a:bodyPr/>
          <a:lstStyle/>
          <a:p>
            <a:r>
              <a:rPr lang="en-US" dirty="0" smtClean="0"/>
              <a:t>For instance, the normal cost of material is $10 per unit if a company anticipates using 2 pounds of material at $5 per pound to manufacture a unit.</a:t>
            </a:r>
          </a:p>
          <a:p>
            <a:r>
              <a:rPr lang="en-US" dirty="0" smtClean="0"/>
              <a:t>2. </a:t>
            </a:r>
            <a:r>
              <a:rPr lang="en-US" dirty="0"/>
              <a:t>Differences in Material: </a:t>
            </a:r>
            <a:endParaRPr lang="en-US" dirty="0" smtClean="0"/>
          </a:p>
          <a:p>
            <a:r>
              <a:rPr lang="en-US" dirty="0" smtClean="0"/>
              <a:t>These </a:t>
            </a:r>
            <a:r>
              <a:rPr lang="en-US" dirty="0"/>
              <a:t>are further subdivided into: </a:t>
            </a:r>
            <a:endParaRPr lang="en-US" dirty="0" smtClean="0"/>
          </a:p>
          <a:p>
            <a:r>
              <a:rPr lang="en-US" dirty="0" smtClean="0"/>
              <a:t>When </a:t>
            </a:r>
            <a:r>
              <a:rPr lang="en-US" dirty="0"/>
              <a:t>the actual cost of materials is different from the standard cost, this is known as a material price variation. </a:t>
            </a:r>
          </a:p>
          <a:p>
            <a:endParaRPr lang="en-US" dirty="0"/>
          </a:p>
        </p:txBody>
      </p:sp>
    </p:spTree>
    <p:extLst>
      <p:ext uri="{BB962C8B-B14F-4D97-AF65-F5344CB8AC3E}">
        <p14:creationId xmlns:p14="http://schemas.microsoft.com/office/powerpoint/2010/main" val="27033308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Variance analysis and standard costing</a:t>
            </a:r>
            <a:endParaRPr lang="en-US" dirty="0"/>
          </a:p>
        </p:txBody>
      </p:sp>
      <p:sp>
        <p:nvSpPr>
          <p:cNvPr id="3" name="Content Placeholder 2"/>
          <p:cNvSpPr>
            <a:spLocks noGrp="1"/>
          </p:cNvSpPr>
          <p:nvPr>
            <p:ph idx="1"/>
          </p:nvPr>
        </p:nvSpPr>
        <p:spPr/>
        <p:txBody>
          <a:bodyPr/>
          <a:lstStyle/>
          <a:p>
            <a:r>
              <a:rPr lang="en-US" b="1" dirty="0"/>
              <a:t>Material Quantity Variance</a:t>
            </a:r>
            <a:r>
              <a:rPr lang="en-US" dirty="0"/>
              <a:t>: Occurs when the actual quantity of materials used differs from the expected amount.</a:t>
            </a:r>
          </a:p>
          <a:p>
            <a:r>
              <a:rPr lang="en-US" dirty="0"/>
              <a:t>3. </a:t>
            </a:r>
            <a:r>
              <a:rPr lang="en-US" b="1" dirty="0"/>
              <a:t>Labor Variances</a:t>
            </a:r>
            <a:r>
              <a:rPr lang="en-US" dirty="0"/>
              <a:t>: Similar to material variances, these include:</a:t>
            </a:r>
          </a:p>
          <a:p>
            <a:r>
              <a:rPr lang="en-US" dirty="0"/>
              <a:t>- </a:t>
            </a:r>
            <a:r>
              <a:rPr lang="en-US" dirty="0" smtClean="0"/>
              <a:t>Labor Rate Variance: </a:t>
            </a:r>
            <a:r>
              <a:rPr lang="en-US" dirty="0"/>
              <a:t>The difference between the actual hourly wage paid and the standard wage rate.</a:t>
            </a:r>
          </a:p>
          <a:p>
            <a:r>
              <a:rPr lang="en-US" dirty="0"/>
              <a:t>- </a:t>
            </a:r>
            <a:r>
              <a:rPr lang="en-US" dirty="0" smtClean="0"/>
              <a:t>Labor Efficiency Variance : </a:t>
            </a:r>
            <a:r>
              <a:rPr lang="en-US" dirty="0"/>
              <a:t>The variance due to the actual hours worked versus the standard hours expected to produce a certain output.</a:t>
            </a:r>
          </a:p>
          <a:p>
            <a:endParaRPr lang="en-US" dirty="0"/>
          </a:p>
        </p:txBody>
      </p:sp>
    </p:spTree>
    <p:extLst>
      <p:ext uri="{BB962C8B-B14F-4D97-AF65-F5344CB8AC3E}">
        <p14:creationId xmlns:p14="http://schemas.microsoft.com/office/powerpoint/2010/main" val="4469220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Variance analysis and standard costing</a:t>
            </a:r>
            <a:endParaRPr lang="en-US" dirty="0"/>
          </a:p>
        </p:txBody>
      </p:sp>
      <p:sp>
        <p:nvSpPr>
          <p:cNvPr id="3" name="Content Placeholder 2"/>
          <p:cNvSpPr>
            <a:spLocks noGrp="1"/>
          </p:cNvSpPr>
          <p:nvPr>
            <p:ph idx="1"/>
          </p:nvPr>
        </p:nvSpPr>
        <p:spPr/>
        <p:txBody>
          <a:bodyPr/>
          <a:lstStyle/>
          <a:p>
            <a:r>
              <a:rPr lang="en-US" dirty="0"/>
              <a:t>4. </a:t>
            </a:r>
            <a:r>
              <a:rPr lang="en-US" b="1" dirty="0"/>
              <a:t>Overhead Variances</a:t>
            </a:r>
            <a:r>
              <a:rPr lang="en-US" dirty="0"/>
              <a:t>: Overhead costs are more complex to standardize, but typically include:</a:t>
            </a:r>
          </a:p>
          <a:p>
            <a:r>
              <a:rPr lang="en-US" dirty="0"/>
              <a:t>- </a:t>
            </a:r>
            <a:r>
              <a:rPr lang="en-US" b="1" dirty="0"/>
              <a:t>Variable Overhead Variances</a:t>
            </a:r>
            <a:r>
              <a:rPr lang="en-US" dirty="0"/>
              <a:t>: Related to variable costs like utilities, which fluctuate with production levels.</a:t>
            </a:r>
          </a:p>
          <a:p>
            <a:r>
              <a:rPr lang="en-US" dirty="0"/>
              <a:t>- </a:t>
            </a:r>
            <a:r>
              <a:rPr lang="en-US" b="1" dirty="0"/>
              <a:t>Fixed Overhead Variances</a:t>
            </a:r>
            <a:r>
              <a:rPr lang="en-US" dirty="0"/>
              <a:t>: Pertaining to costs like rent, which remain constant regardless of production volume.</a:t>
            </a:r>
          </a:p>
          <a:p>
            <a:r>
              <a:rPr lang="en-US" dirty="0"/>
              <a:t>5. </a:t>
            </a:r>
            <a:r>
              <a:rPr lang="en-US" b="1" dirty="0"/>
              <a:t>Sales Variances</a:t>
            </a:r>
            <a:r>
              <a:rPr lang="en-US" dirty="0"/>
              <a:t>: </a:t>
            </a:r>
            <a:r>
              <a:rPr lang="en-US" dirty="0" smtClean="0"/>
              <a:t>These analyze the difference between actual</a:t>
            </a:r>
            <a:r>
              <a:rPr lang="en-US" dirty="0"/>
              <a:t> and budgeted sales, in terms of both volume and price</a:t>
            </a:r>
          </a:p>
        </p:txBody>
      </p:sp>
    </p:spTree>
    <p:extLst>
      <p:ext uri="{BB962C8B-B14F-4D97-AF65-F5344CB8AC3E}">
        <p14:creationId xmlns:p14="http://schemas.microsoft.com/office/powerpoint/2010/main" val="25836300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Variance analysis and standard costing</a:t>
            </a:r>
            <a:endParaRPr lang="en-US" dirty="0"/>
          </a:p>
        </p:txBody>
      </p:sp>
      <p:sp>
        <p:nvSpPr>
          <p:cNvPr id="3" name="Content Placeholder 2"/>
          <p:cNvSpPr>
            <a:spLocks noGrp="1"/>
          </p:cNvSpPr>
          <p:nvPr>
            <p:ph idx="1"/>
          </p:nvPr>
        </p:nvSpPr>
        <p:spPr/>
        <p:txBody>
          <a:bodyPr/>
          <a:lstStyle/>
          <a:p>
            <a:r>
              <a:rPr lang="en-US" dirty="0"/>
              <a:t>Businesses can do a comprehensive performance evaluation by breaking down these variations, which will guarantee that they not only stay on course but also consistently look for methods to streamline their processes and cut expenses</a:t>
            </a:r>
            <a:r>
              <a:rPr lang="en-US" dirty="0" smtClean="0"/>
              <a:t>.</a:t>
            </a:r>
          </a:p>
          <a:p>
            <a:r>
              <a:rPr lang="en-US" dirty="0" smtClean="0"/>
              <a:t> </a:t>
            </a:r>
            <a:r>
              <a:rPr lang="en-US" dirty="0"/>
              <a:t>As a result, standard costing and variance analysis become essential components of the cost accounting toolkit for performance management. </a:t>
            </a:r>
          </a:p>
          <a:p>
            <a:endParaRPr lang="en-US" dirty="0"/>
          </a:p>
        </p:txBody>
      </p:sp>
    </p:spTree>
    <p:extLst>
      <p:ext uri="{BB962C8B-B14F-4D97-AF65-F5344CB8AC3E}">
        <p14:creationId xmlns:p14="http://schemas.microsoft.com/office/powerpoint/2010/main" val="5721489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Week 12 : Performance Evaluation Decisions</a:t>
            </a:r>
            <a:br>
              <a:rPr lang="en-US" dirty="0" smtClean="0"/>
            </a:br>
            <a:endParaRPr lang="en-US" dirty="0"/>
          </a:p>
        </p:txBody>
      </p:sp>
      <p:sp>
        <p:nvSpPr>
          <p:cNvPr id="3" name="Content Placeholder 2"/>
          <p:cNvSpPr>
            <a:spLocks noGrp="1"/>
          </p:cNvSpPr>
          <p:nvPr>
            <p:ph idx="1"/>
          </p:nvPr>
        </p:nvSpPr>
        <p:spPr/>
        <p:txBody>
          <a:bodyPr/>
          <a:lstStyle/>
          <a:p>
            <a:endParaRPr lang="en-US" dirty="0" smtClean="0"/>
          </a:p>
          <a:p>
            <a:endParaRPr lang="en-US" dirty="0"/>
          </a:p>
          <a:p>
            <a:r>
              <a:rPr lang="en-US" dirty="0" smtClean="0"/>
              <a:t>End of Week Twelve Part 1</a:t>
            </a:r>
            <a:endParaRPr lang="en-US" dirty="0"/>
          </a:p>
        </p:txBody>
      </p:sp>
    </p:spTree>
    <p:extLst>
      <p:ext uri="{BB962C8B-B14F-4D97-AF65-F5344CB8AC3E}">
        <p14:creationId xmlns:p14="http://schemas.microsoft.com/office/powerpoint/2010/main" val="831066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Week 12 : Performance Evaluation Decisions</a:t>
            </a:r>
            <a:br>
              <a:rPr lang="en-US" dirty="0" smtClean="0"/>
            </a:b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a:p>
            <a:r>
              <a:rPr lang="en-US" dirty="0" smtClean="0"/>
              <a:t>Start of Week Twelve Part 2</a:t>
            </a:r>
          </a:p>
          <a:p>
            <a:endParaRPr lang="en-US" dirty="0"/>
          </a:p>
        </p:txBody>
      </p:sp>
    </p:spTree>
    <p:extLst>
      <p:ext uri="{BB962C8B-B14F-4D97-AF65-F5344CB8AC3E}">
        <p14:creationId xmlns:p14="http://schemas.microsoft.com/office/powerpoint/2010/main" val="23526204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Activity-Based Costing (ABC) and Performance ABC</a:t>
            </a:r>
            <a:r>
              <a:rPr lang="en-US" dirty="0"/>
              <a:t> </a:t>
            </a:r>
          </a:p>
        </p:txBody>
      </p:sp>
      <p:sp>
        <p:nvSpPr>
          <p:cNvPr id="3" name="Content Placeholder 2"/>
          <p:cNvSpPr>
            <a:spLocks noGrp="1"/>
          </p:cNvSpPr>
          <p:nvPr>
            <p:ph idx="1"/>
          </p:nvPr>
        </p:nvSpPr>
        <p:spPr/>
        <p:txBody>
          <a:bodyPr>
            <a:normAutofit/>
          </a:bodyPr>
          <a:lstStyle/>
          <a:p>
            <a:r>
              <a:rPr lang="en-US" b="1" dirty="0" smtClean="0"/>
              <a:t>Activity-Based </a:t>
            </a:r>
            <a:r>
              <a:rPr lang="en-US" b="1" dirty="0"/>
              <a:t>Costing (ABC) and Performance ABC</a:t>
            </a:r>
            <a:r>
              <a:rPr lang="en-US" dirty="0"/>
              <a:t> is a methodical approach to cost </a:t>
            </a:r>
            <a:r>
              <a:rPr lang="en-US" dirty="0" smtClean="0"/>
              <a:t>accounting </a:t>
            </a:r>
            <a:r>
              <a:rPr lang="en-US" dirty="0"/>
              <a:t>that labels activities inside a company and allocates the cost of each activity to all goods and services based on how much each is really used. </a:t>
            </a:r>
            <a:endParaRPr lang="en-US" dirty="0" smtClean="0"/>
          </a:p>
          <a:p>
            <a:r>
              <a:rPr lang="en-US" dirty="0" smtClean="0"/>
              <a:t>Compared </a:t>
            </a:r>
            <a:r>
              <a:rPr lang="en-US" dirty="0"/>
              <a:t>to traditional costing models, this methodology allocates a greater proportion of indirect expenses to direct costs. </a:t>
            </a:r>
          </a:p>
          <a:p>
            <a:r>
              <a:rPr lang="en-US" dirty="0"/>
              <a:t>ABC's ability to identify regions with high overhead costs per unit and, hence, possible reductions in needless or exaggerated expenses, is one of its main advantages. </a:t>
            </a:r>
          </a:p>
        </p:txBody>
      </p:sp>
    </p:spTree>
    <p:extLst>
      <p:ext uri="{BB962C8B-B14F-4D97-AF65-F5344CB8AC3E}">
        <p14:creationId xmlns:p14="http://schemas.microsoft.com/office/powerpoint/2010/main" val="4727521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Activity-Based Costing (ABC) and Performance ABC</a:t>
            </a:r>
            <a:r>
              <a:rPr lang="en-US" dirty="0" smtClean="0"/>
              <a:t> </a:t>
            </a:r>
            <a:endParaRPr lang="en-US" dirty="0"/>
          </a:p>
        </p:txBody>
      </p:sp>
      <p:sp>
        <p:nvSpPr>
          <p:cNvPr id="3" name="Content Placeholder 2"/>
          <p:cNvSpPr>
            <a:spLocks noGrp="1"/>
          </p:cNvSpPr>
          <p:nvPr>
            <p:ph idx="1"/>
          </p:nvPr>
        </p:nvSpPr>
        <p:spPr/>
        <p:txBody>
          <a:bodyPr>
            <a:normAutofit/>
          </a:bodyPr>
          <a:lstStyle/>
          <a:p>
            <a:r>
              <a:rPr lang="en-US" dirty="0"/>
              <a:t>Businesses can have a better understanding of the profitability of specific goods and services by examining this detailed data. </a:t>
            </a:r>
            <a:endParaRPr lang="en-US" dirty="0" smtClean="0"/>
          </a:p>
          <a:p>
            <a:r>
              <a:rPr lang="en-US" dirty="0" smtClean="0"/>
              <a:t>By </a:t>
            </a:r>
            <a:r>
              <a:rPr lang="en-US" dirty="0"/>
              <a:t>offering a more complex perspective on how resources are used, which activities are advantageous, and which may be cost-inefficient, ABC expands into performance evaluation. </a:t>
            </a:r>
            <a:endParaRPr lang="en-US" dirty="0" smtClean="0"/>
          </a:p>
          <a:p>
            <a:r>
              <a:rPr lang="en-US" dirty="0" smtClean="0"/>
              <a:t>From </a:t>
            </a:r>
            <a:r>
              <a:rPr lang="en-US" dirty="0"/>
              <a:t>a managerial standpoint, ABC plays a crucial role in strategic decision-making</a:t>
            </a:r>
            <a:r>
              <a:rPr lang="en-US" dirty="0" smtClean="0"/>
              <a:t>.</a:t>
            </a:r>
          </a:p>
          <a:p>
            <a:r>
              <a:rPr lang="en-US" dirty="0" smtClean="0"/>
              <a:t> </a:t>
            </a:r>
            <a:r>
              <a:rPr lang="en-US" dirty="0"/>
              <a:t>It makes it possible to prioritize process improvement initiatives, find and remove inefficiencies, and raise product prices</a:t>
            </a:r>
            <a:r>
              <a:rPr lang="en-US" dirty="0" smtClean="0"/>
              <a:t>.</a:t>
            </a:r>
          </a:p>
          <a:p>
            <a:endParaRPr lang="en-US" dirty="0"/>
          </a:p>
        </p:txBody>
      </p:sp>
    </p:spTree>
    <p:extLst>
      <p:ext uri="{BB962C8B-B14F-4D97-AF65-F5344CB8AC3E}">
        <p14:creationId xmlns:p14="http://schemas.microsoft.com/office/powerpoint/2010/main" val="13306616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Activity-Based Costing (ABC) and Performance ABC</a:t>
            </a:r>
            <a:r>
              <a:rPr lang="en-US" dirty="0" smtClean="0"/>
              <a:t> </a:t>
            </a:r>
            <a:endParaRPr lang="en-US" dirty="0"/>
          </a:p>
        </p:txBody>
      </p:sp>
      <p:sp>
        <p:nvSpPr>
          <p:cNvPr id="3" name="Content Placeholder 2"/>
          <p:cNvSpPr>
            <a:spLocks noGrp="1"/>
          </p:cNvSpPr>
          <p:nvPr>
            <p:ph idx="1"/>
          </p:nvPr>
        </p:nvSpPr>
        <p:spPr/>
        <p:txBody>
          <a:bodyPr>
            <a:normAutofit/>
          </a:bodyPr>
          <a:lstStyle/>
          <a:p>
            <a:r>
              <a:rPr lang="en-US" dirty="0" smtClean="0"/>
              <a:t>For example, a business may decide to develop self-service options for clients or invest in training to increase call handling efficiency if ABC reveals that customer service is a major cost driver</a:t>
            </a:r>
          </a:p>
          <a:p>
            <a:endParaRPr lang="en-US" b="1" dirty="0" smtClean="0"/>
          </a:p>
          <a:p>
            <a:r>
              <a:rPr lang="en-US" b="1" dirty="0" smtClean="0"/>
              <a:t>Budgetary </a:t>
            </a:r>
            <a:r>
              <a:rPr lang="en-US" b="1" dirty="0"/>
              <a:t>Control and Performance Measures</a:t>
            </a:r>
          </a:p>
          <a:p>
            <a:r>
              <a:rPr lang="en-US" dirty="0"/>
              <a:t>As a tool for cost planning and control, budgetary control is an essential part of management accounting. In order to find differences, it entails establishing financial goals over a predetermined period of time and then comparing the actual performance to these </a:t>
            </a:r>
            <a:r>
              <a:rPr lang="en-US" dirty="0" smtClean="0"/>
              <a:t>goals</a:t>
            </a:r>
            <a:endParaRPr lang="en-US" dirty="0"/>
          </a:p>
        </p:txBody>
      </p:sp>
    </p:spTree>
    <p:extLst>
      <p:ext uri="{BB962C8B-B14F-4D97-AF65-F5344CB8AC3E}">
        <p14:creationId xmlns:p14="http://schemas.microsoft.com/office/powerpoint/2010/main" val="9569561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Budgetary Control and Performance Measures</a:t>
            </a:r>
            <a:br>
              <a:rPr lang="en-US" b="1" dirty="0" smtClean="0"/>
            </a:br>
            <a:endParaRPr lang="en-US" dirty="0"/>
          </a:p>
        </p:txBody>
      </p:sp>
      <p:sp>
        <p:nvSpPr>
          <p:cNvPr id="3" name="Content Placeholder 2"/>
          <p:cNvSpPr>
            <a:spLocks noGrp="1"/>
          </p:cNvSpPr>
          <p:nvPr>
            <p:ph idx="1"/>
          </p:nvPr>
        </p:nvSpPr>
        <p:spPr/>
        <p:txBody>
          <a:bodyPr/>
          <a:lstStyle/>
          <a:p>
            <a:r>
              <a:rPr lang="en-US" dirty="0" smtClean="0"/>
              <a:t>These variations enable the implementation of remedial measures by offering insightful information about the areas in which the company is operating too well or too poorly.</a:t>
            </a:r>
          </a:p>
          <a:p>
            <a:r>
              <a:rPr lang="en-US" dirty="0"/>
              <a:t>Contrarily, performance measurements are measurable indicators that are used to evaluate how well a company, division, or individual is doing in relation to predetermined objectives. </a:t>
            </a:r>
            <a:endParaRPr lang="en-US" dirty="0" smtClean="0"/>
          </a:p>
          <a:p>
            <a:r>
              <a:rPr lang="en-US" dirty="0" smtClean="0"/>
              <a:t>They </a:t>
            </a:r>
            <a:r>
              <a:rPr lang="en-US" dirty="0"/>
              <a:t>are crucial for assessing the efficacy and efficiency of operations, and they frequently have an impact on managerial choices and tactics. </a:t>
            </a:r>
            <a:br>
              <a:rPr lang="en-US" dirty="0"/>
            </a:br>
            <a:endParaRPr lang="en-US" dirty="0"/>
          </a:p>
        </p:txBody>
      </p:sp>
    </p:spTree>
    <p:extLst>
      <p:ext uri="{BB962C8B-B14F-4D97-AF65-F5344CB8AC3E}">
        <p14:creationId xmlns:p14="http://schemas.microsoft.com/office/powerpoint/2010/main" val="4119070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Budgetary Control and Performance Measures</a:t>
            </a:r>
            <a:endParaRPr lang="en-US" dirty="0"/>
          </a:p>
        </p:txBody>
      </p:sp>
      <p:sp>
        <p:nvSpPr>
          <p:cNvPr id="3" name="Content Placeholder 2"/>
          <p:cNvSpPr>
            <a:spLocks noGrp="1"/>
          </p:cNvSpPr>
          <p:nvPr>
            <p:ph idx="1"/>
          </p:nvPr>
        </p:nvSpPr>
        <p:spPr/>
        <p:txBody>
          <a:bodyPr/>
          <a:lstStyle/>
          <a:p>
            <a:r>
              <a:rPr lang="en-US" dirty="0"/>
              <a:t>Performance metrics and budgetary control are linked from a cost accounting standpoint. </a:t>
            </a:r>
          </a:p>
          <a:p>
            <a:r>
              <a:rPr lang="en-US" dirty="0"/>
              <a:t>Setting difficult but attainable budgets that represent the organization's strategic goals is a critical function of cost </a:t>
            </a:r>
            <a:r>
              <a:rPr lang="en-US" dirty="0" smtClean="0"/>
              <a:t>accountants.</a:t>
            </a:r>
          </a:p>
          <a:p>
            <a:r>
              <a:rPr lang="en-US" dirty="0" smtClean="0"/>
              <a:t>They </a:t>
            </a:r>
            <a:r>
              <a:rPr lang="en-US" dirty="0"/>
              <a:t>provide a thorough understanding of financial performance by creating and implementing performance metrics that complement these budgets. </a:t>
            </a:r>
            <a:br>
              <a:rPr lang="en-US" dirty="0"/>
            </a:br>
            <a:r>
              <a:rPr lang="en-US" b="1" dirty="0"/>
              <a:t>1. Variance Analysis: </a:t>
            </a:r>
            <a:endParaRPr lang="en-US" b="1" dirty="0" smtClean="0"/>
          </a:p>
          <a:p>
            <a:r>
              <a:rPr lang="en-US" dirty="0" smtClean="0"/>
              <a:t>This </a:t>
            </a:r>
            <a:r>
              <a:rPr lang="en-US" dirty="0"/>
              <a:t>method, which contrasts actual and planned expenses, is a fundamental component of budgetary control. </a:t>
            </a:r>
          </a:p>
        </p:txBody>
      </p:sp>
    </p:spTree>
    <p:extLst>
      <p:ext uri="{BB962C8B-B14F-4D97-AF65-F5344CB8AC3E}">
        <p14:creationId xmlns:p14="http://schemas.microsoft.com/office/powerpoint/2010/main" val="25519691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Budgetary Control and Performance Measures</a:t>
            </a:r>
            <a:endParaRPr lang="en-US" dirty="0"/>
          </a:p>
        </p:txBody>
      </p:sp>
      <p:sp>
        <p:nvSpPr>
          <p:cNvPr id="3" name="Content Placeholder 2"/>
          <p:cNvSpPr>
            <a:spLocks noGrp="1"/>
          </p:cNvSpPr>
          <p:nvPr>
            <p:ph idx="1"/>
          </p:nvPr>
        </p:nvSpPr>
        <p:spPr/>
        <p:txBody>
          <a:bodyPr>
            <a:normAutofit fontScale="92500" lnSpcReduction="20000"/>
          </a:bodyPr>
          <a:lstStyle/>
          <a:p>
            <a:r>
              <a:rPr lang="en-US" dirty="0"/>
              <a:t>For instance, there is a $20,000 discrepancy that needs to be looked into if a business budgets $100,000 for manufacturing expenditures but ends up spending $120,000. </a:t>
            </a:r>
            <a:br>
              <a:rPr lang="en-US" dirty="0"/>
            </a:br>
            <a:r>
              <a:rPr lang="en-US" b="1" dirty="0"/>
              <a:t>2. Flexible Budgeting: </a:t>
            </a:r>
            <a:endParaRPr lang="en-US" b="1" dirty="0" smtClean="0"/>
          </a:p>
          <a:p>
            <a:r>
              <a:rPr lang="en-US" dirty="0" smtClean="0"/>
              <a:t>With </a:t>
            </a:r>
            <a:r>
              <a:rPr lang="en-US" dirty="0"/>
              <a:t>this strategy, the budget is modified in accordance with actual activity levels</a:t>
            </a:r>
            <a:r>
              <a:rPr lang="en-US" dirty="0" smtClean="0"/>
              <a:t>.</a:t>
            </a:r>
          </a:p>
          <a:p>
            <a:r>
              <a:rPr lang="en-US" dirty="0" smtClean="0"/>
              <a:t> </a:t>
            </a:r>
            <a:r>
              <a:rPr lang="en-US" dirty="0"/>
              <a:t>A flexible budget would take into consideration the fact that a company might have produced 12,000 units instead of the 10,000 it had anticipated, making the comparison more accurate. </a:t>
            </a:r>
          </a:p>
          <a:p>
            <a:r>
              <a:rPr lang="en-US" b="1" dirty="0"/>
              <a:t>3. Benchmarking</a:t>
            </a:r>
            <a:r>
              <a:rPr lang="en-US" b="1" dirty="0" smtClean="0"/>
              <a:t>:</a:t>
            </a:r>
          </a:p>
          <a:p>
            <a:r>
              <a:rPr lang="en-US" dirty="0" smtClean="0"/>
              <a:t> </a:t>
            </a:r>
            <a:r>
              <a:rPr lang="en-US" dirty="0"/>
              <a:t>Comparing performance metrics to previous results or industry norms is a common practice</a:t>
            </a:r>
            <a:r>
              <a:rPr lang="en-US" dirty="0" smtClean="0"/>
              <a:t>.</a:t>
            </a:r>
          </a:p>
        </p:txBody>
      </p:sp>
    </p:spTree>
    <p:extLst>
      <p:ext uri="{BB962C8B-B14F-4D97-AF65-F5344CB8AC3E}">
        <p14:creationId xmlns:p14="http://schemas.microsoft.com/office/powerpoint/2010/main" val="30125341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Budgetary Control and Performance Measures</a:t>
            </a:r>
            <a:endParaRPr lang="en-US" dirty="0"/>
          </a:p>
        </p:txBody>
      </p:sp>
      <p:sp>
        <p:nvSpPr>
          <p:cNvPr id="3" name="Content Placeholder 2"/>
          <p:cNvSpPr>
            <a:spLocks noGrp="1"/>
          </p:cNvSpPr>
          <p:nvPr>
            <p:ph idx="1"/>
          </p:nvPr>
        </p:nvSpPr>
        <p:spPr/>
        <p:txBody>
          <a:bodyPr/>
          <a:lstStyle/>
          <a:p>
            <a:r>
              <a:rPr lang="en-US" dirty="0" smtClean="0"/>
              <a:t> To determine comparable performance, a business may compare its return on investment (ROI) to that of its rivals.</a:t>
            </a:r>
          </a:p>
          <a:p>
            <a:r>
              <a:rPr lang="en-US" b="1" dirty="0"/>
              <a:t>4. Balanced Scorecard</a:t>
            </a:r>
            <a:r>
              <a:rPr lang="en-US" dirty="0"/>
              <a:t>: This framework offers a balanced perspective of organizational performance by incorporating both financial and non-financial performance metrics, such as internal procedures and customer satisfaction. </a:t>
            </a:r>
            <a:br>
              <a:rPr lang="en-US" dirty="0"/>
            </a:br>
            <a:r>
              <a:rPr lang="en-US" b="1" dirty="0"/>
              <a:t>5. important Performance Indicators (KPIs): </a:t>
            </a:r>
            <a:r>
              <a:rPr lang="en-US" dirty="0"/>
              <a:t>These are particular measurements selected to represent an organization's important performance aspects. For example, in order to effectively monitor stock levels, a retail organization may use inventory turnover as a KPI. </a:t>
            </a:r>
            <a:endParaRPr lang="en-US" dirty="0" smtClean="0"/>
          </a:p>
          <a:p>
            <a:endParaRPr lang="en-US" dirty="0"/>
          </a:p>
        </p:txBody>
      </p:sp>
    </p:spTree>
    <p:extLst>
      <p:ext uri="{BB962C8B-B14F-4D97-AF65-F5344CB8AC3E}">
        <p14:creationId xmlns:p14="http://schemas.microsoft.com/office/powerpoint/2010/main" val="24299746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Budgetary Control and Performance Measures</a:t>
            </a:r>
            <a:endParaRPr lang="en-US" dirty="0"/>
          </a:p>
        </p:txBody>
      </p:sp>
      <p:sp>
        <p:nvSpPr>
          <p:cNvPr id="3" name="Content Placeholder 2"/>
          <p:cNvSpPr>
            <a:spLocks noGrp="1"/>
          </p:cNvSpPr>
          <p:nvPr>
            <p:ph idx="1"/>
          </p:nvPr>
        </p:nvSpPr>
        <p:spPr/>
        <p:txBody>
          <a:bodyPr>
            <a:normAutofit lnSpcReduction="10000"/>
          </a:bodyPr>
          <a:lstStyle/>
          <a:p>
            <a:r>
              <a:rPr lang="en-US" b="1" dirty="0"/>
              <a:t>6. Zero-Based Budgeting (ZBB</a:t>
            </a:r>
            <a:r>
              <a:rPr lang="en-US" b="1" dirty="0" smtClean="0"/>
              <a:t>):</a:t>
            </a:r>
          </a:p>
          <a:p>
            <a:r>
              <a:rPr lang="en-US" b="1" dirty="0" smtClean="0"/>
              <a:t> </a:t>
            </a:r>
            <a:r>
              <a:rPr lang="en-US" dirty="0"/>
              <a:t>ZBB requires all spending to be justified and begins from a "zero base" every period, in contrast to traditional budgeting</a:t>
            </a:r>
            <a:r>
              <a:rPr lang="en-US" dirty="0" smtClean="0"/>
              <a:t>.</a:t>
            </a:r>
          </a:p>
          <a:p>
            <a:r>
              <a:rPr lang="en-US" dirty="0" smtClean="0"/>
              <a:t> </a:t>
            </a:r>
            <a:r>
              <a:rPr lang="en-US" dirty="0"/>
              <a:t>As a result, resources may be allocated more effectively.</a:t>
            </a:r>
          </a:p>
          <a:p>
            <a:r>
              <a:rPr lang="en-US" b="1" dirty="0"/>
              <a:t>7. Continuous Budgeting:</a:t>
            </a:r>
            <a:r>
              <a:rPr lang="en-US" dirty="0"/>
              <a:t> </a:t>
            </a:r>
            <a:endParaRPr lang="en-US" dirty="0" smtClean="0"/>
          </a:p>
          <a:p>
            <a:r>
              <a:rPr lang="en-US" dirty="0" smtClean="0"/>
              <a:t>An </a:t>
            </a:r>
            <a:r>
              <a:rPr lang="en-US" dirty="0"/>
              <a:t>approach where the budget is continuously updated, often on a rolling basis, to reflect changes in the business environment.</a:t>
            </a:r>
          </a:p>
          <a:p>
            <a:r>
              <a:rPr lang="en-US" dirty="0"/>
              <a:t>In actuality, a manufacturing business may establish performance metrics for its production process using conventional costing</a:t>
            </a:r>
            <a:r>
              <a:rPr lang="en-US" dirty="0" smtClean="0"/>
              <a:t>.</a:t>
            </a:r>
            <a:r>
              <a:rPr lang="en-US" dirty="0"/>
              <a:t/>
            </a:r>
            <a:br>
              <a:rPr lang="en-US" dirty="0"/>
            </a:br>
            <a:endParaRPr lang="en-US" dirty="0"/>
          </a:p>
        </p:txBody>
      </p:sp>
    </p:spTree>
    <p:extLst>
      <p:ext uri="{BB962C8B-B14F-4D97-AF65-F5344CB8AC3E}">
        <p14:creationId xmlns:p14="http://schemas.microsoft.com/office/powerpoint/2010/main" val="30206649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Budgetary Control and Performance Measures</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 The business is aware that it must look into the reason for the discrepancy if the typical cost of making a widget is $5 but the actual cost is $6. </a:t>
            </a:r>
          </a:p>
          <a:p>
            <a:r>
              <a:rPr lang="en-US" dirty="0" smtClean="0"/>
              <a:t>Maybe the cost of the supplies was higher than expected, or the production line experienced unplanned downtime. </a:t>
            </a:r>
          </a:p>
          <a:p>
            <a:r>
              <a:rPr lang="en-US" dirty="0" smtClean="0"/>
              <a:t>In </a:t>
            </a:r>
            <a:r>
              <a:rPr lang="en-US" dirty="0"/>
              <a:t>the field of cost accounting, managers rely heavily on performance metrics and budgetary control</a:t>
            </a:r>
            <a:r>
              <a:rPr lang="en-US" dirty="0" smtClean="0"/>
              <a:t>.</a:t>
            </a:r>
          </a:p>
          <a:p>
            <a:r>
              <a:rPr lang="en-US" dirty="0" smtClean="0"/>
              <a:t> </a:t>
            </a:r>
            <a:r>
              <a:rPr lang="en-US" dirty="0"/>
              <a:t>They offer an organized method for controlling expenses and assessing performance, guaranteeing that businesses stay on course to meet their financial objectives. </a:t>
            </a:r>
            <a:endParaRPr lang="en-US" dirty="0" smtClean="0"/>
          </a:p>
          <a:p>
            <a:r>
              <a:rPr lang="en-US" dirty="0" smtClean="0"/>
              <a:t>Businesses </a:t>
            </a:r>
            <a:r>
              <a:rPr lang="en-US" dirty="0"/>
              <a:t>can make well-informed decisions that promote productivity and profitability by consistently tracking these data.</a:t>
            </a:r>
          </a:p>
        </p:txBody>
      </p:sp>
    </p:spTree>
    <p:extLst>
      <p:ext uri="{BB962C8B-B14F-4D97-AF65-F5344CB8AC3E}">
        <p14:creationId xmlns:p14="http://schemas.microsoft.com/office/powerpoint/2010/main" val="32472585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Cost-Volume-Profit Analysis for Decision Making</a:t>
            </a:r>
          </a:p>
        </p:txBody>
      </p:sp>
      <p:sp>
        <p:nvSpPr>
          <p:cNvPr id="3" name="Content Placeholder 2"/>
          <p:cNvSpPr>
            <a:spLocks noGrp="1"/>
          </p:cNvSpPr>
          <p:nvPr>
            <p:ph idx="1"/>
          </p:nvPr>
        </p:nvSpPr>
        <p:spPr/>
        <p:txBody>
          <a:bodyPr/>
          <a:lstStyle/>
          <a:p>
            <a:r>
              <a:rPr lang="en-US" dirty="0"/>
              <a:t>A useful technique for managers to comprehend the relationship between an organization's costs, sales volume, and profitability is cost-volume-profit (CVP) analysis</a:t>
            </a:r>
            <a:r>
              <a:rPr lang="en-US" dirty="0" smtClean="0"/>
              <a:t>.</a:t>
            </a:r>
          </a:p>
          <a:p>
            <a:r>
              <a:rPr lang="en-US" dirty="0" smtClean="0"/>
              <a:t> </a:t>
            </a:r>
            <a:r>
              <a:rPr lang="en-US" dirty="0"/>
              <a:t>Because it offers insights into how changes in a company's sales levels, costs, and prices impact its profit, this analytical framework is essential for decision-making. </a:t>
            </a:r>
            <a:endParaRPr lang="en-US" dirty="0" smtClean="0"/>
          </a:p>
          <a:p>
            <a:r>
              <a:rPr lang="en-US" dirty="0" smtClean="0"/>
              <a:t>In </a:t>
            </a:r>
            <a:r>
              <a:rPr lang="en-US" dirty="0"/>
              <a:t>order to maximize profitability, managers can make well-informed decisions regarding pricing, product mix, and marketing strategy selection by looking at the links between these components. </a:t>
            </a:r>
          </a:p>
        </p:txBody>
      </p:sp>
    </p:spTree>
    <p:extLst>
      <p:ext uri="{BB962C8B-B14F-4D97-AF65-F5344CB8AC3E}">
        <p14:creationId xmlns:p14="http://schemas.microsoft.com/office/powerpoint/2010/main" val="14076241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Cost-Volume-Profit Analysis for Decision Making</a:t>
            </a:r>
            <a:endParaRPr lang="en-US" dirty="0"/>
          </a:p>
        </p:txBody>
      </p:sp>
      <p:sp>
        <p:nvSpPr>
          <p:cNvPr id="3" name="Content Placeholder 2"/>
          <p:cNvSpPr>
            <a:spLocks noGrp="1"/>
          </p:cNvSpPr>
          <p:nvPr>
            <p:ph idx="1"/>
          </p:nvPr>
        </p:nvSpPr>
        <p:spPr/>
        <p:txBody>
          <a:bodyPr/>
          <a:lstStyle/>
          <a:p>
            <a:r>
              <a:rPr lang="en-US" dirty="0"/>
              <a:t>From the standpoint of a production manager, CVP analysis is essential for figuring out the break-even point, which is the sales threshold at which total revenues and total costs equal zero, meaning there is neither a profit nor a loss</a:t>
            </a:r>
            <a:r>
              <a:rPr lang="en-US" dirty="0" smtClean="0"/>
              <a:t>.</a:t>
            </a:r>
          </a:p>
          <a:p>
            <a:r>
              <a:rPr lang="en-US" dirty="0" smtClean="0"/>
              <a:t> </a:t>
            </a:r>
            <a:r>
              <a:rPr lang="en-US" dirty="0"/>
              <a:t>Setting production goals and deciding whether to launch new items or withdraw current ones depend heavily on this data. </a:t>
            </a:r>
          </a:p>
          <a:p>
            <a:r>
              <a:rPr lang="en-US" dirty="0"/>
              <a:t>Knowing the contribution margin, which is calculated as sales revenue less variable costs, is crucial from the perspective of a sales manager. </a:t>
            </a:r>
          </a:p>
        </p:txBody>
      </p:sp>
    </p:spTree>
    <p:extLst>
      <p:ext uri="{BB962C8B-B14F-4D97-AF65-F5344CB8AC3E}">
        <p14:creationId xmlns:p14="http://schemas.microsoft.com/office/powerpoint/2010/main" val="299321836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Cost-Volume-Profit Analysis for Decision Making</a:t>
            </a:r>
            <a:endParaRPr lang="en-US" dirty="0"/>
          </a:p>
        </p:txBody>
      </p:sp>
      <p:sp>
        <p:nvSpPr>
          <p:cNvPr id="3" name="Content Placeholder 2"/>
          <p:cNvSpPr>
            <a:spLocks noGrp="1"/>
          </p:cNvSpPr>
          <p:nvPr>
            <p:ph idx="1"/>
          </p:nvPr>
        </p:nvSpPr>
        <p:spPr/>
        <p:txBody>
          <a:bodyPr/>
          <a:lstStyle/>
          <a:p>
            <a:r>
              <a:rPr lang="en-US" dirty="0" smtClean="0"/>
              <a:t>It </a:t>
            </a:r>
            <a:r>
              <a:rPr lang="en-US" dirty="0"/>
              <a:t>assists in establishing commission plans and sales goals that complement the organization's profitability objectives</a:t>
            </a:r>
            <a:r>
              <a:rPr lang="en-US" dirty="0" smtClean="0"/>
              <a:t>.</a:t>
            </a:r>
          </a:p>
          <a:p>
            <a:r>
              <a:rPr lang="en-US" dirty="0" smtClean="0"/>
              <a:t> </a:t>
            </a:r>
            <a:r>
              <a:rPr lang="en-US" dirty="0"/>
              <a:t>For example, it may be more advantageous to advocate for increased sales of a product with a high contribution margin, even if doing so requires greater marketing expenditures. </a:t>
            </a:r>
            <a:endParaRPr lang="en-US" dirty="0" smtClean="0"/>
          </a:p>
          <a:p>
            <a:r>
              <a:rPr lang="en-US" dirty="0" smtClean="0"/>
              <a:t>The </a:t>
            </a:r>
            <a:r>
              <a:rPr lang="en-US" dirty="0"/>
              <a:t>following are some detailed points regarding CVP analysis: </a:t>
            </a:r>
            <a:endParaRPr lang="en-US" dirty="0" smtClean="0"/>
          </a:p>
          <a:p>
            <a:r>
              <a:rPr lang="en-US" b="1" dirty="0"/>
              <a:t>1. Break-Even Analysis: </a:t>
            </a:r>
            <a:r>
              <a:rPr lang="en-US" dirty="0"/>
              <a:t>The break-even analysis, which determines how many units must be sold to cover all expenditures, is the foundation of CVP. </a:t>
            </a:r>
          </a:p>
        </p:txBody>
      </p:sp>
    </p:spTree>
    <p:extLst>
      <p:ext uri="{BB962C8B-B14F-4D97-AF65-F5344CB8AC3E}">
        <p14:creationId xmlns:p14="http://schemas.microsoft.com/office/powerpoint/2010/main" val="319164578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Cost-Volume-Profit Analysis for Decision Making</a:t>
            </a:r>
            <a:endParaRPr lang="en-US" dirty="0"/>
          </a:p>
        </p:txBody>
      </p:sp>
      <p:sp>
        <p:nvSpPr>
          <p:cNvPr id="3" name="Content Placeholder 2"/>
          <p:cNvSpPr>
            <a:spLocks noGrp="1"/>
          </p:cNvSpPr>
          <p:nvPr>
            <p:ph idx="1"/>
          </p:nvPr>
        </p:nvSpPr>
        <p:spPr/>
        <p:txBody>
          <a:bodyPr>
            <a:normAutofit fontScale="92500" lnSpcReduction="10000"/>
          </a:bodyPr>
          <a:lstStyle/>
          <a:p>
            <a:r>
              <a:rPr lang="en-US" b="1" dirty="0"/>
              <a:t>2. Margin of Safety: </a:t>
            </a:r>
            <a:r>
              <a:rPr lang="en-US" dirty="0"/>
              <a:t>This measure illustrates the amount that sales can decline before the business breaks even. </a:t>
            </a:r>
          </a:p>
          <a:p>
            <a:r>
              <a:rPr lang="en-US" dirty="0"/>
              <a:t>If the current sales are 800 units and the break-even point is 500 units, the margin of safety is 300 units, indicating a relatively low risk of not covering costs.</a:t>
            </a:r>
          </a:p>
          <a:p>
            <a:r>
              <a:rPr lang="en-US" b="1" dirty="0"/>
              <a:t>3. Operating Leverage: </a:t>
            </a:r>
            <a:r>
              <a:rPr lang="en-US" dirty="0"/>
              <a:t>This gauges how much of a company's expenses are fixed. </a:t>
            </a:r>
            <a:endParaRPr lang="en-US" dirty="0" smtClean="0"/>
          </a:p>
          <a:p>
            <a:r>
              <a:rPr lang="en-US" dirty="0" smtClean="0"/>
              <a:t>A </a:t>
            </a:r>
            <a:r>
              <a:rPr lang="en-US" dirty="0"/>
              <a:t>modest change in sales volume can result in a significant change in profitability when operating leverage is substantial</a:t>
            </a:r>
            <a:r>
              <a:rPr lang="en-US" dirty="0" smtClean="0"/>
              <a:t>.</a:t>
            </a:r>
          </a:p>
          <a:p>
            <a:r>
              <a:rPr lang="en-US" dirty="0" smtClean="0"/>
              <a:t> </a:t>
            </a:r>
            <a:r>
              <a:rPr lang="en-US" dirty="0"/>
              <a:t>An rise in sales, for instance, will have a greater effect on profitability for a business with high fixed expenses than for one with reduced fixed costs.</a:t>
            </a:r>
          </a:p>
        </p:txBody>
      </p:sp>
    </p:spTree>
    <p:extLst>
      <p:ext uri="{BB962C8B-B14F-4D97-AF65-F5344CB8AC3E}">
        <p14:creationId xmlns:p14="http://schemas.microsoft.com/office/powerpoint/2010/main" val="111317435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Cost-Volume-Profit Analysis for Decision Making</a:t>
            </a:r>
            <a:endParaRPr lang="en-US" dirty="0"/>
          </a:p>
        </p:txBody>
      </p:sp>
      <p:sp>
        <p:nvSpPr>
          <p:cNvPr id="3" name="Content Placeholder 2"/>
          <p:cNvSpPr>
            <a:spLocks noGrp="1"/>
          </p:cNvSpPr>
          <p:nvPr>
            <p:ph idx="1"/>
          </p:nvPr>
        </p:nvSpPr>
        <p:spPr/>
        <p:txBody>
          <a:bodyPr/>
          <a:lstStyle/>
          <a:p>
            <a:r>
              <a:rPr lang="en-US" b="1" dirty="0"/>
              <a:t>4. Contribution Margin Ratio: </a:t>
            </a:r>
            <a:r>
              <a:rPr lang="en-US" dirty="0"/>
              <a:t>This ratio shows what proportion of every dollar of sales goes toward paying fixed expenses and making a profit. When the price per unit is $100 and the contribution margin per unit is $40, the contribution margin ratio is 40%. </a:t>
            </a:r>
            <a:br>
              <a:rPr lang="en-US" dirty="0"/>
            </a:br>
            <a:r>
              <a:rPr lang="en-US" b="1" dirty="0"/>
              <a:t>5. Target Profit Analysis: </a:t>
            </a:r>
            <a:r>
              <a:rPr lang="en-US" dirty="0"/>
              <a:t>To ascertain the sales required to meet a particular profit goal, managers utilize CVP. </a:t>
            </a:r>
          </a:p>
          <a:p>
            <a:r>
              <a:rPr lang="en-US" dirty="0"/>
              <a:t>Businesses can improve their financial performance by navigating the intricacies of cost management and pricing strategies by incorporating CVP research into their decision-making processes. </a:t>
            </a:r>
          </a:p>
        </p:txBody>
      </p:sp>
    </p:spTree>
    <p:extLst>
      <p:ext uri="{BB962C8B-B14F-4D97-AF65-F5344CB8AC3E}">
        <p14:creationId xmlns:p14="http://schemas.microsoft.com/office/powerpoint/2010/main" val="16421709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Cost-Volume-Profit Analysis for Decision Making</a:t>
            </a:r>
            <a:endParaRPr lang="en-US" dirty="0"/>
          </a:p>
        </p:txBody>
      </p:sp>
      <p:sp>
        <p:nvSpPr>
          <p:cNvPr id="3" name="Content Placeholder 2"/>
          <p:cNvSpPr>
            <a:spLocks noGrp="1"/>
          </p:cNvSpPr>
          <p:nvPr>
            <p:ph idx="1"/>
          </p:nvPr>
        </p:nvSpPr>
        <p:spPr/>
        <p:txBody>
          <a:bodyPr>
            <a:normAutofit/>
          </a:bodyPr>
          <a:lstStyle/>
          <a:p>
            <a:r>
              <a:rPr lang="en-US" dirty="0"/>
              <a:t>CVP analysis, for instance, would be used by a business thinking about introducing a new product line to determine the sales volume necessary to support the investment</a:t>
            </a:r>
            <a:r>
              <a:rPr lang="en-US" dirty="0" smtClean="0"/>
              <a:t>.</a:t>
            </a:r>
          </a:p>
          <a:p>
            <a:r>
              <a:rPr lang="en-US" dirty="0" smtClean="0"/>
              <a:t> </a:t>
            </a:r>
            <a:r>
              <a:rPr lang="en-US" dirty="0"/>
              <a:t>In a similar vein, CVP offers a framework for assessing the possible effects of price changes or cost-cutting initiatives during uncertain economic times. </a:t>
            </a:r>
            <a:endParaRPr lang="en-US" dirty="0" smtClean="0"/>
          </a:p>
          <a:p>
            <a:r>
              <a:rPr lang="en-US" dirty="0" smtClean="0"/>
              <a:t>CVP </a:t>
            </a:r>
            <a:r>
              <a:rPr lang="en-US" dirty="0"/>
              <a:t>analysis is a strategic compass that helps companies navigate the unpredictable marketplace; it is more than just a numerical </a:t>
            </a:r>
            <a:r>
              <a:rPr lang="en-US" dirty="0" smtClean="0"/>
              <a:t>exercise.</a:t>
            </a:r>
          </a:p>
          <a:p>
            <a:r>
              <a:rPr lang="en-US" dirty="0" smtClean="0"/>
              <a:t>Using </a:t>
            </a:r>
            <a:r>
              <a:rPr lang="en-US" dirty="0"/>
              <a:t>this tool, managers can make decisions that are in line with the company's larger strategic goals in addition to being financially sound. </a:t>
            </a:r>
          </a:p>
          <a:p>
            <a:endParaRPr lang="en-US" dirty="0"/>
          </a:p>
        </p:txBody>
      </p:sp>
    </p:spTree>
    <p:extLst>
      <p:ext uri="{BB962C8B-B14F-4D97-AF65-F5344CB8AC3E}">
        <p14:creationId xmlns:p14="http://schemas.microsoft.com/office/powerpoint/2010/main" val="22383227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Integrating Financial and Non-Financial Aspects</a:t>
            </a:r>
            <a:br>
              <a:rPr lang="en-US" dirty="0"/>
            </a:br>
            <a:endParaRPr lang="en-US" dirty="0"/>
          </a:p>
        </p:txBody>
      </p:sp>
      <p:sp>
        <p:nvSpPr>
          <p:cNvPr id="3" name="Content Placeholder 2"/>
          <p:cNvSpPr>
            <a:spLocks noGrp="1"/>
          </p:cNvSpPr>
          <p:nvPr>
            <p:ph idx="1"/>
          </p:nvPr>
        </p:nvSpPr>
        <p:spPr/>
        <p:txBody>
          <a:bodyPr/>
          <a:lstStyle/>
          <a:p>
            <a:r>
              <a:rPr lang="en-US" dirty="0"/>
              <a:t>Organizations use the Balanced Scorecard (BSC), a strategic planning and management tool, to prioritize projects, goods, and services, measure and track progress toward strategic goals, and communicate what they hope to achieve. </a:t>
            </a:r>
            <a:endParaRPr lang="en-US" dirty="0" smtClean="0"/>
          </a:p>
          <a:p>
            <a:r>
              <a:rPr lang="en-US" dirty="0" smtClean="0"/>
              <a:t>It </a:t>
            </a:r>
            <a:r>
              <a:rPr lang="en-US" dirty="0"/>
              <a:t>incorporates metrics for internal operations, learning and development, and customer perspectives in addition to the conventional financial ones. </a:t>
            </a:r>
            <a:endParaRPr lang="en-US" dirty="0" smtClean="0"/>
          </a:p>
          <a:p>
            <a:r>
              <a:rPr lang="en-US" dirty="0" smtClean="0"/>
              <a:t>From </a:t>
            </a:r>
            <a:r>
              <a:rPr lang="en-US" dirty="0"/>
              <a:t>a financial standpoint: Financial results have historically been the only indicator of a company's success. </a:t>
            </a:r>
          </a:p>
        </p:txBody>
      </p:sp>
    </p:spTree>
    <p:extLst>
      <p:ext uri="{BB962C8B-B14F-4D97-AF65-F5344CB8AC3E}">
        <p14:creationId xmlns:p14="http://schemas.microsoft.com/office/powerpoint/2010/main" val="258666491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Integrating Financial and Non-Financial Aspects</a:t>
            </a:r>
            <a:endParaRPr lang="en-US" dirty="0"/>
          </a:p>
        </p:txBody>
      </p:sp>
      <p:sp>
        <p:nvSpPr>
          <p:cNvPr id="3" name="Content Placeholder 2"/>
          <p:cNvSpPr>
            <a:spLocks noGrp="1"/>
          </p:cNvSpPr>
          <p:nvPr>
            <p:ph idx="1"/>
          </p:nvPr>
        </p:nvSpPr>
        <p:spPr/>
        <p:txBody>
          <a:bodyPr/>
          <a:lstStyle/>
          <a:p>
            <a:r>
              <a:rPr lang="en-US" dirty="0"/>
              <a:t>Financial metrics that represent the outcomes of previous decisions and activities, such as net income or return on investment, are lagging indicators. </a:t>
            </a:r>
            <a:endParaRPr lang="en-US" dirty="0" smtClean="0"/>
          </a:p>
          <a:p>
            <a:r>
              <a:rPr lang="en-US" dirty="0" smtClean="0"/>
              <a:t>In </a:t>
            </a:r>
            <a:r>
              <a:rPr lang="en-US" dirty="0"/>
              <a:t>addition to forward-looking indicators, the BSC includes financial performance metrics that provide insight into prior activities.</a:t>
            </a:r>
          </a:p>
          <a:p>
            <a:r>
              <a:rPr lang="en-US" b="1" dirty="0"/>
              <a:t>1. Revenue Growth: </a:t>
            </a:r>
            <a:r>
              <a:rPr lang="en-US" dirty="0"/>
              <a:t>This can be accomplished by diversification, product development, market expansion, or market penetration. </a:t>
            </a:r>
            <a:endParaRPr lang="en-US" dirty="0" smtClean="0"/>
          </a:p>
          <a:p>
            <a:r>
              <a:rPr lang="en-US" dirty="0" smtClean="0"/>
              <a:t>For </a:t>
            </a:r>
            <a:r>
              <a:rPr lang="en-US" dirty="0"/>
              <a:t>instance, in order to expand its revenue sources, a business may introduce a new product line to penetrate a new market. </a:t>
            </a:r>
            <a:br>
              <a:rPr lang="en-US" dirty="0"/>
            </a:br>
            <a:endParaRPr lang="en-US" dirty="0"/>
          </a:p>
        </p:txBody>
      </p:sp>
    </p:spTree>
    <p:extLst>
      <p:ext uri="{BB962C8B-B14F-4D97-AF65-F5344CB8AC3E}">
        <p14:creationId xmlns:p14="http://schemas.microsoft.com/office/powerpoint/2010/main" val="135439594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Financial metrics</a:t>
            </a:r>
            <a:endParaRPr lang="en-US" dirty="0"/>
          </a:p>
        </p:txBody>
      </p:sp>
      <p:sp>
        <p:nvSpPr>
          <p:cNvPr id="3" name="Content Placeholder 2"/>
          <p:cNvSpPr>
            <a:spLocks noGrp="1"/>
          </p:cNvSpPr>
          <p:nvPr>
            <p:ph idx="1"/>
          </p:nvPr>
        </p:nvSpPr>
        <p:spPr/>
        <p:txBody>
          <a:bodyPr/>
          <a:lstStyle/>
          <a:p>
            <a:r>
              <a:rPr lang="en-US" b="1" dirty="0"/>
              <a:t>2. Cost management: </a:t>
            </a:r>
            <a:r>
              <a:rPr lang="en-US" dirty="0"/>
              <a:t>Profitability can be increased by implementing efficient cost management techniques, such as economies of scale or process improvements. </a:t>
            </a:r>
            <a:endParaRPr lang="en-US" dirty="0" smtClean="0"/>
          </a:p>
          <a:p>
            <a:r>
              <a:rPr lang="en-US" dirty="0" smtClean="0"/>
              <a:t>To </a:t>
            </a:r>
            <a:r>
              <a:rPr lang="en-US" dirty="0"/>
              <a:t>cut waste and production costs, a manufacturing company may implement lean manufacturing processes. </a:t>
            </a:r>
            <a:br>
              <a:rPr lang="en-US" dirty="0"/>
            </a:br>
            <a:r>
              <a:rPr lang="en-US" b="1" dirty="0"/>
              <a:t>3. Asset Utilization</a:t>
            </a:r>
            <a:r>
              <a:rPr lang="en-US" dirty="0"/>
              <a:t>: Returns can be increased by making the best use of assets</a:t>
            </a:r>
            <a:r>
              <a:rPr lang="en-US" dirty="0" smtClean="0"/>
              <a:t>.</a:t>
            </a:r>
          </a:p>
          <a:p>
            <a:r>
              <a:rPr lang="en-US" dirty="0" smtClean="0"/>
              <a:t> </a:t>
            </a:r>
            <a:r>
              <a:rPr lang="en-US" dirty="0"/>
              <a:t>Inventory management systems could be used by a chain of stores to boost inventory turnover and lower carrying costs. </a:t>
            </a:r>
            <a:br>
              <a:rPr lang="en-US" dirty="0"/>
            </a:br>
            <a:endParaRPr lang="en-US" dirty="0"/>
          </a:p>
        </p:txBody>
      </p:sp>
    </p:spTree>
    <p:extLst>
      <p:ext uri="{BB962C8B-B14F-4D97-AF65-F5344CB8AC3E}">
        <p14:creationId xmlns:p14="http://schemas.microsoft.com/office/powerpoint/2010/main" val="402641145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Customer Perspective</a:t>
            </a:r>
          </a:p>
        </p:txBody>
      </p:sp>
      <p:sp>
        <p:nvSpPr>
          <p:cNvPr id="3" name="Content Placeholder 2"/>
          <p:cNvSpPr>
            <a:spLocks noGrp="1"/>
          </p:cNvSpPr>
          <p:nvPr>
            <p:ph idx="1"/>
          </p:nvPr>
        </p:nvSpPr>
        <p:spPr/>
        <p:txBody>
          <a:bodyPr/>
          <a:lstStyle/>
          <a:p>
            <a:r>
              <a:rPr lang="en-US" dirty="0"/>
              <a:t>The retention and satisfaction of customers are the main goals of this dimension. </a:t>
            </a:r>
            <a:endParaRPr lang="en-US" dirty="0" smtClean="0"/>
          </a:p>
          <a:p>
            <a:r>
              <a:rPr lang="en-US" dirty="0" smtClean="0"/>
              <a:t>Future </a:t>
            </a:r>
            <a:r>
              <a:rPr lang="en-US" dirty="0"/>
              <a:t>financial performance can be predicted by non-financial metrics such as market share, consumer loyalty, and brand strength. </a:t>
            </a:r>
          </a:p>
          <a:p>
            <a:r>
              <a:rPr lang="en-US" b="1" dirty="0"/>
              <a:t>1. client satisfaction</a:t>
            </a:r>
            <a:r>
              <a:rPr lang="en-US" dirty="0"/>
              <a:t>: Information on client loyalty can be obtained by measuring customer satisfaction using surveys or net promoter scores</a:t>
            </a:r>
            <a:r>
              <a:rPr lang="en-US" dirty="0" smtClean="0"/>
              <a:t>.</a:t>
            </a:r>
          </a:p>
          <a:p>
            <a:r>
              <a:rPr lang="en-US" dirty="0" smtClean="0"/>
              <a:t> </a:t>
            </a:r>
            <a:r>
              <a:rPr lang="en-US" dirty="0"/>
              <a:t>A high degree of satisfaction suggests future recommendations and repeat business. </a:t>
            </a:r>
            <a:br>
              <a:rPr lang="en-US" dirty="0"/>
            </a:br>
            <a:endParaRPr lang="en-US" dirty="0"/>
          </a:p>
        </p:txBody>
      </p:sp>
    </p:spTree>
    <p:extLst>
      <p:ext uri="{BB962C8B-B14F-4D97-AF65-F5344CB8AC3E}">
        <p14:creationId xmlns:p14="http://schemas.microsoft.com/office/powerpoint/2010/main" val="58256263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Customer Perspective</a:t>
            </a:r>
            <a:endParaRPr lang="en-US" dirty="0"/>
          </a:p>
        </p:txBody>
      </p:sp>
      <p:sp>
        <p:nvSpPr>
          <p:cNvPr id="3" name="Content Placeholder 2"/>
          <p:cNvSpPr>
            <a:spLocks noGrp="1"/>
          </p:cNvSpPr>
          <p:nvPr>
            <p:ph idx="1"/>
          </p:nvPr>
        </p:nvSpPr>
        <p:spPr/>
        <p:txBody>
          <a:bodyPr/>
          <a:lstStyle/>
          <a:p>
            <a:r>
              <a:rPr lang="en-US" b="1" dirty="0"/>
              <a:t>2. Market Share</a:t>
            </a:r>
            <a:r>
              <a:rPr lang="en-US" dirty="0"/>
              <a:t>: Increasing one's market share frequently results in higher sales figures and more negotiating leverage with suppliers. </a:t>
            </a:r>
            <a:endParaRPr lang="en-US" dirty="0" smtClean="0"/>
          </a:p>
          <a:p>
            <a:r>
              <a:rPr lang="en-US" dirty="0" smtClean="0"/>
              <a:t>For </a:t>
            </a:r>
            <a:r>
              <a:rPr lang="en-US" dirty="0"/>
              <a:t>instance, a telecom provider may provide affordable plans in an effort to draw in more customers. </a:t>
            </a:r>
            <a:br>
              <a:rPr lang="en-US" dirty="0"/>
            </a:br>
            <a:r>
              <a:rPr lang="en-US" b="1" dirty="0"/>
              <a:t>3. Brand Equity: </a:t>
            </a:r>
            <a:r>
              <a:rPr lang="en-US" dirty="0"/>
              <a:t>A powerful brand can attract repeat business and charge high prices. </a:t>
            </a:r>
            <a:endParaRPr lang="en-US" dirty="0" smtClean="0"/>
          </a:p>
          <a:p>
            <a:r>
              <a:rPr lang="en-US" dirty="0" smtClean="0"/>
              <a:t>One </a:t>
            </a:r>
            <a:r>
              <a:rPr lang="en-US" dirty="0"/>
              <a:t>of the best examples is Apple Inc., whose reputation enables it to charge more for its goods than rivals.</a:t>
            </a:r>
          </a:p>
        </p:txBody>
      </p:sp>
    </p:spTree>
    <p:extLst>
      <p:ext uri="{BB962C8B-B14F-4D97-AF65-F5344CB8AC3E}">
        <p14:creationId xmlns:p14="http://schemas.microsoft.com/office/powerpoint/2010/main" val="298408861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Viewpoint on Internal Business Processes</a:t>
            </a:r>
          </a:p>
        </p:txBody>
      </p:sp>
      <p:sp>
        <p:nvSpPr>
          <p:cNvPr id="3" name="Content Placeholder 2"/>
          <p:cNvSpPr>
            <a:spLocks noGrp="1"/>
          </p:cNvSpPr>
          <p:nvPr>
            <p:ph idx="1"/>
          </p:nvPr>
        </p:nvSpPr>
        <p:spPr/>
        <p:txBody>
          <a:bodyPr>
            <a:normAutofit fontScale="92500" lnSpcReduction="10000"/>
          </a:bodyPr>
          <a:lstStyle/>
          <a:p>
            <a:r>
              <a:rPr lang="en-US" dirty="0"/>
              <a:t>This viewpoint examines the internal operational objectives and lists the essential procedures required to meet the aims of the customers. </a:t>
            </a:r>
          </a:p>
          <a:p>
            <a:r>
              <a:rPr lang="en-US" dirty="0"/>
              <a:t>1</a:t>
            </a:r>
            <a:r>
              <a:rPr lang="en-US" b="1" dirty="0"/>
              <a:t>. Process Efficiency: </a:t>
            </a:r>
            <a:r>
              <a:rPr lang="en-US" dirty="0"/>
              <a:t>Simplifying procedures to cut down on cycle time and raise quality. </a:t>
            </a:r>
            <a:endParaRPr lang="en-US" dirty="0" smtClean="0"/>
          </a:p>
          <a:p>
            <a:r>
              <a:rPr lang="en-US" dirty="0" smtClean="0"/>
              <a:t>To </a:t>
            </a:r>
            <a:r>
              <a:rPr lang="en-US" dirty="0"/>
              <a:t>increase customer satisfaction, an airline may prioritize timely departures and arrivals. </a:t>
            </a:r>
            <a:br>
              <a:rPr lang="en-US" dirty="0"/>
            </a:br>
            <a:r>
              <a:rPr lang="en-US" b="1" dirty="0"/>
              <a:t>2. Innovation: </a:t>
            </a:r>
            <a:r>
              <a:rPr lang="en-US" dirty="0"/>
              <a:t>creating new goods or services to satisfy shifting consumer demands. </a:t>
            </a:r>
            <a:endParaRPr lang="en-US" dirty="0" smtClean="0"/>
          </a:p>
          <a:p>
            <a:r>
              <a:rPr lang="en-US" dirty="0" smtClean="0"/>
              <a:t>To </a:t>
            </a:r>
            <a:r>
              <a:rPr lang="en-US" dirty="0"/>
              <a:t>develop innovative technology, a software corporation could spend money on research and development. </a:t>
            </a:r>
            <a:br>
              <a:rPr lang="en-US" dirty="0"/>
            </a:br>
            <a:endParaRPr lang="en-US" dirty="0"/>
          </a:p>
        </p:txBody>
      </p:sp>
    </p:spTree>
    <p:extLst>
      <p:ext uri="{BB962C8B-B14F-4D97-AF65-F5344CB8AC3E}">
        <p14:creationId xmlns:p14="http://schemas.microsoft.com/office/powerpoint/2010/main" val="157111796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Non financial metrics</a:t>
            </a:r>
            <a:endParaRPr lang="en-US" dirty="0"/>
          </a:p>
        </p:txBody>
      </p:sp>
      <p:sp>
        <p:nvSpPr>
          <p:cNvPr id="3" name="Content Placeholder 2"/>
          <p:cNvSpPr>
            <a:spLocks noGrp="1"/>
          </p:cNvSpPr>
          <p:nvPr>
            <p:ph idx="1"/>
          </p:nvPr>
        </p:nvSpPr>
        <p:spPr/>
        <p:txBody>
          <a:bodyPr>
            <a:normAutofit lnSpcReduction="10000"/>
          </a:bodyPr>
          <a:lstStyle/>
          <a:p>
            <a:r>
              <a:rPr lang="en-US" b="1" dirty="0" smtClean="0"/>
              <a:t>3. Regulatory Compliance</a:t>
            </a:r>
            <a:r>
              <a:rPr lang="en-US" dirty="0" smtClean="0"/>
              <a:t>: Making sure that activities follow the law and moral principles. To keep its operating license, a pharmaceutical company must abide by FDA requirements. </a:t>
            </a:r>
            <a:br>
              <a:rPr lang="en-US" dirty="0" smtClean="0"/>
            </a:br>
            <a:endParaRPr lang="en-US" b="1" dirty="0"/>
          </a:p>
          <a:p>
            <a:r>
              <a:rPr lang="en-US" b="1" dirty="0" smtClean="0"/>
              <a:t>Benchmarking </a:t>
            </a:r>
            <a:r>
              <a:rPr lang="en-US" b="1" dirty="0"/>
              <a:t>and Comparative Analysis </a:t>
            </a:r>
            <a:endParaRPr lang="en-US" b="1" dirty="0" smtClean="0"/>
          </a:p>
          <a:p>
            <a:r>
              <a:rPr lang="en-US" dirty="0" smtClean="0"/>
              <a:t>In </a:t>
            </a:r>
            <a:r>
              <a:rPr lang="en-US" dirty="0"/>
              <a:t>the field of cost accounting, benchmarking and comparative analysis are essential elements of performance evaluation. </a:t>
            </a:r>
            <a:endParaRPr lang="en-US" dirty="0" smtClean="0"/>
          </a:p>
          <a:p>
            <a:r>
              <a:rPr lang="en-US" dirty="0" smtClean="0"/>
              <a:t>These </a:t>
            </a:r>
            <a:r>
              <a:rPr lang="en-US" dirty="0"/>
              <a:t>approaches give businesses a foundation for comparing their performance to competitors' or the industry's norms. By doing this, businesses are able to pinpoint their strengths and—more importantly—their areas for progress. </a:t>
            </a:r>
            <a:endParaRPr lang="en-US" dirty="0" smtClean="0"/>
          </a:p>
          <a:p>
            <a:endParaRPr lang="en-US" dirty="0"/>
          </a:p>
        </p:txBody>
      </p:sp>
    </p:spTree>
    <p:extLst>
      <p:ext uri="{BB962C8B-B14F-4D97-AF65-F5344CB8AC3E}">
        <p14:creationId xmlns:p14="http://schemas.microsoft.com/office/powerpoint/2010/main" val="227836480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Week 12 : Performance Evaluation Decisions</a:t>
            </a:r>
            <a:br>
              <a:rPr lang="en-US" dirty="0" smtClean="0"/>
            </a:br>
            <a:endParaRPr lang="en-US" dirty="0"/>
          </a:p>
        </p:txBody>
      </p:sp>
      <p:sp>
        <p:nvSpPr>
          <p:cNvPr id="3" name="Content Placeholder 2"/>
          <p:cNvSpPr>
            <a:spLocks noGrp="1"/>
          </p:cNvSpPr>
          <p:nvPr>
            <p:ph idx="1"/>
          </p:nvPr>
        </p:nvSpPr>
        <p:spPr/>
        <p:txBody>
          <a:bodyPr/>
          <a:lstStyle/>
          <a:p>
            <a:endParaRPr lang="en-US" dirty="0" smtClean="0"/>
          </a:p>
          <a:p>
            <a:endParaRPr lang="en-US" dirty="0"/>
          </a:p>
          <a:p>
            <a:r>
              <a:rPr lang="en-US" dirty="0" smtClean="0"/>
              <a:t>End of Week Twelve Part 2</a:t>
            </a:r>
            <a:endParaRPr lang="en-US" dirty="0"/>
          </a:p>
        </p:txBody>
      </p:sp>
    </p:spTree>
    <p:extLst>
      <p:ext uri="{BB962C8B-B14F-4D97-AF65-F5344CB8AC3E}">
        <p14:creationId xmlns:p14="http://schemas.microsoft.com/office/powerpoint/2010/main" val="8170767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158</TotalTime>
  <Words>2901</Words>
  <Application>Microsoft Office PowerPoint</Application>
  <PresentationFormat>Custom</PresentationFormat>
  <Paragraphs>211</Paragraphs>
  <Slides>45</Slides>
  <Notes>0</Notes>
  <HiddenSlides>0</HiddenSlides>
  <MMClips>0</MMClips>
  <ScaleCrop>false</ScaleCrop>
  <HeadingPairs>
    <vt:vector size="4" baseType="variant">
      <vt:variant>
        <vt:lpstr>Theme</vt:lpstr>
      </vt:variant>
      <vt:variant>
        <vt:i4>1</vt:i4>
      </vt:variant>
      <vt:variant>
        <vt:lpstr>Slide Titles</vt:lpstr>
      </vt:variant>
      <vt:variant>
        <vt:i4>45</vt:i4>
      </vt:variant>
    </vt:vector>
  </HeadingPairs>
  <TitlesOfParts>
    <vt:vector size="46" baseType="lpstr">
      <vt:lpstr>Office Theme</vt:lpstr>
      <vt:lpstr>Course: Advanced Management Accounting</vt:lpstr>
      <vt:lpstr>Introduction</vt:lpstr>
      <vt:lpstr>Introduction</vt:lpstr>
      <vt:lpstr>Performance Evaluation Decisions </vt:lpstr>
      <vt:lpstr>Performance Evaluation Decisions </vt:lpstr>
      <vt:lpstr>Cost accounting influences performance evaluation </vt:lpstr>
      <vt:lpstr>Cost accounting influences performance evaluation </vt:lpstr>
      <vt:lpstr>Cost accounting influences performance evaluation </vt:lpstr>
      <vt:lpstr>Cost accounting influences performance evaluation </vt:lpstr>
      <vt:lpstr>Essential tool for performance evaluation </vt:lpstr>
      <vt:lpstr>Performance evaluation  </vt:lpstr>
      <vt:lpstr>Performance evaluation </vt:lpstr>
      <vt:lpstr>Performance evaluation </vt:lpstr>
      <vt:lpstr>Essential tool for performance evaluation </vt:lpstr>
      <vt:lpstr>Variance analysis and standard costing  </vt:lpstr>
      <vt:lpstr>Variance analysis and standard costing</vt:lpstr>
      <vt:lpstr>Variance analysis and standard costing</vt:lpstr>
      <vt:lpstr>Variance analysis and standard costing</vt:lpstr>
      <vt:lpstr>Variance analysis and standard costing</vt:lpstr>
      <vt:lpstr>Variance analysis and standard costing</vt:lpstr>
      <vt:lpstr>Week 12 : Performance Evaluation Decisions </vt:lpstr>
      <vt:lpstr>Week 12 : Performance Evaluation Decisions </vt:lpstr>
      <vt:lpstr>Activity-Based Costing (ABC) and Performance ABC </vt:lpstr>
      <vt:lpstr>Activity-Based Costing (ABC) and Performance ABC </vt:lpstr>
      <vt:lpstr>Activity-Based Costing (ABC) and Performance ABC </vt:lpstr>
      <vt:lpstr>Budgetary Control and Performance Measures </vt:lpstr>
      <vt:lpstr>Budgetary Control and Performance Measures</vt:lpstr>
      <vt:lpstr>Budgetary Control and Performance Measures</vt:lpstr>
      <vt:lpstr>Budgetary Control and Performance Measures</vt:lpstr>
      <vt:lpstr>Budgetary Control and Performance Measures</vt:lpstr>
      <vt:lpstr>Budgetary Control and Performance Measures</vt:lpstr>
      <vt:lpstr>Cost-Volume-Profit Analysis for Decision Making</vt:lpstr>
      <vt:lpstr>Cost-Volume-Profit Analysis for Decision Making</vt:lpstr>
      <vt:lpstr>Cost-Volume-Profit Analysis for Decision Making</vt:lpstr>
      <vt:lpstr>Cost-Volume-Profit Analysis for Decision Making</vt:lpstr>
      <vt:lpstr>Cost-Volume-Profit Analysis for Decision Making</vt:lpstr>
      <vt:lpstr>Cost-Volume-Profit Analysis for Decision Making</vt:lpstr>
      <vt:lpstr>Integrating Financial and Non-Financial Aspects </vt:lpstr>
      <vt:lpstr>Integrating Financial and Non-Financial Aspects</vt:lpstr>
      <vt:lpstr>Financial metrics</vt:lpstr>
      <vt:lpstr>Customer Perspective</vt:lpstr>
      <vt:lpstr>Customer Perspective</vt:lpstr>
      <vt:lpstr>Viewpoint on Internal Business Processes</vt:lpstr>
      <vt:lpstr>Non financial metrics</vt:lpstr>
      <vt:lpstr>Week 12 : Performance Evaluation Decisions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Peter Karugu Kahihu</dc:creator>
  <cp:lastModifiedBy>Admin</cp:lastModifiedBy>
  <cp:revision>22</cp:revision>
  <dcterms:created xsi:type="dcterms:W3CDTF">2024-11-07T09:37:47Z</dcterms:created>
  <dcterms:modified xsi:type="dcterms:W3CDTF">2024-11-08T05:55:14Z</dcterms:modified>
</cp:coreProperties>
</file>