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288"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10B6DB4-6DE4-4B28-81C2-6E8F2A9E986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D7A02C-CC3A-4935-8128-9261F6CD944E}" type="slidenum">
              <a:rPr lang="en-US" smtClean="0"/>
              <a:t>‹#›</a:t>
            </a:fld>
            <a:endParaRPr lang="en-US"/>
          </a:p>
        </p:txBody>
      </p:sp>
    </p:spTree>
    <p:extLst>
      <p:ext uri="{BB962C8B-B14F-4D97-AF65-F5344CB8AC3E}">
        <p14:creationId xmlns:p14="http://schemas.microsoft.com/office/powerpoint/2010/main" val="2177544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0B6DB4-6DE4-4B28-81C2-6E8F2A9E986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D7A02C-CC3A-4935-8128-9261F6CD944E}" type="slidenum">
              <a:rPr lang="en-US" smtClean="0"/>
              <a:t>‹#›</a:t>
            </a:fld>
            <a:endParaRPr lang="en-US"/>
          </a:p>
        </p:txBody>
      </p:sp>
    </p:spTree>
    <p:extLst>
      <p:ext uri="{BB962C8B-B14F-4D97-AF65-F5344CB8AC3E}">
        <p14:creationId xmlns:p14="http://schemas.microsoft.com/office/powerpoint/2010/main" val="3141005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0B6DB4-6DE4-4B28-81C2-6E8F2A9E986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D7A02C-CC3A-4935-8128-9261F6CD944E}" type="slidenum">
              <a:rPr lang="en-US" smtClean="0"/>
              <a:t>‹#›</a:t>
            </a:fld>
            <a:endParaRPr lang="en-US"/>
          </a:p>
        </p:txBody>
      </p:sp>
    </p:spTree>
    <p:extLst>
      <p:ext uri="{BB962C8B-B14F-4D97-AF65-F5344CB8AC3E}">
        <p14:creationId xmlns:p14="http://schemas.microsoft.com/office/powerpoint/2010/main" val="697166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10B6DB4-6DE4-4B28-81C2-6E8F2A9E9865}"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D7A02C-CC3A-4935-8128-9261F6CD944E}" type="slidenum">
              <a:rPr lang="en-US" smtClean="0"/>
              <a:t>‹#›</a:t>
            </a:fld>
            <a:endParaRPr lang="en-US"/>
          </a:p>
        </p:txBody>
      </p:sp>
    </p:spTree>
    <p:extLst>
      <p:ext uri="{BB962C8B-B14F-4D97-AF65-F5344CB8AC3E}">
        <p14:creationId xmlns:p14="http://schemas.microsoft.com/office/powerpoint/2010/main" val="1175356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10B6DB4-6DE4-4B28-81C2-6E8F2A9E9865}" type="datetimeFigureOut">
              <a:rPr lang="en-US" smtClean="0"/>
              <a:t>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CD7A02C-CC3A-4935-8128-9261F6CD944E}" type="slidenum">
              <a:rPr lang="en-US" smtClean="0"/>
              <a:t>‹#›</a:t>
            </a:fld>
            <a:endParaRPr lang="en-US"/>
          </a:p>
        </p:txBody>
      </p:sp>
    </p:spTree>
    <p:extLst>
      <p:ext uri="{BB962C8B-B14F-4D97-AF65-F5344CB8AC3E}">
        <p14:creationId xmlns:p14="http://schemas.microsoft.com/office/powerpoint/2010/main" val="562288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10B6DB4-6DE4-4B28-81C2-6E8F2A9E9865}" type="datetimeFigureOut">
              <a:rPr lang="en-US" smtClean="0"/>
              <a:t>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CD7A02C-CC3A-4935-8128-9261F6CD944E}" type="slidenum">
              <a:rPr lang="en-US" smtClean="0"/>
              <a:t>‹#›</a:t>
            </a:fld>
            <a:endParaRPr lang="en-US"/>
          </a:p>
        </p:txBody>
      </p:sp>
    </p:spTree>
    <p:extLst>
      <p:ext uri="{BB962C8B-B14F-4D97-AF65-F5344CB8AC3E}">
        <p14:creationId xmlns:p14="http://schemas.microsoft.com/office/powerpoint/2010/main" val="146743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0B6DB4-6DE4-4B28-81C2-6E8F2A9E9865}" type="datetimeFigureOut">
              <a:rPr lang="en-US" smtClean="0"/>
              <a:t>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CD7A02C-CC3A-4935-8128-9261F6CD944E}" type="slidenum">
              <a:rPr lang="en-US" smtClean="0"/>
              <a:t>‹#›</a:t>
            </a:fld>
            <a:endParaRPr lang="en-US"/>
          </a:p>
        </p:txBody>
      </p:sp>
    </p:spTree>
    <p:extLst>
      <p:ext uri="{BB962C8B-B14F-4D97-AF65-F5344CB8AC3E}">
        <p14:creationId xmlns:p14="http://schemas.microsoft.com/office/powerpoint/2010/main" val="786739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0B6DB4-6DE4-4B28-81C2-6E8F2A9E9865}"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D7A02C-CC3A-4935-8128-9261F6CD944E}" type="slidenum">
              <a:rPr lang="en-US" smtClean="0"/>
              <a:t>‹#›</a:t>
            </a:fld>
            <a:endParaRPr lang="en-US"/>
          </a:p>
        </p:txBody>
      </p:sp>
    </p:spTree>
    <p:extLst>
      <p:ext uri="{BB962C8B-B14F-4D97-AF65-F5344CB8AC3E}">
        <p14:creationId xmlns:p14="http://schemas.microsoft.com/office/powerpoint/2010/main" val="2936037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0B6DB4-6DE4-4B28-81C2-6E8F2A9E9865}"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D7A02C-CC3A-4935-8128-9261F6CD944E}" type="slidenum">
              <a:rPr lang="en-US" smtClean="0"/>
              <a:t>‹#›</a:t>
            </a:fld>
            <a:endParaRPr lang="en-US"/>
          </a:p>
        </p:txBody>
      </p:sp>
    </p:spTree>
    <p:extLst>
      <p:ext uri="{BB962C8B-B14F-4D97-AF65-F5344CB8AC3E}">
        <p14:creationId xmlns:p14="http://schemas.microsoft.com/office/powerpoint/2010/main" val="3157147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0B6DB4-6DE4-4B28-81C2-6E8F2A9E986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D7A02C-CC3A-4935-8128-9261F6CD944E}" type="slidenum">
              <a:rPr lang="en-US" smtClean="0"/>
              <a:t>‹#›</a:t>
            </a:fld>
            <a:endParaRPr lang="en-US"/>
          </a:p>
        </p:txBody>
      </p:sp>
    </p:spTree>
    <p:extLst>
      <p:ext uri="{BB962C8B-B14F-4D97-AF65-F5344CB8AC3E}">
        <p14:creationId xmlns:p14="http://schemas.microsoft.com/office/powerpoint/2010/main" val="3021040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0B6DB4-6DE4-4B28-81C2-6E8F2A9E986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D7A02C-CC3A-4935-8128-9261F6CD944E}" type="slidenum">
              <a:rPr lang="en-US" smtClean="0"/>
              <a:t>‹#›</a:t>
            </a:fld>
            <a:endParaRPr lang="en-US"/>
          </a:p>
        </p:txBody>
      </p:sp>
    </p:spTree>
    <p:extLst>
      <p:ext uri="{BB962C8B-B14F-4D97-AF65-F5344CB8AC3E}">
        <p14:creationId xmlns:p14="http://schemas.microsoft.com/office/powerpoint/2010/main" val="4044158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0B6DB4-6DE4-4B28-81C2-6E8F2A9E9865}" type="datetimeFigureOut">
              <a:rPr lang="en-US" smtClean="0"/>
              <a:t>11/8/2024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D7A02C-CC3A-4935-8128-9261F6CD944E}" type="slidenum">
              <a:rPr lang="en-US" smtClean="0"/>
              <a:t>‹#›</a:t>
            </a:fld>
            <a:endParaRPr lang="en-US"/>
          </a:p>
        </p:txBody>
      </p:sp>
    </p:spTree>
    <p:extLst>
      <p:ext uri="{BB962C8B-B14F-4D97-AF65-F5344CB8AC3E}">
        <p14:creationId xmlns:p14="http://schemas.microsoft.com/office/powerpoint/2010/main" val="9287706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Advanced Management Accounting</a:t>
            </a:r>
            <a:endParaRPr lang="en-US" dirty="0"/>
          </a:p>
        </p:txBody>
      </p:sp>
      <p:sp>
        <p:nvSpPr>
          <p:cNvPr id="3" name="Subtitle 2"/>
          <p:cNvSpPr>
            <a:spLocks noGrp="1"/>
          </p:cNvSpPr>
          <p:nvPr>
            <p:ph type="subTitle" idx="1"/>
          </p:nvPr>
        </p:nvSpPr>
        <p:spPr/>
        <p:txBody>
          <a:bodyPr/>
          <a:lstStyle/>
          <a:p>
            <a:r>
              <a:rPr lang="en-US" dirty="0" smtClean="0"/>
              <a:t>Week 13 : Transfer Pricing</a:t>
            </a:r>
          </a:p>
          <a:p>
            <a:endParaRPr lang="en-US" dirty="0" smtClean="0"/>
          </a:p>
          <a:p>
            <a:r>
              <a:rPr lang="en-US" dirty="0" smtClean="0"/>
              <a:t>Lecturer: Peter Karugu Kahihu</a:t>
            </a:r>
          </a:p>
          <a:p>
            <a:endParaRPr lang="en-US" dirty="0"/>
          </a:p>
        </p:txBody>
      </p:sp>
    </p:spTree>
    <p:extLst>
      <p:ext uri="{BB962C8B-B14F-4D97-AF65-F5344CB8AC3E}">
        <p14:creationId xmlns:p14="http://schemas.microsoft.com/office/powerpoint/2010/main" val="1143686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Introduction</a:t>
            </a:r>
            <a:endParaRPr lang="en-US" dirty="0"/>
          </a:p>
        </p:txBody>
      </p:sp>
      <p:sp>
        <p:nvSpPr>
          <p:cNvPr id="3" name="Content Placeholder 2"/>
          <p:cNvSpPr>
            <a:spLocks noGrp="1"/>
          </p:cNvSpPr>
          <p:nvPr>
            <p:ph idx="1"/>
          </p:nvPr>
        </p:nvSpPr>
        <p:spPr/>
        <p:txBody>
          <a:bodyPr/>
          <a:lstStyle/>
          <a:p>
            <a:pPr algn="just"/>
            <a:r>
              <a:rPr lang="en-US" dirty="0" smtClean="0"/>
              <a:t>This lecture introduces you to the Transfer Pricing</a:t>
            </a:r>
          </a:p>
          <a:p>
            <a:pPr algn="just"/>
            <a:r>
              <a:rPr lang="en-US" b="1" dirty="0" smtClean="0"/>
              <a:t>	</a:t>
            </a:r>
            <a:r>
              <a:rPr lang="x-none" b="1" dirty="0" smtClean="0"/>
              <a:t>Expected Learning Outcomes</a:t>
            </a:r>
            <a:endParaRPr lang="en-US" dirty="0" smtClean="0"/>
          </a:p>
          <a:p>
            <a:pPr algn="just"/>
            <a:r>
              <a:rPr lang="en-US" dirty="0" smtClean="0"/>
              <a:t>By the end of this lecture, the learner should be able to: </a:t>
            </a:r>
          </a:p>
          <a:p>
            <a:pPr lvl="1" algn="just"/>
            <a:r>
              <a:rPr lang="en-US" dirty="0" smtClean="0"/>
              <a:t>Know the process of Transfer Pricing</a:t>
            </a:r>
          </a:p>
          <a:p>
            <a:pPr lvl="1" algn="just"/>
            <a:r>
              <a:rPr lang="en-US" dirty="0" smtClean="0"/>
              <a:t>Know the advantages and disadvantages of Transfer Pricing</a:t>
            </a:r>
          </a:p>
          <a:p>
            <a:pPr lvl="1" algn="just"/>
            <a:r>
              <a:rPr lang="en-US" dirty="0" smtClean="0"/>
              <a:t>Understand various Transfer Pricing methods and best practice</a:t>
            </a:r>
          </a:p>
          <a:p>
            <a:pPr lvl="1" algn="just"/>
            <a:r>
              <a:rPr lang="en-US" dirty="0" smtClean="0"/>
              <a:t>Understand the international Transfer Pricing</a:t>
            </a:r>
          </a:p>
          <a:p>
            <a:endParaRPr lang="en-US" dirty="0"/>
          </a:p>
        </p:txBody>
      </p:sp>
    </p:spTree>
    <p:extLst>
      <p:ext uri="{BB962C8B-B14F-4D97-AF65-F5344CB8AC3E}">
        <p14:creationId xmlns:p14="http://schemas.microsoft.com/office/powerpoint/2010/main" val="272035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What is Transfer Pricing?</a:t>
            </a:r>
            <a:r>
              <a:rPr lang="en-US" dirty="0"/>
              <a:t/>
            </a:r>
            <a:br>
              <a:rPr lang="en-US" dirty="0"/>
            </a:br>
            <a:endParaRPr lang="en-US" dirty="0"/>
          </a:p>
        </p:txBody>
      </p:sp>
      <p:sp>
        <p:nvSpPr>
          <p:cNvPr id="3" name="Content Placeholder 2"/>
          <p:cNvSpPr>
            <a:spLocks noGrp="1"/>
          </p:cNvSpPr>
          <p:nvPr>
            <p:ph idx="1"/>
          </p:nvPr>
        </p:nvSpPr>
        <p:spPr/>
        <p:txBody>
          <a:bodyPr/>
          <a:lstStyle/>
          <a:p>
            <a:r>
              <a:rPr lang="en-US" dirty="0"/>
              <a:t>Setting prices for goods and services between related entities</a:t>
            </a:r>
          </a:p>
          <a:p>
            <a:r>
              <a:rPr lang="en-US" dirty="0" smtClean="0"/>
              <a:t>The </a:t>
            </a:r>
            <a:r>
              <a:rPr lang="en-US" dirty="0"/>
              <a:t>prices of products and services that are traded between businesses that share control are referred to as transfer pricing. </a:t>
            </a:r>
            <a:endParaRPr lang="en-US" dirty="0" smtClean="0"/>
          </a:p>
          <a:p>
            <a:r>
              <a:rPr lang="en-US" dirty="0" smtClean="0"/>
              <a:t>For </a:t>
            </a:r>
            <a:r>
              <a:rPr lang="en-US" dirty="0"/>
              <a:t>instance, the amount charged when a subsidiary sells products or provides services to its sister firm or holding company is known as the transfer price. </a:t>
            </a:r>
            <a:endParaRPr lang="en-US" dirty="0" smtClean="0"/>
          </a:p>
          <a:p>
            <a:r>
              <a:rPr lang="en-US" dirty="0" smtClean="0"/>
              <a:t>Those </a:t>
            </a:r>
            <a:r>
              <a:rPr lang="en-US" dirty="0"/>
              <a:t>that are ultimately under the ownership of a single parent company are referred to as entities under common control. </a:t>
            </a:r>
          </a:p>
        </p:txBody>
      </p:sp>
    </p:spTree>
    <p:extLst>
      <p:ext uri="{BB962C8B-B14F-4D97-AF65-F5344CB8AC3E}">
        <p14:creationId xmlns:p14="http://schemas.microsoft.com/office/powerpoint/2010/main" val="2452456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Transfer Pricing</a:t>
            </a:r>
            <a:endParaRPr lang="en-US" dirty="0"/>
          </a:p>
        </p:txBody>
      </p:sp>
      <p:sp>
        <p:nvSpPr>
          <p:cNvPr id="3" name="Content Placeholder 2"/>
          <p:cNvSpPr>
            <a:spLocks noGrp="1"/>
          </p:cNvSpPr>
          <p:nvPr>
            <p:ph idx="1"/>
          </p:nvPr>
        </p:nvSpPr>
        <p:spPr/>
        <p:txBody>
          <a:bodyPr>
            <a:normAutofit fontScale="92500"/>
          </a:bodyPr>
          <a:lstStyle/>
          <a:p>
            <a:r>
              <a:rPr lang="en-US" dirty="0"/>
              <a:t>Transfer pricing is a technique used by multinational firms to divide profits (earnings before interest and taxes) across their several divisions. </a:t>
            </a:r>
            <a:br>
              <a:rPr lang="en-US" dirty="0"/>
            </a:br>
            <a:r>
              <a:rPr lang="en-US" dirty="0" smtClean="0"/>
              <a:t>Although </a:t>
            </a:r>
            <a:r>
              <a:rPr lang="en-US" dirty="0"/>
              <a:t>regulatory bodies frequently disapprove of manipulating transfer prices to evade taxes, transfer pricing schemes have several benefits for a business in terms of taxes. </a:t>
            </a:r>
          </a:p>
          <a:p>
            <a:r>
              <a:rPr lang="en-US" dirty="0"/>
              <a:t>Effective but legal transfer pricing takes advantage of different tax regimes in different countries by raising transfer prices for goods and services produced in countries with lower tax rates.</a:t>
            </a:r>
          </a:p>
          <a:p>
            <a:r>
              <a:rPr lang="en-US" dirty="0"/>
              <a:t>In some cases, companies even lower their expenditure on interrelated transactions by avoiding tariffs on goods and services exchanged internationally</a:t>
            </a:r>
          </a:p>
          <a:p>
            <a:endParaRPr lang="en-US" dirty="0"/>
          </a:p>
        </p:txBody>
      </p:sp>
    </p:spTree>
    <p:extLst>
      <p:ext uri="{BB962C8B-B14F-4D97-AF65-F5344CB8AC3E}">
        <p14:creationId xmlns:p14="http://schemas.microsoft.com/office/powerpoint/2010/main" val="889787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Advantages of Transfer Pricing</a:t>
            </a:r>
          </a:p>
        </p:txBody>
      </p:sp>
      <p:sp>
        <p:nvSpPr>
          <p:cNvPr id="3" name="Content Placeholder 2"/>
          <p:cNvSpPr>
            <a:spLocks noGrp="1"/>
          </p:cNvSpPr>
          <p:nvPr>
            <p:ph idx="1"/>
          </p:nvPr>
        </p:nvSpPr>
        <p:spPr/>
        <p:txBody>
          <a:bodyPr/>
          <a:lstStyle/>
          <a:p>
            <a:r>
              <a:rPr lang="en-US" b="1" dirty="0"/>
              <a:t>Advantages of Transfer Pricing </a:t>
            </a:r>
            <a:endParaRPr lang="en-US" dirty="0" smtClean="0"/>
          </a:p>
          <a:p>
            <a:r>
              <a:rPr lang="en-US" dirty="0" smtClean="0"/>
              <a:t>1</a:t>
            </a:r>
            <a:r>
              <a:rPr lang="en-US" dirty="0"/>
              <a:t>. By employing low transfer prices to send goods into nations with high tariff rates, transfer pricing lowers the duty base of such transactions and helps to reduce duty costs. </a:t>
            </a:r>
            <a:endParaRPr lang="en-US" dirty="0" smtClean="0"/>
          </a:p>
          <a:p>
            <a:r>
              <a:rPr lang="en-US" dirty="0" smtClean="0"/>
              <a:t>2</a:t>
            </a:r>
            <a:r>
              <a:rPr lang="en-US" dirty="0"/>
              <a:t>. Businesses can increase their profit margins by lowering income and corporation taxes in high-tax nations by overpricing goods that are shipped to nations with lower tax rates. </a:t>
            </a:r>
            <a:br>
              <a:rPr lang="en-US" dirty="0"/>
            </a:br>
            <a:endParaRPr lang="en-US" dirty="0"/>
          </a:p>
        </p:txBody>
      </p:sp>
    </p:spTree>
    <p:extLst>
      <p:ext uri="{BB962C8B-B14F-4D97-AF65-F5344CB8AC3E}">
        <p14:creationId xmlns:p14="http://schemas.microsoft.com/office/powerpoint/2010/main" val="20245301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Disadvantages of Transfer Pricing</a:t>
            </a:r>
            <a:endParaRPr lang="en-US" dirty="0"/>
          </a:p>
        </p:txBody>
      </p:sp>
      <p:sp>
        <p:nvSpPr>
          <p:cNvPr id="3" name="Content Placeholder 2"/>
          <p:cNvSpPr>
            <a:spLocks noGrp="1"/>
          </p:cNvSpPr>
          <p:nvPr>
            <p:ph idx="1"/>
          </p:nvPr>
        </p:nvSpPr>
        <p:spPr/>
        <p:txBody>
          <a:bodyPr>
            <a:normAutofit fontScale="92500" lnSpcReduction="10000"/>
          </a:bodyPr>
          <a:lstStyle/>
          <a:p>
            <a:pPr lvl="0"/>
            <a:r>
              <a:rPr lang="en-US" dirty="0" smtClean="0"/>
              <a:t>Disagreements </a:t>
            </a:r>
            <a:r>
              <a:rPr lang="en-US" dirty="0"/>
              <a:t>about price and transfer policies may arise among an organization's divisions. </a:t>
            </a:r>
            <a:endParaRPr lang="en-US" dirty="0" smtClean="0"/>
          </a:p>
          <a:p>
            <a:pPr lvl="0"/>
            <a:r>
              <a:rPr lang="en-US" dirty="0" smtClean="0"/>
              <a:t>The </a:t>
            </a:r>
            <a:r>
              <a:rPr lang="en-US" dirty="0"/>
              <a:t>time and labor needed to execute transfer pricing and keep up a suitable accounting system to support them result in numerous additional expenses. The process of transfer pricing is quite intricate and time-consuming.</a:t>
            </a:r>
          </a:p>
          <a:p>
            <a:pPr lvl="0"/>
            <a:r>
              <a:rPr lang="en-US" dirty="0"/>
              <a:t>It gets difficult to establish prices for intangible items such as services rendered, which are not sold externally.</a:t>
            </a:r>
          </a:p>
          <a:p>
            <a:pPr lvl="0"/>
            <a:r>
              <a:rPr lang="en-US" dirty="0"/>
              <a:t>Sellers and buyers perform different functions and, thus, assume different types of risks. For instance, the seller may refuse to provide a warranty for the product. But the price paid by the buyer would be affected by the difference.</a:t>
            </a:r>
          </a:p>
          <a:p>
            <a:endParaRPr lang="en-US" dirty="0"/>
          </a:p>
        </p:txBody>
      </p:sp>
    </p:spTree>
    <p:extLst>
      <p:ext uri="{BB962C8B-B14F-4D97-AF65-F5344CB8AC3E}">
        <p14:creationId xmlns:p14="http://schemas.microsoft.com/office/powerpoint/2010/main" val="3151441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Transfer Pricing Methods and Best Practices</a:t>
            </a:r>
            <a:br>
              <a:rPr lang="en-US" dirty="0"/>
            </a:br>
            <a:endParaRPr lang="en-US" dirty="0"/>
          </a:p>
        </p:txBody>
      </p:sp>
      <p:sp>
        <p:nvSpPr>
          <p:cNvPr id="3" name="Content Placeholder 2"/>
          <p:cNvSpPr>
            <a:spLocks noGrp="1"/>
          </p:cNvSpPr>
          <p:nvPr>
            <p:ph idx="1"/>
          </p:nvPr>
        </p:nvSpPr>
        <p:spPr/>
        <p:txBody>
          <a:bodyPr/>
          <a:lstStyle/>
          <a:p>
            <a:r>
              <a:rPr lang="en-US" dirty="0"/>
              <a:t>Setting the price for goods and services sold between connected companies in the same corporate group is known as transfer </a:t>
            </a:r>
            <a:r>
              <a:rPr lang="en-US" dirty="0" smtClean="0"/>
              <a:t>pricing.</a:t>
            </a:r>
          </a:p>
          <a:p>
            <a:r>
              <a:rPr lang="en-US" dirty="0" smtClean="0"/>
              <a:t>For </a:t>
            </a:r>
            <a:r>
              <a:rPr lang="en-US" dirty="0"/>
              <a:t>example, the transfer price is the price determined for transactions in which a subsidiary company sells goods or services to its parent company or another subsidiary in the same group. </a:t>
            </a:r>
            <a:endParaRPr lang="en-US" dirty="0" smtClean="0"/>
          </a:p>
          <a:p>
            <a:r>
              <a:rPr lang="en-US" dirty="0" smtClean="0"/>
              <a:t>Companies </a:t>
            </a:r>
            <a:r>
              <a:rPr lang="en-US" dirty="0"/>
              <a:t>use transfer pricing to make sure that connected parties' transaction prices are similar to fair market value. </a:t>
            </a:r>
          </a:p>
        </p:txBody>
      </p:sp>
    </p:spTree>
    <p:extLst>
      <p:ext uri="{BB962C8B-B14F-4D97-AF65-F5344CB8AC3E}">
        <p14:creationId xmlns:p14="http://schemas.microsoft.com/office/powerpoint/2010/main" val="2235385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Transfer Pricing Methods and Best Practices</a:t>
            </a:r>
            <a:endParaRPr lang="en-US" dirty="0"/>
          </a:p>
        </p:txBody>
      </p:sp>
      <p:sp>
        <p:nvSpPr>
          <p:cNvPr id="3" name="Content Placeholder 2"/>
          <p:cNvSpPr>
            <a:spLocks noGrp="1"/>
          </p:cNvSpPr>
          <p:nvPr>
            <p:ph idx="1"/>
          </p:nvPr>
        </p:nvSpPr>
        <p:spPr/>
        <p:txBody>
          <a:bodyPr/>
          <a:lstStyle/>
          <a:p>
            <a:r>
              <a:rPr lang="en-US" dirty="0"/>
              <a:t>The controlling entity in this transaction must select a pricing strategy that provides the most accurate estimate of this fair market value in accordance with the transfer pricing criteria established by the Organization for Economic Cooperation and Development (OECD).</a:t>
            </a:r>
          </a:p>
          <a:p>
            <a:r>
              <a:rPr lang="en-US" dirty="0"/>
              <a:t>Utilizing tools and resources created to assist organizations in determining the most beneficial and suitable approaches for their transfer pricing strategy is beneficial when selecting a transfer pricing method, which is a top-down strategic choice. </a:t>
            </a:r>
          </a:p>
        </p:txBody>
      </p:sp>
    </p:spTree>
    <p:extLst>
      <p:ext uri="{BB962C8B-B14F-4D97-AF65-F5344CB8AC3E}">
        <p14:creationId xmlns:p14="http://schemas.microsoft.com/office/powerpoint/2010/main" val="3592434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Operation of Transfer Pricing</a:t>
            </a:r>
            <a:endParaRPr lang="en-US" dirty="0"/>
          </a:p>
        </p:txBody>
      </p:sp>
      <p:sp>
        <p:nvSpPr>
          <p:cNvPr id="3" name="Content Placeholder 2"/>
          <p:cNvSpPr>
            <a:spLocks noGrp="1"/>
          </p:cNvSpPr>
          <p:nvPr>
            <p:ph idx="1"/>
          </p:nvPr>
        </p:nvSpPr>
        <p:spPr/>
        <p:txBody>
          <a:bodyPr/>
          <a:lstStyle/>
          <a:p>
            <a:r>
              <a:rPr lang="en-US" dirty="0"/>
              <a:t>They are also used in advance of negotiating new advance pricing agreements (APAs). </a:t>
            </a:r>
            <a:endParaRPr lang="en-US" dirty="0" smtClean="0"/>
          </a:p>
          <a:p>
            <a:r>
              <a:rPr lang="en-US" dirty="0" smtClean="0"/>
              <a:t>The </a:t>
            </a:r>
            <a:r>
              <a:rPr lang="en-US" dirty="0"/>
              <a:t>many transfer pricing techniques that these firms can use are examined here, along with further data to enhance the computations that back up this approach. </a:t>
            </a:r>
            <a:endParaRPr lang="en-US" dirty="0" smtClean="0"/>
          </a:p>
          <a:p>
            <a:r>
              <a:rPr lang="en-US" b="1" dirty="0" smtClean="0"/>
              <a:t>The </a:t>
            </a:r>
            <a:r>
              <a:rPr lang="en-US" b="1" dirty="0"/>
              <a:t>Operation of Transfer Pricing</a:t>
            </a:r>
            <a:r>
              <a:rPr lang="en-US" dirty="0"/>
              <a:t> </a:t>
            </a:r>
            <a:endParaRPr lang="en-US" dirty="0" smtClean="0"/>
          </a:p>
          <a:p>
            <a:r>
              <a:rPr lang="en-US" dirty="0" smtClean="0"/>
              <a:t>In </a:t>
            </a:r>
            <a:r>
              <a:rPr lang="en-US" dirty="0"/>
              <a:t>order to ensure that transactions between subsidiaries of the same multinational organization adhere to the arm's length principle and to stop profit shifting and tax fraud, transfer pricing is used to determine prices for these transactions. </a:t>
            </a:r>
          </a:p>
          <a:p>
            <a:endParaRPr lang="en-US" dirty="0"/>
          </a:p>
        </p:txBody>
      </p:sp>
    </p:spTree>
    <p:extLst>
      <p:ext uri="{BB962C8B-B14F-4D97-AF65-F5344CB8AC3E}">
        <p14:creationId xmlns:p14="http://schemas.microsoft.com/office/powerpoint/2010/main" val="2867500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Operation of Transfer Pricing</a:t>
            </a:r>
            <a:endParaRPr lang="en-US" dirty="0"/>
          </a:p>
        </p:txBody>
      </p:sp>
      <p:sp>
        <p:nvSpPr>
          <p:cNvPr id="3" name="Content Placeholder 2"/>
          <p:cNvSpPr>
            <a:spLocks noGrp="1"/>
          </p:cNvSpPr>
          <p:nvPr>
            <p:ph idx="1"/>
          </p:nvPr>
        </p:nvSpPr>
        <p:spPr/>
        <p:txBody>
          <a:bodyPr/>
          <a:lstStyle/>
          <a:p>
            <a:r>
              <a:rPr lang="en-US" dirty="0"/>
              <a:t>It requires meticulous documentation and adherence to international and local tax laws, with methods and strategies scrutinized by tax authorities to ensure fairness and transparency. </a:t>
            </a:r>
          </a:p>
          <a:p>
            <a:r>
              <a:rPr lang="en-US" b="1" dirty="0"/>
              <a:t>1. Determining Transfer Rates </a:t>
            </a:r>
            <a:endParaRPr lang="en-US" dirty="0" smtClean="0"/>
          </a:p>
          <a:p>
            <a:r>
              <a:rPr lang="en-US" dirty="0" smtClean="0"/>
              <a:t>Businesses </a:t>
            </a:r>
            <a:r>
              <a:rPr lang="en-US" dirty="0"/>
              <a:t>choose the prices for products, services, or intellectual property that are exchanged between their international </a:t>
            </a:r>
            <a:r>
              <a:rPr lang="en-US" dirty="0" smtClean="0"/>
              <a:t>divisions.</a:t>
            </a:r>
          </a:p>
          <a:p>
            <a:r>
              <a:rPr lang="en-US" dirty="0" smtClean="0"/>
              <a:t>Depending </a:t>
            </a:r>
            <a:r>
              <a:rPr lang="en-US" dirty="0"/>
              <a:t>on what works best for the type of transaction, these prices are established using a variety of techniques, such as similar unregulated pricing, resale price, cost plus, profit split, and transactional net margin methods.</a:t>
            </a:r>
          </a:p>
        </p:txBody>
      </p:sp>
    </p:spTree>
    <p:extLst>
      <p:ext uri="{BB962C8B-B14F-4D97-AF65-F5344CB8AC3E}">
        <p14:creationId xmlns:p14="http://schemas.microsoft.com/office/powerpoint/2010/main" val="244171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Operation of Transfer Pricing</a:t>
            </a:r>
            <a:endParaRPr lang="en-US" dirty="0"/>
          </a:p>
        </p:txBody>
      </p:sp>
      <p:sp>
        <p:nvSpPr>
          <p:cNvPr id="3" name="Content Placeholder 2"/>
          <p:cNvSpPr>
            <a:spLocks noGrp="1"/>
          </p:cNvSpPr>
          <p:nvPr>
            <p:ph idx="1"/>
          </p:nvPr>
        </p:nvSpPr>
        <p:spPr/>
        <p:txBody>
          <a:bodyPr>
            <a:normAutofit lnSpcReduction="10000"/>
          </a:bodyPr>
          <a:lstStyle/>
          <a:p>
            <a:r>
              <a:rPr lang="en-US" b="1" dirty="0"/>
              <a:t>2. Adherence to Regulations </a:t>
            </a:r>
            <a:endParaRPr lang="en-US" b="1" dirty="0" smtClean="0"/>
          </a:p>
          <a:p>
            <a:r>
              <a:rPr lang="en-US" dirty="0" smtClean="0"/>
              <a:t>To </a:t>
            </a:r>
            <a:r>
              <a:rPr lang="en-US" dirty="0"/>
              <a:t>stop profit shifting and tax evasion, transfer pricing is strictly monitored by tax authorities around the world</a:t>
            </a:r>
            <a:r>
              <a:rPr lang="en-US" dirty="0" smtClean="0"/>
              <a:t>.</a:t>
            </a:r>
          </a:p>
          <a:p>
            <a:r>
              <a:rPr lang="en-US" dirty="0" smtClean="0"/>
              <a:t> </a:t>
            </a:r>
            <a:r>
              <a:rPr lang="en-US" dirty="0"/>
              <a:t>In order to guarantee that transactions are priced as though they were between unrelated individuals, businesses must abide by the transfer pricing regulations set forth by the nations in which they conduct business.</a:t>
            </a:r>
          </a:p>
          <a:p>
            <a:r>
              <a:rPr lang="en-US" b="1" dirty="0"/>
              <a:t>3. Reporting and Documentation </a:t>
            </a:r>
            <a:endParaRPr lang="en-US" dirty="0" smtClean="0"/>
          </a:p>
          <a:p>
            <a:r>
              <a:rPr lang="en-US" dirty="0" smtClean="0"/>
              <a:t>Businesses </a:t>
            </a:r>
            <a:r>
              <a:rPr lang="en-US" dirty="0"/>
              <a:t>need to produce a lot of paperwork to support their transfer pricing policy</a:t>
            </a:r>
          </a:p>
        </p:txBody>
      </p:sp>
    </p:spTree>
    <p:extLst>
      <p:ext uri="{BB962C8B-B14F-4D97-AF65-F5344CB8AC3E}">
        <p14:creationId xmlns:p14="http://schemas.microsoft.com/office/powerpoint/2010/main" val="2853793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Operation of Transfer Pricing</a:t>
            </a:r>
            <a:endParaRPr lang="en-US" dirty="0"/>
          </a:p>
        </p:txBody>
      </p:sp>
      <p:sp>
        <p:nvSpPr>
          <p:cNvPr id="3" name="Content Placeholder 2"/>
          <p:cNvSpPr>
            <a:spLocks noGrp="1"/>
          </p:cNvSpPr>
          <p:nvPr>
            <p:ph idx="1"/>
          </p:nvPr>
        </p:nvSpPr>
        <p:spPr/>
        <p:txBody>
          <a:bodyPr>
            <a:normAutofit fontScale="92500" lnSpcReduction="20000"/>
          </a:bodyPr>
          <a:lstStyle/>
          <a:p>
            <a:r>
              <a:rPr lang="en-US" dirty="0"/>
              <a:t>Detailed explanations of intercompany transactions, price-setting procedures, and the justification for their choice are frequently included in this documentation. </a:t>
            </a:r>
            <a:endParaRPr lang="en-US" dirty="0" smtClean="0"/>
          </a:p>
          <a:p>
            <a:r>
              <a:rPr lang="en-US" dirty="0" smtClean="0"/>
              <a:t>The </a:t>
            </a:r>
            <a:r>
              <a:rPr lang="en-US" dirty="0"/>
              <a:t>goal is to guarantee local law compliance by giving tax authorities transparency into the pricing process. </a:t>
            </a:r>
            <a:endParaRPr lang="en-US" dirty="0" smtClean="0"/>
          </a:p>
          <a:p>
            <a:r>
              <a:rPr lang="en-US" b="1" dirty="0" smtClean="0"/>
              <a:t>4</a:t>
            </a:r>
            <a:r>
              <a:rPr lang="en-US" b="1" dirty="0"/>
              <a:t>. Modifications and Conflicts </a:t>
            </a:r>
            <a:endParaRPr lang="en-US" dirty="0" smtClean="0"/>
          </a:p>
          <a:p>
            <a:r>
              <a:rPr lang="en-US" dirty="0" smtClean="0"/>
              <a:t>Tax </a:t>
            </a:r>
            <a:r>
              <a:rPr lang="en-US" dirty="0"/>
              <a:t>authorities may modify a company's taxable revenue, resulting in increased tax obligations, penalties, and interest, if they find that transfer prices do not adhere to the arm's length principle. </a:t>
            </a:r>
            <a:endParaRPr lang="en-US" dirty="0" smtClean="0"/>
          </a:p>
          <a:p>
            <a:r>
              <a:rPr lang="en-US" dirty="0" smtClean="0"/>
              <a:t>Businesses </a:t>
            </a:r>
            <a:r>
              <a:rPr lang="en-US" dirty="0"/>
              <a:t>may contest these changes in court or through appeals, or they may try to settle disagreements through tax treaty mutual agreement processes (MAP).</a:t>
            </a:r>
          </a:p>
          <a:p>
            <a:endParaRPr lang="en-US" dirty="0"/>
          </a:p>
        </p:txBody>
      </p:sp>
    </p:spTree>
    <p:extLst>
      <p:ext uri="{BB962C8B-B14F-4D97-AF65-F5344CB8AC3E}">
        <p14:creationId xmlns:p14="http://schemas.microsoft.com/office/powerpoint/2010/main" val="3319142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Operation of Transfer Pricing</a:t>
            </a:r>
            <a:endParaRPr lang="en-US" dirty="0"/>
          </a:p>
        </p:txBody>
      </p:sp>
      <p:sp>
        <p:nvSpPr>
          <p:cNvPr id="3" name="Content Placeholder 2"/>
          <p:cNvSpPr>
            <a:spLocks noGrp="1"/>
          </p:cNvSpPr>
          <p:nvPr>
            <p:ph idx="1"/>
          </p:nvPr>
        </p:nvSpPr>
        <p:spPr/>
        <p:txBody>
          <a:bodyPr/>
          <a:lstStyle/>
          <a:p>
            <a:r>
              <a:rPr lang="en-US" b="1" dirty="0"/>
              <a:t>5. Strategic Planning</a:t>
            </a:r>
          </a:p>
          <a:p>
            <a:r>
              <a:rPr lang="en-US" dirty="0"/>
              <a:t>Beyond compliance, transfer pricing is a strategic tool for global businesses</a:t>
            </a:r>
            <a:r>
              <a:rPr lang="en-US" dirty="0" smtClean="0"/>
              <a:t>.</a:t>
            </a:r>
          </a:p>
          <a:p>
            <a:r>
              <a:rPr lang="en-US" dirty="0" smtClean="0"/>
              <a:t> </a:t>
            </a:r>
            <a:r>
              <a:rPr lang="en-US" dirty="0"/>
              <a:t>It may have an impact on the location of profit reporting, which may have an impact on strategic investment choices and overall tax efficiency. </a:t>
            </a:r>
            <a:endParaRPr lang="en-US" dirty="0" smtClean="0"/>
          </a:p>
          <a:p>
            <a:r>
              <a:rPr lang="en-US" dirty="0" smtClean="0"/>
              <a:t>When </a:t>
            </a:r>
            <a:r>
              <a:rPr lang="en-US" dirty="0"/>
              <a:t>establishing their transfer pricing strategies, businesses must strike a balance between operational effectiveness, tax strategy, and compliance. </a:t>
            </a:r>
          </a:p>
        </p:txBody>
      </p:sp>
    </p:spTree>
    <p:extLst>
      <p:ext uri="{BB962C8B-B14F-4D97-AF65-F5344CB8AC3E}">
        <p14:creationId xmlns:p14="http://schemas.microsoft.com/office/powerpoint/2010/main" val="2353597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Transfer Pricing Methods</a:t>
            </a:r>
          </a:p>
        </p:txBody>
      </p:sp>
      <p:sp>
        <p:nvSpPr>
          <p:cNvPr id="3" name="Content Placeholder 2"/>
          <p:cNvSpPr>
            <a:spLocks noGrp="1"/>
          </p:cNvSpPr>
          <p:nvPr>
            <p:ph idx="1"/>
          </p:nvPr>
        </p:nvSpPr>
        <p:spPr/>
        <p:txBody>
          <a:bodyPr/>
          <a:lstStyle/>
          <a:p>
            <a:r>
              <a:rPr lang="en-US" dirty="0"/>
              <a:t>The techniques used to establish the price at which transactions between related companies within a multinational corporation are carried out are known as transfer pricing procedures</a:t>
            </a:r>
            <a:r>
              <a:rPr lang="en-US" dirty="0" smtClean="0"/>
              <a:t>.</a:t>
            </a:r>
          </a:p>
          <a:p>
            <a:r>
              <a:rPr lang="en-US" dirty="0" smtClean="0"/>
              <a:t> </a:t>
            </a:r>
            <a:r>
              <a:rPr lang="en-US" dirty="0"/>
              <a:t>By using these techniques, transactions are priced to reflect market conditions, adhere to legal requirements, and prevent tax </a:t>
            </a:r>
            <a:r>
              <a:rPr lang="en-US" dirty="0" smtClean="0"/>
              <a:t>evasion.</a:t>
            </a:r>
          </a:p>
          <a:p>
            <a:r>
              <a:rPr lang="en-US" dirty="0" smtClean="0"/>
              <a:t>Businesses </a:t>
            </a:r>
            <a:r>
              <a:rPr lang="en-US" dirty="0"/>
              <a:t>can prove that their intercompany transactions are carried out at arm's length by employing one of the accepted transfer pricing techniques, which means the prices are equivalent to what would have been charged between unrelated businesses</a:t>
            </a:r>
          </a:p>
        </p:txBody>
      </p:sp>
    </p:spTree>
    <p:extLst>
      <p:ext uri="{BB962C8B-B14F-4D97-AF65-F5344CB8AC3E}">
        <p14:creationId xmlns:p14="http://schemas.microsoft.com/office/powerpoint/2010/main" val="36633998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Transfer Pricing Methods</a:t>
            </a:r>
            <a:endParaRPr lang="en-US" dirty="0"/>
          </a:p>
        </p:txBody>
      </p:sp>
      <p:sp>
        <p:nvSpPr>
          <p:cNvPr id="3" name="Content Placeholder 2"/>
          <p:cNvSpPr>
            <a:spLocks noGrp="1"/>
          </p:cNvSpPr>
          <p:nvPr>
            <p:ph idx="1"/>
          </p:nvPr>
        </p:nvSpPr>
        <p:spPr/>
        <p:txBody>
          <a:bodyPr/>
          <a:lstStyle/>
          <a:p>
            <a:r>
              <a:rPr lang="en-US" dirty="0"/>
              <a:t>Your company can use a transfer pricing tool to reduce the human responsibilities of this transfer pricing accounting procedure, regardless of the transfer pricing technique you choose. </a:t>
            </a:r>
            <a:endParaRPr lang="en-US" dirty="0" smtClean="0"/>
          </a:p>
          <a:p>
            <a:r>
              <a:rPr lang="en-US" dirty="0" smtClean="0"/>
              <a:t>With </a:t>
            </a:r>
            <a:r>
              <a:rPr lang="en-US" dirty="0"/>
              <a:t>software-based transfer pricing, you can also track the effectiveness of each price strategy you employ and get information to help you direct your future transfer pricing approach plan. </a:t>
            </a:r>
            <a:endParaRPr lang="en-US" dirty="0" smtClean="0"/>
          </a:p>
          <a:p>
            <a:r>
              <a:rPr lang="en-US" dirty="0" smtClean="0"/>
              <a:t>The </a:t>
            </a:r>
            <a:r>
              <a:rPr lang="en-US" dirty="0"/>
              <a:t>following strategies can be applied to transfer pricing: </a:t>
            </a:r>
            <a:br>
              <a:rPr lang="en-US" dirty="0"/>
            </a:br>
            <a:endParaRPr lang="en-US" dirty="0"/>
          </a:p>
        </p:txBody>
      </p:sp>
    </p:spTree>
    <p:extLst>
      <p:ext uri="{BB962C8B-B14F-4D97-AF65-F5344CB8AC3E}">
        <p14:creationId xmlns:p14="http://schemas.microsoft.com/office/powerpoint/2010/main" val="31501676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following strategies can be applied to transfer pricing</a:t>
            </a:r>
            <a:endParaRPr lang="en-US" dirty="0"/>
          </a:p>
        </p:txBody>
      </p:sp>
      <p:sp>
        <p:nvSpPr>
          <p:cNvPr id="3" name="Content Placeholder 2"/>
          <p:cNvSpPr>
            <a:spLocks noGrp="1"/>
          </p:cNvSpPr>
          <p:nvPr>
            <p:ph idx="1"/>
          </p:nvPr>
        </p:nvSpPr>
        <p:spPr/>
        <p:txBody>
          <a:bodyPr>
            <a:normAutofit/>
          </a:bodyPr>
          <a:lstStyle/>
          <a:p>
            <a:r>
              <a:rPr lang="en-US" b="1" dirty="0"/>
              <a:t>Traditional Transaction Methods: </a:t>
            </a:r>
            <a:r>
              <a:rPr lang="en-US" dirty="0"/>
              <a:t>Examine comparable transaction </a:t>
            </a:r>
            <a:r>
              <a:rPr lang="en-US" dirty="0" smtClean="0"/>
              <a:t>pricing.</a:t>
            </a:r>
            <a:endParaRPr lang="en-US" b="1" dirty="0" smtClean="0"/>
          </a:p>
          <a:p>
            <a:r>
              <a:rPr lang="en-US" b="1" dirty="0" smtClean="0"/>
              <a:t>Transactional </a:t>
            </a:r>
            <a:r>
              <a:rPr lang="en-US" b="1" dirty="0"/>
              <a:t>Profit Methods</a:t>
            </a:r>
            <a:r>
              <a:rPr lang="en-US" dirty="0"/>
              <a:t>: Assess earnings in order to analyze transfer pricing. </a:t>
            </a:r>
            <a:endParaRPr lang="en-US" dirty="0" smtClean="0"/>
          </a:p>
          <a:p>
            <a:r>
              <a:rPr lang="en-US" dirty="0" smtClean="0"/>
              <a:t>When </a:t>
            </a:r>
            <a:r>
              <a:rPr lang="en-US" dirty="0"/>
              <a:t>selecting a transfer pricing technique, you should also choose the one that provides your company with the most financial advantages and a reasonable pricing structure. </a:t>
            </a:r>
            <a:endParaRPr lang="en-US" dirty="0" smtClean="0"/>
          </a:p>
        </p:txBody>
      </p:sp>
    </p:spTree>
    <p:extLst>
      <p:ext uri="{BB962C8B-B14F-4D97-AF65-F5344CB8AC3E}">
        <p14:creationId xmlns:p14="http://schemas.microsoft.com/office/powerpoint/2010/main" val="19300384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t>
            </a:r>
            <a:r>
              <a:rPr lang="en-US" dirty="0" smtClean="0"/>
              <a:t>trategies applied to transfer pricing</a:t>
            </a:r>
            <a:endParaRPr lang="en-US" dirty="0"/>
          </a:p>
        </p:txBody>
      </p:sp>
      <p:sp>
        <p:nvSpPr>
          <p:cNvPr id="3" name="Content Placeholder 2"/>
          <p:cNvSpPr>
            <a:spLocks noGrp="1"/>
          </p:cNvSpPr>
          <p:nvPr>
            <p:ph idx="1"/>
          </p:nvPr>
        </p:nvSpPr>
        <p:spPr/>
        <p:txBody>
          <a:bodyPr/>
          <a:lstStyle/>
          <a:p>
            <a:r>
              <a:rPr lang="en-US" dirty="0" smtClean="0"/>
              <a:t>These are five popular transfer pricing strategies that your company should take into account.</a:t>
            </a:r>
          </a:p>
          <a:p>
            <a:r>
              <a:rPr lang="en-US" dirty="0" smtClean="0"/>
              <a:t>Traditional Transaction Methods</a:t>
            </a:r>
          </a:p>
          <a:p>
            <a:r>
              <a:rPr lang="en-US" dirty="0" smtClean="0"/>
              <a:t>Direct price or cost comparisons in both controlled and uncontrolled transactions are the main emphasis of traditional transaction methods. </a:t>
            </a:r>
          </a:p>
          <a:p>
            <a:r>
              <a:rPr lang="en-US" dirty="0" smtClean="0"/>
              <a:t>When trustworthy comparative data is available, these approaches are typically chosen. </a:t>
            </a:r>
          </a:p>
          <a:p>
            <a:endParaRPr lang="en-US" dirty="0"/>
          </a:p>
        </p:txBody>
      </p:sp>
    </p:spTree>
    <p:extLst>
      <p:ext uri="{BB962C8B-B14F-4D97-AF65-F5344CB8AC3E}">
        <p14:creationId xmlns:p14="http://schemas.microsoft.com/office/powerpoint/2010/main" val="16078536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Comparable Uncontrolled Price (CUP) </a:t>
            </a:r>
            <a:br>
              <a:rPr lang="en-US" dirty="0" smtClean="0"/>
            </a:br>
            <a:endParaRPr lang="en-US" dirty="0"/>
          </a:p>
        </p:txBody>
      </p:sp>
      <p:sp>
        <p:nvSpPr>
          <p:cNvPr id="3" name="Content Placeholder 2"/>
          <p:cNvSpPr>
            <a:spLocks noGrp="1"/>
          </p:cNvSpPr>
          <p:nvPr>
            <p:ph idx="1"/>
          </p:nvPr>
        </p:nvSpPr>
        <p:spPr/>
        <p:txBody>
          <a:bodyPr/>
          <a:lstStyle/>
          <a:p>
            <a:r>
              <a:rPr lang="en-US" b="1" dirty="0"/>
              <a:t>1. The Method of Comparable Uncontrolled Price (CUP) </a:t>
            </a:r>
            <a:endParaRPr lang="en-US" b="1" dirty="0" smtClean="0"/>
          </a:p>
          <a:p>
            <a:r>
              <a:rPr lang="en-US" dirty="0" smtClean="0"/>
              <a:t>A </a:t>
            </a:r>
            <a:r>
              <a:rPr lang="en-US" dirty="0"/>
              <a:t>price is set using the comparable uncontrolled price (CUP) technique, which is based on the pricing of comparable third-party transactions. </a:t>
            </a:r>
            <a:endParaRPr lang="en-US" dirty="0" smtClean="0"/>
          </a:p>
          <a:p>
            <a:r>
              <a:rPr lang="en-US" dirty="0" smtClean="0"/>
              <a:t>This </a:t>
            </a:r>
            <a:r>
              <a:rPr lang="en-US" dirty="0"/>
              <a:t>is a dependable transfer pricing technique that is also one of the hardest to contest when comparable uncontrolled prices are present. </a:t>
            </a:r>
            <a:endParaRPr lang="en-US" dirty="0" smtClean="0"/>
          </a:p>
          <a:p>
            <a:r>
              <a:rPr lang="en-US" dirty="0" smtClean="0"/>
              <a:t>This </a:t>
            </a:r>
            <a:r>
              <a:rPr lang="en-US" dirty="0"/>
              <a:t>pricing method's drawback is that it can be challenging to locate comparable transactions. </a:t>
            </a:r>
          </a:p>
        </p:txBody>
      </p:sp>
    </p:spTree>
    <p:extLst>
      <p:ext uri="{BB962C8B-B14F-4D97-AF65-F5344CB8AC3E}">
        <p14:creationId xmlns:p14="http://schemas.microsoft.com/office/powerpoint/2010/main" val="9318691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The CUP approach is insufficient for determining an accurate price based on the facts at hand because even a few minor variables can distinguish the cases sufficiently. </a:t>
            </a:r>
          </a:p>
          <a:p>
            <a:r>
              <a:rPr lang="en-US" b="1" dirty="0"/>
              <a:t>2. The Cost-Plus Approach </a:t>
            </a:r>
            <a:endParaRPr lang="en-US" dirty="0" smtClean="0"/>
          </a:p>
          <a:p>
            <a:r>
              <a:rPr lang="en-US" dirty="0" smtClean="0"/>
              <a:t>Organizations </a:t>
            </a:r>
            <a:r>
              <a:rPr lang="en-US" dirty="0"/>
              <a:t>can use the cost-plus transfer pricing approach to determine a price when there is no market price to use as a </a:t>
            </a:r>
            <a:r>
              <a:rPr lang="en-US" dirty="0" smtClean="0"/>
              <a:t>basis.</a:t>
            </a:r>
          </a:p>
          <a:p>
            <a:r>
              <a:rPr lang="en-US" dirty="0" smtClean="0"/>
              <a:t>This </a:t>
            </a:r>
            <a:r>
              <a:rPr lang="en-US" dirty="0"/>
              <a:t>method involves figuring out the standard cost of supplying the relevant items and then adding a standard profit margin to that </a:t>
            </a:r>
            <a:r>
              <a:rPr lang="en-US" dirty="0" smtClean="0"/>
              <a:t>price.</a:t>
            </a:r>
          </a:p>
          <a:p>
            <a:r>
              <a:rPr lang="en-US" dirty="0" smtClean="0"/>
              <a:t>A </a:t>
            </a:r>
            <a:r>
              <a:rPr lang="en-US" dirty="0"/>
              <a:t>fair transfer price for the transaction can then be determined by adding these figures together. </a:t>
            </a:r>
            <a:br>
              <a:rPr lang="en-US" dirty="0"/>
            </a:br>
            <a:endParaRPr lang="en-US" dirty="0"/>
          </a:p>
        </p:txBody>
      </p:sp>
    </p:spTree>
    <p:extLst>
      <p:ext uri="{BB962C8B-B14F-4D97-AF65-F5344CB8AC3E}">
        <p14:creationId xmlns:p14="http://schemas.microsoft.com/office/powerpoint/2010/main" val="18271537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Methods</a:t>
            </a:r>
            <a:endParaRPr lang="en-US" dirty="0"/>
          </a:p>
        </p:txBody>
      </p:sp>
      <p:sp>
        <p:nvSpPr>
          <p:cNvPr id="3" name="Content Placeholder 2"/>
          <p:cNvSpPr>
            <a:spLocks noGrp="1"/>
          </p:cNvSpPr>
          <p:nvPr>
            <p:ph idx="1"/>
          </p:nvPr>
        </p:nvSpPr>
        <p:spPr/>
        <p:txBody>
          <a:bodyPr/>
          <a:lstStyle/>
          <a:p>
            <a:r>
              <a:rPr lang="en-US" b="1" dirty="0"/>
              <a:t>3. The Resale Minus Approach </a:t>
            </a:r>
            <a:endParaRPr lang="en-US" dirty="0" smtClean="0"/>
          </a:p>
          <a:p>
            <a:r>
              <a:rPr lang="en-US" dirty="0" smtClean="0"/>
              <a:t>The </a:t>
            </a:r>
            <a:r>
              <a:rPr lang="en-US" dirty="0"/>
              <a:t>resale value of an asset or product sold to a third party serves as the basis for the resale-minus method's pricing. </a:t>
            </a:r>
            <a:endParaRPr lang="en-US" dirty="0" smtClean="0"/>
          </a:p>
          <a:p>
            <a:r>
              <a:rPr lang="en-US" dirty="0" smtClean="0"/>
              <a:t>However</a:t>
            </a:r>
            <a:r>
              <a:rPr lang="en-US" dirty="0"/>
              <a:t>, the gross margin and other expenses related to the acquisition are subsequently deducted from that resale price.</a:t>
            </a:r>
          </a:p>
          <a:p>
            <a:r>
              <a:rPr lang="en-US" dirty="0"/>
              <a:t>After these costs are deducted from the resale price, the resulting figure can be used as an arm’s-length price to guide the transfer pricing between two entities.</a:t>
            </a:r>
          </a:p>
          <a:p>
            <a:endParaRPr lang="en-US" dirty="0"/>
          </a:p>
        </p:txBody>
      </p:sp>
    </p:spTree>
    <p:extLst>
      <p:ext uri="{BB962C8B-B14F-4D97-AF65-F5344CB8AC3E}">
        <p14:creationId xmlns:p14="http://schemas.microsoft.com/office/powerpoint/2010/main" val="24732038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13 : Transfer Pricing</a:t>
            </a:r>
            <a:br>
              <a:rPr lang="en-US" dirty="0" smtClean="0"/>
            </a:b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r>
              <a:rPr lang="en-US" dirty="0" smtClean="0"/>
              <a:t>End of Week Thirteen Part 1</a:t>
            </a:r>
          </a:p>
          <a:p>
            <a:endParaRPr lang="en-US" dirty="0"/>
          </a:p>
        </p:txBody>
      </p:sp>
    </p:spTree>
    <p:extLst>
      <p:ext uri="{BB962C8B-B14F-4D97-AF65-F5344CB8AC3E}">
        <p14:creationId xmlns:p14="http://schemas.microsoft.com/office/powerpoint/2010/main" val="11316625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13 : Transfer Pricing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r>
              <a:rPr lang="en-US" dirty="0" smtClean="0"/>
              <a:t>Start of Week Thirteen Part 2</a:t>
            </a:r>
          </a:p>
          <a:p>
            <a:endParaRPr lang="en-US" dirty="0"/>
          </a:p>
        </p:txBody>
      </p:sp>
    </p:spTree>
    <p:extLst>
      <p:ext uri="{BB962C8B-B14F-4D97-AF65-F5344CB8AC3E}">
        <p14:creationId xmlns:p14="http://schemas.microsoft.com/office/powerpoint/2010/main" val="37114593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Transactional Profit Methods</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a:t>Transactional Profit Methods focus on the profitability of controlled transactions relative to uncontrolled transactions. </a:t>
            </a:r>
            <a:endParaRPr lang="en-US" dirty="0" smtClean="0"/>
          </a:p>
          <a:p>
            <a:r>
              <a:rPr lang="en-US" dirty="0" smtClean="0"/>
              <a:t>These </a:t>
            </a:r>
            <a:r>
              <a:rPr lang="en-US" dirty="0"/>
              <a:t>methods are used when direct price comparisons are not feasible.</a:t>
            </a:r>
          </a:p>
          <a:p>
            <a:r>
              <a:rPr lang="en-US" b="1" dirty="0" smtClean="0"/>
              <a:t>Transactional </a:t>
            </a:r>
            <a:r>
              <a:rPr lang="en-US" b="1" dirty="0"/>
              <a:t>Net </a:t>
            </a:r>
            <a:r>
              <a:rPr lang="en-US" b="1" dirty="0" smtClean="0"/>
              <a:t>Margin Method </a:t>
            </a:r>
            <a:r>
              <a:rPr lang="en-US" b="1" dirty="0"/>
              <a:t>(TNMM) </a:t>
            </a:r>
            <a:endParaRPr lang="en-US" dirty="0" smtClean="0"/>
          </a:p>
          <a:p>
            <a:r>
              <a:rPr lang="en-US" dirty="0" smtClean="0"/>
              <a:t>Businesses </a:t>
            </a:r>
            <a:r>
              <a:rPr lang="en-US" dirty="0"/>
              <a:t>can set transfer pricing using margin levels in the absence of real transaction data. </a:t>
            </a:r>
            <a:endParaRPr lang="en-US" dirty="0" smtClean="0"/>
          </a:p>
          <a:p>
            <a:r>
              <a:rPr lang="en-US" dirty="0" smtClean="0"/>
              <a:t>In </a:t>
            </a:r>
            <a:r>
              <a:rPr lang="en-US" dirty="0"/>
              <a:t>order to determine a net profit that can be used to determine transfer pricing for comparable, uncontrolled transactions, the transactional net margin method (TNMM), also known as the comparable profit method (CPM), leverages the net profits from another controlled transaction</a:t>
            </a:r>
            <a:r>
              <a:rPr lang="en-US" dirty="0" smtClean="0"/>
              <a:t>.</a:t>
            </a:r>
          </a:p>
          <a:p>
            <a:pPr marL="0" indent="0">
              <a:buNone/>
            </a:pPr>
            <a:r>
              <a:rPr lang="en-US" dirty="0" smtClean="0"/>
              <a:t> </a:t>
            </a:r>
            <a:endParaRPr lang="en-US" dirty="0"/>
          </a:p>
        </p:txBody>
      </p:sp>
    </p:spTree>
    <p:extLst>
      <p:ext uri="{BB962C8B-B14F-4D97-AF65-F5344CB8AC3E}">
        <p14:creationId xmlns:p14="http://schemas.microsoft.com/office/powerpoint/2010/main" val="26053469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Transactional Profit Methods</a:t>
            </a:r>
            <a:endParaRPr lang="en-US" dirty="0"/>
          </a:p>
        </p:txBody>
      </p:sp>
      <p:sp>
        <p:nvSpPr>
          <p:cNvPr id="3" name="Content Placeholder 2"/>
          <p:cNvSpPr>
            <a:spLocks noGrp="1"/>
          </p:cNvSpPr>
          <p:nvPr>
            <p:ph idx="1"/>
          </p:nvPr>
        </p:nvSpPr>
        <p:spPr/>
        <p:txBody>
          <a:bodyPr/>
          <a:lstStyle/>
          <a:p>
            <a:r>
              <a:rPr lang="en-US" dirty="0"/>
              <a:t>While TNMM is used internationally, CPM is the word used in the United States. </a:t>
            </a:r>
            <a:endParaRPr lang="en-US" dirty="0" smtClean="0"/>
          </a:p>
          <a:p>
            <a:r>
              <a:rPr lang="en-US" dirty="0" smtClean="0"/>
              <a:t>By </a:t>
            </a:r>
            <a:r>
              <a:rPr lang="en-US" dirty="0"/>
              <a:t>contrasting the controlled transaction's net profit margin with that of similar uncontrolled transactions, both approaches assess whether the amount charged in a regulated transaction is at arm's length. </a:t>
            </a:r>
            <a:endParaRPr lang="en-US" dirty="0" smtClean="0"/>
          </a:p>
          <a:p>
            <a:r>
              <a:rPr lang="en-US" dirty="0" smtClean="0"/>
              <a:t>This </a:t>
            </a:r>
            <a:r>
              <a:rPr lang="en-US" dirty="0"/>
              <a:t>transfer pricing method provides additional flexibility in finding transactions to compare to one another because real transactions aren't being used.</a:t>
            </a:r>
          </a:p>
          <a:p>
            <a:endParaRPr lang="en-US" dirty="0"/>
          </a:p>
        </p:txBody>
      </p:sp>
    </p:spTree>
    <p:extLst>
      <p:ext uri="{BB962C8B-B14F-4D97-AF65-F5344CB8AC3E}">
        <p14:creationId xmlns:p14="http://schemas.microsoft.com/office/powerpoint/2010/main" val="37780951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Profit-Split Approach</a:t>
            </a:r>
          </a:p>
        </p:txBody>
      </p:sp>
      <p:sp>
        <p:nvSpPr>
          <p:cNvPr id="3" name="Content Placeholder 2"/>
          <p:cNvSpPr>
            <a:spLocks noGrp="1"/>
          </p:cNvSpPr>
          <p:nvPr>
            <p:ph idx="1"/>
          </p:nvPr>
        </p:nvSpPr>
        <p:spPr/>
        <p:txBody>
          <a:bodyPr>
            <a:normAutofit/>
          </a:bodyPr>
          <a:lstStyle/>
          <a:p>
            <a:r>
              <a:rPr lang="en-US" b="1" dirty="0" smtClean="0"/>
              <a:t>The Profit-Split Approach</a:t>
            </a:r>
            <a:endParaRPr lang="en-US" dirty="0" smtClean="0"/>
          </a:p>
          <a:p>
            <a:r>
              <a:rPr lang="en-US" dirty="0" smtClean="0"/>
              <a:t>When </a:t>
            </a:r>
            <a:r>
              <a:rPr lang="en-US" dirty="0"/>
              <a:t>two parties are involved in a product's or other venture's creation in ways that make it challenging to evaluate each party independently, the profit split approach is employed. </a:t>
            </a:r>
            <a:endParaRPr lang="en-US" dirty="0" smtClean="0"/>
          </a:p>
          <a:p>
            <a:r>
              <a:rPr lang="en-US" dirty="0" smtClean="0"/>
              <a:t>The </a:t>
            </a:r>
            <a:r>
              <a:rPr lang="en-US" dirty="0"/>
              <a:t>profit split approach, on the other hand, takes into account the profitability—or potential profitability—of a venture or product and devises a way to divide profits that is equitable for both businesses. </a:t>
            </a:r>
            <a:endParaRPr lang="en-US" dirty="0" smtClean="0"/>
          </a:p>
          <a:p>
            <a:r>
              <a:rPr lang="en-US" dirty="0" smtClean="0"/>
              <a:t>Because </a:t>
            </a:r>
            <a:r>
              <a:rPr lang="en-US" dirty="0"/>
              <a:t>it is based on margin levels, this pricing strategy has drawbacks, and there may be disagreements on how accurately it splits profits. </a:t>
            </a:r>
          </a:p>
        </p:txBody>
      </p:sp>
    </p:spTree>
    <p:extLst>
      <p:ext uri="{BB962C8B-B14F-4D97-AF65-F5344CB8AC3E}">
        <p14:creationId xmlns:p14="http://schemas.microsoft.com/office/powerpoint/2010/main" val="21372189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Harness the Value of Intelligent Transfer Pricing</a:t>
            </a:r>
            <a:br>
              <a:rPr lang="en-US" dirty="0"/>
            </a:br>
            <a:endParaRPr lang="en-US" dirty="0"/>
          </a:p>
        </p:txBody>
      </p:sp>
      <p:sp>
        <p:nvSpPr>
          <p:cNvPr id="3" name="Content Placeholder 2"/>
          <p:cNvSpPr>
            <a:spLocks noGrp="1"/>
          </p:cNvSpPr>
          <p:nvPr>
            <p:ph idx="1"/>
          </p:nvPr>
        </p:nvSpPr>
        <p:spPr/>
        <p:txBody>
          <a:bodyPr/>
          <a:lstStyle/>
          <a:p>
            <a:r>
              <a:rPr lang="en-US" dirty="0"/>
              <a:t>By using transfer pricing techniques, companies can design the framework for transactions that occur inside a multi-entity corporation's bigger structure</a:t>
            </a:r>
            <a:r>
              <a:rPr lang="en-US" dirty="0" smtClean="0"/>
              <a:t>.</a:t>
            </a:r>
          </a:p>
          <a:p>
            <a:r>
              <a:rPr lang="en-US" dirty="0" smtClean="0"/>
              <a:t> </a:t>
            </a:r>
            <a:r>
              <a:rPr lang="en-US" dirty="0"/>
              <a:t>However, these transfer pricing methods must be managed by an enterprise business solution that can develop and implement procedures to organize data and support high-level strategic decisions around whatever transfer pricing method your tax advisers recommend while taking the relevant tax metrics into </a:t>
            </a:r>
            <a:r>
              <a:rPr lang="en-US" dirty="0" smtClean="0"/>
              <a:t>consideration.</a:t>
            </a:r>
          </a:p>
          <a:p>
            <a:r>
              <a:rPr lang="en-US" dirty="0" smtClean="0"/>
              <a:t>This </a:t>
            </a:r>
            <a:r>
              <a:rPr lang="en-US" dirty="0"/>
              <a:t>is necessary to ensure both parties are treated fairly and to ensure compliance with regulatory laws.</a:t>
            </a:r>
          </a:p>
          <a:p>
            <a:endParaRPr lang="en-US" dirty="0"/>
          </a:p>
        </p:txBody>
      </p:sp>
    </p:spTree>
    <p:extLst>
      <p:ext uri="{BB962C8B-B14F-4D97-AF65-F5344CB8AC3E}">
        <p14:creationId xmlns:p14="http://schemas.microsoft.com/office/powerpoint/2010/main" val="25440177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smtClean="0"/>
              <a:t>International Transfer Pricing</a:t>
            </a:r>
            <a:r>
              <a:rPr lang="en-US" b="1" dirty="0"/>
              <a:t/>
            </a:r>
            <a:br>
              <a:rPr lang="en-US" b="1" dirty="0"/>
            </a:br>
            <a:endParaRPr lang="en-US" dirty="0"/>
          </a:p>
        </p:txBody>
      </p:sp>
      <p:sp>
        <p:nvSpPr>
          <p:cNvPr id="3" name="Content Placeholder 2"/>
          <p:cNvSpPr>
            <a:spLocks noGrp="1"/>
          </p:cNvSpPr>
          <p:nvPr>
            <p:ph idx="1"/>
          </p:nvPr>
        </p:nvSpPr>
        <p:spPr/>
        <p:txBody>
          <a:bodyPr/>
          <a:lstStyle/>
          <a:p>
            <a:r>
              <a:rPr lang="en-US" dirty="0"/>
              <a:t>Determining the price at which linked parties will conduct transactions is known as transfer pricing</a:t>
            </a:r>
            <a:r>
              <a:rPr lang="en-US" dirty="0" smtClean="0"/>
              <a:t>.</a:t>
            </a:r>
          </a:p>
          <a:p>
            <a:r>
              <a:rPr lang="en-US" dirty="0" smtClean="0"/>
              <a:t> </a:t>
            </a:r>
            <a:r>
              <a:rPr lang="en-US" dirty="0"/>
              <a:t>Transfers can occur upstream (from a subsidiary to its parent), downstream (from a parent to a subsidiary), or cross-parent (from one subsidiary to another</a:t>
            </a:r>
            <a:r>
              <a:rPr lang="en-US" dirty="0" smtClean="0"/>
              <a:t>).</a:t>
            </a:r>
          </a:p>
          <a:p>
            <a:r>
              <a:rPr lang="en-US" dirty="0" smtClean="0"/>
              <a:t> </a:t>
            </a:r>
            <a:r>
              <a:rPr lang="en-US" dirty="0"/>
              <a:t>Intercompany transactions are another name for transfers between linked parties. </a:t>
            </a:r>
            <a:endParaRPr lang="en-US" dirty="0" smtClean="0"/>
          </a:p>
          <a:p>
            <a:r>
              <a:rPr lang="en-US" dirty="0" smtClean="0"/>
              <a:t>A </a:t>
            </a:r>
            <a:r>
              <a:rPr lang="en-US" dirty="0"/>
              <a:t>sizable amount of global trade is made up of intercompany transactions. </a:t>
            </a:r>
            <a:br>
              <a:rPr lang="en-US" dirty="0"/>
            </a:br>
            <a:endParaRPr lang="en-US" dirty="0"/>
          </a:p>
        </p:txBody>
      </p:sp>
    </p:spTree>
    <p:extLst>
      <p:ext uri="{BB962C8B-B14F-4D97-AF65-F5344CB8AC3E}">
        <p14:creationId xmlns:p14="http://schemas.microsoft.com/office/powerpoint/2010/main" val="221748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International Transfer Pricing</a:t>
            </a:r>
            <a:endParaRPr lang="en-US" dirty="0"/>
          </a:p>
        </p:txBody>
      </p:sp>
      <p:sp>
        <p:nvSpPr>
          <p:cNvPr id="3" name="Content Placeholder 2"/>
          <p:cNvSpPr>
            <a:spLocks noGrp="1"/>
          </p:cNvSpPr>
          <p:nvPr>
            <p:ph idx="1"/>
          </p:nvPr>
        </p:nvSpPr>
        <p:spPr/>
        <p:txBody>
          <a:bodyPr>
            <a:normAutofit/>
          </a:bodyPr>
          <a:lstStyle/>
          <a:p>
            <a:r>
              <a:rPr lang="en-US" dirty="0"/>
              <a:t>The way that international transfer prices are established is significantly influenced by two elements. </a:t>
            </a:r>
            <a:endParaRPr lang="en-US" dirty="0" smtClean="0"/>
          </a:p>
          <a:p>
            <a:r>
              <a:rPr lang="en-US" dirty="0" smtClean="0"/>
              <a:t>The </a:t>
            </a:r>
            <a:r>
              <a:rPr lang="en-US" dirty="0"/>
              <a:t>first factor is the goal that management at headquarters hopes to accomplish with its transfer pricing policies. </a:t>
            </a:r>
            <a:endParaRPr lang="en-US" dirty="0" smtClean="0"/>
          </a:p>
          <a:p>
            <a:r>
              <a:rPr lang="en-US" dirty="0" smtClean="0"/>
              <a:t>Performance </a:t>
            </a:r>
            <a:r>
              <a:rPr lang="en-US" dirty="0"/>
              <a:t>evaluation and management control are two potential goals. </a:t>
            </a:r>
            <a:endParaRPr lang="en-US" dirty="0" smtClean="0"/>
          </a:p>
          <a:p>
            <a:r>
              <a:rPr lang="en-US" dirty="0" smtClean="0"/>
              <a:t>The </a:t>
            </a:r>
            <a:r>
              <a:rPr lang="en-US" dirty="0"/>
              <a:t>reduction of one or more expense categories is another goal. </a:t>
            </a:r>
            <a:endParaRPr lang="en-US" dirty="0" smtClean="0"/>
          </a:p>
          <a:p>
            <a:r>
              <a:rPr lang="en-US" dirty="0" smtClean="0"/>
              <a:t>These </a:t>
            </a:r>
            <a:r>
              <a:rPr lang="en-US" dirty="0"/>
              <a:t>two kinds of goals frequently clash</a:t>
            </a:r>
            <a:r>
              <a:rPr lang="en-US" dirty="0" smtClean="0"/>
              <a:t>.</a:t>
            </a:r>
            <a:endParaRPr lang="en-US" dirty="0"/>
          </a:p>
        </p:txBody>
      </p:sp>
    </p:spTree>
    <p:extLst>
      <p:ext uri="{BB962C8B-B14F-4D97-AF65-F5344CB8AC3E}">
        <p14:creationId xmlns:p14="http://schemas.microsoft.com/office/powerpoint/2010/main" val="862922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International Transfer Pricing</a:t>
            </a:r>
            <a:endParaRPr lang="en-US" dirty="0"/>
          </a:p>
        </p:txBody>
      </p:sp>
      <p:sp>
        <p:nvSpPr>
          <p:cNvPr id="3" name="Content Placeholder 2"/>
          <p:cNvSpPr>
            <a:spLocks noGrp="1"/>
          </p:cNvSpPr>
          <p:nvPr>
            <p:ph idx="1"/>
          </p:nvPr>
        </p:nvSpPr>
        <p:spPr/>
        <p:txBody>
          <a:bodyPr>
            <a:normAutofit/>
          </a:bodyPr>
          <a:lstStyle/>
          <a:p>
            <a:r>
              <a:rPr lang="en-US" dirty="0" smtClean="0"/>
              <a:t>The legislation that governs how intercompany transactions across national borders may be priced in the majority of nations is the second factor influencing international transfer pricing. </a:t>
            </a:r>
          </a:p>
          <a:p>
            <a:r>
              <a:rPr lang="en-US" dirty="0"/>
              <a:t>These regulations were put in place to ensure that multinational corporations (MNCs) could not operate in numerous jurisdictions and avoid paying their fair share of taxes, import tariffs, and other </a:t>
            </a:r>
            <a:r>
              <a:rPr lang="en-US" dirty="0" smtClean="0"/>
              <a:t>fees.</a:t>
            </a:r>
          </a:p>
          <a:p>
            <a:r>
              <a:rPr lang="en-US" dirty="0" smtClean="0"/>
              <a:t>MNCs </a:t>
            </a:r>
            <a:r>
              <a:rPr lang="en-US" dirty="0"/>
              <a:t>frequently have to balance meeting applicable laws and regulations with accomplishing company goals when setting international transfer </a:t>
            </a:r>
            <a:r>
              <a:rPr lang="en-US" dirty="0" smtClean="0"/>
              <a:t>prices</a:t>
            </a:r>
            <a:endParaRPr lang="en-US" dirty="0"/>
          </a:p>
        </p:txBody>
      </p:sp>
    </p:spTree>
    <p:extLst>
      <p:ext uri="{BB962C8B-B14F-4D97-AF65-F5344CB8AC3E}">
        <p14:creationId xmlns:p14="http://schemas.microsoft.com/office/powerpoint/2010/main" val="4013626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Decentralization and Goal Congruence</a:t>
            </a:r>
            <a:br>
              <a:rPr lang="en-US" b="1" dirty="0"/>
            </a:br>
            <a:endParaRPr lang="en-US" dirty="0"/>
          </a:p>
        </p:txBody>
      </p:sp>
      <p:sp>
        <p:nvSpPr>
          <p:cNvPr id="3" name="Content Placeholder 2"/>
          <p:cNvSpPr>
            <a:spLocks noGrp="1"/>
          </p:cNvSpPr>
          <p:nvPr>
            <p:ph idx="1"/>
          </p:nvPr>
        </p:nvSpPr>
        <p:spPr/>
        <p:txBody>
          <a:bodyPr/>
          <a:lstStyle/>
          <a:p>
            <a:r>
              <a:rPr lang="en-US" dirty="0"/>
              <a:t>Divisions are a common way for businesses to be organized. </a:t>
            </a:r>
            <a:endParaRPr lang="en-US" dirty="0" smtClean="0"/>
          </a:p>
          <a:p>
            <a:r>
              <a:rPr lang="en-US" dirty="0" smtClean="0"/>
              <a:t>A </a:t>
            </a:r>
            <a:r>
              <a:rPr lang="en-US" dirty="0"/>
              <a:t>division may be an investment center, which is also in charge of assets, or a profit center, which is in charge of revenues and running costs. </a:t>
            </a:r>
            <a:endParaRPr lang="en-US" dirty="0" smtClean="0"/>
          </a:p>
          <a:p>
            <a:r>
              <a:rPr lang="en-US" dirty="0" smtClean="0"/>
              <a:t>Top </a:t>
            </a:r>
            <a:r>
              <a:rPr lang="en-US" dirty="0"/>
              <a:t>managers assign or decentralize authority and responsibility to division managers in a division-organized organization</a:t>
            </a:r>
            <a:r>
              <a:rPr lang="en-US" dirty="0" smtClean="0"/>
              <a:t>.</a:t>
            </a:r>
          </a:p>
          <a:p>
            <a:r>
              <a:rPr lang="en-US" dirty="0" smtClean="0"/>
              <a:t> </a:t>
            </a:r>
            <a:r>
              <a:rPr lang="en-US" dirty="0"/>
              <a:t>Among the many </a:t>
            </a:r>
            <a:r>
              <a:rPr lang="en-US" b="1" dirty="0"/>
              <a:t>benefits of decentralization </a:t>
            </a:r>
            <a:r>
              <a:rPr lang="en-US" dirty="0"/>
              <a:t>are the following: </a:t>
            </a:r>
            <a:endParaRPr lang="en-US" dirty="0" smtClean="0"/>
          </a:p>
          <a:p>
            <a:r>
              <a:rPr lang="en-US" dirty="0" err="1" smtClean="0"/>
              <a:t>i</a:t>
            </a:r>
            <a:r>
              <a:rPr lang="en-US" dirty="0"/>
              <a:t>. Giving local managers the flexibility to react swiftly to a changing environment</a:t>
            </a:r>
          </a:p>
        </p:txBody>
      </p:sp>
    </p:spTree>
    <p:extLst>
      <p:ext uri="{BB962C8B-B14F-4D97-AF65-F5344CB8AC3E}">
        <p14:creationId xmlns:p14="http://schemas.microsoft.com/office/powerpoint/2010/main" val="20256114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decentralization</a:t>
            </a:r>
            <a:endParaRPr lang="en-US" dirty="0"/>
          </a:p>
        </p:txBody>
      </p:sp>
      <p:sp>
        <p:nvSpPr>
          <p:cNvPr id="3" name="Content Placeholder 2"/>
          <p:cNvSpPr>
            <a:spLocks noGrp="1"/>
          </p:cNvSpPr>
          <p:nvPr>
            <p:ph idx="1"/>
          </p:nvPr>
        </p:nvSpPr>
        <p:spPr/>
        <p:txBody>
          <a:bodyPr/>
          <a:lstStyle/>
          <a:p>
            <a:r>
              <a:rPr lang="en-US" dirty="0"/>
              <a:t>ii. Breaking down big, complicated issues into smaller, more manageable ones. </a:t>
            </a:r>
            <a:br>
              <a:rPr lang="en-US" dirty="0"/>
            </a:br>
            <a:r>
              <a:rPr lang="en-US" dirty="0"/>
              <a:t>iii. Encouraging local managers who might become irritated if they are solely expected to carry out other people's decisions </a:t>
            </a:r>
            <a:endParaRPr lang="en-US" dirty="0" smtClean="0"/>
          </a:p>
          <a:p>
            <a:r>
              <a:rPr lang="en-US" dirty="0" smtClean="0"/>
              <a:t>Decentralization </a:t>
            </a:r>
            <a:r>
              <a:rPr lang="en-US" dirty="0"/>
              <a:t>does have some possible </a:t>
            </a:r>
            <a:r>
              <a:rPr lang="en-US" b="1" dirty="0"/>
              <a:t>drawbacks</a:t>
            </a:r>
            <a:r>
              <a:rPr lang="en-US" dirty="0"/>
              <a:t>, though. </a:t>
            </a:r>
            <a:endParaRPr lang="en-US" dirty="0" smtClean="0"/>
          </a:p>
          <a:p>
            <a:r>
              <a:rPr lang="en-US" dirty="0" smtClean="0"/>
              <a:t>The </a:t>
            </a:r>
            <a:r>
              <a:rPr lang="en-US" dirty="0"/>
              <a:t>biggest risk is that local managers who have been given decision-making power can choose to act in ways that benefit themselves at the expense of the business. </a:t>
            </a:r>
          </a:p>
          <a:p>
            <a:endParaRPr lang="en-US" dirty="0"/>
          </a:p>
        </p:txBody>
      </p:sp>
    </p:spTree>
    <p:extLst>
      <p:ext uri="{BB962C8B-B14F-4D97-AF65-F5344CB8AC3E}">
        <p14:creationId xmlns:p14="http://schemas.microsoft.com/office/powerpoint/2010/main" val="950992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Drawbacks</a:t>
            </a:r>
            <a:r>
              <a:rPr lang="en-US" dirty="0" smtClean="0"/>
              <a:t> </a:t>
            </a:r>
            <a:r>
              <a:rPr lang="en-US" b="1" dirty="0" smtClean="0"/>
              <a:t>of Decentralization</a:t>
            </a:r>
            <a:endParaRPr lang="en-US" b="1" dirty="0"/>
          </a:p>
        </p:txBody>
      </p:sp>
      <p:sp>
        <p:nvSpPr>
          <p:cNvPr id="3" name="Content Placeholder 2"/>
          <p:cNvSpPr>
            <a:spLocks noGrp="1"/>
          </p:cNvSpPr>
          <p:nvPr>
            <p:ph idx="1"/>
          </p:nvPr>
        </p:nvSpPr>
        <p:spPr/>
        <p:txBody>
          <a:bodyPr/>
          <a:lstStyle/>
          <a:p>
            <a:r>
              <a:rPr lang="en-US" dirty="0"/>
              <a:t>Local managers should be encouraged to make choices that align with company objectives by the design of the corporate accounting and control system. </a:t>
            </a:r>
            <a:endParaRPr lang="en-US" dirty="0" smtClean="0"/>
          </a:p>
          <a:p>
            <a:r>
              <a:rPr lang="en-US" dirty="0" smtClean="0"/>
              <a:t>We </a:t>
            </a:r>
            <a:r>
              <a:rPr lang="en-US" dirty="0"/>
              <a:t>call this goal congruence. </a:t>
            </a:r>
            <a:endParaRPr lang="en-US" dirty="0" smtClean="0"/>
          </a:p>
          <a:p>
            <a:r>
              <a:rPr lang="en-US" dirty="0" smtClean="0"/>
              <a:t>A </a:t>
            </a:r>
            <a:r>
              <a:rPr lang="en-US" dirty="0"/>
              <a:t>key element in attaining goal congruence is the system utilized to assess the performance of decentralized managers. </a:t>
            </a:r>
            <a:endParaRPr lang="en-US" dirty="0" smtClean="0"/>
          </a:p>
          <a:p>
            <a:r>
              <a:rPr lang="en-US" dirty="0" smtClean="0"/>
              <a:t>The </a:t>
            </a:r>
            <a:r>
              <a:rPr lang="en-US" dirty="0"/>
              <a:t>price at which an intercompany transfer is done impacts both associated parties' operating profit and performance evaluation since it establishes the seller's revenue level and becomes a cost to the buyer.</a:t>
            </a:r>
          </a:p>
        </p:txBody>
      </p:sp>
    </p:spTree>
    <p:extLst>
      <p:ext uri="{BB962C8B-B14F-4D97-AF65-F5344CB8AC3E}">
        <p14:creationId xmlns:p14="http://schemas.microsoft.com/office/powerpoint/2010/main" val="2465155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Decentralization</a:t>
            </a:r>
            <a:endParaRPr lang="en-US" dirty="0"/>
          </a:p>
        </p:txBody>
      </p:sp>
      <p:sp>
        <p:nvSpPr>
          <p:cNvPr id="3" name="Content Placeholder 2"/>
          <p:cNvSpPr>
            <a:spLocks noGrp="1"/>
          </p:cNvSpPr>
          <p:nvPr>
            <p:ph idx="1"/>
          </p:nvPr>
        </p:nvSpPr>
        <p:spPr/>
        <p:txBody>
          <a:bodyPr/>
          <a:lstStyle/>
          <a:p>
            <a:r>
              <a:rPr lang="en-US" dirty="0"/>
              <a:t>By ensuring that each division or subsidiary's profit appropriately represents its contribution to the overall company earnings, appropriate transfer pricing can serve as a foundation for  the effective distribution of resources. </a:t>
            </a:r>
          </a:p>
          <a:p>
            <a:r>
              <a:rPr lang="en-US" dirty="0"/>
              <a:t>Transfer pricing should encourage local managers to make choices that improve company performance in order to accomplish this, and they should also serve as a foundation for assessing, rewarding, and measuring local manager performance in a manner that managers believe is equitable. In the event that aim congruence is not attained, the potential advantages of decentralization may be forfeited</a:t>
            </a:r>
          </a:p>
        </p:txBody>
      </p:sp>
    </p:spTree>
    <p:extLst>
      <p:ext uri="{BB962C8B-B14F-4D97-AF65-F5344CB8AC3E}">
        <p14:creationId xmlns:p14="http://schemas.microsoft.com/office/powerpoint/2010/main" val="5368642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Decentralization</a:t>
            </a:r>
            <a:endParaRPr lang="en-US" dirty="0"/>
          </a:p>
        </p:txBody>
      </p:sp>
      <p:sp>
        <p:nvSpPr>
          <p:cNvPr id="3" name="Content Placeholder 2"/>
          <p:cNvSpPr>
            <a:spLocks noGrp="1"/>
          </p:cNvSpPr>
          <p:nvPr>
            <p:ph idx="1"/>
          </p:nvPr>
        </p:nvSpPr>
        <p:spPr/>
        <p:txBody>
          <a:bodyPr/>
          <a:lstStyle/>
          <a:p>
            <a:r>
              <a:rPr lang="en-US" dirty="0"/>
              <a:t>Even in a strictly domestic setting, multi-division organizations find it difficult to decide on a transfer pricing policy since they frequently use it to accomplish several goals.</a:t>
            </a:r>
          </a:p>
          <a:p>
            <a:r>
              <a:rPr lang="en-US" dirty="0"/>
              <a:t> For instance, they might attempt to use transfer pricing to help manage cash flows, inspire divisional managers, accomplish objective congruence, and make sure it is in line with the standards used for performance reviews. </a:t>
            </a:r>
            <a:endParaRPr lang="en-US" dirty="0" smtClean="0"/>
          </a:p>
          <a:p>
            <a:r>
              <a:rPr lang="en-US" dirty="0" smtClean="0"/>
              <a:t>International </a:t>
            </a:r>
            <a:r>
              <a:rPr lang="en-US" dirty="0"/>
              <a:t>transfer pricing policy is influenced by several considerations for multinational corporations</a:t>
            </a:r>
          </a:p>
        </p:txBody>
      </p:sp>
    </p:spTree>
    <p:extLst>
      <p:ext uri="{BB962C8B-B14F-4D97-AF65-F5344CB8AC3E}">
        <p14:creationId xmlns:p14="http://schemas.microsoft.com/office/powerpoint/2010/main" val="26642979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t>Objectives of International Transfer Pricing</a:t>
            </a:r>
            <a:br>
              <a:rPr lang="en-US" sz="3200" b="1" dirty="0" smtClean="0"/>
            </a:br>
            <a:endParaRPr lang="en-US" sz="3200" dirty="0"/>
          </a:p>
        </p:txBody>
      </p:sp>
      <p:sp>
        <p:nvSpPr>
          <p:cNvPr id="3" name="Content Placeholder 2"/>
          <p:cNvSpPr>
            <a:spLocks noGrp="1"/>
          </p:cNvSpPr>
          <p:nvPr>
            <p:ph idx="1"/>
          </p:nvPr>
        </p:nvSpPr>
        <p:spPr/>
        <p:txBody>
          <a:bodyPr>
            <a:normAutofit fontScale="85000" lnSpcReduction="20000"/>
          </a:bodyPr>
          <a:lstStyle/>
          <a:p>
            <a:r>
              <a:rPr lang="en-US" dirty="0"/>
              <a:t>Broadly speaking, there are two possible objectives to consider in determining the appropriate price at which an intercompany transfer that crosses national borders should be made: </a:t>
            </a:r>
            <a:endParaRPr lang="en-US" dirty="0" smtClean="0"/>
          </a:p>
          <a:p>
            <a:r>
              <a:rPr lang="en-US" dirty="0" smtClean="0"/>
              <a:t>(</a:t>
            </a:r>
            <a:r>
              <a:rPr lang="en-US" dirty="0"/>
              <a:t>1) performance evaluation and </a:t>
            </a:r>
            <a:endParaRPr lang="en-US" dirty="0" smtClean="0"/>
          </a:p>
          <a:p>
            <a:r>
              <a:rPr lang="en-US" dirty="0" smtClean="0"/>
              <a:t>(</a:t>
            </a:r>
            <a:r>
              <a:rPr lang="en-US" dirty="0"/>
              <a:t>2) cost minimization</a:t>
            </a:r>
            <a:r>
              <a:rPr lang="en-US" dirty="0" smtClean="0"/>
              <a:t>.</a:t>
            </a:r>
          </a:p>
          <a:p>
            <a:endParaRPr lang="en-US" dirty="0"/>
          </a:p>
          <a:p>
            <a:r>
              <a:rPr lang="en-US" b="1" dirty="0"/>
              <a:t>Performance Evaluation</a:t>
            </a:r>
            <a:endParaRPr lang="en-US" dirty="0"/>
          </a:p>
          <a:p>
            <a:r>
              <a:rPr lang="en-US" dirty="0"/>
              <a:t>The transfer should be made at a price that both parties can agree upon in order to fairly assess each party's performance in an intercompany transaction. </a:t>
            </a:r>
            <a:endParaRPr lang="en-US" dirty="0" smtClean="0"/>
          </a:p>
          <a:p>
            <a:r>
              <a:rPr lang="en-US" dirty="0" smtClean="0"/>
              <a:t>An </a:t>
            </a:r>
            <a:r>
              <a:rPr lang="en-US" dirty="0"/>
              <a:t>acceptable price could be established by letting the two parties to the transaction negotiate a price or by comparing it to prices in the outside market (for example, the price that would be paid to an outside supplier for a component part).</a:t>
            </a:r>
          </a:p>
          <a:p>
            <a:endParaRPr lang="en-US" dirty="0"/>
          </a:p>
        </p:txBody>
      </p:sp>
    </p:spTree>
    <p:extLst>
      <p:ext uri="{BB962C8B-B14F-4D97-AF65-F5344CB8AC3E}">
        <p14:creationId xmlns:p14="http://schemas.microsoft.com/office/powerpoint/2010/main" val="997135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Performance Evaluation</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a:t>In order to prevent dysfunctional manager behavior and lack of goal congruence, policies for setting pricing for domestic transfers should generally be founded on the purpose of creating fair measures for evaluating performance. </a:t>
            </a:r>
          </a:p>
          <a:p>
            <a:r>
              <a:rPr lang="en-US" dirty="0"/>
              <a:t>An angry manager is likely to arise, for instance, if the manager of one operating unit is forced to buy parts from a linked operating unit at a price higher than the external market </a:t>
            </a:r>
            <a:r>
              <a:rPr lang="en-US" dirty="0" smtClean="0"/>
              <a:t>price</a:t>
            </a:r>
          </a:p>
          <a:p>
            <a:r>
              <a:rPr lang="en-US" dirty="0"/>
              <a:t>The unit's profit will be lower than it would be otherwise, possibly lower than planned, and the manager's pay raise and yearly bonus will suffer as a result of the extra expense. </a:t>
            </a:r>
          </a:p>
        </p:txBody>
      </p:sp>
    </p:spTree>
    <p:extLst>
      <p:ext uri="{BB962C8B-B14F-4D97-AF65-F5344CB8AC3E}">
        <p14:creationId xmlns:p14="http://schemas.microsoft.com/office/powerpoint/2010/main" val="2488975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Objectives of International Transfer Pricing</a:t>
            </a:r>
            <a:endParaRPr lang="en-US" dirty="0"/>
          </a:p>
        </p:txBody>
      </p:sp>
      <p:sp>
        <p:nvSpPr>
          <p:cNvPr id="3" name="Content Placeholder 2"/>
          <p:cNvSpPr>
            <a:spLocks noGrp="1"/>
          </p:cNvSpPr>
          <p:nvPr>
            <p:ph idx="1"/>
          </p:nvPr>
        </p:nvSpPr>
        <p:spPr/>
        <p:txBody>
          <a:bodyPr>
            <a:normAutofit lnSpcReduction="10000"/>
          </a:bodyPr>
          <a:lstStyle/>
          <a:p>
            <a:r>
              <a:rPr lang="en-US" dirty="0" smtClean="0"/>
              <a:t>Furthermore, because of its lower reported profitability, this unit may receive fewer resources when corporate resource allocation choices are made by senior management.</a:t>
            </a:r>
          </a:p>
          <a:p>
            <a:r>
              <a:rPr lang="en-US" b="1" dirty="0"/>
              <a:t>Cost Minimization</a:t>
            </a:r>
          </a:p>
          <a:p>
            <a:r>
              <a:rPr lang="en-US" dirty="0"/>
              <a:t>Differences between nations may cause an MNC to try to adopt discretionary transfer pricing set by headquarters in order to meet specific cost-minimization goals when intercompany transactions cross national borders. </a:t>
            </a:r>
            <a:endParaRPr lang="en-US" dirty="0" smtClean="0"/>
          </a:p>
          <a:p>
            <a:r>
              <a:rPr lang="en-US" dirty="0" smtClean="0"/>
              <a:t>The </a:t>
            </a:r>
            <a:r>
              <a:rPr lang="en-US" dirty="0"/>
              <a:t>most well-known application of discretionary transfer pricing is to report profits in nations with lower income taxes in order to reduce global income taxes.</a:t>
            </a:r>
          </a:p>
        </p:txBody>
      </p:sp>
    </p:spTree>
    <p:extLst>
      <p:ext uri="{BB962C8B-B14F-4D97-AF65-F5344CB8AC3E}">
        <p14:creationId xmlns:p14="http://schemas.microsoft.com/office/powerpoint/2010/main" val="9134145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Cost Minimization</a:t>
            </a:r>
            <a:br>
              <a:rPr lang="en-US" b="1" dirty="0" smtClean="0"/>
            </a:br>
            <a:endParaRPr lang="en-US" dirty="0"/>
          </a:p>
        </p:txBody>
      </p:sp>
      <p:sp>
        <p:nvSpPr>
          <p:cNvPr id="3" name="Content Placeholder 2"/>
          <p:cNvSpPr>
            <a:spLocks noGrp="1"/>
          </p:cNvSpPr>
          <p:nvPr>
            <p:ph idx="1"/>
          </p:nvPr>
        </p:nvSpPr>
        <p:spPr/>
        <p:txBody>
          <a:bodyPr>
            <a:normAutofit/>
          </a:bodyPr>
          <a:lstStyle/>
          <a:p>
            <a:r>
              <a:rPr lang="en-US" dirty="0"/>
              <a:t>This goal can be accomplished by setting an arbitrary high price when moving to a nation with higher taxes, as demonstrated in the example above. On the other hand, selling at a discount while moving to a nation with lower taxes also achieves this goal</a:t>
            </a:r>
            <a:r>
              <a:rPr lang="en-US" dirty="0" smtClean="0"/>
              <a:t>.</a:t>
            </a:r>
          </a:p>
          <a:p>
            <a:r>
              <a:rPr lang="en-US" b="1" i="1" dirty="0"/>
              <a:t>Conflicting Objectives</a:t>
            </a:r>
            <a:endParaRPr lang="en-US" dirty="0"/>
          </a:p>
          <a:p>
            <a:r>
              <a:rPr lang="en-US" dirty="0"/>
              <a:t>The goals of transfer pricing's cost-minimization and performance evaluation are inherently at odds. </a:t>
            </a:r>
            <a:endParaRPr lang="en-US" dirty="0" smtClean="0"/>
          </a:p>
          <a:p>
            <a:r>
              <a:rPr lang="en-US" dirty="0" smtClean="0"/>
              <a:t>Top </a:t>
            </a:r>
            <a:r>
              <a:rPr lang="en-US" dirty="0"/>
              <a:t>managers must set a discretionary transfer price in order to keep expenses to a minimum. </a:t>
            </a:r>
            <a:endParaRPr lang="en-US" dirty="0" smtClean="0"/>
          </a:p>
          <a:p>
            <a:endParaRPr lang="en-US" dirty="0"/>
          </a:p>
        </p:txBody>
      </p:sp>
    </p:spTree>
    <p:extLst>
      <p:ext uri="{BB962C8B-B14F-4D97-AF65-F5344CB8AC3E}">
        <p14:creationId xmlns:p14="http://schemas.microsoft.com/office/powerpoint/2010/main" val="14619957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Cost Minimization</a:t>
            </a:r>
            <a:endParaRPr lang="en-US" dirty="0"/>
          </a:p>
        </p:txBody>
      </p:sp>
      <p:sp>
        <p:nvSpPr>
          <p:cNvPr id="3" name="Content Placeholder 2"/>
          <p:cNvSpPr>
            <a:spLocks noGrp="1"/>
          </p:cNvSpPr>
          <p:nvPr>
            <p:ph idx="1"/>
          </p:nvPr>
        </p:nvSpPr>
        <p:spPr/>
        <p:txBody>
          <a:bodyPr>
            <a:normAutofit/>
          </a:bodyPr>
          <a:lstStyle/>
          <a:p>
            <a:r>
              <a:rPr lang="en-US" dirty="0" smtClean="0"/>
              <a:t>By definition, this price is not determined by production costs or external market prices, nor is it one that has been discussed between the two managers involved in a transaction. </a:t>
            </a:r>
          </a:p>
          <a:p>
            <a:r>
              <a:rPr lang="en-US" dirty="0"/>
              <a:t>When headquarters management take charge of setting transfer pricing, the advantages of decentralization may be lost. </a:t>
            </a:r>
            <a:endParaRPr lang="en-US" dirty="0" smtClean="0"/>
          </a:p>
          <a:p>
            <a:r>
              <a:rPr lang="en-US" dirty="0" smtClean="0"/>
              <a:t>Dual </a:t>
            </a:r>
            <a:r>
              <a:rPr lang="en-US" dirty="0"/>
              <a:t>pricing is one way businesses resolve this dilemma</a:t>
            </a:r>
            <a:r>
              <a:rPr lang="en-US" dirty="0" smtClean="0"/>
              <a:t>.</a:t>
            </a:r>
          </a:p>
          <a:p>
            <a:r>
              <a:rPr lang="en-US" dirty="0" smtClean="0"/>
              <a:t> </a:t>
            </a:r>
            <a:r>
              <a:rPr lang="en-US" dirty="0"/>
              <a:t>The cost-minimizing transfer prices serve as the foundation for official tax and financial reporting records. </a:t>
            </a:r>
          </a:p>
        </p:txBody>
      </p:sp>
    </p:spTree>
    <p:extLst>
      <p:ext uri="{BB962C8B-B14F-4D97-AF65-F5344CB8AC3E}">
        <p14:creationId xmlns:p14="http://schemas.microsoft.com/office/powerpoint/2010/main" val="3699664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Cost Minimization</a:t>
            </a:r>
            <a:endParaRPr lang="en-US" dirty="0"/>
          </a:p>
        </p:txBody>
      </p:sp>
      <p:sp>
        <p:nvSpPr>
          <p:cNvPr id="3" name="Content Placeholder 2"/>
          <p:cNvSpPr>
            <a:spLocks noGrp="1"/>
          </p:cNvSpPr>
          <p:nvPr>
            <p:ph idx="1"/>
          </p:nvPr>
        </p:nvSpPr>
        <p:spPr/>
        <p:txBody>
          <a:bodyPr/>
          <a:lstStyle/>
          <a:p>
            <a:r>
              <a:rPr lang="en-US" dirty="0" smtClean="0"/>
              <a:t>However, the effect of discretionary transfer pricing is taken into account when evaluating performance, and the actual records are modified to reflect values that are acceptable to both parties. While simulated prices are used to evaluate performance, actual transfers are billed to reduce expenses.</a:t>
            </a:r>
          </a:p>
          <a:p>
            <a:r>
              <a:rPr lang="en-US" b="1" dirty="0" smtClean="0"/>
              <a:t>Additional </a:t>
            </a:r>
            <a:r>
              <a:rPr lang="en-US" b="1" dirty="0"/>
              <a:t>Cost-Minimization Goals </a:t>
            </a:r>
            <a:endParaRPr lang="en-US" b="1" dirty="0" smtClean="0"/>
          </a:p>
          <a:p>
            <a:r>
              <a:rPr lang="en-US" dirty="0" err="1"/>
              <a:t>i</a:t>
            </a:r>
            <a:r>
              <a:rPr lang="en-US" dirty="0"/>
              <a:t>. </a:t>
            </a:r>
            <a:r>
              <a:rPr lang="en-US" b="1" dirty="0"/>
              <a:t>Avoiding Withholding Taxes</a:t>
            </a:r>
            <a:r>
              <a:rPr lang="en-US" dirty="0"/>
              <a:t>: A parent business may wish to forego cash dividends, interest, and royalties from its overseas subsidiaries that may result in withholding taxes being paid to the foreign government.</a:t>
            </a:r>
          </a:p>
          <a:p>
            <a:endParaRPr lang="en-US" b="1" dirty="0"/>
          </a:p>
        </p:txBody>
      </p:sp>
    </p:spTree>
    <p:extLst>
      <p:ext uri="{BB962C8B-B14F-4D97-AF65-F5344CB8AC3E}">
        <p14:creationId xmlns:p14="http://schemas.microsoft.com/office/powerpoint/2010/main" val="15993441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Additional Cost-Minimization Goals </a:t>
            </a:r>
            <a:br>
              <a:rPr lang="en-US" b="1" dirty="0" smtClean="0"/>
            </a:br>
            <a:endParaRPr lang="en-US" dirty="0"/>
          </a:p>
        </p:txBody>
      </p:sp>
      <p:sp>
        <p:nvSpPr>
          <p:cNvPr id="3" name="Content Placeholder 2"/>
          <p:cNvSpPr>
            <a:spLocks noGrp="1"/>
          </p:cNvSpPr>
          <p:nvPr>
            <p:ph idx="1"/>
          </p:nvPr>
        </p:nvSpPr>
        <p:spPr/>
        <p:txBody>
          <a:bodyPr>
            <a:normAutofit/>
          </a:bodyPr>
          <a:lstStyle/>
          <a:p>
            <a:r>
              <a:rPr lang="en-US" dirty="0"/>
              <a:t>Alternatively, the foreign subsidiary's parent company or other affiliates may transmit cash in the form of the sales price for the goods and services</a:t>
            </a:r>
            <a:r>
              <a:rPr lang="en-US" dirty="0" smtClean="0"/>
              <a:t>.</a:t>
            </a:r>
          </a:p>
          <a:p>
            <a:r>
              <a:rPr lang="en-US" dirty="0" smtClean="0"/>
              <a:t> </a:t>
            </a:r>
            <a:r>
              <a:rPr lang="en-US" dirty="0"/>
              <a:t>Payments for goods and services are exempt from withholding </a:t>
            </a:r>
            <a:r>
              <a:rPr lang="en-US" dirty="0" smtClean="0"/>
              <a:t>taxes.</a:t>
            </a:r>
          </a:p>
          <a:p>
            <a:r>
              <a:rPr lang="en-US" dirty="0" smtClean="0"/>
              <a:t>More </a:t>
            </a:r>
            <a:r>
              <a:rPr lang="en-US" dirty="0"/>
              <a:t>money can be taken out of the foreign nation without paying withholding tax if the foreign subsidiary is charged a higher price. </a:t>
            </a:r>
            <a:endParaRPr lang="en-US" dirty="0" smtClean="0"/>
          </a:p>
          <a:p>
            <a:r>
              <a:rPr lang="en-US" dirty="0" smtClean="0"/>
              <a:t>The </a:t>
            </a:r>
            <a:r>
              <a:rPr lang="en-US" dirty="0"/>
              <a:t>amount of profit earned by a foreign subsidiary that will be subject to dividend withholding tax is decreased when goods and services are sold to the foreign subsidiary (downstream sale) at a higher price. </a:t>
            </a:r>
          </a:p>
        </p:txBody>
      </p:sp>
    </p:spTree>
    <p:extLst>
      <p:ext uri="{BB962C8B-B14F-4D97-AF65-F5344CB8AC3E}">
        <p14:creationId xmlns:p14="http://schemas.microsoft.com/office/powerpoint/2010/main" val="40727643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Additional Cost-Minimization Goals </a:t>
            </a:r>
            <a:br>
              <a:rPr lang="en-US" b="1" dirty="0" smtClean="0"/>
            </a:br>
            <a:endParaRPr lang="en-US" dirty="0"/>
          </a:p>
        </p:txBody>
      </p:sp>
      <p:sp>
        <p:nvSpPr>
          <p:cNvPr id="3" name="Content Placeholder 2"/>
          <p:cNvSpPr>
            <a:spLocks noGrp="1"/>
          </p:cNvSpPr>
          <p:nvPr>
            <p:ph idx="1"/>
          </p:nvPr>
        </p:nvSpPr>
        <p:spPr/>
        <p:txBody>
          <a:bodyPr>
            <a:normAutofit lnSpcReduction="10000"/>
          </a:bodyPr>
          <a:lstStyle/>
          <a:p>
            <a:r>
              <a:rPr lang="en-US" dirty="0"/>
              <a:t>ii. </a:t>
            </a:r>
            <a:r>
              <a:rPr lang="en-US" b="1" dirty="0"/>
              <a:t>Reducing Import Duties (Tariffs): </a:t>
            </a:r>
            <a:endParaRPr lang="en-US" b="1" dirty="0" smtClean="0"/>
          </a:p>
          <a:p>
            <a:r>
              <a:rPr lang="en-US" dirty="0" smtClean="0"/>
              <a:t>Typically</a:t>
            </a:r>
            <a:r>
              <a:rPr lang="en-US" dirty="0"/>
              <a:t>, nations base their tariffs on the value of the commodities they import, as determined by invoice prices. </a:t>
            </a:r>
            <a:endParaRPr lang="en-US" dirty="0" smtClean="0"/>
          </a:p>
          <a:p>
            <a:r>
              <a:rPr lang="en-US" dirty="0" smtClean="0"/>
              <a:t>Ad </a:t>
            </a:r>
            <a:r>
              <a:rPr lang="en-US" dirty="0"/>
              <a:t>valorem import duties are what these are called. </a:t>
            </a:r>
            <a:endParaRPr lang="en-US" dirty="0" smtClean="0"/>
          </a:p>
          <a:p>
            <a:r>
              <a:rPr lang="en-US" dirty="0" smtClean="0"/>
              <a:t>Transferring </a:t>
            </a:r>
            <a:r>
              <a:rPr lang="en-US" dirty="0"/>
              <a:t>goods to a foreign operation at a lower price is one method of lowering ad valorem import tariffs. </a:t>
            </a:r>
            <a:br>
              <a:rPr lang="en-US" dirty="0"/>
            </a:br>
            <a:r>
              <a:rPr lang="en-US" b="1" dirty="0"/>
              <a:t>ii. Circumvent Profit Repatriation Restrictions: </a:t>
            </a:r>
            <a:endParaRPr lang="en-US" b="1" dirty="0" smtClean="0"/>
          </a:p>
          <a:p>
            <a:r>
              <a:rPr lang="en-US" dirty="0" smtClean="0"/>
              <a:t>The </a:t>
            </a:r>
            <a:r>
              <a:rPr lang="en-US" dirty="0"/>
              <a:t>amount of profit that can be distributed as a dividend to a foreign parent firm is limited in certain nations. We call this a restriction on profit repatriation.</a:t>
            </a:r>
          </a:p>
        </p:txBody>
      </p:sp>
    </p:spTree>
    <p:extLst>
      <p:ext uri="{BB962C8B-B14F-4D97-AF65-F5344CB8AC3E}">
        <p14:creationId xmlns:p14="http://schemas.microsoft.com/office/powerpoint/2010/main" val="24236241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Additional Cost-Minimization Goals</a:t>
            </a:r>
            <a:endParaRPr lang="en-US" dirty="0"/>
          </a:p>
        </p:txBody>
      </p:sp>
      <p:sp>
        <p:nvSpPr>
          <p:cNvPr id="3" name="Content Placeholder 2"/>
          <p:cNvSpPr>
            <a:spLocks noGrp="1"/>
          </p:cNvSpPr>
          <p:nvPr>
            <p:ph idx="1"/>
          </p:nvPr>
        </p:nvSpPr>
        <p:spPr/>
        <p:txBody>
          <a:bodyPr/>
          <a:lstStyle/>
          <a:p>
            <a:r>
              <a:rPr lang="en-US" b="1" dirty="0" smtClean="0"/>
              <a:t>iv </a:t>
            </a:r>
            <a:r>
              <a:rPr lang="en-US" b="1" dirty="0"/>
              <a:t>Protect Cash Flows from Currency Devaluation</a:t>
            </a:r>
            <a:r>
              <a:rPr lang="en-US" b="1" dirty="0" smtClean="0"/>
              <a:t>:</a:t>
            </a:r>
          </a:p>
          <a:p>
            <a:r>
              <a:rPr lang="en-US" b="1" dirty="0" smtClean="0"/>
              <a:t> </a:t>
            </a:r>
            <a:r>
              <a:rPr lang="en-US" dirty="0"/>
              <a:t>Usually, a portion of the net cash flow produced by a foreign subsidiary is transferred out of that nation, if only to pay out a dividend to the parent company's owners. </a:t>
            </a:r>
            <a:endParaRPr lang="en-US" dirty="0" smtClean="0"/>
          </a:p>
          <a:p>
            <a:r>
              <a:rPr lang="en-US" dirty="0" smtClean="0"/>
              <a:t>Any </a:t>
            </a:r>
            <a:r>
              <a:rPr lang="en-US" dirty="0"/>
              <a:t>foreign currency cash's parent currency value falls when the foreign currency depreciates. </a:t>
            </a:r>
            <a:endParaRPr lang="en-US" dirty="0" smtClean="0"/>
          </a:p>
          <a:p>
            <a:r>
              <a:rPr lang="en-US" dirty="0" smtClean="0"/>
              <a:t>The </a:t>
            </a:r>
            <a:r>
              <a:rPr lang="en-US" dirty="0"/>
              <a:t>parent company may wish to expedite the removal of funds from operations situated in nations where currency depreciation is a common occurrence in order to prevent further devaluation</a:t>
            </a:r>
          </a:p>
        </p:txBody>
      </p:sp>
    </p:spTree>
    <p:extLst>
      <p:ext uri="{BB962C8B-B14F-4D97-AF65-F5344CB8AC3E}">
        <p14:creationId xmlns:p14="http://schemas.microsoft.com/office/powerpoint/2010/main" val="6567646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Additional Cost-Minimization Goals</a:t>
            </a:r>
            <a:endParaRPr lang="en-US" dirty="0"/>
          </a:p>
        </p:txBody>
      </p:sp>
      <p:sp>
        <p:nvSpPr>
          <p:cNvPr id="3" name="Content Placeholder 2"/>
          <p:cNvSpPr>
            <a:spLocks noGrp="1"/>
          </p:cNvSpPr>
          <p:nvPr>
            <p:ph idx="1"/>
          </p:nvPr>
        </p:nvSpPr>
        <p:spPr/>
        <p:txBody>
          <a:bodyPr>
            <a:normAutofit fontScale="92500" lnSpcReduction="10000"/>
          </a:bodyPr>
          <a:lstStyle/>
          <a:p>
            <a:r>
              <a:rPr lang="en-US" dirty="0" err="1"/>
              <a:t>i</a:t>
            </a:r>
            <a:r>
              <a:rPr lang="en-US" dirty="0"/>
              <a:t>. </a:t>
            </a:r>
            <a:r>
              <a:rPr lang="en-US" b="1" dirty="0"/>
              <a:t>Strengthen Competitive Position of overseas Operation: </a:t>
            </a:r>
            <a:r>
              <a:rPr lang="en-US" dirty="0"/>
              <a:t>MNCs can also utilize international transfer pricing to break into new overseas markets and stay competitive in existing ones</a:t>
            </a:r>
            <a:r>
              <a:rPr lang="en-US" dirty="0" smtClean="0"/>
              <a:t>.</a:t>
            </a:r>
          </a:p>
          <a:p>
            <a:r>
              <a:rPr lang="en-US" dirty="0" smtClean="0"/>
              <a:t> </a:t>
            </a:r>
            <a:r>
              <a:rPr lang="en-US" dirty="0"/>
              <a:t>A parent firm may set up a sales subsidiary abroad in order to enter a new market. </a:t>
            </a:r>
            <a:endParaRPr lang="en-US" dirty="0" smtClean="0"/>
          </a:p>
          <a:p>
            <a:r>
              <a:rPr lang="en-US" dirty="0" smtClean="0"/>
              <a:t>The </a:t>
            </a:r>
            <a:r>
              <a:rPr lang="en-US" dirty="0"/>
              <a:t>overseas business must actively compete on pricing, offering its clients substantial discounts, in order to gain market share. </a:t>
            </a:r>
            <a:endParaRPr lang="en-US" dirty="0" smtClean="0"/>
          </a:p>
          <a:p>
            <a:r>
              <a:rPr lang="en-US" dirty="0" smtClean="0"/>
              <a:t>The </a:t>
            </a:r>
            <a:r>
              <a:rPr lang="en-US" dirty="0"/>
              <a:t>parent business can sell finished items to its overseas sales subsidiary at low prices in order to guarantee the new operation's profitability while also anticipating price competition. </a:t>
            </a:r>
            <a:endParaRPr lang="en-US" dirty="0" smtClean="0"/>
          </a:p>
          <a:p>
            <a:r>
              <a:rPr lang="en-US" dirty="0" smtClean="0"/>
              <a:t>The </a:t>
            </a:r>
            <a:r>
              <a:rPr lang="en-US" dirty="0"/>
              <a:t>discount is essentially absorbed by the parent corporation.</a:t>
            </a:r>
          </a:p>
          <a:p>
            <a:endParaRPr lang="en-US" dirty="0"/>
          </a:p>
        </p:txBody>
      </p:sp>
    </p:spTree>
    <p:extLst>
      <p:ext uri="{BB962C8B-B14F-4D97-AF65-F5344CB8AC3E}">
        <p14:creationId xmlns:p14="http://schemas.microsoft.com/office/powerpoint/2010/main" val="38074378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
            </a:r>
            <a:r>
              <a:rPr lang="en-US" dirty="0" smtClean="0"/>
              <a:t>ifferent cost-minimization goals</a:t>
            </a:r>
            <a:endParaRPr lang="en-US" dirty="0"/>
          </a:p>
        </p:txBody>
      </p:sp>
      <p:sp>
        <p:nvSpPr>
          <p:cNvPr id="3" name="Content Placeholder 2"/>
          <p:cNvSpPr>
            <a:spLocks noGrp="1"/>
          </p:cNvSpPr>
          <p:nvPr>
            <p:ph idx="1"/>
          </p:nvPr>
        </p:nvSpPr>
        <p:spPr/>
        <p:txBody>
          <a:bodyPr>
            <a:normAutofit fontScale="70000" lnSpcReduction="20000"/>
          </a:bodyPr>
          <a:lstStyle/>
          <a:p>
            <a:r>
              <a:rPr lang="en-US" dirty="0"/>
              <a:t>The transfer price (high or low) required to accomplish different cost-minimization goals is summarized in the table below: </a:t>
            </a:r>
          </a:p>
          <a:p>
            <a:r>
              <a:rPr lang="en-US" b="1" dirty="0" smtClean="0"/>
              <a:t>OBJECTIVE</a:t>
            </a:r>
            <a:r>
              <a:rPr lang="en-US" b="1" dirty="0"/>
              <a:t>					</a:t>
            </a:r>
            <a:r>
              <a:rPr lang="en-US" b="1" dirty="0" smtClean="0"/>
              <a:t>	TRANSFER </a:t>
            </a:r>
            <a:r>
              <a:rPr lang="en-US" b="1" dirty="0"/>
              <a:t>PRICING RULE</a:t>
            </a:r>
            <a:endParaRPr lang="en-US" dirty="0"/>
          </a:p>
          <a:p>
            <a:r>
              <a:rPr lang="en-US" b="1" dirty="0" smtClean="0"/>
              <a:t>1</a:t>
            </a:r>
            <a:r>
              <a:rPr lang="en-US" b="1" dirty="0"/>
              <a:t>.   </a:t>
            </a:r>
            <a:r>
              <a:rPr lang="en-US" b="1" dirty="0" err="1"/>
              <a:t>Minimise</a:t>
            </a:r>
            <a:r>
              <a:rPr lang="en-US" b="1" dirty="0"/>
              <a:t> Income Taxes:</a:t>
            </a:r>
            <a:endParaRPr lang="en-US" dirty="0"/>
          </a:p>
          <a:p>
            <a:r>
              <a:rPr lang="en-US" dirty="0"/>
              <a:t>	a. Transfer to a country with higher tax rate		</a:t>
            </a:r>
            <a:r>
              <a:rPr lang="en-US" dirty="0" smtClean="0"/>
              <a:t>	High </a:t>
            </a:r>
            <a:r>
              <a:rPr lang="en-US" dirty="0"/>
              <a:t>Price</a:t>
            </a:r>
          </a:p>
          <a:p>
            <a:r>
              <a:rPr lang="en-US" dirty="0"/>
              <a:t>	b. Transfer to a country with lower tax rate		</a:t>
            </a:r>
            <a:r>
              <a:rPr lang="en-US" dirty="0" smtClean="0"/>
              <a:t>	Low </a:t>
            </a:r>
            <a:r>
              <a:rPr lang="en-US" dirty="0"/>
              <a:t>Price</a:t>
            </a:r>
          </a:p>
          <a:p>
            <a:r>
              <a:rPr lang="en-US" b="1" dirty="0"/>
              <a:t>2.   </a:t>
            </a:r>
            <a:r>
              <a:rPr lang="en-US" b="1" dirty="0" err="1"/>
              <a:t>Minimise</a:t>
            </a:r>
            <a:r>
              <a:rPr lang="en-US" b="1" dirty="0"/>
              <a:t> Withholding taxes:</a:t>
            </a:r>
            <a:endParaRPr lang="en-US" dirty="0"/>
          </a:p>
          <a:p>
            <a:r>
              <a:rPr lang="en-US" dirty="0"/>
              <a:t>	Downstream transfer					High Price</a:t>
            </a:r>
          </a:p>
          <a:p>
            <a:r>
              <a:rPr lang="en-US" dirty="0"/>
              <a:t>	Upstream transfer					Low Price</a:t>
            </a:r>
          </a:p>
          <a:p>
            <a:r>
              <a:rPr lang="en-US" b="1" dirty="0"/>
              <a:t>3.Minimise import Duties</a:t>
            </a:r>
            <a:endParaRPr lang="en-US" dirty="0"/>
          </a:p>
          <a:p>
            <a:r>
              <a:rPr lang="en-US" b="1" dirty="0"/>
              <a:t>	</a:t>
            </a:r>
            <a:r>
              <a:rPr lang="en-US" dirty="0"/>
              <a:t>Protect foreign cash flows from currency devaluation	</a:t>
            </a:r>
            <a:r>
              <a:rPr lang="en-US" dirty="0" smtClean="0"/>
              <a:t>	High </a:t>
            </a:r>
            <a:r>
              <a:rPr lang="en-US" dirty="0"/>
              <a:t>Price</a:t>
            </a:r>
          </a:p>
          <a:p>
            <a:r>
              <a:rPr lang="en-US" dirty="0"/>
              <a:t>	Avoid repatriation restrictions				High Price</a:t>
            </a:r>
          </a:p>
          <a:p>
            <a:r>
              <a:rPr lang="en-US" dirty="0"/>
              <a:t>	Improve competitive position of foreign operation		Low Price</a:t>
            </a:r>
          </a:p>
          <a:p>
            <a:endParaRPr lang="en-US" dirty="0"/>
          </a:p>
        </p:txBody>
      </p:sp>
    </p:spTree>
    <p:extLst>
      <p:ext uri="{BB962C8B-B14F-4D97-AF65-F5344CB8AC3E}">
        <p14:creationId xmlns:p14="http://schemas.microsoft.com/office/powerpoint/2010/main" val="30555216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13 : Transfer Pricing</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End of Week Thirteen Part 2</a:t>
            </a:r>
            <a:endParaRPr lang="en-US" dirty="0"/>
          </a:p>
        </p:txBody>
      </p:sp>
    </p:spTree>
    <p:extLst>
      <p:ext uri="{BB962C8B-B14F-4D97-AF65-F5344CB8AC3E}">
        <p14:creationId xmlns:p14="http://schemas.microsoft.com/office/powerpoint/2010/main" val="4058513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3305</Words>
  <Application>Microsoft Office PowerPoint</Application>
  <PresentationFormat>Custom</PresentationFormat>
  <Paragraphs>234</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Course: Advanced Management Accounting</vt:lpstr>
      <vt:lpstr>Introduction</vt:lpstr>
      <vt:lpstr>What is Transfer Pricing? </vt:lpstr>
      <vt:lpstr>Transfer Pricing</vt:lpstr>
      <vt:lpstr>Advantages of Transfer Pricing</vt:lpstr>
      <vt:lpstr>Disadvantages of Transfer Pricing</vt:lpstr>
      <vt:lpstr>Transfer Pricing Methods and Best Practices </vt:lpstr>
      <vt:lpstr>Transfer Pricing Methods and Best Practices</vt:lpstr>
      <vt:lpstr>Operation of Transfer Pricing</vt:lpstr>
      <vt:lpstr>Operation of Transfer Pricing</vt:lpstr>
      <vt:lpstr>Operation of Transfer Pricing</vt:lpstr>
      <vt:lpstr>Operation of Transfer Pricing</vt:lpstr>
      <vt:lpstr>Operation of Transfer Pricing</vt:lpstr>
      <vt:lpstr>Transfer Pricing Methods</vt:lpstr>
      <vt:lpstr>Transfer Pricing Methods</vt:lpstr>
      <vt:lpstr>The following strategies can be applied to transfer pricing</vt:lpstr>
      <vt:lpstr>Strategies applied to transfer pricing</vt:lpstr>
      <vt:lpstr>Comparable Uncontrolled Price (CUP)  </vt:lpstr>
      <vt:lpstr>Methods</vt:lpstr>
      <vt:lpstr>Methods</vt:lpstr>
      <vt:lpstr>Week 13 : Transfer Pricing </vt:lpstr>
      <vt:lpstr>Week 13 : Transfer Pricing</vt:lpstr>
      <vt:lpstr>Transactional Profit Methods </vt:lpstr>
      <vt:lpstr>Transactional Profit Methods</vt:lpstr>
      <vt:lpstr>The Profit-Split Approach</vt:lpstr>
      <vt:lpstr>Harness the Value of Intelligent Transfer Pricing </vt:lpstr>
      <vt:lpstr>International Transfer Pricing </vt:lpstr>
      <vt:lpstr>International Transfer Pricing</vt:lpstr>
      <vt:lpstr>International Transfer Pricing</vt:lpstr>
      <vt:lpstr>Decentralization and Goal Congruence </vt:lpstr>
      <vt:lpstr>benefits of decentralization</vt:lpstr>
      <vt:lpstr>Drawbacks of Decentralization</vt:lpstr>
      <vt:lpstr>Decentralization</vt:lpstr>
      <vt:lpstr>Decentralization</vt:lpstr>
      <vt:lpstr>Objectives of International Transfer Pricing </vt:lpstr>
      <vt:lpstr>Performance Evaluation </vt:lpstr>
      <vt:lpstr>Objectives of International Transfer Pricing</vt:lpstr>
      <vt:lpstr>Cost Minimization </vt:lpstr>
      <vt:lpstr>Cost Minimization</vt:lpstr>
      <vt:lpstr>Cost Minimization</vt:lpstr>
      <vt:lpstr>Additional Cost-Minimization Goals  </vt:lpstr>
      <vt:lpstr>Additional Cost-Minimization Goals  </vt:lpstr>
      <vt:lpstr>Additional Cost-Minimization Goals</vt:lpstr>
      <vt:lpstr>Additional Cost-Minimization Goals</vt:lpstr>
      <vt:lpstr>Different cost-minimization goals</vt:lpstr>
      <vt:lpstr>Week 13 : Transfer Pricing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 Karugu Kahihu</dc:creator>
  <cp:lastModifiedBy>Admin</cp:lastModifiedBy>
  <cp:revision>16</cp:revision>
  <dcterms:created xsi:type="dcterms:W3CDTF">2024-11-07T11:03:57Z</dcterms:created>
  <dcterms:modified xsi:type="dcterms:W3CDTF">2024-11-08T05:55:41Z</dcterms:modified>
</cp:coreProperties>
</file>