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76" r:id="rId1"/>
  </p:sldMasterIdLst>
  <p:notesMasterIdLst>
    <p:notesMasterId r:id="rId46"/>
  </p:notesMasterIdLst>
  <p:sldIdLst>
    <p:sldId id="256" r:id="rId2"/>
    <p:sldId id="314" r:id="rId3"/>
    <p:sldId id="315" r:id="rId4"/>
    <p:sldId id="257" r:id="rId5"/>
    <p:sldId id="306" r:id="rId6"/>
    <p:sldId id="258" r:id="rId7"/>
    <p:sldId id="259" r:id="rId8"/>
    <p:sldId id="260" r:id="rId9"/>
    <p:sldId id="261" r:id="rId10"/>
    <p:sldId id="273" r:id="rId11"/>
    <p:sldId id="272" r:id="rId12"/>
    <p:sldId id="307" r:id="rId13"/>
    <p:sldId id="302" r:id="rId14"/>
    <p:sldId id="308" r:id="rId15"/>
    <p:sldId id="262" r:id="rId16"/>
    <p:sldId id="309" r:id="rId17"/>
    <p:sldId id="303" r:id="rId18"/>
    <p:sldId id="310" r:id="rId19"/>
    <p:sldId id="311" r:id="rId20"/>
    <p:sldId id="264" r:id="rId21"/>
    <p:sldId id="304" r:id="rId22"/>
    <p:sldId id="317" r:id="rId23"/>
    <p:sldId id="316" r:id="rId24"/>
    <p:sldId id="265" r:id="rId25"/>
    <p:sldId id="266" r:id="rId26"/>
    <p:sldId id="267" r:id="rId27"/>
    <p:sldId id="268" r:id="rId28"/>
    <p:sldId id="269" r:id="rId29"/>
    <p:sldId id="305" r:id="rId30"/>
    <p:sldId id="270" r:id="rId31"/>
    <p:sldId id="312" r:id="rId32"/>
    <p:sldId id="274" r:id="rId33"/>
    <p:sldId id="276" r:id="rId34"/>
    <p:sldId id="277" r:id="rId35"/>
    <p:sldId id="278" r:id="rId36"/>
    <p:sldId id="279" r:id="rId37"/>
    <p:sldId id="280" r:id="rId38"/>
    <p:sldId id="281" r:id="rId39"/>
    <p:sldId id="282" r:id="rId40"/>
    <p:sldId id="313" r:id="rId41"/>
    <p:sldId id="275" r:id="rId42"/>
    <p:sldId id="318" r:id="rId43"/>
    <p:sldId id="319" r:id="rId44"/>
    <p:sldId id="32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720"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54120D-9F58-4406-B2B7-A9E906498D14}" type="datetimeFigureOut">
              <a:rPr lang="en-US" smtClean="0"/>
              <a:t>9/17/2024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CBA48-2FF3-471A-85AC-458182D51658}" type="slidenum">
              <a:rPr lang="en-US" smtClean="0"/>
              <a:t>‹#›</a:t>
            </a:fld>
            <a:endParaRPr lang="en-US"/>
          </a:p>
        </p:txBody>
      </p:sp>
    </p:spTree>
    <p:extLst>
      <p:ext uri="{BB962C8B-B14F-4D97-AF65-F5344CB8AC3E}">
        <p14:creationId xmlns:p14="http://schemas.microsoft.com/office/powerpoint/2010/main" val="589787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5"/>
          <p:cNvSpPr>
            <a:spLocks noGrp="1" noChangeArrowheads="1"/>
          </p:cNvSpPr>
          <p:nvPr>
            <p:ph type="sldNum" sz="quarter" idx="5"/>
          </p:nvPr>
        </p:nvSpPr>
        <p:spPr>
          <a:noFill/>
        </p:spPr>
        <p:txBody>
          <a:bodyPr/>
          <a:lstStyle>
            <a:lvl1pPr defTabSz="792163">
              <a:defRPr sz="2400">
                <a:solidFill>
                  <a:schemeClr val="tx1"/>
                </a:solidFill>
                <a:latin typeface="Times New Roman" pitchFamily="18" charset="0"/>
              </a:defRPr>
            </a:lvl1pPr>
            <a:lvl2pPr marL="742950" indent="-285750" defTabSz="792163">
              <a:defRPr sz="2400">
                <a:solidFill>
                  <a:schemeClr val="tx1"/>
                </a:solidFill>
                <a:latin typeface="Times New Roman" pitchFamily="18" charset="0"/>
              </a:defRPr>
            </a:lvl2pPr>
            <a:lvl3pPr marL="1143000" indent="-228600" defTabSz="792163">
              <a:defRPr sz="2400">
                <a:solidFill>
                  <a:schemeClr val="tx1"/>
                </a:solidFill>
                <a:latin typeface="Times New Roman" pitchFamily="18" charset="0"/>
              </a:defRPr>
            </a:lvl3pPr>
            <a:lvl4pPr marL="1600200" indent="-228600" defTabSz="792163">
              <a:defRPr sz="2400">
                <a:solidFill>
                  <a:schemeClr val="tx1"/>
                </a:solidFill>
                <a:latin typeface="Times New Roman" pitchFamily="18" charset="0"/>
              </a:defRPr>
            </a:lvl4pPr>
            <a:lvl5pPr marL="2057400" indent="-228600" defTabSz="792163">
              <a:defRPr sz="2400">
                <a:solidFill>
                  <a:schemeClr val="tx1"/>
                </a:solidFill>
                <a:latin typeface="Times New Roman" pitchFamily="18" charset="0"/>
              </a:defRPr>
            </a:lvl5pPr>
            <a:lvl6pPr marL="2514600" indent="-228600" algn="ctr" defTabSz="792163" eaLnBrk="0" fontAlgn="base" hangingPunct="0">
              <a:spcBef>
                <a:spcPct val="0"/>
              </a:spcBef>
              <a:spcAft>
                <a:spcPct val="0"/>
              </a:spcAft>
              <a:defRPr sz="2400">
                <a:solidFill>
                  <a:schemeClr val="tx1"/>
                </a:solidFill>
                <a:latin typeface="Times New Roman" pitchFamily="18" charset="0"/>
              </a:defRPr>
            </a:lvl6pPr>
            <a:lvl7pPr marL="2971800" indent="-228600" algn="ctr" defTabSz="792163" eaLnBrk="0" fontAlgn="base" hangingPunct="0">
              <a:spcBef>
                <a:spcPct val="0"/>
              </a:spcBef>
              <a:spcAft>
                <a:spcPct val="0"/>
              </a:spcAft>
              <a:defRPr sz="2400">
                <a:solidFill>
                  <a:schemeClr val="tx1"/>
                </a:solidFill>
                <a:latin typeface="Times New Roman" pitchFamily="18" charset="0"/>
              </a:defRPr>
            </a:lvl7pPr>
            <a:lvl8pPr marL="3429000" indent="-228600" algn="ctr" defTabSz="792163" eaLnBrk="0" fontAlgn="base" hangingPunct="0">
              <a:spcBef>
                <a:spcPct val="0"/>
              </a:spcBef>
              <a:spcAft>
                <a:spcPct val="0"/>
              </a:spcAft>
              <a:defRPr sz="2400">
                <a:solidFill>
                  <a:schemeClr val="tx1"/>
                </a:solidFill>
                <a:latin typeface="Times New Roman" pitchFamily="18" charset="0"/>
              </a:defRPr>
            </a:lvl8pPr>
            <a:lvl9pPr marL="3886200" indent="-228600" algn="ctr" defTabSz="792163" eaLnBrk="0" fontAlgn="base" hangingPunct="0">
              <a:spcBef>
                <a:spcPct val="0"/>
              </a:spcBef>
              <a:spcAft>
                <a:spcPct val="0"/>
              </a:spcAft>
              <a:defRPr sz="2400">
                <a:solidFill>
                  <a:schemeClr val="tx1"/>
                </a:solidFill>
                <a:latin typeface="Times New Roman" pitchFamily="18" charset="0"/>
              </a:defRPr>
            </a:lvl9pPr>
          </a:lstStyle>
          <a:p>
            <a:fld id="{CF739857-6D3A-4D75-A673-B3F26F4CA5C2}" type="slidenum">
              <a:rPr lang="en-GB" sz="1100"/>
              <a:pPr/>
              <a:t>6</a:t>
            </a:fld>
            <a:endParaRPr lang="en-GB" sz="1100"/>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B993C4F-090D-4361-9572-0C1723994EC9}" type="datetime1">
              <a:rPr lang="en-US" smtClean="0"/>
              <a:t>9/17/2024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2172A55-36A7-42E9-A51E-B7C9A7186770}" type="datetime1">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D9368E6-0946-4C3E-923E-BA4352469E08}" type="datetime1">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5B5FFBF-9E8D-495E-A8F8-EC90526EE6D9}" type="datetime1">
              <a:rPr lang="en-US" smtClean="0"/>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38701E0-3ADE-404A-9084-533B25C28540}" type="datetime1">
              <a:rPr lang="en-US" smtClean="0"/>
              <a:t>9/17/2024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346A128-920D-4C77-8F74-995789927358}" type="datetime1">
              <a:rPr lang="en-US" smtClean="0"/>
              <a:t>9/17/2024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2F15D9-E63D-4E66-A438-59A921FC5846}" type="slidenum">
              <a:rPr lang="en-US" smtClean="0"/>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3F3EA-189D-4D7A-8253-541F43F962E2}" type="datetime1">
              <a:rPr lang="en-US" smtClean="0"/>
              <a:t>9/17/2024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62A8CF99-7BE3-4B65-B67E-BD55E1C296B3}" type="datetime1">
              <a:rPr lang="en-US" smtClean="0"/>
              <a:t>9/17/2024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09D2E23-4B89-4728-977E-9A2AB61D145E}" type="datetime1">
              <a:rPr lang="en-US" smtClean="0"/>
              <a:t>9/17/2024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82F15D9-E63D-4E66-A438-59A921FC5846}"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F90AA42-E5F1-45FF-BC22-EA5BCD2D3A7A}" type="datetime1">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CF6F075-2832-49CD-9432-255C46AF5BE9}" type="datetime1">
              <a:rPr lang="en-US" smtClean="0"/>
              <a:t>9/17/2024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2F15D9-E63D-4E66-A438-59A921FC5846}"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DEECD00-1552-4678-9FB2-334982E25B60}" type="datetime1">
              <a:rPr lang="en-US" smtClean="0"/>
              <a:t>9/17/2024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82F15D9-E63D-4E66-A438-59A921FC584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066800"/>
            <a:ext cx="7772400" cy="1829761"/>
          </a:xfrm>
        </p:spPr>
        <p:txBody>
          <a:bodyPr>
            <a:normAutofit/>
          </a:bodyPr>
          <a:lstStyle/>
          <a:p>
            <a:pPr algn="ctr"/>
            <a:r>
              <a:rPr lang="en-US" sz="4000" b="1" dirty="0" smtClean="0">
                <a:latin typeface="Arial" panose="020B0604020202020204" pitchFamily="34" charset="0"/>
                <a:cs typeface="Arial" panose="020B0604020202020204" pitchFamily="34" charset="0"/>
              </a:rPr>
              <a:t>INTERNATIONAL </a:t>
            </a:r>
            <a:r>
              <a:rPr lang="en-US" sz="4000" b="1" dirty="0">
                <a:latin typeface="Arial" panose="020B0604020202020204" pitchFamily="34" charset="0"/>
                <a:cs typeface="Arial" panose="020B0604020202020204" pitchFamily="34" charset="0"/>
              </a:rPr>
              <a:t>BUSINESS MANAGEMENT</a:t>
            </a:r>
            <a:endParaRPr lang="en-US" sz="40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685800" y="3124200"/>
            <a:ext cx="7772400" cy="1687111"/>
          </a:xfrm>
        </p:spPr>
        <p:txBody>
          <a:bodyPr>
            <a:normAutofit fontScale="92500" lnSpcReduction="20000"/>
          </a:bodyPr>
          <a:lstStyle/>
          <a:p>
            <a:pPr algn="ctr"/>
            <a:r>
              <a:rPr lang="en-US" sz="3900" dirty="0" smtClean="0">
                <a:latin typeface="Arial" panose="020B0604020202020204" pitchFamily="34" charset="0"/>
                <a:cs typeface="Arial" panose="020B0604020202020204" pitchFamily="34" charset="0"/>
              </a:rPr>
              <a:t>Week 1: Introduction</a:t>
            </a:r>
          </a:p>
          <a:p>
            <a:pPr algn="ctr"/>
            <a:endParaRPr lang="en-US" dirty="0" smtClean="0"/>
          </a:p>
          <a:p>
            <a:pPr algn="ctr"/>
            <a:r>
              <a:rPr lang="en-US" sz="2600" dirty="0" smtClean="0">
                <a:latin typeface="Arial" panose="020B0604020202020204" pitchFamily="34" charset="0"/>
                <a:cs typeface="Arial" panose="020B0604020202020204" pitchFamily="34" charset="0"/>
              </a:rPr>
              <a:t>BY </a:t>
            </a:r>
          </a:p>
          <a:p>
            <a:pPr algn="ctr"/>
            <a:r>
              <a:rPr lang="en-US" sz="2600" dirty="0" smtClean="0">
                <a:latin typeface="Arial" panose="020B0604020202020204" pitchFamily="34" charset="0"/>
                <a:cs typeface="Arial" panose="020B0604020202020204" pitchFamily="34" charset="0"/>
              </a:rPr>
              <a:t>DR JULIUS KAHUTHIA MWANGI</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9767787"/>
      </p:ext>
    </p:extLst>
  </p:cSld>
  <p:clrMapOvr>
    <a:masterClrMapping/>
  </p:clrMapOvr>
  <mc:AlternateContent xmlns:mc="http://schemas.openxmlformats.org/markup-compatibility/2006">
    <mc:Choice xmlns:p14="http://schemas.microsoft.com/office/powerpoint/2010/main" Requires="p14">
      <p:transition spd="slow" p14:dur="4000">
        <p:wheel spokes="1"/>
      </p:transition>
    </mc:Choice>
    <mc:Fallback>
      <p:transition spd="slow">
        <p:wheel spokes="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109728" indent="0" algn="just">
              <a:lnSpc>
                <a:spcPct val="150000"/>
              </a:lnSpc>
              <a:buNone/>
            </a:pPr>
            <a:r>
              <a:rPr lang="en-US" dirty="0" smtClean="0">
                <a:latin typeface="Arial" panose="020B0604020202020204" pitchFamily="34" charset="0"/>
                <a:cs typeface="Arial" panose="020B0604020202020204" pitchFamily="34" charset="0"/>
              </a:rPr>
              <a:t>By the end of the lesson you should be able to;</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Define an internal business</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Give reasons why firms engage in international business</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Explain various problems facing international business</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Highlight several strategies that are used to enter foreign markets.</a:t>
            </a:r>
            <a:endParaRPr lang="en-US"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a:t>
            </a:fld>
            <a:endParaRPr lang="en-US"/>
          </a:p>
        </p:txBody>
      </p:sp>
    </p:spTree>
    <p:extLst>
      <p:ext uri="{BB962C8B-B14F-4D97-AF65-F5344CB8AC3E}">
        <p14:creationId xmlns:p14="http://schemas.microsoft.com/office/powerpoint/2010/main" val="3067959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restig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Introduction </a:t>
            </a:r>
          </a:p>
          <a:p>
            <a:pPr algn="just">
              <a:lnSpc>
                <a:spcPct val="150000"/>
              </a:lnSpc>
            </a:pPr>
            <a:r>
              <a:rPr lang="en-US" dirty="0" smtClean="0">
                <a:latin typeface="Arial" panose="020B0604020202020204" pitchFamily="34" charset="0"/>
                <a:cs typeface="Arial" panose="020B0604020202020204" pitchFamily="34" charset="0"/>
              </a:rPr>
              <a:t>The nature of international business </a:t>
            </a:r>
          </a:p>
          <a:p>
            <a:pPr algn="just">
              <a:lnSpc>
                <a:spcPct val="150000"/>
              </a:lnSpc>
            </a:pPr>
            <a:r>
              <a:rPr lang="en-US" dirty="0" smtClean="0">
                <a:latin typeface="Arial" panose="020B0604020202020204" pitchFamily="34" charset="0"/>
                <a:cs typeface="Arial" panose="020B0604020202020204" pitchFamily="34" charset="0"/>
              </a:rPr>
              <a:t>Some key terms in international business</a:t>
            </a:r>
          </a:p>
          <a:p>
            <a:pPr algn="just">
              <a:lnSpc>
                <a:spcPct val="150000"/>
              </a:lnSpc>
            </a:pPr>
            <a:r>
              <a:rPr lang="en-US" dirty="0" smtClean="0">
                <a:latin typeface="Arial" panose="020B0604020202020204" pitchFamily="34" charset="0"/>
                <a:cs typeface="Arial" panose="020B0604020202020204" pitchFamily="34" charset="0"/>
              </a:rPr>
              <a:t>Orientation of multinational corporations</a:t>
            </a:r>
          </a:p>
          <a:p>
            <a:pPr algn="just">
              <a:lnSpc>
                <a:spcPct val="150000"/>
              </a:lnSpc>
            </a:pPr>
            <a:r>
              <a:rPr lang="en-US" dirty="0" smtClean="0">
                <a:latin typeface="Arial" panose="020B0604020202020204" pitchFamily="34" charset="0"/>
                <a:cs typeface="Arial" panose="020B0604020202020204" pitchFamily="34" charset="0"/>
              </a:rPr>
              <a:t>Reasons why firms engage in international business </a:t>
            </a:r>
            <a:endParaRPr lang="en-US"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one </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a:t>
            </a:fld>
            <a:endParaRPr lang="en-US"/>
          </a:p>
        </p:txBody>
      </p:sp>
    </p:spTree>
    <p:extLst>
      <p:ext uri="{BB962C8B-B14F-4D97-AF65-F5344CB8AC3E}">
        <p14:creationId xmlns:p14="http://schemas.microsoft.com/office/powerpoint/2010/main" val="2774053777"/>
      </p:ext>
    </p:extLst>
  </p:cSld>
  <p:clrMapOvr>
    <a:masterClrMapping/>
  </p:clrMapOvr>
  <mc:AlternateContent xmlns:mc="http://schemas.openxmlformats.org/markup-compatibility/2006">
    <mc:Choice xmlns:p14="http://schemas.microsoft.com/office/powerpoint/2010/main" Requires="p14">
      <p:transition spd="slow" p14:dur="4000">
        <p:comb/>
      </p:transition>
    </mc:Choice>
    <mc:Fallback>
      <p:transition spd="slow">
        <p:comb/>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458200" cy="5257800"/>
          </a:xfrm>
        </p:spPr>
        <p:txBody>
          <a:bodyPr>
            <a:noAutofit/>
          </a:bodyPr>
          <a:lstStyle/>
          <a:p>
            <a:pPr algn="just">
              <a:lnSpc>
                <a:spcPct val="150000"/>
              </a:lnSpc>
            </a:pPr>
            <a:r>
              <a:rPr lang="en-US" sz="2400" dirty="0">
                <a:latin typeface="Arial" panose="020B0604020202020204" pitchFamily="34" charset="0"/>
                <a:cs typeface="Arial" panose="020B0604020202020204" pitchFamily="34" charset="0"/>
              </a:rPr>
              <a:t>International business involves commercial activities that cross national frontiers.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concerns the </a:t>
            </a:r>
            <a:r>
              <a:rPr lang="en-US" sz="2400" dirty="0" smtClean="0">
                <a:latin typeface="Arial" panose="020B0604020202020204" pitchFamily="34" charset="0"/>
                <a:cs typeface="Arial" panose="020B0604020202020204" pitchFamily="34" charset="0"/>
              </a:rPr>
              <a:t>international:</a:t>
            </a:r>
          </a:p>
          <a:p>
            <a:pPr algn="just">
              <a:lnSpc>
                <a:spcPct val="150000"/>
              </a:lnSpc>
              <a:buFontTx/>
              <a:buChar char="-"/>
            </a:pPr>
            <a:r>
              <a:rPr lang="en-US" sz="2400" dirty="0" smtClean="0">
                <a:latin typeface="Arial" panose="020B0604020202020204" pitchFamily="34" charset="0"/>
                <a:cs typeface="Arial" panose="020B0604020202020204" pitchFamily="34" charset="0"/>
              </a:rPr>
              <a:t>movement </a:t>
            </a:r>
            <a:r>
              <a:rPr lang="en-US" sz="2400" dirty="0">
                <a:latin typeface="Arial" panose="020B0604020202020204" pitchFamily="34" charset="0"/>
                <a:cs typeface="Arial" panose="020B0604020202020204" pitchFamily="34" charset="0"/>
              </a:rPr>
              <a:t>of goods, capital, services, employees and technology; </a:t>
            </a:r>
            <a:endParaRPr lang="en-US" sz="2400" dirty="0" smtClean="0">
              <a:latin typeface="Arial" panose="020B0604020202020204" pitchFamily="34" charset="0"/>
              <a:cs typeface="Arial" panose="020B0604020202020204" pitchFamily="34" charset="0"/>
            </a:endParaRPr>
          </a:p>
          <a:p>
            <a:pPr algn="just">
              <a:lnSpc>
                <a:spcPct val="150000"/>
              </a:lnSpc>
              <a:buFontTx/>
              <a:buChar char="-"/>
            </a:pPr>
            <a:r>
              <a:rPr lang="en-US" sz="2400" dirty="0" smtClean="0">
                <a:latin typeface="Arial" panose="020B0604020202020204" pitchFamily="34" charset="0"/>
                <a:cs typeface="Arial" panose="020B0604020202020204" pitchFamily="34" charset="0"/>
              </a:rPr>
              <a:t>importing </a:t>
            </a:r>
            <a:r>
              <a:rPr lang="en-US" sz="2400" dirty="0">
                <a:latin typeface="Arial" panose="020B0604020202020204" pitchFamily="34" charset="0"/>
                <a:cs typeface="Arial" panose="020B0604020202020204" pitchFamily="34" charset="0"/>
              </a:rPr>
              <a:t>and exporting; investments in physical ; </a:t>
            </a:r>
          </a:p>
          <a:p>
            <a:pPr algn="just">
              <a:lnSpc>
                <a:spcPct val="150000"/>
              </a:lnSpc>
              <a:buFontTx/>
              <a:buChar char="-"/>
            </a:pPr>
            <a:r>
              <a:rPr lang="en-US" sz="2400" dirty="0" smtClean="0">
                <a:latin typeface="Arial" panose="020B0604020202020204" pitchFamily="34" charset="0"/>
                <a:cs typeface="Arial" panose="020B0604020202020204" pitchFamily="34" charset="0"/>
              </a:rPr>
              <a:t>cross-border </a:t>
            </a:r>
            <a:r>
              <a:rPr lang="en-US" sz="2400" dirty="0">
                <a:latin typeface="Arial" panose="020B0604020202020204" pitchFamily="34" charset="0"/>
                <a:cs typeface="Arial" panose="020B0604020202020204" pitchFamily="34" charset="0"/>
              </a:rPr>
              <a:t>transactions in intellectual property </a:t>
            </a:r>
            <a:r>
              <a:rPr lang="en-US" sz="2400" dirty="0" smtClean="0">
                <a:latin typeface="Arial" panose="020B0604020202020204" pitchFamily="34" charset="0"/>
                <a:cs typeface="Arial" panose="020B0604020202020204" pitchFamily="34" charset="0"/>
              </a:rPr>
              <a:t> via </a:t>
            </a:r>
            <a:r>
              <a:rPr lang="en-US" sz="2400" dirty="0">
                <a:latin typeface="Arial" panose="020B0604020202020204" pitchFamily="34" charset="0"/>
                <a:cs typeface="Arial" panose="020B0604020202020204" pitchFamily="34" charset="0"/>
              </a:rPr>
              <a:t>licensing and franchising; </a:t>
            </a: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a:latin typeface="Arial" panose="020B0604020202020204" pitchFamily="34" charset="0"/>
                <a:cs typeface="Arial" panose="020B0604020202020204" pitchFamily="34" charset="0"/>
              </a:rPr>
              <a:t>INTRODUCTION TO INTERNATIONAL </a:t>
            </a:r>
            <a:r>
              <a:rPr lang="en-US" sz="3600" b="1" dirty="0" smtClean="0">
                <a:latin typeface="Arial" panose="020B0604020202020204" pitchFamily="34" charset="0"/>
                <a:cs typeface="Arial" panose="020B0604020202020204" pitchFamily="34" charset="0"/>
              </a:rPr>
              <a:t>BUSINESS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a:t>
            </a:fld>
            <a:endParaRPr lang="en-US"/>
          </a:p>
        </p:txBody>
      </p:sp>
    </p:spTree>
    <p:extLst>
      <p:ext uri="{BB962C8B-B14F-4D97-AF65-F5344CB8AC3E}">
        <p14:creationId xmlns:p14="http://schemas.microsoft.com/office/powerpoint/2010/main" val="14059477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458200" cy="5257800"/>
          </a:xfrm>
        </p:spPr>
        <p:txBody>
          <a:bodyPr>
            <a:noAutofit/>
          </a:bodyPr>
          <a:lstStyle/>
          <a:p>
            <a:pPr algn="just">
              <a:lnSpc>
                <a:spcPct val="150000"/>
              </a:lnSpc>
              <a:buFontTx/>
              <a:buChar char="-"/>
            </a:pPr>
            <a:r>
              <a:rPr lang="en-US" sz="2400" dirty="0" smtClean="0">
                <a:latin typeface="Arial" panose="020B0604020202020204" pitchFamily="34" charset="0"/>
                <a:cs typeface="Arial" panose="020B0604020202020204" pitchFamily="34" charset="0"/>
              </a:rPr>
              <a:t>financial </a:t>
            </a:r>
            <a:r>
              <a:rPr lang="en-US" sz="2400" dirty="0">
                <a:latin typeface="Arial" panose="020B0604020202020204" pitchFamily="34" charset="0"/>
                <a:cs typeface="Arial" panose="020B0604020202020204" pitchFamily="34" charset="0"/>
              </a:rPr>
              <a:t>assets in foreign countries; </a:t>
            </a:r>
            <a:endParaRPr lang="en-US" sz="2400" dirty="0" smtClean="0">
              <a:latin typeface="Arial" panose="020B0604020202020204" pitchFamily="34" charset="0"/>
              <a:cs typeface="Arial" panose="020B0604020202020204" pitchFamily="34" charset="0"/>
            </a:endParaRPr>
          </a:p>
          <a:p>
            <a:pPr algn="just">
              <a:lnSpc>
                <a:spcPct val="150000"/>
              </a:lnSpc>
              <a:buFontTx/>
              <a:buChar char="-"/>
            </a:pPr>
            <a:r>
              <a:rPr lang="en-US" sz="2400" dirty="0" smtClean="0">
                <a:latin typeface="Arial" panose="020B0604020202020204" pitchFamily="34" charset="0"/>
                <a:cs typeface="Arial" panose="020B0604020202020204" pitchFamily="34" charset="0"/>
              </a:rPr>
              <a:t>contract </a:t>
            </a:r>
            <a:r>
              <a:rPr lang="en-US" sz="2400" dirty="0">
                <a:latin typeface="Arial" panose="020B0604020202020204" pitchFamily="34" charset="0"/>
                <a:cs typeface="Arial" panose="020B0604020202020204" pitchFamily="34" charset="0"/>
              </a:rPr>
              <a:t>manufacture or assembly of goods abroad for local sale or for export to other nations; </a:t>
            </a:r>
            <a:endParaRPr lang="en-US" sz="2400" dirty="0" smtClean="0">
              <a:latin typeface="Arial" panose="020B0604020202020204" pitchFamily="34" charset="0"/>
              <a:cs typeface="Arial" panose="020B0604020202020204" pitchFamily="34" charset="0"/>
            </a:endParaRPr>
          </a:p>
          <a:p>
            <a:pPr algn="just">
              <a:lnSpc>
                <a:spcPct val="150000"/>
              </a:lnSpc>
              <a:buFontTx/>
              <a:buChar char="-"/>
            </a:pPr>
            <a:r>
              <a:rPr lang="en-US" sz="2400" dirty="0" smtClean="0">
                <a:latin typeface="Arial" panose="020B0604020202020204" pitchFamily="34" charset="0"/>
                <a:cs typeface="Arial" panose="020B0604020202020204" pitchFamily="34" charset="0"/>
              </a:rPr>
              <a:t>buying </a:t>
            </a:r>
            <a:r>
              <a:rPr lang="en-US" sz="2400" dirty="0">
                <a:latin typeface="Arial" panose="020B0604020202020204" pitchFamily="34" charset="0"/>
                <a:cs typeface="Arial" panose="020B0604020202020204" pitchFamily="34" charset="0"/>
              </a:rPr>
              <a:t>and selling in foreign countries; </a:t>
            </a:r>
            <a:endParaRPr lang="en-US" sz="2400" dirty="0" smtClean="0">
              <a:latin typeface="Arial" panose="020B0604020202020204" pitchFamily="34" charset="0"/>
              <a:cs typeface="Arial" panose="020B0604020202020204" pitchFamily="34" charset="0"/>
            </a:endParaRPr>
          </a:p>
          <a:p>
            <a:pPr algn="just">
              <a:lnSpc>
                <a:spcPct val="150000"/>
              </a:lnSpc>
              <a:buFontTx/>
              <a:buChar char="-"/>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establishment of foreign warehousing and distribution systems; </a:t>
            </a:r>
            <a:endParaRPr lang="en-US" sz="2400" dirty="0" smtClean="0">
              <a:latin typeface="Arial" panose="020B0604020202020204" pitchFamily="34" charset="0"/>
              <a:cs typeface="Arial" panose="020B0604020202020204" pitchFamily="34" charset="0"/>
            </a:endParaRPr>
          </a:p>
          <a:p>
            <a:pPr algn="just">
              <a:lnSpc>
                <a:spcPct val="150000"/>
              </a:lnSpc>
              <a:buFontTx/>
              <a:buChar char="-"/>
            </a:pPr>
            <a:r>
              <a:rPr lang="en-US" sz="2400" dirty="0" smtClean="0">
                <a:latin typeface="Arial" panose="020B0604020202020204" pitchFamily="34" charset="0"/>
                <a:cs typeface="Arial" panose="020B0604020202020204" pitchFamily="34" charset="0"/>
              </a:rPr>
              <a:t>and </a:t>
            </a:r>
            <a:r>
              <a:rPr lang="en-US" sz="2400" dirty="0">
                <a:latin typeface="Arial" panose="020B0604020202020204" pitchFamily="34" charset="0"/>
                <a:cs typeface="Arial" panose="020B0604020202020204" pitchFamily="34" charset="0"/>
              </a:rPr>
              <a:t>the import to one foreign country of goods from a second foreign country for subsequent local sale.</a:t>
            </a:r>
          </a:p>
          <a:p>
            <a:pPr algn="just">
              <a:lnSpc>
                <a:spcPct val="170000"/>
              </a:lnSpc>
            </a:pPr>
            <a:endParaRPr lang="en-US" sz="16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a:latin typeface="Arial" panose="020B0604020202020204" pitchFamily="34" charset="0"/>
                <a:cs typeface="Arial" panose="020B0604020202020204" pitchFamily="34" charset="0"/>
              </a:rPr>
              <a:t>INTRODUCTION TO INTERNATIONAL </a:t>
            </a:r>
            <a:r>
              <a:rPr lang="en-US" sz="3600" b="1" dirty="0" smtClean="0">
                <a:latin typeface="Arial" panose="020B0604020202020204" pitchFamily="34" charset="0"/>
                <a:cs typeface="Arial" panose="020B0604020202020204" pitchFamily="34" charset="0"/>
              </a:rPr>
              <a:t>BUSINESS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5</a:t>
            </a:fld>
            <a:endParaRPr lang="en-US"/>
          </a:p>
        </p:txBody>
      </p:sp>
    </p:spTree>
    <p:extLst>
      <p:ext uri="{BB962C8B-B14F-4D97-AF65-F5344CB8AC3E}">
        <p14:creationId xmlns:p14="http://schemas.microsoft.com/office/powerpoint/2010/main" val="20224516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p:cNvSpPr>
            <a:spLocks noGrp="1" noChangeArrowheads="1"/>
          </p:cNvSpPr>
          <p:nvPr>
            <p:ph idx="1"/>
          </p:nvPr>
        </p:nvSpPr>
        <p:spPr>
          <a:xfrm>
            <a:off x="533400" y="1676400"/>
            <a:ext cx="8077200" cy="4419600"/>
          </a:xfrm>
          <a:noFill/>
        </p:spPr>
        <p:txBody>
          <a:bodyPr lIns="103322" tIns="52350" rIns="103322" bIns="52350">
            <a:normAutofit/>
          </a:bodyPr>
          <a:lstStyle/>
          <a:p>
            <a:pPr algn="just">
              <a:lnSpc>
                <a:spcPct val="150000"/>
              </a:lnSpc>
            </a:pPr>
            <a:r>
              <a:rPr lang="en-GB" sz="2400" b="1" dirty="0" smtClean="0">
                <a:latin typeface="Arial" panose="020B0604020202020204" pitchFamily="34" charset="0"/>
                <a:cs typeface="Arial" panose="020B0604020202020204" pitchFamily="34" charset="0"/>
              </a:rPr>
              <a:t>International Business</a:t>
            </a:r>
            <a:r>
              <a:rPr lang="en-GB" sz="2400" dirty="0" smtClean="0">
                <a:latin typeface="Arial" panose="020B0604020202020204" pitchFamily="34" charset="0"/>
                <a:cs typeface="Arial" panose="020B0604020202020204" pitchFamily="34" charset="0"/>
              </a:rPr>
              <a:t> </a:t>
            </a:r>
            <a:r>
              <a:rPr lang="en-GB" sz="2400" b="1" dirty="0" smtClean="0">
                <a:latin typeface="Arial" panose="020B0604020202020204" pitchFamily="34" charset="0"/>
                <a:cs typeface="Arial" panose="020B0604020202020204" pitchFamily="34" charset="0"/>
              </a:rPr>
              <a:t>(IB)</a:t>
            </a:r>
            <a:r>
              <a:rPr lang="en-GB" sz="2400" dirty="0" smtClean="0">
                <a:latin typeface="Arial" panose="020B0604020202020204" pitchFamily="34" charset="0"/>
                <a:cs typeface="Arial" panose="020B0604020202020204" pitchFamily="34" charset="0"/>
              </a:rPr>
              <a:t> deals with the nature, strategy and management of international business enterprises and their effects on </a:t>
            </a:r>
            <a:r>
              <a:rPr lang="en-US" sz="2400" dirty="0" smtClean="0">
                <a:latin typeface="Arial" panose="020B0604020202020204" pitchFamily="34" charset="0"/>
                <a:cs typeface="Arial" panose="020B0604020202020204" pitchFamily="34" charset="0"/>
              </a:rPr>
              <a:t>business and national</a:t>
            </a:r>
            <a:r>
              <a:rPr lang="en-GB" sz="2400" dirty="0" smtClean="0">
                <a:latin typeface="Arial" panose="020B0604020202020204" pitchFamily="34" charset="0"/>
                <a:cs typeface="Arial" panose="020B0604020202020204" pitchFamily="34" charset="0"/>
              </a:rPr>
              <a:t> performance.</a:t>
            </a:r>
          </a:p>
          <a:p>
            <a:pPr algn="just">
              <a:lnSpc>
                <a:spcPct val="150000"/>
              </a:lnSpc>
            </a:pPr>
            <a:r>
              <a:rPr lang="en-GB" sz="2400" dirty="0" smtClean="0">
                <a:latin typeface="Arial" panose="020B0604020202020204" pitchFamily="34" charset="0"/>
                <a:cs typeface="Arial" panose="020B0604020202020204" pitchFamily="34" charset="0"/>
              </a:rPr>
              <a:t>IB is interdisciplinary.  It draws, among others, on economics, politics, sociology, marketing, management (human resources, strategic).</a:t>
            </a:r>
          </a:p>
        </p:txBody>
      </p:sp>
      <p:sp>
        <p:nvSpPr>
          <p:cNvPr id="7171" name="Rectangle 2"/>
          <p:cNvSpPr>
            <a:spLocks noGrp="1" noChangeArrowheads="1"/>
          </p:cNvSpPr>
          <p:nvPr>
            <p:ph type="title"/>
          </p:nvPr>
        </p:nvSpPr>
        <p:spPr>
          <a:noFill/>
        </p:spPr>
        <p:txBody>
          <a:bodyPr lIns="103322" tIns="52350" rIns="103322" bIns="52350">
            <a:noAutofit/>
          </a:bodyPr>
          <a:lstStyle/>
          <a:p>
            <a:pPr algn="ctr"/>
            <a:r>
              <a:rPr lang="en-GB" sz="3600" dirty="0" smtClean="0">
                <a:latin typeface="Arial" panose="020B0604020202020204" pitchFamily="34" charset="0"/>
                <a:cs typeface="Arial" panose="020B0604020202020204" pitchFamily="34" charset="0"/>
              </a:rPr>
              <a:t>The Nature of International Business </a:t>
            </a:r>
          </a:p>
        </p:txBody>
      </p:sp>
      <p:sp>
        <p:nvSpPr>
          <p:cNvPr id="2" name="Slide Number Placeholder 1"/>
          <p:cNvSpPr>
            <a:spLocks noGrp="1"/>
          </p:cNvSpPr>
          <p:nvPr>
            <p:ph type="sldNum" sz="quarter" idx="12"/>
          </p:nvPr>
        </p:nvSpPr>
        <p:spPr/>
        <p:txBody>
          <a:bodyPr/>
          <a:lstStyle/>
          <a:p>
            <a:fld id="{182F15D9-E63D-4E66-A438-59A921FC5846}" type="slidenum">
              <a:rPr lang="en-US" smtClean="0"/>
              <a:t>6</a:t>
            </a:fld>
            <a:endParaRPr lang="en-US"/>
          </a:p>
        </p:txBody>
      </p:sp>
    </p:spTree>
    <p:extLst>
      <p:ext uri="{BB962C8B-B14F-4D97-AF65-F5344CB8AC3E}">
        <p14:creationId xmlns:p14="http://schemas.microsoft.com/office/powerpoint/2010/main" val="9428039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051"/>
          <p:cNvSpPr>
            <a:spLocks noGrp="1" noChangeArrowheads="1"/>
          </p:cNvSpPr>
          <p:nvPr>
            <p:ph idx="1"/>
          </p:nvPr>
        </p:nvSpPr>
        <p:spPr>
          <a:xfrm>
            <a:off x="773723" y="1447800"/>
            <a:ext cx="7772400" cy="4419599"/>
          </a:xfrm>
        </p:spPr>
        <p:txBody>
          <a:bodyPr anchor="ctr">
            <a:noAutofit/>
          </a:bodyPr>
          <a:lstStyle/>
          <a:p>
            <a:pPr algn="just">
              <a:lnSpc>
                <a:spcPct val="150000"/>
              </a:lnSpc>
            </a:pPr>
            <a:r>
              <a:rPr lang="en-GB" sz="2200" b="1" dirty="0" smtClean="0">
                <a:latin typeface="Arial" panose="020B0604020202020204" pitchFamily="34" charset="0"/>
                <a:cs typeface="Arial" panose="020B0604020202020204" pitchFamily="34" charset="0"/>
              </a:rPr>
              <a:t>Foreign Direct Investment (FDI)</a:t>
            </a:r>
            <a:r>
              <a:rPr lang="en-GB" sz="2200" dirty="0" smtClean="0">
                <a:latin typeface="Arial" panose="020B0604020202020204" pitchFamily="34" charset="0"/>
                <a:cs typeface="Arial" panose="020B0604020202020204" pitchFamily="34" charset="0"/>
              </a:rPr>
              <a:t> is the control of production which takes place in one country (‘host country’) by a firm</a:t>
            </a:r>
            <a:r>
              <a:rPr lang="en-GB" sz="2200" i="1" dirty="0" smtClean="0">
                <a:latin typeface="Arial" panose="020B0604020202020204" pitchFamily="34" charset="0"/>
                <a:cs typeface="Arial" panose="020B0604020202020204" pitchFamily="34" charset="0"/>
              </a:rPr>
              <a:t> </a:t>
            </a:r>
            <a:r>
              <a:rPr lang="en-GB" sz="2200" dirty="0" smtClean="0">
                <a:latin typeface="Arial" panose="020B0604020202020204" pitchFamily="34" charset="0"/>
                <a:cs typeface="Arial" panose="020B0604020202020204" pitchFamily="34" charset="0"/>
              </a:rPr>
              <a:t>based in another country (‘home country’).  </a:t>
            </a:r>
          </a:p>
          <a:p>
            <a:pPr algn="just">
              <a:lnSpc>
                <a:spcPct val="150000"/>
              </a:lnSpc>
            </a:pPr>
            <a:r>
              <a:rPr lang="en-GB" sz="2200" dirty="0" smtClean="0">
                <a:latin typeface="Arial" panose="020B0604020202020204" pitchFamily="34" charset="0"/>
                <a:cs typeface="Arial" panose="020B0604020202020204" pitchFamily="34" charset="0"/>
              </a:rPr>
              <a:t>FDI is the defining feature of the </a:t>
            </a:r>
            <a:r>
              <a:rPr lang="en-US" sz="2200" dirty="0" smtClean="0">
                <a:latin typeface="Arial" panose="020B0604020202020204" pitchFamily="34" charset="0"/>
                <a:cs typeface="Arial" panose="020B0604020202020204" pitchFamily="34" charset="0"/>
              </a:rPr>
              <a:t>multinational </a:t>
            </a:r>
            <a:r>
              <a:rPr lang="en-GB" sz="2200" dirty="0" smtClean="0">
                <a:latin typeface="Arial" panose="020B0604020202020204" pitchFamily="34" charset="0"/>
                <a:cs typeface="Arial" panose="020B0604020202020204" pitchFamily="34" charset="0"/>
              </a:rPr>
              <a:t>corporation (</a:t>
            </a:r>
            <a:r>
              <a:rPr lang="en-US" sz="2200" dirty="0" smtClean="0">
                <a:latin typeface="Arial" panose="020B0604020202020204" pitchFamily="34" charset="0"/>
                <a:cs typeface="Arial" panose="020B0604020202020204" pitchFamily="34" charset="0"/>
              </a:rPr>
              <a:t>M</a:t>
            </a:r>
            <a:r>
              <a:rPr lang="en-GB" sz="2200" dirty="0" smtClean="0">
                <a:latin typeface="Arial" panose="020B0604020202020204" pitchFamily="34" charset="0"/>
                <a:cs typeface="Arial" panose="020B0604020202020204" pitchFamily="34" charset="0"/>
              </a:rPr>
              <a:t>NC).</a:t>
            </a:r>
          </a:p>
          <a:p>
            <a:pPr algn="just">
              <a:lnSpc>
                <a:spcPct val="150000"/>
              </a:lnSpc>
            </a:pPr>
            <a:r>
              <a:rPr lang="en-GB" sz="2200" b="1" dirty="0" smtClean="0">
                <a:latin typeface="Arial" panose="020B0604020202020204" pitchFamily="34" charset="0"/>
                <a:cs typeface="Arial" panose="020B0604020202020204" pitchFamily="34" charset="0"/>
              </a:rPr>
              <a:t>Globalisation</a:t>
            </a:r>
            <a:r>
              <a:rPr lang="en-GB" sz="2200" dirty="0" smtClean="0">
                <a:latin typeface="Arial" panose="020B0604020202020204" pitchFamily="34" charset="0"/>
                <a:cs typeface="Arial" panose="020B0604020202020204" pitchFamily="34" charset="0"/>
              </a:rPr>
              <a:t> refers to the increasing integration of markets (exchange) and production, to include the mobility of resources </a:t>
            </a:r>
            <a:r>
              <a:rPr lang="en-US" sz="2200" dirty="0" smtClean="0">
                <a:latin typeface="Arial" panose="020B0604020202020204" pitchFamily="34" charset="0"/>
                <a:cs typeface="Arial" panose="020B0604020202020204" pitchFamily="34" charset="0"/>
              </a:rPr>
              <a:t>(</a:t>
            </a:r>
            <a:r>
              <a:rPr lang="en-GB" sz="2200" dirty="0" smtClean="0">
                <a:latin typeface="Arial" panose="020B0604020202020204" pitchFamily="34" charset="0"/>
                <a:cs typeface="Arial" panose="020B0604020202020204" pitchFamily="34" charset="0"/>
              </a:rPr>
              <a:t>capital, labour, ‘organization and knowledge’</a:t>
            </a:r>
            <a:r>
              <a:rPr lang="en-US" sz="2200" dirty="0" smtClean="0">
                <a:latin typeface="Arial" panose="020B0604020202020204" pitchFamily="34" charset="0"/>
                <a:cs typeface="Arial" panose="020B0604020202020204" pitchFamily="34" charset="0"/>
              </a:rPr>
              <a:t>)</a:t>
            </a:r>
            <a:r>
              <a:rPr lang="en-GB" sz="2200" dirty="0" smtClean="0">
                <a:latin typeface="Arial" panose="020B0604020202020204" pitchFamily="34" charset="0"/>
                <a:cs typeface="Arial" panose="020B0604020202020204" pitchFamily="34" charset="0"/>
              </a:rPr>
              <a:t>.</a:t>
            </a:r>
            <a:endParaRPr lang="en-US" sz="2200" dirty="0" smtClean="0">
              <a:latin typeface="Arial" panose="020B0604020202020204" pitchFamily="34" charset="0"/>
              <a:cs typeface="Arial" panose="020B0604020202020204" pitchFamily="34" charset="0"/>
            </a:endParaRPr>
          </a:p>
        </p:txBody>
      </p:sp>
      <p:sp>
        <p:nvSpPr>
          <p:cNvPr id="8195" name="Rectangle 2050"/>
          <p:cNvSpPr>
            <a:spLocks noGrp="1" noChangeArrowheads="1"/>
          </p:cNvSpPr>
          <p:nvPr>
            <p:ph type="title"/>
          </p:nvPr>
        </p:nvSpPr>
        <p:spPr>
          <a:xfrm>
            <a:off x="545123" y="152400"/>
            <a:ext cx="8229600" cy="1143000"/>
          </a:xfrm>
        </p:spPr>
        <p:txBody>
          <a:bodyPr>
            <a:normAutofit/>
          </a:bodyPr>
          <a:lstStyle/>
          <a:p>
            <a:pPr algn="ctr"/>
            <a:r>
              <a:rPr lang="en-GB" sz="3600" dirty="0" smtClean="0">
                <a:latin typeface="Arial" panose="020B0604020202020204" pitchFamily="34" charset="0"/>
                <a:cs typeface="Arial" panose="020B0604020202020204" pitchFamily="34" charset="0"/>
              </a:rPr>
              <a:t>Some Important Definitions </a:t>
            </a:r>
            <a:endParaRPr lang="en-US" sz="36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7</a:t>
            </a:fld>
            <a:endParaRPr lang="en-US"/>
          </a:p>
        </p:txBody>
      </p:sp>
    </p:spTree>
    <p:extLst>
      <p:ext uri="{BB962C8B-B14F-4D97-AF65-F5344CB8AC3E}">
        <p14:creationId xmlns:p14="http://schemas.microsoft.com/office/powerpoint/2010/main" val="23593424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p:cNvSpPr>
            <a:spLocks noGrp="1" noChangeArrowheads="1"/>
          </p:cNvSpPr>
          <p:nvPr>
            <p:ph idx="1"/>
          </p:nvPr>
        </p:nvSpPr>
        <p:spPr>
          <a:xfrm>
            <a:off x="773723" y="1295400"/>
            <a:ext cx="7772400" cy="4114800"/>
          </a:xfrm>
          <a:noFill/>
        </p:spPr>
        <p:txBody>
          <a:bodyPr lIns="103322" tIns="52350" rIns="103322" bIns="52350">
            <a:noAutofit/>
          </a:bodyPr>
          <a:lstStyle/>
          <a:p>
            <a:pPr algn="just">
              <a:lnSpc>
                <a:spcPct val="150000"/>
              </a:lnSpc>
            </a:pPr>
            <a:r>
              <a:rPr lang="en-GB" sz="2400" dirty="0" smtClean="0">
                <a:latin typeface="Arial" panose="020B0604020202020204" pitchFamily="34" charset="0"/>
                <a:cs typeface="Arial" panose="020B0604020202020204" pitchFamily="34" charset="0"/>
              </a:rPr>
              <a:t>A </a:t>
            </a:r>
            <a:r>
              <a:rPr lang="en-GB" sz="2400" b="1" dirty="0" smtClean="0">
                <a:latin typeface="Arial" panose="020B0604020202020204" pitchFamily="34" charset="0"/>
                <a:cs typeface="Arial" panose="020B0604020202020204" pitchFamily="34" charset="0"/>
              </a:rPr>
              <a:t>firm</a:t>
            </a:r>
            <a:r>
              <a:rPr lang="en-GB" sz="2400" dirty="0" smtClean="0">
                <a:latin typeface="Arial" panose="020B0604020202020204" pitchFamily="34" charset="0"/>
                <a:cs typeface="Arial" panose="020B0604020202020204" pitchFamily="34" charset="0"/>
              </a:rPr>
              <a:t> is an organisation which produces commodities for sale in the market for a profit, and allocates resources without direct reliance on the price mechanism on the basis of internal entrepreneurial decisions.</a:t>
            </a:r>
          </a:p>
          <a:p>
            <a:pPr algn="just">
              <a:lnSpc>
                <a:spcPct val="150000"/>
              </a:lnSpc>
            </a:pPr>
            <a:r>
              <a:rPr lang="en-GB" sz="2400" dirty="0" smtClean="0">
                <a:latin typeface="Arial" panose="020B0604020202020204" pitchFamily="34" charset="0"/>
                <a:cs typeface="Arial" panose="020B0604020202020204" pitchFamily="34" charset="0"/>
              </a:rPr>
              <a:t>A </a:t>
            </a:r>
            <a:r>
              <a:rPr lang="en-US" sz="2400" b="1" dirty="0">
                <a:latin typeface="Arial" panose="020B0604020202020204" pitchFamily="34" charset="0"/>
                <a:cs typeface="Arial" panose="020B0604020202020204" pitchFamily="34" charset="0"/>
              </a:rPr>
              <a:t>multinational </a:t>
            </a:r>
            <a:r>
              <a:rPr lang="en-GB" sz="2400" b="1" dirty="0">
                <a:latin typeface="Arial" panose="020B0604020202020204" pitchFamily="34" charset="0"/>
                <a:cs typeface="Arial" panose="020B0604020202020204" pitchFamily="34" charset="0"/>
              </a:rPr>
              <a:t>corporation </a:t>
            </a:r>
            <a:r>
              <a:rPr lang="en-GB" sz="2400" dirty="0" smtClean="0">
                <a:latin typeface="Arial" panose="020B0604020202020204" pitchFamily="34" charset="0"/>
                <a:cs typeface="Arial" panose="020B0604020202020204" pitchFamily="34" charset="0"/>
              </a:rPr>
              <a:t>(</a:t>
            </a:r>
            <a:r>
              <a:rPr lang="en-GB" sz="2400" b="1" dirty="0" smtClean="0">
                <a:latin typeface="Arial" panose="020B0604020202020204" pitchFamily="34" charset="0"/>
                <a:cs typeface="Arial" panose="020B0604020202020204" pitchFamily="34" charset="0"/>
              </a:rPr>
              <a:t>MNC)</a:t>
            </a:r>
            <a:r>
              <a:rPr lang="en-GB" sz="2400" dirty="0" smtClean="0">
                <a:latin typeface="Arial" panose="020B0604020202020204" pitchFamily="34" charset="0"/>
                <a:cs typeface="Arial" panose="020B0604020202020204" pitchFamily="34" charset="0"/>
              </a:rPr>
              <a:t> is a firm which controls production in countries other than its home base.</a:t>
            </a:r>
          </a:p>
        </p:txBody>
      </p:sp>
      <p:sp>
        <p:nvSpPr>
          <p:cNvPr id="9219" name="Rectangle 2"/>
          <p:cNvSpPr>
            <a:spLocks noGrp="1" noChangeArrowheads="1"/>
          </p:cNvSpPr>
          <p:nvPr>
            <p:ph type="title"/>
          </p:nvPr>
        </p:nvSpPr>
        <p:spPr>
          <a:noFill/>
        </p:spPr>
        <p:txBody>
          <a:bodyPr lIns="103322" tIns="52350" rIns="103322" bIns="52350">
            <a:normAutofit/>
          </a:bodyPr>
          <a:lstStyle/>
          <a:p>
            <a:pPr algn="ctr"/>
            <a:r>
              <a:rPr lang="en-GB" sz="3600" dirty="0">
                <a:latin typeface="Arial" panose="020B0604020202020204" pitchFamily="34" charset="0"/>
                <a:cs typeface="Arial" panose="020B0604020202020204" pitchFamily="34" charset="0"/>
              </a:rPr>
              <a:t>Some Important Definitions </a:t>
            </a:r>
            <a:endParaRPr lang="en-GB" sz="3600" dirty="0" smtClean="0"/>
          </a:p>
        </p:txBody>
      </p:sp>
      <p:sp>
        <p:nvSpPr>
          <p:cNvPr id="2" name="Slide Number Placeholder 1"/>
          <p:cNvSpPr>
            <a:spLocks noGrp="1"/>
          </p:cNvSpPr>
          <p:nvPr>
            <p:ph type="sldNum" sz="quarter" idx="12"/>
          </p:nvPr>
        </p:nvSpPr>
        <p:spPr/>
        <p:txBody>
          <a:bodyPr/>
          <a:lstStyle/>
          <a:p>
            <a:fld id="{182F15D9-E63D-4E66-A438-59A921FC5846}" type="slidenum">
              <a:rPr lang="en-US" smtClean="0"/>
              <a:t>8</a:t>
            </a:fld>
            <a:endParaRPr lang="en-US"/>
          </a:p>
        </p:txBody>
      </p:sp>
    </p:spTree>
    <p:extLst>
      <p:ext uri="{BB962C8B-B14F-4D97-AF65-F5344CB8AC3E}">
        <p14:creationId xmlns:p14="http://schemas.microsoft.com/office/powerpoint/2010/main" val="14109083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p:txBody>
          <a:bodyPr>
            <a:normAutofit/>
          </a:bodyPr>
          <a:lstStyle/>
          <a:p>
            <a:pPr algn="just">
              <a:lnSpc>
                <a:spcPct val="150000"/>
              </a:lnSpc>
            </a:pPr>
            <a:r>
              <a:rPr lang="en-GB" sz="2400" dirty="0" smtClean="0">
                <a:latin typeface="Arial" panose="020B0604020202020204" pitchFamily="34" charset="0"/>
                <a:cs typeface="Arial" panose="020B0604020202020204" pitchFamily="34" charset="0"/>
              </a:rPr>
              <a:t>The </a:t>
            </a:r>
            <a:r>
              <a:rPr lang="en-GB" sz="2400" b="1" dirty="0" smtClean="0">
                <a:latin typeface="Arial" panose="020B0604020202020204" pitchFamily="34" charset="0"/>
                <a:cs typeface="Arial" panose="020B0604020202020204" pitchFamily="34" charset="0"/>
              </a:rPr>
              <a:t>market</a:t>
            </a:r>
            <a:r>
              <a:rPr lang="en-GB" sz="2400" dirty="0" smtClean="0">
                <a:latin typeface="Arial" panose="020B0604020202020204" pitchFamily="34" charset="0"/>
                <a:cs typeface="Arial" panose="020B0604020202020204" pitchFamily="34" charset="0"/>
              </a:rPr>
              <a:t> is an institution of resource allocation, based on voluntary transactions by individuals, motivated by preferences and</a:t>
            </a:r>
            <a:r>
              <a:rPr lang="en-US" sz="2400" dirty="0" smtClean="0">
                <a:latin typeface="Arial" panose="020B0604020202020204" pitchFamily="34" charset="0"/>
                <a:cs typeface="Arial" panose="020B0604020202020204" pitchFamily="34" charset="0"/>
              </a:rPr>
              <a:t> market</a:t>
            </a:r>
            <a:r>
              <a:rPr lang="en-GB" sz="2400" dirty="0" smtClean="0">
                <a:latin typeface="Arial" panose="020B0604020202020204" pitchFamily="34" charset="0"/>
                <a:cs typeface="Arial" panose="020B0604020202020204" pitchFamily="34" charset="0"/>
              </a:rPr>
              <a:t> prices.</a:t>
            </a:r>
          </a:p>
          <a:p>
            <a:pPr algn="just">
              <a:lnSpc>
                <a:spcPct val="150000"/>
              </a:lnSpc>
            </a:pPr>
            <a:r>
              <a:rPr lang="en-GB" sz="2400" dirty="0" smtClean="0">
                <a:latin typeface="Arial" panose="020B0604020202020204" pitchFamily="34" charset="0"/>
                <a:cs typeface="Arial" panose="020B0604020202020204" pitchFamily="34" charset="0"/>
              </a:rPr>
              <a:t>The </a:t>
            </a:r>
            <a:r>
              <a:rPr lang="en-GB" sz="2400" b="1" dirty="0" smtClean="0">
                <a:latin typeface="Arial" panose="020B0604020202020204" pitchFamily="34" charset="0"/>
                <a:cs typeface="Arial" panose="020B0604020202020204" pitchFamily="34" charset="0"/>
              </a:rPr>
              <a:t>state</a:t>
            </a:r>
            <a:r>
              <a:rPr lang="en-GB" sz="2400" dirty="0" smtClean="0">
                <a:latin typeface="Arial" panose="020B0604020202020204" pitchFamily="34" charset="0"/>
                <a:cs typeface="Arial" panose="020B0604020202020204" pitchFamily="34" charset="0"/>
              </a:rPr>
              <a:t> is an institution which allocates resources and influences the organization of economic activity through a legal monopoly on force.</a:t>
            </a:r>
            <a:endParaRPr lang="en-US" sz="2400" dirty="0" smtClean="0">
              <a:latin typeface="Arial" panose="020B0604020202020204" pitchFamily="34" charset="0"/>
              <a:cs typeface="Arial" panose="020B0604020202020204" pitchFamily="34" charset="0"/>
            </a:endParaRPr>
          </a:p>
        </p:txBody>
      </p:sp>
      <p:sp>
        <p:nvSpPr>
          <p:cNvPr id="10243" name="Rectangle 2"/>
          <p:cNvSpPr>
            <a:spLocks noGrp="1" noChangeArrowheads="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Some Important Definitions  </a:t>
            </a:r>
            <a:endParaRPr lang="en-US" sz="36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9</a:t>
            </a:fld>
            <a:endParaRPr lang="en-US"/>
          </a:p>
        </p:txBody>
      </p:sp>
    </p:spTree>
    <p:extLst>
      <p:ext uri="{BB962C8B-B14F-4D97-AF65-F5344CB8AC3E}">
        <p14:creationId xmlns:p14="http://schemas.microsoft.com/office/powerpoint/2010/main" val="33486015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457200" y="1414121"/>
            <a:ext cx="8229600" cy="4800599"/>
          </a:xfrm>
        </p:spPr>
        <p:txBody>
          <a:bodyPr>
            <a:normAutofit fontScale="92500"/>
          </a:bodyPr>
          <a:lstStyle/>
          <a:p>
            <a:pPr algn="just">
              <a:lnSpc>
                <a:spcPct val="150000"/>
              </a:lnSpc>
            </a:pPr>
            <a:r>
              <a:rPr lang="en-US" sz="2400" dirty="0" smtClean="0">
                <a:latin typeface="Arial" panose="020B0604020202020204" pitchFamily="34" charset="0"/>
                <a:cs typeface="Arial" panose="020B0604020202020204" pitchFamily="34" charset="0"/>
              </a:rPr>
              <a:t>Organization structures have given rise to the following companies: </a:t>
            </a:r>
          </a:p>
          <a:p>
            <a:pPr algn="just">
              <a:lnSpc>
                <a:spcPct val="150000"/>
              </a:lnSpc>
            </a:pPr>
            <a:r>
              <a:rPr lang="en-US" sz="2400" b="1" dirty="0" smtClean="0">
                <a:latin typeface="Arial" panose="020B0604020202020204" pitchFamily="34" charset="0"/>
                <a:cs typeface="Arial" panose="020B0604020202020204" pitchFamily="34" charset="0"/>
              </a:rPr>
              <a:t>International </a:t>
            </a:r>
            <a:r>
              <a:rPr lang="en-US" sz="2400" b="1" dirty="0">
                <a:latin typeface="Arial" panose="020B0604020202020204" pitchFamily="34" charset="0"/>
                <a:cs typeface="Arial" panose="020B0604020202020204" pitchFamily="34" charset="0"/>
              </a:rPr>
              <a:t>companies</a:t>
            </a:r>
            <a:r>
              <a:rPr lang="en-US" sz="2400" dirty="0">
                <a:latin typeface="Arial" panose="020B0604020202020204" pitchFamily="34" charset="0"/>
                <a:cs typeface="Arial" panose="020B0604020202020204" pitchFamily="34" charset="0"/>
              </a:rPr>
              <a:t> are importers and exporters and have no investment outside their country.</a:t>
            </a:r>
          </a:p>
          <a:p>
            <a:pPr algn="just">
              <a:lnSpc>
                <a:spcPct val="150000"/>
              </a:lnSpc>
            </a:pPr>
            <a:r>
              <a:rPr lang="en-US" sz="2400" b="1" dirty="0">
                <a:latin typeface="Arial" panose="020B0604020202020204" pitchFamily="34" charset="0"/>
                <a:cs typeface="Arial" panose="020B0604020202020204" pitchFamily="34" charset="0"/>
              </a:rPr>
              <a:t>Multinational companies</a:t>
            </a:r>
            <a:r>
              <a:rPr lang="en-US" sz="2400" dirty="0">
                <a:latin typeface="Arial" panose="020B0604020202020204" pitchFamily="34" charset="0"/>
                <a:cs typeface="Arial" panose="020B0604020202020204" pitchFamily="34" charset="0"/>
              </a:rPr>
              <a:t> have investment in other countries, but do not have coordinated product offerings in each country.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algn="just">
              <a:lnSpc>
                <a:spcPct val="150000"/>
              </a:lnSpc>
            </a:pPr>
            <a:r>
              <a:rPr lang="en-US" sz="2400" b="1" dirty="0">
                <a:latin typeface="Arial" panose="020B0604020202020204" pitchFamily="34" charset="0"/>
                <a:cs typeface="Arial" panose="020B0604020202020204" pitchFamily="34" charset="0"/>
              </a:rPr>
              <a:t>Global companies</a:t>
            </a:r>
            <a:r>
              <a:rPr lang="en-US" sz="2400" dirty="0">
                <a:latin typeface="Arial" panose="020B0604020202020204" pitchFamily="34" charset="0"/>
                <a:cs typeface="Arial" panose="020B0604020202020204" pitchFamily="34" charset="0"/>
              </a:rPr>
              <a:t> have invested and are present in many countries.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10243" name="Rectangle 2"/>
          <p:cNvSpPr>
            <a:spLocks noGrp="1" noChangeArrowheads="1"/>
          </p:cNvSpPr>
          <p:nvPr>
            <p:ph type="title"/>
          </p:nvPr>
        </p:nvSpPr>
        <p:spPr/>
        <p:txBody>
          <a:bodyPr>
            <a:normAutofit/>
          </a:bodyPr>
          <a:lstStyle/>
          <a:p>
            <a:pPr algn="ctr"/>
            <a:r>
              <a:rPr lang="en-US" sz="3600" b="1" dirty="0">
                <a:latin typeface="Arial" panose="020B0604020202020204" pitchFamily="34" charset="0"/>
                <a:cs typeface="Arial" panose="020B0604020202020204" pitchFamily="34" charset="0"/>
              </a:rPr>
              <a:t>International Business </a:t>
            </a:r>
            <a:r>
              <a:rPr lang="en-US" sz="3600" b="1" dirty="0" smtClean="0">
                <a:latin typeface="Arial" panose="020B0604020202020204" pitchFamily="34" charset="0"/>
                <a:cs typeface="Arial" panose="020B0604020202020204" pitchFamily="34" charset="0"/>
              </a:rPr>
              <a:t>Terms</a:t>
            </a:r>
            <a:endParaRPr lang="en-US" sz="36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10</a:t>
            </a:fld>
            <a:endParaRPr lang="en-US"/>
          </a:p>
        </p:txBody>
      </p:sp>
    </p:spTree>
    <p:extLst>
      <p:ext uri="{BB962C8B-B14F-4D97-AF65-F5344CB8AC3E}">
        <p14:creationId xmlns:p14="http://schemas.microsoft.com/office/powerpoint/2010/main" val="124527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457200" y="1524000"/>
            <a:ext cx="8229600" cy="4953000"/>
          </a:xfrm>
        </p:spPr>
        <p:txBody>
          <a:bodyPr>
            <a:normAutofit/>
          </a:bodyPr>
          <a:lstStyle/>
          <a:p>
            <a:pPr algn="just">
              <a:lnSpc>
                <a:spcPct val="150000"/>
              </a:lnSpc>
            </a:pPr>
            <a:r>
              <a:rPr lang="en-US" sz="2400" b="1" dirty="0" smtClean="0">
                <a:latin typeface="Arial" panose="020B0604020202020204" pitchFamily="34" charset="0"/>
                <a:cs typeface="Arial" panose="020B0604020202020204" pitchFamily="34" charset="0"/>
              </a:rPr>
              <a:t>Ethnocentric</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governance is top down, strategy is global integration, products development is determined primarily by the needs of home country customers and people of home country are developed for key positions everywhere in the world</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10243" name="Rectangle 2"/>
          <p:cNvSpPr>
            <a:spLocks noGrp="1" noChangeArrowheads="1"/>
          </p:cNvSpPr>
          <p:nvPr>
            <p:ph type="title"/>
          </p:nvPr>
        </p:nvSpPr>
        <p:spPr/>
        <p:txBody>
          <a:bodyPr>
            <a:normAutofit/>
          </a:bodyPr>
          <a:lstStyle/>
          <a:p>
            <a:pPr algn="ctr"/>
            <a:r>
              <a:rPr lang="en-GB" sz="3600" dirty="0" smtClean="0">
                <a:latin typeface="Arial" panose="020B0604020202020204" pitchFamily="34" charset="0"/>
                <a:cs typeface="Arial" panose="020B0604020202020204" pitchFamily="34" charset="0"/>
              </a:rPr>
              <a:t>Orientation of MNCs</a:t>
            </a:r>
            <a:endParaRPr lang="en-US" sz="36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11</a:t>
            </a:fld>
            <a:endParaRPr lang="en-US"/>
          </a:p>
        </p:txBody>
      </p:sp>
    </p:spTree>
    <p:extLst>
      <p:ext uri="{BB962C8B-B14F-4D97-AF65-F5344CB8AC3E}">
        <p14:creationId xmlns:p14="http://schemas.microsoft.com/office/powerpoint/2010/main" val="512475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457200" y="1905000"/>
            <a:ext cx="8229600" cy="4572000"/>
          </a:xfrm>
        </p:spPr>
        <p:txBody>
          <a:bodyPr>
            <a:normAutofit/>
          </a:bodyPr>
          <a:lstStyle/>
          <a:p>
            <a:pPr algn="just">
              <a:lnSpc>
                <a:spcPct val="150000"/>
              </a:lnSpc>
            </a:pPr>
            <a:r>
              <a:rPr lang="en-US" sz="2400" b="1" dirty="0" smtClean="0">
                <a:latin typeface="Arial" panose="020B0604020202020204" pitchFamily="34" charset="0"/>
                <a:cs typeface="Arial" panose="020B0604020202020204" pitchFamily="34" charset="0"/>
              </a:rPr>
              <a:t>Polycentric</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governance is bottom up where each subsidiary decides on local objectives, strategy is national responsiveness, local products are developed based on local needs and people of local nationality are developed for key positions in their own country.</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10243" name="Rectangle 2"/>
          <p:cNvSpPr>
            <a:spLocks noGrp="1" noChangeArrowheads="1"/>
          </p:cNvSpPr>
          <p:nvPr>
            <p:ph type="title"/>
          </p:nvPr>
        </p:nvSpPr>
        <p:spPr/>
        <p:txBody>
          <a:bodyPr>
            <a:normAutofit/>
          </a:bodyPr>
          <a:lstStyle/>
          <a:p>
            <a:pPr algn="ctr"/>
            <a:r>
              <a:rPr lang="en-GB" sz="3600" dirty="0" smtClean="0">
                <a:latin typeface="Arial" panose="020B0604020202020204" pitchFamily="34" charset="0"/>
                <a:cs typeface="Arial" panose="020B0604020202020204" pitchFamily="34" charset="0"/>
              </a:rPr>
              <a:t>Orientation of MNCs</a:t>
            </a:r>
            <a:endParaRPr lang="en-US" sz="3600" dirty="0"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182F15D9-E63D-4E66-A438-59A921FC5846}" type="slidenum">
              <a:rPr lang="en-US" smtClean="0"/>
              <a:t>12</a:t>
            </a:fld>
            <a:endParaRPr lang="en-US"/>
          </a:p>
        </p:txBody>
      </p:sp>
    </p:spTree>
    <p:extLst>
      <p:ext uri="{BB962C8B-B14F-4D97-AF65-F5344CB8AC3E}">
        <p14:creationId xmlns:p14="http://schemas.microsoft.com/office/powerpoint/2010/main" val="1341122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457200" y="1828800"/>
            <a:ext cx="8229600" cy="4495800"/>
          </a:xfrm>
        </p:spPr>
        <p:txBody>
          <a:bodyPr>
            <a:normAutofit/>
          </a:bodyPr>
          <a:lstStyle/>
          <a:p>
            <a:pPr algn="just">
              <a:lnSpc>
                <a:spcPct val="150000"/>
              </a:lnSpc>
            </a:pPr>
            <a:r>
              <a:rPr lang="en-US" sz="2400" b="1" dirty="0" err="1" smtClean="0">
                <a:latin typeface="Arial" panose="020B0604020202020204" pitchFamily="34" charset="0"/>
                <a:cs typeface="Arial" panose="020B0604020202020204" pitchFamily="34" charset="0"/>
              </a:rPr>
              <a:t>Regiocentric</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governance is mutually negotiated between regions and its subsidiaries, strategy is regional integration and national responsiveness, products are standardized within region but not across regions, regional people are developed for key positions anywhere in the </a:t>
            </a:r>
            <a:r>
              <a:rPr lang="en-US" sz="2400" dirty="0" smtClean="0">
                <a:latin typeface="Arial" panose="020B0604020202020204" pitchFamily="34" charset="0"/>
                <a:cs typeface="Arial" panose="020B0604020202020204" pitchFamily="34" charset="0"/>
              </a:rPr>
              <a:t>region</a:t>
            </a:r>
            <a:r>
              <a:rPr lang="en-US" sz="2400" dirty="0">
                <a:latin typeface="Arial" panose="020B0604020202020204" pitchFamily="34" charset="0"/>
                <a:cs typeface="Arial" panose="020B0604020202020204" pitchFamily="34" charset="0"/>
              </a:rPr>
              <a:t>.</a:t>
            </a:r>
          </a:p>
        </p:txBody>
      </p:sp>
      <p:sp>
        <p:nvSpPr>
          <p:cNvPr id="10243" name="Rectangle 2"/>
          <p:cNvSpPr>
            <a:spLocks noGrp="1" noChangeArrowheads="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Orientation of MNCs</a:t>
            </a:r>
            <a:endParaRPr lang="en-US" sz="3600" dirty="0" smtClean="0"/>
          </a:p>
        </p:txBody>
      </p:sp>
      <p:sp>
        <p:nvSpPr>
          <p:cNvPr id="2" name="Slide Number Placeholder 1"/>
          <p:cNvSpPr>
            <a:spLocks noGrp="1"/>
          </p:cNvSpPr>
          <p:nvPr>
            <p:ph type="sldNum" sz="quarter" idx="12"/>
          </p:nvPr>
        </p:nvSpPr>
        <p:spPr/>
        <p:txBody>
          <a:bodyPr/>
          <a:lstStyle/>
          <a:p>
            <a:fld id="{182F15D9-E63D-4E66-A438-59A921FC5846}" type="slidenum">
              <a:rPr lang="en-US" smtClean="0"/>
              <a:t>13</a:t>
            </a:fld>
            <a:endParaRPr lang="en-US"/>
          </a:p>
        </p:txBody>
      </p:sp>
    </p:spTree>
    <p:extLst>
      <p:ext uri="{BB962C8B-B14F-4D97-AF65-F5344CB8AC3E}">
        <p14:creationId xmlns:p14="http://schemas.microsoft.com/office/powerpoint/2010/main" val="202269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457200" y="1828800"/>
            <a:ext cx="8229600" cy="4495800"/>
          </a:xfrm>
        </p:spPr>
        <p:txBody>
          <a:bodyPr>
            <a:normAutofit/>
          </a:bodyPr>
          <a:lstStyle/>
          <a:p>
            <a:pPr algn="just">
              <a:lnSpc>
                <a:spcPct val="150000"/>
              </a:lnSpc>
            </a:pPr>
            <a:r>
              <a:rPr lang="en-US" sz="2400" b="1" dirty="0" smtClean="0">
                <a:latin typeface="Arial" panose="020B0604020202020204" pitchFamily="34" charset="0"/>
                <a:cs typeface="Arial" panose="020B0604020202020204" pitchFamily="34" charset="0"/>
              </a:rPr>
              <a:t>Geocentric</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governance is mutually negotiated at all levels of the corporation, strategy is global integration and national responsiveness, global products with local variation, best people everywhere in the world are developed for key positions everywhere in the world.</a:t>
            </a:r>
          </a:p>
        </p:txBody>
      </p:sp>
      <p:sp>
        <p:nvSpPr>
          <p:cNvPr id="10243" name="Rectangle 2"/>
          <p:cNvSpPr>
            <a:spLocks noGrp="1" noChangeArrowheads="1"/>
          </p:cNvSpPr>
          <p:nvPr>
            <p:ph type="title"/>
          </p:nvPr>
        </p:nvSpPr>
        <p:spPr/>
        <p:txBody>
          <a:bodyPr>
            <a:normAutofit/>
          </a:bodyPr>
          <a:lstStyle/>
          <a:p>
            <a:pPr algn="ctr"/>
            <a:r>
              <a:rPr lang="en-GB" sz="3600" dirty="0">
                <a:latin typeface="Arial" panose="020B0604020202020204" pitchFamily="34" charset="0"/>
                <a:cs typeface="Arial" panose="020B0604020202020204" pitchFamily="34" charset="0"/>
              </a:rPr>
              <a:t>Orientation of MNCs</a:t>
            </a:r>
            <a:endParaRPr lang="en-US" sz="3600" dirty="0" smtClean="0"/>
          </a:p>
        </p:txBody>
      </p:sp>
      <p:sp>
        <p:nvSpPr>
          <p:cNvPr id="2" name="Slide Number Placeholder 1"/>
          <p:cNvSpPr>
            <a:spLocks noGrp="1"/>
          </p:cNvSpPr>
          <p:nvPr>
            <p:ph type="sldNum" sz="quarter" idx="12"/>
          </p:nvPr>
        </p:nvSpPr>
        <p:spPr/>
        <p:txBody>
          <a:bodyPr/>
          <a:lstStyle/>
          <a:p>
            <a:fld id="{182F15D9-E63D-4E66-A438-59A921FC5846}" type="slidenum">
              <a:rPr lang="en-US" smtClean="0"/>
              <a:t>14</a:t>
            </a:fld>
            <a:endParaRPr lang="en-US"/>
          </a:p>
        </p:txBody>
      </p:sp>
    </p:spTree>
    <p:extLst>
      <p:ext uri="{BB962C8B-B14F-4D97-AF65-F5344CB8AC3E}">
        <p14:creationId xmlns:p14="http://schemas.microsoft.com/office/powerpoint/2010/main" val="71388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five major reasons why a business may want to go global: </a:t>
            </a:r>
            <a:endParaRPr lang="en-US" sz="2400" dirty="0" smtClean="0">
              <a:latin typeface="Arial" panose="020B0604020202020204" pitchFamily="34" charset="0"/>
              <a:cs typeface="Arial" panose="020B0604020202020204" pitchFamily="34" charset="0"/>
            </a:endParaRPr>
          </a:p>
          <a:p>
            <a:pPr marL="624078" indent="-514350" algn="just">
              <a:lnSpc>
                <a:spcPct val="150000"/>
              </a:lnSpc>
              <a:buFont typeface="+mj-lt"/>
              <a:buAutoNum type="arabicPeriod"/>
            </a:pPr>
            <a:r>
              <a:rPr lang="en-US" sz="2400" b="1" dirty="0" smtClean="0">
                <a:latin typeface="Arial" panose="020B0604020202020204" pitchFamily="34" charset="0"/>
                <a:cs typeface="Arial" panose="020B0604020202020204" pitchFamily="34" charset="0"/>
              </a:rPr>
              <a:t>First-mover </a:t>
            </a:r>
            <a:r>
              <a:rPr lang="en-US" sz="2400" b="1" dirty="0">
                <a:latin typeface="Arial" panose="020B0604020202020204" pitchFamily="34" charset="0"/>
                <a:cs typeface="Arial" panose="020B0604020202020204" pitchFamily="34" charset="0"/>
              </a:rPr>
              <a:t>Advantage</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refers to getting into a new market and enjoy the advantages of being first. </a:t>
            </a: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It </a:t>
            </a:r>
            <a:r>
              <a:rPr lang="en-US" sz="2400" dirty="0">
                <a:latin typeface="Arial" panose="020B0604020202020204" pitchFamily="34" charset="0"/>
                <a:cs typeface="Arial" panose="020B0604020202020204" pitchFamily="34" charset="0"/>
              </a:rPr>
              <a:t>is easy to quickly start doing business and get early adopters by being first. </a:t>
            </a:r>
          </a:p>
          <a:p>
            <a:pPr algn="just">
              <a:lnSpc>
                <a:spcPct val="150000"/>
              </a:lnSpc>
            </a:pPr>
            <a:endParaRPr lang="en-US" sz="2400" dirty="0" smtClean="0">
              <a:latin typeface="Arial" panose="020B0604020202020204" pitchFamily="34" charset="0"/>
              <a:cs typeface="Arial" panose="020B0604020202020204" pitchFamily="34" charset="0"/>
            </a:endParaRPr>
          </a:p>
          <a:p>
            <a:pPr marL="109728" indent="0" algn="just">
              <a:lnSpc>
                <a:spcPct val="150000"/>
              </a:lnSpc>
              <a:buNone/>
            </a:pP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Reasons for Firms Engagement </a:t>
            </a:r>
            <a:r>
              <a:rPr lang="en-US" sz="3600" b="1" dirty="0">
                <a:latin typeface="Arial" panose="020B0604020202020204" pitchFamily="34" charset="0"/>
                <a:cs typeface="Arial" panose="020B0604020202020204" pitchFamily="34" charset="0"/>
              </a:rPr>
              <a:t>in </a:t>
            </a:r>
            <a:r>
              <a:rPr lang="en-US" sz="3600" b="1"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a:t>
            </a:r>
            <a:r>
              <a:rPr lang="en-US" sz="3600" b="1" dirty="0" smtClean="0">
                <a:latin typeface="Arial" panose="020B0604020202020204" pitchFamily="34" charset="0"/>
                <a:cs typeface="Arial" panose="020B0604020202020204" pitchFamily="34" charset="0"/>
              </a:rPr>
              <a:t>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15</a:t>
            </a:fld>
            <a:endParaRPr lang="en-US"/>
          </a:p>
        </p:txBody>
      </p:sp>
    </p:spTree>
    <p:extLst>
      <p:ext uri="{BB962C8B-B14F-4D97-AF65-F5344CB8AC3E}">
        <p14:creationId xmlns:p14="http://schemas.microsoft.com/office/powerpoint/2010/main" val="3265585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endParaRPr lang="en-US" sz="2400" dirty="0">
              <a:latin typeface="Arial" panose="020B0604020202020204" pitchFamily="34" charset="0"/>
              <a:cs typeface="Arial" panose="020B0604020202020204" pitchFamily="34" charset="0"/>
            </a:endParaRPr>
          </a:p>
          <a:p>
            <a:pPr marL="624078" indent="-514350" algn="just">
              <a:lnSpc>
                <a:spcPct val="150000"/>
              </a:lnSpc>
              <a:buFont typeface="+mj-lt"/>
              <a:buAutoNum type="arabicPeriod" startAt="2"/>
            </a:pPr>
            <a:r>
              <a:rPr lang="en-US" sz="2400" b="1" dirty="0" smtClean="0">
                <a:latin typeface="Arial" panose="020B0604020202020204" pitchFamily="34" charset="0"/>
                <a:cs typeface="Arial" panose="020B0604020202020204" pitchFamily="34" charset="0"/>
              </a:rPr>
              <a:t>Opportunity </a:t>
            </a:r>
            <a:r>
              <a:rPr lang="en-US" sz="2400" b="1" dirty="0">
                <a:latin typeface="Arial" panose="020B0604020202020204" pitchFamily="34" charset="0"/>
                <a:cs typeface="Arial" panose="020B0604020202020204" pitchFamily="34" charset="0"/>
              </a:rPr>
              <a:t>for Growth</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Potential </a:t>
            </a:r>
            <a:r>
              <a:rPr lang="en-US" sz="2400" dirty="0">
                <a:latin typeface="Arial" panose="020B0604020202020204" pitchFamily="34" charset="0"/>
                <a:cs typeface="Arial" panose="020B0604020202020204" pitchFamily="34" charset="0"/>
              </a:rPr>
              <a:t>for growth is a very common reason of internationalization.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Your </a:t>
            </a:r>
            <a:r>
              <a:rPr lang="en-US" sz="2400" dirty="0">
                <a:latin typeface="Arial" panose="020B0604020202020204" pitchFamily="34" charset="0"/>
                <a:cs typeface="Arial" panose="020B0604020202020204" pitchFamily="34" charset="0"/>
              </a:rPr>
              <a:t>market may saturate in your home country and therefore you may set out on exploring new markets. </a:t>
            </a:r>
          </a:p>
          <a:p>
            <a:pPr algn="just">
              <a:lnSpc>
                <a:spcPct val="150000"/>
              </a:lnSpc>
            </a:pPr>
            <a:endParaRPr lang="en-US" sz="2400" dirty="0">
              <a:latin typeface="Arial" panose="020B0604020202020204" pitchFamily="34" charset="0"/>
              <a:cs typeface="Arial" panose="020B0604020202020204" pitchFamily="34" charset="0"/>
            </a:endParaRPr>
          </a:p>
          <a:p>
            <a:pPr algn="just">
              <a:lnSpc>
                <a:spcPct val="150000"/>
              </a:lnSpc>
            </a:pPr>
            <a:endParaRPr lang="en-US" sz="2400" dirty="0" smtClean="0">
              <a:latin typeface="Arial" panose="020B0604020202020204" pitchFamily="34" charset="0"/>
              <a:cs typeface="Arial" panose="020B0604020202020204" pitchFamily="34" charset="0"/>
            </a:endParaRPr>
          </a:p>
          <a:p>
            <a:pPr marL="109728" indent="0" algn="just">
              <a:lnSpc>
                <a:spcPct val="150000"/>
              </a:lnSpc>
              <a:buNone/>
            </a:pP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Reasons for Firms Engagement </a:t>
            </a:r>
            <a:r>
              <a:rPr lang="en-US" sz="3600" b="1" dirty="0">
                <a:latin typeface="Arial" panose="020B0604020202020204" pitchFamily="34" charset="0"/>
                <a:cs typeface="Arial" panose="020B0604020202020204" pitchFamily="34" charset="0"/>
              </a:rPr>
              <a:t>in </a:t>
            </a:r>
            <a:r>
              <a:rPr lang="en-US" sz="3600" b="1" dirty="0" smtClean="0">
                <a:latin typeface="Arial" panose="020B0604020202020204" pitchFamily="34" charset="0"/>
                <a:cs typeface="Arial" panose="020B0604020202020204" pitchFamily="34" charset="0"/>
              </a:rPr>
              <a:t>International </a:t>
            </a:r>
            <a:r>
              <a:rPr lang="en-US" sz="3600" dirty="0">
                <a:latin typeface="Arial" panose="020B0604020202020204" pitchFamily="34" charset="0"/>
                <a:cs typeface="Arial" panose="020B0604020202020204" pitchFamily="34" charset="0"/>
              </a:rPr>
              <a:t>B</a:t>
            </a:r>
            <a:r>
              <a:rPr lang="en-US" sz="3600" b="1" dirty="0" smtClean="0">
                <a:latin typeface="Arial" panose="020B0604020202020204" pitchFamily="34" charset="0"/>
                <a:cs typeface="Arial" panose="020B0604020202020204" pitchFamily="34" charset="0"/>
              </a:rPr>
              <a:t>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16</a:t>
            </a:fld>
            <a:endParaRPr lang="en-US"/>
          </a:p>
        </p:txBody>
      </p:sp>
    </p:spTree>
    <p:extLst>
      <p:ext uri="{BB962C8B-B14F-4D97-AF65-F5344CB8AC3E}">
        <p14:creationId xmlns:p14="http://schemas.microsoft.com/office/powerpoint/2010/main" val="1392478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957" y="1981200"/>
            <a:ext cx="8229600" cy="4525963"/>
          </a:xfrm>
        </p:spPr>
        <p:txBody>
          <a:bodyPr>
            <a:noAutofit/>
          </a:bodyPr>
          <a:lstStyle/>
          <a:p>
            <a:pPr marL="566928" indent="-457200" algn="just">
              <a:lnSpc>
                <a:spcPct val="150000"/>
              </a:lnSpc>
              <a:buFont typeface="+mj-lt"/>
              <a:buAutoNum type="arabicPeriod" startAt="3"/>
            </a:pPr>
            <a:r>
              <a:rPr lang="en-US" sz="2400" b="1" dirty="0" smtClean="0">
                <a:latin typeface="Arial" panose="020B0604020202020204" pitchFamily="34" charset="0"/>
                <a:cs typeface="Arial" panose="020B0604020202020204" pitchFamily="34" charset="0"/>
              </a:rPr>
              <a:t>Small </a:t>
            </a:r>
            <a:r>
              <a:rPr lang="en-US" sz="2400" b="1" dirty="0">
                <a:latin typeface="Arial" panose="020B0604020202020204" pitchFamily="34" charset="0"/>
                <a:cs typeface="Arial" panose="020B0604020202020204" pitchFamily="34" charset="0"/>
              </a:rPr>
              <a:t>Local Markets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Start-ups </a:t>
            </a:r>
            <a:r>
              <a:rPr lang="en-US" sz="2400" dirty="0">
                <a:latin typeface="Arial" panose="020B0604020202020204" pitchFamily="34" charset="0"/>
                <a:cs typeface="Arial" panose="020B0604020202020204" pitchFamily="34" charset="0"/>
              </a:rPr>
              <a:t>in </a:t>
            </a:r>
            <a:r>
              <a:rPr lang="en-US" sz="2400" dirty="0" smtClean="0">
                <a:latin typeface="Arial" panose="020B0604020202020204" pitchFamily="34" charset="0"/>
                <a:cs typeface="Arial" panose="020B0604020202020204" pitchFamily="34" charset="0"/>
              </a:rPr>
              <a:t>some countries </a:t>
            </a:r>
            <a:r>
              <a:rPr lang="en-US" sz="2400" dirty="0" err="1" smtClean="0">
                <a:latin typeface="Arial" panose="020B0604020202020204" pitchFamily="34" charset="0"/>
                <a:cs typeface="Arial" panose="020B0604020202020204" pitchFamily="34" charset="0"/>
              </a:rPr>
              <a:t>eg</a:t>
            </a:r>
            <a:r>
              <a:rPr lang="en-US" sz="2400" dirty="0" smtClean="0">
                <a:latin typeface="Arial" panose="020B0604020202020204" pitchFamily="34" charset="0"/>
                <a:cs typeface="Arial" panose="020B0604020202020204" pitchFamily="34" charset="0"/>
              </a:rPr>
              <a:t> Finland </a:t>
            </a:r>
            <a:r>
              <a:rPr lang="en-US" sz="2400" dirty="0">
                <a:latin typeface="Arial" panose="020B0604020202020204" pitchFamily="34" charset="0"/>
                <a:cs typeface="Arial" panose="020B0604020202020204" pitchFamily="34" charset="0"/>
              </a:rPr>
              <a:t>and Nordics have always looked at internationalization as a major strategy from the very beginning because their local market is small. </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Reasons for Firms Engagement in International Business</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17</a:t>
            </a:fld>
            <a:endParaRPr lang="en-US"/>
          </a:p>
        </p:txBody>
      </p:sp>
    </p:spTree>
    <p:extLst>
      <p:ext uri="{BB962C8B-B14F-4D97-AF65-F5344CB8AC3E}">
        <p14:creationId xmlns:p14="http://schemas.microsoft.com/office/powerpoint/2010/main" val="297436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229600" cy="4525963"/>
          </a:xfrm>
        </p:spPr>
        <p:txBody>
          <a:bodyPr>
            <a:noAutofit/>
          </a:bodyPr>
          <a:lstStyle/>
          <a:p>
            <a:pPr marL="566928" indent="-457200" algn="just">
              <a:lnSpc>
                <a:spcPct val="150000"/>
              </a:lnSpc>
              <a:buFont typeface="+mj-lt"/>
              <a:buAutoNum type="arabicPeriod" startAt="4"/>
            </a:pPr>
            <a:r>
              <a:rPr lang="en-US" sz="2400" b="1" dirty="0" smtClean="0">
                <a:latin typeface="Arial" panose="020B0604020202020204" pitchFamily="34" charset="0"/>
                <a:cs typeface="Arial" panose="020B0604020202020204" pitchFamily="34" charset="0"/>
              </a:rPr>
              <a:t>Increase </a:t>
            </a:r>
            <a:r>
              <a:rPr lang="en-US" sz="2400" b="1" dirty="0">
                <a:latin typeface="Arial" panose="020B0604020202020204" pitchFamily="34" charset="0"/>
                <a:cs typeface="Arial" panose="020B0604020202020204" pitchFamily="34" charset="0"/>
              </a:rPr>
              <a:t>of Customers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If </a:t>
            </a:r>
            <a:r>
              <a:rPr lang="en-US" sz="2400" dirty="0">
                <a:latin typeface="Arial" panose="020B0604020202020204" pitchFamily="34" charset="0"/>
                <a:cs typeface="Arial" panose="020B0604020202020204" pitchFamily="34" charset="0"/>
              </a:rPr>
              <a:t>customers are in short supply, it may hit a company’s potential for growth.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such a case, companies may look for internationalization. </a:t>
            </a:r>
            <a:endParaRPr lang="en-US" sz="2400" dirty="0" smtClean="0">
              <a:latin typeface="Arial" panose="020B0604020202020204" pitchFamily="34" charset="0"/>
              <a:cs typeface="Arial" panose="020B0604020202020204" pitchFamily="34" charset="0"/>
            </a:endParaRPr>
          </a:p>
          <a:p>
            <a:pPr marL="566928" indent="-457200" algn="just">
              <a:lnSpc>
                <a:spcPct val="150000"/>
              </a:lnSpc>
              <a:buFont typeface="+mj-lt"/>
              <a:buAutoNum type="arabicPeriod" startAt="4"/>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Reasons for Firms Engagement in International Business</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18</a:t>
            </a:fld>
            <a:endParaRPr lang="en-US"/>
          </a:p>
        </p:txBody>
      </p:sp>
    </p:spTree>
    <p:extLst>
      <p:ext uri="{BB962C8B-B14F-4D97-AF65-F5344CB8AC3E}">
        <p14:creationId xmlns:p14="http://schemas.microsoft.com/office/powerpoint/2010/main" val="29036487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229600" cy="4525963"/>
          </a:xfrm>
        </p:spPr>
        <p:txBody>
          <a:bodyPr>
            <a:noAutofit/>
          </a:bodyPr>
          <a:lstStyle/>
          <a:p>
            <a:pPr marL="109728" indent="0" algn="just">
              <a:lnSpc>
                <a:spcPct val="150000"/>
              </a:lnSpc>
              <a:buNone/>
            </a:pPr>
            <a:endParaRPr lang="en-US" sz="2400" dirty="0">
              <a:latin typeface="Arial" panose="020B0604020202020204" pitchFamily="34" charset="0"/>
              <a:cs typeface="Arial" panose="020B0604020202020204" pitchFamily="34" charset="0"/>
            </a:endParaRPr>
          </a:p>
          <a:p>
            <a:pPr marL="566928" indent="-457200" algn="just">
              <a:lnSpc>
                <a:spcPct val="150000"/>
              </a:lnSpc>
              <a:buFont typeface="+mj-lt"/>
              <a:buAutoNum type="arabicPeriod" startAt="5"/>
            </a:pPr>
            <a:r>
              <a:rPr lang="en-US" sz="2400" dirty="0" smtClean="0">
                <a:latin typeface="Arial" panose="020B0604020202020204" pitchFamily="34" charset="0"/>
                <a:cs typeface="Arial" panose="020B0604020202020204" pitchFamily="34" charset="0"/>
              </a:rPr>
              <a:t> </a:t>
            </a:r>
            <a:r>
              <a:rPr lang="en-US" sz="2400" b="1" dirty="0" smtClean="0">
                <a:latin typeface="Arial" panose="020B0604020202020204" pitchFamily="34" charset="0"/>
                <a:cs typeface="Arial" panose="020B0604020202020204" pitchFamily="34" charset="0"/>
              </a:rPr>
              <a:t>Discourage </a:t>
            </a:r>
            <a:r>
              <a:rPr lang="en-US" sz="2400" b="1" dirty="0">
                <a:latin typeface="Arial" panose="020B0604020202020204" pitchFamily="34" charset="0"/>
                <a:cs typeface="Arial" panose="020B0604020202020204" pitchFamily="34" charset="0"/>
              </a:rPr>
              <a:t>Local Competitors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Acquiring </a:t>
            </a:r>
            <a:r>
              <a:rPr lang="en-US" sz="2400" dirty="0">
                <a:latin typeface="Arial" panose="020B0604020202020204" pitchFamily="34" charset="0"/>
                <a:cs typeface="Arial" panose="020B0604020202020204" pitchFamily="34" charset="0"/>
              </a:rPr>
              <a:t>a new market may mean discouraging other players from getting into the same business-space as one </a:t>
            </a:r>
            <a:r>
              <a:rPr lang="en-US" sz="2400" dirty="0" smtClean="0">
                <a:latin typeface="Arial" panose="020B0604020202020204" pitchFamily="34" charset="0"/>
                <a:cs typeface="Arial" panose="020B0604020202020204" pitchFamily="34" charset="0"/>
              </a:rPr>
              <a:t>company is in. </a:t>
            </a:r>
          </a:p>
          <a:p>
            <a:pPr marL="109728" indent="0" algn="just">
              <a:lnSpc>
                <a:spcPct val="150000"/>
              </a:lnSpc>
              <a:buNone/>
            </a:pP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Reasons for Firms Engagement in International Business</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19</a:t>
            </a:fld>
            <a:endParaRPr lang="en-US"/>
          </a:p>
        </p:txBody>
      </p:sp>
    </p:spTree>
    <p:extLst>
      <p:ext uri="{BB962C8B-B14F-4D97-AF65-F5344CB8AC3E}">
        <p14:creationId xmlns:p14="http://schemas.microsoft.com/office/powerpoint/2010/main" val="2326546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892" y="1905000"/>
            <a:ext cx="8382000" cy="4495800"/>
          </a:xfrm>
        </p:spPr>
        <p:txBody>
          <a:bodyPr>
            <a:normAutofit lnSpcReduction="10000"/>
          </a:bodyPr>
          <a:lstStyle/>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Commercial </a:t>
            </a:r>
            <a:r>
              <a:rPr lang="en-US" sz="2400" dirty="0">
                <a:latin typeface="Arial" panose="020B0604020202020204" pitchFamily="34" charset="0"/>
                <a:cs typeface="Arial" panose="020B0604020202020204" pitchFamily="34" charset="0"/>
              </a:rPr>
              <a:t>risk can be spread across several </a:t>
            </a:r>
            <a:r>
              <a:rPr lang="en-US" sz="2400" dirty="0" smtClean="0">
                <a:latin typeface="Arial" panose="020B0604020202020204" pitchFamily="34" charset="0"/>
                <a:cs typeface="Arial" panose="020B0604020202020204" pitchFamily="34" charset="0"/>
              </a:rPr>
              <a:t>countries.</a:t>
            </a:r>
          </a:p>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Involvement </a:t>
            </a:r>
            <a:r>
              <a:rPr lang="en-US" sz="2400" dirty="0">
                <a:latin typeface="Arial" panose="020B0604020202020204" pitchFamily="34" charset="0"/>
                <a:cs typeface="Arial" panose="020B0604020202020204" pitchFamily="34" charset="0"/>
              </a:rPr>
              <a:t>in international business can facilitate the 'experience curve' effect, i.e. cost reductions and efficiency increases attained in conse­quence of a business acquiring experience of certain types of activity, function or project</a:t>
            </a:r>
            <a:r>
              <a:rPr lang="en-US" sz="2400" dirty="0" smtClean="0">
                <a:latin typeface="Arial" panose="020B0604020202020204" pitchFamily="34" charset="0"/>
                <a:cs typeface="Arial" panose="020B0604020202020204" pitchFamily="34" charset="0"/>
              </a:rPr>
              <a:t>.</a:t>
            </a:r>
          </a:p>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Economies </a:t>
            </a:r>
            <a:r>
              <a:rPr lang="en-US" sz="2400" dirty="0">
                <a:latin typeface="Arial" panose="020B0604020202020204" pitchFamily="34" charset="0"/>
                <a:cs typeface="Arial" panose="020B0604020202020204" pitchFamily="34" charset="0"/>
              </a:rPr>
              <a:t>of </a:t>
            </a:r>
            <a:r>
              <a:rPr lang="en-US" sz="2400" dirty="0" smtClean="0">
                <a:latin typeface="Arial" panose="020B0604020202020204" pitchFamily="34" charset="0"/>
                <a:cs typeface="Arial" panose="020B0604020202020204" pitchFamily="34" charset="0"/>
              </a:rPr>
              <a:t>scope/scale  might </a:t>
            </a:r>
            <a:r>
              <a:rPr lang="en-US" sz="2400" dirty="0">
                <a:latin typeface="Arial" panose="020B0604020202020204" pitchFamily="34" charset="0"/>
                <a:cs typeface="Arial" panose="020B0604020202020204" pitchFamily="34" charset="0"/>
              </a:rPr>
              <a:t>become </a:t>
            </a:r>
            <a:r>
              <a:rPr lang="en-US" sz="2400" dirty="0" smtClean="0">
                <a:latin typeface="Arial" panose="020B0604020202020204" pitchFamily="34" charset="0"/>
                <a:cs typeface="Arial" panose="020B0604020202020204" pitchFamily="34" charset="0"/>
              </a:rPr>
              <a:t>available.</a:t>
            </a:r>
          </a:p>
          <a:p>
            <a:pPr marL="109728" indent="0" algn="just">
              <a:lnSpc>
                <a:spcPct val="150000"/>
              </a:lnSpc>
              <a:buNone/>
            </a:pP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Other Reasons for International Business Operations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20</a:t>
            </a:fld>
            <a:endParaRPr lang="en-US"/>
          </a:p>
        </p:txBody>
      </p:sp>
    </p:spTree>
    <p:extLst>
      <p:ext uri="{BB962C8B-B14F-4D97-AF65-F5344CB8AC3E}">
        <p14:creationId xmlns:p14="http://schemas.microsoft.com/office/powerpoint/2010/main" val="2985191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3612" y="1422327"/>
            <a:ext cx="8382000" cy="5029199"/>
          </a:xfrm>
        </p:spPr>
        <p:txBody>
          <a:bodyPr>
            <a:normAutofit lnSpcReduction="10000"/>
          </a:bodyPr>
          <a:lstStyle/>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costs of new product development could require so much expendi­ture that the firm is compelled to adopt an international </a:t>
            </a:r>
            <a:r>
              <a:rPr lang="en-US" sz="2400" dirty="0" smtClean="0">
                <a:latin typeface="Arial" panose="020B0604020202020204" pitchFamily="34" charset="0"/>
                <a:cs typeface="Arial" panose="020B0604020202020204" pitchFamily="34" charset="0"/>
              </a:rPr>
              <a:t>perspective.</a:t>
            </a:r>
          </a:p>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might be intense competition in the home market but little in certain foreign </a:t>
            </a:r>
            <a:r>
              <a:rPr lang="en-US" sz="2400" dirty="0" smtClean="0">
                <a:latin typeface="Arial" panose="020B0604020202020204" pitchFamily="34" charset="0"/>
                <a:cs typeface="Arial" panose="020B0604020202020204" pitchFamily="34" charset="0"/>
              </a:rPr>
              <a:t>countries.</a:t>
            </a:r>
          </a:p>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company's overall strategies and plans can be anchored against a wider range </a:t>
            </a:r>
            <a:r>
              <a:rPr lang="en-US" sz="2400" dirty="0" smtClean="0">
                <a:latin typeface="Arial" panose="020B0604020202020204" pitchFamily="34" charset="0"/>
                <a:cs typeface="Arial" panose="020B0604020202020204" pitchFamily="34" charset="0"/>
              </a:rPr>
              <a:t>of </a:t>
            </a:r>
            <a:r>
              <a:rPr lang="en-US" sz="2400" dirty="0">
                <a:latin typeface="Arial" panose="020B0604020202020204" pitchFamily="34" charset="0"/>
                <a:cs typeface="Arial" panose="020B0604020202020204" pitchFamily="34" charset="0"/>
              </a:rPr>
              <a:t>opportunities. </a:t>
            </a:r>
            <a:r>
              <a:rPr lang="en-US" sz="2400" dirty="0" smtClean="0">
                <a:latin typeface="Arial" panose="020B0604020202020204" pitchFamily="34" charset="0"/>
                <a:cs typeface="Arial" panose="020B0604020202020204" pitchFamily="34" charset="0"/>
              </a:rPr>
              <a:t> </a:t>
            </a:r>
          </a:p>
          <a:p>
            <a:pPr algn="just">
              <a:lnSpc>
                <a:spcPct val="150000"/>
              </a:lnSpc>
              <a:buFont typeface="Wingdings" pitchFamily="2" charset="2"/>
              <a:buChar char="v"/>
            </a:pPr>
            <a:r>
              <a:rPr lang="en-US" sz="2400" dirty="0" smtClean="0">
                <a:latin typeface="Arial" panose="020B0604020202020204" pitchFamily="34" charset="0"/>
                <a:cs typeface="Arial" panose="020B0604020202020204" pitchFamily="34" charset="0"/>
              </a:rPr>
              <a:t>Cross-border </a:t>
            </a:r>
            <a:r>
              <a:rPr lang="en-US" sz="2400" dirty="0">
                <a:latin typeface="Arial" panose="020B0604020202020204" pitchFamily="34" charset="0"/>
                <a:cs typeface="Arial" panose="020B0604020202020204" pitchFamily="34" charset="0"/>
              </a:rPr>
              <a:t>trade is today much easier to organize than in the past.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a:latin typeface="Arial" panose="020B0604020202020204" pitchFamily="34" charset="0"/>
                <a:cs typeface="Arial" panose="020B0604020202020204" pitchFamily="34" charset="0"/>
              </a:rPr>
              <a:t>Other Reasons for International Business Operations</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21</a:t>
            </a:fld>
            <a:endParaRPr lang="en-US"/>
          </a:p>
        </p:txBody>
      </p:sp>
    </p:spTree>
    <p:extLst>
      <p:ext uri="{BB962C8B-B14F-4D97-AF65-F5344CB8AC3E}">
        <p14:creationId xmlns:p14="http://schemas.microsoft.com/office/powerpoint/2010/main" val="207111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peelOff"/>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rot="19882008">
            <a:off x="457200" y="1481328"/>
            <a:ext cx="8229600" cy="4525963"/>
          </a:xfrm>
        </p:spPr>
        <p:txBody>
          <a:bodyPr anchor="ctr">
            <a:normAutofit/>
          </a:bodyPr>
          <a:lstStyle/>
          <a:p>
            <a:pPr marL="109728" indent="0">
              <a:buNone/>
            </a:pPr>
            <a:r>
              <a:rPr lang="en-US" sz="8000" dirty="0" smtClean="0">
                <a:latin typeface="Arial" panose="020B0604020202020204" pitchFamily="34" charset="0"/>
                <a:cs typeface="Arial" panose="020B0604020202020204" pitchFamily="34" charset="0"/>
              </a:rPr>
              <a:t>End of part one </a:t>
            </a:r>
            <a:endParaRPr lang="en-US" sz="8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22</a:t>
            </a:fld>
            <a:endParaRPr lang="en-US"/>
          </a:p>
        </p:txBody>
      </p:sp>
    </p:spTree>
    <p:extLst>
      <p:ext uri="{BB962C8B-B14F-4D97-AF65-F5344CB8AC3E}">
        <p14:creationId xmlns:p14="http://schemas.microsoft.com/office/powerpoint/2010/main" val="4058086873"/>
      </p:ext>
    </p:extLst>
  </p:cSld>
  <p:clrMapOvr>
    <a:masterClrMapping/>
  </p:clrMapOvr>
  <mc:AlternateContent xmlns:mc="http://schemas.openxmlformats.org/markup-compatibility/2006">
    <mc:Choice xmlns:p14="http://schemas.microsoft.com/office/powerpoint/2010/main" Requires="p14">
      <p:transition spd="slow" p14:dur="4000">
        <p14:glitter pattern="hexagon"/>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pPr>
            <a:r>
              <a:rPr lang="en-US" dirty="0" smtClean="0">
                <a:latin typeface="Arial" panose="020B0604020202020204" pitchFamily="34" charset="0"/>
                <a:cs typeface="Arial" panose="020B0604020202020204" pitchFamily="34" charset="0"/>
              </a:rPr>
              <a:t>Why enter overseas market(s)</a:t>
            </a:r>
          </a:p>
          <a:p>
            <a:pPr algn="just">
              <a:lnSpc>
                <a:spcPct val="150000"/>
              </a:lnSpc>
            </a:pPr>
            <a:r>
              <a:rPr lang="en-US" dirty="0" smtClean="0">
                <a:latin typeface="Arial" panose="020B0604020202020204" pitchFamily="34" charset="0"/>
                <a:cs typeface="Arial" panose="020B0604020202020204" pitchFamily="34" charset="0"/>
              </a:rPr>
              <a:t>Factors in the choice of overseas markets</a:t>
            </a:r>
          </a:p>
          <a:p>
            <a:pPr algn="just">
              <a:lnSpc>
                <a:spcPct val="150000"/>
              </a:lnSpc>
            </a:pPr>
            <a:r>
              <a:rPr lang="en-US" dirty="0" smtClean="0">
                <a:latin typeface="Arial" panose="020B0604020202020204" pitchFamily="34" charset="0"/>
                <a:cs typeface="Arial" panose="020B0604020202020204" pitchFamily="34" charset="0"/>
              </a:rPr>
              <a:t>Constraints in entering overseas markets</a:t>
            </a:r>
          </a:p>
          <a:p>
            <a:pPr algn="just">
              <a:lnSpc>
                <a:spcPct val="150000"/>
              </a:lnSpc>
            </a:pPr>
            <a:r>
              <a:rPr lang="en-US" dirty="0" smtClean="0">
                <a:latin typeface="Arial" panose="020B0604020202020204" pitchFamily="34" charset="0"/>
                <a:cs typeface="Arial" panose="020B0604020202020204" pitchFamily="34" charset="0"/>
              </a:rPr>
              <a:t>Problems arising in International Business </a:t>
            </a:r>
          </a:p>
          <a:p>
            <a:pPr algn="just">
              <a:lnSpc>
                <a:spcPct val="150000"/>
              </a:lnSpc>
            </a:pPr>
            <a:r>
              <a:rPr lang="en-US" dirty="0" smtClean="0">
                <a:latin typeface="Arial" panose="020B0604020202020204" pitchFamily="34" charset="0"/>
                <a:cs typeface="Arial" panose="020B0604020202020204" pitchFamily="34" charset="0"/>
              </a:rPr>
              <a:t>Entry strategies for foreign markets</a:t>
            </a:r>
          </a:p>
          <a:p>
            <a:pPr algn="just">
              <a:lnSpc>
                <a:spcPct val="150000"/>
              </a:lnSpc>
            </a:pPr>
            <a:endParaRPr lang="en-US"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23</a:t>
            </a:fld>
            <a:endParaRPr lang="en-US"/>
          </a:p>
        </p:txBody>
      </p:sp>
    </p:spTree>
    <p:extLst>
      <p:ext uri="{BB962C8B-B14F-4D97-AF65-F5344CB8AC3E}">
        <p14:creationId xmlns:p14="http://schemas.microsoft.com/office/powerpoint/2010/main" val="5240734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crush"/>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The reasons for entering overseas markets can be categorized into “push” and “pull” factors: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 Why Enter Overseas Markets?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24</a:t>
            </a:fld>
            <a:endParaRPr lang="en-US"/>
          </a:p>
        </p:txBody>
      </p:sp>
    </p:spTree>
    <p:extLst>
      <p:ext uri="{BB962C8B-B14F-4D97-AF65-F5344CB8AC3E}">
        <p14:creationId xmlns:p14="http://schemas.microsoft.com/office/powerpoint/2010/main" val="2539264446"/>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nSpc>
                <a:spcPct val="150000"/>
              </a:lnSpc>
              <a:buFont typeface="Wingdings" pitchFamily="2" charset="2"/>
              <a:buChar char="q"/>
            </a:pPr>
            <a:r>
              <a:rPr lang="en-US" sz="2400" dirty="0" smtClean="0">
                <a:latin typeface="Arial" panose="020B0604020202020204" pitchFamily="34" charset="0"/>
                <a:cs typeface="Arial" panose="020B0604020202020204" pitchFamily="34" charset="0"/>
              </a:rPr>
              <a:t>Saturation </a:t>
            </a:r>
            <a:r>
              <a:rPr lang="en-US" sz="2400" dirty="0">
                <a:latin typeface="Arial" panose="020B0604020202020204" pitchFamily="34" charset="0"/>
                <a:cs typeface="Arial" panose="020B0604020202020204" pitchFamily="34" charset="0"/>
              </a:rPr>
              <a:t>in domestic markets</a:t>
            </a:r>
          </a:p>
          <a:p>
            <a:pPr lvl="0">
              <a:lnSpc>
                <a:spcPct val="150000"/>
              </a:lnSpc>
              <a:buFont typeface="Wingdings" pitchFamily="2" charset="2"/>
              <a:buChar char="q"/>
            </a:pPr>
            <a:r>
              <a:rPr lang="en-US" sz="2400" dirty="0">
                <a:latin typeface="Arial" panose="020B0604020202020204" pitchFamily="34" charset="0"/>
                <a:cs typeface="Arial" panose="020B0604020202020204" pitchFamily="34" charset="0"/>
              </a:rPr>
              <a:t>Economic difficulty in domestic markets </a:t>
            </a:r>
          </a:p>
          <a:p>
            <a:pPr lvl="0">
              <a:lnSpc>
                <a:spcPct val="150000"/>
              </a:lnSpc>
              <a:buFont typeface="Wingdings" pitchFamily="2" charset="2"/>
              <a:buChar char="q"/>
            </a:pPr>
            <a:r>
              <a:rPr lang="en-US" sz="2400" dirty="0">
                <a:latin typeface="Arial" panose="020B0604020202020204" pitchFamily="34" charset="0"/>
                <a:cs typeface="Arial" panose="020B0604020202020204" pitchFamily="34" charset="0"/>
              </a:rPr>
              <a:t> Near the end of the product life cycle at home</a:t>
            </a:r>
          </a:p>
          <a:p>
            <a:pPr lvl="0">
              <a:lnSpc>
                <a:spcPct val="150000"/>
              </a:lnSpc>
              <a:buFont typeface="Wingdings" pitchFamily="2" charset="2"/>
              <a:buChar char="q"/>
            </a:pPr>
            <a:r>
              <a:rPr lang="en-US" sz="2400" dirty="0">
                <a:latin typeface="Arial" panose="020B0604020202020204" pitchFamily="34" charset="0"/>
                <a:cs typeface="Arial" panose="020B0604020202020204" pitchFamily="34" charset="0"/>
              </a:rPr>
              <a:t>Risk diversification</a:t>
            </a:r>
          </a:p>
          <a:p>
            <a:pPr lvl="0">
              <a:lnSpc>
                <a:spcPct val="150000"/>
              </a:lnSpc>
              <a:buFont typeface="Wingdings" pitchFamily="2" charset="2"/>
              <a:buChar char="q"/>
            </a:pPr>
            <a:r>
              <a:rPr lang="en-US" sz="2400" dirty="0">
                <a:latin typeface="Arial" panose="020B0604020202020204" pitchFamily="34" charset="0"/>
                <a:cs typeface="Arial" panose="020B0604020202020204" pitchFamily="34" charset="0"/>
              </a:rPr>
              <a:t>Excess capacity</a:t>
            </a: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 Push Factors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25</a:t>
            </a:fld>
            <a:endParaRPr lang="en-US"/>
          </a:p>
        </p:txBody>
      </p:sp>
    </p:spTree>
    <p:extLst>
      <p:ext uri="{BB962C8B-B14F-4D97-AF65-F5344CB8AC3E}">
        <p14:creationId xmlns:p14="http://schemas.microsoft.com/office/powerpoint/2010/main" val="160220770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lnSpc>
                <a:spcPct val="150000"/>
              </a:lnSpc>
              <a:buFont typeface="Wingdings" pitchFamily="2" charset="2"/>
              <a:buChar char="q"/>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attraction of overseas markets</a:t>
            </a:r>
          </a:p>
          <a:p>
            <a:pPr lvl="0" algn="just">
              <a:lnSpc>
                <a:spcPct val="150000"/>
              </a:lnSpc>
              <a:buFont typeface="Wingdings" pitchFamily="2" charset="2"/>
              <a:buChar char="q"/>
            </a:pPr>
            <a:r>
              <a:rPr lang="en-US" sz="2400" dirty="0" smtClean="0">
                <a:latin typeface="Arial" panose="020B0604020202020204" pitchFamily="34" charset="0"/>
                <a:cs typeface="Arial" panose="020B0604020202020204" pitchFamily="34" charset="0"/>
              </a:rPr>
              <a:t>Increase </a:t>
            </a:r>
            <a:r>
              <a:rPr lang="en-US" sz="2400" dirty="0">
                <a:latin typeface="Arial" panose="020B0604020202020204" pitchFamily="34" charset="0"/>
                <a:cs typeface="Arial" panose="020B0604020202020204" pitchFamily="34" charset="0"/>
              </a:rPr>
              <a:t>sales</a:t>
            </a:r>
          </a:p>
          <a:p>
            <a:pPr lvl="0" algn="just">
              <a:lnSpc>
                <a:spcPct val="150000"/>
              </a:lnSpc>
              <a:buFont typeface="Wingdings" pitchFamily="2" charset="2"/>
              <a:buChar char="q"/>
            </a:pPr>
            <a:r>
              <a:rPr lang="en-US" sz="2400" dirty="0">
                <a:latin typeface="Arial" panose="020B0604020202020204" pitchFamily="34" charset="0"/>
                <a:cs typeface="Arial" panose="020B0604020202020204" pitchFamily="34" charset="0"/>
              </a:rPr>
              <a:t>Enjoy greater economies of scale</a:t>
            </a:r>
          </a:p>
          <a:p>
            <a:pPr lvl="0" algn="just">
              <a:lnSpc>
                <a:spcPct val="150000"/>
              </a:lnSpc>
              <a:buFont typeface="Wingdings" pitchFamily="2" charset="2"/>
              <a:buChar char="q"/>
            </a:pPr>
            <a:r>
              <a:rPr lang="en-US" sz="2400" dirty="0">
                <a:latin typeface="Arial" panose="020B0604020202020204" pitchFamily="34" charset="0"/>
                <a:cs typeface="Arial" panose="020B0604020202020204" pitchFamily="34" charset="0"/>
              </a:rPr>
              <a:t>Extend the product life cycle</a:t>
            </a:r>
          </a:p>
          <a:p>
            <a:pPr lvl="0" algn="just">
              <a:lnSpc>
                <a:spcPct val="150000"/>
              </a:lnSpc>
              <a:buFont typeface="Wingdings" pitchFamily="2" charset="2"/>
              <a:buChar char="q"/>
            </a:pPr>
            <a:r>
              <a:rPr lang="en-US" sz="2400" dirty="0">
                <a:latin typeface="Arial" panose="020B0604020202020204" pitchFamily="34" charset="0"/>
                <a:cs typeface="Arial" panose="020B0604020202020204" pitchFamily="34" charset="0"/>
              </a:rPr>
              <a:t>Exploit a competitive advantage</a:t>
            </a:r>
          </a:p>
          <a:p>
            <a:pPr lvl="0" algn="just">
              <a:lnSpc>
                <a:spcPct val="150000"/>
              </a:lnSpc>
              <a:buFont typeface="Wingdings" pitchFamily="2" charset="2"/>
              <a:buChar char="q"/>
            </a:pPr>
            <a:r>
              <a:rPr lang="en-US" sz="2400" dirty="0">
                <a:latin typeface="Arial" panose="020B0604020202020204" pitchFamily="34" charset="0"/>
                <a:cs typeface="Arial" panose="020B0604020202020204" pitchFamily="34" charset="0"/>
              </a:rPr>
              <a:t>Personal </a:t>
            </a:r>
            <a:r>
              <a:rPr lang="en-US" sz="2400" dirty="0" smtClean="0">
                <a:latin typeface="Arial" panose="020B0604020202020204" pitchFamily="34" charset="0"/>
                <a:cs typeface="Arial" panose="020B0604020202020204" pitchFamily="34" charset="0"/>
              </a:rPr>
              <a:t>ambition</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solidFill>
                  <a:schemeClr val="tx1"/>
                </a:solidFill>
                <a:latin typeface="Arial" panose="020B0604020202020204" pitchFamily="34" charset="0"/>
                <a:cs typeface="Arial" panose="020B0604020202020204" pitchFamily="34" charset="0"/>
              </a:rPr>
              <a:t>Pull Factors</a:t>
            </a:r>
            <a:endParaRPr lang="en-US" sz="36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26</a:t>
            </a:fld>
            <a:endParaRPr lang="en-US"/>
          </a:p>
        </p:txBody>
      </p:sp>
    </p:spTree>
    <p:extLst>
      <p:ext uri="{BB962C8B-B14F-4D97-AF65-F5344CB8AC3E}">
        <p14:creationId xmlns:p14="http://schemas.microsoft.com/office/powerpoint/2010/main" val="373412464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001000" cy="4995672"/>
          </a:xfrm>
        </p:spPr>
        <p:txBody>
          <a:bodyPr>
            <a:normAutofit/>
          </a:bodyPr>
          <a:lstStyle/>
          <a:p>
            <a:pPr lvl="0" algn="just">
              <a:lnSpc>
                <a:spcPct val="150000"/>
              </a:lnSpc>
              <a:buFont typeface="Wingdings" panose="05000000000000000000" pitchFamily="2" charset="2"/>
              <a:buChar char="ü"/>
            </a:pPr>
            <a:r>
              <a:rPr lang="en-US" sz="2400" dirty="0" smtClean="0">
                <a:latin typeface="Arial" panose="020B0604020202020204" pitchFamily="34" charset="0"/>
                <a:cs typeface="Arial" panose="020B0604020202020204" pitchFamily="34" charset="0"/>
              </a:rPr>
              <a:t>Size </a:t>
            </a:r>
            <a:r>
              <a:rPr lang="en-US" sz="2400" dirty="0">
                <a:latin typeface="Arial" panose="020B0604020202020204" pitchFamily="34" charset="0"/>
                <a:cs typeface="Arial" panose="020B0604020202020204" pitchFamily="34" charset="0"/>
              </a:rPr>
              <a:t>of the market (population, income)</a:t>
            </a:r>
          </a:p>
          <a:p>
            <a:pPr lvl="0"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Economic factors (state of the economy)</a:t>
            </a:r>
          </a:p>
          <a:p>
            <a:pPr lvl="0"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Cultural linguistic factors (e.g. preference for countries with similar cultural background)</a:t>
            </a:r>
          </a:p>
          <a:p>
            <a:pPr lvl="0"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Political stability (there is usually a preference for stable areas)</a:t>
            </a:r>
          </a:p>
          <a:p>
            <a:pPr lvl="0" algn="just">
              <a:lnSpc>
                <a:spcPct val="150000"/>
              </a:lnSpc>
              <a:buFont typeface="Wingdings" panose="05000000000000000000" pitchFamily="2" charset="2"/>
              <a:buChar char="ü"/>
            </a:pPr>
            <a:r>
              <a:rPr lang="en-US" sz="2400" dirty="0">
                <a:latin typeface="Arial" panose="020B0604020202020204" pitchFamily="34" charset="0"/>
                <a:cs typeface="Arial" panose="020B0604020202020204" pitchFamily="34" charset="0"/>
              </a:rPr>
              <a:t>Technological factors (these affect demand and the ease of trading</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i="1" dirty="0">
                <a:solidFill>
                  <a:schemeClr val="tx1"/>
                </a:solidFill>
                <a:latin typeface="Arial" panose="020B0604020202020204" pitchFamily="34" charset="0"/>
                <a:cs typeface="Arial" panose="020B0604020202020204" pitchFamily="34" charset="0"/>
              </a:rPr>
              <a:t>Factors in the choice of which overseas market(s) to enter</a:t>
            </a:r>
            <a:r>
              <a:rPr lang="en-US" sz="3600" i="1" dirty="0" smtClean="0">
                <a:solidFill>
                  <a:schemeClr val="tx1"/>
                </a:solidFill>
                <a:latin typeface="Arial" panose="020B0604020202020204" pitchFamily="34" charset="0"/>
                <a:cs typeface="Arial" panose="020B0604020202020204" pitchFamily="34" charset="0"/>
              </a:rPr>
              <a:t>:</a:t>
            </a:r>
            <a:endParaRPr lang="en-US" sz="36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27</a:t>
            </a:fld>
            <a:endParaRPr lang="en-US"/>
          </a:p>
        </p:txBody>
      </p:sp>
    </p:spTree>
    <p:extLst>
      <p:ext uri="{BB962C8B-B14F-4D97-AF65-F5344CB8AC3E}">
        <p14:creationId xmlns:p14="http://schemas.microsoft.com/office/powerpoint/2010/main" val="11969584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lnSpc>
                <a:spcPct val="150000"/>
              </a:lnSpc>
              <a:buFont typeface="Wingdings" pitchFamily="2" charset="2"/>
              <a:buChar char="ü"/>
            </a:pPr>
            <a:r>
              <a:rPr lang="en-US" sz="2400" dirty="0" smtClean="0">
                <a:latin typeface="Arial" panose="020B0604020202020204" pitchFamily="34" charset="0"/>
                <a:cs typeface="Arial" panose="020B0604020202020204" pitchFamily="34" charset="0"/>
              </a:rPr>
              <a:t>Resources</a:t>
            </a:r>
            <a:endParaRPr lang="en-US" sz="2400" b="1" dirty="0">
              <a:latin typeface="Arial" panose="020B0604020202020204" pitchFamily="34" charset="0"/>
              <a:cs typeface="Arial" panose="020B0604020202020204" pitchFamily="34" charset="0"/>
            </a:endParaRP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Time</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 Market uncertainty</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 Marketing costs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Cultural differences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Linguistic differences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Trade </a:t>
            </a:r>
            <a:r>
              <a:rPr lang="en-US" sz="2400" dirty="0" smtClean="0">
                <a:latin typeface="Arial" panose="020B0604020202020204" pitchFamily="34" charset="0"/>
                <a:cs typeface="Arial" panose="020B0604020202020204" pitchFamily="34" charset="0"/>
              </a:rPr>
              <a:t>barriers</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Constraints in Entering Overseas Markets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28</a:t>
            </a:fld>
            <a:endParaRPr lang="en-US"/>
          </a:p>
        </p:txBody>
      </p:sp>
    </p:spTree>
    <p:extLst>
      <p:ext uri="{BB962C8B-B14F-4D97-AF65-F5344CB8AC3E}">
        <p14:creationId xmlns:p14="http://schemas.microsoft.com/office/powerpoint/2010/main" val="62892627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lnSpc>
                <a:spcPct val="150000"/>
              </a:lnSpc>
              <a:buFont typeface="Wingdings" pitchFamily="2" charset="2"/>
              <a:buChar char="ü"/>
            </a:pPr>
            <a:r>
              <a:rPr lang="en-US" sz="2400" dirty="0" smtClean="0">
                <a:latin typeface="Arial" panose="020B0604020202020204" pitchFamily="34" charset="0"/>
                <a:cs typeface="Arial" panose="020B0604020202020204" pitchFamily="34" charset="0"/>
              </a:rPr>
              <a:t>Regulations </a:t>
            </a:r>
            <a:r>
              <a:rPr lang="en-US" sz="2400" dirty="0">
                <a:latin typeface="Arial" panose="020B0604020202020204" pitchFamily="34" charset="0"/>
                <a:cs typeface="Arial" panose="020B0604020202020204" pitchFamily="34" charset="0"/>
              </a:rPr>
              <a:t>and administrative procedures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Political uncertainties </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Exchange rates (transactions costs &amp; risks)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Problems of financing </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 Working capital problems</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Cost of insurance</a:t>
            </a:r>
          </a:p>
          <a:p>
            <a:pPr lvl="0" algn="just">
              <a:lnSpc>
                <a:spcPct val="150000"/>
              </a:lnSpc>
              <a:buFont typeface="Wingdings" pitchFamily="2" charset="2"/>
              <a:buChar char="ü"/>
            </a:pPr>
            <a:r>
              <a:rPr lang="en-US" sz="2400" dirty="0">
                <a:latin typeface="Arial" panose="020B0604020202020204" pitchFamily="34" charset="0"/>
                <a:cs typeface="Arial" panose="020B0604020202020204" pitchFamily="34" charset="0"/>
              </a:rPr>
              <a:t>Distribution </a:t>
            </a:r>
            <a:r>
              <a:rPr lang="en-US" sz="2400" dirty="0" smtClean="0">
                <a:latin typeface="Arial" panose="020B0604020202020204" pitchFamily="34" charset="0"/>
                <a:cs typeface="Arial" panose="020B0604020202020204" pitchFamily="34" charset="0"/>
              </a:rPr>
              <a:t>networks</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b="1" dirty="0" smtClean="0">
                <a:latin typeface="Arial" panose="020B0604020202020204" pitchFamily="34" charset="0"/>
                <a:cs typeface="Arial" panose="020B0604020202020204" pitchFamily="34" charset="0"/>
              </a:rPr>
              <a:t>Constraints in Entering Overseas Markets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29</a:t>
            </a:fld>
            <a:endParaRPr lang="en-US"/>
          </a:p>
        </p:txBody>
      </p:sp>
    </p:spTree>
    <p:extLst>
      <p:ext uri="{BB962C8B-B14F-4D97-AF65-F5344CB8AC3E}">
        <p14:creationId xmlns:p14="http://schemas.microsoft.com/office/powerpoint/2010/main" val="495876190"/>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lnSpc>
                <a:spcPct val="150000"/>
              </a:lnSpc>
            </a:pPr>
            <a:r>
              <a:rPr lang="en-US" sz="2400" dirty="0">
                <a:latin typeface="Arial" panose="020B0604020202020204" pitchFamily="34" charset="0"/>
                <a:cs typeface="Arial" panose="020B0604020202020204" pitchFamily="34" charset="0"/>
              </a:rPr>
              <a:t>Deals might have to be transacted in foreign languages and under foreign laws, customs and regulations.</a:t>
            </a:r>
          </a:p>
          <a:p>
            <a:pPr lvl="0" algn="just">
              <a:lnSpc>
                <a:spcPct val="150000"/>
              </a:lnSpc>
            </a:pPr>
            <a:r>
              <a:rPr lang="en-US" sz="2400" dirty="0">
                <a:latin typeface="Arial" panose="020B0604020202020204" pitchFamily="34" charset="0"/>
                <a:cs typeface="Arial" panose="020B0604020202020204" pitchFamily="34" charset="0"/>
              </a:rPr>
              <a:t>Information on foreign countries needed by a particular firm may be difficult (perhaps impossible) to obtain.</a:t>
            </a:r>
          </a:p>
          <a:p>
            <a:pPr lvl="0" algn="just">
              <a:lnSpc>
                <a:spcPct val="150000"/>
              </a:lnSpc>
            </a:pPr>
            <a:r>
              <a:rPr lang="en-US" sz="2400" dirty="0">
                <a:latin typeface="Arial" panose="020B0604020202020204" pitchFamily="34" charset="0"/>
                <a:cs typeface="Arial" panose="020B0604020202020204" pitchFamily="34" charset="0"/>
              </a:rPr>
              <a:t>Foreign currency transactions will be necessary</a:t>
            </a:r>
            <a:r>
              <a:rPr lang="en-US" sz="2400" dirty="0" smtClean="0">
                <a:latin typeface="Arial" panose="020B0604020202020204" pitchFamily="34" charset="0"/>
                <a:cs typeface="Arial" panose="020B0604020202020204" pitchFamily="34" charset="0"/>
              </a:rPr>
              <a:t>.</a:t>
            </a:r>
          </a:p>
          <a:p>
            <a:pPr lvl="0" algn="just">
              <a:lnSpc>
                <a:spcPct val="150000"/>
              </a:lnSpc>
            </a:pPr>
            <a:r>
              <a:rPr lang="en-US" sz="2400" dirty="0" smtClean="0">
                <a:latin typeface="Arial" panose="020B0604020202020204" pitchFamily="34" charset="0"/>
                <a:cs typeface="Arial" panose="020B0604020202020204" pitchFamily="34" charset="0"/>
              </a:rPr>
              <a:t>Exchange </a:t>
            </a:r>
            <a:r>
              <a:rPr lang="en-US" sz="2400" dirty="0">
                <a:latin typeface="Arial" panose="020B0604020202020204" pitchFamily="34" charset="0"/>
                <a:cs typeface="Arial" panose="020B0604020202020204" pitchFamily="34" charset="0"/>
              </a:rPr>
              <a:t>rate variations can be very wide and create many problems for international business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Problems Arising in International Business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30</a:t>
            </a:fld>
            <a:endParaRPr lang="en-US"/>
          </a:p>
        </p:txBody>
      </p:sp>
    </p:spTree>
    <p:extLst>
      <p:ext uri="{BB962C8B-B14F-4D97-AF65-F5344CB8AC3E}">
        <p14:creationId xmlns:p14="http://schemas.microsoft.com/office/powerpoint/2010/main" val="2414942591"/>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lnSpc>
                <a:spcPct val="150000"/>
              </a:lnSpc>
            </a:pPr>
            <a:r>
              <a:rPr lang="en-US" sz="2400" dirty="0" smtClean="0">
                <a:latin typeface="Arial" panose="020B0604020202020204" pitchFamily="34" charset="0"/>
                <a:cs typeface="Arial" panose="020B0604020202020204" pitchFamily="34" charset="0"/>
              </a:rPr>
              <a:t>Numerous </a:t>
            </a:r>
            <a:r>
              <a:rPr lang="en-US" sz="2400" dirty="0">
                <a:latin typeface="Arial" panose="020B0604020202020204" pitchFamily="34" charset="0"/>
                <a:cs typeface="Arial" panose="020B0604020202020204" pitchFamily="34" charset="0"/>
              </a:rPr>
              <a:t>cultural differences may have to be taken into account when trading in other nations</a:t>
            </a:r>
            <a:r>
              <a:rPr lang="en-US" sz="2400" dirty="0" smtClean="0">
                <a:latin typeface="Arial" panose="020B0604020202020204" pitchFamily="34" charset="0"/>
                <a:cs typeface="Arial" panose="020B0604020202020204" pitchFamily="34" charset="0"/>
              </a:rPr>
              <a:t>.</a:t>
            </a:r>
          </a:p>
          <a:p>
            <a:pPr lvl="0" algn="just">
              <a:lnSpc>
                <a:spcPct val="150000"/>
              </a:lnSpc>
            </a:pPr>
            <a:r>
              <a:rPr lang="en-US" sz="2400" dirty="0">
                <a:latin typeface="Arial" panose="020B0604020202020204" pitchFamily="34" charset="0"/>
                <a:cs typeface="Arial" panose="020B0604020202020204" pitchFamily="34" charset="0"/>
              </a:rPr>
              <a:t>Control and communication systems are normally more complex in foreign than for domestic operations.</a:t>
            </a:r>
          </a:p>
          <a:p>
            <a:pPr lvl="0" algn="just">
              <a:lnSpc>
                <a:spcPct val="150000"/>
              </a:lnSpc>
            </a:pPr>
            <a:r>
              <a:rPr lang="en-US" sz="2400" dirty="0">
                <a:latin typeface="Arial" panose="020B0604020202020204" pitchFamily="34" charset="0"/>
                <a:cs typeface="Arial" panose="020B0604020202020204" pitchFamily="34" charset="0"/>
              </a:rPr>
              <a:t>Risk levels might be higher in foreign markets. </a:t>
            </a:r>
            <a:endParaRPr lang="en-US" sz="2400" dirty="0" smtClean="0">
              <a:latin typeface="Arial" panose="020B0604020202020204" pitchFamily="34" charset="0"/>
              <a:cs typeface="Arial" panose="020B0604020202020204" pitchFamily="34" charset="0"/>
            </a:endParaRPr>
          </a:p>
          <a:p>
            <a:pPr lvl="0"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risks of international business include political risks; commercial risks; and financial</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Problems Arising in International Business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31</a:t>
            </a:fld>
            <a:endParaRPr lang="en-US"/>
          </a:p>
        </p:txBody>
      </p:sp>
    </p:spTree>
    <p:extLst>
      <p:ext uri="{BB962C8B-B14F-4D97-AF65-F5344CB8AC3E}">
        <p14:creationId xmlns:p14="http://schemas.microsoft.com/office/powerpoint/2010/main" val="2810482755"/>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lvl="0" algn="just">
              <a:lnSpc>
                <a:spcPct val="150000"/>
              </a:lnSpc>
            </a:pPr>
            <a:r>
              <a:rPr lang="en-US" sz="2400" dirty="0" smtClean="0">
                <a:latin typeface="Arial" panose="020B0604020202020204" pitchFamily="34" charset="0"/>
                <a:cs typeface="Arial" panose="020B0604020202020204" pitchFamily="34" charset="0"/>
              </a:rPr>
              <a:t>International </a:t>
            </a:r>
            <a:r>
              <a:rPr lang="en-US" sz="2400" dirty="0">
                <a:latin typeface="Arial" panose="020B0604020202020204" pitchFamily="34" charset="0"/>
                <a:cs typeface="Arial" panose="020B0604020202020204" pitchFamily="34" charset="0"/>
              </a:rPr>
              <a:t>managers require a broader range of management skills than do managers who are concerned only with domestic problems.</a:t>
            </a:r>
          </a:p>
          <a:p>
            <a:pPr lvl="0" algn="just">
              <a:lnSpc>
                <a:spcPct val="150000"/>
              </a:lnSpc>
            </a:pPr>
            <a:r>
              <a:rPr lang="en-US" sz="2400" dirty="0">
                <a:latin typeface="Arial" panose="020B0604020202020204" pitchFamily="34" charset="0"/>
                <a:cs typeface="Arial" panose="020B0604020202020204" pitchFamily="34" charset="0"/>
              </a:rPr>
              <a:t>Large amounts of important work might have to be left to intermedi­aries, consultants and advisers.</a:t>
            </a:r>
          </a:p>
          <a:p>
            <a:pPr lvl="0" algn="just">
              <a:lnSpc>
                <a:spcPct val="150000"/>
              </a:lnSpc>
            </a:pPr>
            <a:r>
              <a:rPr lang="en-US" sz="2400" dirty="0">
                <a:latin typeface="Arial" panose="020B0604020202020204" pitchFamily="34" charset="0"/>
                <a:cs typeface="Arial" panose="020B0604020202020204" pitchFamily="34" charset="0"/>
              </a:rPr>
              <a:t>It is more difficult to observe and monitor trends and activities (including competitors' activities) in foreign countries.</a:t>
            </a: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Autofit/>
          </a:bodyPr>
          <a:lstStyle/>
          <a:p>
            <a:pPr algn="ctr"/>
            <a:r>
              <a:rPr lang="en-US" sz="3600" dirty="0" smtClean="0">
                <a:latin typeface="Arial" panose="020B0604020202020204" pitchFamily="34" charset="0"/>
                <a:cs typeface="Arial" panose="020B0604020202020204" pitchFamily="34" charset="0"/>
              </a:rPr>
              <a:t>Problems </a:t>
            </a:r>
            <a:r>
              <a:rPr lang="en-US" sz="3600" dirty="0">
                <a:latin typeface="Arial" panose="020B0604020202020204" pitchFamily="34" charset="0"/>
                <a:cs typeface="Arial" panose="020B0604020202020204" pitchFamily="34" charset="0"/>
              </a:rPr>
              <a:t>Arising in International Business</a:t>
            </a:r>
            <a:endParaRPr lang="en-US" sz="3600" dirty="0"/>
          </a:p>
        </p:txBody>
      </p:sp>
      <p:sp>
        <p:nvSpPr>
          <p:cNvPr id="4" name="Slide Number Placeholder 3"/>
          <p:cNvSpPr>
            <a:spLocks noGrp="1"/>
          </p:cNvSpPr>
          <p:nvPr>
            <p:ph type="sldNum" sz="quarter" idx="12"/>
          </p:nvPr>
        </p:nvSpPr>
        <p:spPr/>
        <p:txBody>
          <a:bodyPr/>
          <a:lstStyle/>
          <a:p>
            <a:fld id="{182F15D9-E63D-4E66-A438-59A921FC5846}" type="slidenum">
              <a:rPr lang="en-US" smtClean="0"/>
              <a:t>32</a:t>
            </a:fld>
            <a:endParaRPr lang="en-US"/>
          </a:p>
        </p:txBody>
      </p:sp>
    </p:spTree>
    <p:extLst>
      <p:ext uri="{BB962C8B-B14F-4D97-AF65-F5344CB8AC3E}">
        <p14:creationId xmlns:p14="http://schemas.microsoft.com/office/powerpoint/2010/main" val="45331866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Exporting</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Licensing</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Joint </a:t>
            </a:r>
            <a:r>
              <a:rPr lang="en-US" sz="2400" dirty="0">
                <a:latin typeface="Arial" panose="020B0604020202020204" pitchFamily="34" charset="0"/>
                <a:cs typeface="Arial" panose="020B0604020202020204" pitchFamily="34" charset="0"/>
              </a:rPr>
              <a:t>Venture,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Direct </a:t>
            </a:r>
            <a:r>
              <a:rPr lang="en-US" sz="2400" dirty="0">
                <a:latin typeface="Arial" panose="020B0604020202020204" pitchFamily="34" charset="0"/>
                <a:cs typeface="Arial" panose="020B0604020202020204" pitchFamily="34" charset="0"/>
              </a:rPr>
              <a:t>Investment and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Foreign Branching </a:t>
            </a:r>
          </a:p>
          <a:p>
            <a:pPr marL="0" indent="0" algn="just">
              <a:lnSpc>
                <a:spcPct val="150000"/>
              </a:lnSpc>
              <a:buNone/>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Entry Strategies to Foreign Market</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33</a:t>
            </a:fld>
            <a:endParaRPr lang="en-US"/>
          </a:p>
        </p:txBody>
      </p:sp>
    </p:spTree>
    <p:extLst>
      <p:ext uri="{BB962C8B-B14F-4D97-AF65-F5344CB8AC3E}">
        <p14:creationId xmlns:p14="http://schemas.microsoft.com/office/powerpoint/2010/main" val="3206311633"/>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Exporting is the marketing and direct sale of domestically-produced goods in another country. </a:t>
            </a:r>
          </a:p>
          <a:p>
            <a:pPr algn="just">
              <a:lnSpc>
                <a:spcPct val="150000"/>
              </a:lnSpc>
            </a:pPr>
            <a:r>
              <a:rPr lang="en-US" sz="2400" dirty="0" smtClean="0">
                <a:latin typeface="Arial" panose="020B0604020202020204" pitchFamily="34" charset="0"/>
                <a:cs typeface="Arial" panose="020B0604020202020204" pitchFamily="34" charset="0"/>
              </a:rPr>
              <a:t>Exporting is a traditional and well-established method of reaching foreign markets. </a:t>
            </a:r>
          </a:p>
          <a:p>
            <a:pPr algn="just">
              <a:lnSpc>
                <a:spcPct val="150000"/>
              </a:lnSpc>
            </a:pPr>
            <a:r>
              <a:rPr lang="en-US" sz="2400" dirty="0" smtClean="0">
                <a:latin typeface="Arial" panose="020B0604020202020204" pitchFamily="34" charset="0"/>
                <a:cs typeface="Arial" panose="020B0604020202020204" pitchFamily="34" charset="0"/>
              </a:rPr>
              <a:t>Exporting commonly requires coordination among four players: Exporter, Importer, Transport provider and Government</a:t>
            </a:r>
            <a:r>
              <a:rPr lang="en-US" sz="2400" dirty="0">
                <a:latin typeface="Arial" panose="020B0604020202020204" pitchFamily="34" charset="0"/>
                <a:cs typeface="Arial" panose="020B0604020202020204" pitchFamily="34" charset="0"/>
              </a:rPr>
              <a:t>.</a:t>
            </a: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Exporting</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34</a:t>
            </a:fld>
            <a:endParaRPr lang="en-US"/>
          </a:p>
        </p:txBody>
      </p:sp>
    </p:spTree>
    <p:extLst>
      <p:ext uri="{BB962C8B-B14F-4D97-AF65-F5344CB8AC3E}">
        <p14:creationId xmlns:p14="http://schemas.microsoft.com/office/powerpoint/2010/main" val="691043568"/>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4648199"/>
          </a:xfrm>
        </p:spPr>
        <p:txBody>
          <a:bodyPr>
            <a:normAutofit fontScale="92500" lnSpcReduction="20000"/>
          </a:bodyPr>
          <a:lstStyle/>
          <a:p>
            <a:pPr algn="just">
              <a:lnSpc>
                <a:spcPct val="150000"/>
              </a:lnSpc>
            </a:pPr>
            <a:r>
              <a:rPr lang="en-US" sz="2400" dirty="0" smtClean="0">
                <a:latin typeface="Arial" panose="020B0604020202020204" pitchFamily="34" charset="0"/>
                <a:cs typeface="Arial" panose="020B0604020202020204" pitchFamily="34" charset="0"/>
              </a:rPr>
              <a:t>Licensing </a:t>
            </a:r>
            <a:r>
              <a:rPr lang="en-US" sz="2400" dirty="0">
                <a:latin typeface="Arial" panose="020B0604020202020204" pitchFamily="34" charset="0"/>
                <a:cs typeface="Arial" panose="020B0604020202020204" pitchFamily="34" charset="0"/>
              </a:rPr>
              <a:t>essentially permits a company in the target country to use the property of the licensor. Such property usually is intangible, such as trademarks, patents, and production techniques.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Because little investment on the part of the licensor is required, licensing has the potential to provide a very large ROI. </a:t>
            </a:r>
          </a:p>
          <a:p>
            <a:pPr algn="just">
              <a:lnSpc>
                <a:spcPct val="150000"/>
              </a:lnSpc>
            </a:pPr>
            <a:r>
              <a:rPr lang="en-US" sz="2400" dirty="0" smtClean="0">
                <a:latin typeface="Arial" panose="020B0604020202020204" pitchFamily="34" charset="0"/>
                <a:cs typeface="Arial" panose="020B0604020202020204" pitchFamily="34" charset="0"/>
              </a:rPr>
              <a:t>However, because the licensee produces and markets the product, potential returns from manufacturing and marketing activities may be lost.</a:t>
            </a:r>
          </a:p>
          <a:p>
            <a:pPr marL="109728" indent="0" algn="just">
              <a:lnSpc>
                <a:spcPct val="150000"/>
              </a:lnSpc>
              <a:buNone/>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Licensing</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35</a:t>
            </a:fld>
            <a:endParaRPr lang="en-US"/>
          </a:p>
        </p:txBody>
      </p:sp>
    </p:spTree>
    <p:extLst>
      <p:ext uri="{BB962C8B-B14F-4D97-AF65-F5344CB8AC3E}">
        <p14:creationId xmlns:p14="http://schemas.microsoft.com/office/powerpoint/2010/main" val="313411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is a special form of licensing which allows the franchisee to sell a highly publicized product or service using the parent’s brand name or trademark, carefully developed procedures and marketing strategies.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exchange the franchisee pays a fee to the parent company typically based on the volume of sales of franchisor in its defined market area e.g. Coca Cola </a:t>
            </a: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Franchising </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36</a:t>
            </a:fld>
            <a:endParaRPr lang="en-US"/>
          </a:p>
        </p:txBody>
      </p:sp>
    </p:spTree>
    <p:extLst>
      <p:ext uri="{BB962C8B-B14F-4D97-AF65-F5344CB8AC3E}">
        <p14:creationId xmlns:p14="http://schemas.microsoft.com/office/powerpoint/2010/main" val="548739242"/>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This </a:t>
            </a:r>
            <a:r>
              <a:rPr lang="en-US" sz="2400" dirty="0">
                <a:latin typeface="Arial" panose="020B0604020202020204" pitchFamily="34" charset="0"/>
                <a:cs typeface="Arial" panose="020B0604020202020204" pitchFamily="34" charset="0"/>
              </a:rPr>
              <a:t>is an extension of the company in its foreign market- a separately located strategic business unit directly responsible for fulfilling the operational duties assigned to it by corporate management including sales, customers’ service and physical distribution.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Host </a:t>
            </a:r>
            <a:r>
              <a:rPr lang="en-US" sz="2400" dirty="0">
                <a:latin typeface="Arial" panose="020B0604020202020204" pitchFamily="34" charset="0"/>
                <a:cs typeface="Arial" panose="020B0604020202020204" pitchFamily="34" charset="0"/>
              </a:rPr>
              <a:t>countries may require that branch companies to be domesticated </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algn="just">
              <a:lnSpc>
                <a:spcPct val="150000"/>
              </a:lnSpc>
            </a:pP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Foreign Branching </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37</a:t>
            </a:fld>
            <a:endParaRPr lang="en-US"/>
          </a:p>
        </p:txBody>
      </p:sp>
    </p:spTree>
    <p:extLst>
      <p:ext uri="{BB962C8B-B14F-4D97-AF65-F5344CB8AC3E}">
        <p14:creationId xmlns:p14="http://schemas.microsoft.com/office/powerpoint/2010/main" val="667025377"/>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lnSpc>
                <a:spcPct val="150000"/>
              </a:lnSpc>
            </a:pPr>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five common objectives in a joint venture: </a:t>
            </a:r>
            <a:endParaRPr lang="en-US" sz="2400" dirty="0" smtClean="0">
              <a:latin typeface="Arial" panose="020B0604020202020204" pitchFamily="34" charset="0"/>
              <a:cs typeface="Arial" panose="020B0604020202020204" pitchFamily="34" charset="0"/>
            </a:endParaRPr>
          </a:p>
          <a:p>
            <a:pPr marL="950976" lvl="2" indent="-457200" algn="just">
              <a:lnSpc>
                <a:spcPct val="150000"/>
              </a:lnSpc>
              <a:buFont typeface="Wingdings" panose="05000000000000000000" pitchFamily="2" charset="2"/>
              <a:buChar char="v"/>
            </a:pPr>
            <a:r>
              <a:rPr lang="en-US" sz="2600" dirty="0" smtClean="0">
                <a:latin typeface="Arial" panose="020B0604020202020204" pitchFamily="34" charset="0"/>
                <a:cs typeface="Arial" panose="020B0604020202020204" pitchFamily="34" charset="0"/>
              </a:rPr>
              <a:t>market entry</a:t>
            </a:r>
          </a:p>
          <a:p>
            <a:pPr marL="950976" lvl="2" indent="-457200" algn="just">
              <a:lnSpc>
                <a:spcPct val="150000"/>
              </a:lnSpc>
              <a:buFont typeface="Wingdings" panose="05000000000000000000" pitchFamily="2" charset="2"/>
              <a:buChar char="v"/>
            </a:pPr>
            <a:r>
              <a:rPr lang="en-US" sz="2600" dirty="0" smtClean="0">
                <a:latin typeface="Arial" panose="020B0604020202020204" pitchFamily="34" charset="0"/>
                <a:cs typeface="Arial" panose="020B0604020202020204" pitchFamily="34" charset="0"/>
              </a:rPr>
              <a:t>risk/reward sharing, </a:t>
            </a:r>
          </a:p>
          <a:p>
            <a:pPr marL="950976" lvl="2" indent="-457200" algn="just">
              <a:lnSpc>
                <a:spcPct val="150000"/>
              </a:lnSpc>
              <a:buFont typeface="Wingdings" panose="05000000000000000000" pitchFamily="2" charset="2"/>
              <a:buChar char="v"/>
            </a:pPr>
            <a:r>
              <a:rPr lang="en-US" sz="2600" dirty="0" smtClean="0">
                <a:latin typeface="Arial" panose="020B0604020202020204" pitchFamily="34" charset="0"/>
                <a:cs typeface="Arial" panose="020B0604020202020204" pitchFamily="34" charset="0"/>
              </a:rPr>
              <a:t>technology sharing</a:t>
            </a:r>
          </a:p>
          <a:p>
            <a:pPr marL="950976" lvl="2" indent="-457200" algn="just">
              <a:lnSpc>
                <a:spcPct val="150000"/>
              </a:lnSpc>
              <a:buFont typeface="Wingdings" panose="05000000000000000000" pitchFamily="2" charset="2"/>
              <a:buChar char="v"/>
            </a:pPr>
            <a:r>
              <a:rPr lang="en-US" sz="2600" dirty="0" smtClean="0">
                <a:latin typeface="Arial" panose="020B0604020202020204" pitchFamily="34" charset="0"/>
                <a:cs typeface="Arial" panose="020B0604020202020204" pitchFamily="34" charset="0"/>
              </a:rPr>
              <a:t>joint </a:t>
            </a:r>
            <a:r>
              <a:rPr lang="en-US" sz="2600" dirty="0">
                <a:latin typeface="Arial" panose="020B0604020202020204" pitchFamily="34" charset="0"/>
                <a:cs typeface="Arial" panose="020B0604020202020204" pitchFamily="34" charset="0"/>
              </a:rPr>
              <a:t>product development, and </a:t>
            </a:r>
            <a:endParaRPr lang="en-US" sz="2600" dirty="0" smtClean="0">
              <a:latin typeface="Arial" panose="020B0604020202020204" pitchFamily="34" charset="0"/>
              <a:cs typeface="Arial" panose="020B0604020202020204" pitchFamily="34" charset="0"/>
            </a:endParaRPr>
          </a:p>
          <a:p>
            <a:pPr marL="950976" lvl="2" indent="-457200" algn="just">
              <a:lnSpc>
                <a:spcPct val="150000"/>
              </a:lnSpc>
              <a:buFont typeface="Wingdings" panose="05000000000000000000" pitchFamily="2" charset="2"/>
              <a:buChar char="v"/>
            </a:pPr>
            <a:r>
              <a:rPr lang="en-US" sz="2600" dirty="0" smtClean="0">
                <a:latin typeface="Arial" panose="020B0604020202020204" pitchFamily="34" charset="0"/>
                <a:cs typeface="Arial" panose="020B0604020202020204" pitchFamily="34" charset="0"/>
              </a:rPr>
              <a:t>conforming </a:t>
            </a:r>
            <a:r>
              <a:rPr lang="en-US" sz="2600" dirty="0">
                <a:latin typeface="Arial" panose="020B0604020202020204" pitchFamily="34" charset="0"/>
                <a:cs typeface="Arial" panose="020B0604020202020204" pitchFamily="34" charset="0"/>
              </a:rPr>
              <a:t>to government regulations. </a:t>
            </a:r>
          </a:p>
          <a:p>
            <a:pPr marL="342900" indent="-342900" algn="just">
              <a:lnSpc>
                <a:spcPct val="150000"/>
              </a:lnSpc>
            </a:pPr>
            <a:r>
              <a:rPr lang="en-US" sz="2400" dirty="0" smtClean="0">
                <a:latin typeface="Arial" panose="020B0604020202020204" pitchFamily="34" charset="0"/>
                <a:cs typeface="Arial" panose="020B0604020202020204" pitchFamily="34" charset="0"/>
              </a:rPr>
              <a:t>Other benefits include political connections and distribution channel access that may depend on relationships.</a:t>
            </a: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Joint Venture</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38</a:t>
            </a:fld>
            <a:endParaRPr lang="en-US"/>
          </a:p>
        </p:txBody>
      </p:sp>
    </p:spTree>
    <p:extLst>
      <p:ext uri="{BB962C8B-B14F-4D97-AF65-F5344CB8AC3E}">
        <p14:creationId xmlns:p14="http://schemas.microsoft.com/office/powerpoint/2010/main" val="194080339"/>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400" b="1" dirty="0" smtClean="0">
                <a:latin typeface="Arial" panose="020B0604020202020204" pitchFamily="34" charset="0"/>
                <a:cs typeface="Arial" panose="020B0604020202020204" pitchFamily="34" charset="0"/>
              </a:rPr>
              <a:t>Joint Ventures are </a:t>
            </a:r>
            <a:r>
              <a:rPr lang="en-US" sz="2400" b="1" dirty="0">
                <a:latin typeface="Arial" panose="020B0604020202020204" pitchFamily="34" charset="0"/>
                <a:cs typeface="Arial" panose="020B0604020202020204" pitchFamily="34" charset="0"/>
              </a:rPr>
              <a:t>favorable when</a:t>
            </a:r>
            <a:r>
              <a:rPr lang="en-US" sz="2400" dirty="0">
                <a:latin typeface="Arial" panose="020B0604020202020204" pitchFamily="34" charset="0"/>
                <a:cs typeface="Arial" panose="020B0604020202020204" pitchFamily="34" charset="0"/>
              </a:rPr>
              <a:t>:</a:t>
            </a:r>
          </a:p>
          <a:p>
            <a:pPr lvl="0" algn="just">
              <a:lnSpc>
                <a:spcPct val="150000"/>
              </a:lnSpc>
              <a:buFont typeface="Wingdings" pitchFamily="2" charset="2"/>
              <a:buChar char="Ø"/>
            </a:pPr>
            <a:r>
              <a:rPr lang="en-US" sz="2400" dirty="0">
                <a:latin typeface="Arial" panose="020B0604020202020204" pitchFamily="34" charset="0"/>
                <a:cs typeface="Arial" panose="020B0604020202020204" pitchFamily="34" charset="0"/>
              </a:rPr>
              <a:t>The partners' strategic goals converge while their competitive goals diverge;</a:t>
            </a:r>
          </a:p>
          <a:p>
            <a:pPr lvl="0" algn="just">
              <a:lnSpc>
                <a:spcPct val="150000"/>
              </a:lnSpc>
              <a:buFont typeface="Wingdings" pitchFamily="2" charset="2"/>
              <a:buChar char="Ø"/>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partners' size, market power, and resources are small compared to the industry leaders;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lvl="0" algn="just">
              <a:lnSpc>
                <a:spcPct val="150000"/>
              </a:lnSpc>
              <a:buFont typeface="Wingdings" pitchFamily="2" charset="2"/>
              <a:buChar char="Ø"/>
            </a:pPr>
            <a:r>
              <a:rPr lang="en-US" sz="2400" dirty="0">
                <a:latin typeface="Arial" panose="020B0604020202020204" pitchFamily="34" charset="0"/>
                <a:cs typeface="Arial" panose="020B0604020202020204" pitchFamily="34" charset="0"/>
              </a:rPr>
              <a:t>Partners' are able to learn from one another while limiting access to their own proprietary skills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Joint Venture cont..</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39</a:t>
            </a:fld>
            <a:endParaRPr lang="en-US"/>
          </a:p>
        </p:txBody>
      </p:sp>
    </p:spTree>
    <p:extLst>
      <p:ext uri="{BB962C8B-B14F-4D97-AF65-F5344CB8AC3E}">
        <p14:creationId xmlns:p14="http://schemas.microsoft.com/office/powerpoint/2010/main" val="3495515564"/>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key issues to consider in a joint venture </a:t>
            </a:r>
            <a:r>
              <a:rPr lang="en-US" sz="2400" dirty="0" smtClean="0">
                <a:latin typeface="Arial" panose="020B0604020202020204" pitchFamily="34" charset="0"/>
                <a:cs typeface="Arial" panose="020B0604020202020204" pitchFamily="34" charset="0"/>
              </a:rPr>
              <a:t>are: </a:t>
            </a:r>
          </a:p>
          <a:p>
            <a:pPr lvl="1" algn="just">
              <a:lnSpc>
                <a:spcPct val="150000"/>
              </a:lnSpc>
            </a:pPr>
            <a:r>
              <a:rPr lang="en-US" sz="2400" dirty="0" smtClean="0">
                <a:latin typeface="Arial" panose="020B0604020202020204" pitchFamily="34" charset="0"/>
                <a:cs typeface="Arial" panose="020B0604020202020204" pitchFamily="34" charset="0"/>
              </a:rPr>
              <a:t>ownership</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control</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length </a:t>
            </a:r>
            <a:r>
              <a:rPr lang="en-US" sz="2400" dirty="0">
                <a:latin typeface="Arial" panose="020B0604020202020204" pitchFamily="34" charset="0"/>
                <a:cs typeface="Arial" panose="020B0604020202020204" pitchFamily="34" charset="0"/>
              </a:rPr>
              <a:t>of agreement,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pricing</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technology </a:t>
            </a:r>
            <a:r>
              <a:rPr lang="en-US" sz="2400" dirty="0">
                <a:latin typeface="Arial" panose="020B0604020202020204" pitchFamily="34" charset="0"/>
                <a:cs typeface="Arial" panose="020B0604020202020204" pitchFamily="34" charset="0"/>
              </a:rPr>
              <a:t>transfer,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local </a:t>
            </a:r>
            <a:r>
              <a:rPr lang="en-US" sz="2400" dirty="0">
                <a:latin typeface="Arial" panose="020B0604020202020204" pitchFamily="34" charset="0"/>
                <a:cs typeface="Arial" panose="020B0604020202020204" pitchFamily="34" charset="0"/>
              </a:rPr>
              <a:t>firm capabilities and resources, </a:t>
            </a:r>
            <a:endParaRPr lang="en-US" sz="2400" dirty="0" smtClean="0">
              <a:latin typeface="Arial" panose="020B0604020202020204" pitchFamily="34" charset="0"/>
              <a:cs typeface="Arial" panose="020B0604020202020204" pitchFamily="34" charset="0"/>
            </a:endParaRPr>
          </a:p>
          <a:p>
            <a:pPr lvl="1" algn="just">
              <a:lnSpc>
                <a:spcPct val="150000"/>
              </a:lnSpc>
            </a:pPr>
            <a:r>
              <a:rPr lang="en-US" sz="2400" dirty="0" smtClean="0">
                <a:latin typeface="Arial" panose="020B0604020202020204" pitchFamily="34" charset="0"/>
                <a:cs typeface="Arial" panose="020B0604020202020204" pitchFamily="34" charset="0"/>
              </a:rPr>
              <a:t>government </a:t>
            </a:r>
            <a:r>
              <a:rPr lang="en-US" sz="2400" dirty="0">
                <a:latin typeface="Arial" panose="020B0604020202020204" pitchFamily="34" charset="0"/>
                <a:cs typeface="Arial" panose="020B0604020202020204" pitchFamily="34" charset="0"/>
              </a:rPr>
              <a:t>intentions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Joint Venture cont..</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40</a:t>
            </a:fld>
            <a:endParaRPr lang="en-US"/>
          </a:p>
        </p:txBody>
      </p:sp>
    </p:spTree>
    <p:extLst>
      <p:ext uri="{BB962C8B-B14F-4D97-AF65-F5344CB8AC3E}">
        <p14:creationId xmlns:p14="http://schemas.microsoft.com/office/powerpoint/2010/main" val="3269775494"/>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study of international business helps the individual supplement his or her knowledge of general business functions </a:t>
            </a:r>
            <a:r>
              <a:rPr lang="en-US" sz="2400" dirty="0" smtClean="0">
                <a:latin typeface="Arial" panose="020B0604020202020204" pitchFamily="34" charset="0"/>
                <a:cs typeface="Arial" panose="020B0604020202020204" pitchFamily="34" charset="0"/>
              </a:rPr>
              <a:t>through </a:t>
            </a:r>
            <a:r>
              <a:rPr lang="en-US" sz="2400" dirty="0">
                <a:latin typeface="Arial" panose="020B0604020202020204" pitchFamily="34" charset="0"/>
                <a:cs typeface="Arial" panose="020B0604020202020204" pitchFamily="34" charset="0"/>
              </a:rPr>
              <a:t>examining issues, practices, problems and solutions relating to these functions in foreign states.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Also</a:t>
            </a:r>
            <a:r>
              <a:rPr lang="en-US" sz="2400" dirty="0">
                <a:latin typeface="Arial" panose="020B0604020202020204" pitchFamily="34" charset="0"/>
                <a:cs typeface="Arial" panose="020B0604020202020204" pitchFamily="34" charset="0"/>
              </a:rPr>
              <a:t>, it develops a person's sensitivity to foreign cultures, values and social norms, thus enabling the individual to adopt broader perspectives and hence improve his or her overall managerial efficiency. </a:t>
            </a:r>
            <a:endParaRPr lang="en-US" sz="2400" dirty="0" smtClean="0">
              <a:latin typeface="Arial" panose="020B0604020202020204" pitchFamily="34" charset="0"/>
              <a:cs typeface="Arial" panose="020B0604020202020204" pitchFamily="34" charset="0"/>
            </a:endParaRPr>
          </a:p>
        </p:txBody>
      </p:sp>
      <p:sp>
        <p:nvSpPr>
          <p:cNvPr id="2" name="Title 1"/>
          <p:cNvSpPr>
            <a:spLocks noGrp="1"/>
          </p:cNvSpPr>
          <p:nvPr>
            <p:ph type="title"/>
          </p:nvPr>
        </p:nvSpPr>
        <p:spPr/>
        <p:txBody>
          <a:bodyPr>
            <a:normAutofit/>
          </a:bodyPr>
          <a:lstStyle/>
          <a:p>
            <a:pPr algn="ctr"/>
            <a:r>
              <a:rPr lang="en-US" sz="3600" b="1" dirty="0" smtClean="0">
                <a:latin typeface="Arial" panose="020B0604020202020204" pitchFamily="34" charset="0"/>
                <a:cs typeface="Arial" panose="020B0604020202020204" pitchFamily="34" charset="0"/>
              </a:rPr>
              <a:t>Why Study International Business?</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41</a:t>
            </a:fld>
            <a:endParaRPr lang="en-US"/>
          </a:p>
        </p:txBody>
      </p:sp>
    </p:spTree>
    <p:extLst>
      <p:ext uri="{BB962C8B-B14F-4D97-AF65-F5344CB8AC3E}">
        <p14:creationId xmlns:p14="http://schemas.microsoft.com/office/powerpoint/2010/main" val="4021867175"/>
      </p:ext>
    </p:extLst>
  </p:cSld>
  <p:clrMapOvr>
    <a:masterClrMapping/>
  </p:clrMapOvr>
  <mc:AlternateContent xmlns:mc="http://schemas.openxmlformats.org/markup-compatibility/2006">
    <mc:Choice xmlns:p14="http://schemas.microsoft.com/office/powerpoint/2010/main" Requires="p14">
      <p:transition spd="slow" p14:dur="4000">
        <p14:switch dir="r"/>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690872"/>
          </a:xfrm>
        </p:spPr>
        <p:txBody>
          <a:bodyPr>
            <a:normAutofit fontScale="85000" lnSpcReduction="20000"/>
          </a:bodyPr>
          <a:lstStyle/>
          <a:p>
            <a:pPr algn="just">
              <a:lnSpc>
                <a:spcPct val="150000"/>
              </a:lnSpc>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nature of international business </a:t>
            </a:r>
          </a:p>
          <a:p>
            <a:pPr algn="just">
              <a:lnSpc>
                <a:spcPct val="150000"/>
              </a:lnSpc>
            </a:pPr>
            <a:r>
              <a:rPr lang="en-US" dirty="0">
                <a:latin typeface="Arial" panose="020B0604020202020204" pitchFamily="34" charset="0"/>
                <a:cs typeface="Arial" panose="020B0604020202020204" pitchFamily="34" charset="0"/>
              </a:rPr>
              <a:t>Some key terms in international business</a:t>
            </a:r>
          </a:p>
          <a:p>
            <a:pPr algn="just">
              <a:lnSpc>
                <a:spcPct val="150000"/>
              </a:lnSpc>
            </a:pPr>
            <a:r>
              <a:rPr lang="en-US" dirty="0">
                <a:latin typeface="Arial" panose="020B0604020202020204" pitchFamily="34" charset="0"/>
                <a:cs typeface="Arial" panose="020B0604020202020204" pitchFamily="34" charset="0"/>
              </a:rPr>
              <a:t>Orientation of multinational corporations</a:t>
            </a:r>
          </a:p>
          <a:p>
            <a:pPr algn="just">
              <a:lnSpc>
                <a:spcPct val="150000"/>
              </a:lnSpc>
            </a:pPr>
            <a:r>
              <a:rPr lang="en-US" dirty="0">
                <a:latin typeface="Arial" panose="020B0604020202020204" pitchFamily="34" charset="0"/>
                <a:cs typeface="Arial" panose="020B0604020202020204" pitchFamily="34" charset="0"/>
              </a:rPr>
              <a:t>Reasons why firms engage in international business </a:t>
            </a:r>
            <a:endParaRPr lang="en-US" dirty="0" smtClean="0">
              <a:latin typeface="Arial" panose="020B0604020202020204" pitchFamily="34" charset="0"/>
              <a:cs typeface="Arial" panose="020B0604020202020204" pitchFamily="34" charset="0"/>
            </a:endParaRPr>
          </a:p>
          <a:p>
            <a:pPr algn="just">
              <a:lnSpc>
                <a:spcPct val="150000"/>
              </a:lnSpc>
            </a:pPr>
            <a:r>
              <a:rPr lang="en-US" dirty="0">
                <a:latin typeface="Arial" panose="020B0604020202020204" pitchFamily="34" charset="0"/>
                <a:cs typeface="Arial" panose="020B0604020202020204" pitchFamily="34" charset="0"/>
              </a:rPr>
              <a:t>Why enter overseas market(s)</a:t>
            </a:r>
          </a:p>
          <a:p>
            <a:pPr algn="just">
              <a:lnSpc>
                <a:spcPct val="150000"/>
              </a:lnSpc>
            </a:pPr>
            <a:r>
              <a:rPr lang="en-US" dirty="0">
                <a:latin typeface="Arial" panose="020B0604020202020204" pitchFamily="34" charset="0"/>
                <a:cs typeface="Arial" panose="020B0604020202020204" pitchFamily="34" charset="0"/>
              </a:rPr>
              <a:t>Factors in the choice of overseas markets</a:t>
            </a:r>
          </a:p>
          <a:p>
            <a:pPr algn="just">
              <a:lnSpc>
                <a:spcPct val="150000"/>
              </a:lnSpc>
            </a:pPr>
            <a:r>
              <a:rPr lang="en-US" dirty="0">
                <a:latin typeface="Arial" panose="020B0604020202020204" pitchFamily="34" charset="0"/>
                <a:cs typeface="Arial" panose="020B0604020202020204" pitchFamily="34" charset="0"/>
              </a:rPr>
              <a:t>Constraints in entering overseas markets</a:t>
            </a:r>
          </a:p>
          <a:p>
            <a:pPr algn="just">
              <a:lnSpc>
                <a:spcPct val="150000"/>
              </a:lnSpc>
            </a:pPr>
            <a:r>
              <a:rPr lang="en-US" dirty="0">
                <a:latin typeface="Arial" panose="020B0604020202020204" pitchFamily="34" charset="0"/>
                <a:cs typeface="Arial" panose="020B0604020202020204" pitchFamily="34" charset="0"/>
              </a:rPr>
              <a:t>Problems arising in International Business </a:t>
            </a:r>
          </a:p>
          <a:p>
            <a:pPr algn="just">
              <a:lnSpc>
                <a:spcPct val="150000"/>
              </a:lnSpc>
            </a:pPr>
            <a:r>
              <a:rPr lang="en-US" dirty="0">
                <a:latin typeface="Arial" panose="020B0604020202020204" pitchFamily="34" charset="0"/>
                <a:cs typeface="Arial" panose="020B0604020202020204" pitchFamily="34" charset="0"/>
              </a:rPr>
              <a:t>Entry strategies for foreign markets</a:t>
            </a:r>
          </a:p>
          <a:p>
            <a:pPr algn="just">
              <a:lnSpc>
                <a:spcPct val="150000"/>
              </a:lnSpc>
            </a:pPr>
            <a:endParaRPr lang="en-US" dirty="0">
              <a:latin typeface="Arial" panose="020B0604020202020204" pitchFamily="34" charset="0"/>
              <a:cs typeface="Arial" panose="020B0604020202020204" pitchFamily="34" charset="0"/>
            </a:endParaRPr>
          </a:p>
          <a:p>
            <a:endParaRPr lang="en-US" dirty="0"/>
          </a:p>
        </p:txBody>
      </p:sp>
      <p:sp>
        <p:nvSpPr>
          <p:cNvPr id="3" name="Title 2"/>
          <p:cNvSpPr>
            <a:spLocks noGrp="1"/>
          </p:cNvSpPr>
          <p:nvPr>
            <p:ph type="title"/>
          </p:nvPr>
        </p:nvSpPr>
        <p:spPr/>
        <p:txBody>
          <a:bodyPr/>
          <a:lstStyle/>
          <a:p>
            <a:r>
              <a:rPr lang="en-US" dirty="0" smtClean="0"/>
              <a:t>Summary</a:t>
            </a:r>
            <a:endParaRPr lang="en-US" dirty="0"/>
          </a:p>
        </p:txBody>
      </p:sp>
      <p:sp>
        <p:nvSpPr>
          <p:cNvPr id="4" name="Slide Number Placeholder 3"/>
          <p:cNvSpPr>
            <a:spLocks noGrp="1"/>
          </p:cNvSpPr>
          <p:nvPr>
            <p:ph type="sldNum" sz="quarter" idx="12"/>
          </p:nvPr>
        </p:nvSpPr>
        <p:spPr/>
        <p:txBody>
          <a:bodyPr/>
          <a:lstStyle/>
          <a:p>
            <a:fld id="{182F15D9-E63D-4E66-A438-59A921FC5846}" type="slidenum">
              <a:rPr lang="en-US" smtClean="0"/>
              <a:t>42</a:t>
            </a:fld>
            <a:endParaRPr lang="en-US"/>
          </a:p>
        </p:txBody>
      </p:sp>
    </p:spTree>
    <p:extLst>
      <p:ext uri="{BB962C8B-B14F-4D97-AF65-F5344CB8AC3E}">
        <p14:creationId xmlns:p14="http://schemas.microsoft.com/office/powerpoint/2010/main" val="743699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a:t>
            </a:r>
            <a:r>
              <a:rPr lang="en-US" sz="2400" dirty="0" smtClean="0">
                <a:latin typeface="Arial" panose="020B0604020202020204" pitchFamily="34" charset="0"/>
                <a:cs typeface="Arial" panose="020B0604020202020204" pitchFamily="34" charset="0"/>
              </a:rPr>
              <a:t>2010</a:t>
            </a:r>
          </a:p>
          <a:p>
            <a:pPr algn="just">
              <a:lnSpc>
                <a:spcPct val="150000"/>
              </a:lnSpc>
            </a:pPr>
            <a:r>
              <a:rPr lang="en-US" sz="2400" dirty="0">
                <a:latin typeface="Arial" panose="020B0604020202020204" pitchFamily="34" charset="0"/>
                <a:cs typeface="Arial" panose="020B0604020202020204" pitchFamily="34" charset="0"/>
              </a:rPr>
              <a:t>Global Marketing </a:t>
            </a:r>
            <a:r>
              <a:rPr lang="en-US" sz="2400" dirty="0" smtClean="0">
                <a:latin typeface="Arial" panose="020B0604020202020204" pitchFamily="34" charset="0"/>
                <a:cs typeface="Arial" panose="020B0604020202020204" pitchFamily="34" charset="0"/>
              </a:rPr>
              <a:t>Management. </a:t>
            </a:r>
            <a:r>
              <a:rPr lang="en-US" sz="2400" dirty="0" err="1" smtClean="0">
                <a:latin typeface="Arial" panose="020B0604020202020204" pitchFamily="34" charset="0"/>
                <a:cs typeface="Arial" panose="020B0604020202020204" pitchFamily="34" charset="0"/>
              </a:rPr>
              <a:t>Kotabe</a:t>
            </a:r>
            <a:r>
              <a:rPr lang="en-US" sz="2400" dirty="0">
                <a:latin typeface="Arial" panose="020B0604020202020204" pitchFamily="34" charset="0"/>
                <a:cs typeface="Arial" panose="020B0604020202020204" pitchFamily="34" charset="0"/>
              </a:rPr>
              <a:t>, M. and </a:t>
            </a:r>
            <a:r>
              <a:rPr lang="en-US" sz="2400" dirty="0" err="1">
                <a:latin typeface="Arial" panose="020B0604020202020204" pitchFamily="34" charset="0"/>
                <a:cs typeface="Arial" panose="020B0604020202020204" pitchFamily="34" charset="0"/>
              </a:rPr>
              <a:t>Helsen</a:t>
            </a:r>
            <a:r>
              <a:rPr lang="en-US" sz="2400" dirty="0">
                <a:latin typeface="Arial" panose="020B0604020202020204" pitchFamily="34" charset="0"/>
                <a:cs typeface="Arial" panose="020B0604020202020204" pitchFamily="34" charset="0"/>
              </a:rPr>
              <a:t>, K. </a:t>
            </a:r>
            <a:r>
              <a:rPr lang="en-US" sz="2400" dirty="0" smtClean="0">
                <a:latin typeface="Arial" panose="020B0604020202020204" pitchFamily="34" charset="0"/>
                <a:cs typeface="Arial" panose="020B0604020202020204" pitchFamily="34" charset="0"/>
              </a:rPr>
              <a:t>2nd </a:t>
            </a:r>
            <a:r>
              <a:rPr lang="en-US" sz="2400" dirty="0">
                <a:latin typeface="Arial" panose="020B0604020202020204" pitchFamily="34" charset="0"/>
                <a:cs typeface="Arial" panose="020B0604020202020204" pitchFamily="34" charset="0"/>
              </a:rPr>
              <a:t>ed. New York: </a:t>
            </a:r>
            <a:r>
              <a:rPr lang="en-US" sz="2400" dirty="0" smtClean="0">
                <a:latin typeface="Arial" panose="020B0604020202020204" pitchFamily="34" charset="0"/>
                <a:cs typeface="Arial" panose="020B0604020202020204" pitchFamily="34" charset="0"/>
              </a:rPr>
              <a:t>Wiley,2001.</a:t>
            </a:r>
            <a:endParaRPr lang="en-US" sz="2400" dirty="0">
              <a:latin typeface="Arial" panose="020B0604020202020204" pitchFamily="34" charset="0"/>
              <a:cs typeface="Arial" panose="020B0604020202020204" pitchFamily="34" charset="0"/>
            </a:endParaRPr>
          </a:p>
          <a:p>
            <a:pPr algn="just">
              <a:lnSpc>
                <a:spcPct val="150000"/>
              </a:lnSpc>
            </a:pPr>
            <a:r>
              <a:rPr lang="en-US" sz="2400" dirty="0">
                <a:latin typeface="Arial" panose="020B0604020202020204" pitchFamily="34" charset="0"/>
                <a:cs typeface="Arial" panose="020B0604020202020204" pitchFamily="34" charset="0"/>
              </a:rPr>
              <a:t>International Business: Competing in the Global Marketplace; </a:t>
            </a:r>
            <a:r>
              <a:rPr lang="en-US" sz="2400" dirty="0" smtClean="0">
                <a:latin typeface="Arial" panose="020B0604020202020204" pitchFamily="34" charset="0"/>
                <a:cs typeface="Arial" panose="020B0604020202020204" pitchFamily="34" charset="0"/>
              </a:rPr>
              <a:t>Charles </a:t>
            </a:r>
            <a:r>
              <a:rPr lang="en-US" sz="2400" dirty="0">
                <a:latin typeface="Arial" panose="020B0604020202020204" pitchFamily="34" charset="0"/>
                <a:cs typeface="Arial" panose="020B0604020202020204" pitchFamily="34" charset="0"/>
              </a:rPr>
              <a:t>W. L. </a:t>
            </a:r>
            <a:r>
              <a:rPr lang="en-US" sz="2400" dirty="0" smtClean="0">
                <a:latin typeface="Arial" panose="020B0604020202020204" pitchFamily="34" charset="0"/>
                <a:cs typeface="Arial" panose="020B0604020202020204" pitchFamily="34" charset="0"/>
              </a:rPr>
              <a:t>Hill, McGraw-Hill College, 2004</a:t>
            </a:r>
            <a:endParaRPr lang="en-US" sz="24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References </a:t>
            </a:r>
            <a:endParaRPr lang="en-US" sz="3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43</a:t>
            </a:fld>
            <a:endParaRPr lang="en-US"/>
          </a:p>
        </p:txBody>
      </p:sp>
    </p:spTree>
    <p:extLst>
      <p:ext uri="{BB962C8B-B14F-4D97-AF65-F5344CB8AC3E}">
        <p14:creationId xmlns:p14="http://schemas.microsoft.com/office/powerpoint/2010/main" val="343649672"/>
      </p:ext>
    </p:extLst>
  </p:cSld>
  <p:clrMapOvr>
    <a:masterClrMapping/>
  </p:clrMapOvr>
  <mc:AlternateContent xmlns:mc="http://schemas.openxmlformats.org/markup-compatibility/2006">
    <mc:Choice xmlns:p14="http://schemas.microsoft.com/office/powerpoint/2010/main" Requires="p14">
      <p:transition spd="slow" p14:dur="4000">
        <p:dissolve/>
      </p:transition>
    </mc:Choice>
    <mc:Fallback>
      <p:transition spd="slow">
        <p:dissolv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rot="2203986">
            <a:off x="106065" y="2710129"/>
            <a:ext cx="8497176" cy="1447800"/>
          </a:xfrm>
        </p:spPr>
        <p:txBody>
          <a:bodyPr>
            <a:noAutofit/>
          </a:bodyPr>
          <a:lstStyle/>
          <a:p>
            <a:pPr algn="just"/>
            <a:r>
              <a:rPr lang="en-US" sz="7200" dirty="0">
                <a:latin typeface="Arial" panose="020B0604020202020204" pitchFamily="34" charset="0"/>
                <a:cs typeface="Arial" panose="020B0604020202020204" pitchFamily="34" charset="0"/>
              </a:rPr>
              <a:t>End of lesson one </a:t>
            </a:r>
            <a:endParaRPr lang="en-US" sz="7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182F15D9-E63D-4E66-A438-59A921FC5846}" type="slidenum">
              <a:rPr lang="en-US" smtClean="0"/>
              <a:t>44</a:t>
            </a:fld>
            <a:endParaRPr lang="en-US"/>
          </a:p>
        </p:txBody>
      </p:sp>
    </p:spTree>
    <p:extLst>
      <p:ext uri="{BB962C8B-B14F-4D97-AF65-F5344CB8AC3E}">
        <p14:creationId xmlns:p14="http://schemas.microsoft.com/office/powerpoint/2010/main" val="82629338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853</TotalTime>
  <Words>2053</Words>
  <Application>Microsoft Office PowerPoint</Application>
  <PresentationFormat>On-screen Show (4:3)</PresentationFormat>
  <Paragraphs>249</Paragraphs>
  <Slides>44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Lucida Sans Unicode</vt:lpstr>
      <vt:lpstr>Times New Roman</vt:lpstr>
      <vt:lpstr>Verdana</vt:lpstr>
      <vt:lpstr>Wingdings</vt:lpstr>
      <vt:lpstr>Wingdings 2</vt:lpstr>
      <vt:lpstr>Wingdings 3</vt:lpstr>
      <vt:lpstr>Concourse</vt:lpstr>
      <vt:lpstr>INTERNATIONAL BUSINESS MANAGEMENT</vt:lpstr>
      <vt:lpstr>Expected Learning Outcomes</vt:lpstr>
      <vt:lpstr>Part one </vt:lpstr>
      <vt:lpstr>INTRODUCTION TO INTERNATIONAL BUSINESS</vt:lpstr>
      <vt:lpstr>INTRODUCTION TO INTERNATIONAL BUSINESS</vt:lpstr>
      <vt:lpstr>The Nature of International Business </vt:lpstr>
      <vt:lpstr>Some Important Definitions </vt:lpstr>
      <vt:lpstr>Some Important Definitions </vt:lpstr>
      <vt:lpstr>Some Important Definitions  </vt:lpstr>
      <vt:lpstr>International Business Terms</vt:lpstr>
      <vt:lpstr>Orientation of MNCs</vt:lpstr>
      <vt:lpstr>Orientation of MNCs</vt:lpstr>
      <vt:lpstr>Orientation of MNCs</vt:lpstr>
      <vt:lpstr>Orientation of MNCs</vt:lpstr>
      <vt:lpstr>Reasons for Firms Engagement in International Business</vt:lpstr>
      <vt:lpstr>Reasons for Firms Engagement in International Business</vt:lpstr>
      <vt:lpstr>Reasons for Firms Engagement in International Business</vt:lpstr>
      <vt:lpstr>Reasons for Firms Engagement in International Business</vt:lpstr>
      <vt:lpstr>Reasons for Firms Engagement in International Business</vt:lpstr>
      <vt:lpstr>Other Reasons for International Business Operations</vt:lpstr>
      <vt:lpstr>Other Reasons for International Business Operations</vt:lpstr>
      <vt:lpstr>PowerPoint Presentation</vt:lpstr>
      <vt:lpstr>Part Two</vt:lpstr>
      <vt:lpstr> Why Enter Overseas Markets?</vt:lpstr>
      <vt:lpstr> Push Factors</vt:lpstr>
      <vt:lpstr>Pull Factors</vt:lpstr>
      <vt:lpstr>Factors in the choice of which overseas market(s) to enter:</vt:lpstr>
      <vt:lpstr>Constraints in Entering Overseas Markets</vt:lpstr>
      <vt:lpstr>Constraints in Entering Overseas Markets</vt:lpstr>
      <vt:lpstr>Problems Arising in International Business</vt:lpstr>
      <vt:lpstr>Problems Arising in International Business</vt:lpstr>
      <vt:lpstr>Problems Arising in International Business</vt:lpstr>
      <vt:lpstr>Entry Strategies to Foreign Market</vt:lpstr>
      <vt:lpstr>Exporting</vt:lpstr>
      <vt:lpstr>Licensing</vt:lpstr>
      <vt:lpstr>Franchising </vt:lpstr>
      <vt:lpstr>Foreign Branching </vt:lpstr>
      <vt:lpstr>Joint Venture</vt:lpstr>
      <vt:lpstr>Joint Venture cont..</vt:lpstr>
      <vt:lpstr>Joint Venture cont..</vt:lpstr>
      <vt:lpstr>Why Study International Business?</vt:lpstr>
      <vt:lpstr>Summary</vt:lpstr>
      <vt:lpstr>References </vt:lpstr>
      <vt:lpstr>End of lesson one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58</cp:revision>
  <dcterms:created xsi:type="dcterms:W3CDTF">2017-01-20T18:52:17Z</dcterms:created>
  <dcterms:modified xsi:type="dcterms:W3CDTF">2024-09-17T18:12:40Z</dcterms:modified>
</cp:coreProperties>
</file>