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248" r:id="rId1"/>
  </p:sldMasterIdLst>
  <p:notesMasterIdLst>
    <p:notesMasterId r:id="rId52"/>
  </p:notesMasterIdLst>
  <p:sldIdLst>
    <p:sldId id="285" r:id="rId2"/>
    <p:sldId id="383" r:id="rId3"/>
    <p:sldId id="378" r:id="rId4"/>
    <p:sldId id="344" r:id="rId5"/>
    <p:sldId id="345" r:id="rId6"/>
    <p:sldId id="347" r:id="rId7"/>
    <p:sldId id="346" r:id="rId8"/>
    <p:sldId id="348" r:id="rId9"/>
    <p:sldId id="349"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80" r:id="rId24"/>
    <p:sldId id="379" r:id="rId25"/>
    <p:sldId id="363" r:id="rId26"/>
    <p:sldId id="364" r:id="rId27"/>
    <p:sldId id="365" r:id="rId28"/>
    <p:sldId id="370" r:id="rId29"/>
    <p:sldId id="366" r:id="rId30"/>
    <p:sldId id="367" r:id="rId31"/>
    <p:sldId id="371" r:id="rId32"/>
    <p:sldId id="368" r:id="rId33"/>
    <p:sldId id="369" r:id="rId34"/>
    <p:sldId id="372" r:id="rId35"/>
    <p:sldId id="373" r:id="rId36"/>
    <p:sldId id="376" r:id="rId37"/>
    <p:sldId id="377" r:id="rId38"/>
    <p:sldId id="335" r:id="rId39"/>
    <p:sldId id="336" r:id="rId40"/>
    <p:sldId id="343" r:id="rId41"/>
    <p:sldId id="374" r:id="rId42"/>
    <p:sldId id="375" r:id="rId43"/>
    <p:sldId id="337" r:id="rId44"/>
    <p:sldId id="338" r:id="rId45"/>
    <p:sldId id="341" r:id="rId46"/>
    <p:sldId id="339" r:id="rId47"/>
    <p:sldId id="340" r:id="rId48"/>
    <p:sldId id="342" r:id="rId49"/>
    <p:sldId id="381" r:id="rId50"/>
    <p:sldId id="382"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54120D-9F58-4406-B2B7-A9E906498D14}" type="datetimeFigureOut">
              <a:rPr lang="en-US" smtClean="0"/>
              <a:t>10/2/2024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CBA48-2FF3-471A-85AC-458182D51658}" type="slidenum">
              <a:rPr lang="en-US" smtClean="0"/>
              <a:t>‹#›</a:t>
            </a:fld>
            <a:endParaRPr lang="en-US"/>
          </a:p>
        </p:txBody>
      </p:sp>
    </p:spTree>
    <p:extLst>
      <p:ext uri="{BB962C8B-B14F-4D97-AF65-F5344CB8AC3E}">
        <p14:creationId xmlns:p14="http://schemas.microsoft.com/office/powerpoint/2010/main" val="589787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2EFC13-BC22-4AAF-AF8F-AD1FFE62E5D6}"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7432785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989D17-35C2-489F-A02C-718D0BE507C3}"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65431659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730C98-C6F6-414D-B7B0-8E3B256A8848}"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5250000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68FCEE-9BB8-42D8-95F7-34EC529B630E}" type="datetime1">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9954360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46826E-554D-465F-A458-72BCA5F3DBF6}" type="datetime1">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3180820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8A7C5E3-A923-4EE9-869A-BACBBD3B0EEC}" type="datetime1">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36290746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C8A966-B5A1-4A88-B90D-EE5C6F89AC9F}" type="datetime1">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54875743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1CE6E6B-4373-48D6-880D-29E0235D0B11}" type="datetime1">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5246770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1AA2B64-71CC-4677-9016-00BF297C95BF}" type="datetime1">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88863424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2A4B22-D883-4F27-B82C-2DE4F3664516}"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34577174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032847-C242-4C65-A2E1-4CBA30A38ED1}"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8125039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67D2973-94C9-4F2F-99FD-51A37039BDF2}" type="datetime1">
              <a:rPr lang="en-US" smtClean="0"/>
              <a:t>10/2/2024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2F15D9-E63D-4E66-A438-59A921FC5846}" type="slidenum">
              <a:rPr lang="en-US" smtClean="0"/>
              <a:t>‹#›</a:t>
            </a:fld>
            <a:endParaRPr lang="en-US"/>
          </a:p>
        </p:txBody>
      </p:sp>
    </p:spTree>
    <p:extLst>
      <p:ext uri="{BB962C8B-B14F-4D97-AF65-F5344CB8AC3E}">
        <p14:creationId xmlns:p14="http://schemas.microsoft.com/office/powerpoint/2010/main" val="3139239453"/>
      </p:ext>
    </p:extLst>
  </p:cSld>
  <p:clrMap bg1="lt1" tx1="dk1" bg2="lt2" tx2="dk2" accent1="accent1" accent2="accent2" accent3="accent3" accent4="accent4" accent5="accent5" accent6="accent6" hlink="hlink" folHlink="folHlink"/>
  <p:sldLayoutIdLst>
    <p:sldLayoutId id="2147484249" r:id="rId1"/>
    <p:sldLayoutId id="2147484250" r:id="rId2"/>
    <p:sldLayoutId id="2147484251" r:id="rId3"/>
    <p:sldLayoutId id="2147484252" r:id="rId4"/>
    <p:sldLayoutId id="2147484253" r:id="rId5"/>
    <p:sldLayoutId id="2147484254" r:id="rId6"/>
    <p:sldLayoutId id="2147484255" r:id="rId7"/>
    <p:sldLayoutId id="2147484256" r:id="rId8"/>
    <p:sldLayoutId id="2147484257" r:id="rId9"/>
    <p:sldLayoutId id="2147484258" r:id="rId10"/>
    <p:sldLayoutId id="2147484259"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800" b="1" dirty="0">
                <a:latin typeface="Arial" panose="020B0604020202020204" pitchFamily="34" charset="0"/>
                <a:cs typeface="Arial" panose="020B0604020202020204" pitchFamily="34" charset="0"/>
              </a:rPr>
              <a:t>INTERNATIONAL BUSINESS </a:t>
            </a:r>
            <a:r>
              <a:rPr lang="en-US" sz="4800" b="1" dirty="0" smtClean="0">
                <a:latin typeface="Arial" panose="020B0604020202020204" pitchFamily="34" charset="0"/>
                <a:cs typeface="Arial" panose="020B0604020202020204" pitchFamily="34" charset="0"/>
              </a:rPr>
              <a:t>MANAGEMENT</a:t>
            </a:r>
            <a:endParaRPr lang="en-US" dirty="0"/>
          </a:p>
        </p:txBody>
      </p:sp>
      <p:sp>
        <p:nvSpPr>
          <p:cNvPr id="3" name="Subtitle 2"/>
          <p:cNvSpPr>
            <a:spLocks noGrp="1"/>
          </p:cNvSpPr>
          <p:nvPr>
            <p:ph type="subTitle" idx="1"/>
          </p:nvPr>
        </p:nvSpPr>
        <p:spPr/>
        <p:txBody>
          <a:bodyPr/>
          <a:lstStyle/>
          <a:p>
            <a:r>
              <a:rPr lang="en-US" sz="2800" b="1" dirty="0">
                <a:latin typeface="Arial" panose="020B0604020202020204" pitchFamily="34" charset="0"/>
                <a:cs typeface="Arial" panose="020B0604020202020204" pitchFamily="34" charset="0"/>
              </a:rPr>
              <a:t>Week </a:t>
            </a:r>
            <a:r>
              <a:rPr lang="en-US" sz="2800" b="1" dirty="0" smtClean="0">
                <a:latin typeface="Arial" panose="020B0604020202020204" pitchFamily="34" charset="0"/>
                <a:cs typeface="Arial" panose="020B0604020202020204" pitchFamily="34" charset="0"/>
              </a:rPr>
              <a:t>2: </a:t>
            </a:r>
            <a:r>
              <a:rPr lang="en-US" sz="2800" b="1" dirty="0" smtClean="0"/>
              <a:t>Evolution of International Business </a:t>
            </a:r>
            <a:endParaRPr lang="en-US" b="1" dirty="0" smtClean="0"/>
          </a:p>
          <a:p>
            <a:r>
              <a:rPr lang="en-US" dirty="0" smtClean="0">
                <a:latin typeface="Arial" panose="020B0604020202020204" pitchFamily="34" charset="0"/>
                <a:cs typeface="Arial" panose="020B0604020202020204" pitchFamily="34" charset="0"/>
              </a:rPr>
              <a:t>BY </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DR JULIUS KAHUTHIA MWANGI</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2043704"/>
      </p:ext>
    </p:extLst>
  </p:cSld>
  <p:clrMapOvr>
    <a:masterClrMapping/>
  </p:clrMapOvr>
  <mc:AlternateContent xmlns:mc="http://schemas.openxmlformats.org/markup-compatibility/2006">
    <mc:Choice xmlns:p14="http://schemas.microsoft.com/office/powerpoint/2010/main" Requires="p14">
      <p:transition spd="slow" p14:dur="4000">
        <p14:warp dir="in"/>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Expected Learning Outcomes	</a:t>
            </a:r>
            <a:endParaRPr lang="en-US" dirty="0"/>
          </a:p>
        </p:txBody>
      </p:sp>
      <p:sp>
        <p:nvSpPr>
          <p:cNvPr id="3" name="Content Placeholder 2"/>
          <p:cNvSpPr>
            <a:spLocks noGrp="1"/>
          </p:cNvSpPr>
          <p:nvPr>
            <p:ph idx="1"/>
          </p:nvPr>
        </p:nvSpPr>
        <p:spPr/>
        <p:txBody>
          <a:bodyPr>
            <a:normAutofit/>
          </a:bodyPr>
          <a:lstStyle/>
          <a:p>
            <a:pPr marL="0" indent="0" algn="just">
              <a:lnSpc>
                <a:spcPct val="150000"/>
              </a:lnSpc>
              <a:buNone/>
            </a:pPr>
            <a:r>
              <a:rPr lang="en-US" sz="2400" dirty="0" smtClean="0"/>
              <a:t>By the end of this lesson, you should be able to:</a:t>
            </a:r>
          </a:p>
          <a:p>
            <a:pPr algn="just">
              <a:lnSpc>
                <a:spcPct val="150000"/>
              </a:lnSpc>
              <a:buFont typeface="Wingdings" panose="05000000000000000000" pitchFamily="2" charset="2"/>
              <a:buChar char="ü"/>
            </a:pPr>
            <a:r>
              <a:rPr lang="en-US" sz="2400" dirty="0" smtClean="0"/>
              <a:t>Give a brief history of the development of IBM</a:t>
            </a:r>
          </a:p>
          <a:p>
            <a:pPr algn="just">
              <a:lnSpc>
                <a:spcPct val="150000"/>
              </a:lnSpc>
              <a:buFont typeface="Wingdings" panose="05000000000000000000" pitchFamily="2" charset="2"/>
              <a:buChar char="ü"/>
            </a:pPr>
            <a:r>
              <a:rPr lang="en-US" sz="2400" dirty="0" smtClean="0"/>
              <a:t>Demonstrate the effect of globalization on IBM</a:t>
            </a:r>
          </a:p>
          <a:p>
            <a:pPr algn="just">
              <a:lnSpc>
                <a:spcPct val="150000"/>
              </a:lnSpc>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Highlight the key </a:t>
            </a:r>
            <a:r>
              <a:rPr lang="en-US" sz="2400" dirty="0">
                <a:latin typeface="Arial" panose="020B0604020202020204" pitchFamily="34" charset="0"/>
                <a:cs typeface="Arial" panose="020B0604020202020204" pitchFamily="34" charset="0"/>
              </a:rPr>
              <a:t>stages in the evolution of international business</a:t>
            </a:r>
            <a:endParaRPr lang="en-US" sz="2400" dirty="0"/>
          </a:p>
          <a:p>
            <a:pPr algn="just">
              <a:lnSpc>
                <a:spcPct val="150000"/>
              </a:lnSpc>
            </a:pPr>
            <a:endParaRPr lang="en-US" sz="2400" dirty="0" smtClean="0"/>
          </a:p>
          <a:p>
            <a:pPr algn="just">
              <a:lnSpc>
                <a:spcPct val="150000"/>
              </a:lnSpc>
            </a:pPr>
            <a:endParaRPr lang="en-US" sz="2400" dirty="0" smtClean="0"/>
          </a:p>
          <a:p>
            <a:pPr algn="just">
              <a:lnSpc>
                <a:spcPct val="150000"/>
              </a:lnSpc>
            </a:pPr>
            <a:endParaRPr lang="en-US" sz="2400" dirty="0"/>
          </a:p>
        </p:txBody>
      </p:sp>
      <p:sp>
        <p:nvSpPr>
          <p:cNvPr id="4" name="Slide Number Placeholder 3"/>
          <p:cNvSpPr>
            <a:spLocks noGrp="1"/>
          </p:cNvSpPr>
          <p:nvPr>
            <p:ph type="sldNum" sz="quarter" idx="12"/>
          </p:nvPr>
        </p:nvSpPr>
        <p:spPr/>
        <p:txBody>
          <a:bodyPr/>
          <a:lstStyle/>
          <a:p>
            <a:fld id="{182F15D9-E63D-4E66-A438-59A921FC5846}" type="slidenum">
              <a:rPr lang="en-US" smtClean="0"/>
              <a:t>2</a:t>
            </a:fld>
            <a:endParaRPr lang="en-US"/>
          </a:p>
        </p:txBody>
      </p:sp>
    </p:spTree>
    <p:extLst>
      <p:ext uri="{BB962C8B-B14F-4D97-AF65-F5344CB8AC3E}">
        <p14:creationId xmlns:p14="http://schemas.microsoft.com/office/powerpoint/2010/main" val="2142678285"/>
      </p:ext>
    </p:extLst>
  </p:cSld>
  <p:clrMapOvr>
    <a:masterClrMapping/>
  </p:clrMapOvr>
  <mc:AlternateContent xmlns:mc="http://schemas.openxmlformats.org/markup-compatibility/2006">
    <mc:Choice xmlns:p14="http://schemas.microsoft.com/office/powerpoint/2010/main" Requires="p14">
      <p:transition spd="slow" p14:dur="4000">
        <p14:doors dir="ver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One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nSpc>
                <a:spcPct val="150000"/>
              </a:lnSpc>
            </a:pPr>
            <a:r>
              <a:rPr lang="en-US" sz="2400" dirty="0">
                <a:latin typeface="Arial" panose="020B0604020202020204" pitchFamily="34" charset="0"/>
                <a:cs typeface="Arial" panose="020B0604020202020204" pitchFamily="34" charset="0"/>
              </a:rPr>
              <a:t>Historical Development of International </a:t>
            </a:r>
            <a:r>
              <a:rPr lang="en-US" sz="2400" dirty="0" smtClean="0">
                <a:latin typeface="Arial" panose="020B0604020202020204" pitchFamily="34" charset="0"/>
                <a:cs typeface="Arial" panose="020B0604020202020204" pitchFamily="34" charset="0"/>
              </a:rPr>
              <a:t>Business</a:t>
            </a:r>
          </a:p>
          <a:p>
            <a:pPr>
              <a:lnSpc>
                <a:spcPct val="150000"/>
              </a:lnSpc>
            </a:pPr>
            <a:r>
              <a:rPr lang="en-US" sz="2400" dirty="0">
                <a:latin typeface="Arial" panose="020B0604020202020204" pitchFamily="34" charset="0"/>
                <a:cs typeface="Arial" panose="020B0604020202020204" pitchFamily="34" charset="0"/>
              </a:rPr>
              <a:t>The Exploration </a:t>
            </a:r>
            <a:r>
              <a:rPr lang="en-US" sz="2400" dirty="0" smtClean="0">
                <a:latin typeface="Arial" panose="020B0604020202020204" pitchFamily="34" charset="0"/>
                <a:cs typeface="Arial" panose="020B0604020202020204" pitchFamily="34" charset="0"/>
              </a:rPr>
              <a:t>Era</a:t>
            </a:r>
          </a:p>
          <a:p>
            <a:pPr>
              <a:lnSpc>
                <a:spcPct val="150000"/>
              </a:lnSpc>
            </a:pPr>
            <a:r>
              <a:rPr lang="en-US" sz="2400" dirty="0">
                <a:latin typeface="Arial" panose="020B0604020202020204" pitchFamily="34" charset="0"/>
                <a:cs typeface="Arial" panose="020B0604020202020204" pitchFamily="34" charset="0"/>
              </a:rPr>
              <a:t>The Colonial </a:t>
            </a:r>
            <a:r>
              <a:rPr lang="en-US" sz="2400" dirty="0" smtClean="0">
                <a:latin typeface="Arial" panose="020B0604020202020204" pitchFamily="34" charset="0"/>
                <a:cs typeface="Arial" panose="020B0604020202020204" pitchFamily="34" charset="0"/>
              </a:rPr>
              <a:t>Era</a:t>
            </a:r>
          </a:p>
          <a:p>
            <a:pPr>
              <a:lnSpc>
                <a:spcPct val="150000"/>
              </a:lnSpc>
            </a:pPr>
            <a:r>
              <a:rPr lang="en-US" sz="2400" dirty="0">
                <a:latin typeface="Arial" panose="020B0604020202020204" pitchFamily="34" charset="0"/>
                <a:cs typeface="Arial" panose="020B0604020202020204" pitchFamily="34" charset="0"/>
              </a:rPr>
              <a:t>The Era of the International Corporation</a:t>
            </a:r>
            <a:endParaRPr lang="en-US" sz="2400" dirty="0" smtClean="0">
              <a:latin typeface="Arial" panose="020B0604020202020204" pitchFamily="34" charset="0"/>
              <a:cs typeface="Arial" panose="020B0604020202020204" pitchFamily="34" charset="0"/>
            </a:endParaRPr>
          </a:p>
          <a:p>
            <a:pPr>
              <a:lnSpc>
                <a:spcPct val="150000"/>
              </a:lnSpc>
            </a:pP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3</a:t>
            </a:fld>
            <a:endParaRPr lang="en-US"/>
          </a:p>
        </p:txBody>
      </p:sp>
    </p:spTree>
    <p:extLst>
      <p:ext uri="{BB962C8B-B14F-4D97-AF65-F5344CB8AC3E}">
        <p14:creationId xmlns:p14="http://schemas.microsoft.com/office/powerpoint/2010/main" val="1363205517"/>
      </p:ext>
    </p:extLst>
  </p:cSld>
  <p:clrMapOvr>
    <a:masterClrMapping/>
  </p:clrMapOvr>
  <mc:AlternateContent xmlns:mc="http://schemas.openxmlformats.org/markup-compatibility/2006">
    <mc:Choice xmlns:p14="http://schemas.microsoft.com/office/powerpoint/2010/main" Requires="p14">
      <p:transition spd="slow" p14:dur="4000">
        <p:comb/>
      </p:transition>
    </mc:Choice>
    <mc:Fallback>
      <p:transition spd="slow">
        <p:comb/>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65126"/>
            <a:ext cx="8153400" cy="1325563"/>
          </a:xfrm>
        </p:spPr>
        <p:txBody>
          <a:bodyPr>
            <a:normAutofit/>
          </a:bodyPr>
          <a:lstStyle/>
          <a:p>
            <a:r>
              <a:rPr lang="en-US" sz="3600" dirty="0" smtClean="0">
                <a:latin typeface="Arial" panose="020B0604020202020204" pitchFamily="34" charset="0"/>
                <a:cs typeface="Arial" panose="020B0604020202020204" pitchFamily="34" charset="0"/>
              </a:rPr>
              <a:t>Historical Development of International Business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History of International Business started with the evolution of Human Civilization</a:t>
            </a:r>
            <a:r>
              <a:rPr lang="en-US" sz="2400" dirty="0" smtClean="0">
                <a:latin typeface="Arial" panose="020B0604020202020204" pitchFamily="34" charset="0"/>
                <a:cs typeface="Arial" panose="020B0604020202020204" pitchFamily="34" charset="0"/>
              </a:rPr>
              <a:t>.</a:t>
            </a:r>
          </a:p>
          <a:p>
            <a:pPr algn="just">
              <a:lnSpc>
                <a:spcPct val="150000"/>
              </a:lnSpc>
            </a:pPr>
            <a:r>
              <a:rPr lang="en-US" sz="2400" dirty="0" smtClean="0">
                <a:latin typeface="Arial" panose="020B0604020202020204" pitchFamily="34" charset="0"/>
                <a:cs typeface="Arial" panose="020B0604020202020204" pitchFamily="34" charset="0"/>
              </a:rPr>
              <a:t>Different seasons were characterized with various issues</a:t>
            </a:r>
          </a:p>
          <a:p>
            <a:pPr algn="just">
              <a:lnSpc>
                <a:spcPct val="150000"/>
              </a:lnSpc>
            </a:pPr>
            <a:r>
              <a:rPr lang="en-US" sz="2400" dirty="0" smtClean="0">
                <a:latin typeface="Arial" panose="020B0604020202020204" pitchFamily="34" charset="0"/>
                <a:cs typeface="Arial" panose="020B0604020202020204" pitchFamily="34" charset="0"/>
              </a:rPr>
              <a:t>Following are key seasons in the history of International business. </a:t>
            </a:r>
          </a:p>
        </p:txBody>
      </p:sp>
      <p:sp>
        <p:nvSpPr>
          <p:cNvPr id="4" name="Slide Number Placeholder 3"/>
          <p:cNvSpPr>
            <a:spLocks noGrp="1"/>
          </p:cNvSpPr>
          <p:nvPr>
            <p:ph type="sldNum" sz="quarter" idx="12"/>
          </p:nvPr>
        </p:nvSpPr>
        <p:spPr/>
        <p:txBody>
          <a:bodyPr/>
          <a:lstStyle/>
          <a:p>
            <a:fld id="{182F15D9-E63D-4E66-A438-59A921FC5846}" type="slidenum">
              <a:rPr lang="en-US" smtClean="0"/>
              <a:t>4</a:t>
            </a:fld>
            <a:endParaRPr lang="en-US"/>
          </a:p>
        </p:txBody>
      </p:sp>
    </p:spTree>
    <p:extLst>
      <p:ext uri="{BB962C8B-B14F-4D97-AF65-F5344CB8AC3E}">
        <p14:creationId xmlns:p14="http://schemas.microsoft.com/office/powerpoint/2010/main" val="292895155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The Exploration Era to 1500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524000"/>
            <a:ext cx="7886700" cy="4652963"/>
          </a:xfrm>
        </p:spPr>
        <p:txBody>
          <a:bodyPr>
            <a:noAutofit/>
          </a:bodyPr>
          <a:lstStyle/>
          <a:p>
            <a:pPr algn="just">
              <a:lnSpc>
                <a:spcPct val="100000"/>
              </a:lnSpc>
            </a:pPr>
            <a:r>
              <a:rPr lang="en-US" sz="2400" dirty="0">
                <a:latin typeface="Arial" panose="020B0604020202020204" pitchFamily="34" charset="0"/>
                <a:cs typeface="Arial" panose="020B0604020202020204" pitchFamily="34" charset="0"/>
              </a:rPr>
              <a:t>The history of business dates back to prehistoric times</a:t>
            </a:r>
            <a:r>
              <a:rPr lang="en-US" sz="2400" dirty="0" smtClean="0">
                <a:latin typeface="Arial" panose="020B0604020202020204" pitchFamily="34" charset="0"/>
                <a:cs typeface="Arial" panose="020B0604020202020204" pitchFamily="34" charset="0"/>
              </a:rPr>
              <a:t>.</a:t>
            </a:r>
          </a:p>
          <a:p>
            <a:pPr algn="just">
              <a:lnSpc>
                <a:spcPct val="100000"/>
              </a:lnSpc>
            </a:pP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Villages formed to allow early divisions of labor to provide goods and services for communities.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expertise accumulated in the production of goods, infrastructures (mainly roads) were built to link communities, and local markets evolved into regional </a:t>
            </a:r>
            <a:r>
              <a:rPr lang="en-US" sz="2400" dirty="0" smtClean="0">
                <a:latin typeface="Arial" panose="020B0604020202020204" pitchFamily="34" charset="0"/>
                <a:cs typeface="Arial" panose="020B0604020202020204" pitchFamily="34" charset="0"/>
              </a:rPr>
              <a:t>markets</a:t>
            </a:r>
            <a:r>
              <a:rPr lang="en-US" sz="2400" dirty="0">
                <a:latin typeface="Arial" panose="020B0604020202020204" pitchFamily="34" charset="0"/>
                <a:cs typeface="Arial" panose="020B0604020202020204" pitchFamily="34" charset="0"/>
              </a:rPr>
              <a:t>, attracting increased varieties of merchants and manufacturers.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regional markets took shape, road and transportation systems developed to link major commercial centers, and national markets for products emerged.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a:t>
            </a:fld>
            <a:endParaRPr lang="en-US"/>
          </a:p>
        </p:txBody>
      </p:sp>
    </p:spTree>
    <p:extLst>
      <p:ext uri="{BB962C8B-B14F-4D97-AF65-F5344CB8AC3E}">
        <p14:creationId xmlns:p14="http://schemas.microsoft.com/office/powerpoint/2010/main" val="145615513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The Exploration Era to 1500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00200"/>
            <a:ext cx="7886700" cy="4576763"/>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ancient civilizations of Latin America (the Incas, Mayas, and Aztecs), Egypt (the Pharaohs, pyramids), Western Europe (the Greeks and the Romans), and Asia (India and China) illustrate humankind’s early efforts to innovate and use technology to upgrade standards of living. But in those days, advances in technologies and living standards were slow to move beyond national frontiers.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commerce extended throughout countries, merchants began to look to foreign markets for trading opportunities, and so the seeds of international business were sewn.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6</a:t>
            </a:fld>
            <a:endParaRPr lang="en-US"/>
          </a:p>
        </p:txBody>
      </p:sp>
    </p:spTree>
    <p:extLst>
      <p:ext uri="{BB962C8B-B14F-4D97-AF65-F5344CB8AC3E}">
        <p14:creationId xmlns:p14="http://schemas.microsoft.com/office/powerpoint/2010/main" val="14011153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The Exploration Era to 1500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524000"/>
            <a:ext cx="7886700" cy="4652963"/>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its early years, international commerce was limited to the reliability of seafaring ships, and land routes were popular.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From </a:t>
            </a:r>
            <a:r>
              <a:rPr lang="en-US" sz="2400" dirty="0">
                <a:latin typeface="Arial" panose="020B0604020202020204" pitchFamily="34" charset="0"/>
                <a:cs typeface="Arial" panose="020B0604020202020204" pitchFamily="34" charset="0"/>
              </a:rPr>
              <a:t>the 6th century BC, the Silk Road, running from the Middle East to China, was a major commercial conduit carrying artifacts, metals, and semiprecious stones across Asia, as well as new ideas such as Buddhism and Islam.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Later</a:t>
            </a:r>
            <a:r>
              <a:rPr lang="en-US" sz="2400" dirty="0">
                <a:latin typeface="Arial" panose="020B0604020202020204" pitchFamily="34" charset="0"/>
                <a:cs typeface="Arial" panose="020B0604020202020204" pitchFamily="34" charset="0"/>
              </a:rPr>
              <a:t>, the Romans demonstrated the importance of supply routes as they managed an empire stretching from Britain across Europe to reach the Middle East and North Africa.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7</a:t>
            </a:fld>
            <a:endParaRPr lang="en-US"/>
          </a:p>
        </p:txBody>
      </p:sp>
    </p:spTree>
    <p:extLst>
      <p:ext uri="{BB962C8B-B14F-4D97-AF65-F5344CB8AC3E}">
        <p14:creationId xmlns:p14="http://schemas.microsoft.com/office/powerpoint/2010/main" val="315896669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886700" cy="1325563"/>
          </a:xfrm>
        </p:spPr>
        <p:txBody>
          <a:bodyPr>
            <a:normAutofit/>
          </a:bodyPr>
          <a:lstStyle/>
          <a:p>
            <a:r>
              <a:rPr lang="en-US" sz="3600" b="1" dirty="0">
                <a:latin typeface="Arial" panose="020B0604020202020204" pitchFamily="34" charset="0"/>
                <a:cs typeface="Arial" panose="020B0604020202020204" pitchFamily="34" charset="0"/>
              </a:rPr>
              <a:t>The Exploration Era to 1500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295400"/>
            <a:ext cx="7886700" cy="4503738"/>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Trade </a:t>
            </a:r>
            <a:r>
              <a:rPr lang="en-US" sz="2400" dirty="0">
                <a:latin typeface="Arial" panose="020B0604020202020204" pitchFamily="34" charset="0"/>
                <a:cs typeface="Arial" panose="020B0604020202020204" pitchFamily="34" charset="0"/>
              </a:rPr>
              <a:t>routes were established and roads built to equip its armies; a common currency (the </a:t>
            </a:r>
            <a:r>
              <a:rPr lang="en-US" sz="2400" dirty="0" err="1">
                <a:latin typeface="Arial" panose="020B0604020202020204" pitchFamily="34" charset="0"/>
                <a:cs typeface="Arial" panose="020B0604020202020204" pitchFamily="34" charset="0"/>
              </a:rPr>
              <a:t>Dinarius</a:t>
            </a:r>
            <a:r>
              <a:rPr lang="en-US" sz="2400" dirty="0">
                <a:latin typeface="Arial" panose="020B0604020202020204" pitchFamily="34" charset="0"/>
                <a:cs typeface="Arial" panose="020B0604020202020204" pitchFamily="34" charset="0"/>
              </a:rPr>
              <a:t>) was used to lubricate commercial dealings.</a:t>
            </a:r>
          </a:p>
          <a:p>
            <a:pPr algn="just">
              <a:lnSpc>
                <a:spcPct val="100000"/>
              </a:lnSpc>
            </a:pPr>
            <a:r>
              <a:rPr lang="en-US" sz="2400" dirty="0">
                <a:latin typeface="Arial" panose="020B0604020202020204" pitchFamily="34" charset="0"/>
                <a:cs typeface="Arial" panose="020B0604020202020204" pitchFamily="34" charset="0"/>
              </a:rPr>
              <a:t>Major steps forward occurred in the 12th and 13th centuries as compasses for navigational use, advances in sails and rigging, and hinged rudders revolutionized ocean travel.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Italian </a:t>
            </a:r>
            <a:r>
              <a:rPr lang="en-US" sz="2400" dirty="0">
                <a:latin typeface="Arial" panose="020B0604020202020204" pitchFamily="34" charset="0"/>
                <a:cs typeface="Arial" panose="020B0604020202020204" pitchFamily="34" charset="0"/>
              </a:rPr>
              <a:t>explorer Marco Polo reached China by the late 13th century.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Vasco </a:t>
            </a:r>
            <a:r>
              <a:rPr lang="en-US" sz="2400" dirty="0">
                <a:latin typeface="Arial" panose="020B0604020202020204" pitchFamily="34" charset="0"/>
                <a:cs typeface="Arial" panose="020B0604020202020204" pitchFamily="34" charset="0"/>
              </a:rPr>
              <a:t>de Gama, a Portuguese navigator, circumnavigated the South African Cape of Good Hope to reach India in 1498, and Columbus officially was the first European to discover the Americas in 1492</a:t>
            </a:r>
            <a:r>
              <a:rPr lang="en-US" sz="2400" dirty="0" smtClean="0">
                <a:latin typeface="Arial" panose="020B0604020202020204" pitchFamily="34" charset="0"/>
                <a:cs typeface="Arial" panose="020B0604020202020204" pitchFamily="34" charset="0"/>
              </a:rPr>
              <a:t>.</a:t>
            </a: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8</a:t>
            </a:fld>
            <a:endParaRPr lang="en-US"/>
          </a:p>
        </p:txBody>
      </p:sp>
    </p:spTree>
    <p:extLst>
      <p:ext uri="{BB962C8B-B14F-4D97-AF65-F5344CB8AC3E}">
        <p14:creationId xmlns:p14="http://schemas.microsoft.com/office/powerpoint/2010/main" val="410462445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The Exploration Era to 1500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To </a:t>
            </a:r>
            <a:r>
              <a:rPr lang="en-US" sz="2400" dirty="0">
                <a:latin typeface="Arial" panose="020B0604020202020204" pitchFamily="34" charset="0"/>
                <a:cs typeface="Arial" panose="020B0604020202020204" pitchFamily="34" charset="0"/>
              </a:rPr>
              <a:t>replenish ships and to provide bases for further exploration, trading outposts were built.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the commercial potential of the Americas and Asia unfolded, regular trading routes were established.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To </a:t>
            </a:r>
            <a:r>
              <a:rPr lang="en-US" sz="2400" dirty="0">
                <a:latin typeface="Arial" panose="020B0604020202020204" pitchFamily="34" charset="0"/>
                <a:cs typeface="Arial" panose="020B0604020202020204" pitchFamily="34" charset="0"/>
              </a:rPr>
              <a:t>finance transcontinental trade, new corporate forms emerged in Italy and later in Europe such as joint stock companies.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Intercontinental </a:t>
            </a:r>
            <a:r>
              <a:rPr lang="en-US" sz="2400" dirty="0">
                <a:latin typeface="Arial" panose="020B0604020202020204" pitchFamily="34" charset="0"/>
                <a:cs typeface="Arial" panose="020B0604020202020204" pitchFamily="34" charset="0"/>
              </a:rPr>
              <a:t>trade prospered until nationalistic concerns took over, and European countries saw merit in taking political control of the new foreign markets.</a:t>
            </a:r>
          </a:p>
        </p:txBody>
      </p:sp>
      <p:sp>
        <p:nvSpPr>
          <p:cNvPr id="4" name="Slide Number Placeholder 3"/>
          <p:cNvSpPr>
            <a:spLocks noGrp="1"/>
          </p:cNvSpPr>
          <p:nvPr>
            <p:ph type="sldNum" sz="quarter" idx="12"/>
          </p:nvPr>
        </p:nvSpPr>
        <p:spPr/>
        <p:txBody>
          <a:bodyPr/>
          <a:lstStyle/>
          <a:p>
            <a:fld id="{182F15D9-E63D-4E66-A438-59A921FC5846}" type="slidenum">
              <a:rPr lang="en-US" smtClean="0"/>
              <a:t>9</a:t>
            </a:fld>
            <a:endParaRPr lang="en-US"/>
          </a:p>
        </p:txBody>
      </p:sp>
    </p:spTree>
    <p:extLst>
      <p:ext uri="{BB962C8B-B14F-4D97-AF65-F5344CB8AC3E}">
        <p14:creationId xmlns:p14="http://schemas.microsoft.com/office/powerpoint/2010/main" val="58960348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The Exploration Era to 1500; </a:t>
            </a:r>
            <a:r>
              <a:rPr lang="en-US" sz="3600" b="1" i="1" dirty="0" smtClean="0">
                <a:latin typeface="Arial" panose="020B0604020202020204" pitchFamily="34" charset="0"/>
                <a:cs typeface="Arial" panose="020B0604020202020204" pitchFamily="34" charset="0"/>
              </a:rPr>
              <a:t>Modern-day effects</a:t>
            </a:r>
            <a:r>
              <a:rPr lang="en-US" sz="3600" i="1" dirty="0" smtClean="0">
                <a:latin typeface="Arial" panose="020B0604020202020204" pitchFamily="34" charset="0"/>
                <a:cs typeface="Arial" panose="020B0604020202020204" pitchFamily="34" charset="0"/>
              </a:rPr>
              <a: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90689"/>
            <a:ext cx="7886700" cy="4486274"/>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While </a:t>
            </a:r>
            <a:r>
              <a:rPr lang="en-US" sz="2400" dirty="0">
                <a:latin typeface="Arial" panose="020B0604020202020204" pitchFamily="34" charset="0"/>
                <a:cs typeface="Arial" panose="020B0604020202020204" pitchFamily="34" charset="0"/>
              </a:rPr>
              <a:t>the rudiments of an international trading system were taking shape, other, long-lasting cultural transplants were occurring as religious spheres of influence were established.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Romans adopted Christianity in the 4th century and spread it throughout their European empire</a:t>
            </a:r>
            <a:r>
              <a:rPr lang="en-US" sz="2400" dirty="0" smtClean="0">
                <a:latin typeface="Arial" panose="020B0604020202020204" pitchFamily="34" charset="0"/>
                <a:cs typeface="Arial" panose="020B0604020202020204" pitchFamily="34" charset="0"/>
              </a:rPr>
              <a:t>.</a:t>
            </a:r>
          </a:p>
        </p:txBody>
      </p:sp>
      <p:sp>
        <p:nvSpPr>
          <p:cNvPr id="4" name="Slide Number Placeholder 3"/>
          <p:cNvSpPr>
            <a:spLocks noGrp="1"/>
          </p:cNvSpPr>
          <p:nvPr>
            <p:ph type="sldNum" sz="quarter" idx="12"/>
          </p:nvPr>
        </p:nvSpPr>
        <p:spPr/>
        <p:txBody>
          <a:bodyPr/>
          <a:lstStyle/>
          <a:p>
            <a:fld id="{182F15D9-E63D-4E66-A438-59A921FC5846}" type="slidenum">
              <a:rPr lang="en-US" smtClean="0"/>
              <a:t>10</a:t>
            </a:fld>
            <a:endParaRPr lang="en-US"/>
          </a:p>
        </p:txBody>
      </p:sp>
    </p:spTree>
    <p:extLst>
      <p:ext uri="{BB962C8B-B14F-4D97-AF65-F5344CB8AC3E}">
        <p14:creationId xmlns:p14="http://schemas.microsoft.com/office/powerpoint/2010/main" val="173060829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i="1" dirty="0" smtClean="0">
                <a:latin typeface="Arial" panose="020B0604020202020204" pitchFamily="34" charset="0"/>
                <a:cs typeface="Arial" panose="020B0604020202020204" pitchFamily="34" charset="0"/>
              </a:rPr>
              <a:t>Modern-day effects</a:t>
            </a:r>
            <a:r>
              <a:rPr lang="en-US" i="1" dirty="0" smtClean="0"/>
              <a:t>.</a:t>
            </a:r>
            <a:endParaRPr lang="en-US" dirty="0"/>
          </a:p>
        </p:txBody>
      </p:sp>
      <p:sp>
        <p:nvSpPr>
          <p:cNvPr id="3" name="Content Placeholder 2"/>
          <p:cNvSpPr>
            <a:spLocks noGrp="1"/>
          </p:cNvSpPr>
          <p:nvPr>
            <p:ph idx="1"/>
          </p:nvPr>
        </p:nvSpPr>
        <p:spPr>
          <a:xfrm>
            <a:off x="628650" y="1690689"/>
            <a:ext cx="7886700" cy="4486274"/>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Islam </a:t>
            </a:r>
            <a:r>
              <a:rPr lang="en-US" sz="2400" dirty="0">
                <a:latin typeface="Arial" panose="020B0604020202020204" pitchFamily="34" charset="0"/>
                <a:cs typeface="Arial" panose="020B0604020202020204" pitchFamily="34" charset="0"/>
              </a:rPr>
              <a:t>diffused throughout the Middle East and North Africa and along the Silk Road to Asia.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Buddhism </a:t>
            </a:r>
            <a:r>
              <a:rPr lang="en-US" sz="2400" dirty="0">
                <a:latin typeface="Arial" panose="020B0604020202020204" pitchFamily="34" charset="0"/>
                <a:cs typeface="Arial" panose="020B0604020202020204" pitchFamily="34" charset="0"/>
              </a:rPr>
              <a:t>moved eastward from India to East Asia, and Confucianism and Taoism moved westward from China to East Asia through trade and via the Silk Road.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early movements established the major spheres of religious influence that we have today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11</a:t>
            </a:fld>
            <a:endParaRPr lang="en-US"/>
          </a:p>
        </p:txBody>
      </p:sp>
    </p:spTree>
    <p:extLst>
      <p:ext uri="{BB962C8B-B14F-4D97-AF65-F5344CB8AC3E}">
        <p14:creationId xmlns:p14="http://schemas.microsoft.com/office/powerpoint/2010/main" val="401924539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1500–1900: The Colonial Era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t>The </a:t>
            </a:r>
            <a:r>
              <a:rPr lang="en-US" dirty="0"/>
              <a:t>Colonial Era saw military conquests, colonization, and the advent of regular international trade taking technologies to other nations, as the major European powers competed to establish empires in the Americas, Africa, and Asia. </a:t>
            </a:r>
            <a:endParaRPr lang="en-US" dirty="0" smtClean="0"/>
          </a:p>
          <a:p>
            <a:pPr algn="just">
              <a:lnSpc>
                <a:spcPct val="150000"/>
              </a:lnSpc>
            </a:pPr>
            <a:r>
              <a:rPr lang="en-US" dirty="0" smtClean="0"/>
              <a:t>Foreign </a:t>
            </a:r>
            <a:r>
              <a:rPr lang="en-US" dirty="0"/>
              <a:t>influences were magnified through </a:t>
            </a:r>
            <a:r>
              <a:rPr lang="en-US" i="1" dirty="0"/>
              <a:t>diffusion catalysts</a:t>
            </a:r>
            <a:r>
              <a:rPr lang="en-US" dirty="0"/>
              <a:t>: ideas, philosophies, and technical innovations that increased the speed, efficiency, and effectiveness of the movements of ideas and goods between and within nations. </a:t>
            </a:r>
            <a:endParaRPr lang="en-US" dirty="0" smtClean="0"/>
          </a:p>
          <a:p>
            <a:pPr algn="just">
              <a:lnSpc>
                <a:spcPct val="150000"/>
              </a:lnSpc>
            </a:pPr>
            <a:r>
              <a:rPr lang="en-US" dirty="0" smtClean="0"/>
              <a:t>These </a:t>
            </a:r>
            <a:r>
              <a:rPr lang="en-US" dirty="0"/>
              <a:t>diffusion catalysts included the following</a:t>
            </a:r>
            <a:r>
              <a:rPr lang="en-US" dirty="0" smtClean="0"/>
              <a:t>:</a:t>
            </a: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12</a:t>
            </a:fld>
            <a:endParaRPr lang="en-US"/>
          </a:p>
        </p:txBody>
      </p:sp>
    </p:spTree>
    <p:extLst>
      <p:ext uri="{BB962C8B-B14F-4D97-AF65-F5344CB8AC3E}">
        <p14:creationId xmlns:p14="http://schemas.microsoft.com/office/powerpoint/2010/main" val="1545382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286750" cy="1325563"/>
          </a:xfrm>
        </p:spPr>
        <p:txBody>
          <a:bodyPr>
            <a:noAutofit/>
          </a:bodyPr>
          <a:lstStyle/>
          <a:p>
            <a:r>
              <a:rPr lang="en-US" sz="3600" b="1" dirty="0">
                <a:latin typeface="Arial" panose="020B0604020202020204" pitchFamily="34" charset="0"/>
                <a:cs typeface="Arial" panose="020B0604020202020204" pitchFamily="34" charset="0"/>
              </a:rPr>
              <a:t>1500–1900: The Colonial Era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The development of mega languages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For </a:t>
            </a:r>
            <a:r>
              <a:rPr lang="en-US" sz="2400" dirty="0">
                <a:latin typeface="Arial" panose="020B0604020202020204" pitchFamily="34" charset="0"/>
                <a:cs typeface="Arial" panose="020B0604020202020204" pitchFamily="34" charset="0"/>
              </a:rPr>
              <a:t>ideas and technologies to travel, there had to be common means of communication between markets.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early times, these were Greek, Latin, and Mandarin Chinese.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later years, use of English and European languages facilitated the transfer of ideas and technologies among countries.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13</a:t>
            </a:fld>
            <a:endParaRPr lang="en-US"/>
          </a:p>
        </p:txBody>
      </p:sp>
    </p:spTree>
    <p:extLst>
      <p:ext uri="{BB962C8B-B14F-4D97-AF65-F5344CB8AC3E}">
        <p14:creationId xmlns:p14="http://schemas.microsoft.com/office/powerpoint/2010/main" val="187900951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65126"/>
            <a:ext cx="8305800" cy="1325563"/>
          </a:xfrm>
        </p:spPr>
        <p:txBody>
          <a:bodyPr>
            <a:noAutofit/>
          </a:bodyPr>
          <a:lstStyle/>
          <a:p>
            <a:r>
              <a:rPr lang="en-US" sz="3600" b="1" dirty="0">
                <a:latin typeface="Arial" panose="020B0604020202020204" pitchFamily="34" charset="0"/>
                <a:cs typeface="Arial" panose="020B0604020202020204" pitchFamily="34" charset="0"/>
              </a:rPr>
              <a:t>1500–1900: The Colonial Era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Advances in arms and military capabilities.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advent of cannons and firearms gave colonizing powers significant advantages over local populations, enabling them to subdue and maintain control of colonies with limited manpower and resources.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14</a:t>
            </a:fld>
            <a:endParaRPr lang="en-US"/>
          </a:p>
        </p:txBody>
      </p:sp>
    </p:spTree>
    <p:extLst>
      <p:ext uri="{BB962C8B-B14F-4D97-AF65-F5344CB8AC3E}">
        <p14:creationId xmlns:p14="http://schemas.microsoft.com/office/powerpoint/2010/main" val="1950996802"/>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1500–1900: The Colonial Era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Writing and printing technologies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400" dirty="0">
                <a:latin typeface="Arial" panose="020B0604020202020204" pitchFamily="34" charset="0"/>
                <a:cs typeface="Arial" panose="020B0604020202020204" pitchFamily="34" charset="0"/>
              </a:rPr>
              <a:t>Writing and printing technologies extended the spread of knowledge beyond personal experiences and oral transmissions.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Potted” knowledge, in the form of books, brought about a broadening of individual knowledge bases.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Formal </a:t>
            </a:r>
            <a:r>
              <a:rPr lang="en-US" sz="2400" dirty="0">
                <a:latin typeface="Arial" panose="020B0604020202020204" pitchFamily="34" charset="0"/>
                <a:cs typeface="Arial" panose="020B0604020202020204" pitchFamily="34" charset="0"/>
              </a:rPr>
              <a:t>education systems, emphasizing literacy and technical skills, led to a wider dissemination of skills via schools, guilds, and universities.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Knowledge </a:t>
            </a:r>
            <a:r>
              <a:rPr lang="en-US" sz="2400" dirty="0">
                <a:latin typeface="Arial" panose="020B0604020202020204" pitchFamily="34" charset="0"/>
                <a:cs typeface="Arial" panose="020B0604020202020204" pitchFamily="34" charset="0"/>
              </a:rPr>
              <a:t>became increasingly mobile and transferable.</a:t>
            </a:r>
          </a:p>
          <a:p>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15</a:t>
            </a:fld>
            <a:endParaRPr lang="en-US"/>
          </a:p>
        </p:txBody>
      </p:sp>
    </p:spTree>
    <p:extLst>
      <p:ext uri="{BB962C8B-B14F-4D97-AF65-F5344CB8AC3E}">
        <p14:creationId xmlns:p14="http://schemas.microsoft.com/office/powerpoint/2010/main" val="249834175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1500–1900: The Colonial Era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Transportation innovations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steam engine revolutionized industry and travel with its applications to factories (1781), ships (1783), rail (1803–1829), and buses (1824).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steam engine brought international markets closer together and provided access to remote corners of large national markets.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the colonizing powers took these innovations to foreign markets, the transportation of goods over wider areas created regional and national markets for merchandise.</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16</a:t>
            </a:fld>
            <a:endParaRPr lang="en-US"/>
          </a:p>
        </p:txBody>
      </p:sp>
    </p:spTree>
    <p:extLst>
      <p:ext uri="{BB962C8B-B14F-4D97-AF65-F5344CB8AC3E}">
        <p14:creationId xmlns:p14="http://schemas.microsoft.com/office/powerpoint/2010/main" val="202064293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65126"/>
            <a:ext cx="8686800" cy="1325563"/>
          </a:xfrm>
        </p:spPr>
        <p:txBody>
          <a:bodyPr>
            <a:noAutofit/>
          </a:bodyPr>
          <a:lstStyle/>
          <a:p>
            <a:pPr algn="ctr"/>
            <a:r>
              <a:rPr lang="en-US" sz="3600" dirty="0">
                <a:latin typeface="Arial" panose="020B0604020202020204" pitchFamily="34" charset="0"/>
                <a:cs typeface="Arial" panose="020B0604020202020204" pitchFamily="34" charset="0"/>
              </a:rPr>
              <a:t>1500–1900: The Colonial Era</a:t>
            </a:r>
            <a:br>
              <a:rPr lang="en-US" sz="3600" dirty="0">
                <a:latin typeface="Arial" panose="020B0604020202020204" pitchFamily="34" charset="0"/>
                <a:cs typeface="Arial" panose="020B0604020202020204" pitchFamily="34" charset="0"/>
              </a:rPr>
            </a:br>
            <a:r>
              <a:rPr lang="en-US" sz="3600" i="1" dirty="0" smtClean="0">
                <a:latin typeface="Arial" panose="020B0604020202020204" pitchFamily="34" charset="0"/>
                <a:cs typeface="Arial" panose="020B0604020202020204" pitchFamily="34" charset="0"/>
              </a:rPr>
              <a:t>Advances in communications complemented transportation innovations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19th century saw the advent of the electronic telegraph and the telephone.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Both </a:t>
            </a:r>
            <a:r>
              <a:rPr lang="en-US" sz="2400" dirty="0">
                <a:latin typeface="Arial" panose="020B0604020202020204" pitchFamily="34" charset="0"/>
                <a:cs typeface="Arial" panose="020B0604020202020204" pitchFamily="34" charset="0"/>
              </a:rPr>
              <a:t>facilitated information flows between and within national markets, and aided market supply and demand mechanisms.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factors, along with national print media, gave the world a connectivity it had never before experienced.</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17</a:t>
            </a:fld>
            <a:endParaRPr lang="en-US"/>
          </a:p>
        </p:txBody>
      </p:sp>
    </p:spTree>
    <p:extLst>
      <p:ext uri="{BB962C8B-B14F-4D97-AF65-F5344CB8AC3E}">
        <p14:creationId xmlns:p14="http://schemas.microsoft.com/office/powerpoint/2010/main" val="198174924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1900–Today: The Era of the International Corporation</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400" dirty="0" smtClean="0">
                <a:latin typeface="Arial" panose="020B0604020202020204" pitchFamily="34" charset="0"/>
                <a:cs typeface="Arial" panose="020B0604020202020204" pitchFamily="34" charset="0"/>
              </a:rPr>
              <a:t>By </a:t>
            </a:r>
            <a:r>
              <a:rPr lang="en-US" sz="2400" dirty="0">
                <a:latin typeface="Arial" panose="020B0604020202020204" pitchFamily="34" charset="0"/>
                <a:cs typeface="Arial" panose="020B0604020202020204" pitchFamily="34" charset="0"/>
              </a:rPr>
              <a:t>the end of the 19th century, much of the world had been explored and colonized.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While </a:t>
            </a:r>
            <a:r>
              <a:rPr lang="en-US" sz="2400" dirty="0">
                <a:latin typeface="Arial" panose="020B0604020202020204" pitchFamily="34" charset="0"/>
                <a:cs typeface="Arial" panose="020B0604020202020204" pitchFamily="34" charset="0"/>
              </a:rPr>
              <a:t>foreign influences had introduced new technologies and lifestyles into the developing world, there had been some notable early backlashes, especially in the Americas with U.S. independence in 1776 and Latin America’s between 1810 and 1824.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the 20th century unfolded, independence movements gained momentum in Africa, the Middle East, and Asia</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18</a:t>
            </a:fld>
            <a:endParaRPr lang="en-US"/>
          </a:p>
        </p:txBody>
      </p:sp>
    </p:spTree>
    <p:extLst>
      <p:ext uri="{BB962C8B-B14F-4D97-AF65-F5344CB8AC3E}">
        <p14:creationId xmlns:p14="http://schemas.microsoft.com/office/powerpoint/2010/main" val="394843564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65126"/>
            <a:ext cx="8915400" cy="1325563"/>
          </a:xfrm>
        </p:spPr>
        <p:txBody>
          <a:bodyPr>
            <a:normAutofit/>
          </a:bodyPr>
          <a:lstStyle/>
          <a:p>
            <a:pPr algn="ctr"/>
            <a:r>
              <a:rPr lang="en-US" sz="3600" b="1" i="1" dirty="0" smtClean="0">
                <a:latin typeface="Arial" panose="020B0604020202020204" pitchFamily="34" charset="0"/>
                <a:cs typeface="Arial" panose="020B0604020202020204" pitchFamily="34" charset="0"/>
              </a:rPr>
              <a:t>1900–1945: Company internationalization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853760"/>
            <a:ext cx="7886700" cy="4351338"/>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globalization </a:t>
            </a:r>
            <a:r>
              <a:rPr lang="en-US" sz="2400" dirty="0">
                <a:latin typeface="Arial" panose="020B0604020202020204" pitchFamily="34" charset="0"/>
                <a:cs typeface="Arial" panose="020B0604020202020204" pitchFamily="34" charset="0"/>
              </a:rPr>
              <a:t>wave was waiting in the wings, and companies began to replace countries as the major catalysts of economic and cultural change.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Belgian company established the first foreign subsidiary in Prussia (today’s Germany) in 1837, and commensurate with their overseas interests, most European investments up to 1945 were colonies-based. </a:t>
            </a:r>
            <a:endParaRPr lang="en-US" sz="2400" dirty="0" smtClean="0">
              <a:latin typeface="Arial" panose="020B0604020202020204" pitchFamily="34" charset="0"/>
              <a:cs typeface="Arial" panose="020B0604020202020204" pitchFamily="34" charset="0"/>
            </a:endParaRPr>
          </a:p>
          <a:p>
            <a:pPr marL="0" indent="0" algn="just">
              <a:lnSpc>
                <a:spcPct val="15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19</a:t>
            </a:fld>
            <a:endParaRPr lang="en-US"/>
          </a:p>
        </p:txBody>
      </p:sp>
    </p:spTree>
    <p:extLst>
      <p:ext uri="{BB962C8B-B14F-4D97-AF65-F5344CB8AC3E}">
        <p14:creationId xmlns:p14="http://schemas.microsoft.com/office/powerpoint/2010/main" val="1489289706"/>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i="1" dirty="0" smtClean="0">
                <a:latin typeface="Arial" panose="020B0604020202020204" pitchFamily="34" charset="0"/>
                <a:cs typeface="Arial" panose="020B0604020202020204" pitchFamily="34" charset="0"/>
              </a:rPr>
              <a:t>1900–1945: Company internationalization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a result of their industrialization and colonization efforts then, Western Europe was the center of international business at the turn of the last century.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recognition of this trend, Japanese trading companies such as Mitsui and the Yokohama Specie Bank had set up offices in Western Europe in the 1880s, along with numerous Japanese shipping and insurance companies.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20</a:t>
            </a:fld>
            <a:endParaRPr lang="en-US"/>
          </a:p>
        </p:txBody>
      </p:sp>
    </p:spTree>
    <p:extLst>
      <p:ext uri="{BB962C8B-B14F-4D97-AF65-F5344CB8AC3E}">
        <p14:creationId xmlns:p14="http://schemas.microsoft.com/office/powerpoint/2010/main" val="1182688372"/>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i="1" dirty="0" smtClean="0">
                <a:latin typeface="Arial" panose="020B0604020202020204" pitchFamily="34" charset="0"/>
                <a:cs typeface="Arial" panose="020B0604020202020204" pitchFamily="34" charset="0"/>
              </a:rPr>
              <a:t>1945–1980: Era of increasing international competition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was not until the 1950s that corporations began to reassert themselves in international markets.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United States, whose economy had suffered least in World War II, was the first to reinitiate foreign investments, and during the 1950s and 1960s U.S. firms established secure footholds in Canada and in the re-emerging Western European economy.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21</a:t>
            </a:fld>
            <a:endParaRPr lang="en-US"/>
          </a:p>
        </p:txBody>
      </p:sp>
    </p:spTree>
    <p:extLst>
      <p:ext uri="{BB962C8B-B14F-4D97-AF65-F5344CB8AC3E}">
        <p14:creationId xmlns:p14="http://schemas.microsoft.com/office/powerpoint/2010/main" val="95698106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i="1" dirty="0" smtClean="0">
                <a:latin typeface="Arial" panose="020B0604020202020204" pitchFamily="34" charset="0"/>
                <a:cs typeface="Arial" panose="020B0604020202020204" pitchFamily="34" charset="0"/>
              </a:rPr>
              <a:t>1945–1980: Era of increasing international competition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00200"/>
            <a:ext cx="7886700" cy="4576763"/>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1960s and 1970s saw the revitalization and expansion of Japanese and European firms in the international marketplace as market blocs such as the European Economic Community (today’s European Union) and free trade movements increased the number of opportunities in the worldwide marketplace.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During </a:t>
            </a:r>
            <a:r>
              <a:rPr lang="en-US" sz="2400" dirty="0">
                <a:latin typeface="Arial" panose="020B0604020202020204" pitchFamily="34" charset="0"/>
                <a:cs typeface="Arial" panose="020B0604020202020204" pitchFamily="34" charset="0"/>
              </a:rPr>
              <a:t>this period, the Cold War political rivalry between the United States and the USSR dampened commercial prospects.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22</a:t>
            </a:fld>
            <a:endParaRPr lang="en-US"/>
          </a:p>
        </p:txBody>
      </p:sp>
    </p:spTree>
    <p:extLst>
      <p:ext uri="{BB962C8B-B14F-4D97-AF65-F5344CB8AC3E}">
        <p14:creationId xmlns:p14="http://schemas.microsoft.com/office/powerpoint/2010/main" val="255828888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8999307">
            <a:off x="565561" y="2937182"/>
            <a:ext cx="7942904" cy="1325563"/>
          </a:xfrm>
        </p:spPr>
        <p:txBody>
          <a:bodyPr>
            <a:noAutofit/>
          </a:bodyPr>
          <a:lstStyle/>
          <a:p>
            <a:r>
              <a:rPr lang="en-US" sz="9600" dirty="0" smtClean="0"/>
              <a:t>End of part One</a:t>
            </a:r>
            <a:endParaRPr lang="en-US" sz="9600" dirty="0"/>
          </a:p>
        </p:txBody>
      </p:sp>
      <p:sp>
        <p:nvSpPr>
          <p:cNvPr id="4" name="Slide Number Placeholder 3"/>
          <p:cNvSpPr>
            <a:spLocks noGrp="1"/>
          </p:cNvSpPr>
          <p:nvPr>
            <p:ph type="sldNum" sz="quarter" idx="12"/>
          </p:nvPr>
        </p:nvSpPr>
        <p:spPr/>
        <p:txBody>
          <a:bodyPr/>
          <a:lstStyle/>
          <a:p>
            <a:fld id="{182F15D9-E63D-4E66-A438-59A921FC5846}" type="slidenum">
              <a:rPr lang="en-US" smtClean="0"/>
              <a:t>23</a:t>
            </a:fld>
            <a:endParaRPr lang="en-US"/>
          </a:p>
        </p:txBody>
      </p:sp>
    </p:spTree>
    <p:extLst>
      <p:ext uri="{BB962C8B-B14F-4D97-AF65-F5344CB8AC3E}">
        <p14:creationId xmlns:p14="http://schemas.microsoft.com/office/powerpoint/2010/main" val="572394047"/>
      </p:ext>
    </p:extLst>
  </p:cSld>
  <p:clrMapOvr>
    <a:masterClrMapping/>
  </p:clrMapOvr>
  <mc:AlternateContent xmlns:mc="http://schemas.openxmlformats.org/markup-compatibility/2006">
    <mc:Choice xmlns:p14="http://schemas.microsoft.com/office/powerpoint/2010/main" Requires="p14">
      <p:transition spd="slow" p14:dur="4000">
        <p14:shred/>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 globalization era</a:t>
            </a: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 major catalysts of post-1980 globalization</a:t>
            </a: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Globalization and the developing world</a:t>
            </a: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Overview of key stages in the evolution of international business</a:t>
            </a: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24</a:t>
            </a:fld>
            <a:endParaRPr lang="en-US"/>
          </a:p>
        </p:txBody>
      </p:sp>
    </p:spTree>
    <p:extLst>
      <p:ext uri="{BB962C8B-B14F-4D97-AF65-F5344CB8AC3E}">
        <p14:creationId xmlns:p14="http://schemas.microsoft.com/office/powerpoint/2010/main" val="18647916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THE GLOBALIZATION ERA SINCE 1980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22916"/>
            <a:ext cx="7886700" cy="4351338"/>
          </a:xfrm>
        </p:spPr>
        <p:txBody>
          <a:bodyPr>
            <a:noAutofit/>
          </a:bodyPr>
          <a:lstStyle/>
          <a:p>
            <a:pPr algn="just">
              <a:lnSpc>
                <a:spcPct val="150000"/>
              </a:lnSpc>
            </a:pPr>
            <a:r>
              <a:rPr lang="en-US" sz="2000" dirty="0" smtClean="0">
                <a:latin typeface="Arial" panose="020B0604020202020204" pitchFamily="34" charset="0"/>
                <a:cs typeface="Arial" panose="020B0604020202020204" pitchFamily="34" charset="0"/>
              </a:rPr>
              <a:t>During </a:t>
            </a:r>
            <a:r>
              <a:rPr lang="en-US" sz="2000" dirty="0">
                <a:latin typeface="Arial" panose="020B0604020202020204" pitchFamily="34" charset="0"/>
                <a:cs typeface="Arial" panose="020B0604020202020204" pitchFamily="34" charset="0"/>
              </a:rPr>
              <a:t>the 1980s, the world marketplace changed yet again.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collapse of communism and the industrialization of developing markets led to significant increases in global commerce.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internationalization of North American, Western European, and Japanese firms had contributed to an upsurge of commercial activities in the developing world, and by the 1990s, developing market competitors were entering world markets, including </a:t>
            </a:r>
            <a:r>
              <a:rPr lang="en-US" sz="2000" dirty="0" err="1">
                <a:latin typeface="Arial" panose="020B0604020202020204" pitchFamily="34" charset="0"/>
                <a:cs typeface="Arial" panose="020B0604020202020204" pitchFamily="34" charset="0"/>
              </a:rPr>
              <a:t>Petróleos</a:t>
            </a:r>
            <a:r>
              <a:rPr lang="en-US" sz="2000" dirty="0">
                <a:latin typeface="Arial" panose="020B0604020202020204" pitchFamily="34" charset="0"/>
                <a:cs typeface="Arial" panose="020B0604020202020204" pitchFamily="34" charset="0"/>
              </a:rPr>
              <a:t> de Venezuela; Daewoo, Samsung, Hyundai, and LG Group (Korea); </a:t>
            </a:r>
            <a:r>
              <a:rPr lang="en-US" sz="2000" dirty="0" err="1">
                <a:latin typeface="Arial" panose="020B0604020202020204" pitchFamily="34" charset="0"/>
                <a:cs typeface="Arial" panose="020B0604020202020204" pitchFamily="34" charset="0"/>
              </a:rPr>
              <a:t>Cemex</a:t>
            </a:r>
            <a:r>
              <a:rPr lang="en-US" sz="2000" dirty="0">
                <a:latin typeface="Arial" panose="020B0604020202020204" pitchFamily="34" charset="0"/>
                <a:cs typeface="Arial" panose="020B0604020202020204" pitchFamily="34" charset="0"/>
              </a:rPr>
              <a:t> and </a:t>
            </a:r>
            <a:r>
              <a:rPr lang="en-US" sz="2000" dirty="0" err="1">
                <a:latin typeface="Arial" panose="020B0604020202020204" pitchFamily="34" charset="0"/>
                <a:cs typeface="Arial" panose="020B0604020202020204" pitchFamily="34" charset="0"/>
              </a:rPr>
              <a:t>Gruma</a:t>
            </a:r>
            <a:r>
              <a:rPr lang="en-US" sz="2000" dirty="0">
                <a:latin typeface="Arial" panose="020B0604020202020204" pitchFamily="34" charset="0"/>
                <a:cs typeface="Arial" panose="020B0604020202020204" pitchFamily="34" charset="0"/>
              </a:rPr>
              <a:t> (Mexico); and </a:t>
            </a:r>
            <a:r>
              <a:rPr lang="en-US" sz="2000" dirty="0" err="1">
                <a:latin typeface="Arial" panose="020B0604020202020204" pitchFamily="34" charset="0"/>
                <a:cs typeface="Arial" panose="020B0604020202020204" pitchFamily="34" charset="0"/>
              </a:rPr>
              <a:t>Petroleo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Brasileiro</a:t>
            </a:r>
            <a:r>
              <a:rPr lang="en-US" sz="2000" dirty="0">
                <a:latin typeface="Arial" panose="020B0604020202020204" pitchFamily="34" charset="0"/>
                <a:cs typeface="Arial" panose="020B0604020202020204" pitchFamily="34" charset="0"/>
              </a:rPr>
              <a:t>, Vale do Rio </a:t>
            </a:r>
            <a:r>
              <a:rPr lang="en-US" sz="2000" dirty="0" err="1">
                <a:latin typeface="Arial" panose="020B0604020202020204" pitchFamily="34" charset="0"/>
                <a:cs typeface="Arial" panose="020B0604020202020204" pitchFamily="34" charset="0"/>
              </a:rPr>
              <a:t>Doce</a:t>
            </a:r>
            <a:r>
              <a:rPr lang="en-US" sz="2000" dirty="0">
                <a:latin typeface="Arial" panose="020B0604020202020204" pitchFamily="34" charset="0"/>
                <a:cs typeface="Arial" panose="020B0604020202020204" pitchFamily="34" charset="0"/>
              </a:rPr>
              <a:t>, and </a:t>
            </a:r>
            <a:r>
              <a:rPr lang="en-US" sz="2000" dirty="0" err="1">
                <a:latin typeface="Arial" panose="020B0604020202020204" pitchFamily="34" charset="0"/>
                <a:cs typeface="Arial" panose="020B0604020202020204" pitchFamily="34" charset="0"/>
              </a:rPr>
              <a:t>Cervejaria</a:t>
            </a:r>
            <a:r>
              <a:rPr lang="en-US" sz="2000" dirty="0">
                <a:latin typeface="Arial" panose="020B0604020202020204" pitchFamily="34" charset="0"/>
                <a:cs typeface="Arial" panose="020B0604020202020204" pitchFamily="34" charset="0"/>
              </a:rPr>
              <a:t> Brahma (Brazil). </a:t>
            </a:r>
            <a:endParaRPr lang="en-US" sz="2000" dirty="0" smtClean="0">
              <a:latin typeface="Arial" panose="020B0604020202020204" pitchFamily="34" charset="0"/>
              <a:cs typeface="Arial" panose="020B0604020202020204" pitchFamily="34" charset="0"/>
            </a:endParaRPr>
          </a:p>
          <a:p>
            <a:pPr marL="0" indent="0" algn="just">
              <a:lnSpc>
                <a:spcPct val="150000"/>
              </a:lnSpc>
              <a:buNone/>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25</a:t>
            </a:fld>
            <a:endParaRPr lang="en-US"/>
          </a:p>
        </p:txBody>
      </p:sp>
    </p:spTree>
    <p:extLst>
      <p:ext uri="{BB962C8B-B14F-4D97-AF65-F5344CB8AC3E}">
        <p14:creationId xmlns:p14="http://schemas.microsoft.com/office/powerpoint/2010/main" val="2564136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THE GLOBALIZATION ERA SINCE 1980</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22916"/>
            <a:ext cx="7886700" cy="4351338"/>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the new millennium got underway, companies from the developing and transition economies (China, Argentina, Philippines, South Africa, Malaysia, Singapore, and India, among others) were internationalizing and heightening competition in the world marketplace.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Cumulatively</a:t>
            </a:r>
            <a:r>
              <a:rPr lang="en-US" sz="2400" dirty="0">
                <a:latin typeface="Arial" panose="020B0604020202020204" pitchFamily="34" charset="0"/>
                <a:cs typeface="Arial" panose="020B0604020202020204" pitchFamily="34" charset="0"/>
              </a:rPr>
              <a:t>, they invested $193 billion abroad in 2006—16 percent of world investment flows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26</a:t>
            </a:fld>
            <a:endParaRPr lang="en-US"/>
          </a:p>
        </p:txBody>
      </p:sp>
    </p:spTree>
    <p:extLst>
      <p:ext uri="{BB962C8B-B14F-4D97-AF65-F5344CB8AC3E}">
        <p14:creationId xmlns:p14="http://schemas.microsoft.com/office/powerpoint/2010/main" val="40787238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The Major Catalysts of Post-1980 Globalization</a:t>
            </a:r>
            <a:br>
              <a:rPr lang="en-US" sz="3600" dirty="0">
                <a:latin typeface="Arial" panose="020B0604020202020204" pitchFamily="34" charset="0"/>
                <a:cs typeface="Arial" panose="020B0604020202020204" pitchFamily="34" charset="0"/>
              </a:rPr>
            </a:br>
            <a:r>
              <a:rPr lang="en-US" sz="3600" i="1" dirty="0" smtClean="0">
                <a:latin typeface="Arial" panose="020B0604020202020204" pitchFamily="34" charset="0"/>
                <a:cs typeface="Arial" panose="020B0604020202020204" pitchFamily="34" charset="0"/>
              </a:rPr>
              <a:t>International trade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world has moved irrevocably toward free trade since 1945 through the efforts of the General Agreement on Tariffs and Trade (GATT, a United Nations agency) until 1995, and since that time, through GATT’s replacement, the World Trade Organization (WTO).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results have been dramatic. Since 1945, tariffs have fallen from an average of over 40 percent for industrial goods to less than 4 percent.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27</a:t>
            </a:fld>
            <a:endParaRPr lang="en-US"/>
          </a:p>
        </p:txBody>
      </p:sp>
    </p:spTree>
    <p:extLst>
      <p:ext uri="{BB962C8B-B14F-4D97-AF65-F5344CB8AC3E}">
        <p14:creationId xmlns:p14="http://schemas.microsoft.com/office/powerpoint/2010/main" val="27897341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a:latin typeface="Arial" panose="020B0604020202020204" pitchFamily="34" charset="0"/>
                <a:cs typeface="Arial" panose="020B0604020202020204" pitchFamily="34" charset="0"/>
              </a:rPr>
              <a:t>The Major Catalysts of Post-1980 Globalization</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International trade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World </a:t>
            </a:r>
            <a:r>
              <a:rPr lang="en-US" dirty="0">
                <a:latin typeface="Arial" panose="020B0604020202020204" pitchFamily="34" charset="0"/>
                <a:cs typeface="Arial" panose="020B0604020202020204" pitchFamily="34" charset="0"/>
              </a:rPr>
              <a:t>trade expanded from $2 trillion in 1980 to about $10 trillion in 2005.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expansion of world trade has been aided by the UN’s International Monetary Fund (IMF), which monitors foreign exchange rate values among nations and provides aid to countries with international debt problems</a:t>
            </a:r>
            <a:r>
              <a:rPr lang="en-US" dirty="0" smtClean="0">
                <a:latin typeface="Arial" panose="020B0604020202020204" pitchFamily="34" charset="0"/>
                <a:cs typeface="Arial" panose="020B0604020202020204" pitchFamily="34" charset="0"/>
              </a:rPr>
              <a:t>.</a:t>
            </a:r>
          </a:p>
          <a:p>
            <a:pPr algn="just">
              <a:lnSpc>
                <a:spcPct val="150000"/>
              </a:lnSpc>
            </a:pP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Increasingly efficient air and ocean transportation systems have also aided international trade expansion.</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28</a:t>
            </a:fld>
            <a:endParaRPr lang="en-US"/>
          </a:p>
        </p:txBody>
      </p:sp>
    </p:spTree>
    <p:extLst>
      <p:ext uri="{BB962C8B-B14F-4D97-AF65-F5344CB8AC3E}">
        <p14:creationId xmlns:p14="http://schemas.microsoft.com/office/powerpoint/2010/main" val="39503824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a:latin typeface="Arial" panose="020B0604020202020204" pitchFamily="34" charset="0"/>
                <a:cs typeface="Arial" panose="020B0604020202020204" pitchFamily="34" charset="0"/>
              </a:rPr>
              <a:t>The Major Catalysts of Post-1980 Globalization</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Trade blocs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85000" lnSpcReduction="10000"/>
          </a:bodyPr>
          <a:lstStyle/>
          <a:p>
            <a:pPr algn="just">
              <a:lnSpc>
                <a:spcPct val="150000"/>
              </a:lnSpc>
            </a:pPr>
            <a:r>
              <a:rPr lang="en-US" sz="2400" dirty="0" smtClean="0">
                <a:latin typeface="Arial" panose="020B0604020202020204" pitchFamily="34" charset="0"/>
                <a:cs typeface="Arial" panose="020B0604020202020204" pitchFamily="34" charset="0"/>
              </a:rPr>
              <a:t>For </a:t>
            </a:r>
            <a:r>
              <a:rPr lang="en-US" sz="2400" dirty="0">
                <a:latin typeface="Arial" panose="020B0604020202020204" pitchFamily="34" charset="0"/>
                <a:cs typeface="Arial" panose="020B0604020202020204" pitchFamily="34" charset="0"/>
              </a:rPr>
              <a:t>some countries, the worldwide liberalization of trade and commerce did not occur fast enough, and countries got together to form trade blocs to facilitate commercial interactions among members.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European Economic Community (now the European Union) was formed in 1957.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Since </a:t>
            </a:r>
            <a:r>
              <a:rPr lang="en-US" sz="2400" dirty="0">
                <a:latin typeface="Arial" panose="020B0604020202020204" pitchFamily="34" charset="0"/>
                <a:cs typeface="Arial" panose="020B0604020202020204" pitchFamily="34" charset="0"/>
              </a:rPr>
              <a:t>then, trade blocs have been formed in North America (North American Free Trade Area), South America (the Mercosur and Andean Pact groups), and also in Asia and Africa.</a:t>
            </a:r>
          </a:p>
        </p:txBody>
      </p:sp>
      <p:sp>
        <p:nvSpPr>
          <p:cNvPr id="4" name="Slide Number Placeholder 3"/>
          <p:cNvSpPr>
            <a:spLocks noGrp="1"/>
          </p:cNvSpPr>
          <p:nvPr>
            <p:ph type="sldNum" sz="quarter" idx="12"/>
          </p:nvPr>
        </p:nvSpPr>
        <p:spPr/>
        <p:txBody>
          <a:bodyPr/>
          <a:lstStyle/>
          <a:p>
            <a:fld id="{182F15D9-E63D-4E66-A438-59A921FC5846}" type="slidenum">
              <a:rPr lang="en-US" smtClean="0"/>
              <a:t>29</a:t>
            </a:fld>
            <a:endParaRPr lang="en-US"/>
          </a:p>
        </p:txBody>
      </p:sp>
    </p:spTree>
    <p:extLst>
      <p:ext uri="{BB962C8B-B14F-4D97-AF65-F5344CB8AC3E}">
        <p14:creationId xmlns:p14="http://schemas.microsoft.com/office/powerpoint/2010/main" val="15548504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a:latin typeface="Arial" panose="020B0604020202020204" pitchFamily="34" charset="0"/>
                <a:cs typeface="Arial" panose="020B0604020202020204" pitchFamily="34" charset="0"/>
              </a:rPr>
              <a:t>The Major Catalysts of Post-1980 </a:t>
            </a:r>
            <a:r>
              <a:rPr lang="en-US" sz="3600" b="1" dirty="0" smtClean="0">
                <a:latin typeface="Arial" panose="020B0604020202020204" pitchFamily="34" charset="0"/>
                <a:cs typeface="Arial" panose="020B0604020202020204" pitchFamily="34" charset="0"/>
              </a:rPr>
              <a:t>Globalization</a:t>
            </a:r>
            <a:r>
              <a:rPr lang="en-US" sz="3600" dirty="0" smtClean="0">
                <a:latin typeface="Arial" panose="020B0604020202020204" pitchFamily="34" charset="0"/>
                <a:cs typeface="Arial" panose="020B0604020202020204" pitchFamily="34" charset="0"/>
              </a:rPr>
              <a:t/>
            </a:r>
            <a:br>
              <a:rPr lang="en-US" sz="3600" dirty="0" smtClean="0">
                <a:latin typeface="Arial" panose="020B0604020202020204" pitchFamily="34" charset="0"/>
                <a:cs typeface="Arial" panose="020B0604020202020204" pitchFamily="34" charset="0"/>
              </a:rPr>
            </a:br>
            <a:r>
              <a:rPr lang="en-US" sz="3600" b="1" i="1" dirty="0" smtClean="0">
                <a:latin typeface="Arial" panose="020B0604020202020204" pitchFamily="34" charset="0"/>
                <a:cs typeface="Arial" panose="020B0604020202020204" pitchFamily="34" charset="0"/>
              </a:rPr>
              <a:t>Foreign direct investments (FDI)</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200" b="1" i="1" dirty="0">
                <a:latin typeface="Arial" panose="020B0604020202020204" pitchFamily="34" charset="0"/>
                <a:cs typeface="Arial" panose="020B0604020202020204" pitchFamily="34" charset="0"/>
              </a:rPr>
              <a:t>Foreign direct investments (FDI) </a:t>
            </a:r>
            <a:r>
              <a:rPr lang="en-US" sz="2200" dirty="0" err="1" smtClean="0">
                <a:latin typeface="Arial" panose="020B0604020202020204" pitchFamily="34" charset="0"/>
                <a:cs typeface="Arial" panose="020B0604020202020204" pitchFamily="34" charset="0"/>
              </a:rPr>
              <a:t>occured</a:t>
            </a:r>
            <a:r>
              <a:rPr lang="en-US" sz="2200" dirty="0" smtClean="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when international companies </a:t>
            </a:r>
            <a:r>
              <a:rPr lang="en-US" sz="2200" dirty="0" smtClean="0">
                <a:latin typeface="Arial" panose="020B0604020202020204" pitchFamily="34" charset="0"/>
                <a:cs typeface="Arial" panose="020B0604020202020204" pitchFamily="34" charset="0"/>
              </a:rPr>
              <a:t>made </a:t>
            </a:r>
            <a:r>
              <a:rPr lang="en-US" sz="2200" dirty="0">
                <a:latin typeface="Arial" panose="020B0604020202020204" pitchFamily="34" charset="0"/>
                <a:cs typeface="Arial" panose="020B0604020202020204" pitchFamily="34" charset="0"/>
              </a:rPr>
              <a:t>investments in factories, plants, and machinery in nondomestic markets. </a:t>
            </a:r>
            <a:endParaRPr lang="en-US" sz="2200" dirty="0" smtClean="0">
              <a:latin typeface="Arial" panose="020B0604020202020204" pitchFamily="34" charset="0"/>
              <a:cs typeface="Arial" panose="020B0604020202020204" pitchFamily="34" charset="0"/>
            </a:endParaRPr>
          </a:p>
          <a:p>
            <a:pPr algn="just">
              <a:lnSpc>
                <a:spcPct val="150000"/>
              </a:lnSpc>
            </a:pPr>
            <a:r>
              <a:rPr lang="en-US" sz="2200" dirty="0" smtClean="0">
                <a:latin typeface="Arial" panose="020B0604020202020204" pitchFamily="34" charset="0"/>
                <a:cs typeface="Arial" panose="020B0604020202020204" pitchFamily="34" charset="0"/>
              </a:rPr>
              <a:t>As </a:t>
            </a:r>
            <a:r>
              <a:rPr lang="en-US" sz="2200" dirty="0">
                <a:latin typeface="Arial" panose="020B0604020202020204" pitchFamily="34" charset="0"/>
                <a:cs typeface="Arial" panose="020B0604020202020204" pitchFamily="34" charset="0"/>
              </a:rPr>
              <a:t>firms have increased their international commitments, FDI has grown from $615 billion in 1980 to over $12 trillion in 2006. </a:t>
            </a:r>
            <a:endParaRPr lang="en-US" sz="2200" dirty="0" smtClean="0">
              <a:latin typeface="Arial" panose="020B0604020202020204" pitchFamily="34" charset="0"/>
              <a:cs typeface="Arial" panose="020B0604020202020204" pitchFamily="34" charset="0"/>
            </a:endParaRPr>
          </a:p>
          <a:p>
            <a:pPr algn="just">
              <a:lnSpc>
                <a:spcPct val="150000"/>
              </a:lnSpc>
            </a:pPr>
            <a:r>
              <a:rPr lang="en-US" sz="2200" dirty="0" smtClean="0">
                <a:latin typeface="Arial" panose="020B0604020202020204" pitchFamily="34" charset="0"/>
                <a:cs typeface="Arial" panose="020B0604020202020204" pitchFamily="34" charset="0"/>
              </a:rPr>
              <a:t>Nation-states</a:t>
            </a:r>
            <a:r>
              <a:rPr lang="en-US" sz="2200" dirty="0">
                <a:latin typeface="Arial" panose="020B0604020202020204" pitchFamily="34" charset="0"/>
                <a:cs typeface="Arial" panose="020B0604020202020204" pitchFamily="34" charset="0"/>
              </a:rPr>
              <a:t>, recognizing the economic stimulus FDI provides, have increasingly worked to make their economies more attractive to international corporate investors.</a:t>
            </a:r>
          </a:p>
          <a:p>
            <a:pPr marL="0" indent="0" algn="just">
              <a:lnSpc>
                <a:spcPct val="150000"/>
              </a:lnSpc>
              <a:buNone/>
            </a:pP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30</a:t>
            </a:fld>
            <a:endParaRPr lang="en-US"/>
          </a:p>
        </p:txBody>
      </p:sp>
    </p:spTree>
    <p:extLst>
      <p:ext uri="{BB962C8B-B14F-4D97-AF65-F5344CB8AC3E}">
        <p14:creationId xmlns:p14="http://schemas.microsoft.com/office/powerpoint/2010/main" val="32845578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The Major Catalysts of Post-1980 </a:t>
            </a:r>
            <a:r>
              <a:rPr lang="en-US" sz="3600" dirty="0" smtClean="0">
                <a:latin typeface="Arial" panose="020B0604020202020204" pitchFamily="34" charset="0"/>
                <a:cs typeface="Arial" panose="020B0604020202020204" pitchFamily="34" charset="0"/>
              </a:rPr>
              <a:t>Globalization</a:t>
            </a:r>
            <a:br>
              <a:rPr lang="en-US" sz="3600" dirty="0" smtClean="0">
                <a:latin typeface="Arial" panose="020B0604020202020204" pitchFamily="34" charset="0"/>
                <a:cs typeface="Arial" panose="020B0604020202020204" pitchFamily="34" charset="0"/>
              </a:rPr>
            </a:br>
            <a:r>
              <a:rPr lang="en-US" sz="3600" i="1" dirty="0" smtClean="0">
                <a:latin typeface="Arial" panose="020B0604020202020204" pitchFamily="34" charset="0"/>
                <a:cs typeface="Arial" panose="020B0604020202020204" pitchFamily="34" charset="0"/>
              </a:rPr>
              <a:t>Foreign direct investments (FDI)</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33339" y="1704757"/>
            <a:ext cx="7886700" cy="4351338"/>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early times (16th through 20th centuries), explorers looked for new resources (often gold, silver, or mineral deposits).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As </a:t>
            </a:r>
            <a:r>
              <a:rPr lang="en-US" sz="2300" dirty="0">
                <a:latin typeface="Arial" panose="020B0604020202020204" pitchFamily="34" charset="0"/>
                <a:cs typeface="Arial" panose="020B0604020202020204" pitchFamily="34" charset="0"/>
              </a:rPr>
              <a:t>countries began to develop, businesspeople began to regard distant nations as </a:t>
            </a:r>
            <a:r>
              <a:rPr lang="en-US" sz="2300" dirty="0" smtClean="0">
                <a:latin typeface="Arial" panose="020B0604020202020204" pitchFamily="34" charset="0"/>
                <a:cs typeface="Arial" panose="020B0604020202020204" pitchFamily="34" charset="0"/>
              </a:rPr>
              <a:t>markets. </a:t>
            </a:r>
          </a:p>
          <a:p>
            <a:pPr algn="just">
              <a:lnSpc>
                <a:spcPct val="150000"/>
              </a:lnSpc>
            </a:pPr>
            <a:r>
              <a:rPr lang="en-US" sz="2300" dirty="0" smtClean="0">
                <a:latin typeface="Arial" panose="020B0604020202020204" pitchFamily="34" charset="0"/>
                <a:cs typeface="Arial" panose="020B0604020202020204" pitchFamily="34" charset="0"/>
              </a:rPr>
              <a:t>As </a:t>
            </a:r>
            <a:r>
              <a:rPr lang="en-US" sz="2300" dirty="0">
                <a:latin typeface="Arial" panose="020B0604020202020204" pitchFamily="34" charset="0"/>
                <a:cs typeface="Arial" panose="020B0604020202020204" pitchFamily="34" charset="0"/>
              </a:rPr>
              <a:t>free trade movements took hold after 1945, efficiency-seeking companies looked to overseas markets as manufacturing sites to lower global costs of doing business. </a:t>
            </a:r>
          </a:p>
        </p:txBody>
      </p:sp>
      <p:sp>
        <p:nvSpPr>
          <p:cNvPr id="4" name="Slide Number Placeholder 3"/>
          <p:cNvSpPr>
            <a:spLocks noGrp="1"/>
          </p:cNvSpPr>
          <p:nvPr>
            <p:ph type="sldNum" sz="quarter" idx="12"/>
          </p:nvPr>
        </p:nvSpPr>
        <p:spPr/>
        <p:txBody>
          <a:bodyPr/>
          <a:lstStyle/>
          <a:p>
            <a:fld id="{182F15D9-E63D-4E66-A438-59A921FC5846}" type="slidenum">
              <a:rPr lang="en-US" smtClean="0"/>
              <a:t>31</a:t>
            </a:fld>
            <a:endParaRPr lang="en-US"/>
          </a:p>
        </p:txBody>
      </p:sp>
    </p:spTree>
    <p:extLst>
      <p:ext uri="{BB962C8B-B14F-4D97-AF65-F5344CB8AC3E}">
        <p14:creationId xmlns:p14="http://schemas.microsoft.com/office/powerpoint/2010/main" val="1412522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The Major Catalysts of Post-1980 Globalization</a:t>
            </a:r>
            <a:br>
              <a:rPr lang="en-US" sz="3600" dirty="0">
                <a:latin typeface="Arial" panose="020B0604020202020204" pitchFamily="34" charset="0"/>
                <a:cs typeface="Arial" panose="020B0604020202020204" pitchFamily="34" charset="0"/>
              </a:rPr>
            </a:br>
            <a:r>
              <a:rPr lang="en-US" sz="3600" i="1" dirty="0" smtClean="0">
                <a:latin typeface="Arial" panose="020B0604020202020204" pitchFamily="34" charset="0"/>
                <a:cs typeface="Arial" panose="020B0604020202020204" pitchFamily="34" charset="0"/>
              </a:rPr>
              <a:t>Global movements toward capitalism</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demise of communism in the 1980s and 1990s left little competition for capitalism to be the world’s dominant economic and political philosophy. </a:t>
            </a:r>
            <a:endParaRPr lang="en-US" sz="2300" dirty="0" smtClean="0">
              <a:latin typeface="Arial" panose="020B0604020202020204" pitchFamily="34" charset="0"/>
              <a:cs typeface="Arial" panose="020B0604020202020204" pitchFamily="34" charset="0"/>
            </a:endParaRPr>
          </a:p>
          <a:p>
            <a:pPr algn="just">
              <a:lnSpc>
                <a:spcPct val="100000"/>
              </a:lnSpc>
            </a:pPr>
            <a:r>
              <a:rPr lang="en-US" sz="2300" dirty="0" smtClean="0">
                <a:latin typeface="Arial" panose="020B0604020202020204" pitchFamily="34" charset="0"/>
                <a:cs typeface="Arial" panose="020B0604020202020204" pitchFamily="34" charset="0"/>
              </a:rPr>
              <a:t>Since </a:t>
            </a:r>
            <a:r>
              <a:rPr lang="en-US" sz="2300" dirty="0">
                <a:latin typeface="Arial" panose="020B0604020202020204" pitchFamily="34" charset="0"/>
                <a:cs typeface="Arial" panose="020B0604020202020204" pitchFamily="34" charset="0"/>
              </a:rPr>
              <a:t>that time, Latin America, Eastern Europe, and Asia have slowly opened up their markets and become active participants in the global marketplace. </a:t>
            </a:r>
            <a:endParaRPr lang="en-US" sz="2300" dirty="0" smtClean="0">
              <a:latin typeface="Arial" panose="020B0604020202020204" pitchFamily="34" charset="0"/>
              <a:cs typeface="Arial" panose="020B0604020202020204" pitchFamily="34" charset="0"/>
            </a:endParaRPr>
          </a:p>
          <a:p>
            <a:pPr algn="just">
              <a:lnSpc>
                <a:spcPct val="100000"/>
              </a:lnSpc>
            </a:pPr>
            <a:r>
              <a:rPr lang="en-US" sz="2300" dirty="0" smtClean="0">
                <a:latin typeface="Arial" panose="020B0604020202020204" pitchFamily="34" charset="0"/>
                <a:cs typeface="Arial" panose="020B0604020202020204" pitchFamily="34" charset="0"/>
              </a:rPr>
              <a:t>Within </a:t>
            </a:r>
            <a:r>
              <a:rPr lang="en-US" sz="2300" dirty="0">
                <a:latin typeface="Arial" panose="020B0604020202020204" pitchFamily="34" charset="0"/>
                <a:cs typeface="Arial" panose="020B0604020202020204" pitchFamily="34" charset="0"/>
              </a:rPr>
              <a:t>national markets, former government-owned industrial monopolies such as airlines, telecommunications, energy, and utilities have been sold back into the private sector (privatization), and their markets deregulated to allow companies to compete for market share and profits.</a:t>
            </a:r>
          </a:p>
          <a:p>
            <a:pPr marL="0" indent="0" algn="just">
              <a:lnSpc>
                <a:spcPct val="100000"/>
              </a:lnSpc>
              <a:buNone/>
            </a:pP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32</a:t>
            </a:fld>
            <a:endParaRPr lang="en-US"/>
          </a:p>
        </p:txBody>
      </p:sp>
    </p:spTree>
    <p:extLst>
      <p:ext uri="{BB962C8B-B14F-4D97-AF65-F5344CB8AC3E}">
        <p14:creationId xmlns:p14="http://schemas.microsoft.com/office/powerpoint/2010/main" val="474124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The Major Catalysts of Post-1980 Globalization</a:t>
            </a:r>
            <a:br>
              <a:rPr lang="en-US" sz="3600" dirty="0">
                <a:latin typeface="Arial" panose="020B0604020202020204" pitchFamily="34" charset="0"/>
                <a:cs typeface="Arial" panose="020B0604020202020204" pitchFamily="34" charset="0"/>
              </a:rPr>
            </a:br>
            <a:r>
              <a:rPr lang="en-US" sz="3600" i="1" dirty="0" smtClean="0">
                <a:latin typeface="Arial" panose="020B0604020202020204" pitchFamily="34" charset="0"/>
                <a:cs typeface="Arial" panose="020B0604020202020204" pitchFamily="34" charset="0"/>
              </a:rPr>
              <a:t>Technology and global media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90689"/>
            <a:ext cx="7886700" cy="4786311"/>
          </a:xfrm>
        </p:spPr>
        <p:txBody>
          <a:bodyPr>
            <a:normAutofit fontScale="85000" lnSpcReduction="20000"/>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advent of satellite, computer, and Internet technologies has transformed worldwide communications and facilitated information flows among nations, companies, and individuals.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At </a:t>
            </a:r>
            <a:r>
              <a:rPr lang="en-US" sz="2400" dirty="0">
                <a:latin typeface="Arial" panose="020B0604020202020204" pitchFamily="34" charset="0"/>
                <a:cs typeface="Arial" panose="020B0604020202020204" pitchFamily="34" charset="0"/>
              </a:rPr>
              <a:t>the nation-state level, it has become increasingly difficult for countries to isolate their citizens from outside influences, and consumers worldwide have begun to enjoy the benefits of the international marketplace.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Companies </a:t>
            </a:r>
            <a:r>
              <a:rPr lang="en-US" sz="2400" dirty="0">
                <a:latin typeface="Arial" panose="020B0604020202020204" pitchFamily="34" charset="0"/>
                <a:cs typeface="Arial" panose="020B0604020202020204" pitchFamily="34" charset="0"/>
              </a:rPr>
              <a:t>now have superior abilities to coordinate activities, products, and strategies across markets, and individuals have increased access to new ideas, philosophies, products, and lifestyles.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33</a:t>
            </a:fld>
            <a:endParaRPr lang="en-US"/>
          </a:p>
        </p:txBody>
      </p:sp>
    </p:spTree>
    <p:extLst>
      <p:ext uri="{BB962C8B-B14F-4D97-AF65-F5344CB8AC3E}">
        <p14:creationId xmlns:p14="http://schemas.microsoft.com/office/powerpoint/2010/main" val="9323198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Globalization and the Developing World</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1687" y="1447800"/>
            <a:ext cx="7886700" cy="4351338"/>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Up </a:t>
            </a:r>
            <a:r>
              <a:rPr lang="en-US" sz="2300" dirty="0">
                <a:latin typeface="Arial" panose="020B0604020202020204" pitchFamily="34" charset="0"/>
                <a:cs typeface="Arial" panose="020B0604020202020204" pitchFamily="34" charset="0"/>
              </a:rPr>
              <a:t>to 1985, the Triad nations of North America, Western Europe, and Japan were dominant in world commerce, and are still today the major providers of global capital.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But </a:t>
            </a:r>
            <a:r>
              <a:rPr lang="en-US" sz="2300" dirty="0">
                <a:latin typeface="Arial" panose="020B0604020202020204" pitchFamily="34" charset="0"/>
                <a:cs typeface="Arial" panose="020B0604020202020204" pitchFamily="34" charset="0"/>
              </a:rPr>
              <a:t>as developing markets opened up to trade and investments, new ideas and technologies began to contribute to economic and cultural change.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Trade </a:t>
            </a:r>
            <a:r>
              <a:rPr lang="en-US" sz="2300" dirty="0">
                <a:latin typeface="Arial" panose="020B0604020202020204" pitchFamily="34" charset="0"/>
                <a:cs typeface="Arial" panose="020B0604020202020204" pitchFamily="34" charset="0"/>
              </a:rPr>
              <a:t>and investments brought many new (and affordable) products to developing nations. </a:t>
            </a:r>
            <a:endParaRPr lang="en-US" sz="2300" dirty="0" smtClean="0">
              <a:latin typeface="Arial" panose="020B0604020202020204" pitchFamily="34" charset="0"/>
              <a:cs typeface="Arial" panose="020B0604020202020204" pitchFamily="34" charset="0"/>
            </a:endParaRPr>
          </a:p>
          <a:p>
            <a:pPr marL="0" indent="0" algn="just">
              <a:lnSpc>
                <a:spcPct val="150000"/>
              </a:lnSpc>
              <a:buNone/>
            </a:pP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34</a:t>
            </a:fld>
            <a:endParaRPr lang="en-US"/>
          </a:p>
        </p:txBody>
      </p:sp>
    </p:spTree>
    <p:extLst>
      <p:ext uri="{BB962C8B-B14F-4D97-AF65-F5344CB8AC3E}">
        <p14:creationId xmlns:p14="http://schemas.microsoft.com/office/powerpoint/2010/main" val="1191418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36991"/>
            <a:ext cx="7886700" cy="1325563"/>
          </a:xfrm>
        </p:spPr>
        <p:txBody>
          <a:bodyPr>
            <a:normAutofit/>
          </a:bodyPr>
          <a:lstStyle/>
          <a:p>
            <a:pPr algn="ctr"/>
            <a:r>
              <a:rPr lang="en-US" sz="3600" dirty="0" smtClean="0">
                <a:latin typeface="Arial" panose="020B0604020202020204" pitchFamily="34" charset="0"/>
                <a:cs typeface="Arial" panose="020B0604020202020204" pitchFamily="34" charset="0"/>
              </a:rPr>
              <a:t>Globalization and the Developing World</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662554"/>
            <a:ext cx="7886700" cy="4351338"/>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advent of global media made information more readily available to developing nation publics that, coupled with moves toward democratization, have made politicians more accountable to their electors.</a:t>
            </a:r>
          </a:p>
          <a:p>
            <a:pPr algn="just">
              <a:lnSpc>
                <a:spcPct val="150000"/>
              </a:lnSpc>
            </a:pPr>
            <a:r>
              <a:rPr lang="en-US" sz="2300" dirty="0">
                <a:latin typeface="Arial" panose="020B0604020202020204" pitchFamily="34" charset="0"/>
                <a:cs typeface="Arial" panose="020B0604020202020204" pitchFamily="34" charset="0"/>
              </a:rPr>
              <a:t>But the diffusion of technologies and consequent modernization processes have barely affected many emerging markets, where large percentages of national populations still reside in agriculturally based rural areas, largely untouched by modernization trends. </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35</a:t>
            </a:fld>
            <a:endParaRPr lang="en-US"/>
          </a:p>
        </p:txBody>
      </p:sp>
    </p:spTree>
    <p:extLst>
      <p:ext uri="{BB962C8B-B14F-4D97-AF65-F5344CB8AC3E}">
        <p14:creationId xmlns:p14="http://schemas.microsoft.com/office/powerpoint/2010/main" val="2020186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Modernization, Westernization, and Americanization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200" dirty="0" smtClean="0">
                <a:latin typeface="Arial" panose="020B0604020202020204" pitchFamily="34" charset="0"/>
                <a:cs typeface="Arial" panose="020B0604020202020204" pitchFamily="34" charset="0"/>
              </a:rPr>
              <a:t>Transfers </a:t>
            </a:r>
            <a:r>
              <a:rPr lang="en-US" sz="2200" dirty="0">
                <a:latin typeface="Arial" panose="020B0604020202020204" pitchFamily="34" charset="0"/>
                <a:cs typeface="Arial" panose="020B0604020202020204" pitchFamily="34" charset="0"/>
              </a:rPr>
              <a:t>of technology and foreign intrusions into national cultures have been occurring for hundreds of years. </a:t>
            </a:r>
            <a:endParaRPr lang="en-US" sz="2200" dirty="0" smtClean="0">
              <a:latin typeface="Arial" panose="020B0604020202020204" pitchFamily="34" charset="0"/>
              <a:cs typeface="Arial" panose="020B0604020202020204" pitchFamily="34" charset="0"/>
            </a:endParaRPr>
          </a:p>
          <a:p>
            <a:pPr algn="just">
              <a:lnSpc>
                <a:spcPct val="150000"/>
              </a:lnSpc>
            </a:pPr>
            <a:r>
              <a:rPr lang="en-US" sz="2200" dirty="0" smtClean="0">
                <a:latin typeface="Arial" panose="020B0604020202020204" pitchFamily="34" charset="0"/>
                <a:cs typeface="Arial" panose="020B0604020202020204" pitchFamily="34" charset="0"/>
              </a:rPr>
              <a:t>Starting </a:t>
            </a:r>
            <a:r>
              <a:rPr lang="en-US" sz="2200" dirty="0">
                <a:latin typeface="Arial" panose="020B0604020202020204" pitchFamily="34" charset="0"/>
                <a:cs typeface="Arial" panose="020B0604020202020204" pitchFamily="34" charset="0"/>
              </a:rPr>
              <a:t>with the European colonization movement of the 16th century, and proceeding through the industrial revolutions of the 18th and 19th centuries, the spread of technology has jumpstarted modernization movements in many countries as scientific and technological advances have upgraded national lifestyles and aided efficient resource use. </a:t>
            </a:r>
            <a:endParaRPr lang="en-US" sz="22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36</a:t>
            </a:fld>
            <a:endParaRPr lang="en-US"/>
          </a:p>
        </p:txBody>
      </p:sp>
    </p:spTree>
    <p:extLst>
      <p:ext uri="{BB962C8B-B14F-4D97-AF65-F5344CB8AC3E}">
        <p14:creationId xmlns:p14="http://schemas.microsoft.com/office/powerpoint/2010/main" val="3760554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Modernization, Westernization, and Americanization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825624"/>
            <a:ext cx="7886700" cy="4651375"/>
          </a:xfrm>
        </p:spPr>
        <p:txBody>
          <a:bodyPr>
            <a:noAutofit/>
          </a:bodyPr>
          <a:lstStyle/>
          <a:p>
            <a:pPr algn="just">
              <a:lnSpc>
                <a:spcPct val="150000"/>
              </a:lnSpc>
            </a:pPr>
            <a:r>
              <a:rPr lang="en-US" sz="2000" dirty="0" smtClean="0">
                <a:latin typeface="Arial" panose="020B0604020202020204" pitchFamily="34" charset="0"/>
                <a:cs typeface="Arial" panose="020B0604020202020204" pitchFamily="34" charset="0"/>
              </a:rPr>
              <a:t>In </a:t>
            </a:r>
            <a:r>
              <a:rPr lang="en-US" sz="2000" dirty="0">
                <a:latin typeface="Arial" panose="020B0604020202020204" pitchFamily="34" charset="0"/>
                <a:cs typeface="Arial" panose="020B0604020202020204" pitchFamily="34" charset="0"/>
              </a:rPr>
              <a:t>contrast, Westernization can be defined as the inculcation of (mainly) U.S. and European values on national cultures.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As </a:t>
            </a:r>
            <a:r>
              <a:rPr lang="en-US" sz="2000" dirty="0">
                <a:latin typeface="Arial" panose="020B0604020202020204" pitchFamily="34" charset="0"/>
                <a:cs typeface="Arial" panose="020B0604020202020204" pitchFamily="34" charset="0"/>
              </a:rPr>
              <a:t>major international traders throughout the 20th century, U.S. and European influences on other nations’ lifestyles has been extensive, and as U.S. power has increased, so “Americanization” has become synonymous with Westernization.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Hollywood </a:t>
            </a:r>
            <a:r>
              <a:rPr lang="en-US" sz="2000" dirty="0">
                <a:latin typeface="Arial" panose="020B0604020202020204" pitchFamily="34" charset="0"/>
                <a:cs typeface="Arial" panose="020B0604020202020204" pitchFamily="34" charset="0"/>
              </a:rPr>
              <a:t>movies dominate the world market with 70 percent market share in the European Union and over 50 percent of the Japanese market</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37</a:t>
            </a:fld>
            <a:endParaRPr lang="en-US"/>
          </a:p>
        </p:txBody>
      </p:sp>
    </p:spTree>
    <p:extLst>
      <p:ext uri="{BB962C8B-B14F-4D97-AF65-F5344CB8AC3E}">
        <p14:creationId xmlns:p14="http://schemas.microsoft.com/office/powerpoint/2010/main" val="3712275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US" sz="3600" dirty="0">
                <a:effectLst/>
                <a:latin typeface="Arial" panose="020B0604020202020204" pitchFamily="34" charset="0"/>
                <a:cs typeface="Arial" panose="020B0604020202020204" pitchFamily="34" charset="0"/>
              </a:rPr>
              <a:t>Overview of Key Stages in the Evolution of International Business</a:t>
            </a:r>
            <a:endParaRPr lang="en-US" sz="3600" dirty="0">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p:txBody>
          <a:bodyPr/>
          <a:lstStyle/>
          <a:p>
            <a:pPr algn="just"/>
            <a:r>
              <a:rPr lang="en-US" sz="3200" dirty="0"/>
              <a:t>International business has undergone significant transformation over time, driven by various factors such as technological advancements, economic shifts, political developments, and globalization.</a:t>
            </a:r>
          </a:p>
          <a:p>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38</a:t>
            </a:fld>
            <a:endParaRPr lang="en-US"/>
          </a:p>
        </p:txBody>
      </p:sp>
    </p:spTree>
    <p:extLst>
      <p:ext uri="{BB962C8B-B14F-4D97-AF65-F5344CB8AC3E}">
        <p14:creationId xmlns:p14="http://schemas.microsoft.com/office/powerpoint/2010/main" val="3779702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3000" y="609600"/>
            <a:ext cx="6798734" cy="1303867"/>
          </a:xfrm>
        </p:spPr>
        <p:txBody>
          <a:bodyPr>
            <a:normAutofit/>
          </a:bodyPr>
          <a:lstStyle/>
          <a:p>
            <a:pPr algn="ctr"/>
            <a:r>
              <a:rPr lang="en-US" sz="3600" dirty="0">
                <a:effectLst/>
                <a:latin typeface="Arial" panose="020B0604020202020204" pitchFamily="34" charset="0"/>
                <a:cs typeface="Arial" panose="020B0604020202020204" pitchFamily="34" charset="0"/>
              </a:rPr>
              <a:t>I. Early Trade and Mercantilism (16th to 18th Centuries</a:t>
            </a:r>
            <a:r>
              <a:rPr lang="en-US" sz="3600" dirty="0" smtClean="0">
                <a:effectLst/>
                <a:latin typeface="Arial" panose="020B0604020202020204" pitchFamily="34" charset="0"/>
                <a:cs typeface="Arial" panose="020B0604020202020204" pitchFamily="34" charset="0"/>
              </a:rPr>
              <a: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a:xfrm>
            <a:off x="533400" y="1913466"/>
            <a:ext cx="8077200" cy="4639733"/>
          </a:xfrm>
        </p:spPr>
        <p:txBody>
          <a:bodyPr>
            <a:normAutofit fontScale="92500" lnSpcReduction="10000"/>
          </a:bodyPr>
          <a:lstStyle/>
          <a:p>
            <a:pPr lvl="0" algn="just">
              <a:lnSpc>
                <a:spcPct val="150000"/>
              </a:lnSpc>
            </a:pPr>
            <a:r>
              <a:rPr lang="en-US" sz="2400" dirty="0">
                <a:latin typeface="Arial" panose="020B0604020202020204" pitchFamily="34" charset="0"/>
                <a:cs typeface="Arial" panose="020B0604020202020204" pitchFamily="34" charset="0"/>
              </a:rPr>
              <a:t>European colonial expansion and the establishment of trade routes laid the foundation for early forms of international trade.</a:t>
            </a:r>
          </a:p>
          <a:p>
            <a:pPr lvl="0" algn="just">
              <a:lnSpc>
                <a:spcPct val="150000"/>
              </a:lnSpc>
            </a:pPr>
            <a:r>
              <a:rPr lang="en-US" sz="2400" dirty="0" smtClean="0">
                <a:solidFill>
                  <a:srgbClr val="FF0000"/>
                </a:solidFill>
                <a:latin typeface="Arial" panose="020B0604020202020204" pitchFamily="34" charset="0"/>
                <a:cs typeface="Arial" panose="020B0604020202020204" pitchFamily="34" charset="0"/>
              </a:rPr>
              <a:t>Mercantilist </a:t>
            </a:r>
            <a:r>
              <a:rPr lang="en-US" sz="2400" dirty="0">
                <a:solidFill>
                  <a:srgbClr val="FF0000"/>
                </a:solidFill>
                <a:latin typeface="Arial" panose="020B0604020202020204" pitchFamily="34" charset="0"/>
                <a:cs typeface="Arial" panose="020B0604020202020204" pitchFamily="34" charset="0"/>
              </a:rPr>
              <a:t>policies </a:t>
            </a:r>
            <a:r>
              <a:rPr lang="en-US" sz="2400" dirty="0">
                <a:latin typeface="Arial" panose="020B0604020202020204" pitchFamily="34" charset="0"/>
                <a:cs typeface="Arial" panose="020B0604020202020204" pitchFamily="34" charset="0"/>
              </a:rPr>
              <a:t>promoted the accumulation of wealth through exports, leading to the establishment of trade routes and the exploitation of colonial resources.</a:t>
            </a:r>
          </a:p>
          <a:p>
            <a:pPr lvl="0" algn="just">
              <a:lnSpc>
                <a:spcPct val="150000"/>
              </a:lnSpc>
            </a:pPr>
            <a:r>
              <a:rPr lang="en-US" sz="2400" dirty="0">
                <a:latin typeface="Arial" panose="020B0604020202020204" pitchFamily="34" charset="0"/>
                <a:cs typeface="Arial" panose="020B0604020202020204" pitchFamily="34" charset="0"/>
              </a:rPr>
              <a:t>European trading companies, such as the Dutch East India Company and the British East India Company, played a pivotal role in facilitating international trade and expanding commercial networks.</a:t>
            </a:r>
          </a:p>
        </p:txBody>
      </p:sp>
      <p:sp>
        <p:nvSpPr>
          <p:cNvPr id="4" name="Slide Number Placeholder 3"/>
          <p:cNvSpPr>
            <a:spLocks noGrp="1"/>
          </p:cNvSpPr>
          <p:nvPr>
            <p:ph type="sldNum" sz="quarter" idx="12"/>
          </p:nvPr>
        </p:nvSpPr>
        <p:spPr/>
        <p:txBody>
          <a:bodyPr/>
          <a:lstStyle/>
          <a:p>
            <a:fld id="{182F15D9-E63D-4E66-A438-59A921FC5846}" type="slidenum">
              <a:rPr lang="en-US" smtClean="0"/>
              <a:t>39</a:t>
            </a:fld>
            <a:endParaRPr lang="en-US"/>
          </a:p>
        </p:txBody>
      </p:sp>
    </p:spTree>
    <p:extLst>
      <p:ext uri="{BB962C8B-B14F-4D97-AF65-F5344CB8AC3E}">
        <p14:creationId xmlns:p14="http://schemas.microsoft.com/office/powerpoint/2010/main" val="10729918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006474"/>
          </a:xfrm>
        </p:spPr>
        <p:txBody>
          <a:bodyPr>
            <a:normAutofit/>
          </a:bodyPr>
          <a:lstStyle/>
          <a:p>
            <a:pPr algn="ctr"/>
            <a:r>
              <a:rPr lang="en-US" sz="3600" dirty="0">
                <a:latin typeface="Arial" panose="020B0604020202020204" pitchFamily="34" charset="0"/>
                <a:cs typeface="Arial" panose="020B0604020202020204" pitchFamily="34" charset="0"/>
              </a:rPr>
              <a:t>Mercantilist policies</a:t>
            </a:r>
          </a:p>
        </p:txBody>
      </p:sp>
      <p:sp>
        <p:nvSpPr>
          <p:cNvPr id="3" name="Content Placeholder 2"/>
          <p:cNvSpPr>
            <a:spLocks noGrp="1"/>
          </p:cNvSpPr>
          <p:nvPr>
            <p:ph idx="1"/>
          </p:nvPr>
        </p:nvSpPr>
        <p:spPr>
          <a:xfrm>
            <a:off x="525598" y="1371600"/>
            <a:ext cx="7989752" cy="4419599"/>
          </a:xfrm>
        </p:spPr>
        <p:txBody>
          <a:bodyPr>
            <a:noAutofit/>
          </a:bodyPr>
          <a:lstStyle/>
          <a:p>
            <a:pPr algn="just">
              <a:lnSpc>
                <a:spcPct val="150000"/>
              </a:lnSpc>
            </a:pPr>
            <a:r>
              <a:rPr lang="en-US" sz="2200" b="1" dirty="0">
                <a:latin typeface="Arial" panose="020B0604020202020204" pitchFamily="34" charset="0"/>
                <a:cs typeface="Arial" panose="020B0604020202020204" pitchFamily="34" charset="0"/>
              </a:rPr>
              <a:t>Export Promotion:</a:t>
            </a:r>
            <a:r>
              <a:rPr lang="en-US" sz="2200" dirty="0">
                <a:latin typeface="Arial" panose="020B0604020202020204" pitchFamily="34" charset="0"/>
                <a:cs typeface="Arial" panose="020B0604020202020204" pitchFamily="34" charset="0"/>
              </a:rPr>
              <a:t> Mercantilist policies aimed to maximize exports and minimize imports. Governments provided subsidies, imposed tariffs on imported goods, and granted monopolies to domestic industries to encourage production for export.</a:t>
            </a:r>
          </a:p>
          <a:p>
            <a:pPr algn="just">
              <a:lnSpc>
                <a:spcPct val="150000"/>
              </a:lnSpc>
            </a:pPr>
            <a:r>
              <a:rPr lang="en-US" sz="2200" b="1" dirty="0">
                <a:latin typeface="Arial" panose="020B0604020202020204" pitchFamily="34" charset="0"/>
                <a:cs typeface="Arial" panose="020B0604020202020204" pitchFamily="34" charset="0"/>
              </a:rPr>
              <a:t>Colonial Exploitation:</a:t>
            </a:r>
            <a:r>
              <a:rPr lang="en-US" sz="2200" dirty="0">
                <a:latin typeface="Arial" panose="020B0604020202020204" pitchFamily="34" charset="0"/>
                <a:cs typeface="Arial" panose="020B0604020202020204" pitchFamily="34" charset="0"/>
              </a:rPr>
              <a:t> European powers established colonies to secure access to valuable resources and markets. Colonies were viewed as sources of raw materials and captive markets for finished goods, reinforcing the mercantilist goal of trade surplus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40</a:t>
            </a:fld>
            <a:endParaRPr lang="en-US"/>
          </a:p>
        </p:txBody>
      </p:sp>
    </p:spTree>
    <p:extLst>
      <p:ext uri="{BB962C8B-B14F-4D97-AF65-F5344CB8AC3E}">
        <p14:creationId xmlns:p14="http://schemas.microsoft.com/office/powerpoint/2010/main" val="1297339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latin typeface="Arial" panose="020B0604020202020204" pitchFamily="34" charset="0"/>
                <a:cs typeface="Arial" panose="020B0604020202020204" pitchFamily="34" charset="0"/>
              </a:rPr>
              <a:t>Mercantilist policies</a:t>
            </a:r>
          </a:p>
        </p:txBody>
      </p:sp>
      <p:sp>
        <p:nvSpPr>
          <p:cNvPr id="3" name="Content Placeholder 2"/>
          <p:cNvSpPr>
            <a:spLocks noGrp="1"/>
          </p:cNvSpPr>
          <p:nvPr>
            <p:ph idx="1"/>
          </p:nvPr>
        </p:nvSpPr>
        <p:spPr>
          <a:xfrm>
            <a:off x="581192" y="1981200"/>
            <a:ext cx="7989752" cy="4419599"/>
          </a:xfrm>
        </p:spPr>
        <p:txBody>
          <a:bodyPr>
            <a:normAutofit fontScale="92500"/>
          </a:bodyPr>
          <a:lstStyle/>
          <a:p>
            <a:pPr algn="just">
              <a:lnSpc>
                <a:spcPct val="150000"/>
              </a:lnSpc>
            </a:pPr>
            <a:r>
              <a:rPr lang="en-US" sz="2400" b="1" dirty="0" smtClean="0">
                <a:latin typeface="Arial" panose="020B0604020202020204" pitchFamily="34" charset="0"/>
                <a:cs typeface="Arial" panose="020B0604020202020204" pitchFamily="34" charset="0"/>
              </a:rPr>
              <a:t>Protectionism</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Mercantilism promoted protectionist measures such as tariffs, quotas, and trade restrictions to shield domestic industries from foreign competition and maintain a favorable balance of trade.</a:t>
            </a:r>
          </a:p>
          <a:p>
            <a:pPr algn="just">
              <a:lnSpc>
                <a:spcPct val="150000"/>
              </a:lnSpc>
            </a:pPr>
            <a:r>
              <a:rPr lang="en-US" sz="2400" b="1" dirty="0">
                <a:latin typeface="Arial" panose="020B0604020202020204" pitchFamily="34" charset="0"/>
                <a:cs typeface="Arial" panose="020B0604020202020204" pitchFamily="34" charset="0"/>
              </a:rPr>
              <a:t>State Intervention:</a:t>
            </a:r>
            <a:r>
              <a:rPr lang="en-US" sz="2400" dirty="0">
                <a:latin typeface="Arial" panose="020B0604020202020204" pitchFamily="34" charset="0"/>
                <a:cs typeface="Arial" panose="020B0604020202020204" pitchFamily="34" charset="0"/>
              </a:rPr>
              <a:t> Governments played an active role in economic affairs, often dictating production quotas, setting prices, and regulating trade. Mercantilist policies emphasized state control and intervention in economic activities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41</a:t>
            </a:fld>
            <a:endParaRPr lang="en-US"/>
          </a:p>
        </p:txBody>
      </p:sp>
    </p:spTree>
    <p:extLst>
      <p:ext uri="{BB962C8B-B14F-4D97-AF65-F5344CB8AC3E}">
        <p14:creationId xmlns:p14="http://schemas.microsoft.com/office/powerpoint/2010/main" val="2477995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latin typeface="Arial" panose="020B0604020202020204" pitchFamily="34" charset="0"/>
                <a:cs typeface="Arial" panose="020B0604020202020204" pitchFamily="34" charset="0"/>
              </a:rPr>
              <a:t>Mercantilist policies</a:t>
            </a:r>
          </a:p>
        </p:txBody>
      </p:sp>
      <p:sp>
        <p:nvSpPr>
          <p:cNvPr id="3" name="Content Placeholder 2"/>
          <p:cNvSpPr>
            <a:spLocks noGrp="1"/>
          </p:cNvSpPr>
          <p:nvPr>
            <p:ph idx="1"/>
          </p:nvPr>
        </p:nvSpPr>
        <p:spPr>
          <a:xfrm>
            <a:off x="581192" y="1600200"/>
            <a:ext cx="7989752" cy="4953000"/>
          </a:xfrm>
        </p:spPr>
        <p:txBody>
          <a:bodyPr>
            <a:normAutofit fontScale="85000" lnSpcReduction="10000"/>
          </a:bodyPr>
          <a:lstStyle/>
          <a:p>
            <a:pPr algn="just">
              <a:lnSpc>
                <a:spcPct val="150000"/>
              </a:lnSpc>
            </a:pPr>
            <a:r>
              <a:rPr lang="en-US" sz="2400" b="1" dirty="0" err="1" smtClean="0">
                <a:latin typeface="Arial" panose="020B0604020202020204" pitchFamily="34" charset="0"/>
                <a:cs typeface="Arial" panose="020B0604020202020204" pitchFamily="34" charset="0"/>
              </a:rPr>
              <a:t>Bullionism</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Bullionism</a:t>
            </a:r>
            <a:r>
              <a:rPr lang="en-US" sz="2400" dirty="0">
                <a:latin typeface="Arial" panose="020B0604020202020204" pitchFamily="34" charset="0"/>
                <a:cs typeface="Arial" panose="020B0604020202020204" pitchFamily="34" charset="0"/>
              </a:rPr>
              <a:t> was a central tenet of mercantilist thought, emphasizing the importance of accumulating precious metals as a measure of a nation's wealth and power. Policies aimed to increase exports, earn gold and silver, and restrict the outflow of precious metals.</a:t>
            </a:r>
          </a:p>
          <a:p>
            <a:pPr algn="just">
              <a:lnSpc>
                <a:spcPct val="150000"/>
              </a:lnSpc>
            </a:pPr>
            <a:r>
              <a:rPr lang="en-US" sz="2400" b="1" dirty="0">
                <a:latin typeface="Arial" panose="020B0604020202020204" pitchFamily="34" charset="0"/>
                <a:cs typeface="Arial" panose="020B0604020202020204" pitchFamily="34" charset="0"/>
              </a:rPr>
              <a:t>Colonial Trade Monopolies:</a:t>
            </a:r>
            <a:r>
              <a:rPr lang="en-US" sz="2400" dirty="0">
                <a:latin typeface="Arial" panose="020B0604020202020204" pitchFamily="34" charset="0"/>
                <a:cs typeface="Arial" panose="020B0604020202020204" pitchFamily="34" charset="0"/>
              </a:rPr>
              <a:t> European colonial powers established exclusive trading rights and monopolies through charters granted to trading companies like the British East India Company and the Dutch West India Company. These companies played a crucial role in expanding colonial trade and exploiting resources.</a:t>
            </a:r>
          </a:p>
        </p:txBody>
      </p:sp>
      <p:sp>
        <p:nvSpPr>
          <p:cNvPr id="4" name="Slide Number Placeholder 3"/>
          <p:cNvSpPr>
            <a:spLocks noGrp="1"/>
          </p:cNvSpPr>
          <p:nvPr>
            <p:ph type="sldNum" sz="quarter" idx="12"/>
          </p:nvPr>
        </p:nvSpPr>
        <p:spPr/>
        <p:txBody>
          <a:bodyPr/>
          <a:lstStyle/>
          <a:p>
            <a:fld id="{182F15D9-E63D-4E66-A438-59A921FC5846}" type="slidenum">
              <a:rPr lang="en-US" smtClean="0"/>
              <a:t>42</a:t>
            </a:fld>
            <a:endParaRPr lang="en-US"/>
          </a:p>
        </p:txBody>
      </p:sp>
    </p:spTree>
    <p:extLst>
      <p:ext uri="{BB962C8B-B14F-4D97-AF65-F5344CB8AC3E}">
        <p14:creationId xmlns:p14="http://schemas.microsoft.com/office/powerpoint/2010/main" val="1235853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5477" y="457200"/>
            <a:ext cx="8229600" cy="1219200"/>
          </a:xfrm>
        </p:spPr>
        <p:txBody>
          <a:bodyPr>
            <a:noAutofit/>
          </a:bodyPr>
          <a:lstStyle/>
          <a:p>
            <a:pPr algn="ctr"/>
            <a:r>
              <a:rPr lang="en-US" sz="3600" dirty="0">
                <a:effectLst/>
                <a:latin typeface="Arial" panose="020B0604020202020204" pitchFamily="34" charset="0"/>
                <a:cs typeface="Arial" panose="020B0604020202020204" pitchFamily="34" charset="0"/>
              </a:rPr>
              <a:t>II. Industrial Revolution and Rise of Multinational Corporations (18th to 19th Centuries</a:t>
            </a:r>
            <a:r>
              <a:rPr lang="en-US" sz="3600" dirty="0" smtClean="0">
                <a:effectLst/>
                <a:latin typeface="Arial" panose="020B0604020202020204" pitchFamily="34" charset="0"/>
                <a:cs typeface="Arial" panose="020B0604020202020204" pitchFamily="34" charset="0"/>
              </a:rPr>
              <a: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a:xfrm>
            <a:off x="445477" y="1928446"/>
            <a:ext cx="8534400" cy="4038600"/>
          </a:xfrm>
        </p:spPr>
        <p:txBody>
          <a:bodyPr>
            <a:noAutofit/>
          </a:bodyPr>
          <a:lstStyle/>
          <a:p>
            <a:pPr algn="just">
              <a:lnSpc>
                <a:spcPct val="150000"/>
              </a:lnSpc>
            </a:pPr>
            <a:r>
              <a:rPr lang="en-US" sz="2200" dirty="0">
                <a:latin typeface="Arial" panose="020B0604020202020204" pitchFamily="34" charset="0"/>
                <a:cs typeface="Arial" panose="020B0604020202020204" pitchFamily="34" charset="0"/>
              </a:rPr>
              <a:t>The Industrial Revolution introduced technological innovations like steam power and mechanization, enabling mass production and transportation.</a:t>
            </a:r>
          </a:p>
          <a:p>
            <a:pPr lvl="0" algn="just">
              <a:lnSpc>
                <a:spcPct val="150000"/>
              </a:lnSpc>
            </a:pPr>
            <a:r>
              <a:rPr lang="en-US" sz="2200" dirty="0" smtClean="0">
                <a:latin typeface="Arial" panose="020B0604020202020204" pitchFamily="34" charset="0"/>
                <a:cs typeface="Arial" panose="020B0604020202020204" pitchFamily="34" charset="0"/>
              </a:rPr>
              <a:t>This </a:t>
            </a:r>
            <a:r>
              <a:rPr lang="en-US" sz="2200" dirty="0">
                <a:latin typeface="Arial" panose="020B0604020202020204" pitchFamily="34" charset="0"/>
                <a:cs typeface="Arial" panose="020B0604020202020204" pitchFamily="34" charset="0"/>
              </a:rPr>
              <a:t>period witnessed the emergence of multinational corporations (MNCs) seeking to capitalize on new technologies and global markets.</a:t>
            </a:r>
          </a:p>
          <a:p>
            <a:pPr lvl="0" algn="just">
              <a:lnSpc>
                <a:spcPct val="150000"/>
              </a:lnSpc>
            </a:pPr>
            <a:r>
              <a:rPr lang="en-US" sz="2200" dirty="0">
                <a:latin typeface="Arial" panose="020B0604020202020204" pitchFamily="34" charset="0"/>
                <a:cs typeface="Arial" panose="020B0604020202020204" pitchFamily="34" charset="0"/>
              </a:rPr>
              <a:t>MNCs expanded their operations internationally, establishing subsidiaries, supply chains, and distribution networks across borders.</a:t>
            </a:r>
          </a:p>
        </p:txBody>
      </p:sp>
      <p:sp>
        <p:nvSpPr>
          <p:cNvPr id="4" name="Slide Number Placeholder 3"/>
          <p:cNvSpPr>
            <a:spLocks noGrp="1"/>
          </p:cNvSpPr>
          <p:nvPr>
            <p:ph type="sldNum" sz="quarter" idx="12"/>
          </p:nvPr>
        </p:nvSpPr>
        <p:spPr/>
        <p:txBody>
          <a:bodyPr/>
          <a:lstStyle/>
          <a:p>
            <a:fld id="{182F15D9-E63D-4E66-A438-59A921FC5846}" type="slidenum">
              <a:rPr lang="en-US" smtClean="0"/>
              <a:t>43</a:t>
            </a:fld>
            <a:endParaRPr lang="en-US"/>
          </a:p>
        </p:txBody>
      </p:sp>
    </p:spTree>
    <p:extLst>
      <p:ext uri="{BB962C8B-B14F-4D97-AF65-F5344CB8AC3E}">
        <p14:creationId xmlns:p14="http://schemas.microsoft.com/office/powerpoint/2010/main" val="633037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US" sz="3600" dirty="0">
                <a:effectLst/>
                <a:latin typeface="Arial" panose="020B0604020202020204" pitchFamily="34" charset="0"/>
                <a:cs typeface="Arial" panose="020B0604020202020204" pitchFamily="34" charset="0"/>
              </a:rPr>
              <a:t>III. Post-World War II Era and Globalization (1945 onwards</a:t>
            </a:r>
            <a:r>
              <a:rPr lang="en-US" sz="3600" dirty="0" smtClean="0">
                <a:effectLst/>
                <a:latin typeface="Arial" panose="020B0604020202020204" pitchFamily="34" charset="0"/>
                <a:cs typeface="Arial" panose="020B0604020202020204" pitchFamily="34" charset="0"/>
              </a:rPr>
              <a: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a:xfrm>
            <a:off x="457200" y="1828800"/>
            <a:ext cx="8382000" cy="4724400"/>
          </a:xfrm>
        </p:spPr>
        <p:txBody>
          <a:bodyPr>
            <a:noAutofit/>
          </a:bodyPr>
          <a:lstStyle/>
          <a:p>
            <a:pPr lvl="0" algn="just">
              <a:lnSpc>
                <a:spcPct val="100000"/>
              </a:lnSpc>
            </a:pPr>
            <a:r>
              <a:rPr lang="en-US" sz="2200" dirty="0">
                <a:latin typeface="Arial" panose="020B0604020202020204" pitchFamily="34" charset="0"/>
                <a:cs typeface="Arial" panose="020B0604020202020204" pitchFamily="34" charset="0"/>
              </a:rPr>
              <a:t>The aftermath of World War II saw the establishment of international institutions like the United Nations (UN) and the Bretton Woods system, aimed at promoting peace, stability, and economic cooperation.</a:t>
            </a:r>
          </a:p>
          <a:p>
            <a:pPr lvl="0" algn="just">
              <a:lnSpc>
                <a:spcPct val="100000"/>
              </a:lnSpc>
            </a:pPr>
            <a:r>
              <a:rPr lang="en-US" sz="2200" dirty="0">
                <a:latin typeface="Arial" panose="020B0604020202020204" pitchFamily="34" charset="0"/>
                <a:cs typeface="Arial" panose="020B0604020202020204" pitchFamily="34" charset="0"/>
              </a:rPr>
              <a:t>The General Agreement on Tariffs and Trade (GATT) and subsequent trade liberalization efforts fostered globalization, leading to increased cross-border trade, investment, and economic integration.</a:t>
            </a:r>
          </a:p>
          <a:p>
            <a:pPr lvl="0" algn="just">
              <a:lnSpc>
                <a:spcPct val="100000"/>
              </a:lnSpc>
            </a:pPr>
            <a:r>
              <a:rPr lang="en-US" sz="2200" dirty="0">
                <a:latin typeface="Arial" panose="020B0604020202020204" pitchFamily="34" charset="0"/>
                <a:cs typeface="Arial" panose="020B0604020202020204" pitchFamily="34" charset="0"/>
              </a:rPr>
              <a:t>Multinational corporations became key drivers of globalization, leveraging advancements in communication, transportation, and information technology to expand their global footprint.</a:t>
            </a:r>
          </a:p>
        </p:txBody>
      </p:sp>
      <p:sp>
        <p:nvSpPr>
          <p:cNvPr id="4" name="Slide Number Placeholder 3"/>
          <p:cNvSpPr>
            <a:spLocks noGrp="1"/>
          </p:cNvSpPr>
          <p:nvPr>
            <p:ph type="sldNum" sz="quarter" idx="12"/>
          </p:nvPr>
        </p:nvSpPr>
        <p:spPr/>
        <p:txBody>
          <a:bodyPr/>
          <a:lstStyle/>
          <a:p>
            <a:fld id="{182F15D9-E63D-4E66-A438-59A921FC5846}" type="slidenum">
              <a:rPr lang="en-US" smtClean="0"/>
              <a:t>44</a:t>
            </a:fld>
            <a:endParaRPr lang="en-US"/>
          </a:p>
        </p:txBody>
      </p:sp>
    </p:spTree>
    <p:extLst>
      <p:ext uri="{BB962C8B-B14F-4D97-AF65-F5344CB8AC3E}">
        <p14:creationId xmlns:p14="http://schemas.microsoft.com/office/powerpoint/2010/main" val="21813298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229600" cy="1389803"/>
          </a:xfrm>
        </p:spPr>
        <p:txBody>
          <a:bodyPr>
            <a:noAutofit/>
          </a:bodyPr>
          <a:lstStyle/>
          <a:p>
            <a:pPr algn="ctr"/>
            <a:r>
              <a:rPr lang="en-US" sz="3600" dirty="0" smtClean="0">
                <a:effectLst/>
                <a:latin typeface="Arial" panose="020B0604020202020204" pitchFamily="34" charset="0"/>
                <a:cs typeface="Arial" panose="020B0604020202020204" pitchFamily="34" charset="0"/>
              </a:rPr>
              <a:t>IV. Globalization and Technological Revolution (Late 20th Century to Present)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a:xfrm>
            <a:off x="581192" y="2057401"/>
            <a:ext cx="7989752" cy="4191000"/>
          </a:xfrm>
        </p:spPr>
        <p:txBody>
          <a:bodyPr>
            <a:noAutofit/>
          </a:bodyPr>
          <a:lstStyle/>
          <a:p>
            <a:pPr lvl="0" algn="just"/>
            <a:r>
              <a:rPr lang="en-US" sz="2400" dirty="0">
                <a:latin typeface="Arial" panose="020B0604020202020204" pitchFamily="34" charset="0"/>
                <a:cs typeface="Arial" panose="020B0604020202020204" pitchFamily="34" charset="0"/>
              </a:rPr>
              <a:t>Advancements in communication, transportation, and information technology accelerated globalization, enabling companies to operate globally and establish interconnected supply chains.</a:t>
            </a:r>
          </a:p>
          <a:p>
            <a:pPr lvl="0" algn="just"/>
            <a:r>
              <a:rPr lang="en-US" sz="2400" dirty="0">
                <a:latin typeface="Arial" panose="020B0604020202020204" pitchFamily="34" charset="0"/>
                <a:cs typeface="Arial" panose="020B0604020202020204" pitchFamily="34" charset="0"/>
              </a:rPr>
              <a:t>Digital technologies, particularly the internet, revolutionized international business practices, facilitating e-commerce, real-time communication, and global collaboration.</a:t>
            </a:r>
          </a:p>
          <a:p>
            <a:pPr algn="just"/>
            <a:r>
              <a:rPr lang="en-US" sz="2400" dirty="0">
                <a:latin typeface="Arial" panose="020B0604020202020204" pitchFamily="34" charset="0"/>
                <a:cs typeface="Arial" panose="020B0604020202020204" pitchFamily="34" charset="0"/>
              </a:rPr>
              <a:t>Emerging markets like China and India emerged as key players in the global economy, reshaping trade dynamics and investment patterns.</a:t>
            </a:r>
          </a:p>
        </p:txBody>
      </p:sp>
      <p:sp>
        <p:nvSpPr>
          <p:cNvPr id="5" name="Slide Number Placeholder 4"/>
          <p:cNvSpPr>
            <a:spLocks noGrp="1"/>
          </p:cNvSpPr>
          <p:nvPr>
            <p:ph type="sldNum" sz="quarter" idx="12"/>
          </p:nvPr>
        </p:nvSpPr>
        <p:spPr/>
        <p:txBody>
          <a:bodyPr/>
          <a:lstStyle/>
          <a:p>
            <a:fld id="{182F15D9-E63D-4E66-A438-59A921FC5846}" type="slidenum">
              <a:rPr lang="en-US" smtClean="0"/>
              <a:t>45</a:t>
            </a:fld>
            <a:endParaRPr lang="en-US"/>
          </a:p>
        </p:txBody>
      </p:sp>
    </p:spTree>
    <p:extLst>
      <p:ext uri="{BB962C8B-B14F-4D97-AF65-F5344CB8AC3E}">
        <p14:creationId xmlns:p14="http://schemas.microsoft.com/office/powerpoint/2010/main" val="1921413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87474"/>
            <a:ext cx="8208498" cy="1083329"/>
          </a:xfrm>
        </p:spPr>
        <p:txBody>
          <a:bodyPr>
            <a:noAutofit/>
          </a:bodyPr>
          <a:lstStyle/>
          <a:p>
            <a:pPr algn="ctr"/>
            <a:r>
              <a:rPr lang="en-US" sz="3600" dirty="0">
                <a:effectLst/>
                <a:latin typeface="Arial" panose="020B0604020202020204" pitchFamily="34" charset="0"/>
                <a:cs typeface="Arial" panose="020B0604020202020204" pitchFamily="34" charset="0"/>
              </a:rPr>
              <a:t>V. Sustainability and Corporate Social Responsibility (21st Century</a:t>
            </a:r>
            <a:r>
              <a:rPr lang="en-US" sz="3600" dirty="0" smtClean="0">
                <a:effectLst/>
                <a:latin typeface="Arial" panose="020B0604020202020204" pitchFamily="34" charset="0"/>
                <a:cs typeface="Arial" panose="020B0604020202020204" pitchFamily="34" charset="0"/>
              </a:rPr>
              <a: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p:txBody>
          <a:bodyPr>
            <a:noAutofit/>
          </a:bodyPr>
          <a:lstStyle/>
          <a:p>
            <a:pPr lvl="0" algn="just">
              <a:lnSpc>
                <a:spcPct val="150000"/>
              </a:lnSpc>
            </a:pPr>
            <a:r>
              <a:rPr lang="en-US" sz="2400" dirty="0">
                <a:latin typeface="Arial" panose="020B0604020202020204" pitchFamily="34" charset="0"/>
                <a:cs typeface="Arial" panose="020B0604020202020204" pitchFamily="34" charset="0"/>
              </a:rPr>
              <a:t>Increasing awareness of environmental and social issues has led to a greater emphasis on sustainability and corporate social responsibility (CSR) in international business.</a:t>
            </a:r>
          </a:p>
          <a:p>
            <a:pPr lvl="0" algn="just">
              <a:lnSpc>
                <a:spcPct val="150000"/>
              </a:lnSpc>
            </a:pPr>
            <a:r>
              <a:rPr lang="en-US" sz="2400" dirty="0">
                <a:latin typeface="Arial" panose="020B0604020202020204" pitchFamily="34" charset="0"/>
                <a:cs typeface="Arial" panose="020B0604020202020204" pitchFamily="34" charset="0"/>
              </a:rPr>
              <a:t>Companies are expected to adopt ethical practices, minimize environmental impact, and contribute positively to society, reflecting evolving consumer preferences and regulatory pressures.</a:t>
            </a:r>
          </a:p>
        </p:txBody>
      </p:sp>
      <p:sp>
        <p:nvSpPr>
          <p:cNvPr id="4" name="Slide Number Placeholder 3"/>
          <p:cNvSpPr>
            <a:spLocks noGrp="1"/>
          </p:cNvSpPr>
          <p:nvPr>
            <p:ph type="sldNum" sz="quarter" idx="12"/>
          </p:nvPr>
        </p:nvSpPr>
        <p:spPr/>
        <p:txBody>
          <a:bodyPr/>
          <a:lstStyle/>
          <a:p>
            <a:fld id="{182F15D9-E63D-4E66-A438-59A921FC5846}" type="slidenum">
              <a:rPr lang="en-US" smtClean="0"/>
              <a:t>46</a:t>
            </a:fld>
            <a:endParaRPr lang="en-US"/>
          </a:p>
        </p:txBody>
      </p:sp>
    </p:spTree>
    <p:extLst>
      <p:ext uri="{BB962C8B-B14F-4D97-AF65-F5344CB8AC3E}">
        <p14:creationId xmlns:p14="http://schemas.microsoft.com/office/powerpoint/2010/main" val="1741978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US" sz="3600" dirty="0" smtClean="0">
                <a:effectLst/>
                <a:latin typeface="Arial" panose="020B0604020202020204" pitchFamily="34" charset="0"/>
                <a:cs typeface="Arial" panose="020B0604020202020204" pitchFamily="34" charset="0"/>
              </a:rPr>
              <a:t>VI. </a:t>
            </a:r>
            <a:r>
              <a:rPr lang="en-US" sz="3600" dirty="0">
                <a:effectLst/>
                <a:latin typeface="Arial" panose="020B0604020202020204" pitchFamily="34" charset="0"/>
                <a:cs typeface="Arial" panose="020B0604020202020204" pitchFamily="34" charset="0"/>
              </a:rPr>
              <a:t>Sustainability and Ethical Imperatives (21st Century</a:t>
            </a:r>
            <a:r>
              <a:rPr lang="en-US" sz="3600" dirty="0" smtClean="0">
                <a:effectLst/>
                <a:latin typeface="Arial" panose="020B0604020202020204" pitchFamily="34" charset="0"/>
                <a:cs typeface="Arial" panose="020B0604020202020204" pitchFamily="34" charset="0"/>
              </a:rPr>
              <a:t>)</a:t>
            </a:r>
            <a:endParaRPr lang="en-US" sz="3600" dirty="0">
              <a:effectLst/>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p:txBody>
          <a:bodyPr>
            <a:noAutofit/>
          </a:bodyPr>
          <a:lstStyle/>
          <a:p>
            <a:pPr lvl="0" algn="just">
              <a:lnSpc>
                <a:spcPct val="150000"/>
              </a:lnSpc>
            </a:pPr>
            <a:r>
              <a:rPr lang="en-US" sz="2400" dirty="0" smtClean="0">
                <a:latin typeface="Arial" panose="020B0604020202020204" pitchFamily="34" charset="0"/>
                <a:cs typeface="Arial" panose="020B0604020202020204" pitchFamily="34" charset="0"/>
              </a:rPr>
              <a:t>Companies </a:t>
            </a:r>
            <a:r>
              <a:rPr lang="en-US" sz="2400" dirty="0">
                <a:latin typeface="Arial" panose="020B0604020202020204" pitchFamily="34" charset="0"/>
                <a:cs typeface="Arial" panose="020B0604020202020204" pitchFamily="34" charset="0"/>
              </a:rPr>
              <a:t>are increasingly expected to adopt sustainable practices, minimize their environmental footprint, and uphold ethical standards throughout their operations.</a:t>
            </a:r>
          </a:p>
          <a:p>
            <a:pPr lvl="0" algn="just">
              <a:lnSpc>
                <a:spcPct val="150000"/>
              </a:lnSpc>
            </a:pPr>
            <a:r>
              <a:rPr lang="en-US" sz="2400" dirty="0">
                <a:latin typeface="Arial" panose="020B0604020202020204" pitchFamily="34" charset="0"/>
                <a:cs typeface="Arial" panose="020B0604020202020204" pitchFamily="34" charset="0"/>
              </a:rPr>
              <a:t>Sustainability considerations have become integral to corporate strategy, influencing investment decisions, consumer preferences, and regulatory frameworks in international business.</a:t>
            </a:r>
          </a:p>
        </p:txBody>
      </p:sp>
      <p:sp>
        <p:nvSpPr>
          <p:cNvPr id="4" name="Slide Number Placeholder 3"/>
          <p:cNvSpPr>
            <a:spLocks noGrp="1"/>
          </p:cNvSpPr>
          <p:nvPr>
            <p:ph type="sldNum" sz="quarter" idx="12"/>
          </p:nvPr>
        </p:nvSpPr>
        <p:spPr/>
        <p:txBody>
          <a:bodyPr/>
          <a:lstStyle/>
          <a:p>
            <a:fld id="{182F15D9-E63D-4E66-A438-59A921FC5846}" type="slidenum">
              <a:rPr lang="en-US" smtClean="0"/>
              <a:t>47</a:t>
            </a:fld>
            <a:endParaRPr lang="en-US"/>
          </a:p>
        </p:txBody>
      </p:sp>
    </p:spTree>
    <p:extLst>
      <p:ext uri="{BB962C8B-B14F-4D97-AF65-F5344CB8AC3E}">
        <p14:creationId xmlns:p14="http://schemas.microsoft.com/office/powerpoint/2010/main" val="5258712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Conclusion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50000"/>
              </a:lnSpc>
            </a:pPr>
            <a:r>
              <a:rPr lang="en-US" sz="2400" dirty="0">
                <a:latin typeface="Arial" panose="020B0604020202020204" pitchFamily="34" charset="0"/>
                <a:cs typeface="Arial" panose="020B0604020202020204" pitchFamily="34" charset="0"/>
              </a:rPr>
              <a:t>The evolution of international business reflects a dynamic interplay of historical, economic, technological, and social factors, shaping the modern global economy.</a:t>
            </a:r>
          </a:p>
          <a:p>
            <a:pPr lvl="0" algn="just">
              <a:lnSpc>
                <a:spcPct val="150000"/>
              </a:lnSpc>
            </a:pPr>
            <a:r>
              <a:rPr lang="en-US" sz="2400" dirty="0">
                <a:latin typeface="Arial" panose="020B0604020202020204" pitchFamily="34" charset="0"/>
                <a:cs typeface="Arial" panose="020B0604020202020204" pitchFamily="34" charset="0"/>
              </a:rPr>
              <a:t>Understanding the key stages in this evolution provides valuable insights for scholars, policymakers, and practitioners seeking to navigate the complexities of international </a:t>
            </a:r>
            <a:r>
              <a:rPr lang="en-US" sz="2400" dirty="0" smtClean="0">
                <a:latin typeface="Arial" panose="020B0604020202020204" pitchFamily="34" charset="0"/>
                <a:cs typeface="Arial" panose="020B0604020202020204" pitchFamily="34" charset="0"/>
              </a:rPr>
              <a:t>business </a:t>
            </a:r>
            <a:r>
              <a:rPr lang="en-US" sz="2400" dirty="0">
                <a:latin typeface="Arial" panose="020B0604020202020204" pitchFamily="34" charset="0"/>
                <a:cs typeface="Arial" panose="020B0604020202020204" pitchFamily="34" charset="0"/>
              </a:rPr>
              <a:t>and address contemporary challenges and opportunities in the global marketplace.</a:t>
            </a:r>
          </a:p>
        </p:txBody>
      </p:sp>
      <p:sp>
        <p:nvSpPr>
          <p:cNvPr id="4" name="Slide Number Placeholder 3"/>
          <p:cNvSpPr>
            <a:spLocks noGrp="1"/>
          </p:cNvSpPr>
          <p:nvPr>
            <p:ph type="sldNum" sz="quarter" idx="12"/>
          </p:nvPr>
        </p:nvSpPr>
        <p:spPr/>
        <p:txBody>
          <a:bodyPr/>
          <a:lstStyle/>
          <a:p>
            <a:fld id="{182F15D9-E63D-4E66-A438-59A921FC5846}" type="slidenum">
              <a:rPr lang="en-US" smtClean="0"/>
              <a:t>48</a:t>
            </a:fld>
            <a:endParaRPr lang="en-US"/>
          </a:p>
        </p:txBody>
      </p:sp>
    </p:spTree>
    <p:extLst>
      <p:ext uri="{BB962C8B-B14F-4D97-AF65-F5344CB8AC3E}">
        <p14:creationId xmlns:p14="http://schemas.microsoft.com/office/powerpoint/2010/main" val="1264960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normAutofit lnSpcReduction="10000"/>
          </a:bodyPr>
          <a:lstStyle/>
          <a:p>
            <a:pPr>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Historical Development of International Business</a:t>
            </a:r>
          </a:p>
          <a:p>
            <a:pPr>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The Exploration Era</a:t>
            </a:r>
          </a:p>
          <a:p>
            <a:pPr>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The Colonial Era</a:t>
            </a:r>
          </a:p>
          <a:p>
            <a:pPr>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The Era of the International </a:t>
            </a:r>
            <a:r>
              <a:rPr lang="en-US" sz="2000" dirty="0" smtClean="0">
                <a:latin typeface="Arial" panose="020B0604020202020204" pitchFamily="34" charset="0"/>
                <a:cs typeface="Arial" panose="020B0604020202020204" pitchFamily="34" charset="0"/>
              </a:rPr>
              <a:t>Corporation</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The globalization era</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The major catalysts of post-1980 globalization</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Globalization and the developing world</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Overview of key stages in the evolution of international </a:t>
            </a:r>
            <a:r>
              <a:rPr lang="en-US" sz="2000" dirty="0" smtClean="0">
                <a:latin typeface="Arial" panose="020B0604020202020204" pitchFamily="34" charset="0"/>
                <a:cs typeface="Arial" panose="020B0604020202020204" pitchFamily="34" charset="0"/>
              </a:rPr>
              <a:t>business</a:t>
            </a:r>
            <a:endParaRPr lang="en-US"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ü"/>
            </a:pP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49</a:t>
            </a:fld>
            <a:endParaRPr lang="en-US"/>
          </a:p>
        </p:txBody>
      </p:sp>
    </p:spTree>
    <p:extLst>
      <p:ext uri="{BB962C8B-B14F-4D97-AF65-F5344CB8AC3E}">
        <p14:creationId xmlns:p14="http://schemas.microsoft.com/office/powerpoint/2010/main" val="32384888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fracture"/>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References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q"/>
            </a:pPr>
            <a:r>
              <a:rPr lang="en-US" sz="2200" dirty="0">
                <a:latin typeface="Arial" panose="020B0604020202020204" pitchFamily="34" charset="0"/>
                <a:cs typeface="Arial" panose="020B0604020202020204" pitchFamily="34" charset="0"/>
              </a:rPr>
              <a:t>International business Management.  Case Application, Griffin,  </a:t>
            </a:r>
            <a:r>
              <a:rPr lang="en-US" sz="2200" dirty="0" err="1">
                <a:latin typeface="Arial" panose="020B0604020202020204" pitchFamily="34" charset="0"/>
                <a:cs typeface="Arial" panose="020B0604020202020204" pitchFamily="34" charset="0"/>
              </a:rPr>
              <a:t>wiwnntson</a:t>
            </a:r>
            <a:r>
              <a:rPr lang="en-US" sz="2200" dirty="0">
                <a:latin typeface="Arial" panose="020B0604020202020204" pitchFamily="34" charset="0"/>
                <a:cs typeface="Arial" panose="020B0604020202020204" pitchFamily="34" charset="0"/>
              </a:rPr>
              <a:t> and </a:t>
            </a:r>
            <a:r>
              <a:rPr lang="en-US" sz="2200" dirty="0" err="1">
                <a:latin typeface="Arial" panose="020B0604020202020204" pitchFamily="34" charset="0"/>
                <a:cs typeface="Arial" panose="020B0604020202020204" pitchFamily="34" charset="0"/>
              </a:rPr>
              <a:t>chuerchil</a:t>
            </a:r>
            <a:r>
              <a:rPr lang="en-US" sz="22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q"/>
            </a:pPr>
            <a:r>
              <a:rPr lang="en-US" sz="2200" dirty="0">
                <a:latin typeface="Arial" panose="020B0604020202020204" pitchFamily="34" charset="0"/>
                <a:cs typeface="Arial" panose="020B0604020202020204" pitchFamily="34" charset="0"/>
              </a:rPr>
              <a:t>Global Marketing Management. </a:t>
            </a:r>
            <a:r>
              <a:rPr lang="en-US" sz="2200" dirty="0" err="1">
                <a:latin typeface="Arial" panose="020B0604020202020204" pitchFamily="34" charset="0"/>
                <a:cs typeface="Arial" panose="020B0604020202020204" pitchFamily="34" charset="0"/>
              </a:rPr>
              <a:t>Kotabe</a:t>
            </a:r>
            <a:r>
              <a:rPr lang="en-US" sz="2200" dirty="0">
                <a:latin typeface="Arial" panose="020B0604020202020204" pitchFamily="34" charset="0"/>
                <a:cs typeface="Arial" panose="020B0604020202020204" pitchFamily="34" charset="0"/>
              </a:rPr>
              <a:t>, M. and </a:t>
            </a:r>
            <a:r>
              <a:rPr lang="en-US" sz="2200" dirty="0" err="1">
                <a:latin typeface="Arial" panose="020B0604020202020204" pitchFamily="34" charset="0"/>
                <a:cs typeface="Arial" panose="020B0604020202020204" pitchFamily="34" charset="0"/>
              </a:rPr>
              <a:t>Helsen</a:t>
            </a:r>
            <a:r>
              <a:rPr lang="en-US" sz="2200" dirty="0">
                <a:latin typeface="Arial" panose="020B0604020202020204" pitchFamily="34" charset="0"/>
                <a:cs typeface="Arial" panose="020B0604020202020204" pitchFamily="34" charset="0"/>
              </a:rPr>
              <a:t>, K. 2nd ed. New York: Wiley,2001.</a:t>
            </a:r>
          </a:p>
          <a:p>
            <a:pPr algn="just">
              <a:lnSpc>
                <a:spcPct val="150000"/>
              </a:lnSpc>
              <a:buFont typeface="Wingdings" panose="05000000000000000000" pitchFamily="2" charset="2"/>
              <a:buChar char="q"/>
            </a:pPr>
            <a:r>
              <a:rPr lang="en-US" sz="2200" dirty="0">
                <a:latin typeface="Arial" panose="020B0604020202020204" pitchFamily="34" charset="0"/>
                <a:cs typeface="Arial" panose="020B0604020202020204" pitchFamily="34" charset="0"/>
              </a:rPr>
              <a:t>International Business: Competing in the Global Marketplace; Charles W. L. Hill, McGraw-Hill College, 2004</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50</a:t>
            </a:fld>
            <a:endParaRPr lang="en-US"/>
          </a:p>
        </p:txBody>
      </p:sp>
    </p:spTree>
    <p:extLst>
      <p:ext uri="{BB962C8B-B14F-4D97-AF65-F5344CB8AC3E}">
        <p14:creationId xmlns:p14="http://schemas.microsoft.com/office/powerpoint/2010/main" val="2406362085"/>
      </p:ext>
    </p:extLst>
  </p:cSld>
  <p:clrMapOvr>
    <a:masterClrMapping/>
  </p:clrMapOvr>
  <mc:AlternateContent xmlns:mc="http://schemas.openxmlformats.org/markup-compatibility/2006">
    <mc:Choice xmlns:p14="http://schemas.microsoft.com/office/powerpoint/2010/main" Requires="p14">
      <p:transition spd="slow" p14:dur="4000">
        <p:blinds dir="vert"/>
      </p:transition>
    </mc:Choice>
    <mc:Fallback>
      <p:transition spd="slow">
        <p:blinds dir="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1157</TotalTime>
  <Words>3516</Words>
  <Application>Microsoft Office PowerPoint</Application>
  <PresentationFormat>On-screen Show (4:3)</PresentationFormat>
  <Paragraphs>239</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Wingdings</vt:lpstr>
      <vt:lpstr>Office Theme</vt:lpstr>
      <vt:lpstr>INTERNATIONAL BUSINESS MANAGEMENT</vt:lpstr>
      <vt:lpstr>Expected Learning Outcomes </vt:lpstr>
      <vt:lpstr>Part One</vt:lpstr>
      <vt:lpstr>Historical Development of International Business</vt:lpstr>
      <vt:lpstr>The Exploration Era to 1500</vt:lpstr>
      <vt:lpstr>The Exploration Era to 1500</vt:lpstr>
      <vt:lpstr>The Exploration Era to 1500</vt:lpstr>
      <vt:lpstr>The Exploration Era to 1500</vt:lpstr>
      <vt:lpstr>The Exploration Era to 1500</vt:lpstr>
      <vt:lpstr>The Exploration Era to 1500; Modern-day effects.</vt:lpstr>
      <vt:lpstr>Modern-day effects.</vt:lpstr>
      <vt:lpstr>1500–1900: The Colonial Era</vt:lpstr>
      <vt:lpstr>1500–1900: The Colonial Era The development of mega languages</vt:lpstr>
      <vt:lpstr>1500–1900: The Colonial Era Advances in arms and military capabilities.</vt:lpstr>
      <vt:lpstr>1500–1900: The Colonial Era Writing and printing technologies</vt:lpstr>
      <vt:lpstr>1500–1900: The Colonial Era Transportation innovations</vt:lpstr>
      <vt:lpstr>1500–1900: The Colonial Era Advances in communications complemented transportation innovations</vt:lpstr>
      <vt:lpstr>1900–Today: The Era of the International Corporation</vt:lpstr>
      <vt:lpstr>1900–1945: Company internationalization</vt:lpstr>
      <vt:lpstr>1900–1945: Company internationalization</vt:lpstr>
      <vt:lpstr>1945–1980: Era of increasing international competition</vt:lpstr>
      <vt:lpstr>1945–1980: Era of increasing international competition</vt:lpstr>
      <vt:lpstr>End of part One</vt:lpstr>
      <vt:lpstr>Part Two</vt:lpstr>
      <vt:lpstr>THE GLOBALIZATION ERA SINCE 1980</vt:lpstr>
      <vt:lpstr>THE GLOBALIZATION ERA SINCE 1980</vt:lpstr>
      <vt:lpstr>The Major Catalysts of Post-1980 Globalization International trade</vt:lpstr>
      <vt:lpstr>The Major Catalysts of Post-1980 Globalization International trade</vt:lpstr>
      <vt:lpstr>The Major Catalysts of Post-1980 Globalization Trade blocs</vt:lpstr>
      <vt:lpstr>The Major Catalysts of Post-1980 Globalization Foreign direct investments (FDI)</vt:lpstr>
      <vt:lpstr>The Major Catalysts of Post-1980 Globalization Foreign direct investments (FDI)</vt:lpstr>
      <vt:lpstr>The Major Catalysts of Post-1980 Globalization Global movements toward capitalism</vt:lpstr>
      <vt:lpstr>The Major Catalysts of Post-1980 Globalization Technology and global media</vt:lpstr>
      <vt:lpstr>Globalization and the Developing World</vt:lpstr>
      <vt:lpstr>Globalization and the Developing World</vt:lpstr>
      <vt:lpstr>Modernization, Westernization, and Americanization</vt:lpstr>
      <vt:lpstr>Modernization, Westernization, and Americanization</vt:lpstr>
      <vt:lpstr>Overview of Key Stages in the Evolution of International Business</vt:lpstr>
      <vt:lpstr>I. Early Trade and Mercantilism (16th to 18th Centuries)</vt:lpstr>
      <vt:lpstr>Mercantilist policies</vt:lpstr>
      <vt:lpstr>Mercantilist policies</vt:lpstr>
      <vt:lpstr>Mercantilist policies</vt:lpstr>
      <vt:lpstr>II. Industrial Revolution and Rise of Multinational Corporations (18th to 19th Centuries)</vt:lpstr>
      <vt:lpstr>III. Post-World War II Era and Globalization (1945 onwards)</vt:lpstr>
      <vt:lpstr>IV. Globalization and Technological Revolution (Late 20th Century to Present)</vt:lpstr>
      <vt:lpstr>V. Sustainability and Corporate Social Responsibility (21st Century)</vt:lpstr>
      <vt:lpstr>VI. Sustainability and Ethical Imperatives (21st Century)</vt:lpstr>
      <vt:lpstr>Conclusion</vt:lpstr>
      <vt:lpstr>Summary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68</cp:revision>
  <dcterms:created xsi:type="dcterms:W3CDTF">2017-01-20T18:52:17Z</dcterms:created>
  <dcterms:modified xsi:type="dcterms:W3CDTF">2024-10-01T22:13:59Z</dcterms:modified>
</cp:coreProperties>
</file>