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p:sldMasterIdLst>
    <p:sldMasterId id="2147483876" r:id="rId1"/>
  </p:sldMasterIdLst>
  <p:notesMasterIdLst>
    <p:notesMasterId r:id="rId64"/>
  </p:notesMasterIdLst>
  <p:sldIdLst>
    <p:sldId id="286" r:id="rId2"/>
    <p:sldId id="365" r:id="rId3"/>
    <p:sldId id="360" r:id="rId4"/>
    <p:sldId id="287" r:id="rId5"/>
    <p:sldId id="292" r:id="rId6"/>
    <p:sldId id="341" r:id="rId7"/>
    <p:sldId id="342" r:id="rId8"/>
    <p:sldId id="343" r:id="rId9"/>
    <p:sldId id="344" r:id="rId10"/>
    <p:sldId id="302" r:id="rId11"/>
    <p:sldId id="303" r:id="rId12"/>
    <p:sldId id="304" r:id="rId13"/>
    <p:sldId id="305" r:id="rId14"/>
    <p:sldId id="306" r:id="rId15"/>
    <p:sldId id="307" r:id="rId16"/>
    <p:sldId id="308" r:id="rId17"/>
    <p:sldId id="309" r:id="rId18"/>
    <p:sldId id="310" r:id="rId19"/>
    <p:sldId id="311" r:id="rId20"/>
    <p:sldId id="312" r:id="rId21"/>
    <p:sldId id="313" r:id="rId22"/>
    <p:sldId id="345" r:id="rId23"/>
    <p:sldId id="314" r:id="rId24"/>
    <p:sldId id="315" r:id="rId25"/>
    <p:sldId id="316" r:id="rId26"/>
    <p:sldId id="317" r:id="rId27"/>
    <p:sldId id="346" r:id="rId28"/>
    <p:sldId id="318" r:id="rId29"/>
    <p:sldId id="319" r:id="rId30"/>
    <p:sldId id="361" r:id="rId31"/>
    <p:sldId id="362" r:id="rId32"/>
    <p:sldId id="320" r:id="rId33"/>
    <p:sldId id="347" r:id="rId34"/>
    <p:sldId id="321" r:id="rId35"/>
    <p:sldId id="322" r:id="rId36"/>
    <p:sldId id="323" r:id="rId37"/>
    <p:sldId id="348" r:id="rId38"/>
    <p:sldId id="349" r:id="rId39"/>
    <p:sldId id="324" r:id="rId40"/>
    <p:sldId id="325" r:id="rId41"/>
    <p:sldId id="326" r:id="rId42"/>
    <p:sldId id="350" r:id="rId43"/>
    <p:sldId id="332" r:id="rId44"/>
    <p:sldId id="351" r:id="rId45"/>
    <p:sldId id="333" r:id="rId46"/>
    <p:sldId id="334" r:id="rId47"/>
    <p:sldId id="352" r:id="rId48"/>
    <p:sldId id="335" r:id="rId49"/>
    <p:sldId id="336" r:id="rId50"/>
    <p:sldId id="337" r:id="rId51"/>
    <p:sldId id="338" r:id="rId52"/>
    <p:sldId id="353" r:id="rId53"/>
    <p:sldId id="339" r:id="rId54"/>
    <p:sldId id="340" r:id="rId55"/>
    <p:sldId id="295" r:id="rId56"/>
    <p:sldId id="354" r:id="rId57"/>
    <p:sldId id="356" r:id="rId58"/>
    <p:sldId id="357" r:id="rId59"/>
    <p:sldId id="359" r:id="rId60"/>
    <p:sldId id="358" r:id="rId61"/>
    <p:sldId id="363" r:id="rId62"/>
    <p:sldId id="364" r:id="rId63"/>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68" d="100"/>
          <a:sy n="68" d="100"/>
        </p:scale>
        <p:origin x="1446" y="66"/>
      </p:cViewPr>
      <p:guideLst>
        <p:guide orient="horz" pos="2160"/>
        <p:guide pos="288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26" Type="http://schemas.openxmlformats.org/officeDocument/2006/relationships/slide" Target="slides/slide25.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63" Type="http://schemas.openxmlformats.org/officeDocument/2006/relationships/slide" Target="slides/slide62.xml"/><Relationship Id="rId68" Type="http://schemas.openxmlformats.org/officeDocument/2006/relationships/tableStyles" Target="tableStyle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66" Type="http://schemas.openxmlformats.org/officeDocument/2006/relationships/viewProps" Target="viewProps.xml"/><Relationship Id="rId5" Type="http://schemas.openxmlformats.org/officeDocument/2006/relationships/slide" Target="slides/slide4.xml"/><Relationship Id="rId61" Type="http://schemas.openxmlformats.org/officeDocument/2006/relationships/slide" Target="slides/slide60.xml"/><Relationship Id="rId19" Type="http://schemas.openxmlformats.org/officeDocument/2006/relationships/slide" Target="slides/slide1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notesMaster" Target="notesMasters/notesMaster1.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theme" Target="theme/theme1.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3" Type="http://schemas.openxmlformats.org/officeDocument/2006/relationships/slide" Target="slides/slide12.xml"/><Relationship Id="rId18" Type="http://schemas.openxmlformats.org/officeDocument/2006/relationships/slide" Target="slides/slide17.xml"/><Relationship Id="rId39" Type="http://schemas.openxmlformats.org/officeDocument/2006/relationships/slide" Target="slides/slide38.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D554120D-9F58-4406-B2B7-A9E906498D14}" type="datetimeFigureOut">
              <a:rPr lang="en-US" smtClean="0"/>
              <a:t>10/2/2024</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E5BCBA48-2FF3-471A-85AC-458182D51658}" type="slidenum">
              <a:rPr lang="en-US" smtClean="0"/>
              <a:t>‹#›</a:t>
            </a:fld>
            <a:endParaRPr lang="en-US"/>
          </a:p>
        </p:txBody>
      </p:sp>
    </p:spTree>
    <p:extLst>
      <p:ext uri="{BB962C8B-B14F-4D97-AF65-F5344CB8AC3E}">
        <p14:creationId xmlns:p14="http://schemas.microsoft.com/office/powerpoint/2010/main" val="58978749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0" name="Right Triangle 9"/>
          <p:cNvSpPr/>
          <p:nvPr/>
        </p:nvSpPr>
        <p:spPr>
          <a:xfrm>
            <a:off x="-2" y="4664147"/>
            <a:ext cx="9151089" cy="0"/>
          </a:xfrm>
          <a:prstGeom prst="rtTriangle">
            <a:avLst/>
          </a:prstGeom>
          <a:gradFill flip="none" rotWithShape="1">
            <a:gsLst>
              <a:gs pos="0">
                <a:schemeClr val="accent1">
                  <a:shade val="35000"/>
                  <a:satMod val="170000"/>
                  <a:alpha val="100000"/>
                </a:schemeClr>
              </a:gs>
              <a:gs pos="55000">
                <a:schemeClr val="accent1">
                  <a:tint val="90000"/>
                  <a:satMod val="150000"/>
                  <a:alpha val="100000"/>
                </a:schemeClr>
              </a:gs>
              <a:gs pos="100000">
                <a:schemeClr val="accent1">
                  <a:shade val="35000"/>
                  <a:satMod val="170000"/>
                  <a:alpha val="100000"/>
                </a:schemeClr>
              </a:gs>
            </a:gsLst>
            <a:lin ang="3000000" scaled="1"/>
            <a:tileRect/>
          </a:gradFill>
          <a:ln w="127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9" name="Title 8"/>
          <p:cNvSpPr>
            <a:spLocks noGrp="1"/>
          </p:cNvSpPr>
          <p:nvPr>
            <p:ph type="ctrTitle"/>
          </p:nvPr>
        </p:nvSpPr>
        <p:spPr>
          <a:xfrm>
            <a:off x="685800" y="1752601"/>
            <a:ext cx="7772400" cy="1829761"/>
          </a:xfrm>
        </p:spPr>
        <p:txBody>
          <a:bodyPr vert="horz" anchor="b">
            <a:normAutofit/>
            <a:scene3d>
              <a:camera prst="orthographicFront"/>
              <a:lightRig rig="soft" dir="t"/>
            </a:scene3d>
            <a:sp3d prstMaterial="softEdge">
              <a:bevelT w="25400" h="25400"/>
            </a:sp3d>
          </a:bodyPr>
          <a:lstStyle>
            <a:lvl1pPr algn="r">
              <a:defRPr sz="4800" b="1">
                <a:solidFill>
                  <a:schemeClr val="tx2"/>
                </a:solidFill>
                <a:effectLst>
                  <a:outerShdw blurRad="31750" dist="25400" dir="5400000" algn="tl" rotWithShape="0">
                    <a:srgbClr val="000000">
                      <a:alpha val="25000"/>
                    </a:srgbClr>
                  </a:outerShdw>
                </a:effectLst>
              </a:defRPr>
            </a:lvl1pPr>
            <a:extLst/>
          </a:lstStyle>
          <a:p>
            <a:r>
              <a:rPr kumimoji="0" lang="en-US" smtClean="0"/>
              <a:t>Click to edit Master title style</a:t>
            </a:r>
            <a:endParaRPr kumimoji="0" lang="en-US"/>
          </a:p>
        </p:txBody>
      </p:sp>
      <p:sp>
        <p:nvSpPr>
          <p:cNvPr id="17" name="Subtitle 16"/>
          <p:cNvSpPr>
            <a:spLocks noGrp="1"/>
          </p:cNvSpPr>
          <p:nvPr>
            <p:ph type="subTitle" idx="1"/>
          </p:nvPr>
        </p:nvSpPr>
        <p:spPr>
          <a:xfrm>
            <a:off x="685800" y="3611607"/>
            <a:ext cx="7772400" cy="1199704"/>
          </a:xfrm>
        </p:spPr>
        <p:txBody>
          <a:bodyPr lIns="45720" rIns="45720"/>
          <a:lstStyle>
            <a:lvl1pPr marL="0" marR="64008" indent="0" algn="r">
              <a:buNone/>
              <a:defRPr>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grpSp>
        <p:nvGrpSpPr>
          <p:cNvPr id="2" name="Group 1"/>
          <p:cNvGrpSpPr/>
          <p:nvPr/>
        </p:nvGrpSpPr>
        <p:grpSpPr>
          <a:xfrm>
            <a:off x="-3765" y="4953000"/>
            <a:ext cx="9147765" cy="1912088"/>
            <a:chOff x="-3765" y="4832896"/>
            <a:chExt cx="9147765" cy="2032192"/>
          </a:xfrm>
        </p:grpSpPr>
        <p:sp>
          <p:nvSpPr>
            <p:cNvPr id="7" name="Freeform 6"/>
            <p:cNvSpPr>
              <a:spLocks/>
            </p:cNvSpPr>
            <p:nvPr/>
          </p:nvSpPr>
          <p:spPr bwMode="auto">
            <a:xfrm>
              <a:off x="1687513" y="4832896"/>
              <a:ext cx="7456487" cy="518816"/>
            </a:xfrm>
            <a:custGeom>
              <a:avLst>
                <a:gd name="A1" fmla="val 0"/>
                <a:gd name="A2" fmla="val 0"/>
                <a:gd name="A3" fmla="val 0"/>
                <a:gd name="A4" fmla="val 0"/>
                <a:gd name="A5" fmla="val 0"/>
                <a:gd name="A6" fmla="val 0"/>
                <a:gd name="A7" fmla="val 0"/>
                <a:gd name="A8" fmla="val 0"/>
              </a:avLst>
              <a:gdLst/>
              <a:ahLst/>
              <a:cxnLst>
                <a:cxn ang="0">
                  <a:pos x="4697" y="0"/>
                </a:cxn>
                <a:cxn ang="0">
                  <a:pos x="4697" y="367"/>
                </a:cxn>
                <a:cxn ang="0">
                  <a:pos x="0" y="218"/>
                </a:cxn>
                <a:cxn ang="0">
                  <a:pos x="4697" y="0"/>
                </a:cxn>
              </a:cxnLst>
              <a:rect l="0" t="0" r="0" b="0"/>
              <a:pathLst>
                <a:path w="4697" h="367">
                  <a:moveTo>
                    <a:pt x="4697" y="0"/>
                  </a:moveTo>
                  <a:lnTo>
                    <a:pt x="4697" y="367"/>
                  </a:lnTo>
                  <a:lnTo>
                    <a:pt x="0" y="218"/>
                  </a:lnTo>
                  <a:lnTo>
                    <a:pt x="4697" y="0"/>
                  </a:lnTo>
                  <a:close/>
                </a:path>
              </a:pathLst>
            </a:custGeom>
            <a:solidFill>
              <a:schemeClr val="accent1">
                <a:tint val="65000"/>
                <a:satMod val="115000"/>
                <a:alpha val="4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8" name="Freeform 7"/>
            <p:cNvSpPr>
              <a:spLocks/>
            </p:cNvSpPr>
            <p:nvPr/>
          </p:nvSpPr>
          <p:spPr bwMode="auto">
            <a:xfrm>
              <a:off x="35443" y="5135526"/>
              <a:ext cx="9108557" cy="838200"/>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760" h="528">
                  <a:moveTo>
                    <a:pt x="0" y="0"/>
                  </a:moveTo>
                  <a:lnTo>
                    <a:pt x="5760" y="0"/>
                  </a:lnTo>
                  <a:lnTo>
                    <a:pt x="5760" y="528"/>
                  </a:lnTo>
                  <a:lnTo>
                    <a:pt x="48" y="0"/>
                  </a:lnTo>
                </a:path>
              </a:pathLst>
            </a:custGeom>
            <a:solidFill>
              <a:srgbClr val="000000">
                <a:alpha val="100000"/>
              </a:srgbClr>
            </a:solidFill>
            <a:ln w="9525" cap="flat" cmpd="sng" algn="ctr">
              <a:no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1" name="Freeform 10"/>
            <p:cNvSpPr>
              <a:spLocks/>
            </p:cNvSpPr>
            <p:nvPr/>
          </p:nvSpPr>
          <p:spPr bwMode="auto">
            <a:xfrm>
              <a:off x="0" y="4883888"/>
              <a:ext cx="9144000" cy="1981200"/>
            </a:xfrm>
            <a:custGeom>
              <a:avLst>
                <a:gd name="A1" fmla="val 0"/>
                <a:gd name="A2" fmla="val 0"/>
                <a:gd name="A3" fmla="val 0"/>
                <a:gd name="A4" fmla="val 0"/>
                <a:gd name="A5" fmla="val 0"/>
                <a:gd name="A6" fmla="val 0"/>
                <a:gd name="A7" fmla="val 0"/>
                <a:gd name="A8" fmla="val 0"/>
              </a:avLst>
              <a:gdLst/>
              <a:ahLst/>
              <a:cxnLst>
                <a:cxn ang="0">
                  <a:pos x="0" y="0"/>
                </a:cxn>
                <a:cxn ang="0">
                  <a:pos x="0" y="1248"/>
                </a:cxn>
                <a:cxn ang="0">
                  <a:pos x="5760" y="1248"/>
                </a:cxn>
                <a:cxn ang="0">
                  <a:pos x="5760" y="528"/>
                </a:cxn>
                <a:cxn ang="0">
                  <a:pos x="0" y="0"/>
                </a:cxn>
              </a:cxnLst>
              <a:rect l="0" t="0" r="0" b="0"/>
              <a:pathLst>
                <a:path w="5760" h="1248">
                  <a:moveTo>
                    <a:pt x="0" y="0"/>
                  </a:moveTo>
                  <a:lnTo>
                    <a:pt x="0" y="1248"/>
                  </a:lnTo>
                  <a:lnTo>
                    <a:pt x="5760" y="1248"/>
                  </a:lnTo>
                  <a:lnTo>
                    <a:pt x="5760" y="528"/>
                  </a:lnTo>
                  <a:lnTo>
                    <a:pt x="0" y="0"/>
                  </a:lnTo>
                  <a:close/>
                </a:path>
              </a:pathLst>
            </a:custGeom>
            <a:blipFill>
              <a:blip r:embed="rId2">
                <a:alphaModFix amt="50000"/>
              </a:blip>
              <a:tile tx="0" ty="0" sx="50000" sy="50000" flip="none" algn="t"/>
            </a:blipFill>
            <a:ln w="12700" cap="rnd" cmpd="thickThin" algn="ctr">
              <a:noFill/>
              <a:prstDash val="solid"/>
            </a:ln>
            <a:effectLst>
              <a:fillOverlay blend="mult">
                <a:gradFill flip="none" rotWithShape="1">
                  <a:gsLst>
                    <a:gs pos="0">
                      <a:schemeClr val="accent1">
                        <a:shade val="20000"/>
                        <a:satMod val="176000"/>
                        <a:alpha val="100000"/>
                      </a:schemeClr>
                    </a:gs>
                    <a:gs pos="18000">
                      <a:schemeClr val="accent1">
                        <a:shade val="48000"/>
                        <a:satMod val="153000"/>
                        <a:alpha val="100000"/>
                      </a:schemeClr>
                    </a:gs>
                    <a:gs pos="43000">
                      <a:schemeClr val="accent1">
                        <a:tint val="86000"/>
                        <a:satMod val="149000"/>
                        <a:alpha val="100000"/>
                      </a:schemeClr>
                    </a:gs>
                    <a:gs pos="45000">
                      <a:schemeClr val="accent1">
                        <a:tint val="85000"/>
                        <a:satMod val="150000"/>
                        <a:alpha val="100000"/>
                      </a:schemeClr>
                    </a:gs>
                    <a:gs pos="50000">
                      <a:schemeClr val="accent1">
                        <a:tint val="86000"/>
                        <a:satMod val="149000"/>
                        <a:alpha val="100000"/>
                      </a:schemeClr>
                    </a:gs>
                    <a:gs pos="79000">
                      <a:schemeClr val="accent1">
                        <a:shade val="53000"/>
                        <a:satMod val="150000"/>
                        <a:alpha val="100000"/>
                      </a:schemeClr>
                    </a:gs>
                    <a:gs pos="100000">
                      <a:schemeClr val="accent1">
                        <a:shade val="25000"/>
                        <a:satMod val="170000"/>
                        <a:alpha val="100000"/>
                      </a:schemeClr>
                    </a:gs>
                  </a:gsLst>
                  <a:lin ang="450000" scaled="1"/>
                  <a:tileRect/>
                </a:gradFill>
              </a:fillOverlay>
            </a:effectLst>
          </p:spPr>
          <p:style>
            <a:lnRef idx="3">
              <a:schemeClr val="lt1"/>
            </a:lnRef>
            <a:fillRef idx="1">
              <a:schemeClr val="accent1"/>
            </a:fillRef>
            <a:effectRef idx="1">
              <a:schemeClr val="accent1"/>
            </a:effectRef>
            <a:fontRef idx="minor">
              <a:schemeClr val="lt1"/>
            </a:fontRef>
          </p:style>
          <p:txBody>
            <a:bodyPr vert="horz" wrap="square" lIns="91440" tIns="45720" rIns="91440" bIns="45720" anchor="ctr" compatLnSpc="1"/>
            <a:lstStyle/>
            <a:p>
              <a:pPr algn="ctr" eaLnBrk="1" latinLnBrk="0" hangingPunct="1"/>
              <a:endParaRPr kumimoji="0" lang="en-US"/>
            </a:p>
          </p:txBody>
        </p:sp>
        <p:cxnSp>
          <p:nvCxnSpPr>
            <p:cNvPr id="12" name="Straight Connector 11"/>
            <p:cNvCxnSpPr/>
            <p:nvPr/>
          </p:nvCxnSpPr>
          <p:spPr>
            <a:xfrm>
              <a:off x="-3765" y="4880373"/>
              <a:ext cx="9147765" cy="839943"/>
            </a:xfrm>
            <a:prstGeom prst="line">
              <a:avLst/>
            </a:prstGeom>
            <a:noFill/>
            <a:ln w="12065" cap="flat" cmpd="sng" algn="ctr">
              <a:gradFill>
                <a:gsLst>
                  <a:gs pos="45000">
                    <a:schemeClr val="accent1">
                      <a:tint val="70000"/>
                      <a:satMod val="110000"/>
                    </a:schemeClr>
                  </a:gs>
                  <a:gs pos="15000">
                    <a:schemeClr val="accent1">
                      <a:shade val="40000"/>
                      <a:satMod val="110000"/>
                    </a:schemeClr>
                  </a:gs>
                </a:gsLst>
                <a:lin ang="5400000" scaled="1"/>
              </a:gradFill>
              <a:prstDash val="solid"/>
              <a:miter lim="800000"/>
            </a:ln>
            <a:effectLst/>
          </p:spPr>
          <p:style>
            <a:lnRef idx="2">
              <a:schemeClr val="accent1"/>
            </a:lnRef>
            <a:fillRef idx="0">
              <a:schemeClr val="accent1"/>
            </a:fillRef>
            <a:effectRef idx="1">
              <a:schemeClr val="accent1"/>
            </a:effectRef>
            <a:fontRef idx="minor">
              <a:schemeClr val="tx1"/>
            </a:fontRef>
          </p:style>
        </p:cxnSp>
      </p:grpSp>
      <p:sp>
        <p:nvSpPr>
          <p:cNvPr id="30" name="Date Placeholder 29"/>
          <p:cNvSpPr>
            <a:spLocks noGrp="1"/>
          </p:cNvSpPr>
          <p:nvPr>
            <p:ph type="dt" sz="half" idx="10"/>
          </p:nvPr>
        </p:nvSpPr>
        <p:spPr/>
        <p:txBody>
          <a:bodyPr/>
          <a:lstStyle>
            <a:lvl1pPr>
              <a:defRPr>
                <a:solidFill>
                  <a:srgbClr val="FFFFFF"/>
                </a:solidFill>
              </a:defRPr>
            </a:lvl1pPr>
            <a:extLst/>
          </a:lstStyle>
          <a:p>
            <a:fld id="{791C51E8-EB19-4FE1-8692-4406F36015FA}" type="datetime1">
              <a:rPr lang="en-US" smtClean="0"/>
              <a:t>10/2/2024</a:t>
            </a:fld>
            <a:endParaRPr lang="en-US"/>
          </a:p>
        </p:txBody>
      </p:sp>
      <p:sp>
        <p:nvSpPr>
          <p:cNvPr id="19" name="Footer Placeholder 18"/>
          <p:cNvSpPr>
            <a:spLocks noGrp="1"/>
          </p:cNvSpPr>
          <p:nvPr>
            <p:ph type="ftr" sz="quarter" idx="11"/>
          </p:nvPr>
        </p:nvSpPr>
        <p:spPr/>
        <p:txBody>
          <a:bodyPr/>
          <a:lstStyle>
            <a:lvl1pPr>
              <a:defRPr>
                <a:solidFill>
                  <a:schemeClr val="accent1">
                    <a:tint val="20000"/>
                  </a:schemeClr>
                </a:solidFill>
              </a:defRPr>
            </a:lvl1pPr>
            <a:extLst/>
          </a:lstStyle>
          <a:p>
            <a:endParaRPr lang="en-US"/>
          </a:p>
        </p:txBody>
      </p:sp>
      <p:sp>
        <p:nvSpPr>
          <p:cNvPr id="27" name="Slide Number Placeholder 26"/>
          <p:cNvSpPr>
            <a:spLocks noGrp="1"/>
          </p:cNvSpPr>
          <p:nvPr>
            <p:ph type="sldNum" sz="quarter" idx="12"/>
          </p:nvPr>
        </p:nvSpPr>
        <p:spPr/>
        <p:txBody>
          <a:bodyPr/>
          <a:lstStyle>
            <a:lvl1pPr>
              <a:defRPr>
                <a:solidFill>
                  <a:srgbClr val="FFFFFF"/>
                </a:solidFill>
              </a:defRPr>
            </a:lvl1pPr>
            <a:extLst/>
          </a:lstStyle>
          <a:p>
            <a:fld id="{182F15D9-E63D-4E66-A438-59A921FC5846}" type="slidenum">
              <a:rPr lang="en-US" smtClean="0"/>
              <a:t>‹#›</a:t>
            </a:fld>
            <a:endParaRPr lang="en-US"/>
          </a:p>
        </p:txBody>
      </p:sp>
    </p:spTree>
  </p:cSld>
  <p:clrMapOvr>
    <a:masterClrMapping/>
  </p:clrMapOvr>
  <mc:AlternateContent xmlns:mc="http://schemas.openxmlformats.org/markup-compatibility/2006" xmlns:p14="http://schemas.microsoft.com/office/powerpoint/2010/main">
    <mc:Choice Requires="p14">
      <p:transition spd="slow" p14:dur="1100">
        <p14:switch dir="r"/>
      </p:transition>
    </mc:Choice>
    <mc:Fallback xmlns="">
      <p:transition spd="slow">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3FF8D2A4-C13B-4E5A-A9FE-AED86FBCBCC8}" type="datetime1">
              <a:rPr lang="en-US" smtClean="0"/>
              <a:t>10/2/2024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182F15D9-E63D-4E66-A438-59A921FC5846}" type="slidenum">
              <a:rPr lang="en-US" smtClean="0"/>
              <a:t>‹#›</a:t>
            </a:fld>
            <a:endParaRPr lang="en-US"/>
          </a:p>
        </p:txBody>
      </p:sp>
      <p:sp>
        <p:nvSpPr>
          <p:cNvPr id="7" name="Title 6"/>
          <p:cNvSpPr>
            <a:spLocks noGrp="1"/>
          </p:cNvSpPr>
          <p:nvPr>
            <p:ph type="title"/>
          </p:nvPr>
        </p:nvSpPr>
        <p:spPr/>
        <p:txBody>
          <a:bodyPr rtlCol="0"/>
          <a:lstStyle/>
          <a:p>
            <a:r>
              <a:rPr kumimoji="0" lang="en-US" smtClean="0"/>
              <a:t>Click to edit Master title style</a:t>
            </a:r>
            <a:endParaRPr kumimoji="0" lang="en-US"/>
          </a:p>
        </p:txBody>
      </p:sp>
    </p:spTree>
  </p:cSld>
  <p:clrMapOvr>
    <a:masterClrMapping/>
  </p:clrMapOvr>
  <mc:AlternateContent xmlns:mc="http://schemas.openxmlformats.org/markup-compatibility/2006" xmlns:p14="http://schemas.microsoft.com/office/powerpoint/2010/main">
    <mc:Choice Requires="p14">
      <p:transition spd="slow" p14:dur="1100">
        <p14:switch dir="r"/>
      </p:transition>
    </mc:Choice>
    <mc:Fallback xmlns="">
      <p:transition spd="slow">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76" y="1059712"/>
            <a:ext cx="7772400" cy="1828800"/>
          </a:xfrm>
        </p:spPr>
        <p:txBody>
          <a:bodyPr vert="horz" anchor="b">
            <a:normAutofit/>
            <a:scene3d>
              <a:camera prst="orthographicFront"/>
              <a:lightRig rig="soft" dir="t"/>
            </a:scene3d>
            <a:sp3d prstMaterial="softEdge">
              <a:bevelT w="25400" h="25400"/>
            </a:sp3d>
          </a:bodyPr>
          <a:lstStyle>
            <a:lvl1pPr algn="r">
              <a:buNone/>
              <a:defRPr sz="4800" b="1" cap="none" baseline="0">
                <a:effectLst>
                  <a:outerShdw blurRad="31750" dist="25400" dir="5400000" algn="tl" rotWithShape="0">
                    <a:srgbClr val="000000">
                      <a:alpha val="25000"/>
                    </a:srgbClr>
                  </a:outerShdw>
                </a:effectLst>
              </a:defRPr>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3922713" y="2931712"/>
            <a:ext cx="4572000" cy="1454888"/>
          </a:xfrm>
        </p:spPr>
        <p:txBody>
          <a:bodyPr lIns="91440" rIns="91440" anchor="t"/>
          <a:lstStyle>
            <a:lvl1pPr marL="0" indent="0" algn="l">
              <a:buNone/>
              <a:defRPr sz="2300">
                <a:solidFill>
                  <a:schemeClr val="tx1"/>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p>
            <a:fld id="{E89B6DD7-F864-4896-979F-BED0CAB939F8}" type="datetime1">
              <a:rPr lang="en-US" smtClean="0"/>
              <a:t>10/2/2024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182F15D9-E63D-4E66-A438-59A921FC5846}" type="slidenum">
              <a:rPr lang="en-US" smtClean="0"/>
              <a:t>‹#›</a:t>
            </a:fld>
            <a:endParaRPr lang="en-US"/>
          </a:p>
        </p:txBody>
      </p:sp>
      <p:sp>
        <p:nvSpPr>
          <p:cNvPr id="7" name="Chevron 6"/>
          <p:cNvSpPr/>
          <p:nvPr/>
        </p:nvSpPr>
        <p:spPr>
          <a:xfrm>
            <a:off x="3636680" y="3005472"/>
            <a:ext cx="18288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p>
            <a:pPr algn="l" eaLnBrk="1" latinLnBrk="0" hangingPunct="1"/>
            <a:endParaRPr kumimoji="0" lang="en-US"/>
          </a:p>
        </p:txBody>
      </p:sp>
      <p:sp>
        <p:nvSpPr>
          <p:cNvPr id="8" name="Chevron 7"/>
          <p:cNvSpPr/>
          <p:nvPr/>
        </p:nvSpPr>
        <p:spPr>
          <a:xfrm>
            <a:off x="3450264" y="3005472"/>
            <a:ext cx="18288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p>
            <a:pPr algn="l" eaLnBrk="1" latinLnBrk="0" hangingPunct="1"/>
            <a:endParaRPr kumimoji="0" lang="en-US"/>
          </a:p>
        </p:txBody>
      </p:sp>
    </p:spTree>
  </p:cSld>
  <p:clrMapOvr>
    <a:masterClrMapping/>
  </p:clrMapOvr>
  <mc:AlternateContent xmlns:mc="http://schemas.openxmlformats.org/markup-compatibility/2006" xmlns:p14="http://schemas.microsoft.com/office/powerpoint/2010/main">
    <mc:Choice Requires="p14">
      <p:transition spd="slow" p14:dur="1100">
        <p14:switch dir="r"/>
      </p:transition>
    </mc:Choice>
    <mc:Fallback xmlns="">
      <p:transition spd="slow">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3" name="Content Placeholder 2"/>
          <p:cNvSpPr>
            <a:spLocks noGrp="1"/>
          </p:cNvSpPr>
          <p:nvPr>
            <p:ph sz="half" idx="1"/>
          </p:nvPr>
        </p:nvSpPr>
        <p:spPr>
          <a:xfrm>
            <a:off x="457200" y="1481328"/>
            <a:ext cx="4038600" cy="4525963"/>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4648200" y="1481328"/>
            <a:ext cx="4038600" cy="4525963"/>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p>
            <a:fld id="{03F0819F-D482-4AFE-BE3D-02B3F74A5D29}" type="datetime1">
              <a:rPr lang="en-US" smtClean="0"/>
              <a:t>10/2/2024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182F15D9-E63D-4E66-A438-59A921FC5846}" type="slidenum">
              <a:rPr lang="en-US" smtClean="0"/>
              <a:t>‹#›</a:t>
            </a:fld>
            <a:endParaRPr lang="en-US"/>
          </a:p>
        </p:txBody>
      </p:sp>
      <p:sp>
        <p:nvSpPr>
          <p:cNvPr id="8" name="Title 7"/>
          <p:cNvSpPr>
            <a:spLocks noGrp="1"/>
          </p:cNvSpPr>
          <p:nvPr>
            <p:ph type="title"/>
          </p:nvPr>
        </p:nvSpPr>
        <p:spPr/>
        <p:txBody>
          <a:bodyPr rtlCol="0"/>
          <a:lstStyle/>
          <a:p>
            <a:r>
              <a:rPr kumimoji="0" lang="en-US" smtClean="0"/>
              <a:t>Click to edit Master title style</a:t>
            </a:r>
            <a:endParaRPr kumimoji="0" lang="en-US"/>
          </a:p>
        </p:txBody>
      </p:sp>
    </p:spTree>
  </p:cSld>
  <p:clrMapOvr>
    <a:masterClrMapping/>
  </p:clrMapOvr>
  <mc:AlternateContent xmlns:mc="http://schemas.openxmlformats.org/markup-compatibility/2006" xmlns:p14="http://schemas.microsoft.com/office/powerpoint/2010/main">
    <mc:Choice Requires="p14">
      <p:transition spd="slow" p14:dur="1100">
        <p14:switch dir="r"/>
      </p:transition>
    </mc:Choice>
    <mc:Fallback xmlns="">
      <p:transition spd="slow">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8229600" cy="1143000"/>
          </a:xfrm>
        </p:spPr>
        <p:txBody>
          <a:bodyPr anchor="ctr"/>
          <a:lstStyle>
            <a:lvl1pPr>
              <a:defRPr/>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5410200"/>
            <a:ext cx="4040188" cy="762000"/>
          </a:xfrm>
          <a:solidFill>
            <a:schemeClr val="accent1"/>
          </a:solidFill>
          <a:ln w="9652">
            <a:solidFill>
              <a:schemeClr val="accent1"/>
            </a:solidFill>
            <a:miter lim="800000"/>
          </a:ln>
        </p:spPr>
        <p:txBody>
          <a:bodyPr lIns="182880" anchor="ctr"/>
          <a:lstStyle>
            <a:lvl1pPr marL="0" indent="0">
              <a:buNone/>
              <a:defRPr sz="2400" b="0">
                <a:solidFill>
                  <a:schemeClr val="bg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45026" y="5410200"/>
            <a:ext cx="4041775" cy="762000"/>
          </a:xfrm>
          <a:solidFill>
            <a:schemeClr val="accent1"/>
          </a:solidFill>
          <a:ln w="9652">
            <a:solidFill>
              <a:schemeClr val="accent1"/>
            </a:solidFill>
            <a:miter lim="800000"/>
          </a:ln>
        </p:spPr>
        <p:txBody>
          <a:bodyPr lIns="182880" anchor="ctr"/>
          <a:lstStyle>
            <a:lvl1pPr marL="0" indent="0">
              <a:buNone/>
              <a:defRPr sz="2400" b="0">
                <a:solidFill>
                  <a:schemeClr val="bg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1444294"/>
            <a:ext cx="4040188" cy="3941763"/>
          </a:xfrm>
          <a:ln>
            <a:noFill/>
            <a:prstDash val="sysDash"/>
            <a:miter lim="800000"/>
          </a:ln>
        </p:spPr>
        <p:txBody>
          <a:bodyPr/>
          <a:lstStyle>
            <a:lvl1pPr>
              <a:defRPr sz="2400"/>
            </a:lvl1pPr>
            <a:lvl2pPr>
              <a:defRPr sz="2000"/>
            </a:lvl2pPr>
            <a:lvl3pPr>
              <a:defRPr sz="1800"/>
            </a:lvl3pPr>
            <a:lvl4pPr>
              <a:defRPr sz="1600"/>
            </a:lvl4pPr>
            <a:lvl5pPr>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45025" y="1444294"/>
            <a:ext cx="4041775" cy="3941763"/>
          </a:xfrm>
          <a:ln>
            <a:noFill/>
            <a:prstDash val="sysDash"/>
            <a:miter lim="800000"/>
          </a:ln>
        </p:spPr>
        <p:txBody>
          <a:bodyPr/>
          <a:lstStyle>
            <a:lvl1pPr>
              <a:spcBef>
                <a:spcPts val="0"/>
              </a:spcBef>
              <a:defRPr sz="2400"/>
            </a:lvl1pPr>
            <a:lvl2pPr>
              <a:defRPr sz="2000"/>
            </a:lvl2pPr>
            <a:lvl3pPr>
              <a:defRPr sz="1800"/>
            </a:lvl3pPr>
            <a:lvl4pPr>
              <a:defRPr sz="1600"/>
            </a:lvl4pPr>
            <a:lvl5pPr>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p>
            <a:fld id="{1B681940-F566-4464-ACB8-C09C7EDA712F}" type="datetime1">
              <a:rPr lang="en-US" smtClean="0"/>
              <a:t>10/2/2024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182F15D9-E63D-4E66-A438-59A921FC5846}" type="slidenum">
              <a:rPr lang="en-US" smtClean="0"/>
              <a:t>‹#›</a:t>
            </a:fld>
            <a:endParaRPr lang="en-US"/>
          </a:p>
        </p:txBody>
      </p:sp>
    </p:spTree>
  </p:cSld>
  <p:clrMapOvr>
    <a:masterClrMapping/>
  </p:clrMapOvr>
  <mc:AlternateContent xmlns:mc="http://schemas.openxmlformats.org/markup-compatibility/2006" xmlns:p14="http://schemas.microsoft.com/office/powerpoint/2010/main">
    <mc:Choice Requires="p14">
      <p:transition spd="slow" p14:dur="1100">
        <p14:switch dir="r"/>
      </p:transition>
    </mc:Choice>
    <mc:Fallback xmlns="">
      <p:transition spd="slow">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3" name="Date Placeholder 2"/>
          <p:cNvSpPr>
            <a:spLocks noGrp="1"/>
          </p:cNvSpPr>
          <p:nvPr>
            <p:ph type="dt" sz="half" idx="10"/>
          </p:nvPr>
        </p:nvSpPr>
        <p:spPr/>
        <p:txBody>
          <a:bodyPr/>
          <a:lstStyle/>
          <a:p>
            <a:fld id="{92FB037E-9948-41A9-9C94-4E7169FB26F6}" type="datetime1">
              <a:rPr lang="en-US" smtClean="0"/>
              <a:t>10/2/2024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182F15D9-E63D-4E66-A438-59A921FC5846}" type="slidenum">
              <a:rPr lang="en-US" smtClean="0"/>
              <a:t>‹#›</a:t>
            </a:fld>
            <a:endParaRPr lang="en-US"/>
          </a:p>
        </p:txBody>
      </p:sp>
      <p:sp>
        <p:nvSpPr>
          <p:cNvPr id="6" name="Title 5"/>
          <p:cNvSpPr>
            <a:spLocks noGrp="1"/>
          </p:cNvSpPr>
          <p:nvPr>
            <p:ph type="title"/>
          </p:nvPr>
        </p:nvSpPr>
        <p:spPr/>
        <p:txBody>
          <a:bodyPr rtlCol="0"/>
          <a:lstStyle/>
          <a:p>
            <a:r>
              <a:rPr kumimoji="0" lang="en-US" smtClean="0"/>
              <a:t>Click to edit Master title style</a:t>
            </a:r>
            <a:endParaRPr kumimoji="0" lang="en-US"/>
          </a:p>
        </p:txBody>
      </p:sp>
    </p:spTree>
  </p:cSld>
  <p:clrMapOvr>
    <a:masterClrMapping/>
  </p:clrMapOvr>
  <mc:AlternateContent xmlns:mc="http://schemas.openxmlformats.org/markup-compatibility/2006" xmlns:p14="http://schemas.microsoft.com/office/powerpoint/2010/main">
    <mc:Choice Requires="p14">
      <p:transition spd="slow" p14:dur="1100">
        <p14:switch dir="r"/>
      </p:transition>
    </mc:Choice>
    <mc:Fallback xmlns="">
      <p:transition spd="slow">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72BE897-9F6E-49EE-84FD-0EF685B9B8DC}" type="datetime1">
              <a:rPr lang="en-US" smtClean="0"/>
              <a:t>10/2/2024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182F15D9-E63D-4E66-A438-59A921FC5846}" type="slidenum">
              <a:rPr lang="en-US" smtClean="0"/>
              <a:t>‹#›</a:t>
            </a:fld>
            <a:endParaRPr lang="en-US"/>
          </a:p>
        </p:txBody>
      </p:sp>
    </p:spTree>
  </p:cSld>
  <p:clrMapOvr>
    <a:masterClrMapping/>
  </p:clrMapOvr>
  <mc:AlternateContent xmlns:mc="http://schemas.openxmlformats.org/markup-compatibility/2006" xmlns:p14="http://schemas.microsoft.com/office/powerpoint/2010/main">
    <mc:Choice Requires="p14">
      <p:transition spd="slow" p14:dur="1100">
        <p14:switch dir="r"/>
      </p:transition>
    </mc:Choice>
    <mc:Fallback xmlns="">
      <p:transition spd="slow">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14400" y="4876800"/>
            <a:ext cx="7481776" cy="457200"/>
          </a:xfrm>
        </p:spPr>
        <p:txBody>
          <a:bodyPr vert="horz" anchor="t">
            <a:noAutofit/>
            <a:sp3d prstMaterial="softEdge">
              <a:bevelT w="0" h="0"/>
            </a:sp3d>
          </a:bodyPr>
          <a:lstStyle>
            <a:lvl1pPr algn="r">
              <a:buNone/>
              <a:defRPr sz="2500" b="0">
                <a:solidFill>
                  <a:schemeClr val="accent1"/>
                </a:solidFill>
                <a:effectLst/>
              </a:defRPr>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419600" y="5355102"/>
            <a:ext cx="3974592" cy="914400"/>
          </a:xfrm>
        </p:spPr>
        <p:txBody>
          <a:bodyPr/>
          <a:lstStyle>
            <a:lvl1pPr marL="0" indent="0" algn="r">
              <a:buNone/>
              <a:defRPr sz="16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914400" y="274320"/>
            <a:ext cx="7479792" cy="4572000"/>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a:xfrm>
            <a:off x="6727032" y="6407944"/>
            <a:ext cx="1920240" cy="365760"/>
          </a:xfrm>
        </p:spPr>
        <p:txBody>
          <a:bodyPr/>
          <a:lstStyle/>
          <a:p>
            <a:fld id="{EDF3919E-FD94-4CB8-8547-7049D3E3F25A}" type="datetime1">
              <a:rPr lang="en-US" smtClean="0"/>
              <a:t>10/2/2024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182F15D9-E63D-4E66-A438-59A921FC5846}" type="slidenum">
              <a:rPr lang="en-US" smtClean="0"/>
              <a:t>‹#›</a:t>
            </a:fld>
            <a:endParaRPr lang="en-US"/>
          </a:p>
        </p:txBody>
      </p:sp>
    </p:spTree>
  </p:cSld>
  <p:clrMapOvr>
    <a:masterClrMapping/>
  </p:clrMapOvr>
  <mc:AlternateContent xmlns:mc="http://schemas.openxmlformats.org/markup-compatibility/2006" xmlns:p14="http://schemas.microsoft.com/office/powerpoint/2010/main">
    <mc:Choice Requires="p14">
      <p:transition spd="slow" p14:dur="1100">
        <p14:switch dir="r"/>
      </p:transition>
    </mc:Choice>
    <mc:Fallback xmlns="">
      <p:transition spd="slow">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4" name="Text Placeholder 3"/>
          <p:cNvSpPr>
            <a:spLocks noGrp="1"/>
          </p:cNvSpPr>
          <p:nvPr>
            <p:ph type="body" sz="half" idx="2"/>
          </p:nvPr>
        </p:nvSpPr>
        <p:spPr>
          <a:xfrm>
            <a:off x="1141232" y="5443402"/>
            <a:ext cx="7162800" cy="648232"/>
          </a:xfrm>
          <a:noFill/>
        </p:spPr>
        <p:txBody>
          <a:bodyPr lIns="91440" tIns="0" rIns="91440" anchor="t"/>
          <a:lstStyle>
            <a:lvl1pPr marL="0" marR="18288" indent="0" algn="r">
              <a:buNone/>
              <a:defRPr sz="1400"/>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
        <p:nvSpPr>
          <p:cNvPr id="3" name="Picture Placeholder 2"/>
          <p:cNvSpPr>
            <a:spLocks noGrp="1"/>
          </p:cNvSpPr>
          <p:nvPr>
            <p:ph type="pic" idx="1"/>
          </p:nvPr>
        </p:nvSpPr>
        <p:spPr>
          <a:xfrm>
            <a:off x="228600" y="189968"/>
            <a:ext cx="8686800" cy="4389120"/>
          </a:xfrm>
          <a:prstGeom prst="rect">
            <a:avLst/>
          </a:prstGeom>
          <a:solidFill>
            <a:schemeClr val="bg2"/>
          </a:solidFill>
          <a:ln>
            <a:solidFill>
              <a:schemeClr val="bg1"/>
            </a:solidFill>
          </a:ln>
          <a:effectLst>
            <a:innerShdw blurRad="95250">
              <a:srgbClr val="000000"/>
            </a:innerShdw>
          </a:effectLst>
        </p:spPr>
        <p:txBody>
          <a:bodyPr/>
          <a:lstStyle>
            <a:lvl1pPr marL="0" indent="0">
              <a:buNone/>
              <a:defRPr sz="3200"/>
            </a:lvl1pPr>
            <a:extLst/>
          </a:lstStyle>
          <a:p>
            <a:r>
              <a:rPr kumimoji="0" lang="en-US" smtClean="0"/>
              <a:t>Click icon to add picture</a:t>
            </a:r>
            <a:endParaRPr kumimoji="0" lang="en-US" dirty="0"/>
          </a:p>
        </p:txBody>
      </p:sp>
      <p:sp>
        <p:nvSpPr>
          <p:cNvPr id="5" name="Date Placeholder 4"/>
          <p:cNvSpPr>
            <a:spLocks noGrp="1"/>
          </p:cNvSpPr>
          <p:nvPr>
            <p:ph type="dt" sz="half" idx="10"/>
          </p:nvPr>
        </p:nvSpPr>
        <p:spPr/>
        <p:txBody>
          <a:bodyPr/>
          <a:lstStyle>
            <a:lvl1pPr>
              <a:defRPr>
                <a:solidFill>
                  <a:schemeClr val="tx1"/>
                </a:solidFill>
              </a:defRPr>
            </a:lvl1pPr>
            <a:extLst/>
          </a:lstStyle>
          <a:p>
            <a:fld id="{27D7588B-B913-409B-8DD3-650D1E549561}" type="datetime1">
              <a:rPr lang="en-US" smtClean="0"/>
              <a:t>10/2/2024</a:t>
            </a:fld>
            <a:endParaRPr lang="en-US"/>
          </a:p>
        </p:txBody>
      </p:sp>
      <p:sp>
        <p:nvSpPr>
          <p:cNvPr id="6" name="Footer Placeholder 5"/>
          <p:cNvSpPr>
            <a:spLocks noGrp="1"/>
          </p:cNvSpPr>
          <p:nvPr>
            <p:ph type="ftr" sz="quarter" idx="11"/>
          </p:nvPr>
        </p:nvSpPr>
        <p:spPr>
          <a:xfrm>
            <a:off x="4380072" y="6407944"/>
            <a:ext cx="2350681" cy="365125"/>
          </a:xfrm>
        </p:spPr>
        <p:txBody>
          <a:bodyPr/>
          <a:lstStyle>
            <a:lvl1pPr>
              <a:defRPr>
                <a:solidFill>
                  <a:schemeClr val="tx1"/>
                </a:solidFill>
              </a:defRPr>
            </a:lvl1pPr>
            <a:extLst/>
          </a:lstStyle>
          <a:p>
            <a:endParaRPr lang="en-US"/>
          </a:p>
        </p:txBody>
      </p:sp>
      <p:sp>
        <p:nvSpPr>
          <p:cNvPr id="7" name="Slide Number Placeholder 6"/>
          <p:cNvSpPr>
            <a:spLocks noGrp="1"/>
          </p:cNvSpPr>
          <p:nvPr>
            <p:ph type="sldNum" sz="quarter" idx="12"/>
          </p:nvPr>
        </p:nvSpPr>
        <p:spPr/>
        <p:txBody>
          <a:bodyPr/>
          <a:lstStyle>
            <a:lvl1pPr>
              <a:defRPr>
                <a:solidFill>
                  <a:schemeClr val="tx1"/>
                </a:solidFill>
              </a:defRPr>
            </a:lvl1pPr>
            <a:extLst/>
          </a:lstStyle>
          <a:p>
            <a:fld id="{182F15D9-E63D-4E66-A438-59A921FC5846}" type="slidenum">
              <a:rPr lang="en-US" smtClean="0"/>
              <a:t>‹#›</a:t>
            </a:fld>
            <a:endParaRPr lang="en-US"/>
          </a:p>
        </p:txBody>
      </p:sp>
      <p:sp>
        <p:nvSpPr>
          <p:cNvPr id="2" name="Title 1"/>
          <p:cNvSpPr>
            <a:spLocks noGrp="1"/>
          </p:cNvSpPr>
          <p:nvPr>
            <p:ph type="title"/>
          </p:nvPr>
        </p:nvSpPr>
        <p:spPr>
          <a:xfrm>
            <a:off x="228600" y="4865122"/>
            <a:ext cx="8075432" cy="562672"/>
          </a:xfrm>
          <a:noFill/>
        </p:spPr>
        <p:txBody>
          <a:bodyPr anchor="t">
            <a:sp3d prstMaterial="softEdge"/>
          </a:bodyPr>
          <a:lstStyle>
            <a:lvl1pPr marR="0" algn="r">
              <a:buNone/>
              <a:defRPr sz="3000" b="0">
                <a:solidFill>
                  <a:schemeClr val="accent1"/>
                </a:solidFill>
                <a:effectLst>
                  <a:outerShdw blurRad="50800" dist="25000" dir="5400000" algn="t" rotWithShape="0">
                    <a:prstClr val="black">
                      <a:alpha val="45000"/>
                    </a:prstClr>
                  </a:outerShdw>
                </a:effectLst>
              </a:defRPr>
            </a:lvl1pPr>
            <a:extLst/>
          </a:lstStyle>
          <a:p>
            <a:r>
              <a:rPr kumimoji="0" lang="en-US" smtClean="0"/>
              <a:t>Click to edit Master title style</a:t>
            </a:r>
            <a:endParaRPr kumimoji="0" lang="en-US"/>
          </a:p>
        </p:txBody>
      </p:sp>
      <p:sp>
        <p:nvSpPr>
          <p:cNvPr id="8" name="Freeform 7"/>
          <p:cNvSpPr>
            <a:spLocks/>
          </p:cNvSpPr>
          <p:nvPr/>
        </p:nvSpPr>
        <p:spPr bwMode="auto">
          <a:xfrm>
            <a:off x="499273" y="5944936"/>
            <a:ext cx="4940624" cy="921076"/>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7485" h="337">
                <a:moveTo>
                  <a:pt x="0" y="2"/>
                </a:moveTo>
                <a:lnTo>
                  <a:pt x="7485" y="337"/>
                </a:lnTo>
                <a:lnTo>
                  <a:pt x="5558" y="337"/>
                </a:lnTo>
                <a:lnTo>
                  <a:pt x="1" y="0"/>
                </a:lnTo>
              </a:path>
            </a:pathLst>
          </a:custGeom>
          <a:solidFill>
            <a:schemeClr val="accent1">
              <a:tint val="65000"/>
              <a:satMod val="115000"/>
              <a:alpha val="4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9" name="Freeform 8"/>
          <p:cNvSpPr>
            <a:spLocks/>
          </p:cNvSpPr>
          <p:nvPr/>
        </p:nvSpPr>
        <p:spPr bwMode="auto">
          <a:xfrm>
            <a:off x="485717" y="5939011"/>
            <a:ext cx="3690451" cy="933450"/>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591" h="588">
                <a:moveTo>
                  <a:pt x="0" y="0"/>
                </a:moveTo>
                <a:lnTo>
                  <a:pt x="5591" y="585"/>
                </a:lnTo>
                <a:lnTo>
                  <a:pt x="4415" y="588"/>
                </a:lnTo>
                <a:lnTo>
                  <a:pt x="12" y="4"/>
                </a:lnTo>
              </a:path>
            </a:pathLst>
          </a:custGeom>
          <a:solidFill>
            <a:srgbClr val="000000">
              <a:alpha val="100000"/>
            </a:srgbClr>
          </a:solidFill>
          <a:ln w="9525" cap="flat" cmpd="sng" algn="ctr">
            <a:no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0" name="Right Triangle 9"/>
          <p:cNvSpPr>
            <a:spLocks/>
          </p:cNvSpPr>
          <p:nvPr/>
        </p:nvSpPr>
        <p:spPr bwMode="auto">
          <a:xfrm>
            <a:off x="-6042" y="5791253"/>
            <a:ext cx="3402314" cy="1080868"/>
          </a:xfrm>
          <a:prstGeom prst="rtTriangle">
            <a:avLst/>
          </a:prstGeom>
          <a:blipFill>
            <a:blip r:embed="rId2">
              <a:alphaModFix amt="50000"/>
            </a:blip>
            <a:tile tx="0" ty="0" sx="50000" sy="50000" flip="none" algn="t"/>
          </a:blipFill>
          <a:ln w="12700" cap="rnd" cmpd="thickThin" algn="ctr">
            <a:noFill/>
            <a:prstDash val="solid"/>
          </a:ln>
          <a:effectLst>
            <a:fillOverlay blend="mult">
              <a:gradFill flip="none" rotWithShape="1">
                <a:gsLst>
                  <a:gs pos="0">
                    <a:schemeClr val="accent1">
                      <a:shade val="20000"/>
                      <a:satMod val="176000"/>
                      <a:alpha val="100000"/>
                    </a:schemeClr>
                  </a:gs>
                  <a:gs pos="18000">
                    <a:schemeClr val="accent1">
                      <a:shade val="48000"/>
                      <a:satMod val="153000"/>
                      <a:alpha val="100000"/>
                    </a:schemeClr>
                  </a:gs>
                  <a:gs pos="43000">
                    <a:schemeClr val="accent1">
                      <a:tint val="86000"/>
                      <a:satMod val="149000"/>
                      <a:alpha val="100000"/>
                    </a:schemeClr>
                  </a:gs>
                  <a:gs pos="45000">
                    <a:schemeClr val="accent1">
                      <a:tint val="85000"/>
                      <a:satMod val="150000"/>
                      <a:alpha val="100000"/>
                    </a:schemeClr>
                  </a:gs>
                  <a:gs pos="50000">
                    <a:schemeClr val="accent1">
                      <a:tint val="86000"/>
                      <a:satMod val="149000"/>
                      <a:alpha val="100000"/>
                    </a:schemeClr>
                  </a:gs>
                  <a:gs pos="79000">
                    <a:schemeClr val="accent1">
                      <a:shade val="53000"/>
                      <a:satMod val="150000"/>
                      <a:alpha val="100000"/>
                    </a:schemeClr>
                  </a:gs>
                  <a:gs pos="100000">
                    <a:schemeClr val="accent1">
                      <a:shade val="25000"/>
                      <a:satMod val="170000"/>
                      <a:alpha val="100000"/>
                    </a:schemeClr>
                  </a:gs>
                </a:gsLst>
                <a:lin ang="450000" scaled="1"/>
                <a:tileRect/>
              </a:gradFill>
            </a:fillOverlay>
          </a:effectLst>
        </p:spPr>
        <p:style>
          <a:lnRef idx="3">
            <a:schemeClr val="lt1"/>
          </a:lnRef>
          <a:fillRef idx="1">
            <a:schemeClr val="accent1"/>
          </a:fillRef>
          <a:effectRef idx="1">
            <a:schemeClr val="accent1"/>
          </a:effectRef>
          <a:fontRef idx="minor">
            <a:schemeClr val="lt1"/>
          </a:fontRef>
        </p:style>
        <p:txBody>
          <a:bodyPr vert="horz" wrap="square" lIns="91440" tIns="45720" rIns="91440" bIns="45720" anchor="ctr" compatLnSpc="1"/>
          <a:lstStyle/>
          <a:p>
            <a:pPr algn="ctr" eaLnBrk="1" latinLnBrk="0" hangingPunct="1"/>
            <a:endParaRPr kumimoji="0" lang="en-US"/>
          </a:p>
        </p:txBody>
      </p:sp>
      <p:cxnSp>
        <p:nvCxnSpPr>
          <p:cNvPr id="11" name="Straight Connector 10"/>
          <p:cNvCxnSpPr/>
          <p:nvPr/>
        </p:nvCxnSpPr>
        <p:spPr>
          <a:xfrm>
            <a:off x="-9237" y="5787738"/>
            <a:ext cx="3405509" cy="1084383"/>
          </a:xfrm>
          <a:prstGeom prst="line">
            <a:avLst/>
          </a:prstGeom>
          <a:noFill/>
          <a:ln w="12065" cap="flat" cmpd="sng" algn="ctr">
            <a:gradFill>
              <a:gsLst>
                <a:gs pos="45000">
                  <a:schemeClr val="accent1">
                    <a:tint val="70000"/>
                    <a:satMod val="110000"/>
                  </a:schemeClr>
                </a:gs>
                <a:gs pos="15000">
                  <a:schemeClr val="accent1">
                    <a:shade val="40000"/>
                    <a:satMod val="110000"/>
                  </a:schemeClr>
                </a:gs>
              </a:gsLst>
              <a:lin ang="5400000" scaled="1"/>
            </a:gradFill>
            <a:prstDash val="solid"/>
            <a:miter lim="800000"/>
          </a:ln>
          <a:effectLst/>
        </p:spPr>
        <p:style>
          <a:lnRef idx="2">
            <a:schemeClr val="accent1"/>
          </a:lnRef>
          <a:fillRef idx="0">
            <a:schemeClr val="accent1"/>
          </a:fillRef>
          <a:effectRef idx="1">
            <a:schemeClr val="accent1"/>
          </a:effectRef>
          <a:fontRef idx="minor">
            <a:schemeClr val="tx1"/>
          </a:fontRef>
        </p:style>
      </p:cxnSp>
      <p:sp>
        <p:nvSpPr>
          <p:cNvPr id="12" name="Chevron 11"/>
          <p:cNvSpPr/>
          <p:nvPr/>
        </p:nvSpPr>
        <p:spPr>
          <a:xfrm>
            <a:off x="8664112" y="4988440"/>
            <a:ext cx="18288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p>
            <a:pPr algn="l" eaLnBrk="1" latinLnBrk="0" hangingPunct="1"/>
            <a:endParaRPr kumimoji="0" lang="en-US"/>
          </a:p>
        </p:txBody>
      </p:sp>
      <p:sp>
        <p:nvSpPr>
          <p:cNvPr id="13" name="Chevron 12"/>
          <p:cNvSpPr/>
          <p:nvPr/>
        </p:nvSpPr>
        <p:spPr>
          <a:xfrm>
            <a:off x="8477696" y="4988440"/>
            <a:ext cx="18288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p>
            <a:pPr algn="l" eaLnBrk="1" latinLnBrk="0" hangingPunct="1"/>
            <a:endParaRPr kumimoji="0" lang="en-US"/>
          </a:p>
        </p:txBody>
      </p:sp>
    </p:spTree>
  </p:cSld>
  <p:clrMapOvr>
    <a:masterClrMapping/>
  </p:clrMapOvr>
  <mc:AlternateContent xmlns:mc="http://schemas.openxmlformats.org/markup-compatibility/2006" xmlns:p14="http://schemas.microsoft.com/office/powerpoint/2010/main">
    <mc:Choice Requires="p14">
      <p:transition spd="slow" p14:dur="1100">
        <p14:switch dir="r"/>
      </p:transition>
    </mc:Choice>
    <mc:Fallback xmlns="">
      <p:transition spd="slow">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457200" y="1481329"/>
            <a:ext cx="8229600" cy="4386071"/>
          </a:xfrm>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18614B37-3233-4D69-9230-3827D57217FE}" type="datetime1">
              <a:rPr lang="en-US" smtClean="0"/>
              <a:t>10/2/2024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182F15D9-E63D-4E66-A438-59A921FC5846}" type="slidenum">
              <a:rPr lang="en-US" smtClean="0"/>
              <a:t>‹#›</a:t>
            </a:fld>
            <a:endParaRPr lang="en-US"/>
          </a:p>
        </p:txBody>
      </p:sp>
    </p:spTree>
  </p:cSld>
  <p:clrMapOvr>
    <a:masterClrMapping/>
  </p:clrMapOvr>
  <mc:AlternateContent xmlns:mc="http://schemas.openxmlformats.org/markup-compatibility/2006" xmlns:p14="http://schemas.microsoft.com/office/powerpoint/2010/main">
    <mc:Choice Requires="p14">
      <p:transition spd="slow" p14:dur="1100">
        <p14:switch dir="r"/>
      </p:transition>
    </mc:Choice>
    <mc:Fallback xmlns="">
      <p:transition spd="slow">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44013" y="274640"/>
            <a:ext cx="1777470" cy="5592761"/>
          </a:xfrm>
        </p:spPr>
        <p:txBody>
          <a:bodyPr vert="eaVer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457200" y="274641"/>
            <a:ext cx="6324600" cy="5592760"/>
          </a:xfrm>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DC452DA2-C91A-44F3-8C1A-50F6F1FB2625}" type="datetime1">
              <a:rPr lang="en-US" smtClean="0"/>
              <a:t>10/2/2024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182F15D9-E63D-4E66-A438-59A921FC5846}" type="slidenum">
              <a:rPr lang="en-US" smtClean="0"/>
              <a:t>‹#›</a:t>
            </a:fld>
            <a:endParaRPr lang="en-US"/>
          </a:p>
        </p:txBody>
      </p:sp>
    </p:spTree>
  </p:cSld>
  <p:clrMapOvr>
    <a:masterClrMapping/>
  </p:clrMapOvr>
  <mc:AlternateContent xmlns:mc="http://schemas.openxmlformats.org/markup-compatibility/2006" xmlns:p14="http://schemas.microsoft.com/office/powerpoint/2010/main">
    <mc:Choice Requires="p14">
      <p:transition spd="slow" p14:dur="1100">
        <p14:switch dir="r"/>
      </p:transition>
    </mc:Choice>
    <mc:Fallback xmlns="">
      <p:transition spd="slow">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3" name="Freeform 12"/>
          <p:cNvSpPr>
            <a:spLocks/>
          </p:cNvSpPr>
          <p:nvPr/>
        </p:nvSpPr>
        <p:spPr bwMode="auto">
          <a:xfrm>
            <a:off x="499273" y="5944936"/>
            <a:ext cx="4940624" cy="921076"/>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7485" h="337">
                <a:moveTo>
                  <a:pt x="0" y="2"/>
                </a:moveTo>
                <a:lnTo>
                  <a:pt x="7485" y="337"/>
                </a:lnTo>
                <a:lnTo>
                  <a:pt x="5558" y="337"/>
                </a:lnTo>
                <a:lnTo>
                  <a:pt x="1" y="0"/>
                </a:lnTo>
              </a:path>
            </a:pathLst>
          </a:custGeom>
          <a:solidFill>
            <a:schemeClr val="accent1">
              <a:tint val="65000"/>
              <a:satMod val="115000"/>
              <a:alpha val="4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2" name="Freeform 11"/>
          <p:cNvSpPr>
            <a:spLocks/>
          </p:cNvSpPr>
          <p:nvPr/>
        </p:nvSpPr>
        <p:spPr bwMode="auto">
          <a:xfrm>
            <a:off x="485717" y="5939011"/>
            <a:ext cx="3690451" cy="933450"/>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591" h="588">
                <a:moveTo>
                  <a:pt x="0" y="0"/>
                </a:moveTo>
                <a:lnTo>
                  <a:pt x="5591" y="585"/>
                </a:lnTo>
                <a:lnTo>
                  <a:pt x="4415" y="588"/>
                </a:lnTo>
                <a:lnTo>
                  <a:pt x="12" y="4"/>
                </a:lnTo>
              </a:path>
            </a:pathLst>
          </a:custGeom>
          <a:solidFill>
            <a:srgbClr val="000000">
              <a:alpha val="100000"/>
            </a:srgbClr>
          </a:solidFill>
          <a:ln w="9525" cap="flat" cmpd="sng" algn="ctr">
            <a:no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4" name="Right Triangle 13"/>
          <p:cNvSpPr>
            <a:spLocks/>
          </p:cNvSpPr>
          <p:nvPr/>
        </p:nvSpPr>
        <p:spPr bwMode="auto">
          <a:xfrm>
            <a:off x="-6042" y="5791253"/>
            <a:ext cx="3402314" cy="1080868"/>
          </a:xfrm>
          <a:prstGeom prst="rtTriangle">
            <a:avLst/>
          </a:prstGeom>
          <a:blipFill>
            <a:blip r:embed="rId13">
              <a:alphaModFix amt="50000"/>
            </a:blip>
            <a:tile tx="0" ty="0" sx="50000" sy="50000" flip="none" algn="t"/>
          </a:blipFill>
          <a:ln w="12700" cap="rnd" cmpd="thickThin" algn="ctr">
            <a:noFill/>
            <a:prstDash val="solid"/>
          </a:ln>
          <a:effectLst>
            <a:fillOverlay blend="mult">
              <a:gradFill flip="none" rotWithShape="1">
                <a:gsLst>
                  <a:gs pos="0">
                    <a:schemeClr val="accent1">
                      <a:shade val="20000"/>
                      <a:satMod val="176000"/>
                      <a:alpha val="100000"/>
                    </a:schemeClr>
                  </a:gs>
                  <a:gs pos="18000">
                    <a:schemeClr val="accent1">
                      <a:shade val="48000"/>
                      <a:satMod val="153000"/>
                      <a:alpha val="100000"/>
                    </a:schemeClr>
                  </a:gs>
                  <a:gs pos="43000">
                    <a:schemeClr val="accent1">
                      <a:tint val="86000"/>
                      <a:satMod val="149000"/>
                      <a:alpha val="100000"/>
                    </a:schemeClr>
                  </a:gs>
                  <a:gs pos="45000">
                    <a:schemeClr val="accent1">
                      <a:tint val="85000"/>
                      <a:satMod val="150000"/>
                      <a:alpha val="100000"/>
                    </a:schemeClr>
                  </a:gs>
                  <a:gs pos="50000">
                    <a:schemeClr val="accent1">
                      <a:tint val="86000"/>
                      <a:satMod val="149000"/>
                      <a:alpha val="100000"/>
                    </a:schemeClr>
                  </a:gs>
                  <a:gs pos="79000">
                    <a:schemeClr val="accent1">
                      <a:shade val="53000"/>
                      <a:satMod val="150000"/>
                      <a:alpha val="100000"/>
                    </a:schemeClr>
                  </a:gs>
                  <a:gs pos="100000">
                    <a:schemeClr val="accent1">
                      <a:shade val="25000"/>
                      <a:satMod val="170000"/>
                      <a:alpha val="100000"/>
                    </a:schemeClr>
                  </a:gs>
                </a:gsLst>
                <a:lin ang="450000" scaled="1"/>
                <a:tileRect/>
              </a:gradFill>
            </a:fillOverlay>
          </a:effectLst>
        </p:spPr>
        <p:style>
          <a:lnRef idx="3">
            <a:schemeClr val="lt1"/>
          </a:lnRef>
          <a:fillRef idx="1">
            <a:schemeClr val="accent1"/>
          </a:fillRef>
          <a:effectRef idx="1">
            <a:schemeClr val="accent1"/>
          </a:effectRef>
          <a:fontRef idx="minor">
            <a:schemeClr val="lt1"/>
          </a:fontRef>
        </p:style>
        <p:txBody>
          <a:bodyPr vert="horz" wrap="square" lIns="91440" tIns="45720" rIns="91440" bIns="45720" anchor="ctr" compatLnSpc="1"/>
          <a:lstStyle/>
          <a:p>
            <a:pPr algn="ctr" eaLnBrk="1" latinLnBrk="0" hangingPunct="1"/>
            <a:endParaRPr kumimoji="0" lang="en-US"/>
          </a:p>
        </p:txBody>
      </p:sp>
      <p:cxnSp>
        <p:nvCxnSpPr>
          <p:cNvPr id="15" name="Straight Connector 14"/>
          <p:cNvCxnSpPr/>
          <p:nvPr/>
        </p:nvCxnSpPr>
        <p:spPr>
          <a:xfrm>
            <a:off x="-9237" y="5787738"/>
            <a:ext cx="3405509" cy="1084383"/>
          </a:xfrm>
          <a:prstGeom prst="line">
            <a:avLst/>
          </a:prstGeom>
          <a:noFill/>
          <a:ln w="12065" cap="flat" cmpd="sng" algn="ctr">
            <a:gradFill>
              <a:gsLst>
                <a:gs pos="45000">
                  <a:schemeClr val="accent1">
                    <a:tint val="70000"/>
                    <a:satMod val="110000"/>
                  </a:schemeClr>
                </a:gs>
                <a:gs pos="15000">
                  <a:schemeClr val="accent1">
                    <a:shade val="40000"/>
                    <a:satMod val="110000"/>
                  </a:schemeClr>
                </a:gs>
              </a:gsLst>
              <a:lin ang="5400000" scaled="1"/>
            </a:gradFill>
            <a:prstDash val="solid"/>
            <a:miter lim="800000"/>
          </a:ln>
          <a:effectLst/>
        </p:spPr>
        <p:style>
          <a:lnRef idx="2">
            <a:schemeClr val="accent1"/>
          </a:lnRef>
          <a:fillRef idx="0">
            <a:schemeClr val="accent1"/>
          </a:fillRef>
          <a:effectRef idx="1">
            <a:schemeClr val="accent1"/>
          </a:effectRef>
          <a:fontRef idx="minor">
            <a:schemeClr val="tx1"/>
          </a:fontRef>
        </p:style>
      </p:cxnSp>
      <p:sp>
        <p:nvSpPr>
          <p:cNvPr id="9" name="Title Placeholder 8"/>
          <p:cNvSpPr>
            <a:spLocks noGrp="1"/>
          </p:cNvSpPr>
          <p:nvPr>
            <p:ph type="title"/>
          </p:nvPr>
        </p:nvSpPr>
        <p:spPr>
          <a:xfrm>
            <a:off x="457200" y="274638"/>
            <a:ext cx="8229600" cy="1143000"/>
          </a:xfrm>
          <a:prstGeom prst="rect">
            <a:avLst/>
          </a:prstGeom>
        </p:spPr>
        <p:txBody>
          <a:bodyPr vert="horz" anchor="ctr">
            <a:normAutofit/>
            <a:scene3d>
              <a:camera prst="orthographicFront"/>
              <a:lightRig rig="soft" dir="t"/>
            </a:scene3d>
            <a:sp3d prstMaterial="softEdge">
              <a:bevelT w="25400" h="25400"/>
            </a:sp3d>
          </a:bodyPr>
          <a:lstStyle/>
          <a:p>
            <a:r>
              <a:rPr kumimoji="0" lang="en-US" smtClean="0"/>
              <a:t>Click to edit Master title style</a:t>
            </a:r>
            <a:endParaRPr kumimoji="0" lang="en-US"/>
          </a:p>
        </p:txBody>
      </p:sp>
      <p:sp>
        <p:nvSpPr>
          <p:cNvPr id="30" name="Text Placeholder 29"/>
          <p:cNvSpPr>
            <a:spLocks noGrp="1"/>
          </p:cNvSpPr>
          <p:nvPr>
            <p:ph type="body" idx="1"/>
          </p:nvPr>
        </p:nvSpPr>
        <p:spPr>
          <a:xfrm>
            <a:off x="457200" y="1481328"/>
            <a:ext cx="8229600" cy="4525963"/>
          </a:xfrm>
          <a:prstGeom prst="rect">
            <a:avLst/>
          </a:prstGeom>
        </p:spPr>
        <p:txBody>
          <a:bodyPr vert="horz">
            <a:normAutofit/>
          </a:bodyPr>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10" name="Date Placeholder 9"/>
          <p:cNvSpPr>
            <a:spLocks noGrp="1"/>
          </p:cNvSpPr>
          <p:nvPr>
            <p:ph type="dt" sz="half" idx="2"/>
          </p:nvPr>
        </p:nvSpPr>
        <p:spPr>
          <a:xfrm>
            <a:off x="6727032" y="6407944"/>
            <a:ext cx="1920240" cy="365760"/>
          </a:xfrm>
          <a:prstGeom prst="rect">
            <a:avLst/>
          </a:prstGeom>
        </p:spPr>
        <p:txBody>
          <a:bodyPr vert="horz" anchor="b"/>
          <a:lstStyle>
            <a:lvl1pPr algn="l" eaLnBrk="1" latinLnBrk="0" hangingPunct="1">
              <a:defRPr kumimoji="0" sz="1000">
                <a:solidFill>
                  <a:schemeClr val="tx1"/>
                </a:solidFill>
              </a:defRPr>
            </a:lvl1pPr>
            <a:extLst/>
          </a:lstStyle>
          <a:p>
            <a:fld id="{00775D8A-0564-4783-B9D0-ADF6501EA97B}" type="datetime1">
              <a:rPr lang="en-US" smtClean="0"/>
              <a:t>10/2/2024</a:t>
            </a:fld>
            <a:endParaRPr lang="en-US"/>
          </a:p>
        </p:txBody>
      </p:sp>
      <p:sp>
        <p:nvSpPr>
          <p:cNvPr id="22" name="Footer Placeholder 21"/>
          <p:cNvSpPr>
            <a:spLocks noGrp="1"/>
          </p:cNvSpPr>
          <p:nvPr>
            <p:ph type="ftr" sz="quarter" idx="3"/>
          </p:nvPr>
        </p:nvSpPr>
        <p:spPr>
          <a:xfrm>
            <a:off x="4380072" y="6407944"/>
            <a:ext cx="2350681" cy="365125"/>
          </a:xfrm>
          <a:prstGeom prst="rect">
            <a:avLst/>
          </a:prstGeom>
        </p:spPr>
        <p:txBody>
          <a:bodyPr vert="horz" anchor="b"/>
          <a:lstStyle>
            <a:lvl1pPr algn="r" eaLnBrk="1" latinLnBrk="0" hangingPunct="1">
              <a:defRPr kumimoji="0" sz="1000">
                <a:solidFill>
                  <a:schemeClr val="tx1"/>
                </a:solidFill>
              </a:defRPr>
            </a:lvl1pPr>
            <a:extLst/>
          </a:lstStyle>
          <a:p>
            <a:endParaRPr lang="en-US"/>
          </a:p>
        </p:txBody>
      </p:sp>
      <p:sp>
        <p:nvSpPr>
          <p:cNvPr id="18" name="Slide Number Placeholder 17"/>
          <p:cNvSpPr>
            <a:spLocks noGrp="1"/>
          </p:cNvSpPr>
          <p:nvPr>
            <p:ph type="sldNum" sz="quarter" idx="4"/>
          </p:nvPr>
        </p:nvSpPr>
        <p:spPr>
          <a:xfrm>
            <a:off x="8647272" y="6407944"/>
            <a:ext cx="365760" cy="365125"/>
          </a:xfrm>
          <a:prstGeom prst="rect">
            <a:avLst/>
          </a:prstGeom>
        </p:spPr>
        <p:txBody>
          <a:bodyPr vert="horz" anchor="b"/>
          <a:lstStyle>
            <a:lvl1pPr algn="r" eaLnBrk="1" latinLnBrk="0" hangingPunct="1">
              <a:defRPr kumimoji="0" sz="1000" b="0">
                <a:solidFill>
                  <a:schemeClr val="tx1"/>
                </a:solidFill>
              </a:defRPr>
            </a:lvl1pPr>
            <a:extLst/>
          </a:lstStyle>
          <a:p>
            <a:fld id="{182F15D9-E63D-4E66-A438-59A921FC5846}"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877" r:id="rId1"/>
    <p:sldLayoutId id="2147483878" r:id="rId2"/>
    <p:sldLayoutId id="2147483879" r:id="rId3"/>
    <p:sldLayoutId id="2147483880" r:id="rId4"/>
    <p:sldLayoutId id="2147483881" r:id="rId5"/>
    <p:sldLayoutId id="2147483882" r:id="rId6"/>
    <p:sldLayoutId id="2147483883" r:id="rId7"/>
    <p:sldLayoutId id="2147483884" r:id="rId8"/>
    <p:sldLayoutId id="2147483885" r:id="rId9"/>
    <p:sldLayoutId id="2147483886" r:id="rId10"/>
    <p:sldLayoutId id="2147483887" r:id="rId11"/>
  </p:sldLayoutIdLst>
  <mc:AlternateContent xmlns:mc="http://schemas.openxmlformats.org/markup-compatibility/2006" xmlns:p14="http://schemas.microsoft.com/office/powerpoint/2010/main">
    <mc:Choice Requires="p14">
      <p:transition spd="slow" p14:dur="1100">
        <p14:switch dir="r"/>
      </p:transition>
    </mc:Choice>
    <mc:Fallback xmlns="">
      <p:transition spd="slow">
        <p:fade/>
      </p:transition>
    </mc:Fallback>
  </mc:AlternateContent>
  <p:hf hdr="0" ftr="0" dt="0"/>
  <p:txStyles>
    <p:titleStyle>
      <a:lvl1pPr algn="l" rtl="0" eaLnBrk="1" latinLnBrk="0" hangingPunct="1">
        <a:spcBef>
          <a:spcPct val="0"/>
        </a:spcBef>
        <a:buNone/>
        <a:defRPr kumimoji="0" sz="4100" b="1" kern="1200">
          <a:solidFill>
            <a:schemeClr val="tx2"/>
          </a:solidFill>
          <a:effectLst>
            <a:outerShdw blurRad="31750" dist="25400" dir="5400000" algn="tl" rotWithShape="0">
              <a:srgbClr val="000000">
                <a:alpha val="25000"/>
              </a:srgbClr>
            </a:outerShdw>
          </a:effectLst>
          <a:latin typeface="+mj-lt"/>
          <a:ea typeface="+mj-ea"/>
          <a:cs typeface="+mj-cs"/>
        </a:defRPr>
      </a:lvl1pPr>
      <a:extLst/>
    </p:titleStyle>
    <p:bodyStyle>
      <a:lvl1pPr marL="365760" indent="-256032" algn="l" rtl="0" eaLnBrk="1" latinLnBrk="0" hangingPunct="1">
        <a:spcBef>
          <a:spcPts val="400"/>
        </a:spcBef>
        <a:spcAft>
          <a:spcPts val="0"/>
        </a:spcAft>
        <a:buClr>
          <a:schemeClr val="accent1"/>
        </a:buClr>
        <a:buSzPct val="68000"/>
        <a:buFont typeface="Wingdings 3"/>
        <a:buChar char=""/>
        <a:defRPr kumimoji="0" sz="2700" kern="1200">
          <a:solidFill>
            <a:schemeClr val="tx1"/>
          </a:solidFill>
          <a:latin typeface="+mn-lt"/>
          <a:ea typeface="+mn-ea"/>
          <a:cs typeface="+mn-cs"/>
        </a:defRPr>
      </a:lvl1pPr>
      <a:lvl2pPr marL="621792" indent="-228600" algn="l" rtl="0" eaLnBrk="1" latinLnBrk="0" hangingPunct="1">
        <a:spcBef>
          <a:spcPts val="324"/>
        </a:spcBef>
        <a:buClr>
          <a:schemeClr val="accent1"/>
        </a:buClr>
        <a:buFont typeface="Verdana"/>
        <a:buChar char="◦"/>
        <a:defRPr kumimoji="0" sz="2300" kern="1200">
          <a:solidFill>
            <a:schemeClr val="tx1"/>
          </a:solidFill>
          <a:latin typeface="+mn-lt"/>
          <a:ea typeface="+mn-ea"/>
          <a:cs typeface="+mn-cs"/>
        </a:defRPr>
      </a:lvl2pPr>
      <a:lvl3pPr marL="859536" indent="-228600" algn="l" rtl="0" eaLnBrk="1" latinLnBrk="0" hangingPunct="1">
        <a:spcBef>
          <a:spcPts val="350"/>
        </a:spcBef>
        <a:buClr>
          <a:schemeClr val="accent2"/>
        </a:buClr>
        <a:buSzPct val="100000"/>
        <a:buFont typeface="Wingdings 2"/>
        <a:buChar char=""/>
        <a:defRPr kumimoji="0" sz="2100" kern="1200">
          <a:solidFill>
            <a:schemeClr val="tx1"/>
          </a:solidFill>
          <a:latin typeface="+mn-lt"/>
          <a:ea typeface="+mn-ea"/>
          <a:cs typeface="+mn-cs"/>
        </a:defRPr>
      </a:lvl3pPr>
      <a:lvl4pPr marL="1143000" indent="-228600" algn="l" rtl="0" eaLnBrk="1" latinLnBrk="0" hangingPunct="1">
        <a:spcBef>
          <a:spcPts val="350"/>
        </a:spcBef>
        <a:buClr>
          <a:schemeClr val="accent2"/>
        </a:buClr>
        <a:buFont typeface="Wingdings 2"/>
        <a:buChar char=""/>
        <a:defRPr kumimoji="0" sz="1900" kern="1200">
          <a:solidFill>
            <a:schemeClr val="tx1"/>
          </a:solidFill>
          <a:latin typeface="+mn-lt"/>
          <a:ea typeface="+mn-ea"/>
          <a:cs typeface="+mn-cs"/>
        </a:defRPr>
      </a:lvl4pPr>
      <a:lvl5pPr marL="1371600" indent="-228600" algn="l" rtl="0" eaLnBrk="1" latinLnBrk="0" hangingPunct="1">
        <a:spcBef>
          <a:spcPts val="350"/>
        </a:spcBef>
        <a:buClr>
          <a:schemeClr val="accent2"/>
        </a:buClr>
        <a:buFont typeface="Wingdings 2"/>
        <a:buChar char=""/>
        <a:defRPr kumimoji="0" sz="1800" kern="1200">
          <a:solidFill>
            <a:schemeClr val="tx1"/>
          </a:solidFill>
          <a:latin typeface="+mn-lt"/>
          <a:ea typeface="+mn-ea"/>
          <a:cs typeface="+mn-cs"/>
        </a:defRPr>
      </a:lvl5pPr>
      <a:lvl6pPr marL="1600200" indent="-228600" algn="l" rtl="0" eaLnBrk="1" latinLnBrk="0" hangingPunct="1">
        <a:spcBef>
          <a:spcPts val="350"/>
        </a:spcBef>
        <a:buClr>
          <a:schemeClr val="accent3"/>
        </a:buClr>
        <a:buFont typeface="Wingdings 2"/>
        <a:buChar char=""/>
        <a:defRPr kumimoji="0" sz="1800" kern="1200">
          <a:solidFill>
            <a:schemeClr val="tx1"/>
          </a:solidFill>
          <a:latin typeface="+mn-lt"/>
          <a:ea typeface="+mn-ea"/>
          <a:cs typeface="+mn-cs"/>
        </a:defRPr>
      </a:lvl6pPr>
      <a:lvl7pPr marL="1828800" indent="-228600" algn="l" rtl="0" eaLnBrk="1" latinLnBrk="0" hangingPunct="1">
        <a:spcBef>
          <a:spcPts val="350"/>
        </a:spcBef>
        <a:buClr>
          <a:schemeClr val="accent3"/>
        </a:buClr>
        <a:buFont typeface="Wingdings 2"/>
        <a:buChar char=""/>
        <a:defRPr kumimoji="0" sz="1600" kern="1200">
          <a:solidFill>
            <a:schemeClr val="tx1"/>
          </a:solidFill>
          <a:latin typeface="+mn-lt"/>
          <a:ea typeface="+mn-ea"/>
          <a:cs typeface="+mn-cs"/>
        </a:defRPr>
      </a:lvl7pPr>
      <a:lvl8pPr marL="2057400" indent="-228600" algn="l" rtl="0" eaLnBrk="1" latinLnBrk="0" hangingPunct="1">
        <a:spcBef>
          <a:spcPts val="350"/>
        </a:spcBef>
        <a:buClr>
          <a:schemeClr val="accent3"/>
        </a:buClr>
        <a:buFont typeface="Wingdings 2"/>
        <a:buChar char=""/>
        <a:defRPr kumimoji="0" sz="1600" kern="1200">
          <a:solidFill>
            <a:schemeClr val="tx1"/>
          </a:solidFill>
          <a:latin typeface="+mn-lt"/>
          <a:ea typeface="+mn-ea"/>
          <a:cs typeface="+mn-cs"/>
        </a:defRPr>
      </a:lvl8pPr>
      <a:lvl9pPr marL="2286000" indent="-228600" algn="l" rtl="0" eaLnBrk="1" latinLnBrk="0" hangingPunct="1">
        <a:spcBef>
          <a:spcPts val="350"/>
        </a:spcBef>
        <a:buClr>
          <a:schemeClr val="accent3"/>
        </a:buClr>
        <a:buFont typeface="Wingdings 2"/>
        <a:buChar char=""/>
        <a:defRPr kumimoji="0" sz="1600" kern="1200" baseline="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normAutofit fontScale="90000"/>
          </a:bodyPr>
          <a:lstStyle/>
          <a:p>
            <a:pPr algn="ctr"/>
            <a:r>
              <a:rPr lang="en-US" dirty="0">
                <a:latin typeface="Arial" panose="020B0604020202020204" pitchFamily="34" charset="0"/>
                <a:cs typeface="Arial" panose="020B0604020202020204" pitchFamily="34" charset="0"/>
              </a:rPr>
              <a:t>INTERNATIONAL BUSINESS MANAGEMENT</a:t>
            </a:r>
            <a:endParaRPr lang="en-US" dirty="0">
              <a:effectLst/>
            </a:endParaRPr>
          </a:p>
        </p:txBody>
      </p:sp>
      <p:sp>
        <p:nvSpPr>
          <p:cNvPr id="3" name="Subtitle 2"/>
          <p:cNvSpPr>
            <a:spLocks noGrp="1"/>
          </p:cNvSpPr>
          <p:nvPr>
            <p:ph type="subTitle" idx="1"/>
          </p:nvPr>
        </p:nvSpPr>
        <p:spPr/>
        <p:txBody>
          <a:bodyPr>
            <a:normAutofit fontScale="77500" lnSpcReduction="20000"/>
          </a:bodyPr>
          <a:lstStyle/>
          <a:p>
            <a:pPr algn="ctr"/>
            <a:r>
              <a:rPr lang="en-US" sz="4000" dirty="0">
                <a:latin typeface="Arial" panose="020B0604020202020204" pitchFamily="34" charset="0"/>
                <a:cs typeface="Arial" panose="020B0604020202020204" pitchFamily="34" charset="0"/>
              </a:rPr>
              <a:t>Week </a:t>
            </a:r>
            <a:r>
              <a:rPr lang="en-US" sz="4000" dirty="0" smtClean="0">
                <a:latin typeface="Arial" panose="020B0604020202020204" pitchFamily="34" charset="0"/>
                <a:cs typeface="Arial" panose="020B0604020202020204" pitchFamily="34" charset="0"/>
              </a:rPr>
              <a:t>3: </a:t>
            </a:r>
            <a:r>
              <a:rPr lang="en-US" sz="4000" dirty="0" smtClean="0"/>
              <a:t>International Business Theories</a:t>
            </a:r>
            <a:endParaRPr lang="en-US" dirty="0"/>
          </a:p>
          <a:p>
            <a:pPr algn="ctr"/>
            <a:r>
              <a:rPr lang="en-US" sz="2800" dirty="0">
                <a:latin typeface="Arial" panose="020B0604020202020204" pitchFamily="34" charset="0"/>
                <a:cs typeface="Arial" panose="020B0604020202020204" pitchFamily="34" charset="0"/>
              </a:rPr>
              <a:t>BY </a:t>
            </a:r>
          </a:p>
          <a:p>
            <a:pPr algn="ctr"/>
            <a:r>
              <a:rPr lang="en-US" sz="2800" dirty="0">
                <a:latin typeface="Arial" panose="020B0604020202020204" pitchFamily="34" charset="0"/>
                <a:cs typeface="Arial" panose="020B0604020202020204" pitchFamily="34" charset="0"/>
              </a:rPr>
              <a:t>DR JULIUS KAHUTHIA MWANGI</a:t>
            </a:r>
          </a:p>
        </p:txBody>
      </p:sp>
    </p:spTree>
    <p:extLst>
      <p:ext uri="{BB962C8B-B14F-4D97-AF65-F5344CB8AC3E}">
        <p14:creationId xmlns:p14="http://schemas.microsoft.com/office/powerpoint/2010/main" val="3071170127"/>
      </p:ext>
    </p:extLst>
  </p:cSld>
  <p:clrMapOvr>
    <a:masterClrMapping/>
  </p:clrMapOvr>
  <mc:AlternateContent xmlns:mc="http://schemas.openxmlformats.org/markup-compatibility/2006" xmlns:p14="http://schemas.microsoft.com/office/powerpoint/2010/main">
    <mc:Choice Requires="p14">
      <p:transition spd="slow" p14:dur="4000">
        <p:comb/>
      </p:transition>
    </mc:Choice>
    <mc:Fallback xmlns="">
      <p:transition spd="slow">
        <p:comb/>
      </p:transition>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lstStyle/>
          <a:p>
            <a:r>
              <a:rPr lang="en-US" dirty="0" smtClean="0">
                <a:latin typeface="Arial" panose="020B0604020202020204" pitchFamily="34" charset="0"/>
                <a:cs typeface="Arial" panose="020B0604020202020204" pitchFamily="34" charset="0"/>
              </a:rPr>
              <a:t>By the end of this lesson, you should be able to;</a:t>
            </a:r>
          </a:p>
          <a:p>
            <a:pPr>
              <a:buFont typeface="Wingdings" panose="05000000000000000000" pitchFamily="2" charset="2"/>
              <a:buChar char="v"/>
            </a:pPr>
            <a:r>
              <a:rPr lang="en-US" dirty="0" smtClean="0">
                <a:latin typeface="Arial" panose="020B0604020202020204" pitchFamily="34" charset="0"/>
                <a:cs typeface="Arial" panose="020B0604020202020204" pitchFamily="34" charset="0"/>
              </a:rPr>
              <a:t>Explain the various theories of international Business Management</a:t>
            </a:r>
          </a:p>
          <a:p>
            <a:pPr>
              <a:buFont typeface="Wingdings" panose="05000000000000000000" pitchFamily="2" charset="2"/>
              <a:buChar char="v"/>
            </a:pPr>
            <a:r>
              <a:rPr lang="en-US" dirty="0" smtClean="0">
                <a:latin typeface="Arial" panose="020B0604020202020204" pitchFamily="34" charset="0"/>
                <a:cs typeface="Arial" panose="020B0604020202020204" pitchFamily="34" charset="0"/>
              </a:rPr>
              <a:t>Highlight the work of M. E. Porter in International Business Management</a:t>
            </a:r>
          </a:p>
          <a:p>
            <a:pPr>
              <a:buFont typeface="Wingdings" panose="05000000000000000000" pitchFamily="2" charset="2"/>
              <a:buChar char="v"/>
            </a:pPr>
            <a:endParaRPr lang="en-US" dirty="0"/>
          </a:p>
        </p:txBody>
      </p:sp>
      <p:sp>
        <p:nvSpPr>
          <p:cNvPr id="3" name="Title 2"/>
          <p:cNvSpPr>
            <a:spLocks noGrp="1"/>
          </p:cNvSpPr>
          <p:nvPr>
            <p:ph type="title"/>
          </p:nvPr>
        </p:nvSpPr>
        <p:spPr/>
        <p:txBody>
          <a:bodyPr>
            <a:normAutofit/>
          </a:bodyPr>
          <a:lstStyle/>
          <a:p>
            <a:r>
              <a:rPr lang="en-US" sz="3600" b="0" dirty="0" smtClean="0">
                <a:effectLst/>
                <a:latin typeface="Arial" panose="020B0604020202020204" pitchFamily="34" charset="0"/>
                <a:cs typeface="Arial" panose="020B0604020202020204" pitchFamily="34" charset="0"/>
              </a:rPr>
              <a:t>Learning Outcomes	</a:t>
            </a:r>
            <a:endParaRPr lang="en-US" sz="3600" b="0" dirty="0">
              <a:effectLst/>
              <a:latin typeface="Arial" panose="020B0604020202020204" pitchFamily="34" charset="0"/>
              <a:cs typeface="Arial" panose="020B0604020202020204" pitchFamily="34" charset="0"/>
            </a:endParaRPr>
          </a:p>
        </p:txBody>
      </p:sp>
      <p:sp>
        <p:nvSpPr>
          <p:cNvPr id="4" name="Slide Number Placeholder 3"/>
          <p:cNvSpPr>
            <a:spLocks noGrp="1"/>
          </p:cNvSpPr>
          <p:nvPr>
            <p:ph type="sldNum" sz="quarter" idx="12"/>
          </p:nvPr>
        </p:nvSpPr>
        <p:spPr/>
        <p:txBody>
          <a:bodyPr/>
          <a:lstStyle/>
          <a:p>
            <a:fld id="{182F15D9-E63D-4E66-A438-59A921FC5846}" type="slidenum">
              <a:rPr lang="en-US" smtClean="0"/>
              <a:t>2</a:t>
            </a:fld>
            <a:endParaRPr lang="en-US"/>
          </a:p>
        </p:txBody>
      </p:sp>
    </p:spTree>
    <p:extLst>
      <p:ext uri="{BB962C8B-B14F-4D97-AF65-F5344CB8AC3E}">
        <p14:creationId xmlns:p14="http://schemas.microsoft.com/office/powerpoint/2010/main" val="263919215"/>
      </p:ext>
    </p:extLst>
  </p:cSld>
  <p:clrMapOvr>
    <a:masterClrMapping/>
  </p:clrMapOvr>
  <mc:AlternateContent xmlns:mc="http://schemas.openxmlformats.org/markup-compatibility/2006" xmlns:p14="http://schemas.microsoft.com/office/powerpoint/2010/main">
    <mc:Choice Requires="p14">
      <p:transition spd="slow" p14:dur="4000">
        <p14:shred/>
      </p:transition>
    </mc:Choice>
    <mc:Fallback xmlns="">
      <p:transition spd="slow">
        <p:fade/>
      </p:transition>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lstStyle/>
          <a:p>
            <a:r>
              <a:rPr lang="en-US" dirty="0" smtClean="0"/>
              <a:t>Introduction</a:t>
            </a:r>
          </a:p>
          <a:p>
            <a:r>
              <a:rPr lang="en-US" sz="2800" dirty="0">
                <a:latin typeface="Arial" panose="020B0604020202020204" pitchFamily="34" charset="0"/>
                <a:cs typeface="Arial" panose="020B0604020202020204" pitchFamily="34" charset="0"/>
              </a:rPr>
              <a:t>The </a:t>
            </a:r>
            <a:r>
              <a:rPr lang="en-US" sz="2800" dirty="0" err="1">
                <a:latin typeface="Arial" panose="020B0604020202020204" pitchFamily="34" charset="0"/>
                <a:cs typeface="Arial" panose="020B0604020202020204" pitchFamily="34" charset="0"/>
              </a:rPr>
              <a:t>Heckscher-ohlin</a:t>
            </a:r>
            <a:r>
              <a:rPr lang="en-US" sz="2800" dirty="0">
                <a:latin typeface="Arial" panose="020B0604020202020204" pitchFamily="34" charset="0"/>
                <a:cs typeface="Arial" panose="020B0604020202020204" pitchFamily="34" charset="0"/>
              </a:rPr>
              <a:t> Theory of International Trade</a:t>
            </a:r>
            <a:r>
              <a:rPr lang="en-US" dirty="0" smtClean="0"/>
              <a:t> </a:t>
            </a:r>
          </a:p>
          <a:p>
            <a:r>
              <a:rPr lang="en-US" sz="2800" dirty="0">
                <a:latin typeface="Arial" panose="020B0604020202020204" pitchFamily="34" charset="0"/>
                <a:cs typeface="Arial" panose="020B0604020202020204" pitchFamily="34" charset="0"/>
              </a:rPr>
              <a:t>Dunning's Eclectic Theory of International </a:t>
            </a:r>
            <a:r>
              <a:rPr lang="en-US" sz="2800" dirty="0" smtClean="0">
                <a:latin typeface="Arial" panose="020B0604020202020204" pitchFamily="34" charset="0"/>
                <a:cs typeface="Arial" panose="020B0604020202020204" pitchFamily="34" charset="0"/>
              </a:rPr>
              <a:t>Production</a:t>
            </a:r>
          </a:p>
          <a:p>
            <a:r>
              <a:rPr lang="en-US" sz="2800" dirty="0">
                <a:latin typeface="Arial" panose="020B0604020202020204" pitchFamily="34" charset="0"/>
                <a:cs typeface="Arial" panose="020B0604020202020204" pitchFamily="34" charset="0"/>
              </a:rPr>
              <a:t>The Product Life Cycle Theory of International </a:t>
            </a:r>
            <a:r>
              <a:rPr lang="en-US" sz="2800" dirty="0" smtClean="0">
                <a:latin typeface="Arial" panose="020B0604020202020204" pitchFamily="34" charset="0"/>
                <a:cs typeface="Arial" panose="020B0604020202020204" pitchFamily="34" charset="0"/>
              </a:rPr>
              <a:t>Investment</a:t>
            </a:r>
          </a:p>
          <a:p>
            <a:r>
              <a:rPr lang="en-US" sz="2800" dirty="0">
                <a:latin typeface="Arial" panose="020B0604020202020204" pitchFamily="34" charset="0"/>
                <a:cs typeface="Arial" panose="020B0604020202020204" pitchFamily="34" charset="0"/>
              </a:rPr>
              <a:t>Comparative Advantage </a:t>
            </a:r>
            <a:r>
              <a:rPr lang="en-US" sz="2800" dirty="0" smtClean="0">
                <a:latin typeface="Arial" panose="020B0604020202020204" pitchFamily="34" charset="0"/>
                <a:cs typeface="Arial" panose="020B0604020202020204" pitchFamily="34" charset="0"/>
              </a:rPr>
              <a:t>Theory</a:t>
            </a:r>
          </a:p>
          <a:p>
            <a:r>
              <a:rPr lang="en-US" sz="2800" dirty="0">
                <a:latin typeface="Arial" panose="020B0604020202020204" pitchFamily="34" charset="0"/>
                <a:cs typeface="Arial" panose="020B0604020202020204" pitchFamily="34" charset="0"/>
              </a:rPr>
              <a:t>Absolute Advantage Theory</a:t>
            </a:r>
            <a:endParaRPr lang="en-US" dirty="0" smtClean="0"/>
          </a:p>
          <a:p>
            <a:endParaRPr lang="en-US" dirty="0"/>
          </a:p>
        </p:txBody>
      </p:sp>
      <p:sp>
        <p:nvSpPr>
          <p:cNvPr id="3" name="Title 2"/>
          <p:cNvSpPr>
            <a:spLocks noGrp="1"/>
          </p:cNvSpPr>
          <p:nvPr>
            <p:ph type="title"/>
          </p:nvPr>
        </p:nvSpPr>
        <p:spPr/>
        <p:txBody>
          <a:bodyPr>
            <a:normAutofit/>
          </a:bodyPr>
          <a:lstStyle/>
          <a:p>
            <a:r>
              <a:rPr lang="en-US" sz="3600" b="0" dirty="0" smtClean="0">
                <a:effectLst/>
                <a:latin typeface="Arial" panose="020B0604020202020204" pitchFamily="34" charset="0"/>
                <a:cs typeface="Arial" panose="020B0604020202020204" pitchFamily="34" charset="0"/>
              </a:rPr>
              <a:t>Part One</a:t>
            </a:r>
            <a:endParaRPr lang="en-US" sz="3600" b="0" dirty="0">
              <a:effectLst/>
              <a:latin typeface="Arial" panose="020B0604020202020204" pitchFamily="34" charset="0"/>
              <a:cs typeface="Arial" panose="020B0604020202020204" pitchFamily="34" charset="0"/>
            </a:endParaRPr>
          </a:p>
        </p:txBody>
      </p:sp>
      <p:sp>
        <p:nvSpPr>
          <p:cNvPr id="4" name="Slide Number Placeholder 3"/>
          <p:cNvSpPr>
            <a:spLocks noGrp="1"/>
          </p:cNvSpPr>
          <p:nvPr>
            <p:ph type="sldNum" sz="quarter" idx="12"/>
          </p:nvPr>
        </p:nvSpPr>
        <p:spPr/>
        <p:txBody>
          <a:bodyPr/>
          <a:lstStyle/>
          <a:p>
            <a:fld id="{182F15D9-E63D-4E66-A438-59A921FC5846}" type="slidenum">
              <a:rPr lang="en-US" smtClean="0"/>
              <a:t>3</a:t>
            </a:fld>
            <a:endParaRPr lang="en-US"/>
          </a:p>
        </p:txBody>
      </p:sp>
    </p:spTree>
    <p:extLst>
      <p:ext uri="{BB962C8B-B14F-4D97-AF65-F5344CB8AC3E}">
        <p14:creationId xmlns:p14="http://schemas.microsoft.com/office/powerpoint/2010/main" val="3680587337"/>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4000">
        <p15:prstTrans prst="prestige"/>
      </p:transition>
    </mc:Choice>
    <mc:Fallback xmlns="">
      <p:transition spd="slow">
        <p:fade/>
      </p:transition>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normAutofit/>
          </a:bodyPr>
          <a:lstStyle/>
          <a:p>
            <a:pPr algn="just">
              <a:lnSpc>
                <a:spcPct val="150000"/>
              </a:lnSpc>
            </a:pPr>
            <a:r>
              <a:rPr lang="en-US" sz="2400" dirty="0" smtClean="0">
                <a:latin typeface="Arial" panose="020B0604020202020204" pitchFamily="34" charset="0"/>
                <a:cs typeface="Arial" panose="020B0604020202020204" pitchFamily="34" charset="0"/>
              </a:rPr>
              <a:t>Theoreticians </a:t>
            </a:r>
            <a:r>
              <a:rPr lang="en-US" sz="2400" dirty="0">
                <a:latin typeface="Arial" panose="020B0604020202020204" pitchFamily="34" charset="0"/>
                <a:cs typeface="Arial" panose="020B0604020202020204" pitchFamily="34" charset="0"/>
              </a:rPr>
              <a:t>seek general explanations of phenomena in order to 'see the wood from the trees' and to make sense of what otherwise would be a bewil­dering array of seemingly random items of information. </a:t>
            </a:r>
            <a:endParaRPr lang="en-US" sz="2400" dirty="0" smtClean="0">
              <a:latin typeface="Arial" panose="020B0604020202020204" pitchFamily="34" charset="0"/>
              <a:cs typeface="Arial" panose="020B0604020202020204" pitchFamily="34" charset="0"/>
            </a:endParaRPr>
          </a:p>
          <a:p>
            <a:pPr algn="just">
              <a:lnSpc>
                <a:spcPct val="150000"/>
              </a:lnSpc>
            </a:pPr>
            <a:r>
              <a:rPr lang="en-US" sz="2400" dirty="0" smtClean="0">
                <a:latin typeface="Arial" panose="020B0604020202020204" pitchFamily="34" charset="0"/>
                <a:cs typeface="Arial" panose="020B0604020202020204" pitchFamily="34" charset="0"/>
              </a:rPr>
              <a:t>Theories </a:t>
            </a:r>
            <a:r>
              <a:rPr lang="en-US" sz="2400" dirty="0">
                <a:latin typeface="Arial" panose="020B0604020202020204" pitchFamily="34" charset="0"/>
                <a:cs typeface="Arial" panose="020B0604020202020204" pitchFamily="34" charset="0"/>
              </a:rPr>
              <a:t>of interna­tional business attempt to answer two questions: why nations trade, and what determines the pattern of international investment.</a:t>
            </a:r>
          </a:p>
        </p:txBody>
      </p:sp>
      <p:sp>
        <p:nvSpPr>
          <p:cNvPr id="3" name="Title 2"/>
          <p:cNvSpPr>
            <a:spLocks noGrp="1"/>
          </p:cNvSpPr>
          <p:nvPr>
            <p:ph type="title"/>
          </p:nvPr>
        </p:nvSpPr>
        <p:spPr/>
        <p:txBody>
          <a:bodyPr>
            <a:noAutofit/>
          </a:bodyPr>
          <a:lstStyle/>
          <a:p>
            <a:r>
              <a:rPr lang="en-US" sz="3600" b="0" dirty="0" smtClean="0">
                <a:effectLst/>
                <a:latin typeface="Arial" panose="020B0604020202020204" pitchFamily="34" charset="0"/>
                <a:cs typeface="Arial" panose="020B0604020202020204" pitchFamily="34" charset="0"/>
              </a:rPr>
              <a:t>Introduction </a:t>
            </a:r>
            <a:endParaRPr lang="en-US" sz="3600" b="0" dirty="0">
              <a:latin typeface="Arial" panose="020B0604020202020204" pitchFamily="34" charset="0"/>
              <a:cs typeface="Arial" panose="020B0604020202020204" pitchFamily="34" charset="0"/>
            </a:endParaRPr>
          </a:p>
        </p:txBody>
      </p:sp>
      <p:sp>
        <p:nvSpPr>
          <p:cNvPr id="4" name="Slide Number Placeholder 3"/>
          <p:cNvSpPr>
            <a:spLocks noGrp="1"/>
          </p:cNvSpPr>
          <p:nvPr>
            <p:ph type="sldNum" sz="quarter" idx="12"/>
          </p:nvPr>
        </p:nvSpPr>
        <p:spPr/>
        <p:txBody>
          <a:bodyPr/>
          <a:lstStyle/>
          <a:p>
            <a:fld id="{182F15D9-E63D-4E66-A438-59A921FC5846}" type="slidenum">
              <a:rPr lang="en-US" smtClean="0"/>
              <a:t>4</a:t>
            </a:fld>
            <a:endParaRPr lang="en-US"/>
          </a:p>
        </p:txBody>
      </p:sp>
    </p:spTree>
    <p:extLst>
      <p:ext uri="{BB962C8B-B14F-4D97-AF65-F5344CB8AC3E}">
        <p14:creationId xmlns:p14="http://schemas.microsoft.com/office/powerpoint/2010/main" val="1973918519"/>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4000">
        <p15:prstTrans prst="peelOff"/>
      </p:transition>
    </mc:Choice>
    <mc:Fallback xmlns="">
      <p:transition spd="slow">
        <p:fade/>
      </p:transition>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457200" y="1267692"/>
            <a:ext cx="8229600" cy="5562599"/>
          </a:xfrm>
        </p:spPr>
        <p:txBody>
          <a:bodyPr>
            <a:noAutofit/>
          </a:bodyPr>
          <a:lstStyle/>
          <a:p>
            <a:pPr algn="just">
              <a:lnSpc>
                <a:spcPct val="150000"/>
              </a:lnSpc>
            </a:pPr>
            <a:r>
              <a:rPr lang="en-US" sz="2400" dirty="0">
                <a:latin typeface="Arial" panose="020B0604020202020204" pitchFamily="34" charset="0"/>
                <a:cs typeface="Arial" panose="020B0604020202020204" pitchFamily="34" charset="0"/>
              </a:rPr>
              <a:t>According to the </a:t>
            </a:r>
            <a:r>
              <a:rPr lang="en-US" sz="2400" dirty="0" err="1">
                <a:latin typeface="Arial" panose="020B0604020202020204" pitchFamily="34" charset="0"/>
                <a:cs typeface="Arial" panose="020B0604020202020204" pitchFamily="34" charset="0"/>
              </a:rPr>
              <a:t>Heckscher</a:t>
            </a:r>
            <a:r>
              <a:rPr lang="en-US" sz="2400" dirty="0">
                <a:latin typeface="Arial" panose="020B0604020202020204" pitchFamily="34" charset="0"/>
                <a:cs typeface="Arial" panose="020B0604020202020204" pitchFamily="34" charset="0"/>
              </a:rPr>
              <a:t>-Ohlin theory, goods prices differ because production costs differ, and production costs themselves depend on the amount and costs of </a:t>
            </a:r>
            <a:r>
              <a:rPr lang="en-US" sz="2400" dirty="0" err="1">
                <a:latin typeface="Arial" panose="020B0604020202020204" pitchFamily="34" charset="0"/>
                <a:cs typeface="Arial" panose="020B0604020202020204" pitchFamily="34" charset="0"/>
              </a:rPr>
              <a:t>labour</a:t>
            </a:r>
            <a:r>
              <a:rPr lang="en-US" sz="2400" dirty="0">
                <a:latin typeface="Arial" panose="020B0604020202020204" pitchFamily="34" charset="0"/>
                <a:cs typeface="Arial" panose="020B0604020202020204" pitchFamily="34" charset="0"/>
              </a:rPr>
              <a:t>, capital and natural resources used when making various products. </a:t>
            </a:r>
            <a:endParaRPr lang="en-US" sz="2400" dirty="0" smtClean="0">
              <a:latin typeface="Arial" panose="020B0604020202020204" pitchFamily="34" charset="0"/>
              <a:cs typeface="Arial" panose="020B0604020202020204" pitchFamily="34" charset="0"/>
            </a:endParaRPr>
          </a:p>
          <a:p>
            <a:pPr algn="just">
              <a:lnSpc>
                <a:spcPct val="150000"/>
              </a:lnSpc>
            </a:pPr>
            <a:r>
              <a:rPr lang="en-US" sz="2400" dirty="0" smtClean="0">
                <a:latin typeface="Arial" panose="020B0604020202020204" pitchFamily="34" charset="0"/>
                <a:cs typeface="Arial" panose="020B0604020202020204" pitchFamily="34" charset="0"/>
              </a:rPr>
              <a:t>Each </a:t>
            </a:r>
            <a:r>
              <a:rPr lang="en-US" sz="2400" dirty="0">
                <a:latin typeface="Arial" panose="020B0604020202020204" pitchFamily="34" charset="0"/>
                <a:cs typeface="Arial" panose="020B0604020202020204" pitchFamily="34" charset="0"/>
              </a:rPr>
              <a:t>country possesses a specific mix of </a:t>
            </a:r>
            <a:r>
              <a:rPr lang="en-US" sz="2400" dirty="0" err="1">
                <a:latin typeface="Arial" panose="020B0604020202020204" pitchFamily="34" charset="0"/>
                <a:cs typeface="Arial" panose="020B0604020202020204" pitchFamily="34" charset="0"/>
              </a:rPr>
              <a:t>labour</a:t>
            </a:r>
            <a:r>
              <a:rPr lang="en-US" sz="2400" dirty="0">
                <a:latin typeface="Arial" panose="020B0604020202020204" pitchFamily="34" charset="0"/>
                <a:cs typeface="Arial" panose="020B0604020202020204" pitchFamily="34" charset="0"/>
              </a:rPr>
              <a:t>, capital and other 'factor endowments': some have abundant supplies of </a:t>
            </a:r>
            <a:r>
              <a:rPr lang="en-US" sz="2400" dirty="0" err="1">
                <a:latin typeface="Arial" panose="020B0604020202020204" pitchFamily="34" charset="0"/>
                <a:cs typeface="Arial" panose="020B0604020202020204" pitchFamily="34" charset="0"/>
              </a:rPr>
              <a:t>labour</a:t>
            </a:r>
            <a:r>
              <a:rPr lang="en-US" sz="2400" dirty="0">
                <a:latin typeface="Arial" panose="020B0604020202020204" pitchFamily="34" charset="0"/>
                <a:cs typeface="Arial" panose="020B0604020202020204" pitchFamily="34" charset="0"/>
              </a:rPr>
              <a:t>; others are rich in natural resources, etc. </a:t>
            </a:r>
            <a:endParaRPr lang="en-US" sz="2400" dirty="0" smtClean="0">
              <a:latin typeface="Arial" panose="020B0604020202020204" pitchFamily="34" charset="0"/>
              <a:cs typeface="Arial" panose="020B0604020202020204" pitchFamily="34" charset="0"/>
            </a:endParaRPr>
          </a:p>
        </p:txBody>
      </p:sp>
      <p:sp>
        <p:nvSpPr>
          <p:cNvPr id="3" name="Title 2"/>
          <p:cNvSpPr>
            <a:spLocks noGrp="1"/>
          </p:cNvSpPr>
          <p:nvPr>
            <p:ph type="title"/>
          </p:nvPr>
        </p:nvSpPr>
        <p:spPr>
          <a:xfrm>
            <a:off x="457200" y="274638"/>
            <a:ext cx="8229600" cy="792162"/>
          </a:xfrm>
        </p:spPr>
        <p:txBody>
          <a:bodyPr>
            <a:noAutofit/>
          </a:bodyPr>
          <a:lstStyle/>
          <a:p>
            <a:r>
              <a:rPr lang="en-US" sz="3600" b="0" dirty="0" smtClean="0">
                <a:effectLst/>
                <a:latin typeface="Arial" panose="020B0604020202020204" pitchFamily="34" charset="0"/>
                <a:cs typeface="Arial" panose="020B0604020202020204" pitchFamily="34" charset="0"/>
              </a:rPr>
              <a:t>The </a:t>
            </a:r>
            <a:r>
              <a:rPr lang="en-US" sz="3600" b="0" dirty="0" err="1" smtClean="0">
                <a:effectLst/>
                <a:latin typeface="Arial" panose="020B0604020202020204" pitchFamily="34" charset="0"/>
                <a:cs typeface="Arial" panose="020B0604020202020204" pitchFamily="34" charset="0"/>
              </a:rPr>
              <a:t>Heckscher-ohlin</a:t>
            </a:r>
            <a:r>
              <a:rPr lang="en-US" sz="3600" b="0" dirty="0" smtClean="0">
                <a:effectLst/>
                <a:latin typeface="Arial" panose="020B0604020202020204" pitchFamily="34" charset="0"/>
                <a:cs typeface="Arial" panose="020B0604020202020204" pitchFamily="34" charset="0"/>
              </a:rPr>
              <a:t> Theory of International Trade</a:t>
            </a:r>
            <a:endParaRPr lang="en-US" sz="3600" b="0" dirty="0">
              <a:latin typeface="Arial" panose="020B0604020202020204" pitchFamily="34" charset="0"/>
              <a:cs typeface="Arial" panose="020B0604020202020204" pitchFamily="34" charset="0"/>
            </a:endParaRPr>
          </a:p>
        </p:txBody>
      </p:sp>
      <p:sp>
        <p:nvSpPr>
          <p:cNvPr id="4" name="Slide Number Placeholder 3"/>
          <p:cNvSpPr>
            <a:spLocks noGrp="1"/>
          </p:cNvSpPr>
          <p:nvPr>
            <p:ph type="sldNum" sz="quarter" idx="12"/>
          </p:nvPr>
        </p:nvSpPr>
        <p:spPr/>
        <p:txBody>
          <a:bodyPr/>
          <a:lstStyle/>
          <a:p>
            <a:fld id="{182F15D9-E63D-4E66-A438-59A921FC5846}" type="slidenum">
              <a:rPr lang="en-US" smtClean="0"/>
              <a:t>5</a:t>
            </a:fld>
            <a:endParaRPr lang="en-US"/>
          </a:p>
        </p:txBody>
      </p:sp>
    </p:spTree>
    <p:extLst>
      <p:ext uri="{BB962C8B-B14F-4D97-AF65-F5344CB8AC3E}">
        <p14:creationId xmlns:p14="http://schemas.microsoft.com/office/powerpoint/2010/main" val="1686422778"/>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4000">
        <p15:prstTrans prst="peelOff"/>
      </p:transition>
    </mc:Choice>
    <mc:Fallback xmlns="">
      <p:transition spd="slow">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457200" y="1267692"/>
            <a:ext cx="8229600" cy="5562599"/>
          </a:xfrm>
        </p:spPr>
        <p:txBody>
          <a:bodyPr>
            <a:noAutofit/>
          </a:bodyPr>
          <a:lstStyle/>
          <a:p>
            <a:pPr algn="just"/>
            <a:r>
              <a:rPr lang="en-US" sz="2400" dirty="0" smtClean="0">
                <a:latin typeface="Arial" panose="020B0604020202020204" pitchFamily="34" charset="0"/>
                <a:cs typeface="Arial" panose="020B0604020202020204" pitchFamily="34" charset="0"/>
              </a:rPr>
              <a:t>If </a:t>
            </a:r>
            <a:r>
              <a:rPr lang="en-US" sz="2400" dirty="0">
                <a:latin typeface="Arial" panose="020B0604020202020204" pitchFamily="34" charset="0"/>
                <a:cs typeface="Arial" panose="020B0604020202020204" pitchFamily="34" charset="0"/>
              </a:rPr>
              <a:t>an item embodies a large amount of </a:t>
            </a:r>
            <a:r>
              <a:rPr lang="en-US" sz="2400" dirty="0" err="1">
                <a:latin typeface="Arial" panose="020B0604020202020204" pitchFamily="34" charset="0"/>
                <a:cs typeface="Arial" panose="020B0604020202020204" pitchFamily="34" charset="0"/>
              </a:rPr>
              <a:t>labour</a:t>
            </a:r>
            <a:r>
              <a:rPr lang="en-US" sz="2400" dirty="0">
                <a:latin typeface="Arial" panose="020B0604020202020204" pitchFamily="34" charset="0"/>
                <a:cs typeface="Arial" panose="020B0604020202020204" pitchFamily="34" charset="0"/>
              </a:rPr>
              <a:t>, and if </a:t>
            </a:r>
            <a:r>
              <a:rPr lang="en-US" sz="2400" dirty="0" err="1">
                <a:latin typeface="Arial" panose="020B0604020202020204" pitchFamily="34" charset="0"/>
                <a:cs typeface="Arial" panose="020B0604020202020204" pitchFamily="34" charset="0"/>
              </a:rPr>
              <a:t>labour</a:t>
            </a:r>
            <a:r>
              <a:rPr lang="en-US" sz="2400" dirty="0">
                <a:latin typeface="Arial" panose="020B0604020202020204" pitchFamily="34" charset="0"/>
                <a:cs typeface="Arial" panose="020B0604020202020204" pitchFamily="34" charset="0"/>
              </a:rPr>
              <a:t> is cheap and plentiful in the producing country, then that product will be cheap by international comparison and thus likely to be exported to the rest of the world. </a:t>
            </a:r>
            <a:endParaRPr lang="en-US" sz="2400" dirty="0" smtClean="0">
              <a:latin typeface="Arial" panose="020B0604020202020204" pitchFamily="34" charset="0"/>
              <a:cs typeface="Arial" panose="020B0604020202020204" pitchFamily="34" charset="0"/>
            </a:endParaRPr>
          </a:p>
          <a:p>
            <a:pPr algn="just"/>
            <a:r>
              <a:rPr lang="en-US" sz="2400" dirty="0" smtClean="0">
                <a:latin typeface="Arial" panose="020B0604020202020204" pitchFamily="34" charset="0"/>
                <a:cs typeface="Arial" panose="020B0604020202020204" pitchFamily="34" charset="0"/>
              </a:rPr>
              <a:t>In </a:t>
            </a:r>
            <a:r>
              <a:rPr lang="en-US" sz="2400" dirty="0">
                <a:latin typeface="Arial" panose="020B0604020202020204" pitchFamily="34" charset="0"/>
                <a:cs typeface="Arial" panose="020B0604020202020204" pitchFamily="34" charset="0"/>
              </a:rPr>
              <a:t>general, a country will export those items which incorporate relatively large amounts of its most </a:t>
            </a:r>
            <a:r>
              <a:rPr lang="en-US" sz="2400" b="1" dirty="0">
                <a:latin typeface="Arial" panose="020B0604020202020204" pitchFamily="34" charset="0"/>
                <a:cs typeface="Arial" panose="020B0604020202020204" pitchFamily="34" charset="0"/>
              </a:rPr>
              <a:t>abundant </a:t>
            </a:r>
            <a:r>
              <a:rPr lang="en-US" sz="2400" dirty="0">
                <a:latin typeface="Arial" panose="020B0604020202020204" pitchFamily="34" charset="0"/>
                <a:cs typeface="Arial" panose="020B0604020202020204" pitchFamily="34" charset="0"/>
              </a:rPr>
              <a:t>factor, and import those products which include relatively small amounts of the factor with which it is least endowed. In other words, differ­ences in factor endowments determine differences in comparative advantage, which themselves shape the pattern of international trade</a:t>
            </a:r>
            <a:r>
              <a:rPr lang="en-US" sz="2400" dirty="0" smtClean="0">
                <a:latin typeface="Arial" panose="020B0604020202020204" pitchFamily="34" charset="0"/>
                <a:cs typeface="Arial" panose="020B0604020202020204" pitchFamily="34" charset="0"/>
              </a:rPr>
              <a:t>.</a:t>
            </a:r>
            <a:endParaRPr lang="en-US" sz="2400" dirty="0">
              <a:latin typeface="Arial" panose="020B0604020202020204" pitchFamily="34" charset="0"/>
              <a:cs typeface="Arial" panose="020B0604020202020204" pitchFamily="34" charset="0"/>
            </a:endParaRPr>
          </a:p>
        </p:txBody>
      </p:sp>
      <p:sp>
        <p:nvSpPr>
          <p:cNvPr id="3" name="Title 2"/>
          <p:cNvSpPr>
            <a:spLocks noGrp="1"/>
          </p:cNvSpPr>
          <p:nvPr>
            <p:ph type="title"/>
          </p:nvPr>
        </p:nvSpPr>
        <p:spPr>
          <a:xfrm>
            <a:off x="457200" y="274638"/>
            <a:ext cx="8229600" cy="792162"/>
          </a:xfrm>
        </p:spPr>
        <p:txBody>
          <a:bodyPr>
            <a:noAutofit/>
          </a:bodyPr>
          <a:lstStyle/>
          <a:p>
            <a:r>
              <a:rPr lang="en-US" sz="3600" b="0" dirty="0">
                <a:effectLst/>
                <a:latin typeface="Arial" panose="020B0604020202020204" pitchFamily="34" charset="0"/>
                <a:cs typeface="Arial" panose="020B0604020202020204" pitchFamily="34" charset="0"/>
              </a:rPr>
              <a:t>The </a:t>
            </a:r>
            <a:r>
              <a:rPr lang="en-US" sz="3600" b="0" dirty="0" err="1">
                <a:effectLst/>
                <a:latin typeface="Arial" panose="020B0604020202020204" pitchFamily="34" charset="0"/>
                <a:cs typeface="Arial" panose="020B0604020202020204" pitchFamily="34" charset="0"/>
              </a:rPr>
              <a:t>Heckscher-ohlin</a:t>
            </a:r>
            <a:r>
              <a:rPr lang="en-US" sz="3600" b="0" dirty="0">
                <a:effectLst/>
                <a:latin typeface="Arial" panose="020B0604020202020204" pitchFamily="34" charset="0"/>
                <a:cs typeface="Arial" panose="020B0604020202020204" pitchFamily="34" charset="0"/>
              </a:rPr>
              <a:t> Theory of International Trade</a:t>
            </a:r>
          </a:p>
        </p:txBody>
      </p:sp>
      <p:sp>
        <p:nvSpPr>
          <p:cNvPr id="4" name="Slide Number Placeholder 3"/>
          <p:cNvSpPr>
            <a:spLocks noGrp="1"/>
          </p:cNvSpPr>
          <p:nvPr>
            <p:ph type="sldNum" sz="quarter" idx="12"/>
          </p:nvPr>
        </p:nvSpPr>
        <p:spPr/>
        <p:txBody>
          <a:bodyPr/>
          <a:lstStyle/>
          <a:p>
            <a:fld id="{182F15D9-E63D-4E66-A438-59A921FC5846}" type="slidenum">
              <a:rPr lang="en-US" smtClean="0"/>
              <a:t>6</a:t>
            </a:fld>
            <a:endParaRPr lang="en-US"/>
          </a:p>
        </p:txBody>
      </p:sp>
    </p:spTree>
    <p:extLst>
      <p:ext uri="{BB962C8B-B14F-4D97-AF65-F5344CB8AC3E}">
        <p14:creationId xmlns:p14="http://schemas.microsoft.com/office/powerpoint/2010/main" val="740010578"/>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4000">
        <p15:prstTrans prst="peelOff"/>
      </p:transition>
    </mc:Choice>
    <mc:Fallback xmlns="">
      <p:transition spd="slow">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noAutofit/>
          </a:bodyPr>
          <a:lstStyle/>
          <a:p>
            <a:pPr algn="just">
              <a:lnSpc>
                <a:spcPct val="150000"/>
              </a:lnSpc>
            </a:pPr>
            <a:r>
              <a:rPr lang="en-US" sz="2400" dirty="0">
                <a:latin typeface="Arial" panose="020B0604020202020204" pitchFamily="34" charset="0"/>
                <a:cs typeface="Arial" panose="020B0604020202020204" pitchFamily="34" charset="0"/>
              </a:rPr>
              <a:t>a) The rapid pace of technological development, which causes national advantage to shift frequently and in unpredictable ways.</a:t>
            </a:r>
          </a:p>
          <a:p>
            <a:pPr algn="just">
              <a:lnSpc>
                <a:spcPct val="150000"/>
              </a:lnSpc>
            </a:pPr>
            <a:r>
              <a:rPr lang="en-US" sz="2400" dirty="0">
                <a:latin typeface="Arial" panose="020B0604020202020204" pitchFamily="34" charset="0"/>
                <a:cs typeface="Arial" panose="020B0604020202020204" pitchFamily="34" charset="0"/>
              </a:rPr>
              <a:t>b) </a:t>
            </a:r>
            <a:r>
              <a:rPr lang="en-US" sz="2400" dirty="0" err="1">
                <a:latin typeface="Arial" panose="020B0604020202020204" pitchFamily="34" charset="0"/>
                <a:cs typeface="Arial" panose="020B0604020202020204" pitchFamily="34" charset="0"/>
              </a:rPr>
              <a:t>Skilful</a:t>
            </a:r>
            <a:r>
              <a:rPr lang="en-US" sz="2400" dirty="0">
                <a:latin typeface="Arial" panose="020B0604020202020204" pitchFamily="34" charset="0"/>
                <a:cs typeface="Arial" panose="020B0604020202020204" pitchFamily="34" charset="0"/>
              </a:rPr>
              <a:t> marketing that can increase foreign demand for relatively expensive exported goods.</a:t>
            </a:r>
          </a:p>
          <a:p>
            <a:pPr algn="just">
              <a:lnSpc>
                <a:spcPct val="150000"/>
              </a:lnSpc>
            </a:pPr>
            <a:r>
              <a:rPr lang="en-US" sz="2400" dirty="0">
                <a:latin typeface="Arial" panose="020B0604020202020204" pitchFamily="34" charset="0"/>
                <a:cs typeface="Arial" panose="020B0604020202020204" pitchFamily="34" charset="0"/>
              </a:rPr>
              <a:t>c) Governments regularly seeking to improve national balance of payments positions via the imposition of tariffs, import and exchange controls, etc</a:t>
            </a:r>
            <a:r>
              <a:rPr lang="en-US" sz="2400" dirty="0" smtClean="0">
                <a:latin typeface="Arial" panose="020B0604020202020204" pitchFamily="34" charset="0"/>
                <a:cs typeface="Arial" panose="020B0604020202020204" pitchFamily="34" charset="0"/>
              </a:rPr>
              <a:t>.</a:t>
            </a:r>
            <a:endParaRPr lang="en-US" sz="2400" dirty="0">
              <a:latin typeface="Arial" panose="020B0604020202020204" pitchFamily="34" charset="0"/>
              <a:cs typeface="Arial" panose="020B0604020202020204" pitchFamily="34" charset="0"/>
            </a:endParaRPr>
          </a:p>
        </p:txBody>
      </p:sp>
      <p:sp>
        <p:nvSpPr>
          <p:cNvPr id="3" name="Title 2"/>
          <p:cNvSpPr>
            <a:spLocks noGrp="1"/>
          </p:cNvSpPr>
          <p:nvPr>
            <p:ph type="title"/>
          </p:nvPr>
        </p:nvSpPr>
        <p:spPr/>
        <p:txBody>
          <a:bodyPr>
            <a:noAutofit/>
          </a:bodyPr>
          <a:lstStyle/>
          <a:p>
            <a:r>
              <a:rPr lang="en-US" sz="3600" b="0" dirty="0" smtClean="0">
                <a:effectLst/>
                <a:latin typeface="Arial" panose="020B0604020202020204" pitchFamily="34" charset="0"/>
                <a:cs typeface="Arial" panose="020B0604020202020204" pitchFamily="34" charset="0"/>
              </a:rPr>
              <a:t>Factors that Might Confound Orthodox Trade Theories</a:t>
            </a:r>
            <a:endParaRPr lang="en-US" sz="3600" b="0" dirty="0">
              <a:effectLst/>
              <a:latin typeface="Arial" panose="020B0604020202020204" pitchFamily="34" charset="0"/>
              <a:cs typeface="Arial" panose="020B0604020202020204" pitchFamily="34" charset="0"/>
            </a:endParaRPr>
          </a:p>
        </p:txBody>
      </p:sp>
      <p:sp>
        <p:nvSpPr>
          <p:cNvPr id="4" name="Slide Number Placeholder 3"/>
          <p:cNvSpPr>
            <a:spLocks noGrp="1"/>
          </p:cNvSpPr>
          <p:nvPr>
            <p:ph type="sldNum" sz="quarter" idx="12"/>
          </p:nvPr>
        </p:nvSpPr>
        <p:spPr/>
        <p:txBody>
          <a:bodyPr/>
          <a:lstStyle/>
          <a:p>
            <a:fld id="{182F15D9-E63D-4E66-A438-59A921FC5846}" type="slidenum">
              <a:rPr lang="en-US" smtClean="0"/>
              <a:t>7</a:t>
            </a:fld>
            <a:endParaRPr lang="en-US"/>
          </a:p>
        </p:txBody>
      </p:sp>
    </p:spTree>
    <p:extLst>
      <p:ext uri="{BB962C8B-B14F-4D97-AF65-F5344CB8AC3E}">
        <p14:creationId xmlns:p14="http://schemas.microsoft.com/office/powerpoint/2010/main" val="3459427876"/>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4000">
        <p15:prstTrans prst="peelOff"/>
      </p:transition>
    </mc:Choice>
    <mc:Fallback xmlns="">
      <p:transition spd="slow">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noAutofit/>
          </a:bodyPr>
          <a:lstStyle/>
          <a:p>
            <a:pPr algn="just">
              <a:lnSpc>
                <a:spcPct val="150000"/>
              </a:lnSpc>
            </a:pPr>
            <a:r>
              <a:rPr lang="en-US" sz="2200" dirty="0" smtClean="0">
                <a:latin typeface="Arial" panose="020B0604020202020204" pitchFamily="34" charset="0"/>
                <a:cs typeface="Arial" panose="020B0604020202020204" pitchFamily="34" charset="0"/>
              </a:rPr>
              <a:t>d</a:t>
            </a:r>
            <a:r>
              <a:rPr lang="en-US" sz="2200" dirty="0">
                <a:latin typeface="Arial" panose="020B0604020202020204" pitchFamily="34" charset="0"/>
                <a:cs typeface="Arial" panose="020B0604020202020204" pitchFamily="34" charset="0"/>
              </a:rPr>
              <a:t>) </a:t>
            </a:r>
            <a:r>
              <a:rPr lang="en-US" sz="2200" dirty="0" smtClean="0">
                <a:latin typeface="Arial" panose="020B0604020202020204" pitchFamily="34" charset="0"/>
                <a:cs typeface="Arial" panose="020B0604020202020204" pitchFamily="34" charset="0"/>
              </a:rPr>
              <a:t>The </a:t>
            </a:r>
            <a:r>
              <a:rPr lang="en-US" sz="2200" dirty="0">
                <a:latin typeface="Arial" panose="020B0604020202020204" pitchFamily="34" charset="0"/>
                <a:cs typeface="Arial" panose="020B0604020202020204" pitchFamily="34" charset="0"/>
              </a:rPr>
              <a:t>fact, that trade theories regard nation states as independent trading units. In reality large multinational companies shift goods, services and capital among their subsidiaries in various countries at prices quite different to those at which a firm in one country would sell to a customer in another. </a:t>
            </a:r>
          </a:p>
          <a:p>
            <a:pPr algn="just"/>
            <a:r>
              <a:rPr lang="en-US" sz="2200" dirty="0" smtClean="0">
                <a:latin typeface="Arial" panose="020B0604020202020204" pitchFamily="34" charset="0"/>
                <a:cs typeface="Arial" panose="020B0604020202020204" pitchFamily="34" charset="0"/>
              </a:rPr>
              <a:t>e) Poorer </a:t>
            </a:r>
            <a:r>
              <a:rPr lang="en-US" sz="2200" dirty="0">
                <a:latin typeface="Arial" panose="020B0604020202020204" pitchFamily="34" charset="0"/>
                <a:cs typeface="Arial" panose="020B0604020202020204" pitchFamily="34" charset="0"/>
              </a:rPr>
              <a:t>countries often having national economic development plans which encourage the importation of capital goods that otherwise would not have a market in these nations</a:t>
            </a:r>
            <a:r>
              <a:rPr lang="en-US" sz="2200" dirty="0" smtClean="0">
                <a:latin typeface="Arial" panose="020B0604020202020204" pitchFamily="34" charset="0"/>
                <a:cs typeface="Arial" panose="020B0604020202020204" pitchFamily="34" charset="0"/>
              </a:rPr>
              <a:t>.</a:t>
            </a:r>
            <a:endParaRPr lang="en-US" sz="2200" dirty="0">
              <a:latin typeface="Arial" panose="020B0604020202020204" pitchFamily="34" charset="0"/>
              <a:cs typeface="Arial" panose="020B0604020202020204" pitchFamily="34" charset="0"/>
            </a:endParaRPr>
          </a:p>
        </p:txBody>
      </p:sp>
      <p:sp>
        <p:nvSpPr>
          <p:cNvPr id="3" name="Title 2"/>
          <p:cNvSpPr>
            <a:spLocks noGrp="1"/>
          </p:cNvSpPr>
          <p:nvPr>
            <p:ph type="title"/>
          </p:nvPr>
        </p:nvSpPr>
        <p:spPr/>
        <p:txBody>
          <a:bodyPr>
            <a:noAutofit/>
          </a:bodyPr>
          <a:lstStyle/>
          <a:p>
            <a:r>
              <a:rPr lang="en-US" sz="3600" b="0" dirty="0">
                <a:effectLst/>
                <a:latin typeface="Arial" panose="020B0604020202020204" pitchFamily="34" charset="0"/>
                <a:cs typeface="Arial" panose="020B0604020202020204" pitchFamily="34" charset="0"/>
              </a:rPr>
              <a:t>Factors that </a:t>
            </a:r>
            <a:r>
              <a:rPr lang="en-US" sz="3600" b="0" dirty="0" smtClean="0">
                <a:effectLst/>
                <a:latin typeface="Arial" panose="020B0604020202020204" pitchFamily="34" charset="0"/>
                <a:cs typeface="Arial" panose="020B0604020202020204" pitchFamily="34" charset="0"/>
              </a:rPr>
              <a:t>Might Confound Orthodox Trade Theories</a:t>
            </a:r>
            <a:endParaRPr lang="en-US" sz="3600" b="0" dirty="0">
              <a:effectLst/>
              <a:latin typeface="Arial" panose="020B0604020202020204" pitchFamily="34" charset="0"/>
              <a:cs typeface="Arial" panose="020B0604020202020204" pitchFamily="34" charset="0"/>
            </a:endParaRPr>
          </a:p>
        </p:txBody>
      </p:sp>
      <p:sp>
        <p:nvSpPr>
          <p:cNvPr id="4" name="Slide Number Placeholder 3"/>
          <p:cNvSpPr>
            <a:spLocks noGrp="1"/>
          </p:cNvSpPr>
          <p:nvPr>
            <p:ph type="sldNum" sz="quarter" idx="12"/>
          </p:nvPr>
        </p:nvSpPr>
        <p:spPr/>
        <p:txBody>
          <a:bodyPr/>
          <a:lstStyle/>
          <a:p>
            <a:fld id="{182F15D9-E63D-4E66-A438-59A921FC5846}" type="slidenum">
              <a:rPr lang="en-US" smtClean="0"/>
              <a:t>8</a:t>
            </a:fld>
            <a:endParaRPr lang="en-US"/>
          </a:p>
        </p:txBody>
      </p:sp>
    </p:spTree>
    <p:extLst>
      <p:ext uri="{BB962C8B-B14F-4D97-AF65-F5344CB8AC3E}">
        <p14:creationId xmlns:p14="http://schemas.microsoft.com/office/powerpoint/2010/main" val="3123927824"/>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4000">
        <p15:prstTrans prst="peelOff"/>
      </p:transition>
    </mc:Choice>
    <mc:Fallback xmlns="">
      <p:transition spd="slow">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noAutofit/>
          </a:bodyPr>
          <a:lstStyle/>
          <a:p>
            <a:pPr algn="just">
              <a:lnSpc>
                <a:spcPct val="150000"/>
              </a:lnSpc>
            </a:pPr>
            <a:r>
              <a:rPr lang="en-US" sz="2400" dirty="0" smtClean="0">
                <a:latin typeface="Arial" panose="020B0604020202020204" pitchFamily="34" charset="0"/>
                <a:cs typeface="Arial" panose="020B0604020202020204" pitchFamily="34" charset="0"/>
              </a:rPr>
              <a:t>f</a:t>
            </a:r>
            <a:r>
              <a:rPr lang="en-US" sz="2400" dirty="0">
                <a:latin typeface="Arial" panose="020B0604020202020204" pitchFamily="34" charset="0"/>
                <a:cs typeface="Arial" panose="020B0604020202020204" pitchFamily="34" charset="0"/>
              </a:rPr>
              <a:t>) Multinational companies frequently shifting from exporting to partic­ular countries to local production in those countries.</a:t>
            </a:r>
          </a:p>
          <a:p>
            <a:pPr algn="just">
              <a:lnSpc>
                <a:spcPct val="150000"/>
              </a:lnSpc>
            </a:pPr>
            <a:r>
              <a:rPr lang="en-US" sz="2400" dirty="0">
                <a:latin typeface="Arial" panose="020B0604020202020204" pitchFamily="34" charset="0"/>
                <a:cs typeface="Arial" panose="020B0604020202020204" pitchFamily="34" charset="0"/>
              </a:rPr>
              <a:t>g) </a:t>
            </a:r>
            <a:r>
              <a:rPr lang="en-US" sz="2400" dirty="0" err="1">
                <a:latin typeface="Arial" panose="020B0604020202020204" pitchFamily="34" charset="0"/>
                <a:cs typeface="Arial" panose="020B0604020202020204" pitchFamily="34" charset="0"/>
              </a:rPr>
              <a:t>Sparcity</a:t>
            </a:r>
            <a:r>
              <a:rPr lang="en-US" sz="2400" dirty="0">
                <a:latin typeface="Arial" panose="020B0604020202020204" pitchFamily="34" charset="0"/>
                <a:cs typeface="Arial" panose="020B0604020202020204" pitchFamily="34" charset="0"/>
              </a:rPr>
              <a:t> and inaccuracy of the information upon which firms base their international trading decisions.</a:t>
            </a:r>
          </a:p>
        </p:txBody>
      </p:sp>
      <p:sp>
        <p:nvSpPr>
          <p:cNvPr id="3" name="Title 2"/>
          <p:cNvSpPr>
            <a:spLocks noGrp="1"/>
          </p:cNvSpPr>
          <p:nvPr>
            <p:ph type="title"/>
          </p:nvPr>
        </p:nvSpPr>
        <p:spPr/>
        <p:txBody>
          <a:bodyPr>
            <a:noAutofit/>
          </a:bodyPr>
          <a:lstStyle/>
          <a:p>
            <a:r>
              <a:rPr lang="en-US" sz="3600" b="0" dirty="0">
                <a:effectLst/>
                <a:latin typeface="Arial" panose="020B0604020202020204" pitchFamily="34" charset="0"/>
                <a:cs typeface="Arial" panose="020B0604020202020204" pitchFamily="34" charset="0"/>
              </a:rPr>
              <a:t>Factors that </a:t>
            </a:r>
            <a:r>
              <a:rPr lang="en-US" sz="3600" b="0" dirty="0" smtClean="0">
                <a:effectLst/>
                <a:latin typeface="Arial" panose="020B0604020202020204" pitchFamily="34" charset="0"/>
                <a:cs typeface="Arial" panose="020B0604020202020204" pitchFamily="34" charset="0"/>
              </a:rPr>
              <a:t>Might Confound Orthodox Trade Theories</a:t>
            </a:r>
            <a:endParaRPr lang="en-US" sz="3600" b="0" dirty="0">
              <a:effectLst/>
              <a:latin typeface="Arial" panose="020B0604020202020204" pitchFamily="34" charset="0"/>
              <a:cs typeface="Arial" panose="020B0604020202020204" pitchFamily="34" charset="0"/>
            </a:endParaRPr>
          </a:p>
        </p:txBody>
      </p:sp>
      <p:sp>
        <p:nvSpPr>
          <p:cNvPr id="4" name="Slide Number Placeholder 3"/>
          <p:cNvSpPr>
            <a:spLocks noGrp="1"/>
          </p:cNvSpPr>
          <p:nvPr>
            <p:ph type="sldNum" sz="quarter" idx="12"/>
          </p:nvPr>
        </p:nvSpPr>
        <p:spPr/>
        <p:txBody>
          <a:bodyPr/>
          <a:lstStyle/>
          <a:p>
            <a:fld id="{182F15D9-E63D-4E66-A438-59A921FC5846}" type="slidenum">
              <a:rPr lang="en-US" smtClean="0"/>
              <a:t>9</a:t>
            </a:fld>
            <a:endParaRPr lang="en-US"/>
          </a:p>
        </p:txBody>
      </p:sp>
    </p:spTree>
    <p:extLst>
      <p:ext uri="{BB962C8B-B14F-4D97-AF65-F5344CB8AC3E}">
        <p14:creationId xmlns:p14="http://schemas.microsoft.com/office/powerpoint/2010/main" val="271566511"/>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4000">
        <p15:prstTrans prst="peelOff"/>
      </p:transition>
    </mc:Choice>
    <mc:Fallback xmlns="">
      <p:transition spd="slow">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normAutofit fontScale="92500" lnSpcReduction="10000"/>
          </a:bodyPr>
          <a:lstStyle/>
          <a:p>
            <a:pPr algn="just">
              <a:lnSpc>
                <a:spcPct val="150000"/>
              </a:lnSpc>
            </a:pPr>
            <a:r>
              <a:rPr lang="en-US" sz="2400" dirty="0">
                <a:latin typeface="Arial" panose="020B0604020202020204" pitchFamily="34" charset="0"/>
                <a:cs typeface="Arial" panose="020B0604020202020204" pitchFamily="34" charset="0"/>
              </a:rPr>
              <a:t>Dunning's Eclectic Theory of International Production, also known as the </a:t>
            </a:r>
            <a:r>
              <a:rPr lang="en-US" sz="2400" b="1" dirty="0">
                <a:latin typeface="Arial" panose="020B0604020202020204" pitchFamily="34" charset="0"/>
                <a:cs typeface="Arial" panose="020B0604020202020204" pitchFamily="34" charset="0"/>
              </a:rPr>
              <a:t>OLI framework</a:t>
            </a:r>
            <a:r>
              <a:rPr lang="en-US" sz="2400" dirty="0">
                <a:latin typeface="Arial" panose="020B0604020202020204" pitchFamily="34" charset="0"/>
                <a:cs typeface="Arial" panose="020B0604020202020204" pitchFamily="34" charset="0"/>
              </a:rPr>
              <a:t>, was developed by John H. Dunning in the 1970s. </a:t>
            </a:r>
            <a:endParaRPr lang="en-US" sz="2400" dirty="0" smtClean="0">
              <a:latin typeface="Arial" panose="020B0604020202020204" pitchFamily="34" charset="0"/>
              <a:cs typeface="Arial" panose="020B0604020202020204" pitchFamily="34" charset="0"/>
            </a:endParaRPr>
          </a:p>
          <a:p>
            <a:pPr algn="just">
              <a:lnSpc>
                <a:spcPct val="150000"/>
              </a:lnSpc>
            </a:pPr>
            <a:r>
              <a:rPr lang="en-US" sz="2400" dirty="0" smtClean="0">
                <a:latin typeface="Arial" panose="020B0604020202020204" pitchFamily="34" charset="0"/>
                <a:cs typeface="Arial" panose="020B0604020202020204" pitchFamily="34" charset="0"/>
              </a:rPr>
              <a:t>It </a:t>
            </a:r>
            <a:r>
              <a:rPr lang="en-US" sz="2400" dirty="0">
                <a:latin typeface="Arial" panose="020B0604020202020204" pitchFamily="34" charset="0"/>
                <a:cs typeface="Arial" panose="020B0604020202020204" pitchFamily="34" charset="0"/>
              </a:rPr>
              <a:t>seeks to explain why firms choose to engage in foreign direct investment (FDI) and how they determine where and how to invest abroad. </a:t>
            </a:r>
            <a:endParaRPr lang="en-US" sz="2400" dirty="0" smtClean="0">
              <a:latin typeface="Arial" panose="020B0604020202020204" pitchFamily="34" charset="0"/>
              <a:cs typeface="Arial" panose="020B0604020202020204" pitchFamily="34" charset="0"/>
            </a:endParaRPr>
          </a:p>
          <a:p>
            <a:pPr algn="just">
              <a:lnSpc>
                <a:spcPct val="150000"/>
              </a:lnSpc>
            </a:pPr>
            <a:r>
              <a:rPr lang="en-US" sz="2400" dirty="0" smtClean="0">
                <a:latin typeface="Arial" panose="020B0604020202020204" pitchFamily="34" charset="0"/>
                <a:cs typeface="Arial" panose="020B0604020202020204" pitchFamily="34" charset="0"/>
              </a:rPr>
              <a:t>The </a:t>
            </a:r>
            <a:r>
              <a:rPr lang="en-US" sz="2400" dirty="0">
                <a:latin typeface="Arial" panose="020B0604020202020204" pitchFamily="34" charset="0"/>
                <a:cs typeface="Arial" panose="020B0604020202020204" pitchFamily="34" charset="0"/>
              </a:rPr>
              <a:t>theory integrates three key factors that influence a company's decision to internationalize its operations: </a:t>
            </a:r>
            <a:r>
              <a:rPr lang="en-US" sz="2400" b="1" dirty="0">
                <a:latin typeface="Arial" panose="020B0604020202020204" pitchFamily="34" charset="0"/>
                <a:cs typeface="Arial" panose="020B0604020202020204" pitchFamily="34" charset="0"/>
              </a:rPr>
              <a:t>Ownership, Location,</a:t>
            </a:r>
            <a:r>
              <a:rPr lang="en-US" sz="2400" dirty="0">
                <a:latin typeface="Arial" panose="020B0604020202020204" pitchFamily="34" charset="0"/>
                <a:cs typeface="Arial" panose="020B0604020202020204" pitchFamily="34" charset="0"/>
              </a:rPr>
              <a:t> and </a:t>
            </a:r>
            <a:r>
              <a:rPr lang="en-US" sz="2400" b="1" dirty="0" smtClean="0">
                <a:latin typeface="Arial" panose="020B0604020202020204" pitchFamily="34" charset="0"/>
                <a:cs typeface="Arial" panose="020B0604020202020204" pitchFamily="34" charset="0"/>
              </a:rPr>
              <a:t>Internalization</a:t>
            </a:r>
            <a:r>
              <a:rPr lang="en-US" sz="2400" dirty="0" smtClean="0">
                <a:latin typeface="Arial" panose="020B0604020202020204" pitchFamily="34" charset="0"/>
                <a:cs typeface="Arial" panose="020B0604020202020204" pitchFamily="34" charset="0"/>
              </a:rPr>
              <a:t>.</a:t>
            </a:r>
            <a:endParaRPr lang="en-US" sz="2400" dirty="0">
              <a:latin typeface="Arial" panose="020B0604020202020204" pitchFamily="34" charset="0"/>
              <a:cs typeface="Arial" panose="020B0604020202020204" pitchFamily="34" charset="0"/>
            </a:endParaRPr>
          </a:p>
        </p:txBody>
      </p:sp>
      <p:sp>
        <p:nvSpPr>
          <p:cNvPr id="3" name="Title 2"/>
          <p:cNvSpPr>
            <a:spLocks noGrp="1"/>
          </p:cNvSpPr>
          <p:nvPr>
            <p:ph type="title"/>
          </p:nvPr>
        </p:nvSpPr>
        <p:spPr/>
        <p:txBody>
          <a:bodyPr>
            <a:noAutofit/>
          </a:bodyPr>
          <a:lstStyle/>
          <a:p>
            <a:r>
              <a:rPr lang="en-US" sz="3600" b="0" dirty="0">
                <a:effectLst/>
                <a:latin typeface="Arial" panose="020B0604020202020204" pitchFamily="34" charset="0"/>
                <a:cs typeface="Arial" panose="020B0604020202020204" pitchFamily="34" charset="0"/>
              </a:rPr>
              <a:t>Dunning's </a:t>
            </a:r>
            <a:r>
              <a:rPr lang="en-US" sz="3600" b="0" dirty="0" smtClean="0">
                <a:effectLst/>
                <a:latin typeface="Arial" panose="020B0604020202020204" pitchFamily="34" charset="0"/>
                <a:cs typeface="Arial" panose="020B0604020202020204" pitchFamily="34" charset="0"/>
              </a:rPr>
              <a:t>Eclectic Theory of International Production</a:t>
            </a:r>
            <a:endParaRPr lang="en-US" sz="3600" b="0" dirty="0">
              <a:latin typeface="Arial" panose="020B0604020202020204" pitchFamily="34" charset="0"/>
              <a:cs typeface="Arial" panose="020B0604020202020204" pitchFamily="34" charset="0"/>
            </a:endParaRPr>
          </a:p>
        </p:txBody>
      </p:sp>
      <p:sp>
        <p:nvSpPr>
          <p:cNvPr id="4" name="Slide Number Placeholder 3"/>
          <p:cNvSpPr>
            <a:spLocks noGrp="1"/>
          </p:cNvSpPr>
          <p:nvPr>
            <p:ph type="sldNum" sz="quarter" idx="12"/>
          </p:nvPr>
        </p:nvSpPr>
        <p:spPr/>
        <p:txBody>
          <a:bodyPr/>
          <a:lstStyle/>
          <a:p>
            <a:fld id="{182F15D9-E63D-4E66-A438-59A921FC5846}" type="slidenum">
              <a:rPr lang="en-US" smtClean="0"/>
              <a:t>10</a:t>
            </a:fld>
            <a:endParaRPr lang="en-US"/>
          </a:p>
        </p:txBody>
      </p:sp>
    </p:spTree>
    <p:extLst>
      <p:ext uri="{BB962C8B-B14F-4D97-AF65-F5344CB8AC3E}">
        <p14:creationId xmlns:p14="http://schemas.microsoft.com/office/powerpoint/2010/main" val="3564962387"/>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4000">
        <p15:prstTrans prst="peelOff"/>
      </p:transition>
    </mc:Choice>
    <mc:Fallback xmlns="">
      <p:transition spd="slow">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noAutofit/>
          </a:bodyPr>
          <a:lstStyle/>
          <a:p>
            <a:pPr algn="just"/>
            <a:r>
              <a:rPr lang="en-US" sz="2400" dirty="0" smtClean="0">
                <a:latin typeface="Arial" panose="020B0604020202020204" pitchFamily="34" charset="0"/>
                <a:cs typeface="Arial" panose="020B0604020202020204" pitchFamily="34" charset="0"/>
              </a:rPr>
              <a:t>This </a:t>
            </a:r>
            <a:r>
              <a:rPr lang="en-US" sz="2400" dirty="0">
                <a:latin typeface="Arial" panose="020B0604020202020204" pitchFamily="34" charset="0"/>
                <a:cs typeface="Arial" panose="020B0604020202020204" pitchFamily="34" charset="0"/>
              </a:rPr>
              <a:t>refers to the firm's unique competitive advantages that give it a superior position compared to competitors in foreign markets. </a:t>
            </a:r>
            <a:endParaRPr lang="en-US" sz="2400" dirty="0" smtClean="0">
              <a:latin typeface="Arial" panose="020B0604020202020204" pitchFamily="34" charset="0"/>
              <a:cs typeface="Arial" panose="020B0604020202020204" pitchFamily="34" charset="0"/>
            </a:endParaRPr>
          </a:p>
          <a:p>
            <a:pPr algn="just"/>
            <a:r>
              <a:rPr lang="en-US" sz="2400" dirty="0" smtClean="0">
                <a:latin typeface="Arial" panose="020B0604020202020204" pitchFamily="34" charset="0"/>
                <a:cs typeface="Arial" panose="020B0604020202020204" pitchFamily="34" charset="0"/>
              </a:rPr>
              <a:t>These </a:t>
            </a:r>
            <a:r>
              <a:rPr lang="en-US" sz="2400" dirty="0">
                <a:latin typeface="Arial" panose="020B0604020202020204" pitchFamily="34" charset="0"/>
                <a:cs typeface="Arial" panose="020B0604020202020204" pitchFamily="34" charset="0"/>
              </a:rPr>
              <a:t>could include:</a:t>
            </a:r>
          </a:p>
          <a:p>
            <a:pPr lvl="2" algn="just"/>
            <a:r>
              <a:rPr lang="en-US" sz="2400" dirty="0">
                <a:latin typeface="Arial" panose="020B0604020202020204" pitchFamily="34" charset="0"/>
                <a:cs typeface="Arial" panose="020B0604020202020204" pitchFamily="34" charset="0"/>
              </a:rPr>
              <a:t>Patents or proprietary technologies</a:t>
            </a:r>
          </a:p>
          <a:p>
            <a:pPr lvl="2" algn="just"/>
            <a:r>
              <a:rPr lang="en-US" sz="2400" dirty="0">
                <a:latin typeface="Arial" panose="020B0604020202020204" pitchFamily="34" charset="0"/>
                <a:cs typeface="Arial" panose="020B0604020202020204" pitchFamily="34" charset="0"/>
              </a:rPr>
              <a:t>Brand reputation</a:t>
            </a:r>
          </a:p>
          <a:p>
            <a:pPr lvl="2" algn="just"/>
            <a:r>
              <a:rPr lang="en-US" sz="2400" dirty="0">
                <a:latin typeface="Arial" panose="020B0604020202020204" pitchFamily="34" charset="0"/>
                <a:cs typeface="Arial" panose="020B0604020202020204" pitchFamily="34" charset="0"/>
              </a:rPr>
              <a:t>Managerial expertise</a:t>
            </a:r>
          </a:p>
          <a:p>
            <a:pPr lvl="2" algn="just"/>
            <a:r>
              <a:rPr lang="en-US" sz="2400" dirty="0">
                <a:latin typeface="Arial" panose="020B0604020202020204" pitchFamily="34" charset="0"/>
                <a:cs typeface="Arial" panose="020B0604020202020204" pitchFamily="34" charset="0"/>
              </a:rPr>
              <a:t>Economies of scale or </a:t>
            </a:r>
            <a:r>
              <a:rPr lang="en-US" sz="2400" dirty="0" smtClean="0">
                <a:latin typeface="Arial" panose="020B0604020202020204" pitchFamily="34" charset="0"/>
                <a:cs typeface="Arial" panose="020B0604020202020204" pitchFamily="34" charset="0"/>
              </a:rPr>
              <a:t>scope</a:t>
            </a:r>
          </a:p>
          <a:p>
            <a:pPr algn="just"/>
            <a:r>
              <a:rPr lang="en-US" sz="2400" dirty="0" smtClean="0">
                <a:latin typeface="Arial" panose="020B0604020202020204" pitchFamily="34" charset="0"/>
                <a:cs typeface="Arial" panose="020B0604020202020204" pitchFamily="34" charset="0"/>
              </a:rPr>
              <a:t>Ownership </a:t>
            </a:r>
            <a:r>
              <a:rPr lang="en-US" sz="2400" dirty="0">
                <a:latin typeface="Arial" panose="020B0604020202020204" pitchFamily="34" charset="0"/>
                <a:cs typeface="Arial" panose="020B0604020202020204" pitchFamily="34" charset="0"/>
              </a:rPr>
              <a:t>advantages give the firm the ability to overcome the inherent disadvantages of operating in a foreign country, such as unfamiliarity with the market or cultural differences.</a:t>
            </a:r>
          </a:p>
          <a:p>
            <a:pPr algn="just"/>
            <a:endParaRPr lang="en-US" sz="2400" dirty="0">
              <a:latin typeface="Arial" panose="020B0604020202020204" pitchFamily="34" charset="0"/>
              <a:cs typeface="Arial" panose="020B0604020202020204" pitchFamily="34" charset="0"/>
            </a:endParaRPr>
          </a:p>
        </p:txBody>
      </p:sp>
      <p:sp>
        <p:nvSpPr>
          <p:cNvPr id="3" name="Title 2"/>
          <p:cNvSpPr>
            <a:spLocks noGrp="1"/>
          </p:cNvSpPr>
          <p:nvPr>
            <p:ph type="title"/>
          </p:nvPr>
        </p:nvSpPr>
        <p:spPr/>
        <p:txBody>
          <a:bodyPr>
            <a:normAutofit/>
          </a:bodyPr>
          <a:lstStyle/>
          <a:p>
            <a:r>
              <a:rPr lang="en-US" sz="3600" b="0" dirty="0" smtClean="0">
                <a:effectLst/>
                <a:latin typeface="Arial" panose="020B0604020202020204" pitchFamily="34" charset="0"/>
                <a:cs typeface="Arial" panose="020B0604020202020204" pitchFamily="34" charset="0"/>
              </a:rPr>
              <a:t>Ownership </a:t>
            </a:r>
            <a:r>
              <a:rPr lang="en-US" sz="3600" b="0" dirty="0">
                <a:effectLst/>
                <a:latin typeface="Arial" panose="020B0604020202020204" pitchFamily="34" charset="0"/>
                <a:cs typeface="Arial" panose="020B0604020202020204" pitchFamily="34" charset="0"/>
              </a:rPr>
              <a:t>Advantages (O)</a:t>
            </a:r>
          </a:p>
        </p:txBody>
      </p:sp>
      <p:sp>
        <p:nvSpPr>
          <p:cNvPr id="4" name="Slide Number Placeholder 3"/>
          <p:cNvSpPr>
            <a:spLocks noGrp="1"/>
          </p:cNvSpPr>
          <p:nvPr>
            <p:ph type="sldNum" sz="quarter" idx="12"/>
          </p:nvPr>
        </p:nvSpPr>
        <p:spPr/>
        <p:txBody>
          <a:bodyPr/>
          <a:lstStyle/>
          <a:p>
            <a:fld id="{182F15D9-E63D-4E66-A438-59A921FC5846}" type="slidenum">
              <a:rPr lang="en-US" smtClean="0"/>
              <a:t>11</a:t>
            </a:fld>
            <a:endParaRPr lang="en-US"/>
          </a:p>
        </p:txBody>
      </p:sp>
    </p:spTree>
    <p:extLst>
      <p:ext uri="{BB962C8B-B14F-4D97-AF65-F5344CB8AC3E}">
        <p14:creationId xmlns:p14="http://schemas.microsoft.com/office/powerpoint/2010/main" val="3522714188"/>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4000">
        <p15:prstTrans prst="peelOff"/>
      </p:transition>
    </mc:Choice>
    <mc:Fallback xmlns="">
      <p:transition spd="slow">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457200" y="1372236"/>
            <a:ext cx="8229600" cy="4525963"/>
          </a:xfrm>
        </p:spPr>
        <p:txBody>
          <a:bodyPr>
            <a:noAutofit/>
          </a:bodyPr>
          <a:lstStyle/>
          <a:p>
            <a:pPr algn="just"/>
            <a:r>
              <a:rPr lang="en-US" sz="2400" dirty="0" smtClean="0">
                <a:latin typeface="Arial" panose="020B0604020202020204" pitchFamily="34" charset="0"/>
                <a:cs typeface="Arial" panose="020B0604020202020204" pitchFamily="34" charset="0"/>
              </a:rPr>
              <a:t>Location </a:t>
            </a:r>
            <a:r>
              <a:rPr lang="en-US" sz="2400" dirty="0">
                <a:latin typeface="Arial" panose="020B0604020202020204" pitchFamily="34" charset="0"/>
                <a:cs typeface="Arial" panose="020B0604020202020204" pitchFamily="34" charset="0"/>
              </a:rPr>
              <a:t>advantages focus on the characteristics of the host country that make it attractive for foreign investment. </a:t>
            </a:r>
            <a:endParaRPr lang="en-US" sz="2400" dirty="0" smtClean="0">
              <a:latin typeface="Arial" panose="020B0604020202020204" pitchFamily="34" charset="0"/>
              <a:cs typeface="Arial" panose="020B0604020202020204" pitchFamily="34" charset="0"/>
            </a:endParaRPr>
          </a:p>
          <a:p>
            <a:pPr algn="just"/>
            <a:r>
              <a:rPr lang="en-US" sz="2400" dirty="0" smtClean="0">
                <a:latin typeface="Arial" panose="020B0604020202020204" pitchFamily="34" charset="0"/>
                <a:cs typeface="Arial" panose="020B0604020202020204" pitchFamily="34" charset="0"/>
              </a:rPr>
              <a:t>These </a:t>
            </a:r>
            <a:r>
              <a:rPr lang="en-US" sz="2400" dirty="0">
                <a:latin typeface="Arial" panose="020B0604020202020204" pitchFamily="34" charset="0"/>
                <a:cs typeface="Arial" panose="020B0604020202020204" pitchFamily="34" charset="0"/>
              </a:rPr>
              <a:t>may include:</a:t>
            </a:r>
          </a:p>
          <a:p>
            <a:pPr lvl="2" algn="just"/>
            <a:r>
              <a:rPr lang="en-US" sz="2400" dirty="0">
                <a:latin typeface="Arial" panose="020B0604020202020204" pitchFamily="34" charset="0"/>
                <a:cs typeface="Arial" panose="020B0604020202020204" pitchFamily="34" charset="0"/>
              </a:rPr>
              <a:t>Natural resources</a:t>
            </a:r>
          </a:p>
          <a:p>
            <a:pPr lvl="2" algn="just"/>
            <a:r>
              <a:rPr lang="en-US" sz="2400" dirty="0">
                <a:latin typeface="Arial" panose="020B0604020202020204" pitchFamily="34" charset="0"/>
                <a:cs typeface="Arial" panose="020B0604020202020204" pitchFamily="34" charset="0"/>
              </a:rPr>
              <a:t>Cheap labor</a:t>
            </a:r>
          </a:p>
          <a:p>
            <a:pPr lvl="2" algn="just"/>
            <a:r>
              <a:rPr lang="en-US" sz="2400" dirty="0">
                <a:latin typeface="Arial" panose="020B0604020202020204" pitchFamily="34" charset="0"/>
                <a:cs typeface="Arial" panose="020B0604020202020204" pitchFamily="34" charset="0"/>
              </a:rPr>
              <a:t>Market size and growth potential</a:t>
            </a:r>
          </a:p>
          <a:p>
            <a:pPr lvl="2" algn="just"/>
            <a:r>
              <a:rPr lang="en-US" sz="2400" dirty="0">
                <a:latin typeface="Arial" panose="020B0604020202020204" pitchFamily="34" charset="0"/>
                <a:cs typeface="Arial" panose="020B0604020202020204" pitchFamily="34" charset="0"/>
              </a:rPr>
              <a:t>Infrastructure quality</a:t>
            </a:r>
          </a:p>
          <a:p>
            <a:pPr lvl="2" algn="just"/>
            <a:r>
              <a:rPr lang="en-US" sz="2400" dirty="0">
                <a:latin typeface="Arial" panose="020B0604020202020204" pitchFamily="34" charset="0"/>
                <a:cs typeface="Arial" panose="020B0604020202020204" pitchFamily="34" charset="0"/>
              </a:rPr>
              <a:t>Government policies and incentives</a:t>
            </a:r>
          </a:p>
          <a:p>
            <a:pPr algn="just"/>
            <a:r>
              <a:rPr lang="en-US" sz="2400" dirty="0">
                <a:latin typeface="Arial" panose="020B0604020202020204" pitchFamily="34" charset="0"/>
                <a:cs typeface="Arial" panose="020B0604020202020204" pitchFamily="34" charset="0"/>
              </a:rPr>
              <a:t>A firm will choose to invest in a foreign location if the specific benefits of that location outweigh those of other potential locations or the home country.</a:t>
            </a:r>
          </a:p>
        </p:txBody>
      </p:sp>
      <p:sp>
        <p:nvSpPr>
          <p:cNvPr id="3" name="Title 2"/>
          <p:cNvSpPr>
            <a:spLocks noGrp="1"/>
          </p:cNvSpPr>
          <p:nvPr>
            <p:ph type="title"/>
          </p:nvPr>
        </p:nvSpPr>
        <p:spPr/>
        <p:txBody>
          <a:bodyPr>
            <a:normAutofit/>
          </a:bodyPr>
          <a:lstStyle/>
          <a:p>
            <a:r>
              <a:rPr lang="en-US" sz="3600" b="0" dirty="0" smtClean="0">
                <a:effectLst/>
                <a:latin typeface="Arial" panose="020B0604020202020204" pitchFamily="34" charset="0"/>
                <a:cs typeface="Arial" panose="020B0604020202020204" pitchFamily="34" charset="0"/>
              </a:rPr>
              <a:t>Location </a:t>
            </a:r>
            <a:r>
              <a:rPr lang="en-US" sz="3600" b="0" dirty="0">
                <a:effectLst/>
                <a:latin typeface="Arial" panose="020B0604020202020204" pitchFamily="34" charset="0"/>
                <a:cs typeface="Arial" panose="020B0604020202020204" pitchFamily="34" charset="0"/>
              </a:rPr>
              <a:t>Advantages (L)</a:t>
            </a:r>
          </a:p>
        </p:txBody>
      </p:sp>
      <p:sp>
        <p:nvSpPr>
          <p:cNvPr id="4" name="Slide Number Placeholder 3"/>
          <p:cNvSpPr>
            <a:spLocks noGrp="1"/>
          </p:cNvSpPr>
          <p:nvPr>
            <p:ph type="sldNum" sz="quarter" idx="12"/>
          </p:nvPr>
        </p:nvSpPr>
        <p:spPr/>
        <p:txBody>
          <a:bodyPr/>
          <a:lstStyle/>
          <a:p>
            <a:fld id="{182F15D9-E63D-4E66-A438-59A921FC5846}" type="slidenum">
              <a:rPr lang="en-US" smtClean="0"/>
              <a:t>12</a:t>
            </a:fld>
            <a:endParaRPr lang="en-US"/>
          </a:p>
        </p:txBody>
      </p:sp>
    </p:spTree>
    <p:extLst>
      <p:ext uri="{BB962C8B-B14F-4D97-AF65-F5344CB8AC3E}">
        <p14:creationId xmlns:p14="http://schemas.microsoft.com/office/powerpoint/2010/main" val="2096820244"/>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4000">
        <p15:prstTrans prst="peelOff"/>
      </p:transition>
    </mc:Choice>
    <mc:Fallback xmlns="">
      <p:transition spd="slow">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normAutofit fontScale="85000" lnSpcReduction="10000"/>
          </a:bodyPr>
          <a:lstStyle/>
          <a:p>
            <a:pPr>
              <a:lnSpc>
                <a:spcPct val="150000"/>
              </a:lnSpc>
            </a:pPr>
            <a:r>
              <a:rPr lang="en-US" sz="2400" dirty="0" smtClean="0">
                <a:latin typeface="Arial" panose="020B0604020202020204" pitchFamily="34" charset="0"/>
                <a:cs typeface="Arial" panose="020B0604020202020204" pitchFamily="34" charset="0"/>
              </a:rPr>
              <a:t>Internalization </a:t>
            </a:r>
            <a:r>
              <a:rPr lang="en-US" sz="2400" dirty="0">
                <a:latin typeface="Arial" panose="020B0604020202020204" pitchFamily="34" charset="0"/>
                <a:cs typeface="Arial" panose="020B0604020202020204" pitchFamily="34" charset="0"/>
              </a:rPr>
              <a:t>advantages concern the firm's decision to handle production and business activities within its own organization rather than through external contracts or </a:t>
            </a:r>
            <a:r>
              <a:rPr lang="en-US" sz="2400" dirty="0" smtClean="0">
                <a:latin typeface="Arial" panose="020B0604020202020204" pitchFamily="34" charset="0"/>
                <a:cs typeface="Arial" panose="020B0604020202020204" pitchFamily="34" charset="0"/>
              </a:rPr>
              <a:t>partnerships. </a:t>
            </a:r>
          </a:p>
          <a:p>
            <a:pPr>
              <a:lnSpc>
                <a:spcPct val="150000"/>
              </a:lnSpc>
            </a:pPr>
            <a:r>
              <a:rPr lang="en-US" sz="2400" dirty="0" smtClean="0">
                <a:latin typeface="Arial" panose="020B0604020202020204" pitchFamily="34" charset="0"/>
                <a:cs typeface="Arial" panose="020B0604020202020204" pitchFamily="34" charset="0"/>
              </a:rPr>
              <a:t>Firms </a:t>
            </a:r>
            <a:r>
              <a:rPr lang="en-US" sz="2400" dirty="0">
                <a:latin typeface="Arial" panose="020B0604020202020204" pitchFamily="34" charset="0"/>
                <a:cs typeface="Arial" panose="020B0604020202020204" pitchFamily="34" charset="0"/>
              </a:rPr>
              <a:t>internalize activities when they believe it is more efficient or profitable to manage these processes internally, particularly in the presence of:</a:t>
            </a:r>
          </a:p>
          <a:p>
            <a:pPr lvl="2">
              <a:lnSpc>
                <a:spcPct val="150000"/>
              </a:lnSpc>
            </a:pPr>
            <a:r>
              <a:rPr lang="en-US" sz="2400" dirty="0">
                <a:latin typeface="Arial" panose="020B0604020202020204" pitchFamily="34" charset="0"/>
                <a:cs typeface="Arial" panose="020B0604020202020204" pitchFamily="34" charset="0"/>
              </a:rPr>
              <a:t>High transaction costs </a:t>
            </a:r>
          </a:p>
          <a:p>
            <a:pPr lvl="2">
              <a:lnSpc>
                <a:spcPct val="150000"/>
              </a:lnSpc>
            </a:pPr>
            <a:r>
              <a:rPr lang="en-US" sz="2400" dirty="0" smtClean="0">
                <a:latin typeface="Arial" panose="020B0604020202020204" pitchFamily="34" charset="0"/>
                <a:cs typeface="Arial" panose="020B0604020202020204" pitchFamily="34" charset="0"/>
              </a:rPr>
              <a:t>Risks </a:t>
            </a:r>
            <a:r>
              <a:rPr lang="en-US" sz="2400" dirty="0">
                <a:latin typeface="Arial" panose="020B0604020202020204" pitchFamily="34" charset="0"/>
                <a:cs typeface="Arial" panose="020B0604020202020204" pitchFamily="34" charset="0"/>
              </a:rPr>
              <a:t>of losing proprietary information</a:t>
            </a:r>
          </a:p>
          <a:p>
            <a:pPr lvl="2">
              <a:lnSpc>
                <a:spcPct val="150000"/>
              </a:lnSpc>
            </a:pPr>
            <a:r>
              <a:rPr lang="en-US" sz="2400" dirty="0">
                <a:latin typeface="Arial" panose="020B0604020202020204" pitchFamily="34" charset="0"/>
                <a:cs typeface="Arial" panose="020B0604020202020204" pitchFamily="34" charset="0"/>
              </a:rPr>
              <a:t>Need for tight coordination across activities</a:t>
            </a:r>
          </a:p>
        </p:txBody>
      </p:sp>
      <p:sp>
        <p:nvSpPr>
          <p:cNvPr id="3" name="Title 2"/>
          <p:cNvSpPr>
            <a:spLocks noGrp="1"/>
          </p:cNvSpPr>
          <p:nvPr>
            <p:ph type="title"/>
          </p:nvPr>
        </p:nvSpPr>
        <p:spPr/>
        <p:txBody>
          <a:bodyPr>
            <a:normAutofit/>
          </a:bodyPr>
          <a:lstStyle/>
          <a:p>
            <a:r>
              <a:rPr lang="en-US" sz="3600" b="0" dirty="0" smtClean="0">
                <a:effectLst/>
                <a:latin typeface="Arial" panose="020B0604020202020204" pitchFamily="34" charset="0"/>
                <a:cs typeface="Arial" panose="020B0604020202020204" pitchFamily="34" charset="0"/>
              </a:rPr>
              <a:t>Internalization </a:t>
            </a:r>
            <a:r>
              <a:rPr lang="en-US" sz="3600" b="0" dirty="0">
                <a:effectLst/>
                <a:latin typeface="Arial" panose="020B0604020202020204" pitchFamily="34" charset="0"/>
                <a:cs typeface="Arial" panose="020B0604020202020204" pitchFamily="34" charset="0"/>
              </a:rPr>
              <a:t>Advantages (I)</a:t>
            </a:r>
          </a:p>
        </p:txBody>
      </p:sp>
      <p:sp>
        <p:nvSpPr>
          <p:cNvPr id="4" name="Slide Number Placeholder 3"/>
          <p:cNvSpPr>
            <a:spLocks noGrp="1"/>
          </p:cNvSpPr>
          <p:nvPr>
            <p:ph type="sldNum" sz="quarter" idx="12"/>
          </p:nvPr>
        </p:nvSpPr>
        <p:spPr/>
        <p:txBody>
          <a:bodyPr/>
          <a:lstStyle/>
          <a:p>
            <a:fld id="{182F15D9-E63D-4E66-A438-59A921FC5846}" type="slidenum">
              <a:rPr lang="en-US" smtClean="0"/>
              <a:t>13</a:t>
            </a:fld>
            <a:endParaRPr lang="en-US"/>
          </a:p>
        </p:txBody>
      </p:sp>
    </p:spTree>
    <p:extLst>
      <p:ext uri="{BB962C8B-B14F-4D97-AF65-F5344CB8AC3E}">
        <p14:creationId xmlns:p14="http://schemas.microsoft.com/office/powerpoint/2010/main" val="465342080"/>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4000">
        <p15:prstTrans prst="peelOff"/>
      </p:transition>
    </mc:Choice>
    <mc:Fallback xmlns="">
      <p:transition spd="slow">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normAutofit fontScale="92500" lnSpcReduction="10000"/>
          </a:bodyPr>
          <a:lstStyle/>
          <a:p>
            <a:pPr algn="just">
              <a:lnSpc>
                <a:spcPct val="150000"/>
              </a:lnSpc>
            </a:pPr>
            <a:r>
              <a:rPr lang="en-US" sz="2400" dirty="0">
                <a:latin typeface="Arial" panose="020B0604020202020204" pitchFamily="34" charset="0"/>
                <a:cs typeface="Arial" panose="020B0604020202020204" pitchFamily="34" charset="0"/>
              </a:rPr>
              <a:t>The </a:t>
            </a:r>
            <a:r>
              <a:rPr lang="en-US" sz="2400" b="1" dirty="0">
                <a:latin typeface="Arial" panose="020B0604020202020204" pitchFamily="34" charset="0"/>
                <a:cs typeface="Arial" panose="020B0604020202020204" pitchFamily="34" charset="0"/>
              </a:rPr>
              <a:t>Product Life Cycle (PLC) Theory of International Investment</a:t>
            </a:r>
            <a:r>
              <a:rPr lang="en-US" sz="2400" dirty="0">
                <a:latin typeface="Arial" panose="020B0604020202020204" pitchFamily="34" charset="0"/>
                <a:cs typeface="Arial" panose="020B0604020202020204" pitchFamily="34" charset="0"/>
              </a:rPr>
              <a:t>, developed by economist </a:t>
            </a:r>
            <a:r>
              <a:rPr lang="en-US" sz="2400" b="1" dirty="0">
                <a:latin typeface="Arial" panose="020B0604020202020204" pitchFamily="34" charset="0"/>
                <a:cs typeface="Arial" panose="020B0604020202020204" pitchFamily="34" charset="0"/>
              </a:rPr>
              <a:t>Raymond Vernon</a:t>
            </a:r>
            <a:r>
              <a:rPr lang="en-US" sz="2400" dirty="0">
                <a:latin typeface="Arial" panose="020B0604020202020204" pitchFamily="34" charset="0"/>
                <a:cs typeface="Arial" panose="020B0604020202020204" pitchFamily="34" charset="0"/>
              </a:rPr>
              <a:t> in the 1960s, explains how a product's life cycle influences a firm's international investment strategy and the pattern of trade and foreign direct investment (FDI). </a:t>
            </a:r>
            <a:endParaRPr lang="en-US" sz="2400" dirty="0" smtClean="0">
              <a:latin typeface="Arial" panose="020B0604020202020204" pitchFamily="34" charset="0"/>
              <a:cs typeface="Arial" panose="020B0604020202020204" pitchFamily="34" charset="0"/>
            </a:endParaRPr>
          </a:p>
          <a:p>
            <a:pPr algn="just">
              <a:lnSpc>
                <a:spcPct val="150000"/>
              </a:lnSpc>
            </a:pPr>
            <a:r>
              <a:rPr lang="en-US" sz="2400" dirty="0" smtClean="0">
                <a:latin typeface="Arial" panose="020B0604020202020204" pitchFamily="34" charset="0"/>
                <a:cs typeface="Arial" panose="020B0604020202020204" pitchFamily="34" charset="0"/>
              </a:rPr>
              <a:t>This </a:t>
            </a:r>
            <a:r>
              <a:rPr lang="en-US" sz="2400" dirty="0">
                <a:latin typeface="Arial" panose="020B0604020202020204" pitchFamily="34" charset="0"/>
                <a:cs typeface="Arial" panose="020B0604020202020204" pitchFamily="34" charset="0"/>
              </a:rPr>
              <a:t>theory was primarily developed to explain the international trade patterns of the United States in the post-World War II period, but it also provides insights into why companies might choose to invest abroad.</a:t>
            </a:r>
          </a:p>
        </p:txBody>
      </p:sp>
      <p:sp>
        <p:nvSpPr>
          <p:cNvPr id="3" name="Title 2"/>
          <p:cNvSpPr>
            <a:spLocks noGrp="1"/>
          </p:cNvSpPr>
          <p:nvPr>
            <p:ph type="title"/>
          </p:nvPr>
        </p:nvSpPr>
        <p:spPr/>
        <p:txBody>
          <a:bodyPr>
            <a:noAutofit/>
          </a:bodyPr>
          <a:lstStyle/>
          <a:p>
            <a:r>
              <a:rPr lang="en-US" sz="3600" b="0" dirty="0" smtClean="0">
                <a:effectLst/>
                <a:latin typeface="Arial" panose="020B0604020202020204" pitchFamily="34" charset="0"/>
                <a:cs typeface="Arial" panose="020B0604020202020204" pitchFamily="34" charset="0"/>
              </a:rPr>
              <a:t>The Product Life Cycle Theory of International Investment</a:t>
            </a:r>
            <a:endParaRPr lang="en-US" sz="3600" b="0" dirty="0">
              <a:effectLst/>
              <a:latin typeface="Arial" panose="020B0604020202020204" pitchFamily="34" charset="0"/>
              <a:cs typeface="Arial" panose="020B0604020202020204" pitchFamily="34" charset="0"/>
            </a:endParaRPr>
          </a:p>
        </p:txBody>
      </p:sp>
      <p:sp>
        <p:nvSpPr>
          <p:cNvPr id="4" name="Slide Number Placeholder 3"/>
          <p:cNvSpPr>
            <a:spLocks noGrp="1"/>
          </p:cNvSpPr>
          <p:nvPr>
            <p:ph type="sldNum" sz="quarter" idx="12"/>
          </p:nvPr>
        </p:nvSpPr>
        <p:spPr/>
        <p:txBody>
          <a:bodyPr/>
          <a:lstStyle/>
          <a:p>
            <a:fld id="{182F15D9-E63D-4E66-A438-59A921FC5846}" type="slidenum">
              <a:rPr lang="en-US" smtClean="0"/>
              <a:t>14</a:t>
            </a:fld>
            <a:endParaRPr lang="en-US"/>
          </a:p>
        </p:txBody>
      </p:sp>
    </p:spTree>
    <p:extLst>
      <p:ext uri="{BB962C8B-B14F-4D97-AF65-F5344CB8AC3E}">
        <p14:creationId xmlns:p14="http://schemas.microsoft.com/office/powerpoint/2010/main" val="511692083"/>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4000">
        <p15:prstTrans prst="peelOff"/>
      </p:transition>
    </mc:Choice>
    <mc:Fallback xmlns="">
      <p:transition spd="slow">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normAutofit/>
          </a:bodyPr>
          <a:lstStyle/>
          <a:p>
            <a:pPr algn="just">
              <a:lnSpc>
                <a:spcPct val="150000"/>
              </a:lnSpc>
            </a:pPr>
            <a:r>
              <a:rPr lang="en-US" sz="2400" dirty="0" smtClean="0">
                <a:latin typeface="Arial" panose="020B0604020202020204" pitchFamily="34" charset="0"/>
                <a:cs typeface="Arial" panose="020B0604020202020204" pitchFamily="34" charset="0"/>
              </a:rPr>
              <a:t>The </a:t>
            </a:r>
            <a:r>
              <a:rPr lang="en-US" sz="2400" dirty="0">
                <a:latin typeface="Arial" panose="020B0604020202020204" pitchFamily="34" charset="0"/>
                <a:cs typeface="Arial" panose="020B0604020202020204" pitchFamily="34" charset="0"/>
              </a:rPr>
              <a:t>theory suggests that products go through different stages of development, and the nature of production and investment decisions changes as the product moves through these stages. </a:t>
            </a:r>
            <a:endParaRPr lang="en-US" sz="2400" dirty="0" smtClean="0">
              <a:latin typeface="Arial" panose="020B0604020202020204" pitchFamily="34" charset="0"/>
              <a:cs typeface="Arial" panose="020B0604020202020204" pitchFamily="34" charset="0"/>
            </a:endParaRPr>
          </a:p>
          <a:p>
            <a:pPr algn="just">
              <a:lnSpc>
                <a:spcPct val="150000"/>
              </a:lnSpc>
            </a:pPr>
            <a:r>
              <a:rPr lang="en-US" sz="2400" dirty="0" smtClean="0">
                <a:latin typeface="Arial" panose="020B0604020202020204" pitchFamily="34" charset="0"/>
                <a:cs typeface="Arial" panose="020B0604020202020204" pitchFamily="34" charset="0"/>
              </a:rPr>
              <a:t>The </a:t>
            </a:r>
            <a:r>
              <a:rPr lang="en-US" sz="2400" dirty="0">
                <a:latin typeface="Arial" panose="020B0604020202020204" pitchFamily="34" charset="0"/>
                <a:cs typeface="Arial" panose="020B0604020202020204" pitchFamily="34" charset="0"/>
              </a:rPr>
              <a:t>three key stages in this cycle are </a:t>
            </a:r>
            <a:r>
              <a:rPr lang="en-US" sz="2400" b="1" dirty="0">
                <a:latin typeface="Arial" panose="020B0604020202020204" pitchFamily="34" charset="0"/>
                <a:cs typeface="Arial" panose="020B0604020202020204" pitchFamily="34" charset="0"/>
              </a:rPr>
              <a:t>innovation </a:t>
            </a:r>
            <a:r>
              <a:rPr lang="en-US" sz="2400" b="1" dirty="0" smtClean="0">
                <a:latin typeface="Arial" panose="020B0604020202020204" pitchFamily="34" charset="0"/>
                <a:cs typeface="Arial" panose="020B0604020202020204" pitchFamily="34" charset="0"/>
              </a:rPr>
              <a:t>maturity</a:t>
            </a:r>
            <a:r>
              <a:rPr lang="en-US" sz="2400" b="1" dirty="0">
                <a:latin typeface="Arial" panose="020B0604020202020204" pitchFamily="34" charset="0"/>
                <a:cs typeface="Arial" panose="020B0604020202020204" pitchFamily="34" charset="0"/>
              </a:rPr>
              <a:t>,</a:t>
            </a:r>
            <a:r>
              <a:rPr lang="en-US" sz="2400" dirty="0">
                <a:latin typeface="Arial" panose="020B0604020202020204" pitchFamily="34" charset="0"/>
                <a:cs typeface="Arial" panose="020B0604020202020204" pitchFamily="34" charset="0"/>
              </a:rPr>
              <a:t> and </a:t>
            </a:r>
            <a:r>
              <a:rPr lang="en-US" sz="2400" b="1" dirty="0" smtClean="0">
                <a:latin typeface="Arial" panose="020B0604020202020204" pitchFamily="34" charset="0"/>
                <a:cs typeface="Arial" panose="020B0604020202020204" pitchFamily="34" charset="0"/>
              </a:rPr>
              <a:t>decline.</a:t>
            </a:r>
            <a:endParaRPr lang="en-US" sz="2400" dirty="0">
              <a:latin typeface="Arial" panose="020B0604020202020204" pitchFamily="34" charset="0"/>
              <a:cs typeface="Arial" panose="020B0604020202020204" pitchFamily="34" charset="0"/>
            </a:endParaRPr>
          </a:p>
        </p:txBody>
      </p:sp>
      <p:sp>
        <p:nvSpPr>
          <p:cNvPr id="3" name="Title 2"/>
          <p:cNvSpPr>
            <a:spLocks noGrp="1"/>
          </p:cNvSpPr>
          <p:nvPr>
            <p:ph type="title"/>
          </p:nvPr>
        </p:nvSpPr>
        <p:spPr/>
        <p:txBody>
          <a:bodyPr>
            <a:normAutofit/>
          </a:bodyPr>
          <a:lstStyle/>
          <a:p>
            <a:r>
              <a:rPr lang="en-US" sz="3600" b="0" dirty="0">
                <a:effectLst/>
                <a:latin typeface="Arial" panose="020B0604020202020204" pitchFamily="34" charset="0"/>
                <a:cs typeface="Arial" panose="020B0604020202020204" pitchFamily="34" charset="0"/>
              </a:rPr>
              <a:t>Stages of the Product Life Cycle</a:t>
            </a:r>
          </a:p>
        </p:txBody>
      </p:sp>
      <p:sp>
        <p:nvSpPr>
          <p:cNvPr id="4" name="Slide Number Placeholder 3"/>
          <p:cNvSpPr>
            <a:spLocks noGrp="1"/>
          </p:cNvSpPr>
          <p:nvPr>
            <p:ph type="sldNum" sz="quarter" idx="12"/>
          </p:nvPr>
        </p:nvSpPr>
        <p:spPr/>
        <p:txBody>
          <a:bodyPr/>
          <a:lstStyle/>
          <a:p>
            <a:fld id="{182F15D9-E63D-4E66-A438-59A921FC5846}" type="slidenum">
              <a:rPr lang="en-US" smtClean="0"/>
              <a:t>15</a:t>
            </a:fld>
            <a:endParaRPr lang="en-US"/>
          </a:p>
        </p:txBody>
      </p:sp>
    </p:spTree>
    <p:extLst>
      <p:ext uri="{BB962C8B-B14F-4D97-AF65-F5344CB8AC3E}">
        <p14:creationId xmlns:p14="http://schemas.microsoft.com/office/powerpoint/2010/main" val="975605097"/>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4000">
        <p15:prstTrans prst="peelOff"/>
      </p:transition>
    </mc:Choice>
    <mc:Fallback xmlns="">
      <p:transition spd="slow">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noAutofit/>
          </a:bodyPr>
          <a:lstStyle/>
          <a:p>
            <a:pPr lvl="0" algn="just"/>
            <a:r>
              <a:rPr lang="en-US" sz="2400" b="1" dirty="0" smtClean="0">
                <a:latin typeface="Arial" panose="020B0604020202020204" pitchFamily="34" charset="0"/>
                <a:cs typeface="Arial" panose="020B0604020202020204" pitchFamily="34" charset="0"/>
              </a:rPr>
              <a:t>Innovation</a:t>
            </a:r>
            <a:r>
              <a:rPr lang="en-US" sz="2400" dirty="0">
                <a:latin typeface="Arial" panose="020B0604020202020204" pitchFamily="34" charset="0"/>
                <a:cs typeface="Arial" panose="020B0604020202020204" pitchFamily="34" charset="0"/>
              </a:rPr>
              <a:t>: In this stage, the product is introduced in the home country, often a developed country, due to advanced technological capabilities and sophisticated consumer demand.</a:t>
            </a:r>
          </a:p>
          <a:p>
            <a:pPr lvl="0" algn="just"/>
            <a:r>
              <a:rPr lang="en-US" sz="2400" b="1" dirty="0">
                <a:latin typeface="Arial" panose="020B0604020202020204" pitchFamily="34" charset="0"/>
                <a:cs typeface="Arial" panose="020B0604020202020204" pitchFamily="34" charset="0"/>
              </a:rPr>
              <a:t>Production</a:t>
            </a:r>
            <a:r>
              <a:rPr lang="en-US" sz="2400" dirty="0">
                <a:latin typeface="Arial" panose="020B0604020202020204" pitchFamily="34" charset="0"/>
                <a:cs typeface="Arial" panose="020B0604020202020204" pitchFamily="34" charset="0"/>
              </a:rPr>
              <a:t>: Production tends to be localized near the firm's headquarters to allow for close control of R&amp;D and respond quickly to feedback.</a:t>
            </a:r>
          </a:p>
          <a:p>
            <a:pPr lvl="0" algn="just"/>
            <a:r>
              <a:rPr lang="en-US" sz="2400" b="1" dirty="0">
                <a:latin typeface="Arial" panose="020B0604020202020204" pitchFamily="34" charset="0"/>
                <a:cs typeface="Arial" panose="020B0604020202020204" pitchFamily="34" charset="0"/>
              </a:rPr>
              <a:t>Export</a:t>
            </a:r>
            <a:r>
              <a:rPr lang="en-US" sz="2400" dirty="0">
                <a:latin typeface="Arial" panose="020B0604020202020204" pitchFamily="34" charset="0"/>
                <a:cs typeface="Arial" panose="020B0604020202020204" pitchFamily="34" charset="0"/>
              </a:rPr>
              <a:t>: During this stage, firms export to foreign markets, but there is little or no foreign investment. The focus is on high-income markets with similar consumer preferences.</a:t>
            </a:r>
          </a:p>
        </p:txBody>
      </p:sp>
      <p:sp>
        <p:nvSpPr>
          <p:cNvPr id="3" name="Title 2"/>
          <p:cNvSpPr>
            <a:spLocks noGrp="1"/>
          </p:cNvSpPr>
          <p:nvPr>
            <p:ph type="title"/>
          </p:nvPr>
        </p:nvSpPr>
        <p:spPr/>
        <p:txBody>
          <a:bodyPr>
            <a:normAutofit/>
          </a:bodyPr>
          <a:lstStyle/>
          <a:p>
            <a:r>
              <a:rPr lang="en-US" sz="3600" b="0" dirty="0">
                <a:effectLst/>
                <a:latin typeface="Arial" panose="020B0604020202020204" pitchFamily="34" charset="0"/>
                <a:cs typeface="Arial" panose="020B0604020202020204" pitchFamily="34" charset="0"/>
              </a:rPr>
              <a:t>1. Introduction (New Product Stage)</a:t>
            </a:r>
          </a:p>
        </p:txBody>
      </p:sp>
      <p:sp>
        <p:nvSpPr>
          <p:cNvPr id="4" name="Slide Number Placeholder 3"/>
          <p:cNvSpPr>
            <a:spLocks noGrp="1"/>
          </p:cNvSpPr>
          <p:nvPr>
            <p:ph type="sldNum" sz="quarter" idx="12"/>
          </p:nvPr>
        </p:nvSpPr>
        <p:spPr/>
        <p:txBody>
          <a:bodyPr/>
          <a:lstStyle/>
          <a:p>
            <a:fld id="{182F15D9-E63D-4E66-A438-59A921FC5846}" type="slidenum">
              <a:rPr lang="en-US" smtClean="0"/>
              <a:t>16</a:t>
            </a:fld>
            <a:endParaRPr lang="en-US"/>
          </a:p>
        </p:txBody>
      </p:sp>
    </p:spTree>
    <p:extLst>
      <p:ext uri="{BB962C8B-B14F-4D97-AF65-F5344CB8AC3E}">
        <p14:creationId xmlns:p14="http://schemas.microsoft.com/office/powerpoint/2010/main" val="878678173"/>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4000">
        <p15:prstTrans prst="peelOff"/>
      </p:transition>
    </mc:Choice>
    <mc:Fallback xmlns="">
      <p:transition spd="slow">
        <p:fad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normAutofit fontScale="77500" lnSpcReduction="20000"/>
          </a:bodyPr>
          <a:lstStyle/>
          <a:p>
            <a:pPr lvl="0" algn="just">
              <a:lnSpc>
                <a:spcPct val="120000"/>
              </a:lnSpc>
            </a:pPr>
            <a:r>
              <a:rPr lang="en-US" b="1" dirty="0" smtClean="0">
                <a:latin typeface="Arial" panose="020B0604020202020204" pitchFamily="34" charset="0"/>
                <a:cs typeface="Arial" panose="020B0604020202020204" pitchFamily="34" charset="0"/>
              </a:rPr>
              <a:t>Increased </a:t>
            </a:r>
            <a:r>
              <a:rPr lang="en-US" b="1" dirty="0">
                <a:latin typeface="Arial" panose="020B0604020202020204" pitchFamily="34" charset="0"/>
                <a:cs typeface="Arial" panose="020B0604020202020204" pitchFamily="34" charset="0"/>
              </a:rPr>
              <a:t>Demand</a:t>
            </a:r>
            <a:r>
              <a:rPr lang="en-US" dirty="0">
                <a:latin typeface="Arial" panose="020B0604020202020204" pitchFamily="34" charset="0"/>
                <a:cs typeface="Arial" panose="020B0604020202020204" pitchFamily="34" charset="0"/>
              </a:rPr>
              <a:t>: As the product gains popularity and becomes more standardized, demand increases in foreign markets.</a:t>
            </a:r>
          </a:p>
          <a:p>
            <a:pPr lvl="0" algn="just">
              <a:lnSpc>
                <a:spcPct val="120000"/>
              </a:lnSpc>
            </a:pPr>
            <a:r>
              <a:rPr lang="en-US" b="1" dirty="0">
                <a:latin typeface="Arial" panose="020B0604020202020204" pitchFamily="34" charset="0"/>
                <a:cs typeface="Arial" panose="020B0604020202020204" pitchFamily="34" charset="0"/>
              </a:rPr>
              <a:t>Cost Considerations</a:t>
            </a:r>
            <a:r>
              <a:rPr lang="en-US" dirty="0">
                <a:latin typeface="Arial" panose="020B0604020202020204" pitchFamily="34" charset="0"/>
                <a:cs typeface="Arial" panose="020B0604020202020204" pitchFamily="34" charset="0"/>
              </a:rPr>
              <a:t>: The firm may begin to consider producing abroad to save on transportation costs and take advantage of local resources.</a:t>
            </a:r>
          </a:p>
          <a:p>
            <a:pPr lvl="0" algn="just">
              <a:lnSpc>
                <a:spcPct val="120000"/>
              </a:lnSpc>
            </a:pPr>
            <a:r>
              <a:rPr lang="en-US" b="1" dirty="0">
                <a:latin typeface="Arial" panose="020B0604020202020204" pitchFamily="34" charset="0"/>
                <a:cs typeface="Arial" panose="020B0604020202020204" pitchFamily="34" charset="0"/>
              </a:rPr>
              <a:t>Foreign Investment</a:t>
            </a:r>
            <a:r>
              <a:rPr lang="en-US" dirty="0">
                <a:latin typeface="Arial" panose="020B0604020202020204" pitchFamily="34" charset="0"/>
                <a:cs typeface="Arial" panose="020B0604020202020204" pitchFamily="34" charset="0"/>
              </a:rPr>
              <a:t>: Foreign direct investment (FDI) starts during this stage. The firm may set up production facilities in foreign countries to reduce production costs, particularly in countries with emerging markets or favorable trade agreements.</a:t>
            </a:r>
          </a:p>
          <a:p>
            <a:pPr lvl="0" algn="just">
              <a:lnSpc>
                <a:spcPct val="120000"/>
              </a:lnSpc>
            </a:pPr>
            <a:r>
              <a:rPr lang="en-US" b="1" dirty="0">
                <a:latin typeface="Arial" panose="020B0604020202020204" pitchFamily="34" charset="0"/>
                <a:cs typeface="Arial" panose="020B0604020202020204" pitchFamily="34" charset="0"/>
              </a:rPr>
              <a:t>Exports to Less-Developed Countries</a:t>
            </a:r>
            <a:r>
              <a:rPr lang="en-US" dirty="0">
                <a:latin typeface="Arial" panose="020B0604020202020204" pitchFamily="34" charset="0"/>
                <a:cs typeface="Arial" panose="020B0604020202020204" pitchFamily="34" charset="0"/>
              </a:rPr>
              <a:t>: The firm may continue exporting the product to countries where it is not yet feasible to invest.</a:t>
            </a:r>
          </a:p>
        </p:txBody>
      </p:sp>
      <p:sp>
        <p:nvSpPr>
          <p:cNvPr id="3" name="Title 2"/>
          <p:cNvSpPr>
            <a:spLocks noGrp="1"/>
          </p:cNvSpPr>
          <p:nvPr>
            <p:ph type="title"/>
          </p:nvPr>
        </p:nvSpPr>
        <p:spPr/>
        <p:txBody>
          <a:bodyPr>
            <a:normAutofit/>
          </a:bodyPr>
          <a:lstStyle/>
          <a:p>
            <a:r>
              <a:rPr lang="en-US" sz="3600" b="0" dirty="0">
                <a:effectLst/>
                <a:latin typeface="Arial" panose="020B0604020202020204" pitchFamily="34" charset="0"/>
                <a:cs typeface="Arial" panose="020B0604020202020204" pitchFamily="34" charset="0"/>
              </a:rPr>
              <a:t>2. Growth (Maturing Product Stage)</a:t>
            </a:r>
          </a:p>
        </p:txBody>
      </p:sp>
      <p:sp>
        <p:nvSpPr>
          <p:cNvPr id="4" name="Slide Number Placeholder 3"/>
          <p:cNvSpPr>
            <a:spLocks noGrp="1"/>
          </p:cNvSpPr>
          <p:nvPr>
            <p:ph type="sldNum" sz="quarter" idx="12"/>
          </p:nvPr>
        </p:nvSpPr>
        <p:spPr/>
        <p:txBody>
          <a:bodyPr/>
          <a:lstStyle/>
          <a:p>
            <a:fld id="{182F15D9-E63D-4E66-A438-59A921FC5846}" type="slidenum">
              <a:rPr lang="en-US" smtClean="0"/>
              <a:t>17</a:t>
            </a:fld>
            <a:endParaRPr lang="en-US"/>
          </a:p>
        </p:txBody>
      </p:sp>
    </p:spTree>
    <p:extLst>
      <p:ext uri="{BB962C8B-B14F-4D97-AF65-F5344CB8AC3E}">
        <p14:creationId xmlns:p14="http://schemas.microsoft.com/office/powerpoint/2010/main" val="960881909"/>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4000">
        <p15:prstTrans prst="peelOff"/>
      </p:transition>
    </mc:Choice>
    <mc:Fallback xmlns="">
      <p:transition spd="slow">
        <p:fad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noAutofit/>
          </a:bodyPr>
          <a:lstStyle/>
          <a:p>
            <a:pPr lvl="0" algn="just"/>
            <a:r>
              <a:rPr lang="en-US" sz="2200" b="1" dirty="0" smtClean="0">
                <a:latin typeface="Arial" panose="020B0604020202020204" pitchFamily="34" charset="0"/>
                <a:cs typeface="Arial" panose="020B0604020202020204" pitchFamily="34" charset="0"/>
              </a:rPr>
              <a:t>Global </a:t>
            </a:r>
            <a:r>
              <a:rPr lang="en-US" sz="2200" b="1" dirty="0">
                <a:latin typeface="Arial" panose="020B0604020202020204" pitchFamily="34" charset="0"/>
                <a:cs typeface="Arial" panose="020B0604020202020204" pitchFamily="34" charset="0"/>
              </a:rPr>
              <a:t>Competition</a:t>
            </a:r>
            <a:r>
              <a:rPr lang="en-US" sz="2200" dirty="0">
                <a:latin typeface="Arial" panose="020B0604020202020204" pitchFamily="34" charset="0"/>
                <a:cs typeface="Arial" panose="020B0604020202020204" pitchFamily="34" charset="0"/>
              </a:rPr>
              <a:t>: As the product becomes fully standardized and widely produced, competitors may enter the market. This leads to price competition and cost reduction pressures.</a:t>
            </a:r>
          </a:p>
          <a:p>
            <a:pPr lvl="0" algn="just"/>
            <a:r>
              <a:rPr lang="en-US" sz="2200" b="1" dirty="0">
                <a:latin typeface="Arial" panose="020B0604020202020204" pitchFamily="34" charset="0"/>
                <a:cs typeface="Arial" panose="020B0604020202020204" pitchFamily="34" charset="0"/>
              </a:rPr>
              <a:t>Offshore Production</a:t>
            </a:r>
            <a:r>
              <a:rPr lang="en-US" sz="2200" dirty="0">
                <a:latin typeface="Arial" panose="020B0604020202020204" pitchFamily="34" charset="0"/>
                <a:cs typeface="Arial" panose="020B0604020202020204" pitchFamily="34" charset="0"/>
              </a:rPr>
              <a:t>: At this point, production may be shifted to low-cost countries (often developing economies) to maintain profitability. The firm may now choose to invest in these countries to take advantage of cheaper labor and production costs.</a:t>
            </a:r>
          </a:p>
          <a:p>
            <a:pPr lvl="0" algn="just"/>
            <a:r>
              <a:rPr lang="en-US" sz="2200" b="1" dirty="0">
                <a:latin typeface="Arial" panose="020B0604020202020204" pitchFamily="34" charset="0"/>
                <a:cs typeface="Arial" panose="020B0604020202020204" pitchFamily="34" charset="0"/>
              </a:rPr>
              <a:t>Imports to Home Country</a:t>
            </a:r>
            <a:r>
              <a:rPr lang="en-US" sz="2200" dirty="0">
                <a:latin typeface="Arial" panose="020B0604020202020204" pitchFamily="34" charset="0"/>
                <a:cs typeface="Arial" panose="020B0604020202020204" pitchFamily="34" charset="0"/>
              </a:rPr>
              <a:t>: Interestingly, in the later stages of the product's life cycle, the firm may import the product back into its home market from its foreign production locations because of the lower costs of production abroad.</a:t>
            </a:r>
          </a:p>
        </p:txBody>
      </p:sp>
      <p:sp>
        <p:nvSpPr>
          <p:cNvPr id="3" name="Title 2"/>
          <p:cNvSpPr>
            <a:spLocks noGrp="1"/>
          </p:cNvSpPr>
          <p:nvPr>
            <p:ph type="title"/>
          </p:nvPr>
        </p:nvSpPr>
        <p:spPr/>
        <p:txBody>
          <a:bodyPr>
            <a:noAutofit/>
          </a:bodyPr>
          <a:lstStyle/>
          <a:p>
            <a:r>
              <a:rPr lang="en-US" sz="3600" b="0" dirty="0">
                <a:effectLst/>
                <a:latin typeface="Arial" panose="020B0604020202020204" pitchFamily="34" charset="0"/>
                <a:cs typeface="Arial" panose="020B0604020202020204" pitchFamily="34" charset="0"/>
              </a:rPr>
              <a:t>3. Maturity and Standardization (Standardized Product Stage)</a:t>
            </a:r>
          </a:p>
        </p:txBody>
      </p:sp>
      <p:sp>
        <p:nvSpPr>
          <p:cNvPr id="4" name="Slide Number Placeholder 3"/>
          <p:cNvSpPr>
            <a:spLocks noGrp="1"/>
          </p:cNvSpPr>
          <p:nvPr>
            <p:ph type="sldNum" sz="quarter" idx="12"/>
          </p:nvPr>
        </p:nvSpPr>
        <p:spPr/>
        <p:txBody>
          <a:bodyPr/>
          <a:lstStyle/>
          <a:p>
            <a:fld id="{182F15D9-E63D-4E66-A438-59A921FC5846}" type="slidenum">
              <a:rPr lang="en-US" smtClean="0"/>
              <a:t>18</a:t>
            </a:fld>
            <a:endParaRPr lang="en-US"/>
          </a:p>
        </p:txBody>
      </p:sp>
    </p:spTree>
    <p:extLst>
      <p:ext uri="{BB962C8B-B14F-4D97-AF65-F5344CB8AC3E}">
        <p14:creationId xmlns:p14="http://schemas.microsoft.com/office/powerpoint/2010/main" val="848658012"/>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4000">
        <p15:prstTrans prst="peelOff"/>
      </p:transition>
    </mc:Choice>
    <mc:Fallback xmlns="">
      <p:transition spd="slow">
        <p:fad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noAutofit/>
          </a:bodyPr>
          <a:lstStyle/>
          <a:p>
            <a:pPr lvl="0" algn="just">
              <a:lnSpc>
                <a:spcPct val="150000"/>
              </a:lnSpc>
            </a:pPr>
            <a:r>
              <a:rPr lang="en-US" sz="2400" dirty="0" smtClean="0">
                <a:latin typeface="Arial" panose="020B0604020202020204" pitchFamily="34" charset="0"/>
                <a:cs typeface="Arial" panose="020B0604020202020204" pitchFamily="34" charset="0"/>
              </a:rPr>
              <a:t>The </a:t>
            </a:r>
            <a:r>
              <a:rPr lang="en-US" sz="2400" dirty="0">
                <a:latin typeface="Arial" panose="020B0604020202020204" pitchFamily="34" charset="0"/>
                <a:cs typeface="Arial" panose="020B0604020202020204" pitchFamily="34" charset="0"/>
              </a:rPr>
              <a:t>PLC theory was developed during a time when the U.S. dominated global trade, and it may not fully explain the modern complexity of global supply chains, where products are designed, manufactured, and assembled in multiple countries simultaneously.</a:t>
            </a:r>
          </a:p>
          <a:p>
            <a:pPr lvl="0" algn="just">
              <a:lnSpc>
                <a:spcPct val="150000"/>
              </a:lnSpc>
            </a:pPr>
            <a:r>
              <a:rPr lang="en-US" sz="2400" dirty="0">
                <a:latin typeface="Arial" panose="020B0604020202020204" pitchFamily="34" charset="0"/>
                <a:cs typeface="Arial" panose="020B0604020202020204" pitchFamily="34" charset="0"/>
              </a:rPr>
              <a:t>Rapid technological changes and globalized production networks have altered the simplistic life cycle pattern described by the theory</a:t>
            </a:r>
            <a:r>
              <a:rPr lang="en-US" sz="2400" dirty="0" smtClean="0">
                <a:latin typeface="Arial" panose="020B0604020202020204" pitchFamily="34" charset="0"/>
                <a:cs typeface="Arial" panose="020B0604020202020204" pitchFamily="34" charset="0"/>
              </a:rPr>
              <a:t>.</a:t>
            </a:r>
            <a:endParaRPr lang="en-US" sz="2400" dirty="0">
              <a:latin typeface="Arial" panose="020B0604020202020204" pitchFamily="34" charset="0"/>
              <a:cs typeface="Arial" panose="020B0604020202020204" pitchFamily="34" charset="0"/>
            </a:endParaRPr>
          </a:p>
        </p:txBody>
      </p:sp>
      <p:sp>
        <p:nvSpPr>
          <p:cNvPr id="3" name="Title 2"/>
          <p:cNvSpPr>
            <a:spLocks noGrp="1"/>
          </p:cNvSpPr>
          <p:nvPr>
            <p:ph type="title"/>
          </p:nvPr>
        </p:nvSpPr>
        <p:spPr/>
        <p:txBody>
          <a:bodyPr>
            <a:normAutofit/>
          </a:bodyPr>
          <a:lstStyle/>
          <a:p>
            <a:r>
              <a:rPr lang="en-US" sz="3600" b="0" dirty="0" smtClean="0">
                <a:effectLst/>
                <a:latin typeface="Arial" panose="020B0604020202020204" pitchFamily="34" charset="0"/>
                <a:cs typeface="Arial" panose="020B0604020202020204" pitchFamily="34" charset="0"/>
              </a:rPr>
              <a:t>Limitations</a:t>
            </a:r>
            <a:endParaRPr lang="en-US" sz="3600" b="0" dirty="0">
              <a:effectLst/>
              <a:latin typeface="Arial" panose="020B0604020202020204" pitchFamily="34" charset="0"/>
              <a:cs typeface="Arial" panose="020B0604020202020204" pitchFamily="34" charset="0"/>
            </a:endParaRPr>
          </a:p>
        </p:txBody>
      </p:sp>
      <p:sp>
        <p:nvSpPr>
          <p:cNvPr id="4" name="Slide Number Placeholder 3"/>
          <p:cNvSpPr>
            <a:spLocks noGrp="1"/>
          </p:cNvSpPr>
          <p:nvPr>
            <p:ph type="sldNum" sz="quarter" idx="12"/>
          </p:nvPr>
        </p:nvSpPr>
        <p:spPr/>
        <p:txBody>
          <a:bodyPr/>
          <a:lstStyle/>
          <a:p>
            <a:fld id="{182F15D9-E63D-4E66-A438-59A921FC5846}" type="slidenum">
              <a:rPr lang="en-US" smtClean="0"/>
              <a:t>19</a:t>
            </a:fld>
            <a:endParaRPr lang="en-US"/>
          </a:p>
        </p:txBody>
      </p:sp>
    </p:spTree>
    <p:extLst>
      <p:ext uri="{BB962C8B-B14F-4D97-AF65-F5344CB8AC3E}">
        <p14:creationId xmlns:p14="http://schemas.microsoft.com/office/powerpoint/2010/main" val="3933830452"/>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4000">
        <p15:prstTrans prst="peelOff"/>
      </p:transition>
    </mc:Choice>
    <mc:Fallback xmlns="">
      <p:transition spd="slow">
        <p:fade/>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normAutofit lnSpcReduction="10000"/>
          </a:bodyPr>
          <a:lstStyle/>
          <a:p>
            <a:pPr algn="just">
              <a:lnSpc>
                <a:spcPct val="150000"/>
              </a:lnSpc>
            </a:pPr>
            <a:r>
              <a:rPr lang="en-US" sz="2400" b="1" dirty="0">
                <a:latin typeface="Arial" panose="020B0604020202020204" pitchFamily="34" charset="0"/>
                <a:cs typeface="Arial" panose="020B0604020202020204" pitchFamily="34" charset="0"/>
              </a:rPr>
              <a:t>Comparative Advantage Theory</a:t>
            </a:r>
            <a:r>
              <a:rPr lang="en-US" sz="2400" dirty="0">
                <a:latin typeface="Arial" panose="020B0604020202020204" pitchFamily="34" charset="0"/>
                <a:cs typeface="Arial" panose="020B0604020202020204" pitchFamily="34" charset="0"/>
              </a:rPr>
              <a:t> is a fundamental concept in international trade, first introduced by </a:t>
            </a:r>
            <a:r>
              <a:rPr lang="en-US" sz="2400" b="1" dirty="0">
                <a:latin typeface="Arial" panose="020B0604020202020204" pitchFamily="34" charset="0"/>
                <a:cs typeface="Arial" panose="020B0604020202020204" pitchFamily="34" charset="0"/>
              </a:rPr>
              <a:t>David Ricardo</a:t>
            </a:r>
            <a:r>
              <a:rPr lang="en-US" sz="2400" dirty="0">
                <a:latin typeface="Arial" panose="020B0604020202020204" pitchFamily="34" charset="0"/>
                <a:cs typeface="Arial" panose="020B0604020202020204" pitchFamily="34" charset="0"/>
              </a:rPr>
              <a:t> in his 1817 book "On the Principles of Political Economy and Taxation." </a:t>
            </a:r>
            <a:endParaRPr lang="en-US" sz="2400" dirty="0" smtClean="0">
              <a:latin typeface="Arial" panose="020B0604020202020204" pitchFamily="34" charset="0"/>
              <a:cs typeface="Arial" panose="020B0604020202020204" pitchFamily="34" charset="0"/>
            </a:endParaRPr>
          </a:p>
          <a:p>
            <a:pPr algn="just">
              <a:lnSpc>
                <a:spcPct val="150000"/>
              </a:lnSpc>
            </a:pPr>
            <a:r>
              <a:rPr lang="en-US" sz="2400" dirty="0" smtClean="0">
                <a:latin typeface="Arial" panose="020B0604020202020204" pitchFamily="34" charset="0"/>
                <a:cs typeface="Arial" panose="020B0604020202020204" pitchFamily="34" charset="0"/>
              </a:rPr>
              <a:t>It </a:t>
            </a:r>
            <a:r>
              <a:rPr lang="en-US" sz="2400" dirty="0">
                <a:latin typeface="Arial" panose="020B0604020202020204" pitchFamily="34" charset="0"/>
                <a:cs typeface="Arial" panose="020B0604020202020204" pitchFamily="34" charset="0"/>
              </a:rPr>
              <a:t>explains how and why countries benefit from trade by specializing in the production of goods and services in which they have a relative efficiency or lower opportunity cost, rather than absolute efficiency.</a:t>
            </a:r>
          </a:p>
        </p:txBody>
      </p:sp>
      <p:sp>
        <p:nvSpPr>
          <p:cNvPr id="3" name="Title 2"/>
          <p:cNvSpPr>
            <a:spLocks noGrp="1"/>
          </p:cNvSpPr>
          <p:nvPr>
            <p:ph type="title"/>
          </p:nvPr>
        </p:nvSpPr>
        <p:spPr/>
        <p:txBody>
          <a:bodyPr>
            <a:normAutofit/>
          </a:bodyPr>
          <a:lstStyle/>
          <a:p>
            <a:r>
              <a:rPr lang="en-US" sz="3600" b="0" dirty="0" smtClean="0">
                <a:effectLst/>
                <a:latin typeface="Arial" panose="020B0604020202020204" pitchFamily="34" charset="0"/>
                <a:cs typeface="Arial" panose="020B0604020202020204" pitchFamily="34" charset="0"/>
              </a:rPr>
              <a:t>Comparative Advantage Theory</a:t>
            </a:r>
            <a:endParaRPr lang="en-US" sz="3600" b="0" dirty="0">
              <a:effectLst/>
              <a:latin typeface="Arial" panose="020B0604020202020204" pitchFamily="34" charset="0"/>
              <a:cs typeface="Arial" panose="020B0604020202020204" pitchFamily="34" charset="0"/>
            </a:endParaRPr>
          </a:p>
        </p:txBody>
      </p:sp>
      <p:sp>
        <p:nvSpPr>
          <p:cNvPr id="4" name="Slide Number Placeholder 3"/>
          <p:cNvSpPr>
            <a:spLocks noGrp="1"/>
          </p:cNvSpPr>
          <p:nvPr>
            <p:ph type="sldNum" sz="quarter" idx="12"/>
          </p:nvPr>
        </p:nvSpPr>
        <p:spPr/>
        <p:txBody>
          <a:bodyPr/>
          <a:lstStyle/>
          <a:p>
            <a:fld id="{182F15D9-E63D-4E66-A438-59A921FC5846}" type="slidenum">
              <a:rPr lang="en-US" smtClean="0"/>
              <a:t>20</a:t>
            </a:fld>
            <a:endParaRPr lang="en-US"/>
          </a:p>
        </p:txBody>
      </p:sp>
    </p:spTree>
    <p:extLst>
      <p:ext uri="{BB962C8B-B14F-4D97-AF65-F5344CB8AC3E}">
        <p14:creationId xmlns:p14="http://schemas.microsoft.com/office/powerpoint/2010/main" val="1686842095"/>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4000">
        <p15:prstTrans prst="peelOff"/>
      </p:transition>
    </mc:Choice>
    <mc:Fallback xmlns="">
      <p:transition spd="slow">
        <p:fade/>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noAutofit/>
          </a:bodyPr>
          <a:lstStyle/>
          <a:p>
            <a:pPr algn="just"/>
            <a:r>
              <a:rPr lang="en-US" sz="2400" dirty="0" smtClean="0">
                <a:latin typeface="Arial" panose="020B0604020202020204" pitchFamily="34" charset="0"/>
                <a:cs typeface="Arial" panose="020B0604020202020204" pitchFamily="34" charset="0"/>
              </a:rPr>
              <a:t>Consider </a:t>
            </a:r>
            <a:r>
              <a:rPr lang="en-US" sz="2400" dirty="0">
                <a:latin typeface="Arial" panose="020B0604020202020204" pitchFamily="34" charset="0"/>
                <a:cs typeface="Arial" panose="020B0604020202020204" pitchFamily="34" charset="0"/>
              </a:rPr>
              <a:t>two countries, </a:t>
            </a:r>
            <a:r>
              <a:rPr lang="en-US" sz="2400" b="1" dirty="0">
                <a:latin typeface="Arial" panose="020B0604020202020204" pitchFamily="34" charset="0"/>
                <a:cs typeface="Arial" panose="020B0604020202020204" pitchFamily="34" charset="0"/>
              </a:rPr>
              <a:t>Country A</a:t>
            </a:r>
            <a:r>
              <a:rPr lang="en-US" sz="2400" dirty="0">
                <a:latin typeface="Arial" panose="020B0604020202020204" pitchFamily="34" charset="0"/>
                <a:cs typeface="Arial" panose="020B0604020202020204" pitchFamily="34" charset="0"/>
              </a:rPr>
              <a:t> and </a:t>
            </a:r>
            <a:r>
              <a:rPr lang="en-US" sz="2400" b="1" dirty="0">
                <a:latin typeface="Arial" panose="020B0604020202020204" pitchFamily="34" charset="0"/>
                <a:cs typeface="Arial" panose="020B0604020202020204" pitchFamily="34" charset="0"/>
              </a:rPr>
              <a:t>Country B</a:t>
            </a:r>
            <a:r>
              <a:rPr lang="en-US" sz="2400" dirty="0">
                <a:latin typeface="Arial" panose="020B0604020202020204" pitchFamily="34" charset="0"/>
                <a:cs typeface="Arial" panose="020B0604020202020204" pitchFamily="34" charset="0"/>
              </a:rPr>
              <a:t>, producing two goods: </a:t>
            </a:r>
            <a:r>
              <a:rPr lang="en-US" sz="2400" dirty="0" smtClean="0">
                <a:latin typeface="Arial" panose="020B0604020202020204" pitchFamily="34" charset="0"/>
                <a:cs typeface="Arial" panose="020B0604020202020204" pitchFamily="34" charset="0"/>
              </a:rPr>
              <a:t>rice </a:t>
            </a:r>
            <a:r>
              <a:rPr lang="en-US" sz="2400" dirty="0">
                <a:latin typeface="Arial" panose="020B0604020202020204" pitchFamily="34" charset="0"/>
                <a:cs typeface="Arial" panose="020B0604020202020204" pitchFamily="34" charset="0"/>
              </a:rPr>
              <a:t>and </a:t>
            </a:r>
            <a:r>
              <a:rPr lang="en-US" sz="2400" dirty="0" smtClean="0">
                <a:latin typeface="Arial" panose="020B0604020202020204" pitchFamily="34" charset="0"/>
                <a:cs typeface="Arial" panose="020B0604020202020204" pitchFamily="34" charset="0"/>
              </a:rPr>
              <a:t>cotton.</a:t>
            </a:r>
            <a:endParaRPr lang="en-US" sz="2400" dirty="0">
              <a:latin typeface="Arial" panose="020B0604020202020204" pitchFamily="34" charset="0"/>
              <a:cs typeface="Arial" panose="020B0604020202020204" pitchFamily="34" charset="0"/>
            </a:endParaRPr>
          </a:p>
          <a:p>
            <a:pPr lvl="0" algn="just"/>
            <a:r>
              <a:rPr lang="en-US" sz="2400" b="1" dirty="0">
                <a:latin typeface="Arial" panose="020B0604020202020204" pitchFamily="34" charset="0"/>
                <a:cs typeface="Arial" panose="020B0604020202020204" pitchFamily="34" charset="0"/>
              </a:rPr>
              <a:t>Country A</a:t>
            </a:r>
            <a:r>
              <a:rPr lang="en-US" sz="2400" dirty="0">
                <a:latin typeface="Arial" panose="020B0604020202020204" pitchFamily="34" charset="0"/>
                <a:cs typeface="Arial" panose="020B0604020202020204" pitchFamily="34" charset="0"/>
              </a:rPr>
              <a:t> can produce either 10 units of </a:t>
            </a:r>
            <a:r>
              <a:rPr lang="en-US" sz="2400" dirty="0" smtClean="0">
                <a:latin typeface="Arial" panose="020B0604020202020204" pitchFamily="34" charset="0"/>
                <a:cs typeface="Arial" panose="020B0604020202020204" pitchFamily="34" charset="0"/>
              </a:rPr>
              <a:t>rice </a:t>
            </a:r>
            <a:r>
              <a:rPr lang="en-US" sz="2400" dirty="0">
                <a:latin typeface="Arial" panose="020B0604020202020204" pitchFamily="34" charset="0"/>
                <a:cs typeface="Arial" panose="020B0604020202020204" pitchFamily="34" charset="0"/>
              </a:rPr>
              <a:t>or 5 units of </a:t>
            </a:r>
            <a:r>
              <a:rPr lang="en-US" sz="2400" dirty="0" smtClean="0">
                <a:latin typeface="Arial" panose="020B0604020202020204" pitchFamily="34" charset="0"/>
                <a:cs typeface="Arial" panose="020B0604020202020204" pitchFamily="34" charset="0"/>
              </a:rPr>
              <a:t>cotton </a:t>
            </a:r>
            <a:r>
              <a:rPr lang="en-US" sz="2400" dirty="0">
                <a:latin typeface="Arial" panose="020B0604020202020204" pitchFamily="34" charset="0"/>
                <a:cs typeface="Arial" panose="020B0604020202020204" pitchFamily="34" charset="0"/>
              </a:rPr>
              <a:t>per day.</a:t>
            </a:r>
          </a:p>
          <a:p>
            <a:pPr lvl="0" algn="just"/>
            <a:r>
              <a:rPr lang="en-US" sz="2400" b="1" dirty="0">
                <a:latin typeface="Arial" panose="020B0604020202020204" pitchFamily="34" charset="0"/>
                <a:cs typeface="Arial" panose="020B0604020202020204" pitchFamily="34" charset="0"/>
              </a:rPr>
              <a:t>Country B</a:t>
            </a:r>
            <a:r>
              <a:rPr lang="en-US" sz="2400" dirty="0">
                <a:latin typeface="Arial" panose="020B0604020202020204" pitchFamily="34" charset="0"/>
                <a:cs typeface="Arial" panose="020B0604020202020204" pitchFamily="34" charset="0"/>
              </a:rPr>
              <a:t> can produce either 4 units of </a:t>
            </a:r>
            <a:r>
              <a:rPr lang="en-US" sz="2400" dirty="0" smtClean="0">
                <a:latin typeface="Arial" panose="020B0604020202020204" pitchFamily="34" charset="0"/>
                <a:cs typeface="Arial" panose="020B0604020202020204" pitchFamily="34" charset="0"/>
              </a:rPr>
              <a:t>rice </a:t>
            </a:r>
            <a:r>
              <a:rPr lang="en-US" sz="2400" dirty="0">
                <a:latin typeface="Arial" panose="020B0604020202020204" pitchFamily="34" charset="0"/>
                <a:cs typeface="Arial" panose="020B0604020202020204" pitchFamily="34" charset="0"/>
              </a:rPr>
              <a:t>or 4 units of </a:t>
            </a:r>
            <a:r>
              <a:rPr lang="en-US" sz="2400" dirty="0" smtClean="0">
                <a:latin typeface="Arial" panose="020B0604020202020204" pitchFamily="34" charset="0"/>
                <a:cs typeface="Arial" panose="020B0604020202020204" pitchFamily="34" charset="0"/>
              </a:rPr>
              <a:t>cotton </a:t>
            </a:r>
            <a:r>
              <a:rPr lang="en-US" sz="2400" dirty="0">
                <a:latin typeface="Arial" panose="020B0604020202020204" pitchFamily="34" charset="0"/>
                <a:cs typeface="Arial" panose="020B0604020202020204" pitchFamily="34" charset="0"/>
              </a:rPr>
              <a:t>per day.</a:t>
            </a:r>
          </a:p>
          <a:p>
            <a:pPr lvl="1" algn="just"/>
            <a:r>
              <a:rPr lang="en-US" sz="2400" b="1" dirty="0">
                <a:latin typeface="Arial" panose="020B0604020202020204" pitchFamily="34" charset="0"/>
                <a:cs typeface="Arial" panose="020B0604020202020204" pitchFamily="34" charset="0"/>
              </a:rPr>
              <a:t>Country A's opportunity cost</a:t>
            </a:r>
            <a:r>
              <a:rPr lang="en-US" sz="2400" dirty="0">
                <a:latin typeface="Arial" panose="020B0604020202020204" pitchFamily="34" charset="0"/>
                <a:cs typeface="Arial" panose="020B0604020202020204" pitchFamily="34" charset="0"/>
              </a:rPr>
              <a:t> of producing 1 unit of </a:t>
            </a:r>
            <a:r>
              <a:rPr lang="en-US" sz="2400" dirty="0" smtClean="0">
                <a:latin typeface="Arial" panose="020B0604020202020204" pitchFamily="34" charset="0"/>
                <a:cs typeface="Arial" panose="020B0604020202020204" pitchFamily="34" charset="0"/>
              </a:rPr>
              <a:t>rice </a:t>
            </a:r>
            <a:r>
              <a:rPr lang="en-US" sz="2400" dirty="0">
                <a:latin typeface="Arial" panose="020B0604020202020204" pitchFamily="34" charset="0"/>
                <a:cs typeface="Arial" panose="020B0604020202020204" pitchFamily="34" charset="0"/>
              </a:rPr>
              <a:t>is 0.5 units of </a:t>
            </a:r>
            <a:r>
              <a:rPr lang="en-US" sz="2400" dirty="0" smtClean="0">
                <a:latin typeface="Arial" panose="020B0604020202020204" pitchFamily="34" charset="0"/>
                <a:cs typeface="Arial" panose="020B0604020202020204" pitchFamily="34" charset="0"/>
              </a:rPr>
              <a:t>cotton.</a:t>
            </a:r>
            <a:endParaRPr lang="en-US" sz="2400" dirty="0">
              <a:latin typeface="Arial" panose="020B0604020202020204" pitchFamily="34" charset="0"/>
              <a:cs typeface="Arial" panose="020B0604020202020204" pitchFamily="34" charset="0"/>
            </a:endParaRPr>
          </a:p>
          <a:p>
            <a:pPr lvl="1" algn="just"/>
            <a:r>
              <a:rPr lang="en-US" sz="2400" b="1" dirty="0">
                <a:latin typeface="Arial" panose="020B0604020202020204" pitchFamily="34" charset="0"/>
                <a:cs typeface="Arial" panose="020B0604020202020204" pitchFamily="34" charset="0"/>
              </a:rPr>
              <a:t>Country B's opportunity cost</a:t>
            </a:r>
            <a:r>
              <a:rPr lang="en-US" sz="2400" dirty="0">
                <a:latin typeface="Arial" panose="020B0604020202020204" pitchFamily="34" charset="0"/>
                <a:cs typeface="Arial" panose="020B0604020202020204" pitchFamily="34" charset="0"/>
              </a:rPr>
              <a:t> of producing 1 unit of </a:t>
            </a:r>
            <a:r>
              <a:rPr lang="en-US" sz="2400" dirty="0" smtClean="0">
                <a:latin typeface="Arial" panose="020B0604020202020204" pitchFamily="34" charset="0"/>
                <a:cs typeface="Arial" panose="020B0604020202020204" pitchFamily="34" charset="0"/>
              </a:rPr>
              <a:t>rice </a:t>
            </a:r>
            <a:r>
              <a:rPr lang="en-US" sz="2400" dirty="0">
                <a:latin typeface="Arial" panose="020B0604020202020204" pitchFamily="34" charset="0"/>
                <a:cs typeface="Arial" panose="020B0604020202020204" pitchFamily="34" charset="0"/>
              </a:rPr>
              <a:t>is 1 unit of </a:t>
            </a:r>
            <a:r>
              <a:rPr lang="en-US" sz="2400" dirty="0" smtClean="0">
                <a:latin typeface="Arial" panose="020B0604020202020204" pitchFamily="34" charset="0"/>
                <a:cs typeface="Arial" panose="020B0604020202020204" pitchFamily="34" charset="0"/>
              </a:rPr>
              <a:t>cotton.</a:t>
            </a:r>
            <a:endParaRPr lang="en-US" sz="2400" dirty="0">
              <a:latin typeface="Arial" panose="020B0604020202020204" pitchFamily="34" charset="0"/>
              <a:cs typeface="Arial" panose="020B0604020202020204" pitchFamily="34" charset="0"/>
            </a:endParaRPr>
          </a:p>
        </p:txBody>
      </p:sp>
      <p:sp>
        <p:nvSpPr>
          <p:cNvPr id="3" name="Title 2"/>
          <p:cNvSpPr>
            <a:spLocks noGrp="1"/>
          </p:cNvSpPr>
          <p:nvPr>
            <p:ph type="title"/>
          </p:nvPr>
        </p:nvSpPr>
        <p:spPr/>
        <p:txBody>
          <a:bodyPr>
            <a:normAutofit/>
          </a:bodyPr>
          <a:lstStyle/>
          <a:p>
            <a:r>
              <a:rPr lang="en-US" sz="3600" b="0" dirty="0">
                <a:effectLst/>
                <a:latin typeface="Arial" panose="020B0604020202020204" pitchFamily="34" charset="0"/>
                <a:cs typeface="Arial" panose="020B0604020202020204" pitchFamily="34" charset="0"/>
              </a:rPr>
              <a:t>Example of Comparative Advantage</a:t>
            </a:r>
            <a:endParaRPr lang="en-US" sz="2800" b="0" dirty="0">
              <a:effectLst/>
              <a:latin typeface="Arial" panose="020B0604020202020204" pitchFamily="34" charset="0"/>
              <a:cs typeface="Arial" panose="020B0604020202020204" pitchFamily="34" charset="0"/>
            </a:endParaRPr>
          </a:p>
        </p:txBody>
      </p:sp>
      <p:sp>
        <p:nvSpPr>
          <p:cNvPr id="4" name="Slide Number Placeholder 3"/>
          <p:cNvSpPr>
            <a:spLocks noGrp="1"/>
          </p:cNvSpPr>
          <p:nvPr>
            <p:ph type="sldNum" sz="quarter" idx="12"/>
          </p:nvPr>
        </p:nvSpPr>
        <p:spPr/>
        <p:txBody>
          <a:bodyPr/>
          <a:lstStyle/>
          <a:p>
            <a:fld id="{182F15D9-E63D-4E66-A438-59A921FC5846}" type="slidenum">
              <a:rPr lang="en-US" smtClean="0"/>
              <a:t>21</a:t>
            </a:fld>
            <a:endParaRPr lang="en-US"/>
          </a:p>
        </p:txBody>
      </p:sp>
    </p:spTree>
    <p:extLst>
      <p:ext uri="{BB962C8B-B14F-4D97-AF65-F5344CB8AC3E}">
        <p14:creationId xmlns:p14="http://schemas.microsoft.com/office/powerpoint/2010/main" val="3118237154"/>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4000">
        <p15:prstTrans prst="peelOff"/>
      </p:transition>
    </mc:Choice>
    <mc:Fallback xmlns="">
      <p:transition spd="slow">
        <p:fade/>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noAutofit/>
          </a:bodyPr>
          <a:lstStyle/>
          <a:p>
            <a:pPr algn="just"/>
            <a:r>
              <a:rPr lang="en-US" sz="2400" dirty="0" smtClean="0">
                <a:latin typeface="Arial" panose="020B0604020202020204" pitchFamily="34" charset="0"/>
                <a:cs typeface="Arial" panose="020B0604020202020204" pitchFamily="34" charset="0"/>
              </a:rPr>
              <a:t>In </a:t>
            </a:r>
            <a:r>
              <a:rPr lang="en-US" sz="2400" dirty="0">
                <a:latin typeface="Arial" panose="020B0604020202020204" pitchFamily="34" charset="0"/>
                <a:cs typeface="Arial" panose="020B0604020202020204" pitchFamily="34" charset="0"/>
              </a:rPr>
              <a:t>this example, </a:t>
            </a:r>
            <a:r>
              <a:rPr lang="en-US" sz="2400" b="1" dirty="0">
                <a:latin typeface="Arial" panose="020B0604020202020204" pitchFamily="34" charset="0"/>
                <a:cs typeface="Arial" panose="020B0604020202020204" pitchFamily="34" charset="0"/>
              </a:rPr>
              <a:t>Country A</a:t>
            </a:r>
            <a:r>
              <a:rPr lang="en-US" sz="2400" dirty="0">
                <a:latin typeface="Arial" panose="020B0604020202020204" pitchFamily="34" charset="0"/>
                <a:cs typeface="Arial" panose="020B0604020202020204" pitchFamily="34" charset="0"/>
              </a:rPr>
              <a:t> has a lower opportunity cost of producing </a:t>
            </a:r>
            <a:r>
              <a:rPr lang="en-US" sz="2400" dirty="0" smtClean="0">
                <a:latin typeface="Arial" panose="020B0604020202020204" pitchFamily="34" charset="0"/>
                <a:cs typeface="Arial" panose="020B0604020202020204" pitchFamily="34" charset="0"/>
              </a:rPr>
              <a:t>rice, </a:t>
            </a:r>
            <a:r>
              <a:rPr lang="en-US" sz="2400" dirty="0">
                <a:latin typeface="Arial" panose="020B0604020202020204" pitchFamily="34" charset="0"/>
                <a:cs typeface="Arial" panose="020B0604020202020204" pitchFamily="34" charset="0"/>
              </a:rPr>
              <a:t>while </a:t>
            </a:r>
            <a:r>
              <a:rPr lang="en-US" sz="2400" b="1" dirty="0">
                <a:latin typeface="Arial" panose="020B0604020202020204" pitchFamily="34" charset="0"/>
                <a:cs typeface="Arial" panose="020B0604020202020204" pitchFamily="34" charset="0"/>
              </a:rPr>
              <a:t>Country B</a:t>
            </a:r>
            <a:r>
              <a:rPr lang="en-US" sz="2400" dirty="0">
                <a:latin typeface="Arial" panose="020B0604020202020204" pitchFamily="34" charset="0"/>
                <a:cs typeface="Arial" panose="020B0604020202020204" pitchFamily="34" charset="0"/>
              </a:rPr>
              <a:t> has a lower opportunity cost of producing </a:t>
            </a:r>
            <a:r>
              <a:rPr lang="en-US" sz="2400" dirty="0" smtClean="0">
                <a:latin typeface="Arial" panose="020B0604020202020204" pitchFamily="34" charset="0"/>
                <a:cs typeface="Arial" panose="020B0604020202020204" pitchFamily="34" charset="0"/>
              </a:rPr>
              <a:t>cotton. </a:t>
            </a:r>
          </a:p>
          <a:p>
            <a:pPr algn="just"/>
            <a:r>
              <a:rPr lang="en-US" sz="2400" dirty="0" smtClean="0">
                <a:latin typeface="Arial" panose="020B0604020202020204" pitchFamily="34" charset="0"/>
                <a:cs typeface="Arial" panose="020B0604020202020204" pitchFamily="34" charset="0"/>
              </a:rPr>
              <a:t>Therefore: </a:t>
            </a:r>
            <a:r>
              <a:rPr lang="en-US" sz="2400" b="1" dirty="0" smtClean="0">
                <a:latin typeface="Arial" panose="020B0604020202020204" pitchFamily="34" charset="0"/>
                <a:cs typeface="Arial" panose="020B0604020202020204" pitchFamily="34" charset="0"/>
              </a:rPr>
              <a:t>Country </a:t>
            </a:r>
            <a:r>
              <a:rPr lang="en-US" sz="2400" b="1" dirty="0">
                <a:latin typeface="Arial" panose="020B0604020202020204" pitchFamily="34" charset="0"/>
                <a:cs typeface="Arial" panose="020B0604020202020204" pitchFamily="34" charset="0"/>
              </a:rPr>
              <a:t>A</a:t>
            </a:r>
            <a:r>
              <a:rPr lang="en-US" sz="2400" dirty="0">
                <a:latin typeface="Arial" panose="020B0604020202020204" pitchFamily="34" charset="0"/>
                <a:cs typeface="Arial" panose="020B0604020202020204" pitchFamily="34" charset="0"/>
              </a:rPr>
              <a:t> should specialize in </a:t>
            </a:r>
            <a:r>
              <a:rPr lang="en-US" sz="2400" dirty="0" smtClean="0">
                <a:latin typeface="Arial" panose="020B0604020202020204" pitchFamily="34" charset="0"/>
                <a:cs typeface="Arial" panose="020B0604020202020204" pitchFamily="34" charset="0"/>
              </a:rPr>
              <a:t>rice </a:t>
            </a:r>
            <a:r>
              <a:rPr lang="en-US" sz="2400" dirty="0">
                <a:latin typeface="Arial" panose="020B0604020202020204" pitchFamily="34" charset="0"/>
                <a:cs typeface="Arial" panose="020B0604020202020204" pitchFamily="34" charset="0"/>
              </a:rPr>
              <a:t>production.</a:t>
            </a:r>
          </a:p>
          <a:p>
            <a:pPr lvl="0" algn="just"/>
            <a:r>
              <a:rPr lang="en-US" sz="2400" b="1" dirty="0">
                <a:latin typeface="Arial" panose="020B0604020202020204" pitchFamily="34" charset="0"/>
                <a:cs typeface="Arial" panose="020B0604020202020204" pitchFamily="34" charset="0"/>
              </a:rPr>
              <a:t>Country B</a:t>
            </a:r>
            <a:r>
              <a:rPr lang="en-US" sz="2400" dirty="0">
                <a:latin typeface="Arial" panose="020B0604020202020204" pitchFamily="34" charset="0"/>
                <a:cs typeface="Arial" panose="020B0604020202020204" pitchFamily="34" charset="0"/>
              </a:rPr>
              <a:t> should specialize in </a:t>
            </a:r>
            <a:r>
              <a:rPr lang="en-US" sz="2400" dirty="0" smtClean="0">
                <a:latin typeface="Arial" panose="020B0604020202020204" pitchFamily="34" charset="0"/>
                <a:cs typeface="Arial" panose="020B0604020202020204" pitchFamily="34" charset="0"/>
              </a:rPr>
              <a:t>cotton </a:t>
            </a:r>
            <a:r>
              <a:rPr lang="en-US" sz="2400" dirty="0">
                <a:latin typeface="Arial" panose="020B0604020202020204" pitchFamily="34" charset="0"/>
                <a:cs typeface="Arial" panose="020B0604020202020204" pitchFamily="34" charset="0"/>
              </a:rPr>
              <a:t>production. </a:t>
            </a:r>
            <a:endParaRPr lang="en-US" sz="2400" dirty="0" smtClean="0">
              <a:latin typeface="Arial" panose="020B0604020202020204" pitchFamily="34" charset="0"/>
              <a:cs typeface="Arial" panose="020B0604020202020204" pitchFamily="34" charset="0"/>
            </a:endParaRPr>
          </a:p>
          <a:p>
            <a:pPr lvl="0" algn="just"/>
            <a:r>
              <a:rPr lang="en-US" sz="2400" dirty="0" smtClean="0">
                <a:latin typeface="Arial" panose="020B0604020202020204" pitchFamily="34" charset="0"/>
                <a:cs typeface="Arial" panose="020B0604020202020204" pitchFamily="34" charset="0"/>
              </a:rPr>
              <a:t>By </a:t>
            </a:r>
            <a:r>
              <a:rPr lang="en-US" sz="2400" dirty="0">
                <a:latin typeface="Arial" panose="020B0604020202020204" pitchFamily="34" charset="0"/>
                <a:cs typeface="Arial" panose="020B0604020202020204" pitchFamily="34" charset="0"/>
              </a:rPr>
              <a:t>trading </a:t>
            </a:r>
            <a:r>
              <a:rPr lang="en-US" sz="2400" dirty="0" smtClean="0">
                <a:latin typeface="Arial" panose="020B0604020202020204" pitchFamily="34" charset="0"/>
                <a:cs typeface="Arial" panose="020B0604020202020204" pitchFamily="34" charset="0"/>
              </a:rPr>
              <a:t>rice </a:t>
            </a:r>
            <a:r>
              <a:rPr lang="en-US" sz="2400" dirty="0">
                <a:latin typeface="Arial" panose="020B0604020202020204" pitchFamily="34" charset="0"/>
                <a:cs typeface="Arial" panose="020B0604020202020204" pitchFamily="34" charset="0"/>
              </a:rPr>
              <a:t>for </a:t>
            </a:r>
            <a:r>
              <a:rPr lang="en-US" sz="2400" dirty="0" smtClean="0">
                <a:latin typeface="Arial" panose="020B0604020202020204" pitchFamily="34" charset="0"/>
                <a:cs typeface="Arial" panose="020B0604020202020204" pitchFamily="34" charset="0"/>
              </a:rPr>
              <a:t>cotton, </a:t>
            </a:r>
            <a:r>
              <a:rPr lang="en-US" sz="2400" dirty="0">
                <a:latin typeface="Arial" panose="020B0604020202020204" pitchFamily="34" charset="0"/>
                <a:cs typeface="Arial" panose="020B0604020202020204" pitchFamily="34" charset="0"/>
              </a:rPr>
              <a:t>both countries can consume more of both goods than they could without trade.</a:t>
            </a:r>
          </a:p>
        </p:txBody>
      </p:sp>
      <p:sp>
        <p:nvSpPr>
          <p:cNvPr id="3" name="Title 2"/>
          <p:cNvSpPr>
            <a:spLocks noGrp="1"/>
          </p:cNvSpPr>
          <p:nvPr>
            <p:ph type="title"/>
          </p:nvPr>
        </p:nvSpPr>
        <p:spPr/>
        <p:txBody>
          <a:bodyPr>
            <a:normAutofit/>
          </a:bodyPr>
          <a:lstStyle/>
          <a:p>
            <a:r>
              <a:rPr lang="en-US" sz="3600" b="0" dirty="0">
                <a:effectLst/>
                <a:latin typeface="Arial" panose="020B0604020202020204" pitchFamily="34" charset="0"/>
                <a:cs typeface="Arial" panose="020B0604020202020204" pitchFamily="34" charset="0"/>
              </a:rPr>
              <a:t>Example of Comparative Advantage</a:t>
            </a:r>
            <a:endParaRPr lang="en-US" sz="2800" b="0" dirty="0">
              <a:effectLst/>
              <a:latin typeface="Arial" panose="020B0604020202020204" pitchFamily="34" charset="0"/>
              <a:cs typeface="Arial" panose="020B0604020202020204" pitchFamily="34" charset="0"/>
            </a:endParaRPr>
          </a:p>
        </p:txBody>
      </p:sp>
      <p:sp>
        <p:nvSpPr>
          <p:cNvPr id="4" name="Slide Number Placeholder 3"/>
          <p:cNvSpPr>
            <a:spLocks noGrp="1"/>
          </p:cNvSpPr>
          <p:nvPr>
            <p:ph type="sldNum" sz="quarter" idx="12"/>
          </p:nvPr>
        </p:nvSpPr>
        <p:spPr/>
        <p:txBody>
          <a:bodyPr/>
          <a:lstStyle/>
          <a:p>
            <a:fld id="{182F15D9-E63D-4E66-A438-59A921FC5846}" type="slidenum">
              <a:rPr lang="en-US" smtClean="0"/>
              <a:t>22</a:t>
            </a:fld>
            <a:endParaRPr lang="en-US"/>
          </a:p>
        </p:txBody>
      </p:sp>
    </p:spTree>
    <p:extLst>
      <p:ext uri="{BB962C8B-B14F-4D97-AF65-F5344CB8AC3E}">
        <p14:creationId xmlns:p14="http://schemas.microsoft.com/office/powerpoint/2010/main" val="2986483350"/>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4000">
        <p15:prstTrans prst="peelOff"/>
      </p:transition>
    </mc:Choice>
    <mc:Fallback xmlns="">
      <p:transition spd="slow">
        <p:fade/>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normAutofit lnSpcReduction="10000"/>
          </a:bodyPr>
          <a:lstStyle/>
          <a:p>
            <a:pPr lvl="0" algn="just">
              <a:lnSpc>
                <a:spcPct val="150000"/>
              </a:lnSpc>
            </a:pPr>
            <a:r>
              <a:rPr lang="en-US" sz="2400" b="1" dirty="0" smtClean="0">
                <a:latin typeface="Arial" panose="020B0604020202020204" pitchFamily="34" charset="0"/>
                <a:cs typeface="Arial" panose="020B0604020202020204" pitchFamily="34" charset="0"/>
              </a:rPr>
              <a:t>Increased </a:t>
            </a:r>
            <a:r>
              <a:rPr lang="en-US" sz="2400" b="1" dirty="0">
                <a:latin typeface="Arial" panose="020B0604020202020204" pitchFamily="34" charset="0"/>
                <a:cs typeface="Arial" panose="020B0604020202020204" pitchFamily="34" charset="0"/>
              </a:rPr>
              <a:t>Efficiency</a:t>
            </a:r>
            <a:r>
              <a:rPr lang="en-US" sz="2400" dirty="0">
                <a:latin typeface="Arial" panose="020B0604020202020204" pitchFamily="34" charset="0"/>
                <a:cs typeface="Arial" panose="020B0604020202020204" pitchFamily="34" charset="0"/>
              </a:rPr>
              <a:t>: Countries focus on producing goods they are relatively better at, leading to more efficient global production.</a:t>
            </a:r>
          </a:p>
          <a:p>
            <a:pPr lvl="0" algn="just">
              <a:lnSpc>
                <a:spcPct val="150000"/>
              </a:lnSpc>
            </a:pPr>
            <a:r>
              <a:rPr lang="en-US" sz="2400" b="1" dirty="0">
                <a:latin typeface="Arial" panose="020B0604020202020204" pitchFamily="34" charset="0"/>
                <a:cs typeface="Arial" panose="020B0604020202020204" pitchFamily="34" charset="0"/>
              </a:rPr>
              <a:t>Mutual Gains from Trade</a:t>
            </a:r>
            <a:r>
              <a:rPr lang="en-US" sz="2400" dirty="0">
                <a:latin typeface="Arial" panose="020B0604020202020204" pitchFamily="34" charset="0"/>
                <a:cs typeface="Arial" panose="020B0604020202020204" pitchFamily="34" charset="0"/>
              </a:rPr>
              <a:t>: Both countries involved in trade can consume more than they could in isolation.</a:t>
            </a:r>
          </a:p>
          <a:p>
            <a:pPr lvl="0" algn="just">
              <a:lnSpc>
                <a:spcPct val="150000"/>
              </a:lnSpc>
            </a:pPr>
            <a:r>
              <a:rPr lang="en-US" sz="2400" b="1" dirty="0">
                <a:latin typeface="Arial" panose="020B0604020202020204" pitchFamily="34" charset="0"/>
                <a:cs typeface="Arial" panose="020B0604020202020204" pitchFamily="34" charset="0"/>
              </a:rPr>
              <a:t>Greater Global Output</a:t>
            </a:r>
            <a:r>
              <a:rPr lang="en-US" sz="2400" dirty="0">
                <a:latin typeface="Arial" panose="020B0604020202020204" pitchFamily="34" charset="0"/>
                <a:cs typeface="Arial" panose="020B0604020202020204" pitchFamily="34" charset="0"/>
              </a:rPr>
              <a:t>: Specialization according to comparative advantage maximizes overall production across countries.</a:t>
            </a:r>
          </a:p>
        </p:txBody>
      </p:sp>
      <p:sp>
        <p:nvSpPr>
          <p:cNvPr id="3" name="Title 2"/>
          <p:cNvSpPr>
            <a:spLocks noGrp="1"/>
          </p:cNvSpPr>
          <p:nvPr>
            <p:ph type="title"/>
          </p:nvPr>
        </p:nvSpPr>
        <p:spPr/>
        <p:txBody>
          <a:bodyPr>
            <a:normAutofit/>
          </a:bodyPr>
          <a:lstStyle/>
          <a:p>
            <a:r>
              <a:rPr lang="en-US" sz="3600" b="0" dirty="0">
                <a:effectLst/>
                <a:latin typeface="Arial" panose="020B0604020202020204" pitchFamily="34" charset="0"/>
                <a:cs typeface="Arial" panose="020B0604020202020204" pitchFamily="34" charset="0"/>
              </a:rPr>
              <a:t>Benefits of Comparative Advantage</a:t>
            </a:r>
          </a:p>
        </p:txBody>
      </p:sp>
      <p:sp>
        <p:nvSpPr>
          <p:cNvPr id="4" name="Slide Number Placeholder 3"/>
          <p:cNvSpPr>
            <a:spLocks noGrp="1"/>
          </p:cNvSpPr>
          <p:nvPr>
            <p:ph type="sldNum" sz="quarter" idx="12"/>
          </p:nvPr>
        </p:nvSpPr>
        <p:spPr/>
        <p:txBody>
          <a:bodyPr/>
          <a:lstStyle/>
          <a:p>
            <a:fld id="{182F15D9-E63D-4E66-A438-59A921FC5846}" type="slidenum">
              <a:rPr lang="en-US" smtClean="0"/>
              <a:t>23</a:t>
            </a:fld>
            <a:endParaRPr lang="en-US"/>
          </a:p>
        </p:txBody>
      </p:sp>
    </p:spTree>
    <p:extLst>
      <p:ext uri="{BB962C8B-B14F-4D97-AF65-F5344CB8AC3E}">
        <p14:creationId xmlns:p14="http://schemas.microsoft.com/office/powerpoint/2010/main" val="431559034"/>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4000">
        <p15:prstTrans prst="peelOff"/>
      </p:transition>
    </mc:Choice>
    <mc:Fallback xmlns="">
      <p:transition spd="slow">
        <p:fade/>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noAutofit/>
          </a:bodyPr>
          <a:lstStyle/>
          <a:p>
            <a:pPr lvl="0" algn="just"/>
            <a:r>
              <a:rPr lang="en-US" sz="2400" b="1" dirty="0" smtClean="0">
                <a:latin typeface="Arial" panose="020B0604020202020204" pitchFamily="34" charset="0"/>
                <a:cs typeface="Arial" panose="020B0604020202020204" pitchFamily="34" charset="0"/>
              </a:rPr>
              <a:t>Real-world </a:t>
            </a:r>
            <a:r>
              <a:rPr lang="en-US" sz="2400" b="1" dirty="0">
                <a:latin typeface="Arial" panose="020B0604020202020204" pitchFamily="34" charset="0"/>
                <a:cs typeface="Arial" panose="020B0604020202020204" pitchFamily="34" charset="0"/>
              </a:rPr>
              <a:t>complexities</a:t>
            </a:r>
            <a:r>
              <a:rPr lang="en-US" sz="2400" dirty="0">
                <a:latin typeface="Arial" panose="020B0604020202020204" pitchFamily="34" charset="0"/>
                <a:cs typeface="Arial" panose="020B0604020202020204" pitchFamily="34" charset="0"/>
              </a:rPr>
              <a:t>: Comparative advantage theory assumes factors like labor and capital are immobile between countries and that there are no transportation costs, tariffs, or trade barriers. </a:t>
            </a:r>
          </a:p>
          <a:p>
            <a:pPr lvl="0" algn="just"/>
            <a:r>
              <a:rPr lang="en-US" sz="2400" b="1" dirty="0">
                <a:latin typeface="Arial" panose="020B0604020202020204" pitchFamily="34" charset="0"/>
                <a:cs typeface="Arial" panose="020B0604020202020204" pitchFamily="34" charset="0"/>
              </a:rPr>
              <a:t>Dynamic changes</a:t>
            </a:r>
            <a:r>
              <a:rPr lang="en-US" sz="2400" dirty="0">
                <a:latin typeface="Arial" panose="020B0604020202020204" pitchFamily="34" charset="0"/>
                <a:cs typeface="Arial" panose="020B0604020202020204" pitchFamily="34" charset="0"/>
              </a:rPr>
              <a:t>: Comparative advantages can shift over time as countries develop, gain new technologies, or change their resources.</a:t>
            </a:r>
          </a:p>
          <a:p>
            <a:pPr lvl="0" algn="just"/>
            <a:r>
              <a:rPr lang="en-US" sz="2400" b="1" dirty="0">
                <a:latin typeface="Arial" panose="020B0604020202020204" pitchFamily="34" charset="0"/>
                <a:cs typeface="Arial" panose="020B0604020202020204" pitchFamily="34" charset="0"/>
              </a:rPr>
              <a:t>Non-economic factors</a:t>
            </a:r>
            <a:r>
              <a:rPr lang="en-US" sz="2400" dirty="0">
                <a:latin typeface="Arial" panose="020B0604020202020204" pitchFamily="34" charset="0"/>
                <a:cs typeface="Arial" panose="020B0604020202020204" pitchFamily="34" charset="0"/>
              </a:rPr>
              <a:t>: Political, social, and environmental concerns might prevent countries from fully specializing based on comparative advantage</a:t>
            </a:r>
            <a:r>
              <a:rPr lang="en-US" sz="2400" dirty="0" smtClean="0">
                <a:latin typeface="Arial" panose="020B0604020202020204" pitchFamily="34" charset="0"/>
                <a:cs typeface="Arial" panose="020B0604020202020204" pitchFamily="34" charset="0"/>
              </a:rPr>
              <a:t>.</a:t>
            </a:r>
            <a:endParaRPr lang="en-US" sz="2400" dirty="0">
              <a:latin typeface="Arial" panose="020B0604020202020204" pitchFamily="34" charset="0"/>
              <a:cs typeface="Arial" panose="020B0604020202020204" pitchFamily="34" charset="0"/>
            </a:endParaRPr>
          </a:p>
        </p:txBody>
      </p:sp>
      <p:sp>
        <p:nvSpPr>
          <p:cNvPr id="3" name="Title 2"/>
          <p:cNvSpPr>
            <a:spLocks noGrp="1"/>
          </p:cNvSpPr>
          <p:nvPr>
            <p:ph type="title"/>
          </p:nvPr>
        </p:nvSpPr>
        <p:spPr/>
        <p:txBody>
          <a:bodyPr>
            <a:noAutofit/>
          </a:bodyPr>
          <a:lstStyle/>
          <a:p>
            <a:r>
              <a:rPr lang="en-US" sz="3600" b="0" dirty="0">
                <a:effectLst/>
                <a:latin typeface="Arial" panose="020B0604020202020204" pitchFamily="34" charset="0"/>
                <a:cs typeface="Arial" panose="020B0604020202020204" pitchFamily="34" charset="0"/>
              </a:rPr>
              <a:t>Limitations of Comparative Advantage Theory</a:t>
            </a:r>
          </a:p>
        </p:txBody>
      </p:sp>
      <p:sp>
        <p:nvSpPr>
          <p:cNvPr id="4" name="Slide Number Placeholder 3"/>
          <p:cNvSpPr>
            <a:spLocks noGrp="1"/>
          </p:cNvSpPr>
          <p:nvPr>
            <p:ph type="sldNum" sz="quarter" idx="12"/>
          </p:nvPr>
        </p:nvSpPr>
        <p:spPr/>
        <p:txBody>
          <a:bodyPr/>
          <a:lstStyle/>
          <a:p>
            <a:fld id="{182F15D9-E63D-4E66-A438-59A921FC5846}" type="slidenum">
              <a:rPr lang="en-US" smtClean="0"/>
              <a:t>24</a:t>
            </a:fld>
            <a:endParaRPr lang="en-US"/>
          </a:p>
        </p:txBody>
      </p:sp>
    </p:spTree>
    <p:extLst>
      <p:ext uri="{BB962C8B-B14F-4D97-AF65-F5344CB8AC3E}">
        <p14:creationId xmlns:p14="http://schemas.microsoft.com/office/powerpoint/2010/main" val="2665472254"/>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4000">
        <p15:prstTrans prst="peelOff"/>
      </p:transition>
    </mc:Choice>
    <mc:Fallback xmlns="">
      <p:transition spd="slow">
        <p:fade/>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normAutofit/>
          </a:bodyPr>
          <a:lstStyle/>
          <a:p>
            <a:pPr algn="just">
              <a:lnSpc>
                <a:spcPct val="150000"/>
              </a:lnSpc>
            </a:pPr>
            <a:r>
              <a:rPr lang="en-US" sz="2400" b="1" dirty="0">
                <a:latin typeface="Arial" panose="020B0604020202020204" pitchFamily="34" charset="0"/>
                <a:cs typeface="Arial" panose="020B0604020202020204" pitchFamily="34" charset="0"/>
              </a:rPr>
              <a:t>Absolute Advantage Theory</a:t>
            </a:r>
            <a:r>
              <a:rPr lang="en-US" sz="2400" dirty="0">
                <a:latin typeface="Arial" panose="020B0604020202020204" pitchFamily="34" charset="0"/>
                <a:cs typeface="Arial" panose="020B0604020202020204" pitchFamily="34" charset="0"/>
              </a:rPr>
              <a:t> is an early economic concept developed by </a:t>
            </a:r>
            <a:r>
              <a:rPr lang="en-US" sz="2400" b="1" dirty="0">
                <a:latin typeface="Arial" panose="020B0604020202020204" pitchFamily="34" charset="0"/>
                <a:cs typeface="Arial" panose="020B0604020202020204" pitchFamily="34" charset="0"/>
              </a:rPr>
              <a:t>Adam Smith</a:t>
            </a:r>
            <a:r>
              <a:rPr lang="en-US" sz="2400" dirty="0">
                <a:latin typeface="Arial" panose="020B0604020202020204" pitchFamily="34" charset="0"/>
                <a:cs typeface="Arial" panose="020B0604020202020204" pitchFamily="34" charset="0"/>
              </a:rPr>
              <a:t> in his 1776 book </a:t>
            </a:r>
            <a:r>
              <a:rPr lang="en-US" sz="2400" i="1" dirty="0">
                <a:latin typeface="Arial" panose="020B0604020202020204" pitchFamily="34" charset="0"/>
                <a:cs typeface="Arial" panose="020B0604020202020204" pitchFamily="34" charset="0"/>
              </a:rPr>
              <a:t>"The Wealth of Nations"</a:t>
            </a:r>
            <a:r>
              <a:rPr lang="en-US" sz="2400" dirty="0">
                <a:latin typeface="Arial" panose="020B0604020202020204" pitchFamily="34" charset="0"/>
                <a:cs typeface="Arial" panose="020B0604020202020204" pitchFamily="34" charset="0"/>
              </a:rPr>
              <a:t>. </a:t>
            </a:r>
            <a:endParaRPr lang="en-US" sz="2400" dirty="0" smtClean="0">
              <a:latin typeface="Arial" panose="020B0604020202020204" pitchFamily="34" charset="0"/>
              <a:cs typeface="Arial" panose="020B0604020202020204" pitchFamily="34" charset="0"/>
            </a:endParaRPr>
          </a:p>
          <a:p>
            <a:pPr algn="just">
              <a:lnSpc>
                <a:spcPct val="150000"/>
              </a:lnSpc>
            </a:pPr>
            <a:r>
              <a:rPr lang="en-US" sz="2400" dirty="0" smtClean="0">
                <a:latin typeface="Arial" panose="020B0604020202020204" pitchFamily="34" charset="0"/>
                <a:cs typeface="Arial" panose="020B0604020202020204" pitchFamily="34" charset="0"/>
              </a:rPr>
              <a:t>The </a:t>
            </a:r>
            <a:r>
              <a:rPr lang="en-US" sz="2400" dirty="0">
                <a:latin typeface="Arial" panose="020B0604020202020204" pitchFamily="34" charset="0"/>
                <a:cs typeface="Arial" panose="020B0604020202020204" pitchFamily="34" charset="0"/>
              </a:rPr>
              <a:t>theory explains how countries can benefit from trade by specializing in the production of goods that they can produce more efficiently than other countries.</a:t>
            </a:r>
          </a:p>
        </p:txBody>
      </p:sp>
      <p:sp>
        <p:nvSpPr>
          <p:cNvPr id="3" name="Title 2"/>
          <p:cNvSpPr>
            <a:spLocks noGrp="1"/>
          </p:cNvSpPr>
          <p:nvPr>
            <p:ph type="title"/>
          </p:nvPr>
        </p:nvSpPr>
        <p:spPr/>
        <p:txBody>
          <a:bodyPr>
            <a:normAutofit/>
          </a:bodyPr>
          <a:lstStyle/>
          <a:p>
            <a:r>
              <a:rPr lang="en-US" sz="3600" b="0" dirty="0" smtClean="0">
                <a:effectLst/>
                <a:latin typeface="Arial" panose="020B0604020202020204" pitchFamily="34" charset="0"/>
                <a:cs typeface="Arial" panose="020B0604020202020204" pitchFamily="34" charset="0"/>
              </a:rPr>
              <a:t>Absolute Advantage Theory</a:t>
            </a:r>
            <a:endParaRPr lang="en-US" sz="3600" b="0" dirty="0">
              <a:effectLst/>
              <a:latin typeface="Arial" panose="020B0604020202020204" pitchFamily="34" charset="0"/>
              <a:cs typeface="Arial" panose="020B0604020202020204" pitchFamily="34" charset="0"/>
            </a:endParaRPr>
          </a:p>
        </p:txBody>
      </p:sp>
      <p:sp>
        <p:nvSpPr>
          <p:cNvPr id="4" name="Slide Number Placeholder 3"/>
          <p:cNvSpPr>
            <a:spLocks noGrp="1"/>
          </p:cNvSpPr>
          <p:nvPr>
            <p:ph type="sldNum" sz="quarter" idx="12"/>
          </p:nvPr>
        </p:nvSpPr>
        <p:spPr/>
        <p:txBody>
          <a:bodyPr/>
          <a:lstStyle/>
          <a:p>
            <a:fld id="{182F15D9-E63D-4E66-A438-59A921FC5846}" type="slidenum">
              <a:rPr lang="en-US" smtClean="0"/>
              <a:t>25</a:t>
            </a:fld>
            <a:endParaRPr lang="en-US"/>
          </a:p>
        </p:txBody>
      </p:sp>
    </p:spTree>
    <p:extLst>
      <p:ext uri="{BB962C8B-B14F-4D97-AF65-F5344CB8AC3E}">
        <p14:creationId xmlns:p14="http://schemas.microsoft.com/office/powerpoint/2010/main" val="2219875085"/>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4000">
        <p15:prstTrans prst="peelOff"/>
      </p:transition>
    </mc:Choice>
    <mc:Fallback xmlns="">
      <p:transition spd="slow">
        <p:fade/>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noAutofit/>
          </a:bodyPr>
          <a:lstStyle/>
          <a:p>
            <a:pPr algn="just">
              <a:lnSpc>
                <a:spcPct val="170000"/>
              </a:lnSpc>
            </a:pPr>
            <a:r>
              <a:rPr lang="en-US" sz="2400" dirty="0" smtClean="0">
                <a:latin typeface="Arial" panose="020B0604020202020204" pitchFamily="34" charset="0"/>
                <a:cs typeface="Arial" panose="020B0604020202020204" pitchFamily="34" charset="0"/>
              </a:rPr>
              <a:t>Consider </a:t>
            </a:r>
            <a:r>
              <a:rPr lang="en-US" sz="2400" dirty="0">
                <a:latin typeface="Arial" panose="020B0604020202020204" pitchFamily="34" charset="0"/>
                <a:cs typeface="Arial" panose="020B0604020202020204" pitchFamily="34" charset="0"/>
              </a:rPr>
              <a:t>two countries, </a:t>
            </a:r>
            <a:r>
              <a:rPr lang="en-US" sz="2400" b="1" dirty="0">
                <a:latin typeface="Arial" panose="020B0604020202020204" pitchFamily="34" charset="0"/>
                <a:cs typeface="Arial" panose="020B0604020202020204" pitchFamily="34" charset="0"/>
              </a:rPr>
              <a:t>Country A</a:t>
            </a:r>
            <a:r>
              <a:rPr lang="en-US" sz="2400" dirty="0">
                <a:latin typeface="Arial" panose="020B0604020202020204" pitchFamily="34" charset="0"/>
                <a:cs typeface="Arial" panose="020B0604020202020204" pitchFamily="34" charset="0"/>
              </a:rPr>
              <a:t> and </a:t>
            </a:r>
            <a:r>
              <a:rPr lang="en-US" sz="2400" b="1" dirty="0">
                <a:latin typeface="Arial" panose="020B0604020202020204" pitchFamily="34" charset="0"/>
                <a:cs typeface="Arial" panose="020B0604020202020204" pitchFamily="34" charset="0"/>
              </a:rPr>
              <a:t>Country B</a:t>
            </a:r>
            <a:r>
              <a:rPr lang="en-US" sz="2400" dirty="0">
                <a:latin typeface="Arial" panose="020B0604020202020204" pitchFamily="34" charset="0"/>
                <a:cs typeface="Arial" panose="020B0604020202020204" pitchFamily="34" charset="0"/>
              </a:rPr>
              <a:t>, producing two goods: </a:t>
            </a:r>
            <a:r>
              <a:rPr lang="en-US" sz="2400" b="1" dirty="0">
                <a:latin typeface="Arial" panose="020B0604020202020204" pitchFamily="34" charset="0"/>
                <a:cs typeface="Arial" panose="020B0604020202020204" pitchFamily="34" charset="0"/>
              </a:rPr>
              <a:t>wheat</a:t>
            </a:r>
            <a:r>
              <a:rPr lang="en-US" sz="2400" dirty="0">
                <a:latin typeface="Arial" panose="020B0604020202020204" pitchFamily="34" charset="0"/>
                <a:cs typeface="Arial" panose="020B0604020202020204" pitchFamily="34" charset="0"/>
              </a:rPr>
              <a:t> and </a:t>
            </a:r>
            <a:r>
              <a:rPr lang="en-US" sz="2400" b="1" dirty="0" smtClean="0">
                <a:latin typeface="Arial" panose="020B0604020202020204" pitchFamily="34" charset="0"/>
                <a:cs typeface="Arial" panose="020B0604020202020204" pitchFamily="34" charset="0"/>
              </a:rPr>
              <a:t>coffee</a:t>
            </a:r>
            <a:r>
              <a:rPr lang="en-US" sz="2400" dirty="0" smtClean="0">
                <a:latin typeface="Arial" panose="020B0604020202020204" pitchFamily="34" charset="0"/>
                <a:cs typeface="Arial" panose="020B0604020202020204" pitchFamily="34" charset="0"/>
              </a:rPr>
              <a:t>.</a:t>
            </a:r>
            <a:endParaRPr lang="en-US" sz="2400" dirty="0">
              <a:latin typeface="Arial" panose="020B0604020202020204" pitchFamily="34" charset="0"/>
              <a:cs typeface="Arial" panose="020B0604020202020204" pitchFamily="34" charset="0"/>
            </a:endParaRPr>
          </a:p>
          <a:p>
            <a:pPr lvl="0" algn="just">
              <a:lnSpc>
                <a:spcPct val="170000"/>
              </a:lnSpc>
            </a:pPr>
            <a:r>
              <a:rPr lang="en-US" sz="2400" b="1" dirty="0">
                <a:latin typeface="Arial" panose="020B0604020202020204" pitchFamily="34" charset="0"/>
                <a:cs typeface="Arial" panose="020B0604020202020204" pitchFamily="34" charset="0"/>
              </a:rPr>
              <a:t>Country A</a:t>
            </a:r>
            <a:r>
              <a:rPr lang="en-US" sz="2400" dirty="0">
                <a:latin typeface="Arial" panose="020B0604020202020204" pitchFamily="34" charset="0"/>
                <a:cs typeface="Arial" panose="020B0604020202020204" pitchFamily="34" charset="0"/>
              </a:rPr>
              <a:t> can produce 10 units of wheat or 20 units of </a:t>
            </a:r>
            <a:r>
              <a:rPr lang="en-US" sz="2400" dirty="0" smtClean="0">
                <a:latin typeface="Arial" panose="020B0604020202020204" pitchFamily="34" charset="0"/>
                <a:cs typeface="Arial" panose="020B0604020202020204" pitchFamily="34" charset="0"/>
              </a:rPr>
              <a:t>coffee </a:t>
            </a:r>
            <a:r>
              <a:rPr lang="en-US" sz="2400" dirty="0">
                <a:latin typeface="Arial" panose="020B0604020202020204" pitchFamily="34" charset="0"/>
                <a:cs typeface="Arial" panose="020B0604020202020204" pitchFamily="34" charset="0"/>
              </a:rPr>
              <a:t>per day.</a:t>
            </a:r>
          </a:p>
          <a:p>
            <a:pPr lvl="0" algn="just">
              <a:lnSpc>
                <a:spcPct val="170000"/>
              </a:lnSpc>
            </a:pPr>
            <a:r>
              <a:rPr lang="en-US" sz="2400" b="1" dirty="0">
                <a:latin typeface="Arial" panose="020B0604020202020204" pitchFamily="34" charset="0"/>
                <a:cs typeface="Arial" panose="020B0604020202020204" pitchFamily="34" charset="0"/>
              </a:rPr>
              <a:t>Country B</a:t>
            </a:r>
            <a:r>
              <a:rPr lang="en-US" sz="2400" dirty="0">
                <a:latin typeface="Arial" panose="020B0604020202020204" pitchFamily="34" charset="0"/>
                <a:cs typeface="Arial" panose="020B0604020202020204" pitchFamily="34" charset="0"/>
              </a:rPr>
              <a:t> can produce 8 units of wheat or 15 units of </a:t>
            </a:r>
            <a:r>
              <a:rPr lang="en-US" sz="2400" dirty="0" smtClean="0">
                <a:latin typeface="Arial" panose="020B0604020202020204" pitchFamily="34" charset="0"/>
                <a:cs typeface="Arial" panose="020B0604020202020204" pitchFamily="34" charset="0"/>
              </a:rPr>
              <a:t>coffee </a:t>
            </a:r>
            <a:r>
              <a:rPr lang="en-US" sz="2400" dirty="0">
                <a:latin typeface="Arial" panose="020B0604020202020204" pitchFamily="34" charset="0"/>
                <a:cs typeface="Arial" panose="020B0604020202020204" pitchFamily="34" charset="0"/>
              </a:rPr>
              <a:t>per day</a:t>
            </a:r>
            <a:r>
              <a:rPr lang="en-US" sz="2400" dirty="0" smtClean="0">
                <a:latin typeface="Arial" panose="020B0604020202020204" pitchFamily="34" charset="0"/>
                <a:cs typeface="Arial" panose="020B0604020202020204" pitchFamily="34" charset="0"/>
              </a:rPr>
              <a:t>.</a:t>
            </a:r>
            <a:endParaRPr lang="en-US" sz="2400" dirty="0">
              <a:latin typeface="Arial" panose="020B0604020202020204" pitchFamily="34" charset="0"/>
              <a:cs typeface="Arial" panose="020B0604020202020204" pitchFamily="34" charset="0"/>
            </a:endParaRPr>
          </a:p>
        </p:txBody>
      </p:sp>
      <p:sp>
        <p:nvSpPr>
          <p:cNvPr id="3" name="Title 2"/>
          <p:cNvSpPr>
            <a:spLocks noGrp="1"/>
          </p:cNvSpPr>
          <p:nvPr>
            <p:ph type="title"/>
          </p:nvPr>
        </p:nvSpPr>
        <p:spPr/>
        <p:txBody>
          <a:bodyPr>
            <a:normAutofit/>
          </a:bodyPr>
          <a:lstStyle/>
          <a:p>
            <a:r>
              <a:rPr lang="en-US" sz="3600" b="0" dirty="0">
                <a:effectLst/>
                <a:latin typeface="Arial" panose="020B0604020202020204" pitchFamily="34" charset="0"/>
                <a:cs typeface="Arial" panose="020B0604020202020204" pitchFamily="34" charset="0"/>
              </a:rPr>
              <a:t>Example of Absolute Advantage</a:t>
            </a:r>
          </a:p>
        </p:txBody>
      </p:sp>
      <p:sp>
        <p:nvSpPr>
          <p:cNvPr id="4" name="Slide Number Placeholder 3"/>
          <p:cNvSpPr>
            <a:spLocks noGrp="1"/>
          </p:cNvSpPr>
          <p:nvPr>
            <p:ph type="sldNum" sz="quarter" idx="12"/>
          </p:nvPr>
        </p:nvSpPr>
        <p:spPr/>
        <p:txBody>
          <a:bodyPr/>
          <a:lstStyle/>
          <a:p>
            <a:fld id="{182F15D9-E63D-4E66-A438-59A921FC5846}" type="slidenum">
              <a:rPr lang="en-US" smtClean="0"/>
              <a:t>26</a:t>
            </a:fld>
            <a:endParaRPr lang="en-US"/>
          </a:p>
        </p:txBody>
      </p:sp>
    </p:spTree>
    <p:extLst>
      <p:ext uri="{BB962C8B-B14F-4D97-AF65-F5344CB8AC3E}">
        <p14:creationId xmlns:p14="http://schemas.microsoft.com/office/powerpoint/2010/main" val="3273047368"/>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4000">
        <p15:prstTrans prst="peelOff"/>
      </p:transition>
    </mc:Choice>
    <mc:Fallback xmlns="">
      <p:transition spd="slow">
        <p:fade/>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noAutofit/>
          </a:bodyPr>
          <a:lstStyle/>
          <a:p>
            <a:pPr lvl="0" algn="just">
              <a:lnSpc>
                <a:spcPct val="170000"/>
              </a:lnSpc>
            </a:pPr>
            <a:r>
              <a:rPr lang="en-US" sz="2200" b="1" dirty="0" smtClean="0">
                <a:latin typeface="Arial" panose="020B0604020202020204" pitchFamily="34" charset="0"/>
                <a:cs typeface="Arial" panose="020B0604020202020204" pitchFamily="34" charset="0"/>
              </a:rPr>
              <a:t>Country </a:t>
            </a:r>
            <a:r>
              <a:rPr lang="en-US" sz="2200" b="1" dirty="0">
                <a:latin typeface="Arial" panose="020B0604020202020204" pitchFamily="34" charset="0"/>
                <a:cs typeface="Arial" panose="020B0604020202020204" pitchFamily="34" charset="0"/>
              </a:rPr>
              <a:t>A</a:t>
            </a:r>
            <a:r>
              <a:rPr lang="en-US" sz="2200" dirty="0">
                <a:latin typeface="Arial" panose="020B0604020202020204" pitchFamily="34" charset="0"/>
                <a:cs typeface="Arial" panose="020B0604020202020204" pitchFamily="34" charset="0"/>
              </a:rPr>
              <a:t> has an absolute advantage in producing both </a:t>
            </a:r>
            <a:r>
              <a:rPr lang="en-US" sz="2200" b="1" dirty="0">
                <a:latin typeface="Arial" panose="020B0604020202020204" pitchFamily="34" charset="0"/>
                <a:cs typeface="Arial" panose="020B0604020202020204" pitchFamily="34" charset="0"/>
              </a:rPr>
              <a:t>wheat</a:t>
            </a:r>
            <a:r>
              <a:rPr lang="en-US" sz="2200" dirty="0">
                <a:latin typeface="Arial" panose="020B0604020202020204" pitchFamily="34" charset="0"/>
                <a:cs typeface="Arial" panose="020B0604020202020204" pitchFamily="34" charset="0"/>
              </a:rPr>
              <a:t> and </a:t>
            </a:r>
            <a:r>
              <a:rPr lang="en-US" sz="2200" b="1" dirty="0" smtClean="0">
                <a:latin typeface="Arial" panose="020B0604020202020204" pitchFamily="34" charset="0"/>
                <a:cs typeface="Arial" panose="020B0604020202020204" pitchFamily="34" charset="0"/>
              </a:rPr>
              <a:t>coffee </a:t>
            </a:r>
            <a:r>
              <a:rPr lang="en-US" sz="2200" dirty="0" smtClean="0">
                <a:latin typeface="Arial" panose="020B0604020202020204" pitchFamily="34" charset="0"/>
                <a:cs typeface="Arial" panose="020B0604020202020204" pitchFamily="34" charset="0"/>
              </a:rPr>
              <a:t>since </a:t>
            </a:r>
            <a:r>
              <a:rPr lang="en-US" sz="2200" dirty="0">
                <a:latin typeface="Arial" panose="020B0604020202020204" pitchFamily="34" charset="0"/>
                <a:cs typeface="Arial" panose="020B0604020202020204" pitchFamily="34" charset="0"/>
              </a:rPr>
              <a:t>it can produce more of both goods per day than </a:t>
            </a:r>
            <a:r>
              <a:rPr lang="en-US" sz="2200" b="1" dirty="0">
                <a:latin typeface="Arial" panose="020B0604020202020204" pitchFamily="34" charset="0"/>
                <a:cs typeface="Arial" panose="020B0604020202020204" pitchFamily="34" charset="0"/>
              </a:rPr>
              <a:t>Country B</a:t>
            </a:r>
            <a:r>
              <a:rPr lang="en-US" sz="2200" dirty="0">
                <a:latin typeface="Arial" panose="020B0604020202020204" pitchFamily="34" charset="0"/>
                <a:cs typeface="Arial" panose="020B0604020202020204" pitchFamily="34" charset="0"/>
              </a:rPr>
              <a:t>.</a:t>
            </a:r>
          </a:p>
          <a:p>
            <a:pPr lvl="0" algn="just">
              <a:lnSpc>
                <a:spcPct val="170000"/>
              </a:lnSpc>
            </a:pPr>
            <a:r>
              <a:rPr lang="en-US" sz="2200" dirty="0">
                <a:latin typeface="Arial" panose="020B0604020202020204" pitchFamily="34" charset="0"/>
                <a:cs typeface="Arial" panose="020B0604020202020204" pitchFamily="34" charset="0"/>
              </a:rPr>
              <a:t>However, Smith’s theory suggests that if </a:t>
            </a:r>
            <a:r>
              <a:rPr lang="en-US" sz="2200" b="1" dirty="0">
                <a:latin typeface="Arial" panose="020B0604020202020204" pitchFamily="34" charset="0"/>
                <a:cs typeface="Arial" panose="020B0604020202020204" pitchFamily="34" charset="0"/>
              </a:rPr>
              <a:t>Country A</a:t>
            </a:r>
            <a:r>
              <a:rPr lang="en-US" sz="2200" dirty="0">
                <a:latin typeface="Arial" panose="020B0604020202020204" pitchFamily="34" charset="0"/>
                <a:cs typeface="Arial" panose="020B0604020202020204" pitchFamily="34" charset="0"/>
              </a:rPr>
              <a:t> specializes in the good where it has a greater advantage (in this case, </a:t>
            </a:r>
            <a:r>
              <a:rPr lang="en-US" sz="2200" b="1" dirty="0" smtClean="0">
                <a:latin typeface="Arial" panose="020B0604020202020204" pitchFamily="34" charset="0"/>
                <a:cs typeface="Arial" panose="020B0604020202020204" pitchFamily="34" charset="0"/>
              </a:rPr>
              <a:t>coffee</a:t>
            </a:r>
            <a:r>
              <a:rPr lang="en-US" sz="2200" dirty="0" smtClean="0">
                <a:latin typeface="Arial" panose="020B0604020202020204" pitchFamily="34" charset="0"/>
                <a:cs typeface="Arial" panose="020B0604020202020204" pitchFamily="34" charset="0"/>
              </a:rPr>
              <a:t>) </a:t>
            </a:r>
            <a:r>
              <a:rPr lang="en-US" sz="2200" dirty="0">
                <a:latin typeface="Arial" panose="020B0604020202020204" pitchFamily="34" charset="0"/>
                <a:cs typeface="Arial" panose="020B0604020202020204" pitchFamily="34" charset="0"/>
              </a:rPr>
              <a:t>and </a:t>
            </a:r>
            <a:r>
              <a:rPr lang="en-US" sz="2200" b="1" dirty="0">
                <a:latin typeface="Arial" panose="020B0604020202020204" pitchFamily="34" charset="0"/>
                <a:cs typeface="Arial" panose="020B0604020202020204" pitchFamily="34" charset="0"/>
              </a:rPr>
              <a:t>Country B</a:t>
            </a:r>
            <a:r>
              <a:rPr lang="en-US" sz="2200" dirty="0">
                <a:latin typeface="Arial" panose="020B0604020202020204" pitchFamily="34" charset="0"/>
                <a:cs typeface="Arial" panose="020B0604020202020204" pitchFamily="34" charset="0"/>
              </a:rPr>
              <a:t> specializes in </a:t>
            </a:r>
            <a:r>
              <a:rPr lang="en-US" sz="2200" b="1" dirty="0">
                <a:latin typeface="Arial" panose="020B0604020202020204" pitchFamily="34" charset="0"/>
                <a:cs typeface="Arial" panose="020B0604020202020204" pitchFamily="34" charset="0"/>
              </a:rPr>
              <a:t>wheat</a:t>
            </a:r>
            <a:r>
              <a:rPr lang="en-US" sz="2200" dirty="0">
                <a:latin typeface="Arial" panose="020B0604020202020204" pitchFamily="34" charset="0"/>
                <a:cs typeface="Arial" panose="020B0604020202020204" pitchFamily="34" charset="0"/>
              </a:rPr>
              <a:t>, both countries can trade and benefit from each other’s production efficiency. In doing so, they maximize total output.</a:t>
            </a:r>
          </a:p>
        </p:txBody>
      </p:sp>
      <p:sp>
        <p:nvSpPr>
          <p:cNvPr id="3" name="Title 2"/>
          <p:cNvSpPr>
            <a:spLocks noGrp="1"/>
          </p:cNvSpPr>
          <p:nvPr>
            <p:ph type="title"/>
          </p:nvPr>
        </p:nvSpPr>
        <p:spPr/>
        <p:txBody>
          <a:bodyPr>
            <a:normAutofit/>
          </a:bodyPr>
          <a:lstStyle/>
          <a:p>
            <a:r>
              <a:rPr lang="en-US" sz="3600" b="0" dirty="0">
                <a:effectLst/>
                <a:latin typeface="Arial" panose="020B0604020202020204" pitchFamily="34" charset="0"/>
                <a:cs typeface="Arial" panose="020B0604020202020204" pitchFamily="34" charset="0"/>
              </a:rPr>
              <a:t>Example of Absolute Advantage</a:t>
            </a:r>
          </a:p>
        </p:txBody>
      </p:sp>
      <p:sp>
        <p:nvSpPr>
          <p:cNvPr id="4" name="Slide Number Placeholder 3"/>
          <p:cNvSpPr>
            <a:spLocks noGrp="1"/>
          </p:cNvSpPr>
          <p:nvPr>
            <p:ph type="sldNum" sz="quarter" idx="12"/>
          </p:nvPr>
        </p:nvSpPr>
        <p:spPr/>
        <p:txBody>
          <a:bodyPr/>
          <a:lstStyle/>
          <a:p>
            <a:fld id="{182F15D9-E63D-4E66-A438-59A921FC5846}" type="slidenum">
              <a:rPr lang="en-US" smtClean="0"/>
              <a:t>27</a:t>
            </a:fld>
            <a:endParaRPr lang="en-US"/>
          </a:p>
        </p:txBody>
      </p:sp>
    </p:spTree>
    <p:extLst>
      <p:ext uri="{BB962C8B-B14F-4D97-AF65-F5344CB8AC3E}">
        <p14:creationId xmlns:p14="http://schemas.microsoft.com/office/powerpoint/2010/main" val="984976643"/>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4000">
        <p15:prstTrans prst="peelOff"/>
      </p:transition>
    </mc:Choice>
    <mc:Fallback xmlns="">
      <p:transition spd="slow">
        <p:fade/>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normAutofit fontScale="92500" lnSpcReduction="10000"/>
          </a:bodyPr>
          <a:lstStyle/>
          <a:p>
            <a:pPr lvl="0" algn="just">
              <a:lnSpc>
                <a:spcPct val="150000"/>
              </a:lnSpc>
            </a:pPr>
            <a:r>
              <a:rPr lang="en-US" sz="2400" b="1" dirty="0" smtClean="0">
                <a:latin typeface="Arial" panose="020B0604020202020204" pitchFamily="34" charset="0"/>
                <a:cs typeface="Arial" panose="020B0604020202020204" pitchFamily="34" charset="0"/>
              </a:rPr>
              <a:t>Increased </a:t>
            </a:r>
            <a:r>
              <a:rPr lang="en-US" sz="2400" b="1" dirty="0">
                <a:latin typeface="Arial" panose="020B0604020202020204" pitchFamily="34" charset="0"/>
                <a:cs typeface="Arial" panose="020B0604020202020204" pitchFamily="34" charset="0"/>
              </a:rPr>
              <a:t>Efficiency</a:t>
            </a:r>
            <a:r>
              <a:rPr lang="en-US" sz="2400" dirty="0">
                <a:latin typeface="Arial" panose="020B0604020202020204" pitchFamily="34" charset="0"/>
                <a:cs typeface="Arial" panose="020B0604020202020204" pitchFamily="34" charset="0"/>
              </a:rPr>
              <a:t>: Specialization according to absolute advantage increases total global production because countries focus on what they do best.</a:t>
            </a:r>
          </a:p>
          <a:p>
            <a:pPr lvl="0" algn="just">
              <a:lnSpc>
                <a:spcPct val="150000"/>
              </a:lnSpc>
            </a:pPr>
            <a:r>
              <a:rPr lang="en-US" sz="2400" b="1" dirty="0">
                <a:latin typeface="Arial" panose="020B0604020202020204" pitchFamily="34" charset="0"/>
                <a:cs typeface="Arial" panose="020B0604020202020204" pitchFamily="34" charset="0"/>
              </a:rPr>
              <a:t>Mutual Gains from Trade</a:t>
            </a:r>
            <a:r>
              <a:rPr lang="en-US" sz="2400" dirty="0">
                <a:latin typeface="Arial" panose="020B0604020202020204" pitchFamily="34" charset="0"/>
                <a:cs typeface="Arial" panose="020B0604020202020204" pitchFamily="34" charset="0"/>
              </a:rPr>
              <a:t>: Even if one country is more efficient in producing all goods, countries can still trade goods based on their absolute advantages and both parties will gain.</a:t>
            </a:r>
          </a:p>
          <a:p>
            <a:pPr lvl="0" algn="just">
              <a:lnSpc>
                <a:spcPct val="150000"/>
              </a:lnSpc>
            </a:pPr>
            <a:r>
              <a:rPr lang="en-US" sz="2400" b="1" dirty="0">
                <a:latin typeface="Arial" panose="020B0604020202020204" pitchFamily="34" charset="0"/>
                <a:cs typeface="Arial" panose="020B0604020202020204" pitchFamily="34" charset="0"/>
              </a:rPr>
              <a:t>Lower Prices and More Variety</a:t>
            </a:r>
            <a:r>
              <a:rPr lang="en-US" sz="2400" dirty="0">
                <a:latin typeface="Arial" panose="020B0604020202020204" pitchFamily="34" charset="0"/>
                <a:cs typeface="Arial" panose="020B0604020202020204" pitchFamily="34" charset="0"/>
              </a:rPr>
              <a:t>: By trading based on absolute advantage, consumers in each country gain access to cheaper goods and a wider variety of products.</a:t>
            </a:r>
          </a:p>
        </p:txBody>
      </p:sp>
      <p:sp>
        <p:nvSpPr>
          <p:cNvPr id="3" name="Title 2"/>
          <p:cNvSpPr>
            <a:spLocks noGrp="1"/>
          </p:cNvSpPr>
          <p:nvPr>
            <p:ph type="title"/>
          </p:nvPr>
        </p:nvSpPr>
        <p:spPr/>
        <p:txBody>
          <a:bodyPr>
            <a:normAutofit/>
          </a:bodyPr>
          <a:lstStyle/>
          <a:p>
            <a:r>
              <a:rPr lang="en-US" sz="3600" b="0" dirty="0">
                <a:effectLst/>
                <a:latin typeface="Arial" panose="020B0604020202020204" pitchFamily="34" charset="0"/>
                <a:cs typeface="Arial" panose="020B0604020202020204" pitchFamily="34" charset="0"/>
              </a:rPr>
              <a:t>Benefits of Absolute Advantage</a:t>
            </a:r>
          </a:p>
        </p:txBody>
      </p:sp>
      <p:sp>
        <p:nvSpPr>
          <p:cNvPr id="4" name="Slide Number Placeholder 3"/>
          <p:cNvSpPr>
            <a:spLocks noGrp="1"/>
          </p:cNvSpPr>
          <p:nvPr>
            <p:ph type="sldNum" sz="quarter" idx="12"/>
          </p:nvPr>
        </p:nvSpPr>
        <p:spPr/>
        <p:txBody>
          <a:bodyPr/>
          <a:lstStyle/>
          <a:p>
            <a:fld id="{182F15D9-E63D-4E66-A438-59A921FC5846}" type="slidenum">
              <a:rPr lang="en-US" smtClean="0"/>
              <a:t>28</a:t>
            </a:fld>
            <a:endParaRPr lang="en-US"/>
          </a:p>
        </p:txBody>
      </p:sp>
    </p:spTree>
    <p:extLst>
      <p:ext uri="{BB962C8B-B14F-4D97-AF65-F5344CB8AC3E}">
        <p14:creationId xmlns:p14="http://schemas.microsoft.com/office/powerpoint/2010/main" val="4027581418"/>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4000">
        <p15:prstTrans prst="peelOff"/>
      </p:transition>
    </mc:Choice>
    <mc:Fallback xmlns="">
      <p:transition spd="slow">
        <p:fade/>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noAutofit/>
          </a:bodyPr>
          <a:lstStyle/>
          <a:p>
            <a:pPr lvl="0" algn="just"/>
            <a:r>
              <a:rPr lang="en-US" sz="2400" b="1" dirty="0" smtClean="0">
                <a:latin typeface="Arial" panose="020B0604020202020204" pitchFamily="34" charset="0"/>
                <a:cs typeface="Arial" panose="020B0604020202020204" pitchFamily="34" charset="0"/>
              </a:rPr>
              <a:t>Ignores </a:t>
            </a:r>
            <a:r>
              <a:rPr lang="en-US" sz="2400" b="1" dirty="0">
                <a:latin typeface="Arial" panose="020B0604020202020204" pitchFamily="34" charset="0"/>
                <a:cs typeface="Arial" panose="020B0604020202020204" pitchFamily="34" charset="0"/>
              </a:rPr>
              <a:t>Opportunity Costs</a:t>
            </a:r>
            <a:r>
              <a:rPr lang="en-US" sz="2400" dirty="0">
                <a:latin typeface="Arial" panose="020B0604020202020204" pitchFamily="34" charset="0"/>
                <a:cs typeface="Arial" panose="020B0604020202020204" pitchFamily="34" charset="0"/>
              </a:rPr>
              <a:t>: The theory does not consider the concept of </a:t>
            </a:r>
            <a:r>
              <a:rPr lang="en-US" sz="2400" b="1" dirty="0">
                <a:latin typeface="Arial" panose="020B0604020202020204" pitchFamily="34" charset="0"/>
                <a:cs typeface="Arial" panose="020B0604020202020204" pitchFamily="34" charset="0"/>
              </a:rPr>
              <a:t>opportunity cost</a:t>
            </a:r>
            <a:r>
              <a:rPr lang="en-US" sz="2400" dirty="0">
                <a:latin typeface="Arial" panose="020B0604020202020204" pitchFamily="34" charset="0"/>
                <a:cs typeface="Arial" panose="020B0604020202020204" pitchFamily="34" charset="0"/>
              </a:rPr>
              <a:t> </a:t>
            </a:r>
            <a:r>
              <a:rPr lang="en-US" sz="2400" dirty="0" smtClean="0">
                <a:latin typeface="Arial" panose="020B0604020202020204" pitchFamily="34" charset="0"/>
                <a:cs typeface="Arial" panose="020B0604020202020204" pitchFamily="34" charset="0"/>
              </a:rPr>
              <a:t>which </a:t>
            </a:r>
            <a:r>
              <a:rPr lang="en-US" sz="2400" dirty="0">
                <a:latin typeface="Arial" panose="020B0604020202020204" pitchFamily="34" charset="0"/>
                <a:cs typeface="Arial" panose="020B0604020202020204" pitchFamily="34" charset="0"/>
              </a:rPr>
              <a:t>provides a more nuanced explanation of trade benefits when a country lacks an absolute advantage.</a:t>
            </a:r>
          </a:p>
          <a:p>
            <a:pPr lvl="0" algn="just"/>
            <a:r>
              <a:rPr lang="en-US" sz="2400" b="1" dirty="0">
                <a:latin typeface="Arial" panose="020B0604020202020204" pitchFamily="34" charset="0"/>
                <a:cs typeface="Arial" panose="020B0604020202020204" pitchFamily="34" charset="0"/>
              </a:rPr>
              <a:t>Overly Simplified</a:t>
            </a:r>
            <a:r>
              <a:rPr lang="en-US" sz="2400" dirty="0">
                <a:latin typeface="Arial" panose="020B0604020202020204" pitchFamily="34" charset="0"/>
                <a:cs typeface="Arial" panose="020B0604020202020204" pitchFamily="34" charset="0"/>
              </a:rPr>
              <a:t>: The theory assumes that labor and resources are immobile between countries, and it does not account for factors like transportation costs, tariffs, or non-economic barriers to trade.</a:t>
            </a:r>
          </a:p>
          <a:p>
            <a:pPr lvl="0" algn="just"/>
            <a:r>
              <a:rPr lang="en-US" sz="2400" b="1" dirty="0">
                <a:latin typeface="Arial" panose="020B0604020202020204" pitchFamily="34" charset="0"/>
                <a:cs typeface="Arial" panose="020B0604020202020204" pitchFamily="34" charset="0"/>
              </a:rPr>
              <a:t>Focus on Output Only</a:t>
            </a:r>
            <a:r>
              <a:rPr lang="en-US" sz="2400" dirty="0">
                <a:latin typeface="Arial" panose="020B0604020202020204" pitchFamily="34" charset="0"/>
                <a:cs typeface="Arial" panose="020B0604020202020204" pitchFamily="34" charset="0"/>
              </a:rPr>
              <a:t>: Absolute advantage focuses only on productivity (total output) rather than the broader factors that influence trade, such as technology, skills, and infrastructure.</a:t>
            </a:r>
          </a:p>
        </p:txBody>
      </p:sp>
      <p:sp>
        <p:nvSpPr>
          <p:cNvPr id="3" name="Title 2"/>
          <p:cNvSpPr>
            <a:spLocks noGrp="1"/>
          </p:cNvSpPr>
          <p:nvPr>
            <p:ph type="title"/>
          </p:nvPr>
        </p:nvSpPr>
        <p:spPr/>
        <p:txBody>
          <a:bodyPr>
            <a:noAutofit/>
          </a:bodyPr>
          <a:lstStyle/>
          <a:p>
            <a:r>
              <a:rPr lang="en-US" sz="3600" b="0" dirty="0">
                <a:effectLst/>
                <a:latin typeface="Arial" panose="020B0604020202020204" pitchFamily="34" charset="0"/>
                <a:cs typeface="Arial" panose="020B0604020202020204" pitchFamily="34" charset="0"/>
              </a:rPr>
              <a:t>Limitations of Absolute Advantage Theory</a:t>
            </a:r>
          </a:p>
        </p:txBody>
      </p:sp>
      <p:sp>
        <p:nvSpPr>
          <p:cNvPr id="4" name="Slide Number Placeholder 3"/>
          <p:cNvSpPr>
            <a:spLocks noGrp="1"/>
          </p:cNvSpPr>
          <p:nvPr>
            <p:ph type="sldNum" sz="quarter" idx="12"/>
          </p:nvPr>
        </p:nvSpPr>
        <p:spPr/>
        <p:txBody>
          <a:bodyPr/>
          <a:lstStyle/>
          <a:p>
            <a:fld id="{182F15D9-E63D-4E66-A438-59A921FC5846}" type="slidenum">
              <a:rPr lang="en-US" smtClean="0"/>
              <a:t>29</a:t>
            </a:fld>
            <a:endParaRPr lang="en-US"/>
          </a:p>
        </p:txBody>
      </p:sp>
    </p:spTree>
    <p:extLst>
      <p:ext uri="{BB962C8B-B14F-4D97-AF65-F5344CB8AC3E}">
        <p14:creationId xmlns:p14="http://schemas.microsoft.com/office/powerpoint/2010/main" val="1517038798"/>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4000">
        <p15:prstTrans prst="peelOff"/>
      </p:transition>
    </mc:Choice>
    <mc:Fallback xmlns="">
      <p:transition spd="slow">
        <p:fade/>
      </p:transition>
    </mc:Fallback>
  </mc:AlternateContent>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533400" y="2895600"/>
            <a:ext cx="8077200" cy="1447800"/>
          </a:xfrm>
        </p:spPr>
        <p:txBody>
          <a:bodyPr>
            <a:noAutofit/>
          </a:bodyPr>
          <a:lstStyle/>
          <a:p>
            <a:r>
              <a:rPr lang="en-US" sz="8000" dirty="0">
                <a:latin typeface="Arial" panose="020B0604020202020204" pitchFamily="34" charset="0"/>
                <a:cs typeface="Arial" panose="020B0604020202020204" pitchFamily="34" charset="0"/>
              </a:rPr>
              <a:t>End of part One </a:t>
            </a:r>
          </a:p>
        </p:txBody>
      </p:sp>
      <p:sp>
        <p:nvSpPr>
          <p:cNvPr id="2" name="Slide Number Placeholder 1"/>
          <p:cNvSpPr>
            <a:spLocks noGrp="1"/>
          </p:cNvSpPr>
          <p:nvPr>
            <p:ph type="sldNum" sz="quarter" idx="12"/>
          </p:nvPr>
        </p:nvSpPr>
        <p:spPr/>
        <p:txBody>
          <a:bodyPr/>
          <a:lstStyle/>
          <a:p>
            <a:fld id="{182F15D9-E63D-4E66-A438-59A921FC5846}" type="slidenum">
              <a:rPr lang="en-US" smtClean="0"/>
              <a:t>30</a:t>
            </a:fld>
            <a:endParaRPr lang="en-US"/>
          </a:p>
        </p:txBody>
      </p:sp>
    </p:spTree>
    <p:extLst>
      <p:ext uri="{BB962C8B-B14F-4D97-AF65-F5344CB8AC3E}">
        <p14:creationId xmlns:p14="http://schemas.microsoft.com/office/powerpoint/2010/main" val="1201076148"/>
      </p:ext>
    </p:extLst>
  </p:cSld>
  <p:clrMapOvr>
    <a:masterClrMapping/>
  </p:clrMapOvr>
  <mc:AlternateContent xmlns:mc="http://schemas.openxmlformats.org/markup-compatibility/2006" xmlns:p14="http://schemas.microsoft.com/office/powerpoint/2010/main">
    <mc:Choice Requires="p14">
      <p:transition spd="slow" p14:dur="4000">
        <p14:vortex dir="r"/>
      </p:transition>
    </mc:Choice>
    <mc:Fallback xmlns="">
      <p:transition spd="slow">
        <p:fade/>
      </p:transition>
    </mc:Fallback>
  </mc:AlternateContent>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lstStyle/>
          <a:p>
            <a:r>
              <a:rPr lang="en-US" sz="2800" dirty="0">
                <a:latin typeface="Arial" panose="020B0604020202020204" pitchFamily="34" charset="0"/>
                <a:cs typeface="Arial" panose="020B0604020202020204" pitchFamily="34" charset="0"/>
              </a:rPr>
              <a:t>Market Imperfections Advantage </a:t>
            </a:r>
            <a:r>
              <a:rPr lang="en-US" sz="2800" dirty="0" smtClean="0">
                <a:latin typeface="Arial" panose="020B0604020202020204" pitchFamily="34" charset="0"/>
                <a:cs typeface="Arial" panose="020B0604020202020204" pitchFamily="34" charset="0"/>
              </a:rPr>
              <a:t>Theories</a:t>
            </a:r>
          </a:p>
          <a:p>
            <a:r>
              <a:rPr lang="en-US" sz="2800" dirty="0">
                <a:latin typeface="Arial" panose="020B0604020202020204" pitchFamily="34" charset="0"/>
                <a:cs typeface="Arial" panose="020B0604020202020204" pitchFamily="34" charset="0"/>
              </a:rPr>
              <a:t>Leontief Paradox </a:t>
            </a:r>
            <a:endParaRPr lang="en-US" sz="2800" dirty="0" smtClean="0">
              <a:latin typeface="Arial" panose="020B0604020202020204" pitchFamily="34" charset="0"/>
              <a:cs typeface="Arial" panose="020B0604020202020204" pitchFamily="34" charset="0"/>
            </a:endParaRPr>
          </a:p>
          <a:p>
            <a:r>
              <a:rPr lang="en-US" sz="2800" dirty="0">
                <a:latin typeface="Arial" panose="020B0604020202020204" pitchFamily="34" charset="0"/>
                <a:cs typeface="Arial" panose="020B0604020202020204" pitchFamily="34" charset="0"/>
              </a:rPr>
              <a:t>Mercantilism </a:t>
            </a:r>
            <a:endParaRPr lang="en-US" sz="2800" dirty="0" smtClean="0">
              <a:latin typeface="Arial" panose="020B0604020202020204" pitchFamily="34" charset="0"/>
              <a:cs typeface="Arial" panose="020B0604020202020204" pitchFamily="34" charset="0"/>
            </a:endParaRPr>
          </a:p>
          <a:p>
            <a:r>
              <a:rPr lang="en-US" sz="2800" dirty="0">
                <a:latin typeface="Arial" panose="020B0604020202020204" pitchFamily="34" charset="0"/>
                <a:cs typeface="Arial" panose="020B0604020202020204" pitchFamily="34" charset="0"/>
              </a:rPr>
              <a:t>The work of Michael Porter</a:t>
            </a:r>
            <a:endParaRPr lang="en-US" dirty="0"/>
          </a:p>
        </p:txBody>
      </p:sp>
      <p:sp>
        <p:nvSpPr>
          <p:cNvPr id="3" name="Title 2"/>
          <p:cNvSpPr>
            <a:spLocks noGrp="1"/>
          </p:cNvSpPr>
          <p:nvPr>
            <p:ph type="title"/>
          </p:nvPr>
        </p:nvSpPr>
        <p:spPr/>
        <p:txBody>
          <a:bodyPr>
            <a:normAutofit/>
          </a:bodyPr>
          <a:lstStyle/>
          <a:p>
            <a:r>
              <a:rPr lang="en-US" sz="3600" b="0" dirty="0" smtClean="0">
                <a:effectLst/>
                <a:latin typeface="Arial" panose="020B0604020202020204" pitchFamily="34" charset="0"/>
                <a:cs typeface="Arial" panose="020B0604020202020204" pitchFamily="34" charset="0"/>
              </a:rPr>
              <a:t>Part Two</a:t>
            </a:r>
            <a:endParaRPr lang="en-US" sz="3600" b="0" dirty="0">
              <a:effectLst/>
              <a:latin typeface="Arial" panose="020B0604020202020204" pitchFamily="34" charset="0"/>
              <a:cs typeface="Arial" panose="020B0604020202020204" pitchFamily="34" charset="0"/>
            </a:endParaRPr>
          </a:p>
        </p:txBody>
      </p:sp>
      <p:sp>
        <p:nvSpPr>
          <p:cNvPr id="4" name="Slide Number Placeholder 3"/>
          <p:cNvSpPr>
            <a:spLocks noGrp="1"/>
          </p:cNvSpPr>
          <p:nvPr>
            <p:ph type="sldNum" sz="quarter" idx="12"/>
          </p:nvPr>
        </p:nvSpPr>
        <p:spPr/>
        <p:txBody>
          <a:bodyPr/>
          <a:lstStyle/>
          <a:p>
            <a:fld id="{182F15D9-E63D-4E66-A438-59A921FC5846}" type="slidenum">
              <a:rPr lang="en-US" smtClean="0"/>
              <a:t>31</a:t>
            </a:fld>
            <a:endParaRPr lang="en-US"/>
          </a:p>
        </p:txBody>
      </p:sp>
    </p:spTree>
    <p:extLst>
      <p:ext uri="{BB962C8B-B14F-4D97-AF65-F5344CB8AC3E}">
        <p14:creationId xmlns:p14="http://schemas.microsoft.com/office/powerpoint/2010/main" val="1193857171"/>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4000">
        <p15:prstTrans prst="wind"/>
      </p:transition>
    </mc:Choice>
    <mc:Fallback xmlns="">
      <p:transition spd="slow">
        <p:fade/>
      </p:transition>
    </mc:Fallback>
  </mc:AlternateContent>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noAutofit/>
          </a:bodyPr>
          <a:lstStyle/>
          <a:p>
            <a:pPr algn="just"/>
            <a:r>
              <a:rPr lang="en-US" sz="2200" b="1" dirty="0">
                <a:latin typeface="Arial" panose="020B0604020202020204" pitchFamily="34" charset="0"/>
                <a:cs typeface="Arial" panose="020B0604020202020204" pitchFamily="34" charset="0"/>
              </a:rPr>
              <a:t>Market Imperfections Advantage Theories</a:t>
            </a:r>
            <a:r>
              <a:rPr lang="en-US" sz="2200" dirty="0">
                <a:latin typeface="Arial" panose="020B0604020202020204" pitchFamily="34" charset="0"/>
                <a:cs typeface="Arial" panose="020B0604020202020204" pitchFamily="34" charset="0"/>
              </a:rPr>
              <a:t> explain why firms engage in </a:t>
            </a:r>
            <a:r>
              <a:rPr lang="en-US" sz="2200" b="1" dirty="0">
                <a:latin typeface="Arial" panose="020B0604020202020204" pitchFamily="34" charset="0"/>
                <a:cs typeface="Arial" panose="020B0604020202020204" pitchFamily="34" charset="0"/>
              </a:rPr>
              <a:t>foreign direct investment (FDI)</a:t>
            </a:r>
            <a:r>
              <a:rPr lang="en-US" sz="2200" dirty="0">
                <a:latin typeface="Arial" panose="020B0604020202020204" pitchFamily="34" charset="0"/>
                <a:cs typeface="Arial" panose="020B0604020202020204" pitchFamily="34" charset="0"/>
              </a:rPr>
              <a:t> as opposed to other modes of international </a:t>
            </a:r>
            <a:r>
              <a:rPr lang="en-US" sz="2200" dirty="0" smtClean="0">
                <a:latin typeface="Arial" panose="020B0604020202020204" pitchFamily="34" charset="0"/>
                <a:cs typeface="Arial" panose="020B0604020202020204" pitchFamily="34" charset="0"/>
              </a:rPr>
              <a:t>expansion. </a:t>
            </a:r>
            <a:r>
              <a:rPr lang="en-US" sz="2200" dirty="0">
                <a:latin typeface="Arial" panose="020B0604020202020204" pitchFamily="34" charset="0"/>
                <a:cs typeface="Arial" panose="020B0604020202020204" pitchFamily="34" charset="0"/>
              </a:rPr>
              <a:t>These theories suggest that </a:t>
            </a:r>
            <a:r>
              <a:rPr lang="en-US" sz="2200" b="1" dirty="0">
                <a:latin typeface="Arial" panose="020B0604020202020204" pitchFamily="34" charset="0"/>
                <a:cs typeface="Arial" panose="020B0604020202020204" pitchFamily="34" charset="0"/>
              </a:rPr>
              <a:t>market imperfections</a:t>
            </a:r>
            <a:r>
              <a:rPr lang="en-US" sz="2200" dirty="0">
                <a:latin typeface="Arial" panose="020B0604020202020204" pitchFamily="34" charset="0"/>
                <a:cs typeface="Arial" panose="020B0604020202020204" pitchFamily="34" charset="0"/>
              </a:rPr>
              <a:t>—such as barriers to trade, transaction costs, and information asymmetries—create opportunities for firms to exploit their competitive advantages in foreign markets. </a:t>
            </a:r>
            <a:endParaRPr lang="en-US" sz="2200" dirty="0" smtClean="0">
              <a:latin typeface="Arial" panose="020B0604020202020204" pitchFamily="34" charset="0"/>
              <a:cs typeface="Arial" panose="020B0604020202020204" pitchFamily="34" charset="0"/>
            </a:endParaRPr>
          </a:p>
          <a:p>
            <a:pPr algn="just"/>
            <a:r>
              <a:rPr lang="en-US" sz="2200" dirty="0" smtClean="0">
                <a:latin typeface="Arial" panose="020B0604020202020204" pitchFamily="34" charset="0"/>
                <a:cs typeface="Arial" panose="020B0604020202020204" pitchFamily="34" charset="0"/>
              </a:rPr>
              <a:t>Two </a:t>
            </a:r>
            <a:r>
              <a:rPr lang="en-US" sz="2200" dirty="0">
                <a:latin typeface="Arial" panose="020B0604020202020204" pitchFamily="34" charset="0"/>
                <a:cs typeface="Arial" panose="020B0604020202020204" pitchFamily="34" charset="0"/>
              </a:rPr>
              <a:t>key theories that fall under the umbrella of market imperfections are:</a:t>
            </a:r>
          </a:p>
          <a:p>
            <a:pPr lvl="2" algn="just"/>
            <a:r>
              <a:rPr lang="en-US" sz="2000" b="1" dirty="0" err="1">
                <a:latin typeface="Arial" panose="020B0604020202020204" pitchFamily="34" charset="0"/>
                <a:cs typeface="Arial" panose="020B0604020202020204" pitchFamily="34" charset="0"/>
              </a:rPr>
              <a:t>Hymer’s</a:t>
            </a:r>
            <a:r>
              <a:rPr lang="en-US" sz="2000" b="1" dirty="0">
                <a:latin typeface="Arial" panose="020B0604020202020204" pitchFamily="34" charset="0"/>
                <a:cs typeface="Arial" panose="020B0604020202020204" pitchFamily="34" charset="0"/>
              </a:rPr>
              <a:t> Market Power Approach</a:t>
            </a:r>
            <a:r>
              <a:rPr lang="en-US" sz="2000" dirty="0">
                <a:latin typeface="Arial" panose="020B0604020202020204" pitchFamily="34" charset="0"/>
                <a:cs typeface="Arial" panose="020B0604020202020204" pitchFamily="34" charset="0"/>
              </a:rPr>
              <a:t> (Monopolistic Advantage Theory)</a:t>
            </a:r>
          </a:p>
          <a:p>
            <a:pPr lvl="2" algn="just"/>
            <a:r>
              <a:rPr lang="en-US" sz="2000" b="1" dirty="0">
                <a:latin typeface="Arial" panose="020B0604020202020204" pitchFamily="34" charset="0"/>
                <a:cs typeface="Arial" panose="020B0604020202020204" pitchFamily="34" charset="0"/>
              </a:rPr>
              <a:t>Internalization Theory</a:t>
            </a:r>
            <a:endParaRPr lang="en-US" sz="2000" dirty="0">
              <a:latin typeface="Arial" panose="020B0604020202020204" pitchFamily="34" charset="0"/>
              <a:cs typeface="Arial" panose="020B0604020202020204" pitchFamily="34" charset="0"/>
            </a:endParaRPr>
          </a:p>
        </p:txBody>
      </p:sp>
      <p:sp>
        <p:nvSpPr>
          <p:cNvPr id="3" name="Title 2"/>
          <p:cNvSpPr>
            <a:spLocks noGrp="1"/>
          </p:cNvSpPr>
          <p:nvPr>
            <p:ph type="title"/>
          </p:nvPr>
        </p:nvSpPr>
        <p:spPr/>
        <p:txBody>
          <a:bodyPr>
            <a:noAutofit/>
          </a:bodyPr>
          <a:lstStyle/>
          <a:p>
            <a:r>
              <a:rPr lang="en-US" sz="3600" b="0" dirty="0" smtClean="0">
                <a:effectLst/>
                <a:latin typeface="Arial" panose="020B0604020202020204" pitchFamily="34" charset="0"/>
                <a:cs typeface="Arial" panose="020B0604020202020204" pitchFamily="34" charset="0"/>
              </a:rPr>
              <a:t>Market Imperfections Advantage Theories</a:t>
            </a:r>
            <a:endParaRPr lang="en-US" sz="3600" b="0" dirty="0">
              <a:effectLst/>
              <a:latin typeface="Arial" panose="020B0604020202020204" pitchFamily="34" charset="0"/>
              <a:cs typeface="Arial" panose="020B0604020202020204" pitchFamily="34" charset="0"/>
            </a:endParaRPr>
          </a:p>
        </p:txBody>
      </p:sp>
      <p:sp>
        <p:nvSpPr>
          <p:cNvPr id="4" name="Slide Number Placeholder 3"/>
          <p:cNvSpPr>
            <a:spLocks noGrp="1"/>
          </p:cNvSpPr>
          <p:nvPr>
            <p:ph type="sldNum" sz="quarter" idx="12"/>
          </p:nvPr>
        </p:nvSpPr>
        <p:spPr/>
        <p:txBody>
          <a:bodyPr/>
          <a:lstStyle/>
          <a:p>
            <a:fld id="{182F15D9-E63D-4E66-A438-59A921FC5846}" type="slidenum">
              <a:rPr lang="en-US" smtClean="0"/>
              <a:t>32</a:t>
            </a:fld>
            <a:endParaRPr lang="en-US"/>
          </a:p>
        </p:txBody>
      </p:sp>
    </p:spTree>
    <p:extLst>
      <p:ext uri="{BB962C8B-B14F-4D97-AF65-F5344CB8AC3E}">
        <p14:creationId xmlns:p14="http://schemas.microsoft.com/office/powerpoint/2010/main" val="3936152959"/>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4000">
        <p15:prstTrans prst="pageCurlDouble"/>
      </p:transition>
    </mc:Choice>
    <mc:Fallback xmlns="">
      <p:transition spd="slow">
        <p:fade/>
      </p:transition>
    </mc:Fallback>
  </mc:AlternateContent>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noAutofit/>
          </a:bodyPr>
          <a:lstStyle/>
          <a:p>
            <a:pPr algn="just">
              <a:lnSpc>
                <a:spcPct val="150000"/>
              </a:lnSpc>
            </a:pPr>
            <a:r>
              <a:rPr lang="en-US" sz="2400" b="1" dirty="0" smtClean="0">
                <a:latin typeface="Arial" panose="020B0604020202020204" pitchFamily="34" charset="0"/>
                <a:cs typeface="Arial" panose="020B0604020202020204" pitchFamily="34" charset="0"/>
              </a:rPr>
              <a:t>Stephen </a:t>
            </a:r>
            <a:r>
              <a:rPr lang="en-US" sz="2400" b="1" dirty="0" err="1">
                <a:latin typeface="Arial" panose="020B0604020202020204" pitchFamily="34" charset="0"/>
                <a:cs typeface="Arial" panose="020B0604020202020204" pitchFamily="34" charset="0"/>
              </a:rPr>
              <a:t>Hymer's</a:t>
            </a:r>
            <a:r>
              <a:rPr lang="en-US" sz="2400" b="1" dirty="0">
                <a:latin typeface="Arial" panose="020B0604020202020204" pitchFamily="34" charset="0"/>
                <a:cs typeface="Arial" panose="020B0604020202020204" pitchFamily="34" charset="0"/>
              </a:rPr>
              <a:t> theory</a:t>
            </a:r>
            <a:r>
              <a:rPr lang="en-US" sz="2400" dirty="0">
                <a:latin typeface="Arial" panose="020B0604020202020204" pitchFamily="34" charset="0"/>
                <a:cs typeface="Arial" panose="020B0604020202020204" pitchFamily="34" charset="0"/>
              </a:rPr>
              <a:t> is one of the earliest to connect market imperfections with the behavior of multinational enterprises (MNEs). According to </a:t>
            </a:r>
            <a:r>
              <a:rPr lang="en-US" sz="2400" dirty="0" err="1">
                <a:latin typeface="Arial" panose="020B0604020202020204" pitchFamily="34" charset="0"/>
                <a:cs typeface="Arial" panose="020B0604020202020204" pitchFamily="34" charset="0"/>
              </a:rPr>
              <a:t>Hymer</a:t>
            </a:r>
            <a:r>
              <a:rPr lang="en-US" sz="2400" dirty="0">
                <a:latin typeface="Arial" panose="020B0604020202020204" pitchFamily="34" charset="0"/>
                <a:cs typeface="Arial" panose="020B0604020202020204" pitchFamily="34" charset="0"/>
              </a:rPr>
              <a:t>, firms engage in FDI because they have </a:t>
            </a:r>
            <a:r>
              <a:rPr lang="en-US" sz="2400" b="1" dirty="0">
                <a:latin typeface="Arial" panose="020B0604020202020204" pitchFamily="34" charset="0"/>
                <a:cs typeface="Arial" panose="020B0604020202020204" pitchFamily="34" charset="0"/>
              </a:rPr>
              <a:t>monopolistic advantages</a:t>
            </a:r>
            <a:r>
              <a:rPr lang="en-US" sz="2400" dirty="0">
                <a:latin typeface="Arial" panose="020B0604020202020204" pitchFamily="34" charset="0"/>
                <a:cs typeface="Arial" panose="020B0604020202020204" pitchFamily="34" charset="0"/>
              </a:rPr>
              <a:t> that enable them to overcome the disadvantages of operating in a foreign market</a:t>
            </a:r>
            <a:r>
              <a:rPr lang="en-US" sz="2400" dirty="0" smtClean="0">
                <a:latin typeface="Arial" panose="020B0604020202020204" pitchFamily="34" charset="0"/>
                <a:cs typeface="Arial" panose="020B0604020202020204" pitchFamily="34" charset="0"/>
              </a:rPr>
              <a:t>.</a:t>
            </a:r>
            <a:endParaRPr lang="en-US" sz="2400" dirty="0">
              <a:latin typeface="Arial" panose="020B0604020202020204" pitchFamily="34" charset="0"/>
              <a:cs typeface="Arial" panose="020B0604020202020204" pitchFamily="34" charset="0"/>
            </a:endParaRPr>
          </a:p>
        </p:txBody>
      </p:sp>
      <p:sp>
        <p:nvSpPr>
          <p:cNvPr id="3" name="Title 2"/>
          <p:cNvSpPr>
            <a:spLocks noGrp="1"/>
          </p:cNvSpPr>
          <p:nvPr>
            <p:ph type="title"/>
          </p:nvPr>
        </p:nvSpPr>
        <p:spPr/>
        <p:txBody>
          <a:bodyPr>
            <a:noAutofit/>
          </a:bodyPr>
          <a:lstStyle/>
          <a:p>
            <a:r>
              <a:rPr lang="en-US" sz="3600" b="0" dirty="0" err="1" smtClean="0">
                <a:effectLst/>
                <a:latin typeface="Arial" panose="020B0604020202020204" pitchFamily="34" charset="0"/>
                <a:cs typeface="Arial" panose="020B0604020202020204" pitchFamily="34" charset="0"/>
              </a:rPr>
              <a:t>Hymer’s</a:t>
            </a:r>
            <a:r>
              <a:rPr lang="en-US" sz="3600" b="0" dirty="0" smtClean="0">
                <a:effectLst/>
                <a:latin typeface="Arial" panose="020B0604020202020204" pitchFamily="34" charset="0"/>
                <a:cs typeface="Arial" panose="020B0604020202020204" pitchFamily="34" charset="0"/>
              </a:rPr>
              <a:t> </a:t>
            </a:r>
            <a:r>
              <a:rPr lang="en-US" sz="3600" b="0" dirty="0">
                <a:effectLst/>
                <a:latin typeface="Arial" panose="020B0604020202020204" pitchFamily="34" charset="0"/>
                <a:cs typeface="Arial" panose="020B0604020202020204" pitchFamily="34" charset="0"/>
              </a:rPr>
              <a:t>Market Power Approach (Monopolistic Advantage Theory)</a:t>
            </a:r>
          </a:p>
        </p:txBody>
      </p:sp>
      <p:sp>
        <p:nvSpPr>
          <p:cNvPr id="4" name="Slide Number Placeholder 3"/>
          <p:cNvSpPr>
            <a:spLocks noGrp="1"/>
          </p:cNvSpPr>
          <p:nvPr>
            <p:ph type="sldNum" sz="quarter" idx="12"/>
          </p:nvPr>
        </p:nvSpPr>
        <p:spPr/>
        <p:txBody>
          <a:bodyPr/>
          <a:lstStyle/>
          <a:p>
            <a:fld id="{182F15D9-E63D-4E66-A438-59A921FC5846}" type="slidenum">
              <a:rPr lang="en-US" smtClean="0"/>
              <a:t>33</a:t>
            </a:fld>
            <a:endParaRPr lang="en-US"/>
          </a:p>
        </p:txBody>
      </p:sp>
    </p:spTree>
    <p:extLst>
      <p:ext uri="{BB962C8B-B14F-4D97-AF65-F5344CB8AC3E}">
        <p14:creationId xmlns:p14="http://schemas.microsoft.com/office/powerpoint/2010/main" val="4058910353"/>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4000">
        <p15:prstTrans prst="pageCurlDouble"/>
      </p:transition>
    </mc:Choice>
    <mc:Fallback xmlns="">
      <p:transition spd="slow">
        <p:fade/>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noAutofit/>
          </a:bodyPr>
          <a:lstStyle/>
          <a:p>
            <a:pPr lvl="0" algn="just">
              <a:lnSpc>
                <a:spcPct val="150000"/>
              </a:lnSpc>
            </a:pPr>
            <a:r>
              <a:rPr lang="en-US" sz="2000" b="1" dirty="0" smtClean="0">
                <a:latin typeface="Arial" panose="020B0604020202020204" pitchFamily="34" charset="0"/>
                <a:cs typeface="Arial" panose="020B0604020202020204" pitchFamily="34" charset="0"/>
              </a:rPr>
              <a:t>Monopolistic </a:t>
            </a:r>
            <a:r>
              <a:rPr lang="en-US" sz="2000" b="1" dirty="0">
                <a:latin typeface="Arial" panose="020B0604020202020204" pitchFamily="34" charset="0"/>
                <a:cs typeface="Arial" panose="020B0604020202020204" pitchFamily="34" charset="0"/>
              </a:rPr>
              <a:t>Advantages</a:t>
            </a:r>
            <a:r>
              <a:rPr lang="en-US" sz="2000" dirty="0">
                <a:latin typeface="Arial" panose="020B0604020202020204" pitchFamily="34" charset="0"/>
                <a:cs typeface="Arial" panose="020B0604020202020204" pitchFamily="34" charset="0"/>
              </a:rPr>
              <a:t>: Firms possess unique resources or </a:t>
            </a:r>
            <a:r>
              <a:rPr lang="en-US" sz="2000" dirty="0" smtClean="0">
                <a:latin typeface="Arial" panose="020B0604020202020204" pitchFamily="34" charset="0"/>
                <a:cs typeface="Arial" panose="020B0604020202020204" pitchFamily="34" charset="0"/>
              </a:rPr>
              <a:t>capabilities that </a:t>
            </a:r>
            <a:r>
              <a:rPr lang="en-US" sz="2000" dirty="0">
                <a:latin typeface="Arial" panose="020B0604020202020204" pitchFamily="34" charset="0"/>
                <a:cs typeface="Arial" panose="020B0604020202020204" pitchFamily="34" charset="0"/>
              </a:rPr>
              <a:t>local firms cannot easily replicate. </a:t>
            </a:r>
            <a:r>
              <a:rPr lang="en-US" sz="2000" dirty="0" smtClean="0">
                <a:latin typeface="Arial" panose="020B0604020202020204" pitchFamily="34" charset="0"/>
                <a:cs typeface="Arial" panose="020B0604020202020204" pitchFamily="34" charset="0"/>
              </a:rPr>
              <a:t> </a:t>
            </a:r>
            <a:endParaRPr lang="en-US" sz="2000" dirty="0">
              <a:latin typeface="Arial" panose="020B0604020202020204" pitchFamily="34" charset="0"/>
              <a:cs typeface="Arial" panose="020B0604020202020204" pitchFamily="34" charset="0"/>
            </a:endParaRPr>
          </a:p>
          <a:p>
            <a:pPr lvl="0" algn="just">
              <a:lnSpc>
                <a:spcPct val="150000"/>
              </a:lnSpc>
            </a:pPr>
            <a:r>
              <a:rPr lang="en-US" sz="2000" b="1" dirty="0">
                <a:latin typeface="Arial" panose="020B0604020202020204" pitchFamily="34" charset="0"/>
                <a:cs typeface="Arial" panose="020B0604020202020204" pitchFamily="34" charset="0"/>
              </a:rPr>
              <a:t>Exploitation of Imperfections</a:t>
            </a:r>
            <a:r>
              <a:rPr lang="en-US" sz="2000" dirty="0">
                <a:latin typeface="Arial" panose="020B0604020202020204" pitchFamily="34" charset="0"/>
                <a:cs typeface="Arial" panose="020B0604020202020204" pitchFamily="34" charset="0"/>
              </a:rPr>
              <a:t>: Market imperfections, such as </a:t>
            </a:r>
            <a:r>
              <a:rPr lang="en-US" sz="2000" b="1" dirty="0">
                <a:latin typeface="Arial" panose="020B0604020202020204" pitchFamily="34" charset="0"/>
                <a:cs typeface="Arial" panose="020B0604020202020204" pitchFamily="34" charset="0"/>
              </a:rPr>
              <a:t>lack of competition</a:t>
            </a:r>
            <a:r>
              <a:rPr lang="en-US" sz="2000" dirty="0">
                <a:latin typeface="Arial" panose="020B0604020202020204" pitchFamily="34" charset="0"/>
                <a:cs typeface="Arial" panose="020B0604020202020204" pitchFamily="34" charset="0"/>
              </a:rPr>
              <a:t>, </a:t>
            </a:r>
            <a:r>
              <a:rPr lang="en-US" sz="2000" b="1" dirty="0">
                <a:latin typeface="Arial" panose="020B0604020202020204" pitchFamily="34" charset="0"/>
                <a:cs typeface="Arial" panose="020B0604020202020204" pitchFamily="34" charset="0"/>
              </a:rPr>
              <a:t>regulatory barriers</a:t>
            </a:r>
            <a:r>
              <a:rPr lang="en-US" sz="2000" dirty="0">
                <a:latin typeface="Arial" panose="020B0604020202020204" pitchFamily="34" charset="0"/>
                <a:cs typeface="Arial" panose="020B0604020202020204" pitchFamily="34" charset="0"/>
              </a:rPr>
              <a:t>, or </a:t>
            </a:r>
            <a:r>
              <a:rPr lang="en-US" sz="2000" b="1" dirty="0">
                <a:latin typeface="Arial" panose="020B0604020202020204" pitchFamily="34" charset="0"/>
                <a:cs typeface="Arial" panose="020B0604020202020204" pitchFamily="34" charset="0"/>
              </a:rPr>
              <a:t>imperfect information</a:t>
            </a:r>
            <a:r>
              <a:rPr lang="en-US" sz="2000" dirty="0">
                <a:latin typeface="Arial" panose="020B0604020202020204" pitchFamily="34" charset="0"/>
                <a:cs typeface="Arial" panose="020B0604020202020204" pitchFamily="34" charset="0"/>
              </a:rPr>
              <a:t>, create opportunities for firms with monopolistic advantages to enter and dominate foreign markets.</a:t>
            </a:r>
          </a:p>
          <a:p>
            <a:pPr algn="just">
              <a:lnSpc>
                <a:spcPct val="150000"/>
              </a:lnSpc>
            </a:pPr>
            <a:r>
              <a:rPr lang="en-US" sz="2000" b="1" dirty="0">
                <a:latin typeface="Arial" panose="020B0604020202020204" pitchFamily="34" charset="0"/>
                <a:cs typeface="Arial" panose="020B0604020202020204" pitchFamily="34" charset="0"/>
              </a:rPr>
              <a:t>Internalization</a:t>
            </a:r>
            <a:r>
              <a:rPr lang="en-US" sz="2000" dirty="0">
                <a:latin typeface="Arial" panose="020B0604020202020204" pitchFamily="34" charset="0"/>
                <a:cs typeface="Arial" panose="020B0604020202020204" pitchFamily="34" charset="0"/>
              </a:rPr>
              <a:t>: Rather than licensing or exporting, firms prefer to </a:t>
            </a:r>
            <a:r>
              <a:rPr lang="en-US" sz="2000" b="1" dirty="0">
                <a:latin typeface="Arial" panose="020B0604020202020204" pitchFamily="34" charset="0"/>
                <a:cs typeface="Arial" panose="020B0604020202020204" pitchFamily="34" charset="0"/>
              </a:rPr>
              <a:t>internalize their operations</a:t>
            </a:r>
            <a:r>
              <a:rPr lang="en-US" sz="2000" dirty="0">
                <a:latin typeface="Arial" panose="020B0604020202020204" pitchFamily="34" charset="0"/>
                <a:cs typeface="Arial" panose="020B0604020202020204" pitchFamily="34" charset="0"/>
              </a:rPr>
              <a:t> in foreign countries through FDI to avoid transaction costs, protect intellectual property, and control the production process.</a:t>
            </a:r>
          </a:p>
        </p:txBody>
      </p:sp>
      <p:sp>
        <p:nvSpPr>
          <p:cNvPr id="3" name="Title 2"/>
          <p:cNvSpPr>
            <a:spLocks noGrp="1"/>
          </p:cNvSpPr>
          <p:nvPr>
            <p:ph type="title"/>
          </p:nvPr>
        </p:nvSpPr>
        <p:spPr>
          <a:xfrm>
            <a:off x="457200" y="274638"/>
            <a:ext cx="8229600" cy="1143000"/>
          </a:xfrm>
        </p:spPr>
        <p:txBody>
          <a:bodyPr>
            <a:noAutofit/>
          </a:bodyPr>
          <a:lstStyle/>
          <a:p>
            <a:r>
              <a:rPr lang="en-US" sz="3200" b="0" dirty="0" err="1" smtClean="0">
                <a:effectLst/>
                <a:latin typeface="Arial" panose="020B0604020202020204" pitchFamily="34" charset="0"/>
                <a:cs typeface="Arial" panose="020B0604020202020204" pitchFamily="34" charset="0"/>
              </a:rPr>
              <a:t>Hymer’s</a:t>
            </a:r>
            <a:r>
              <a:rPr lang="en-US" sz="3200" b="0" dirty="0" smtClean="0">
                <a:effectLst/>
                <a:latin typeface="Arial" panose="020B0604020202020204" pitchFamily="34" charset="0"/>
                <a:cs typeface="Arial" panose="020B0604020202020204" pitchFamily="34" charset="0"/>
              </a:rPr>
              <a:t> </a:t>
            </a:r>
            <a:r>
              <a:rPr lang="en-US" sz="3200" b="0" dirty="0">
                <a:effectLst/>
                <a:latin typeface="Arial" panose="020B0604020202020204" pitchFamily="34" charset="0"/>
                <a:cs typeface="Arial" panose="020B0604020202020204" pitchFamily="34" charset="0"/>
              </a:rPr>
              <a:t>Market Power Approach (Monopolistic Advantage Theory</a:t>
            </a:r>
            <a:r>
              <a:rPr lang="en-US" sz="3200" b="0" dirty="0" smtClean="0">
                <a:effectLst/>
                <a:latin typeface="Arial" panose="020B0604020202020204" pitchFamily="34" charset="0"/>
                <a:cs typeface="Arial" panose="020B0604020202020204" pitchFamily="34" charset="0"/>
              </a:rPr>
              <a:t>) -Features</a:t>
            </a:r>
            <a:endParaRPr lang="en-US" sz="3200" b="0" dirty="0">
              <a:effectLst/>
              <a:latin typeface="Arial" panose="020B0604020202020204" pitchFamily="34" charset="0"/>
              <a:cs typeface="Arial" panose="020B0604020202020204" pitchFamily="34" charset="0"/>
            </a:endParaRPr>
          </a:p>
        </p:txBody>
      </p:sp>
      <p:sp>
        <p:nvSpPr>
          <p:cNvPr id="4" name="Slide Number Placeholder 3"/>
          <p:cNvSpPr>
            <a:spLocks noGrp="1"/>
          </p:cNvSpPr>
          <p:nvPr>
            <p:ph type="sldNum" sz="quarter" idx="12"/>
          </p:nvPr>
        </p:nvSpPr>
        <p:spPr/>
        <p:txBody>
          <a:bodyPr/>
          <a:lstStyle/>
          <a:p>
            <a:fld id="{182F15D9-E63D-4E66-A438-59A921FC5846}" type="slidenum">
              <a:rPr lang="en-US" smtClean="0"/>
              <a:t>34</a:t>
            </a:fld>
            <a:endParaRPr lang="en-US"/>
          </a:p>
        </p:txBody>
      </p:sp>
    </p:spTree>
    <p:extLst>
      <p:ext uri="{BB962C8B-B14F-4D97-AF65-F5344CB8AC3E}">
        <p14:creationId xmlns:p14="http://schemas.microsoft.com/office/powerpoint/2010/main" val="1707589595"/>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4000">
        <p15:prstTrans prst="pageCurlDouble"/>
      </p:transition>
    </mc:Choice>
    <mc:Fallback xmlns="">
      <p:transition spd="slow">
        <p:fade/>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normAutofit/>
          </a:bodyPr>
          <a:lstStyle/>
          <a:p>
            <a:pPr lvl="0" algn="just">
              <a:lnSpc>
                <a:spcPct val="150000"/>
              </a:lnSpc>
            </a:pPr>
            <a:r>
              <a:rPr lang="en-US" sz="2400" dirty="0" smtClean="0">
                <a:latin typeface="Arial" panose="020B0604020202020204" pitchFamily="34" charset="0"/>
                <a:cs typeface="Arial" panose="020B0604020202020204" pitchFamily="34" charset="0"/>
              </a:rPr>
              <a:t>A </a:t>
            </a:r>
            <a:r>
              <a:rPr lang="en-US" sz="2400" dirty="0">
                <a:latin typeface="Arial" panose="020B0604020202020204" pitchFamily="34" charset="0"/>
                <a:cs typeface="Arial" panose="020B0604020202020204" pitchFamily="34" charset="0"/>
              </a:rPr>
              <a:t>firm with cutting-edge technology might invest in a foreign market to maintain control over its proprietary innovation rather than licensing it to a local competitor.</a:t>
            </a:r>
          </a:p>
          <a:p>
            <a:pPr lvl="0" algn="just">
              <a:lnSpc>
                <a:spcPct val="150000"/>
              </a:lnSpc>
            </a:pPr>
            <a:r>
              <a:rPr lang="en-US" sz="2400" dirty="0">
                <a:latin typeface="Arial" panose="020B0604020202020204" pitchFamily="34" charset="0"/>
                <a:cs typeface="Arial" panose="020B0604020202020204" pitchFamily="34" charset="0"/>
              </a:rPr>
              <a:t>A multinational corporation with strong brand loyalty can overcome local competition by leveraging its global reputation and economies of scale.</a:t>
            </a:r>
          </a:p>
        </p:txBody>
      </p:sp>
      <p:sp>
        <p:nvSpPr>
          <p:cNvPr id="3" name="Title 2"/>
          <p:cNvSpPr>
            <a:spLocks noGrp="1"/>
          </p:cNvSpPr>
          <p:nvPr>
            <p:ph type="title"/>
          </p:nvPr>
        </p:nvSpPr>
        <p:spPr/>
        <p:txBody>
          <a:bodyPr>
            <a:normAutofit/>
          </a:bodyPr>
          <a:lstStyle/>
          <a:p>
            <a:r>
              <a:rPr lang="en-US" sz="3600" b="0" dirty="0">
                <a:effectLst/>
                <a:latin typeface="Arial" panose="020B0604020202020204" pitchFamily="34" charset="0"/>
                <a:cs typeface="Arial" panose="020B0604020202020204" pitchFamily="34" charset="0"/>
              </a:rPr>
              <a:t>Examples of Monopolistic </a:t>
            </a:r>
            <a:r>
              <a:rPr lang="en-US" sz="3600" b="0" dirty="0" smtClean="0">
                <a:effectLst/>
                <a:latin typeface="Arial" panose="020B0604020202020204" pitchFamily="34" charset="0"/>
                <a:cs typeface="Arial" panose="020B0604020202020204" pitchFamily="34" charset="0"/>
              </a:rPr>
              <a:t>Advantages</a:t>
            </a:r>
            <a:endParaRPr lang="en-US" sz="3600" b="0" dirty="0">
              <a:effectLst/>
              <a:latin typeface="Arial" panose="020B0604020202020204" pitchFamily="34" charset="0"/>
              <a:cs typeface="Arial" panose="020B0604020202020204" pitchFamily="34" charset="0"/>
            </a:endParaRPr>
          </a:p>
        </p:txBody>
      </p:sp>
      <p:sp>
        <p:nvSpPr>
          <p:cNvPr id="4" name="Slide Number Placeholder 3"/>
          <p:cNvSpPr>
            <a:spLocks noGrp="1"/>
          </p:cNvSpPr>
          <p:nvPr>
            <p:ph type="sldNum" sz="quarter" idx="12"/>
          </p:nvPr>
        </p:nvSpPr>
        <p:spPr/>
        <p:txBody>
          <a:bodyPr/>
          <a:lstStyle/>
          <a:p>
            <a:fld id="{182F15D9-E63D-4E66-A438-59A921FC5846}" type="slidenum">
              <a:rPr lang="en-US" smtClean="0"/>
              <a:t>35</a:t>
            </a:fld>
            <a:endParaRPr lang="en-US"/>
          </a:p>
        </p:txBody>
      </p:sp>
    </p:spTree>
    <p:extLst>
      <p:ext uri="{BB962C8B-B14F-4D97-AF65-F5344CB8AC3E}">
        <p14:creationId xmlns:p14="http://schemas.microsoft.com/office/powerpoint/2010/main" val="2249405224"/>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4000">
        <p15:prstTrans prst="pageCurlDouble"/>
      </p:transition>
    </mc:Choice>
    <mc:Fallback xmlns="">
      <p:transition spd="slow">
        <p:fade/>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noAutofit/>
          </a:bodyPr>
          <a:lstStyle/>
          <a:p>
            <a:pPr algn="just">
              <a:lnSpc>
                <a:spcPct val="150000"/>
              </a:lnSpc>
            </a:pPr>
            <a:r>
              <a:rPr lang="en-US" sz="2400" b="1" dirty="0" smtClean="0">
                <a:latin typeface="Arial" panose="020B0604020202020204" pitchFamily="34" charset="0"/>
                <a:cs typeface="Arial" panose="020B0604020202020204" pitchFamily="34" charset="0"/>
              </a:rPr>
              <a:t>Internalization </a:t>
            </a:r>
            <a:r>
              <a:rPr lang="en-US" sz="2400" b="1" dirty="0">
                <a:latin typeface="Arial" panose="020B0604020202020204" pitchFamily="34" charset="0"/>
                <a:cs typeface="Arial" panose="020B0604020202020204" pitchFamily="34" charset="0"/>
              </a:rPr>
              <a:t>Theory</a:t>
            </a:r>
            <a:r>
              <a:rPr lang="en-US" sz="2400" dirty="0">
                <a:latin typeface="Arial" panose="020B0604020202020204" pitchFamily="34" charset="0"/>
                <a:cs typeface="Arial" panose="020B0604020202020204" pitchFamily="34" charset="0"/>
              </a:rPr>
              <a:t>, developed by scholars such as </a:t>
            </a:r>
            <a:r>
              <a:rPr lang="en-US" sz="2400" b="1" dirty="0">
                <a:latin typeface="Arial" panose="020B0604020202020204" pitchFamily="34" charset="0"/>
                <a:cs typeface="Arial" panose="020B0604020202020204" pitchFamily="34" charset="0"/>
              </a:rPr>
              <a:t>Buckley and </a:t>
            </a:r>
            <a:r>
              <a:rPr lang="en-US" sz="2400" b="1" dirty="0" err="1">
                <a:latin typeface="Arial" panose="020B0604020202020204" pitchFamily="34" charset="0"/>
                <a:cs typeface="Arial" panose="020B0604020202020204" pitchFamily="34" charset="0"/>
              </a:rPr>
              <a:t>Casson</a:t>
            </a:r>
            <a:r>
              <a:rPr lang="en-US" sz="2400" dirty="0">
                <a:latin typeface="Arial" panose="020B0604020202020204" pitchFamily="34" charset="0"/>
                <a:cs typeface="Arial" panose="020B0604020202020204" pitchFamily="34" charset="0"/>
              </a:rPr>
              <a:t>, builds on the idea of market imperfections by explaining why firms choose to internalize their international operations (i.e., engage in FDI) rather than relying on external market transactions like exporting or licensing</a:t>
            </a:r>
            <a:r>
              <a:rPr lang="en-US" sz="2400" dirty="0" smtClean="0">
                <a:latin typeface="Arial" panose="020B0604020202020204" pitchFamily="34" charset="0"/>
                <a:cs typeface="Arial" panose="020B0604020202020204" pitchFamily="34" charset="0"/>
              </a:rPr>
              <a:t>.</a:t>
            </a:r>
            <a:endParaRPr lang="en-US" sz="2400" dirty="0">
              <a:latin typeface="Arial" panose="020B0604020202020204" pitchFamily="34" charset="0"/>
              <a:cs typeface="Arial" panose="020B0604020202020204" pitchFamily="34" charset="0"/>
            </a:endParaRPr>
          </a:p>
        </p:txBody>
      </p:sp>
      <p:sp>
        <p:nvSpPr>
          <p:cNvPr id="3" name="Title 2"/>
          <p:cNvSpPr>
            <a:spLocks noGrp="1"/>
          </p:cNvSpPr>
          <p:nvPr>
            <p:ph type="title"/>
          </p:nvPr>
        </p:nvSpPr>
        <p:spPr/>
        <p:txBody>
          <a:bodyPr/>
          <a:lstStyle/>
          <a:p>
            <a:r>
              <a:rPr lang="en-US" dirty="0"/>
              <a:t> </a:t>
            </a:r>
            <a:r>
              <a:rPr lang="en-US" sz="3600" b="0" dirty="0" smtClean="0">
                <a:effectLst/>
                <a:latin typeface="Arial" panose="020B0604020202020204" pitchFamily="34" charset="0"/>
                <a:cs typeface="Arial" panose="020B0604020202020204" pitchFamily="34" charset="0"/>
              </a:rPr>
              <a:t>Internalization </a:t>
            </a:r>
            <a:r>
              <a:rPr lang="en-US" sz="3600" b="0" dirty="0">
                <a:effectLst/>
                <a:latin typeface="Arial" panose="020B0604020202020204" pitchFamily="34" charset="0"/>
                <a:cs typeface="Arial" panose="020B0604020202020204" pitchFamily="34" charset="0"/>
              </a:rPr>
              <a:t>Theory</a:t>
            </a:r>
          </a:p>
        </p:txBody>
      </p:sp>
      <p:sp>
        <p:nvSpPr>
          <p:cNvPr id="4" name="Slide Number Placeholder 3"/>
          <p:cNvSpPr>
            <a:spLocks noGrp="1"/>
          </p:cNvSpPr>
          <p:nvPr>
            <p:ph type="sldNum" sz="quarter" idx="12"/>
          </p:nvPr>
        </p:nvSpPr>
        <p:spPr/>
        <p:txBody>
          <a:bodyPr/>
          <a:lstStyle/>
          <a:p>
            <a:fld id="{182F15D9-E63D-4E66-A438-59A921FC5846}" type="slidenum">
              <a:rPr lang="en-US" smtClean="0"/>
              <a:t>36</a:t>
            </a:fld>
            <a:endParaRPr lang="en-US"/>
          </a:p>
        </p:txBody>
      </p:sp>
    </p:spTree>
    <p:extLst>
      <p:ext uri="{BB962C8B-B14F-4D97-AF65-F5344CB8AC3E}">
        <p14:creationId xmlns:p14="http://schemas.microsoft.com/office/powerpoint/2010/main" val="3313878231"/>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4000">
        <p15:prstTrans prst="pageCurlDouble"/>
      </p:transition>
    </mc:Choice>
    <mc:Fallback xmlns="">
      <p:transition spd="slow">
        <p:fade/>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noAutofit/>
          </a:bodyPr>
          <a:lstStyle/>
          <a:p>
            <a:pPr lvl="0" algn="just">
              <a:lnSpc>
                <a:spcPct val="150000"/>
              </a:lnSpc>
            </a:pPr>
            <a:r>
              <a:rPr lang="en-US" sz="2400" b="1" dirty="0" smtClean="0">
                <a:latin typeface="Arial" panose="020B0604020202020204" pitchFamily="34" charset="0"/>
                <a:cs typeface="Arial" panose="020B0604020202020204" pitchFamily="34" charset="0"/>
              </a:rPr>
              <a:t>Market </a:t>
            </a:r>
            <a:r>
              <a:rPr lang="en-US" sz="2400" b="1" dirty="0">
                <a:latin typeface="Arial" panose="020B0604020202020204" pitchFamily="34" charset="0"/>
                <a:cs typeface="Arial" panose="020B0604020202020204" pitchFamily="34" charset="0"/>
              </a:rPr>
              <a:t>Failures</a:t>
            </a:r>
            <a:r>
              <a:rPr lang="en-US" sz="2400" dirty="0">
                <a:latin typeface="Arial" panose="020B0604020202020204" pitchFamily="34" charset="0"/>
                <a:cs typeface="Arial" panose="020B0604020202020204" pitchFamily="34" charset="0"/>
              </a:rPr>
              <a:t>: External markets often fail due to inefficiencies like </a:t>
            </a:r>
            <a:r>
              <a:rPr lang="en-US" sz="2400" b="1" dirty="0">
                <a:latin typeface="Arial" panose="020B0604020202020204" pitchFamily="34" charset="0"/>
                <a:cs typeface="Arial" panose="020B0604020202020204" pitchFamily="34" charset="0"/>
              </a:rPr>
              <a:t>high transaction costs</a:t>
            </a:r>
            <a:r>
              <a:rPr lang="en-US" sz="2400" dirty="0">
                <a:latin typeface="Arial" panose="020B0604020202020204" pitchFamily="34" charset="0"/>
                <a:cs typeface="Arial" panose="020B0604020202020204" pitchFamily="34" charset="0"/>
              </a:rPr>
              <a:t>, </a:t>
            </a:r>
            <a:r>
              <a:rPr lang="en-US" sz="2400" b="1" dirty="0">
                <a:latin typeface="Arial" panose="020B0604020202020204" pitchFamily="34" charset="0"/>
                <a:cs typeface="Arial" panose="020B0604020202020204" pitchFamily="34" charset="0"/>
              </a:rPr>
              <a:t>uncertainty in enforcing contracts</a:t>
            </a:r>
            <a:r>
              <a:rPr lang="en-US" sz="2400" dirty="0">
                <a:latin typeface="Arial" panose="020B0604020202020204" pitchFamily="34" charset="0"/>
                <a:cs typeface="Arial" panose="020B0604020202020204" pitchFamily="34" charset="0"/>
              </a:rPr>
              <a:t>, or </a:t>
            </a:r>
            <a:r>
              <a:rPr lang="en-US" sz="2400" b="1" dirty="0">
                <a:latin typeface="Arial" panose="020B0604020202020204" pitchFamily="34" charset="0"/>
                <a:cs typeface="Arial" panose="020B0604020202020204" pitchFamily="34" charset="0"/>
              </a:rPr>
              <a:t>information </a:t>
            </a:r>
            <a:r>
              <a:rPr lang="en-US" sz="2400" b="1" dirty="0" smtClean="0">
                <a:latin typeface="Arial" panose="020B0604020202020204" pitchFamily="34" charset="0"/>
                <a:cs typeface="Arial" panose="020B0604020202020204" pitchFamily="34" charset="0"/>
              </a:rPr>
              <a:t>asymmetries</a:t>
            </a:r>
            <a:r>
              <a:rPr lang="en-US" sz="2400" dirty="0" smtClean="0">
                <a:latin typeface="Arial" panose="020B0604020202020204" pitchFamily="34" charset="0"/>
                <a:cs typeface="Arial" panose="020B0604020202020204" pitchFamily="34" charset="0"/>
              </a:rPr>
              <a:t>.</a:t>
            </a:r>
            <a:endParaRPr lang="en-US" sz="2400" dirty="0">
              <a:latin typeface="Arial" panose="020B0604020202020204" pitchFamily="34" charset="0"/>
              <a:cs typeface="Arial" panose="020B0604020202020204" pitchFamily="34" charset="0"/>
            </a:endParaRPr>
          </a:p>
          <a:p>
            <a:pPr lvl="0" algn="just">
              <a:lnSpc>
                <a:spcPct val="150000"/>
              </a:lnSpc>
            </a:pPr>
            <a:r>
              <a:rPr lang="en-US" sz="2400" b="1" dirty="0">
                <a:latin typeface="Arial" panose="020B0604020202020204" pitchFamily="34" charset="0"/>
                <a:cs typeface="Arial" panose="020B0604020202020204" pitchFamily="34" charset="0"/>
              </a:rPr>
              <a:t>Internalizing Operations</a:t>
            </a:r>
            <a:r>
              <a:rPr lang="en-US" sz="2400" dirty="0">
                <a:latin typeface="Arial" panose="020B0604020202020204" pitchFamily="34" charset="0"/>
                <a:cs typeface="Arial" panose="020B0604020202020204" pitchFamily="34" charset="0"/>
              </a:rPr>
              <a:t>: To address these market imperfections, firms choose to internalize their </a:t>
            </a:r>
            <a:r>
              <a:rPr lang="en-US" sz="2400" dirty="0" smtClean="0">
                <a:latin typeface="Arial" panose="020B0604020202020204" pitchFamily="34" charset="0"/>
                <a:cs typeface="Arial" panose="020B0604020202020204" pitchFamily="34" charset="0"/>
              </a:rPr>
              <a:t>activities within </a:t>
            </a:r>
            <a:r>
              <a:rPr lang="en-US" sz="2400" dirty="0">
                <a:latin typeface="Arial" panose="020B0604020202020204" pitchFamily="34" charset="0"/>
                <a:cs typeface="Arial" panose="020B0604020202020204" pitchFamily="34" charset="0"/>
              </a:rPr>
              <a:t>their own organization rather than relying on third-party contracts or partnerships</a:t>
            </a:r>
            <a:r>
              <a:rPr lang="en-US" sz="2400" dirty="0" smtClean="0">
                <a:latin typeface="Arial" panose="020B0604020202020204" pitchFamily="34" charset="0"/>
                <a:cs typeface="Arial" panose="020B0604020202020204" pitchFamily="34" charset="0"/>
              </a:rPr>
              <a:t>.</a:t>
            </a:r>
            <a:endParaRPr lang="en-US" sz="2400" dirty="0">
              <a:latin typeface="Arial" panose="020B0604020202020204" pitchFamily="34" charset="0"/>
              <a:cs typeface="Arial" panose="020B0604020202020204" pitchFamily="34" charset="0"/>
            </a:endParaRPr>
          </a:p>
        </p:txBody>
      </p:sp>
      <p:sp>
        <p:nvSpPr>
          <p:cNvPr id="3" name="Title 2"/>
          <p:cNvSpPr>
            <a:spLocks noGrp="1"/>
          </p:cNvSpPr>
          <p:nvPr>
            <p:ph type="title"/>
          </p:nvPr>
        </p:nvSpPr>
        <p:spPr/>
        <p:txBody>
          <a:bodyPr/>
          <a:lstStyle/>
          <a:p>
            <a:r>
              <a:rPr lang="en-US" dirty="0"/>
              <a:t> </a:t>
            </a:r>
            <a:r>
              <a:rPr lang="en-US" sz="3600" b="0" dirty="0" smtClean="0">
                <a:effectLst/>
                <a:latin typeface="Arial" panose="020B0604020202020204" pitchFamily="34" charset="0"/>
                <a:cs typeface="Arial" panose="020B0604020202020204" pitchFamily="34" charset="0"/>
              </a:rPr>
              <a:t>Internalization Theory : </a:t>
            </a:r>
            <a:r>
              <a:rPr lang="en-US" sz="3600" b="0" dirty="0">
                <a:effectLst/>
                <a:latin typeface="Arial" panose="020B0604020202020204" pitchFamily="34" charset="0"/>
                <a:cs typeface="Arial" panose="020B0604020202020204" pitchFamily="34" charset="0"/>
              </a:rPr>
              <a:t>Key Points</a:t>
            </a:r>
          </a:p>
        </p:txBody>
      </p:sp>
      <p:sp>
        <p:nvSpPr>
          <p:cNvPr id="4" name="Slide Number Placeholder 3"/>
          <p:cNvSpPr>
            <a:spLocks noGrp="1"/>
          </p:cNvSpPr>
          <p:nvPr>
            <p:ph type="sldNum" sz="quarter" idx="12"/>
          </p:nvPr>
        </p:nvSpPr>
        <p:spPr/>
        <p:txBody>
          <a:bodyPr/>
          <a:lstStyle/>
          <a:p>
            <a:fld id="{182F15D9-E63D-4E66-A438-59A921FC5846}" type="slidenum">
              <a:rPr lang="en-US" smtClean="0"/>
              <a:t>37</a:t>
            </a:fld>
            <a:endParaRPr lang="en-US"/>
          </a:p>
        </p:txBody>
      </p:sp>
    </p:spTree>
    <p:extLst>
      <p:ext uri="{BB962C8B-B14F-4D97-AF65-F5344CB8AC3E}">
        <p14:creationId xmlns:p14="http://schemas.microsoft.com/office/powerpoint/2010/main" val="1614364817"/>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4000">
        <p15:prstTrans prst="pageCurlDouble"/>
      </p:transition>
    </mc:Choice>
    <mc:Fallback xmlns="">
      <p:transition spd="slow">
        <p:fade/>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noAutofit/>
          </a:bodyPr>
          <a:lstStyle/>
          <a:p>
            <a:pPr lvl="0" algn="just">
              <a:lnSpc>
                <a:spcPct val="150000"/>
              </a:lnSpc>
            </a:pPr>
            <a:r>
              <a:rPr lang="en-US" sz="2400" b="1" dirty="0" smtClean="0">
                <a:latin typeface="Arial" panose="020B0604020202020204" pitchFamily="34" charset="0"/>
                <a:cs typeface="Arial" panose="020B0604020202020204" pitchFamily="34" charset="0"/>
              </a:rPr>
              <a:t>Transaction </a:t>
            </a:r>
            <a:r>
              <a:rPr lang="en-US" sz="2400" b="1" dirty="0">
                <a:latin typeface="Arial" panose="020B0604020202020204" pitchFamily="34" charset="0"/>
                <a:cs typeface="Arial" panose="020B0604020202020204" pitchFamily="34" charset="0"/>
              </a:rPr>
              <a:t>Costs</a:t>
            </a:r>
            <a:r>
              <a:rPr lang="en-US" sz="2400" dirty="0">
                <a:latin typeface="Arial" panose="020B0604020202020204" pitchFamily="34" charset="0"/>
                <a:cs typeface="Arial" panose="020B0604020202020204" pitchFamily="34" charset="0"/>
              </a:rPr>
              <a:t>: The theory argues that firms engage in FDI to reduce </a:t>
            </a:r>
            <a:r>
              <a:rPr lang="en-US" sz="2400" b="1" dirty="0">
                <a:latin typeface="Arial" panose="020B0604020202020204" pitchFamily="34" charset="0"/>
                <a:cs typeface="Arial" panose="020B0604020202020204" pitchFamily="34" charset="0"/>
              </a:rPr>
              <a:t>transaction costs</a:t>
            </a:r>
            <a:r>
              <a:rPr lang="en-US" sz="2400" dirty="0">
                <a:latin typeface="Arial" panose="020B0604020202020204" pitchFamily="34" charset="0"/>
                <a:cs typeface="Arial" panose="020B0604020202020204" pitchFamily="34" charset="0"/>
              </a:rPr>
              <a:t> associated with using external markets, such as negotiating contracts, monitoring suppliers, or protecting intellectual property.</a:t>
            </a:r>
          </a:p>
          <a:p>
            <a:pPr algn="just">
              <a:lnSpc>
                <a:spcPct val="150000"/>
              </a:lnSpc>
            </a:pPr>
            <a:r>
              <a:rPr lang="en-US" sz="2400" dirty="0">
                <a:latin typeface="Arial" panose="020B0604020202020204" pitchFamily="34" charset="0"/>
                <a:cs typeface="Arial" panose="020B0604020202020204" pitchFamily="34" charset="0"/>
              </a:rPr>
              <a:t>Internalizing allows firms to gain greater control over foreign operations, reduce risks, and ensure that their proprietary knowledge is not misused by third parties.</a:t>
            </a:r>
          </a:p>
        </p:txBody>
      </p:sp>
      <p:sp>
        <p:nvSpPr>
          <p:cNvPr id="3" name="Title 2"/>
          <p:cNvSpPr>
            <a:spLocks noGrp="1"/>
          </p:cNvSpPr>
          <p:nvPr>
            <p:ph type="title"/>
          </p:nvPr>
        </p:nvSpPr>
        <p:spPr/>
        <p:txBody>
          <a:bodyPr/>
          <a:lstStyle/>
          <a:p>
            <a:r>
              <a:rPr lang="en-US" dirty="0"/>
              <a:t> </a:t>
            </a:r>
            <a:r>
              <a:rPr lang="en-US" sz="3600" b="0" dirty="0" smtClean="0">
                <a:effectLst/>
                <a:latin typeface="Arial" panose="020B0604020202020204" pitchFamily="34" charset="0"/>
                <a:cs typeface="Arial" panose="020B0604020202020204" pitchFamily="34" charset="0"/>
              </a:rPr>
              <a:t>Internalization Theory : </a:t>
            </a:r>
            <a:r>
              <a:rPr lang="en-US" sz="3600" b="0" dirty="0">
                <a:effectLst/>
                <a:latin typeface="Arial" panose="020B0604020202020204" pitchFamily="34" charset="0"/>
                <a:cs typeface="Arial" panose="020B0604020202020204" pitchFamily="34" charset="0"/>
              </a:rPr>
              <a:t>Key Points</a:t>
            </a:r>
          </a:p>
        </p:txBody>
      </p:sp>
      <p:sp>
        <p:nvSpPr>
          <p:cNvPr id="4" name="Slide Number Placeholder 3"/>
          <p:cNvSpPr>
            <a:spLocks noGrp="1"/>
          </p:cNvSpPr>
          <p:nvPr>
            <p:ph type="sldNum" sz="quarter" idx="12"/>
          </p:nvPr>
        </p:nvSpPr>
        <p:spPr/>
        <p:txBody>
          <a:bodyPr/>
          <a:lstStyle/>
          <a:p>
            <a:fld id="{182F15D9-E63D-4E66-A438-59A921FC5846}" type="slidenum">
              <a:rPr lang="en-US" smtClean="0"/>
              <a:t>38</a:t>
            </a:fld>
            <a:endParaRPr lang="en-US"/>
          </a:p>
        </p:txBody>
      </p:sp>
    </p:spTree>
    <p:extLst>
      <p:ext uri="{BB962C8B-B14F-4D97-AF65-F5344CB8AC3E}">
        <p14:creationId xmlns:p14="http://schemas.microsoft.com/office/powerpoint/2010/main" val="2486798268"/>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4000">
        <p15:prstTrans prst="pageCurlDouble"/>
      </p:transition>
    </mc:Choice>
    <mc:Fallback xmlns="">
      <p:transition spd="slow">
        <p:fade/>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normAutofit lnSpcReduction="10000"/>
          </a:bodyPr>
          <a:lstStyle/>
          <a:p>
            <a:pPr lvl="0" algn="just">
              <a:lnSpc>
                <a:spcPct val="150000"/>
              </a:lnSpc>
            </a:pPr>
            <a:r>
              <a:rPr lang="en-US" sz="2400" dirty="0" smtClean="0">
                <a:latin typeface="Arial" panose="020B0604020202020204" pitchFamily="34" charset="0"/>
                <a:cs typeface="Arial" panose="020B0604020202020204" pitchFamily="34" charset="0"/>
              </a:rPr>
              <a:t>A </a:t>
            </a:r>
            <a:r>
              <a:rPr lang="en-US" sz="2400" dirty="0">
                <a:latin typeface="Arial" panose="020B0604020202020204" pitchFamily="34" charset="0"/>
                <a:cs typeface="Arial" panose="020B0604020202020204" pitchFamily="34" charset="0"/>
              </a:rPr>
              <a:t>firm that produces a complex, high-tech product may establish a wholly owned subsidiary abroad instead of licensing its technology to local firms to avoid technology leakage and ensure quality control.</a:t>
            </a:r>
          </a:p>
          <a:p>
            <a:pPr lvl="0" algn="just">
              <a:lnSpc>
                <a:spcPct val="150000"/>
              </a:lnSpc>
            </a:pPr>
            <a:r>
              <a:rPr lang="en-US" sz="2400" dirty="0">
                <a:latin typeface="Arial" panose="020B0604020202020204" pitchFamily="34" charset="0"/>
                <a:cs typeface="Arial" panose="020B0604020202020204" pitchFamily="34" charset="0"/>
              </a:rPr>
              <a:t>In industries with </a:t>
            </a:r>
            <a:r>
              <a:rPr lang="en-US" sz="2400" b="1" dirty="0">
                <a:latin typeface="Arial" panose="020B0604020202020204" pitchFamily="34" charset="0"/>
                <a:cs typeface="Arial" panose="020B0604020202020204" pitchFamily="34" charset="0"/>
              </a:rPr>
              <a:t>high R&amp;D intensity</a:t>
            </a:r>
            <a:r>
              <a:rPr lang="en-US" sz="2400" dirty="0">
                <a:latin typeface="Arial" panose="020B0604020202020204" pitchFamily="34" charset="0"/>
                <a:cs typeface="Arial" panose="020B0604020202020204" pitchFamily="34" charset="0"/>
              </a:rPr>
              <a:t>, firms often invest in FDI to maintain control over sensitive intellectual property that might be difficult to safeguard through market contracts or joint ventures.</a:t>
            </a:r>
          </a:p>
        </p:txBody>
      </p:sp>
      <p:sp>
        <p:nvSpPr>
          <p:cNvPr id="3" name="Title 2"/>
          <p:cNvSpPr>
            <a:spLocks noGrp="1"/>
          </p:cNvSpPr>
          <p:nvPr>
            <p:ph type="title"/>
          </p:nvPr>
        </p:nvSpPr>
        <p:spPr/>
        <p:txBody>
          <a:bodyPr>
            <a:normAutofit/>
          </a:bodyPr>
          <a:lstStyle/>
          <a:p>
            <a:r>
              <a:rPr lang="en-US" sz="3600" b="0" dirty="0">
                <a:effectLst/>
                <a:latin typeface="Arial" panose="020B0604020202020204" pitchFamily="34" charset="0"/>
                <a:cs typeface="Arial" panose="020B0604020202020204" pitchFamily="34" charset="0"/>
              </a:rPr>
              <a:t>Internalization </a:t>
            </a:r>
            <a:r>
              <a:rPr lang="en-US" sz="3600" b="0" dirty="0" smtClean="0">
                <a:effectLst/>
                <a:latin typeface="Arial" panose="020B0604020202020204" pitchFamily="34" charset="0"/>
                <a:cs typeface="Arial" panose="020B0604020202020204" pitchFamily="34" charset="0"/>
              </a:rPr>
              <a:t>Examples</a:t>
            </a:r>
            <a:endParaRPr lang="en-US" sz="3600" b="0" dirty="0">
              <a:effectLst/>
              <a:latin typeface="Arial" panose="020B0604020202020204" pitchFamily="34" charset="0"/>
              <a:cs typeface="Arial" panose="020B0604020202020204" pitchFamily="34" charset="0"/>
            </a:endParaRPr>
          </a:p>
        </p:txBody>
      </p:sp>
      <p:sp>
        <p:nvSpPr>
          <p:cNvPr id="4" name="Slide Number Placeholder 3"/>
          <p:cNvSpPr>
            <a:spLocks noGrp="1"/>
          </p:cNvSpPr>
          <p:nvPr>
            <p:ph type="sldNum" sz="quarter" idx="12"/>
          </p:nvPr>
        </p:nvSpPr>
        <p:spPr/>
        <p:txBody>
          <a:bodyPr/>
          <a:lstStyle/>
          <a:p>
            <a:fld id="{182F15D9-E63D-4E66-A438-59A921FC5846}" type="slidenum">
              <a:rPr lang="en-US" smtClean="0"/>
              <a:t>39</a:t>
            </a:fld>
            <a:endParaRPr lang="en-US"/>
          </a:p>
        </p:txBody>
      </p:sp>
    </p:spTree>
    <p:extLst>
      <p:ext uri="{BB962C8B-B14F-4D97-AF65-F5344CB8AC3E}">
        <p14:creationId xmlns:p14="http://schemas.microsoft.com/office/powerpoint/2010/main" val="286595381"/>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4000">
        <p15:prstTrans prst="pageCurlDouble"/>
      </p:transition>
    </mc:Choice>
    <mc:Fallback xmlns="">
      <p:transition spd="slow">
        <p:fade/>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457200" y="1219200"/>
            <a:ext cx="8229600" cy="4919472"/>
          </a:xfrm>
        </p:spPr>
        <p:txBody>
          <a:bodyPr>
            <a:noAutofit/>
          </a:bodyPr>
          <a:lstStyle/>
          <a:p>
            <a:pPr lvl="0" algn="just">
              <a:lnSpc>
                <a:spcPct val="150000"/>
              </a:lnSpc>
            </a:pPr>
            <a:r>
              <a:rPr lang="en-US" sz="2100" b="1" dirty="0" smtClean="0">
                <a:latin typeface="Arial" panose="020B0604020202020204" pitchFamily="34" charset="0"/>
                <a:cs typeface="Arial" panose="020B0604020202020204" pitchFamily="34" charset="0"/>
              </a:rPr>
              <a:t>Control</a:t>
            </a:r>
            <a:r>
              <a:rPr lang="en-US" sz="2100" dirty="0">
                <a:latin typeface="Arial" panose="020B0604020202020204" pitchFamily="34" charset="0"/>
                <a:cs typeface="Arial" panose="020B0604020202020204" pitchFamily="34" charset="0"/>
              </a:rPr>
              <a:t>: By internalizing operations, firms can avoid the risks of dealing with unreliable local partners or the mismanagement of their products and technologies.</a:t>
            </a:r>
          </a:p>
          <a:p>
            <a:pPr lvl="0" algn="just">
              <a:lnSpc>
                <a:spcPct val="150000"/>
              </a:lnSpc>
            </a:pPr>
            <a:r>
              <a:rPr lang="en-US" sz="2100" b="1" dirty="0">
                <a:latin typeface="Arial" panose="020B0604020202020204" pitchFamily="34" charset="0"/>
                <a:cs typeface="Arial" panose="020B0604020202020204" pitchFamily="34" charset="0"/>
              </a:rPr>
              <a:t>Efficient Use of Resources</a:t>
            </a:r>
            <a:r>
              <a:rPr lang="en-US" sz="2100" dirty="0">
                <a:latin typeface="Arial" panose="020B0604020202020204" pitchFamily="34" charset="0"/>
                <a:cs typeface="Arial" panose="020B0604020202020204" pitchFamily="34" charset="0"/>
              </a:rPr>
              <a:t>: Firms can deploy their resources more efficiently across borders when they operate within their own global network rather than relying on intermediaries.</a:t>
            </a:r>
          </a:p>
          <a:p>
            <a:pPr lvl="0" algn="just">
              <a:lnSpc>
                <a:spcPct val="150000"/>
              </a:lnSpc>
            </a:pPr>
            <a:r>
              <a:rPr lang="en-US" sz="2100" b="1" dirty="0">
                <a:latin typeface="Arial" panose="020B0604020202020204" pitchFamily="34" charset="0"/>
                <a:cs typeface="Arial" panose="020B0604020202020204" pitchFamily="34" charset="0"/>
              </a:rPr>
              <a:t>Long-Term Profitability</a:t>
            </a:r>
            <a:r>
              <a:rPr lang="en-US" sz="2100" dirty="0">
                <a:latin typeface="Arial" panose="020B0604020202020204" pitchFamily="34" charset="0"/>
                <a:cs typeface="Arial" panose="020B0604020202020204" pitchFamily="34" charset="0"/>
              </a:rPr>
              <a:t>: FDI often provides greater long-term profitability than licensing or exporting, as firms can capture the full benefits of their operations without sharing profits with third parties.</a:t>
            </a:r>
          </a:p>
        </p:txBody>
      </p:sp>
      <p:sp>
        <p:nvSpPr>
          <p:cNvPr id="3" name="Title 2"/>
          <p:cNvSpPr>
            <a:spLocks noGrp="1"/>
          </p:cNvSpPr>
          <p:nvPr>
            <p:ph type="title"/>
          </p:nvPr>
        </p:nvSpPr>
        <p:spPr/>
        <p:txBody>
          <a:bodyPr>
            <a:normAutofit/>
          </a:bodyPr>
          <a:lstStyle/>
          <a:p>
            <a:r>
              <a:rPr lang="en-US" sz="3600" b="0" dirty="0">
                <a:effectLst/>
                <a:latin typeface="Arial" panose="020B0604020202020204" pitchFamily="34" charset="0"/>
                <a:cs typeface="Arial" panose="020B0604020202020204" pitchFamily="34" charset="0"/>
              </a:rPr>
              <a:t>Benefits of </a:t>
            </a:r>
            <a:r>
              <a:rPr lang="en-US" sz="3600" b="0" dirty="0" smtClean="0">
                <a:effectLst/>
                <a:latin typeface="Arial" panose="020B0604020202020204" pitchFamily="34" charset="0"/>
                <a:cs typeface="Arial" panose="020B0604020202020204" pitchFamily="34" charset="0"/>
              </a:rPr>
              <a:t>Internalization</a:t>
            </a:r>
            <a:endParaRPr lang="en-US" sz="3600" b="0" dirty="0">
              <a:effectLst/>
              <a:latin typeface="Arial" panose="020B0604020202020204" pitchFamily="34" charset="0"/>
              <a:cs typeface="Arial" panose="020B0604020202020204" pitchFamily="34" charset="0"/>
            </a:endParaRPr>
          </a:p>
        </p:txBody>
      </p:sp>
      <p:sp>
        <p:nvSpPr>
          <p:cNvPr id="4" name="Slide Number Placeholder 3"/>
          <p:cNvSpPr>
            <a:spLocks noGrp="1"/>
          </p:cNvSpPr>
          <p:nvPr>
            <p:ph type="sldNum" sz="quarter" idx="12"/>
          </p:nvPr>
        </p:nvSpPr>
        <p:spPr/>
        <p:txBody>
          <a:bodyPr/>
          <a:lstStyle/>
          <a:p>
            <a:fld id="{182F15D9-E63D-4E66-A438-59A921FC5846}" type="slidenum">
              <a:rPr lang="en-US" smtClean="0"/>
              <a:t>40</a:t>
            </a:fld>
            <a:endParaRPr lang="en-US"/>
          </a:p>
        </p:txBody>
      </p:sp>
    </p:spTree>
    <p:extLst>
      <p:ext uri="{BB962C8B-B14F-4D97-AF65-F5344CB8AC3E}">
        <p14:creationId xmlns:p14="http://schemas.microsoft.com/office/powerpoint/2010/main" val="4196706342"/>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4000">
        <p15:prstTrans prst="pageCurlDouble"/>
      </p:transition>
    </mc:Choice>
    <mc:Fallback xmlns="">
      <p:transition spd="slow">
        <p:fade/>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noAutofit/>
          </a:bodyPr>
          <a:lstStyle/>
          <a:p>
            <a:pPr algn="just"/>
            <a:r>
              <a:rPr lang="en-US" sz="2400" dirty="0">
                <a:latin typeface="Arial" panose="020B0604020202020204" pitchFamily="34" charset="0"/>
                <a:cs typeface="Arial" panose="020B0604020202020204" pitchFamily="34" charset="0"/>
              </a:rPr>
              <a:t>Market imperfections create </a:t>
            </a:r>
            <a:r>
              <a:rPr lang="en-US" sz="2400" b="1" dirty="0">
                <a:latin typeface="Arial" panose="020B0604020202020204" pitchFamily="34" charset="0"/>
                <a:cs typeface="Arial" panose="020B0604020202020204" pitchFamily="34" charset="0"/>
              </a:rPr>
              <a:t>advantages for firms</a:t>
            </a:r>
            <a:r>
              <a:rPr lang="en-US" sz="2400" dirty="0">
                <a:latin typeface="Arial" panose="020B0604020202020204" pitchFamily="34" charset="0"/>
                <a:cs typeface="Arial" panose="020B0604020202020204" pitchFamily="34" charset="0"/>
              </a:rPr>
              <a:t> that engage in FDI, as they allow multinational corporations to:</a:t>
            </a:r>
          </a:p>
          <a:p>
            <a:pPr lvl="0" algn="just"/>
            <a:r>
              <a:rPr lang="en-US" sz="2400" b="1" dirty="0">
                <a:latin typeface="Arial" panose="020B0604020202020204" pitchFamily="34" charset="0"/>
                <a:cs typeface="Arial" panose="020B0604020202020204" pitchFamily="34" charset="0"/>
              </a:rPr>
              <a:t>Exploit Location-Specific Advantages</a:t>
            </a:r>
            <a:r>
              <a:rPr lang="en-US" sz="2400" dirty="0">
                <a:latin typeface="Arial" panose="020B0604020202020204" pitchFamily="34" charset="0"/>
                <a:cs typeface="Arial" panose="020B0604020202020204" pitchFamily="34" charset="0"/>
              </a:rPr>
              <a:t>: Firms can benefit from lower production costs, access to resources, or proximity to key markets that would not be achievable through exporting.</a:t>
            </a:r>
          </a:p>
          <a:p>
            <a:pPr lvl="0" algn="just"/>
            <a:r>
              <a:rPr lang="en-US" sz="2400" b="1" dirty="0">
                <a:latin typeface="Arial" panose="020B0604020202020204" pitchFamily="34" charset="0"/>
                <a:cs typeface="Arial" panose="020B0604020202020204" pitchFamily="34" charset="0"/>
              </a:rPr>
              <a:t>Maintain Control Over Intellectual Property</a:t>
            </a:r>
            <a:r>
              <a:rPr lang="en-US" sz="2400" dirty="0">
                <a:latin typeface="Arial" panose="020B0604020202020204" pitchFamily="34" charset="0"/>
                <a:cs typeface="Arial" panose="020B0604020202020204" pitchFamily="34" charset="0"/>
              </a:rPr>
              <a:t>: By internalizing operations, firms can prevent the misuse or theft of proprietary technology or processes in foreign markets</a:t>
            </a:r>
            <a:r>
              <a:rPr lang="en-US" sz="2400" dirty="0" smtClean="0">
                <a:latin typeface="Arial" panose="020B0604020202020204" pitchFamily="34" charset="0"/>
                <a:cs typeface="Arial" panose="020B0604020202020204" pitchFamily="34" charset="0"/>
              </a:rPr>
              <a:t>.</a:t>
            </a:r>
            <a:endParaRPr lang="en-US" sz="2400" dirty="0">
              <a:latin typeface="Arial" panose="020B0604020202020204" pitchFamily="34" charset="0"/>
              <a:cs typeface="Arial" panose="020B0604020202020204" pitchFamily="34" charset="0"/>
            </a:endParaRPr>
          </a:p>
        </p:txBody>
      </p:sp>
      <p:sp>
        <p:nvSpPr>
          <p:cNvPr id="3" name="Title 2"/>
          <p:cNvSpPr>
            <a:spLocks noGrp="1"/>
          </p:cNvSpPr>
          <p:nvPr>
            <p:ph type="title"/>
          </p:nvPr>
        </p:nvSpPr>
        <p:spPr/>
        <p:txBody>
          <a:bodyPr>
            <a:noAutofit/>
          </a:bodyPr>
          <a:lstStyle/>
          <a:p>
            <a:r>
              <a:rPr lang="en-US" sz="3600" b="0" dirty="0">
                <a:effectLst/>
                <a:latin typeface="Arial" panose="020B0604020202020204" pitchFamily="34" charset="0"/>
                <a:cs typeface="Arial" panose="020B0604020202020204" pitchFamily="34" charset="0"/>
              </a:rPr>
              <a:t>Market Imperfections: Key Advantages for FDI</a:t>
            </a:r>
          </a:p>
        </p:txBody>
      </p:sp>
      <p:sp>
        <p:nvSpPr>
          <p:cNvPr id="4" name="Slide Number Placeholder 3"/>
          <p:cNvSpPr>
            <a:spLocks noGrp="1"/>
          </p:cNvSpPr>
          <p:nvPr>
            <p:ph type="sldNum" sz="quarter" idx="12"/>
          </p:nvPr>
        </p:nvSpPr>
        <p:spPr/>
        <p:txBody>
          <a:bodyPr/>
          <a:lstStyle/>
          <a:p>
            <a:fld id="{182F15D9-E63D-4E66-A438-59A921FC5846}" type="slidenum">
              <a:rPr lang="en-US" smtClean="0"/>
              <a:t>41</a:t>
            </a:fld>
            <a:endParaRPr lang="en-US"/>
          </a:p>
        </p:txBody>
      </p:sp>
    </p:spTree>
    <p:extLst>
      <p:ext uri="{BB962C8B-B14F-4D97-AF65-F5344CB8AC3E}">
        <p14:creationId xmlns:p14="http://schemas.microsoft.com/office/powerpoint/2010/main" val="1027430596"/>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4000">
        <p15:prstTrans prst="pageCurlDouble"/>
      </p:transition>
    </mc:Choice>
    <mc:Fallback xmlns="">
      <p:transition spd="slow">
        <p:fade/>
      </p:transition>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noAutofit/>
          </a:bodyPr>
          <a:lstStyle/>
          <a:p>
            <a:pPr lvl="0" algn="just"/>
            <a:r>
              <a:rPr lang="en-US" sz="2400" b="1" dirty="0" smtClean="0">
                <a:latin typeface="Arial" panose="020B0604020202020204" pitchFamily="34" charset="0"/>
                <a:cs typeface="Arial" panose="020B0604020202020204" pitchFamily="34" charset="0"/>
              </a:rPr>
              <a:t>Avoid </a:t>
            </a:r>
            <a:r>
              <a:rPr lang="en-US" sz="2400" b="1" dirty="0">
                <a:latin typeface="Arial" panose="020B0604020202020204" pitchFamily="34" charset="0"/>
                <a:cs typeface="Arial" panose="020B0604020202020204" pitchFamily="34" charset="0"/>
              </a:rPr>
              <a:t>High Transaction Costs</a:t>
            </a:r>
            <a:r>
              <a:rPr lang="en-US" sz="2400" dirty="0">
                <a:latin typeface="Arial" panose="020B0604020202020204" pitchFamily="34" charset="0"/>
                <a:cs typeface="Arial" panose="020B0604020202020204" pitchFamily="34" charset="0"/>
              </a:rPr>
              <a:t>: By directly investing in foreign markets, firms avoid the transaction costs associated with contracting, such as monitoring partners, enforcing contracts, and dealing with currency fluctuations or tariffs.</a:t>
            </a:r>
          </a:p>
          <a:p>
            <a:pPr lvl="0" algn="just"/>
            <a:r>
              <a:rPr lang="en-US" sz="2400" b="1" dirty="0">
                <a:latin typeface="Arial" panose="020B0604020202020204" pitchFamily="34" charset="0"/>
                <a:cs typeface="Arial" panose="020B0604020202020204" pitchFamily="34" charset="0"/>
              </a:rPr>
              <a:t>Reduce Risk of Information Asymmetries</a:t>
            </a:r>
            <a:r>
              <a:rPr lang="en-US" sz="2400" dirty="0">
                <a:latin typeface="Arial" panose="020B0604020202020204" pitchFamily="34" charset="0"/>
                <a:cs typeface="Arial" panose="020B0604020202020204" pitchFamily="34" charset="0"/>
              </a:rPr>
              <a:t>: Firms with superior knowledge or information </a:t>
            </a:r>
            <a:r>
              <a:rPr lang="en-US" sz="2400" dirty="0" smtClean="0">
                <a:latin typeface="Arial" panose="020B0604020202020204" pitchFamily="34" charset="0"/>
                <a:cs typeface="Arial" panose="020B0604020202020204" pitchFamily="34" charset="0"/>
              </a:rPr>
              <a:t>can </a:t>
            </a:r>
            <a:r>
              <a:rPr lang="en-US" sz="2400" dirty="0">
                <a:latin typeface="Arial" panose="020B0604020202020204" pitchFamily="34" charset="0"/>
                <a:cs typeface="Arial" panose="020B0604020202020204" pitchFamily="34" charset="0"/>
              </a:rPr>
              <a:t>better control the use of these assets through FDI, minimizing the risk of misappropriation or mismanagement.</a:t>
            </a:r>
          </a:p>
          <a:p>
            <a:pPr lvl="0" algn="just"/>
            <a:r>
              <a:rPr lang="en-US" sz="2400" b="1" dirty="0">
                <a:latin typeface="Arial" panose="020B0604020202020204" pitchFamily="34" charset="0"/>
                <a:cs typeface="Arial" panose="020B0604020202020204" pitchFamily="34" charset="0"/>
              </a:rPr>
              <a:t>Respond to Trade Barriers</a:t>
            </a:r>
            <a:r>
              <a:rPr lang="en-US" sz="2400" dirty="0">
                <a:latin typeface="Arial" panose="020B0604020202020204" pitchFamily="34" charset="0"/>
                <a:cs typeface="Arial" panose="020B0604020202020204" pitchFamily="34" charset="0"/>
              </a:rPr>
              <a:t>: Firms can bypass tariffs, quotas, and other trade restrictions by producing goods locally in the target market.</a:t>
            </a:r>
          </a:p>
        </p:txBody>
      </p:sp>
      <p:sp>
        <p:nvSpPr>
          <p:cNvPr id="3" name="Title 2"/>
          <p:cNvSpPr>
            <a:spLocks noGrp="1"/>
          </p:cNvSpPr>
          <p:nvPr>
            <p:ph type="title"/>
          </p:nvPr>
        </p:nvSpPr>
        <p:spPr/>
        <p:txBody>
          <a:bodyPr>
            <a:noAutofit/>
          </a:bodyPr>
          <a:lstStyle/>
          <a:p>
            <a:r>
              <a:rPr lang="en-US" sz="3600" b="0" dirty="0">
                <a:effectLst/>
                <a:latin typeface="Arial" panose="020B0604020202020204" pitchFamily="34" charset="0"/>
                <a:cs typeface="Arial" panose="020B0604020202020204" pitchFamily="34" charset="0"/>
              </a:rPr>
              <a:t>Market Imperfections: Key Advantages for FDI</a:t>
            </a:r>
          </a:p>
        </p:txBody>
      </p:sp>
      <p:sp>
        <p:nvSpPr>
          <p:cNvPr id="4" name="Slide Number Placeholder 3"/>
          <p:cNvSpPr>
            <a:spLocks noGrp="1"/>
          </p:cNvSpPr>
          <p:nvPr>
            <p:ph type="sldNum" sz="quarter" idx="12"/>
          </p:nvPr>
        </p:nvSpPr>
        <p:spPr/>
        <p:txBody>
          <a:bodyPr/>
          <a:lstStyle/>
          <a:p>
            <a:fld id="{182F15D9-E63D-4E66-A438-59A921FC5846}" type="slidenum">
              <a:rPr lang="en-US" smtClean="0"/>
              <a:t>42</a:t>
            </a:fld>
            <a:endParaRPr lang="en-US"/>
          </a:p>
        </p:txBody>
      </p:sp>
    </p:spTree>
    <p:extLst>
      <p:ext uri="{BB962C8B-B14F-4D97-AF65-F5344CB8AC3E}">
        <p14:creationId xmlns:p14="http://schemas.microsoft.com/office/powerpoint/2010/main" val="2445888034"/>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4000">
        <p15:prstTrans prst="pageCurlDouble"/>
      </p:transition>
    </mc:Choice>
    <mc:Fallback xmlns="">
      <p:transition spd="slow">
        <p:fade/>
      </p:transition>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noAutofit/>
          </a:bodyPr>
          <a:lstStyle/>
          <a:p>
            <a:pPr algn="just">
              <a:lnSpc>
                <a:spcPct val="150000"/>
              </a:lnSpc>
            </a:pPr>
            <a:r>
              <a:rPr lang="en-US" sz="2400" dirty="0">
                <a:latin typeface="Arial" panose="020B0604020202020204" pitchFamily="34" charset="0"/>
                <a:cs typeface="Arial" panose="020B0604020202020204" pitchFamily="34" charset="0"/>
              </a:rPr>
              <a:t>The </a:t>
            </a:r>
            <a:r>
              <a:rPr lang="en-US" sz="2400" b="1" dirty="0">
                <a:latin typeface="Arial" panose="020B0604020202020204" pitchFamily="34" charset="0"/>
                <a:cs typeface="Arial" panose="020B0604020202020204" pitchFamily="34" charset="0"/>
              </a:rPr>
              <a:t>Leontief Paradox</a:t>
            </a:r>
            <a:r>
              <a:rPr lang="en-US" sz="2400" dirty="0">
                <a:latin typeface="Arial" panose="020B0604020202020204" pitchFamily="34" charset="0"/>
                <a:cs typeface="Arial" panose="020B0604020202020204" pitchFamily="34" charset="0"/>
              </a:rPr>
              <a:t> is a famous empirical finding in international economics that contradicts the predictions of the </a:t>
            </a:r>
            <a:r>
              <a:rPr lang="en-US" sz="2400" b="1" dirty="0" err="1">
                <a:latin typeface="Arial" panose="020B0604020202020204" pitchFamily="34" charset="0"/>
                <a:cs typeface="Arial" panose="020B0604020202020204" pitchFamily="34" charset="0"/>
              </a:rPr>
              <a:t>Heckscher</a:t>
            </a:r>
            <a:r>
              <a:rPr lang="en-US" sz="2400" b="1" dirty="0">
                <a:latin typeface="Arial" panose="020B0604020202020204" pitchFamily="34" charset="0"/>
                <a:cs typeface="Arial" panose="020B0604020202020204" pitchFamily="34" charset="0"/>
              </a:rPr>
              <a:t>-Ohlin (H-O) theory</a:t>
            </a:r>
            <a:r>
              <a:rPr lang="en-US" sz="2400" dirty="0">
                <a:latin typeface="Arial" panose="020B0604020202020204" pitchFamily="34" charset="0"/>
                <a:cs typeface="Arial" panose="020B0604020202020204" pitchFamily="34" charset="0"/>
              </a:rPr>
              <a:t> of international trade. The paradox is named after economist </a:t>
            </a:r>
            <a:r>
              <a:rPr lang="en-US" sz="2400" b="1" dirty="0" err="1">
                <a:latin typeface="Arial" panose="020B0604020202020204" pitchFamily="34" charset="0"/>
                <a:cs typeface="Arial" panose="020B0604020202020204" pitchFamily="34" charset="0"/>
              </a:rPr>
              <a:t>Wassily</a:t>
            </a:r>
            <a:r>
              <a:rPr lang="en-US" sz="2400" b="1" dirty="0">
                <a:latin typeface="Arial" panose="020B0604020202020204" pitchFamily="34" charset="0"/>
                <a:cs typeface="Arial" panose="020B0604020202020204" pitchFamily="34" charset="0"/>
              </a:rPr>
              <a:t> Leontief</a:t>
            </a:r>
            <a:r>
              <a:rPr lang="en-US" sz="2400" dirty="0">
                <a:latin typeface="Arial" panose="020B0604020202020204" pitchFamily="34" charset="0"/>
                <a:cs typeface="Arial" panose="020B0604020202020204" pitchFamily="34" charset="0"/>
              </a:rPr>
              <a:t>, who discovered it in a study conducted in 1953</a:t>
            </a:r>
            <a:r>
              <a:rPr lang="en-US" sz="2400" dirty="0" smtClean="0">
                <a:latin typeface="Arial" panose="020B0604020202020204" pitchFamily="34" charset="0"/>
                <a:cs typeface="Arial" panose="020B0604020202020204" pitchFamily="34" charset="0"/>
              </a:rPr>
              <a:t>.</a:t>
            </a:r>
            <a:endParaRPr lang="en-US" sz="2400" dirty="0">
              <a:latin typeface="Arial" panose="020B0604020202020204" pitchFamily="34" charset="0"/>
              <a:cs typeface="Arial" panose="020B0604020202020204" pitchFamily="34" charset="0"/>
            </a:endParaRPr>
          </a:p>
        </p:txBody>
      </p:sp>
      <p:sp>
        <p:nvSpPr>
          <p:cNvPr id="3" name="Title 2"/>
          <p:cNvSpPr>
            <a:spLocks noGrp="1"/>
          </p:cNvSpPr>
          <p:nvPr>
            <p:ph type="title"/>
          </p:nvPr>
        </p:nvSpPr>
        <p:spPr/>
        <p:txBody>
          <a:bodyPr>
            <a:normAutofit/>
          </a:bodyPr>
          <a:lstStyle/>
          <a:p>
            <a:r>
              <a:rPr lang="en-US" sz="3600" b="0" dirty="0">
                <a:effectLst/>
                <a:latin typeface="Arial" panose="020B0604020202020204" pitchFamily="34" charset="0"/>
                <a:cs typeface="Arial" panose="020B0604020202020204" pitchFamily="34" charset="0"/>
              </a:rPr>
              <a:t>Leontief Paradox </a:t>
            </a:r>
          </a:p>
        </p:txBody>
      </p:sp>
      <p:sp>
        <p:nvSpPr>
          <p:cNvPr id="4" name="Slide Number Placeholder 3"/>
          <p:cNvSpPr>
            <a:spLocks noGrp="1"/>
          </p:cNvSpPr>
          <p:nvPr>
            <p:ph type="sldNum" sz="quarter" idx="12"/>
          </p:nvPr>
        </p:nvSpPr>
        <p:spPr/>
        <p:txBody>
          <a:bodyPr/>
          <a:lstStyle/>
          <a:p>
            <a:fld id="{182F15D9-E63D-4E66-A438-59A921FC5846}" type="slidenum">
              <a:rPr lang="en-US" smtClean="0"/>
              <a:t>43</a:t>
            </a:fld>
            <a:endParaRPr lang="en-US"/>
          </a:p>
        </p:txBody>
      </p:sp>
    </p:spTree>
    <p:extLst>
      <p:ext uri="{BB962C8B-B14F-4D97-AF65-F5344CB8AC3E}">
        <p14:creationId xmlns:p14="http://schemas.microsoft.com/office/powerpoint/2010/main" val="4109998550"/>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4000">
        <p15:prstTrans prst="pageCurlDouble"/>
      </p:transition>
    </mc:Choice>
    <mc:Fallback xmlns="">
      <p:transition spd="slow">
        <p:fade/>
      </p:transition>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noAutofit/>
          </a:bodyPr>
          <a:lstStyle/>
          <a:p>
            <a:pPr algn="just">
              <a:lnSpc>
                <a:spcPct val="120000"/>
              </a:lnSpc>
            </a:pPr>
            <a:r>
              <a:rPr lang="en-US" sz="2400" b="1" dirty="0" smtClean="0">
                <a:latin typeface="Arial" panose="020B0604020202020204" pitchFamily="34" charset="0"/>
                <a:cs typeface="Arial" panose="020B0604020202020204" pitchFamily="34" charset="0"/>
              </a:rPr>
              <a:t>Background</a:t>
            </a:r>
            <a:r>
              <a:rPr lang="en-US" sz="2400" b="1" dirty="0">
                <a:latin typeface="Arial" panose="020B0604020202020204" pitchFamily="34" charset="0"/>
                <a:cs typeface="Arial" panose="020B0604020202020204" pitchFamily="34" charset="0"/>
              </a:rPr>
              <a:t>: The </a:t>
            </a:r>
            <a:r>
              <a:rPr lang="en-US" sz="2400" b="1" dirty="0" err="1">
                <a:latin typeface="Arial" panose="020B0604020202020204" pitchFamily="34" charset="0"/>
                <a:cs typeface="Arial" panose="020B0604020202020204" pitchFamily="34" charset="0"/>
              </a:rPr>
              <a:t>Heckscher</a:t>
            </a:r>
            <a:r>
              <a:rPr lang="en-US" sz="2400" b="1" dirty="0">
                <a:latin typeface="Arial" panose="020B0604020202020204" pitchFamily="34" charset="0"/>
                <a:cs typeface="Arial" panose="020B0604020202020204" pitchFamily="34" charset="0"/>
              </a:rPr>
              <a:t>-Ohlin (H-O) Theory</a:t>
            </a:r>
            <a:endParaRPr lang="en-US" sz="2400" dirty="0">
              <a:latin typeface="Arial" panose="020B0604020202020204" pitchFamily="34" charset="0"/>
              <a:cs typeface="Arial" panose="020B0604020202020204" pitchFamily="34" charset="0"/>
            </a:endParaRPr>
          </a:p>
          <a:p>
            <a:pPr algn="just">
              <a:lnSpc>
                <a:spcPct val="120000"/>
              </a:lnSpc>
            </a:pPr>
            <a:r>
              <a:rPr lang="en-US" sz="2400" dirty="0">
                <a:latin typeface="Arial" panose="020B0604020202020204" pitchFamily="34" charset="0"/>
                <a:cs typeface="Arial" panose="020B0604020202020204" pitchFamily="34" charset="0"/>
              </a:rPr>
              <a:t>The </a:t>
            </a:r>
            <a:r>
              <a:rPr lang="en-US" sz="2400" b="1" dirty="0">
                <a:latin typeface="Arial" panose="020B0604020202020204" pitchFamily="34" charset="0"/>
                <a:cs typeface="Arial" panose="020B0604020202020204" pitchFamily="34" charset="0"/>
              </a:rPr>
              <a:t>H-O theory</a:t>
            </a:r>
            <a:r>
              <a:rPr lang="en-US" sz="2400" dirty="0">
                <a:latin typeface="Arial" panose="020B0604020202020204" pitchFamily="34" charset="0"/>
                <a:cs typeface="Arial" panose="020B0604020202020204" pitchFamily="34" charset="0"/>
              </a:rPr>
              <a:t> is a classical trade theory that explains international trade patterns based on a country's relative factor endowments </a:t>
            </a:r>
            <a:endParaRPr lang="en-US" sz="2400" dirty="0" smtClean="0">
              <a:latin typeface="Arial" panose="020B0604020202020204" pitchFamily="34" charset="0"/>
              <a:cs typeface="Arial" panose="020B0604020202020204" pitchFamily="34" charset="0"/>
            </a:endParaRPr>
          </a:p>
          <a:p>
            <a:pPr algn="just">
              <a:lnSpc>
                <a:spcPct val="120000"/>
              </a:lnSpc>
            </a:pPr>
            <a:r>
              <a:rPr lang="en-US" sz="2400" dirty="0" smtClean="0">
                <a:latin typeface="Arial" panose="020B0604020202020204" pitchFamily="34" charset="0"/>
                <a:cs typeface="Arial" panose="020B0604020202020204" pitchFamily="34" charset="0"/>
              </a:rPr>
              <a:t>According </a:t>
            </a:r>
            <a:r>
              <a:rPr lang="en-US" sz="2400" dirty="0">
                <a:latin typeface="Arial" panose="020B0604020202020204" pitchFamily="34" charset="0"/>
                <a:cs typeface="Arial" panose="020B0604020202020204" pitchFamily="34" charset="0"/>
              </a:rPr>
              <a:t>to the H-O </a:t>
            </a:r>
            <a:r>
              <a:rPr lang="en-US" sz="2400" dirty="0" smtClean="0">
                <a:latin typeface="Arial" panose="020B0604020202020204" pitchFamily="34" charset="0"/>
                <a:cs typeface="Arial" panose="020B0604020202020204" pitchFamily="34" charset="0"/>
              </a:rPr>
              <a:t>theory: </a:t>
            </a:r>
          </a:p>
          <a:p>
            <a:pPr lvl="1" algn="just">
              <a:lnSpc>
                <a:spcPct val="120000"/>
              </a:lnSpc>
            </a:pPr>
            <a:r>
              <a:rPr lang="en-US" sz="2400" dirty="0" smtClean="0">
                <a:latin typeface="Arial" panose="020B0604020202020204" pitchFamily="34" charset="0"/>
                <a:cs typeface="Arial" panose="020B0604020202020204" pitchFamily="34" charset="0"/>
              </a:rPr>
              <a:t>Countries </a:t>
            </a:r>
            <a:r>
              <a:rPr lang="en-US" sz="2400" dirty="0">
                <a:latin typeface="Arial" panose="020B0604020202020204" pitchFamily="34" charset="0"/>
                <a:cs typeface="Arial" panose="020B0604020202020204" pitchFamily="34" charset="0"/>
              </a:rPr>
              <a:t>will </a:t>
            </a:r>
            <a:r>
              <a:rPr lang="en-US" sz="2400" b="1" dirty="0">
                <a:latin typeface="Arial" panose="020B0604020202020204" pitchFamily="34" charset="0"/>
                <a:cs typeface="Arial" panose="020B0604020202020204" pitchFamily="34" charset="0"/>
              </a:rPr>
              <a:t>export</a:t>
            </a:r>
            <a:r>
              <a:rPr lang="en-US" sz="2400" dirty="0">
                <a:latin typeface="Arial" panose="020B0604020202020204" pitchFamily="34" charset="0"/>
                <a:cs typeface="Arial" panose="020B0604020202020204" pitchFamily="34" charset="0"/>
              </a:rPr>
              <a:t> goods that use their </a:t>
            </a:r>
            <a:r>
              <a:rPr lang="en-US" sz="2400" b="1" dirty="0">
                <a:latin typeface="Arial" panose="020B0604020202020204" pitchFamily="34" charset="0"/>
                <a:cs typeface="Arial" panose="020B0604020202020204" pitchFamily="34" charset="0"/>
              </a:rPr>
              <a:t>abundant factor</a:t>
            </a:r>
            <a:r>
              <a:rPr lang="en-US" sz="2400" dirty="0">
                <a:latin typeface="Arial" panose="020B0604020202020204" pitchFamily="34" charset="0"/>
                <a:cs typeface="Arial" panose="020B0604020202020204" pitchFamily="34" charset="0"/>
              </a:rPr>
              <a:t> of production intensively</a:t>
            </a:r>
            <a:r>
              <a:rPr lang="en-US" sz="2400" dirty="0" smtClean="0">
                <a:latin typeface="Arial" panose="020B0604020202020204" pitchFamily="34" charset="0"/>
                <a:cs typeface="Arial" panose="020B0604020202020204" pitchFamily="34" charset="0"/>
              </a:rPr>
              <a:t>. </a:t>
            </a:r>
          </a:p>
          <a:p>
            <a:pPr lvl="1" algn="just">
              <a:lnSpc>
                <a:spcPct val="120000"/>
              </a:lnSpc>
            </a:pPr>
            <a:r>
              <a:rPr lang="en-US" sz="2400" dirty="0" smtClean="0">
                <a:latin typeface="Arial" panose="020B0604020202020204" pitchFamily="34" charset="0"/>
                <a:cs typeface="Arial" panose="020B0604020202020204" pitchFamily="34" charset="0"/>
              </a:rPr>
              <a:t>Countries </a:t>
            </a:r>
            <a:r>
              <a:rPr lang="en-US" sz="2400" dirty="0">
                <a:latin typeface="Arial" panose="020B0604020202020204" pitchFamily="34" charset="0"/>
                <a:cs typeface="Arial" panose="020B0604020202020204" pitchFamily="34" charset="0"/>
              </a:rPr>
              <a:t>will </a:t>
            </a:r>
            <a:r>
              <a:rPr lang="en-US" sz="2400" b="1" dirty="0">
                <a:latin typeface="Arial" panose="020B0604020202020204" pitchFamily="34" charset="0"/>
                <a:cs typeface="Arial" panose="020B0604020202020204" pitchFamily="34" charset="0"/>
              </a:rPr>
              <a:t>import</a:t>
            </a:r>
            <a:r>
              <a:rPr lang="en-US" sz="2400" dirty="0">
                <a:latin typeface="Arial" panose="020B0604020202020204" pitchFamily="34" charset="0"/>
                <a:cs typeface="Arial" panose="020B0604020202020204" pitchFamily="34" charset="0"/>
              </a:rPr>
              <a:t> goods that use their </a:t>
            </a:r>
            <a:r>
              <a:rPr lang="en-US" sz="2400" b="1" dirty="0">
                <a:latin typeface="Arial" panose="020B0604020202020204" pitchFamily="34" charset="0"/>
                <a:cs typeface="Arial" panose="020B0604020202020204" pitchFamily="34" charset="0"/>
              </a:rPr>
              <a:t>scarce factor</a:t>
            </a:r>
            <a:r>
              <a:rPr lang="en-US" sz="2400" dirty="0">
                <a:latin typeface="Arial" panose="020B0604020202020204" pitchFamily="34" charset="0"/>
                <a:cs typeface="Arial" panose="020B0604020202020204" pitchFamily="34" charset="0"/>
              </a:rPr>
              <a:t> of production intensively</a:t>
            </a:r>
            <a:r>
              <a:rPr lang="en-US" sz="2400" dirty="0" smtClean="0">
                <a:latin typeface="Arial" panose="020B0604020202020204" pitchFamily="34" charset="0"/>
                <a:cs typeface="Arial" panose="020B0604020202020204" pitchFamily="34" charset="0"/>
              </a:rPr>
              <a:t>.</a:t>
            </a:r>
            <a:endParaRPr lang="en-US" sz="2400" dirty="0">
              <a:latin typeface="Arial" panose="020B0604020202020204" pitchFamily="34" charset="0"/>
              <a:cs typeface="Arial" panose="020B0604020202020204" pitchFamily="34" charset="0"/>
            </a:endParaRPr>
          </a:p>
        </p:txBody>
      </p:sp>
      <p:sp>
        <p:nvSpPr>
          <p:cNvPr id="3" name="Title 2"/>
          <p:cNvSpPr>
            <a:spLocks noGrp="1"/>
          </p:cNvSpPr>
          <p:nvPr>
            <p:ph type="title"/>
          </p:nvPr>
        </p:nvSpPr>
        <p:spPr/>
        <p:txBody>
          <a:bodyPr>
            <a:normAutofit/>
          </a:bodyPr>
          <a:lstStyle/>
          <a:p>
            <a:r>
              <a:rPr lang="en-US" sz="3600" b="0" dirty="0">
                <a:effectLst/>
                <a:latin typeface="Arial" panose="020B0604020202020204" pitchFamily="34" charset="0"/>
                <a:cs typeface="Arial" panose="020B0604020202020204" pitchFamily="34" charset="0"/>
              </a:rPr>
              <a:t>Leontief Paradox </a:t>
            </a:r>
          </a:p>
        </p:txBody>
      </p:sp>
      <p:sp>
        <p:nvSpPr>
          <p:cNvPr id="4" name="Slide Number Placeholder 3"/>
          <p:cNvSpPr>
            <a:spLocks noGrp="1"/>
          </p:cNvSpPr>
          <p:nvPr>
            <p:ph type="sldNum" sz="quarter" idx="12"/>
          </p:nvPr>
        </p:nvSpPr>
        <p:spPr/>
        <p:txBody>
          <a:bodyPr/>
          <a:lstStyle/>
          <a:p>
            <a:fld id="{182F15D9-E63D-4E66-A438-59A921FC5846}" type="slidenum">
              <a:rPr lang="en-US" smtClean="0"/>
              <a:t>44</a:t>
            </a:fld>
            <a:endParaRPr lang="en-US"/>
          </a:p>
        </p:txBody>
      </p:sp>
    </p:spTree>
    <p:extLst>
      <p:ext uri="{BB962C8B-B14F-4D97-AF65-F5344CB8AC3E}">
        <p14:creationId xmlns:p14="http://schemas.microsoft.com/office/powerpoint/2010/main" val="3701796051"/>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4000">
        <p15:prstTrans prst="pageCurlDouble"/>
      </p:transition>
    </mc:Choice>
    <mc:Fallback xmlns="">
      <p:transition spd="slow">
        <p:fade/>
      </p:transition>
    </mc:Fallback>
  </mc:AlternateContent>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433754" y="1143000"/>
            <a:ext cx="8229600" cy="4525963"/>
          </a:xfrm>
        </p:spPr>
        <p:txBody>
          <a:bodyPr>
            <a:noAutofit/>
          </a:bodyPr>
          <a:lstStyle/>
          <a:p>
            <a:pPr algn="just"/>
            <a:r>
              <a:rPr lang="en-US" sz="2400" dirty="0" smtClean="0">
                <a:latin typeface="Arial" panose="020B0604020202020204" pitchFamily="34" charset="0"/>
                <a:cs typeface="Arial" panose="020B0604020202020204" pitchFamily="34" charset="0"/>
              </a:rPr>
              <a:t>In </a:t>
            </a:r>
            <a:r>
              <a:rPr lang="en-US" sz="2400" dirty="0">
                <a:latin typeface="Arial" panose="020B0604020202020204" pitchFamily="34" charset="0"/>
                <a:cs typeface="Arial" panose="020B0604020202020204" pitchFamily="34" charset="0"/>
              </a:rPr>
              <a:t>1953, </a:t>
            </a:r>
            <a:r>
              <a:rPr lang="en-US" sz="2400" dirty="0" err="1">
                <a:latin typeface="Arial" panose="020B0604020202020204" pitchFamily="34" charset="0"/>
                <a:cs typeface="Arial" panose="020B0604020202020204" pitchFamily="34" charset="0"/>
              </a:rPr>
              <a:t>Wassily</a:t>
            </a:r>
            <a:r>
              <a:rPr lang="en-US" sz="2400" dirty="0">
                <a:latin typeface="Arial" panose="020B0604020202020204" pitchFamily="34" charset="0"/>
                <a:cs typeface="Arial" panose="020B0604020202020204" pitchFamily="34" charset="0"/>
              </a:rPr>
              <a:t> Leontief conducted an empirical test of the H-O theory using input-output analysis on U.S. trade data from 1947. His goal was to test whether the United States—widely considered to be </a:t>
            </a:r>
            <a:r>
              <a:rPr lang="en-US" sz="2400" b="1" dirty="0">
                <a:latin typeface="Arial" panose="020B0604020202020204" pitchFamily="34" charset="0"/>
                <a:cs typeface="Arial" panose="020B0604020202020204" pitchFamily="34" charset="0"/>
              </a:rPr>
              <a:t>capital-abundant</a:t>
            </a:r>
            <a:r>
              <a:rPr lang="en-US" sz="2400" dirty="0">
                <a:latin typeface="Arial" panose="020B0604020202020204" pitchFamily="34" charset="0"/>
                <a:cs typeface="Arial" panose="020B0604020202020204" pitchFamily="34" charset="0"/>
              </a:rPr>
              <a:t>—exported capital-intensive goods and imported labor-intensive goods, as the theory predicted.</a:t>
            </a:r>
          </a:p>
          <a:p>
            <a:pPr algn="just"/>
            <a:r>
              <a:rPr lang="en-US" sz="2400" b="1" dirty="0">
                <a:latin typeface="Arial" panose="020B0604020202020204" pitchFamily="34" charset="0"/>
                <a:cs typeface="Arial" panose="020B0604020202020204" pitchFamily="34" charset="0"/>
              </a:rPr>
              <a:t>Leontief's findings</a:t>
            </a:r>
            <a:r>
              <a:rPr lang="en-US" sz="2400" dirty="0">
                <a:latin typeface="Arial" panose="020B0604020202020204" pitchFamily="34" charset="0"/>
                <a:cs typeface="Arial" panose="020B0604020202020204" pitchFamily="34" charset="0"/>
              </a:rPr>
              <a:t> were surprising:</a:t>
            </a:r>
          </a:p>
          <a:p>
            <a:pPr lvl="0" algn="just"/>
            <a:r>
              <a:rPr lang="en-US" sz="2400" dirty="0">
                <a:latin typeface="Arial" panose="020B0604020202020204" pitchFamily="34" charset="0"/>
                <a:cs typeface="Arial" panose="020B0604020202020204" pitchFamily="34" charset="0"/>
              </a:rPr>
              <a:t>The United States, despite being a capital-abundant country, </a:t>
            </a:r>
            <a:r>
              <a:rPr lang="en-US" sz="2400" b="1" dirty="0">
                <a:latin typeface="Arial" panose="020B0604020202020204" pitchFamily="34" charset="0"/>
                <a:cs typeface="Arial" panose="020B0604020202020204" pitchFamily="34" charset="0"/>
              </a:rPr>
              <a:t>exported labor-intensive goods</a:t>
            </a:r>
            <a:r>
              <a:rPr lang="en-US" sz="2400" dirty="0">
                <a:latin typeface="Arial" panose="020B0604020202020204" pitchFamily="34" charset="0"/>
                <a:cs typeface="Arial" panose="020B0604020202020204" pitchFamily="34" charset="0"/>
              </a:rPr>
              <a:t> and </a:t>
            </a:r>
            <a:r>
              <a:rPr lang="en-US" sz="2400" b="1" dirty="0">
                <a:latin typeface="Arial" panose="020B0604020202020204" pitchFamily="34" charset="0"/>
                <a:cs typeface="Arial" panose="020B0604020202020204" pitchFamily="34" charset="0"/>
              </a:rPr>
              <a:t>imported capital-intensive goods</a:t>
            </a:r>
            <a:r>
              <a:rPr lang="en-US" sz="2400" dirty="0">
                <a:latin typeface="Arial" panose="020B0604020202020204" pitchFamily="34" charset="0"/>
                <a:cs typeface="Arial" panose="020B0604020202020204" pitchFamily="34" charset="0"/>
              </a:rPr>
              <a:t>.</a:t>
            </a:r>
          </a:p>
          <a:p>
            <a:pPr algn="just"/>
            <a:r>
              <a:rPr lang="en-US" sz="2400" dirty="0">
                <a:latin typeface="Arial" panose="020B0604020202020204" pitchFamily="34" charset="0"/>
                <a:cs typeface="Arial" panose="020B0604020202020204" pitchFamily="34" charset="0"/>
              </a:rPr>
              <a:t>This finding was directly opposite to what the H-O theory would predict, hence it became known as the </a:t>
            </a:r>
            <a:r>
              <a:rPr lang="en-US" sz="2400" b="1" dirty="0">
                <a:latin typeface="Arial" panose="020B0604020202020204" pitchFamily="34" charset="0"/>
                <a:cs typeface="Arial" panose="020B0604020202020204" pitchFamily="34" charset="0"/>
              </a:rPr>
              <a:t>Leontief Paradox</a:t>
            </a:r>
            <a:r>
              <a:rPr lang="en-US" sz="2400" dirty="0">
                <a:latin typeface="Arial" panose="020B0604020202020204" pitchFamily="34" charset="0"/>
                <a:cs typeface="Arial" panose="020B0604020202020204" pitchFamily="34" charset="0"/>
              </a:rPr>
              <a:t>.</a:t>
            </a:r>
          </a:p>
        </p:txBody>
      </p:sp>
      <p:sp>
        <p:nvSpPr>
          <p:cNvPr id="3" name="Title 2"/>
          <p:cNvSpPr>
            <a:spLocks noGrp="1"/>
          </p:cNvSpPr>
          <p:nvPr>
            <p:ph type="title"/>
          </p:nvPr>
        </p:nvSpPr>
        <p:spPr/>
        <p:txBody>
          <a:bodyPr>
            <a:normAutofit/>
          </a:bodyPr>
          <a:lstStyle/>
          <a:p>
            <a:r>
              <a:rPr lang="en-US" sz="3600" b="0" dirty="0">
                <a:effectLst/>
                <a:latin typeface="Arial" panose="020B0604020202020204" pitchFamily="34" charset="0"/>
                <a:cs typeface="Arial" panose="020B0604020202020204" pitchFamily="34" charset="0"/>
              </a:rPr>
              <a:t>Leontief’s Study and </a:t>
            </a:r>
            <a:r>
              <a:rPr lang="en-US" sz="3600" b="0" dirty="0" smtClean="0">
                <a:effectLst/>
                <a:latin typeface="Arial" panose="020B0604020202020204" pitchFamily="34" charset="0"/>
                <a:cs typeface="Arial" panose="020B0604020202020204" pitchFamily="34" charset="0"/>
              </a:rPr>
              <a:t>Paradox</a:t>
            </a:r>
            <a:endParaRPr lang="en-US" sz="3600" b="0" dirty="0">
              <a:effectLst/>
              <a:latin typeface="Arial" panose="020B0604020202020204" pitchFamily="34" charset="0"/>
              <a:cs typeface="Arial" panose="020B0604020202020204" pitchFamily="34" charset="0"/>
            </a:endParaRPr>
          </a:p>
        </p:txBody>
      </p:sp>
      <p:sp>
        <p:nvSpPr>
          <p:cNvPr id="4" name="Slide Number Placeholder 3"/>
          <p:cNvSpPr>
            <a:spLocks noGrp="1"/>
          </p:cNvSpPr>
          <p:nvPr>
            <p:ph type="sldNum" sz="quarter" idx="12"/>
          </p:nvPr>
        </p:nvSpPr>
        <p:spPr/>
        <p:txBody>
          <a:bodyPr/>
          <a:lstStyle/>
          <a:p>
            <a:fld id="{182F15D9-E63D-4E66-A438-59A921FC5846}" type="slidenum">
              <a:rPr lang="en-US" smtClean="0"/>
              <a:t>45</a:t>
            </a:fld>
            <a:endParaRPr lang="en-US"/>
          </a:p>
        </p:txBody>
      </p:sp>
    </p:spTree>
    <p:extLst>
      <p:ext uri="{BB962C8B-B14F-4D97-AF65-F5344CB8AC3E}">
        <p14:creationId xmlns:p14="http://schemas.microsoft.com/office/powerpoint/2010/main" val="2804788572"/>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4000">
        <p15:prstTrans prst="pageCurlDouble"/>
      </p:transition>
    </mc:Choice>
    <mc:Fallback xmlns="">
      <p:transition spd="slow">
        <p:fade/>
      </p:transition>
    </mc:Fallback>
  </mc:AlternateContent>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noAutofit/>
          </a:bodyPr>
          <a:lstStyle/>
          <a:p>
            <a:pPr algn="just"/>
            <a:r>
              <a:rPr lang="en-US" sz="2200" dirty="0" smtClean="0">
                <a:latin typeface="Arial" panose="020B0604020202020204" pitchFamily="34" charset="0"/>
                <a:cs typeface="Arial" panose="020B0604020202020204" pitchFamily="34" charset="0"/>
              </a:rPr>
              <a:t>Economists </a:t>
            </a:r>
            <a:r>
              <a:rPr lang="en-US" sz="2200" dirty="0">
                <a:latin typeface="Arial" panose="020B0604020202020204" pitchFamily="34" charset="0"/>
                <a:cs typeface="Arial" panose="020B0604020202020204" pitchFamily="34" charset="0"/>
              </a:rPr>
              <a:t>have proposed several explanations for the Leontief Paradox to reconcile it with the H-O theory:</a:t>
            </a:r>
          </a:p>
          <a:p>
            <a:pPr lvl="0" algn="just"/>
            <a:r>
              <a:rPr lang="en-US" sz="2200" b="1" dirty="0">
                <a:latin typeface="Arial" panose="020B0604020202020204" pitchFamily="34" charset="0"/>
                <a:cs typeface="Arial" panose="020B0604020202020204" pitchFamily="34" charset="0"/>
              </a:rPr>
              <a:t>Human Capital</a:t>
            </a:r>
            <a:r>
              <a:rPr lang="en-US" sz="2200" dirty="0">
                <a:latin typeface="Arial" panose="020B0604020202020204" pitchFamily="34" charset="0"/>
                <a:cs typeface="Arial" panose="020B0604020202020204" pitchFamily="34" charset="0"/>
              </a:rPr>
              <a:t>:</a:t>
            </a:r>
          </a:p>
          <a:p>
            <a:pPr lvl="1" algn="just"/>
            <a:r>
              <a:rPr lang="en-US" sz="2200" dirty="0">
                <a:latin typeface="Arial" panose="020B0604020202020204" pitchFamily="34" charset="0"/>
                <a:cs typeface="Arial" panose="020B0604020202020204" pitchFamily="34" charset="0"/>
              </a:rPr>
              <a:t>Leontief's study did not account for differences in </a:t>
            </a:r>
            <a:r>
              <a:rPr lang="en-US" sz="2200" b="1" dirty="0">
                <a:latin typeface="Arial" panose="020B0604020202020204" pitchFamily="34" charset="0"/>
                <a:cs typeface="Arial" panose="020B0604020202020204" pitchFamily="34" charset="0"/>
              </a:rPr>
              <a:t>human capital</a:t>
            </a:r>
            <a:r>
              <a:rPr lang="en-US" sz="2200" dirty="0">
                <a:latin typeface="Arial" panose="020B0604020202020204" pitchFamily="34" charset="0"/>
                <a:cs typeface="Arial" panose="020B0604020202020204" pitchFamily="34" charset="0"/>
              </a:rPr>
              <a:t> </a:t>
            </a:r>
            <a:r>
              <a:rPr lang="en-US" sz="2200" dirty="0" smtClean="0">
                <a:latin typeface="Arial" panose="020B0604020202020204" pitchFamily="34" charset="0"/>
                <a:cs typeface="Arial" panose="020B0604020202020204" pitchFamily="34" charset="0"/>
              </a:rPr>
              <a:t> </a:t>
            </a:r>
          </a:p>
          <a:p>
            <a:pPr lvl="0" algn="just"/>
            <a:r>
              <a:rPr lang="en-US" sz="2200" b="1" dirty="0" smtClean="0">
                <a:latin typeface="Arial" panose="020B0604020202020204" pitchFamily="34" charset="0"/>
                <a:cs typeface="Arial" panose="020B0604020202020204" pitchFamily="34" charset="0"/>
              </a:rPr>
              <a:t>Technological Differences</a:t>
            </a:r>
            <a:r>
              <a:rPr lang="en-US" sz="2200" dirty="0" smtClean="0">
                <a:latin typeface="Arial" panose="020B0604020202020204" pitchFamily="34" charset="0"/>
                <a:cs typeface="Arial" panose="020B0604020202020204" pitchFamily="34" charset="0"/>
              </a:rPr>
              <a:t>:</a:t>
            </a:r>
          </a:p>
          <a:p>
            <a:pPr lvl="1" algn="just"/>
            <a:r>
              <a:rPr lang="en-US" sz="2200" dirty="0" smtClean="0">
                <a:latin typeface="Arial" panose="020B0604020202020204" pitchFamily="34" charset="0"/>
                <a:cs typeface="Arial" panose="020B0604020202020204" pitchFamily="34" charset="0"/>
              </a:rPr>
              <a:t>The </a:t>
            </a:r>
            <a:r>
              <a:rPr lang="en-US" sz="2200" dirty="0">
                <a:latin typeface="Arial" panose="020B0604020202020204" pitchFamily="34" charset="0"/>
                <a:cs typeface="Arial" panose="020B0604020202020204" pitchFamily="34" charset="0"/>
              </a:rPr>
              <a:t>H-O theory assumes that technologies are the same across countries, but in reality, technological differences may play a significant role in shaping trade patterns. The U.S. may have had more advanced technologies that allowed it to produce labor-intensive goods more efficiently than capital-intensive goods</a:t>
            </a:r>
            <a:r>
              <a:rPr lang="en-US" sz="2200" dirty="0" smtClean="0">
                <a:latin typeface="Arial" panose="020B0604020202020204" pitchFamily="34" charset="0"/>
                <a:cs typeface="Arial" panose="020B0604020202020204" pitchFamily="34" charset="0"/>
              </a:rPr>
              <a:t>.</a:t>
            </a:r>
            <a:endParaRPr lang="en-US" sz="2200" dirty="0">
              <a:latin typeface="Arial" panose="020B0604020202020204" pitchFamily="34" charset="0"/>
              <a:cs typeface="Arial" panose="020B0604020202020204" pitchFamily="34" charset="0"/>
            </a:endParaRPr>
          </a:p>
        </p:txBody>
      </p:sp>
      <p:sp>
        <p:nvSpPr>
          <p:cNvPr id="3" name="Title 2"/>
          <p:cNvSpPr>
            <a:spLocks noGrp="1"/>
          </p:cNvSpPr>
          <p:nvPr>
            <p:ph type="title"/>
          </p:nvPr>
        </p:nvSpPr>
        <p:spPr/>
        <p:txBody>
          <a:bodyPr>
            <a:noAutofit/>
          </a:bodyPr>
          <a:lstStyle/>
          <a:p>
            <a:r>
              <a:rPr lang="en-US" sz="3600" b="0" dirty="0">
                <a:effectLst/>
                <a:latin typeface="Arial" panose="020B0604020202020204" pitchFamily="34" charset="0"/>
                <a:cs typeface="Arial" panose="020B0604020202020204" pitchFamily="34" charset="0"/>
              </a:rPr>
              <a:t>Possible Explanations for the Leontief Paradox</a:t>
            </a:r>
            <a:endParaRPr lang="en-US" sz="2800" b="0" dirty="0">
              <a:effectLst/>
              <a:latin typeface="Arial" panose="020B0604020202020204" pitchFamily="34" charset="0"/>
              <a:cs typeface="Arial" panose="020B0604020202020204" pitchFamily="34" charset="0"/>
            </a:endParaRPr>
          </a:p>
        </p:txBody>
      </p:sp>
      <p:sp>
        <p:nvSpPr>
          <p:cNvPr id="4" name="Slide Number Placeholder 3"/>
          <p:cNvSpPr>
            <a:spLocks noGrp="1"/>
          </p:cNvSpPr>
          <p:nvPr>
            <p:ph type="sldNum" sz="quarter" idx="12"/>
          </p:nvPr>
        </p:nvSpPr>
        <p:spPr/>
        <p:txBody>
          <a:bodyPr/>
          <a:lstStyle/>
          <a:p>
            <a:fld id="{182F15D9-E63D-4E66-A438-59A921FC5846}" type="slidenum">
              <a:rPr lang="en-US" smtClean="0"/>
              <a:t>46</a:t>
            </a:fld>
            <a:endParaRPr lang="en-US"/>
          </a:p>
        </p:txBody>
      </p:sp>
    </p:spTree>
    <p:extLst>
      <p:ext uri="{BB962C8B-B14F-4D97-AF65-F5344CB8AC3E}">
        <p14:creationId xmlns:p14="http://schemas.microsoft.com/office/powerpoint/2010/main" val="2295946110"/>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4000">
        <p15:prstTrans prst="pageCurlDouble"/>
      </p:transition>
    </mc:Choice>
    <mc:Fallback xmlns="">
      <p:transition spd="slow">
        <p:fade/>
      </p:transition>
    </mc:Fallback>
  </mc:AlternateContent>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noAutofit/>
          </a:bodyPr>
          <a:lstStyle/>
          <a:p>
            <a:pPr lvl="0" algn="just"/>
            <a:r>
              <a:rPr lang="en-US" sz="2200" b="1" dirty="0" smtClean="0">
                <a:latin typeface="Arial" panose="020B0604020202020204" pitchFamily="34" charset="0"/>
                <a:cs typeface="Arial" panose="020B0604020202020204" pitchFamily="34" charset="0"/>
              </a:rPr>
              <a:t>Natural </a:t>
            </a:r>
            <a:r>
              <a:rPr lang="en-US" sz="2200" b="1" dirty="0">
                <a:latin typeface="Arial" panose="020B0604020202020204" pitchFamily="34" charset="0"/>
                <a:cs typeface="Arial" panose="020B0604020202020204" pitchFamily="34" charset="0"/>
              </a:rPr>
              <a:t>Resources</a:t>
            </a:r>
            <a:r>
              <a:rPr lang="en-US" sz="2200" dirty="0">
                <a:latin typeface="Arial" panose="020B0604020202020204" pitchFamily="34" charset="0"/>
                <a:cs typeface="Arial" panose="020B0604020202020204" pitchFamily="34" charset="0"/>
              </a:rPr>
              <a:t>:</a:t>
            </a:r>
          </a:p>
          <a:p>
            <a:pPr lvl="1" algn="just"/>
            <a:r>
              <a:rPr lang="en-US" sz="2200" dirty="0">
                <a:latin typeface="Arial" panose="020B0604020202020204" pitchFamily="34" charset="0"/>
                <a:cs typeface="Arial" panose="020B0604020202020204" pitchFamily="34" charset="0"/>
              </a:rPr>
              <a:t>Some economists argued that Leontief's analysis might have been skewed because it didn’t properly consider the U.S.’s </a:t>
            </a:r>
            <a:r>
              <a:rPr lang="en-US" sz="2200" b="1" dirty="0">
                <a:latin typeface="Arial" panose="020B0604020202020204" pitchFamily="34" charset="0"/>
                <a:cs typeface="Arial" panose="020B0604020202020204" pitchFamily="34" charset="0"/>
              </a:rPr>
              <a:t>natural resource abundance</a:t>
            </a:r>
            <a:r>
              <a:rPr lang="en-US" sz="2200" dirty="0">
                <a:latin typeface="Arial" panose="020B0604020202020204" pitchFamily="34" charset="0"/>
                <a:cs typeface="Arial" panose="020B0604020202020204" pitchFamily="34" charset="0"/>
              </a:rPr>
              <a:t>. </a:t>
            </a:r>
            <a:r>
              <a:rPr lang="en-US" sz="2200" dirty="0" smtClean="0">
                <a:latin typeface="Arial" panose="020B0604020202020204" pitchFamily="34" charset="0"/>
                <a:cs typeface="Arial" panose="020B0604020202020204" pitchFamily="34" charset="0"/>
              </a:rPr>
              <a:t> </a:t>
            </a:r>
            <a:endParaRPr lang="en-US" sz="2200" dirty="0">
              <a:latin typeface="Arial" panose="020B0604020202020204" pitchFamily="34" charset="0"/>
              <a:cs typeface="Arial" panose="020B0604020202020204" pitchFamily="34" charset="0"/>
            </a:endParaRPr>
          </a:p>
          <a:p>
            <a:pPr lvl="0" algn="just"/>
            <a:r>
              <a:rPr lang="en-US" sz="2200" b="1" dirty="0">
                <a:latin typeface="Arial" panose="020B0604020202020204" pitchFamily="34" charset="0"/>
                <a:cs typeface="Arial" panose="020B0604020202020204" pitchFamily="34" charset="0"/>
              </a:rPr>
              <a:t>Post-War Data Issues</a:t>
            </a:r>
            <a:r>
              <a:rPr lang="en-US" sz="2200" dirty="0">
                <a:latin typeface="Arial" panose="020B0604020202020204" pitchFamily="34" charset="0"/>
                <a:cs typeface="Arial" panose="020B0604020202020204" pitchFamily="34" charset="0"/>
              </a:rPr>
              <a:t>:</a:t>
            </a:r>
          </a:p>
          <a:p>
            <a:pPr lvl="1" algn="just"/>
            <a:r>
              <a:rPr lang="en-US" sz="2200" dirty="0">
                <a:latin typeface="Arial" panose="020B0604020202020204" pitchFamily="34" charset="0"/>
                <a:cs typeface="Arial" panose="020B0604020202020204" pitchFamily="34" charset="0"/>
              </a:rPr>
              <a:t>Leontief’s analysis was based on data from </a:t>
            </a:r>
            <a:r>
              <a:rPr lang="en-US" sz="2200" b="1" dirty="0">
                <a:latin typeface="Arial" panose="020B0604020202020204" pitchFamily="34" charset="0"/>
                <a:cs typeface="Arial" panose="020B0604020202020204" pitchFamily="34" charset="0"/>
              </a:rPr>
              <a:t>1947</a:t>
            </a:r>
            <a:r>
              <a:rPr lang="en-US" sz="2200" dirty="0">
                <a:latin typeface="Arial" panose="020B0604020202020204" pitchFamily="34" charset="0"/>
                <a:cs typeface="Arial" panose="020B0604020202020204" pitchFamily="34" charset="0"/>
              </a:rPr>
              <a:t>, shortly after World War II. </a:t>
            </a:r>
            <a:endParaRPr lang="en-US" sz="2200" dirty="0" smtClean="0">
              <a:latin typeface="Arial" panose="020B0604020202020204" pitchFamily="34" charset="0"/>
              <a:cs typeface="Arial" panose="020B0604020202020204" pitchFamily="34" charset="0"/>
            </a:endParaRPr>
          </a:p>
          <a:p>
            <a:pPr lvl="0" algn="just"/>
            <a:r>
              <a:rPr lang="en-US" sz="2200" b="1" dirty="0" smtClean="0">
                <a:latin typeface="Arial" panose="020B0604020202020204" pitchFamily="34" charset="0"/>
                <a:cs typeface="Arial" panose="020B0604020202020204" pitchFamily="34" charset="0"/>
              </a:rPr>
              <a:t>Consumption Patterns</a:t>
            </a:r>
            <a:r>
              <a:rPr lang="en-US" sz="2200" dirty="0" smtClean="0">
                <a:latin typeface="Arial" panose="020B0604020202020204" pitchFamily="34" charset="0"/>
                <a:cs typeface="Arial" panose="020B0604020202020204" pitchFamily="34" charset="0"/>
              </a:rPr>
              <a:t>:</a:t>
            </a:r>
          </a:p>
          <a:p>
            <a:pPr lvl="1" algn="just"/>
            <a:r>
              <a:rPr lang="en-US" sz="2200" dirty="0" smtClean="0">
                <a:latin typeface="Arial" panose="020B0604020202020204" pitchFamily="34" charset="0"/>
                <a:cs typeface="Arial" panose="020B0604020202020204" pitchFamily="34" charset="0"/>
              </a:rPr>
              <a:t>The </a:t>
            </a:r>
            <a:r>
              <a:rPr lang="en-US" sz="2200" dirty="0">
                <a:latin typeface="Arial" panose="020B0604020202020204" pitchFamily="34" charset="0"/>
                <a:cs typeface="Arial" panose="020B0604020202020204" pitchFamily="34" charset="0"/>
              </a:rPr>
              <a:t>paradox might be partially explained by differences in </a:t>
            </a:r>
            <a:r>
              <a:rPr lang="en-US" sz="2200" b="1" dirty="0">
                <a:latin typeface="Arial" panose="020B0604020202020204" pitchFamily="34" charset="0"/>
                <a:cs typeface="Arial" panose="020B0604020202020204" pitchFamily="34" charset="0"/>
              </a:rPr>
              <a:t>domestic consumption preferences</a:t>
            </a:r>
            <a:r>
              <a:rPr lang="en-US" sz="2200" dirty="0">
                <a:latin typeface="Arial" panose="020B0604020202020204" pitchFamily="34" charset="0"/>
                <a:cs typeface="Arial" panose="020B0604020202020204" pitchFamily="34" charset="0"/>
              </a:rPr>
              <a:t>. The U.S. could have been consuming more capital-intensive goods domestically, leaving a larger portion of labor-intensive goods for export.</a:t>
            </a:r>
          </a:p>
        </p:txBody>
      </p:sp>
      <p:sp>
        <p:nvSpPr>
          <p:cNvPr id="3" name="Title 2"/>
          <p:cNvSpPr>
            <a:spLocks noGrp="1"/>
          </p:cNvSpPr>
          <p:nvPr>
            <p:ph type="title"/>
          </p:nvPr>
        </p:nvSpPr>
        <p:spPr/>
        <p:txBody>
          <a:bodyPr>
            <a:noAutofit/>
          </a:bodyPr>
          <a:lstStyle/>
          <a:p>
            <a:r>
              <a:rPr lang="en-US" sz="3600" b="0" dirty="0">
                <a:effectLst/>
                <a:latin typeface="Arial" panose="020B0604020202020204" pitchFamily="34" charset="0"/>
                <a:cs typeface="Arial" panose="020B0604020202020204" pitchFamily="34" charset="0"/>
              </a:rPr>
              <a:t>Possible Explanations for the Leontief Paradox</a:t>
            </a:r>
            <a:endParaRPr lang="en-US" sz="2800" b="0" dirty="0">
              <a:effectLst/>
              <a:latin typeface="Arial" panose="020B0604020202020204" pitchFamily="34" charset="0"/>
              <a:cs typeface="Arial" panose="020B0604020202020204" pitchFamily="34" charset="0"/>
            </a:endParaRPr>
          </a:p>
        </p:txBody>
      </p:sp>
      <p:sp>
        <p:nvSpPr>
          <p:cNvPr id="4" name="Slide Number Placeholder 3"/>
          <p:cNvSpPr>
            <a:spLocks noGrp="1"/>
          </p:cNvSpPr>
          <p:nvPr>
            <p:ph type="sldNum" sz="quarter" idx="12"/>
          </p:nvPr>
        </p:nvSpPr>
        <p:spPr/>
        <p:txBody>
          <a:bodyPr/>
          <a:lstStyle/>
          <a:p>
            <a:fld id="{182F15D9-E63D-4E66-A438-59A921FC5846}" type="slidenum">
              <a:rPr lang="en-US" smtClean="0"/>
              <a:t>47</a:t>
            </a:fld>
            <a:endParaRPr lang="en-US"/>
          </a:p>
        </p:txBody>
      </p:sp>
    </p:spTree>
    <p:extLst>
      <p:ext uri="{BB962C8B-B14F-4D97-AF65-F5344CB8AC3E}">
        <p14:creationId xmlns:p14="http://schemas.microsoft.com/office/powerpoint/2010/main" val="482111711"/>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4000">
        <p15:prstTrans prst="pageCurlDouble"/>
      </p:transition>
    </mc:Choice>
    <mc:Fallback xmlns="">
      <p:transition spd="slow">
        <p:fade/>
      </p:transition>
    </mc:Fallback>
  </mc:AlternateContent>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457200" y="1219200"/>
            <a:ext cx="8229600" cy="4525963"/>
          </a:xfrm>
        </p:spPr>
        <p:txBody>
          <a:bodyPr>
            <a:noAutofit/>
          </a:bodyPr>
          <a:lstStyle/>
          <a:p>
            <a:pPr algn="just">
              <a:lnSpc>
                <a:spcPct val="120000"/>
              </a:lnSpc>
            </a:pPr>
            <a:r>
              <a:rPr lang="en-US" sz="2000" dirty="0" smtClean="0">
                <a:latin typeface="Arial" panose="020B0604020202020204" pitchFamily="34" charset="0"/>
                <a:cs typeface="Arial" panose="020B0604020202020204" pitchFamily="34" charset="0"/>
              </a:rPr>
              <a:t>The </a:t>
            </a:r>
            <a:r>
              <a:rPr lang="en-US" sz="2000" dirty="0">
                <a:latin typeface="Arial" panose="020B0604020202020204" pitchFamily="34" charset="0"/>
                <a:cs typeface="Arial" panose="020B0604020202020204" pitchFamily="34" charset="0"/>
              </a:rPr>
              <a:t>Leontief Paradox had a significant impact on the field of international economics:</a:t>
            </a:r>
          </a:p>
          <a:p>
            <a:pPr lvl="0" algn="just">
              <a:lnSpc>
                <a:spcPct val="120000"/>
              </a:lnSpc>
            </a:pPr>
            <a:r>
              <a:rPr lang="en-US" sz="2000" b="1" dirty="0">
                <a:latin typeface="Arial" panose="020B0604020202020204" pitchFamily="34" charset="0"/>
                <a:cs typeface="Arial" panose="020B0604020202020204" pitchFamily="34" charset="0"/>
              </a:rPr>
              <a:t>Challenge to the H-O Theory</a:t>
            </a:r>
            <a:r>
              <a:rPr lang="en-US" sz="2000" dirty="0">
                <a:latin typeface="Arial" panose="020B0604020202020204" pitchFamily="34" charset="0"/>
                <a:cs typeface="Arial" panose="020B0604020202020204" pitchFamily="34" charset="0"/>
              </a:rPr>
              <a:t>: It called into question the simplicity of the H-O model, showing that other </a:t>
            </a:r>
            <a:r>
              <a:rPr lang="en-US" sz="2000" dirty="0" smtClean="0">
                <a:latin typeface="Arial" panose="020B0604020202020204" pitchFamily="34" charset="0"/>
                <a:cs typeface="Arial" panose="020B0604020202020204" pitchFamily="34" charset="0"/>
              </a:rPr>
              <a:t>factors also </a:t>
            </a:r>
            <a:r>
              <a:rPr lang="en-US" sz="2000" dirty="0">
                <a:latin typeface="Arial" panose="020B0604020202020204" pitchFamily="34" charset="0"/>
                <a:cs typeface="Arial" panose="020B0604020202020204" pitchFamily="34" charset="0"/>
              </a:rPr>
              <a:t>influence trade patterns.</a:t>
            </a:r>
          </a:p>
          <a:p>
            <a:pPr lvl="0" algn="just">
              <a:lnSpc>
                <a:spcPct val="120000"/>
              </a:lnSpc>
            </a:pPr>
            <a:r>
              <a:rPr lang="en-US" sz="2000" b="1" dirty="0">
                <a:latin typeface="Arial" panose="020B0604020202020204" pitchFamily="34" charset="0"/>
                <a:cs typeface="Arial" panose="020B0604020202020204" pitchFamily="34" charset="0"/>
              </a:rPr>
              <a:t>Motivation for New Trade Theories</a:t>
            </a:r>
            <a:r>
              <a:rPr lang="en-US" sz="2000" dirty="0">
                <a:latin typeface="Arial" panose="020B0604020202020204" pitchFamily="34" charset="0"/>
                <a:cs typeface="Arial" panose="020B0604020202020204" pitchFamily="34" charset="0"/>
              </a:rPr>
              <a:t>: The paradox contributed to the development of more sophisticated trade theories, such as the </a:t>
            </a:r>
            <a:r>
              <a:rPr lang="en-US" sz="2000" b="1" dirty="0">
                <a:latin typeface="Arial" panose="020B0604020202020204" pitchFamily="34" charset="0"/>
                <a:cs typeface="Arial" panose="020B0604020202020204" pitchFamily="34" charset="0"/>
              </a:rPr>
              <a:t>new trade theory</a:t>
            </a:r>
            <a:r>
              <a:rPr lang="en-US" sz="2000" dirty="0">
                <a:latin typeface="Arial" panose="020B0604020202020204" pitchFamily="34" charset="0"/>
                <a:cs typeface="Arial" panose="020B0604020202020204" pitchFamily="34" charset="0"/>
              </a:rPr>
              <a:t> and the </a:t>
            </a:r>
            <a:r>
              <a:rPr lang="en-US" sz="2000" b="1" dirty="0">
                <a:latin typeface="Arial" panose="020B0604020202020204" pitchFamily="34" charset="0"/>
                <a:cs typeface="Arial" panose="020B0604020202020204" pitchFamily="34" charset="0"/>
              </a:rPr>
              <a:t>theory of comparative advantage with differences in technology</a:t>
            </a:r>
            <a:r>
              <a:rPr lang="en-US" sz="2000" dirty="0">
                <a:latin typeface="Arial" panose="020B0604020202020204" pitchFamily="34" charset="0"/>
                <a:cs typeface="Arial" panose="020B0604020202020204" pitchFamily="34" charset="0"/>
              </a:rPr>
              <a:t>, which take into account economies of scale, imperfect competition, and product differentiation.</a:t>
            </a:r>
          </a:p>
          <a:p>
            <a:pPr algn="just">
              <a:lnSpc>
                <a:spcPct val="120000"/>
              </a:lnSpc>
            </a:pPr>
            <a:r>
              <a:rPr lang="en-US" sz="2000" b="1" dirty="0">
                <a:latin typeface="Arial" panose="020B0604020202020204" pitchFamily="34" charset="0"/>
                <a:cs typeface="Arial" panose="020B0604020202020204" pitchFamily="34" charset="0"/>
              </a:rPr>
              <a:t>Emphasis on Factor Productivity</a:t>
            </a:r>
            <a:r>
              <a:rPr lang="en-US" sz="2000" dirty="0">
                <a:latin typeface="Arial" panose="020B0604020202020204" pitchFamily="34" charset="0"/>
                <a:cs typeface="Arial" panose="020B0604020202020204" pitchFamily="34" charset="0"/>
              </a:rPr>
              <a:t>: It shifted the focus from </a:t>
            </a:r>
            <a:r>
              <a:rPr lang="en-US" sz="2000" b="1" dirty="0">
                <a:latin typeface="Arial" panose="020B0604020202020204" pitchFamily="34" charset="0"/>
                <a:cs typeface="Arial" panose="020B0604020202020204" pitchFamily="34" charset="0"/>
              </a:rPr>
              <a:t>factor endowments</a:t>
            </a:r>
            <a:r>
              <a:rPr lang="en-US" sz="2000" dirty="0">
                <a:latin typeface="Arial" panose="020B0604020202020204" pitchFamily="34" charset="0"/>
                <a:cs typeface="Arial" panose="020B0604020202020204" pitchFamily="34" charset="0"/>
              </a:rPr>
              <a:t> </a:t>
            </a:r>
            <a:r>
              <a:rPr lang="en-US" sz="2000" dirty="0" smtClean="0">
                <a:latin typeface="Arial" panose="020B0604020202020204" pitchFamily="34" charset="0"/>
                <a:cs typeface="Arial" panose="020B0604020202020204" pitchFamily="34" charset="0"/>
              </a:rPr>
              <a:t>to </a:t>
            </a:r>
            <a:r>
              <a:rPr lang="en-US" sz="2000" b="1" dirty="0">
                <a:latin typeface="Arial" panose="020B0604020202020204" pitchFamily="34" charset="0"/>
                <a:cs typeface="Arial" panose="020B0604020202020204" pitchFamily="34" charset="0"/>
              </a:rPr>
              <a:t>factor productivity</a:t>
            </a:r>
            <a:r>
              <a:rPr lang="en-US" sz="2000" dirty="0">
                <a:latin typeface="Arial" panose="020B0604020202020204" pitchFamily="34" charset="0"/>
                <a:cs typeface="Arial" panose="020B0604020202020204" pitchFamily="34" charset="0"/>
              </a:rPr>
              <a:t> </a:t>
            </a:r>
            <a:r>
              <a:rPr lang="en-US" sz="2000" dirty="0" smtClean="0">
                <a:latin typeface="Arial" panose="020B0604020202020204" pitchFamily="34" charset="0"/>
                <a:cs typeface="Arial" panose="020B0604020202020204" pitchFamily="34" charset="0"/>
              </a:rPr>
              <a:t>as </a:t>
            </a:r>
            <a:r>
              <a:rPr lang="en-US" sz="2000" dirty="0">
                <a:latin typeface="Arial" panose="020B0604020202020204" pitchFamily="34" charset="0"/>
                <a:cs typeface="Arial" panose="020B0604020202020204" pitchFamily="34" charset="0"/>
              </a:rPr>
              <a:t>a key determinant of trade patterns.</a:t>
            </a:r>
          </a:p>
        </p:txBody>
      </p:sp>
      <p:sp>
        <p:nvSpPr>
          <p:cNvPr id="3" name="Title 2"/>
          <p:cNvSpPr>
            <a:spLocks noGrp="1"/>
          </p:cNvSpPr>
          <p:nvPr>
            <p:ph type="title"/>
          </p:nvPr>
        </p:nvSpPr>
        <p:spPr/>
        <p:txBody>
          <a:bodyPr>
            <a:normAutofit/>
          </a:bodyPr>
          <a:lstStyle/>
          <a:p>
            <a:r>
              <a:rPr lang="en-US" sz="3600" b="0" dirty="0">
                <a:effectLst/>
                <a:latin typeface="Arial" panose="020B0604020202020204" pitchFamily="34" charset="0"/>
                <a:cs typeface="Arial" panose="020B0604020202020204" pitchFamily="34" charset="0"/>
              </a:rPr>
              <a:t>Impact of the Leontief Paradox</a:t>
            </a:r>
          </a:p>
        </p:txBody>
      </p:sp>
      <p:sp>
        <p:nvSpPr>
          <p:cNvPr id="4" name="Slide Number Placeholder 3"/>
          <p:cNvSpPr>
            <a:spLocks noGrp="1"/>
          </p:cNvSpPr>
          <p:nvPr>
            <p:ph type="sldNum" sz="quarter" idx="12"/>
          </p:nvPr>
        </p:nvSpPr>
        <p:spPr/>
        <p:txBody>
          <a:bodyPr/>
          <a:lstStyle/>
          <a:p>
            <a:fld id="{182F15D9-E63D-4E66-A438-59A921FC5846}" type="slidenum">
              <a:rPr lang="en-US" smtClean="0"/>
              <a:t>48</a:t>
            </a:fld>
            <a:endParaRPr lang="en-US"/>
          </a:p>
        </p:txBody>
      </p:sp>
    </p:spTree>
    <p:extLst>
      <p:ext uri="{BB962C8B-B14F-4D97-AF65-F5344CB8AC3E}">
        <p14:creationId xmlns:p14="http://schemas.microsoft.com/office/powerpoint/2010/main" val="3539095269"/>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4000">
        <p15:prstTrans prst="pageCurlDouble"/>
      </p:transition>
    </mc:Choice>
    <mc:Fallback xmlns="">
      <p:transition spd="slow">
        <p:fade/>
      </p:transition>
    </mc:Fallback>
  </mc:AlternateContent>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normAutofit/>
          </a:bodyPr>
          <a:lstStyle/>
          <a:p>
            <a:pPr algn="just">
              <a:lnSpc>
                <a:spcPct val="150000"/>
              </a:lnSpc>
            </a:pPr>
            <a:r>
              <a:rPr lang="en-US" sz="2400" b="1" dirty="0">
                <a:latin typeface="Arial" panose="020B0604020202020204" pitchFamily="34" charset="0"/>
                <a:cs typeface="Arial" panose="020B0604020202020204" pitchFamily="34" charset="0"/>
              </a:rPr>
              <a:t>Mercantilism</a:t>
            </a:r>
            <a:r>
              <a:rPr lang="en-US" sz="2400" dirty="0">
                <a:latin typeface="Arial" panose="020B0604020202020204" pitchFamily="34" charset="0"/>
                <a:cs typeface="Arial" panose="020B0604020202020204" pitchFamily="34" charset="0"/>
              </a:rPr>
              <a:t> is an economic theory and system that dominated European thought from the 16th to the 18th centuries. </a:t>
            </a:r>
            <a:endParaRPr lang="en-US" sz="2400" dirty="0" smtClean="0">
              <a:latin typeface="Arial" panose="020B0604020202020204" pitchFamily="34" charset="0"/>
              <a:cs typeface="Arial" panose="020B0604020202020204" pitchFamily="34" charset="0"/>
            </a:endParaRPr>
          </a:p>
          <a:p>
            <a:pPr algn="just">
              <a:lnSpc>
                <a:spcPct val="150000"/>
              </a:lnSpc>
            </a:pPr>
            <a:r>
              <a:rPr lang="en-US" sz="2400" dirty="0" smtClean="0">
                <a:latin typeface="Arial" panose="020B0604020202020204" pitchFamily="34" charset="0"/>
                <a:cs typeface="Arial" panose="020B0604020202020204" pitchFamily="34" charset="0"/>
              </a:rPr>
              <a:t>It </a:t>
            </a:r>
            <a:r>
              <a:rPr lang="en-US" sz="2400" dirty="0">
                <a:latin typeface="Arial" panose="020B0604020202020204" pitchFamily="34" charset="0"/>
                <a:cs typeface="Arial" panose="020B0604020202020204" pitchFamily="34" charset="0"/>
              </a:rPr>
              <a:t>is centered on the belief that a nation's wealth and power were best served by increasing exports and collecting precious metals, particularly gold and silver, in return. </a:t>
            </a:r>
            <a:endParaRPr lang="en-US" sz="2400" dirty="0" smtClean="0">
              <a:latin typeface="Arial" panose="020B0604020202020204" pitchFamily="34" charset="0"/>
              <a:cs typeface="Arial" panose="020B0604020202020204" pitchFamily="34" charset="0"/>
            </a:endParaRPr>
          </a:p>
        </p:txBody>
      </p:sp>
      <p:sp>
        <p:nvSpPr>
          <p:cNvPr id="3" name="Title 2"/>
          <p:cNvSpPr>
            <a:spLocks noGrp="1"/>
          </p:cNvSpPr>
          <p:nvPr>
            <p:ph type="title"/>
          </p:nvPr>
        </p:nvSpPr>
        <p:spPr/>
        <p:txBody>
          <a:bodyPr>
            <a:normAutofit/>
          </a:bodyPr>
          <a:lstStyle/>
          <a:p>
            <a:r>
              <a:rPr lang="en-US" sz="3600" dirty="0">
                <a:effectLst/>
                <a:latin typeface="Arial" panose="020B0604020202020204" pitchFamily="34" charset="0"/>
                <a:cs typeface="Arial" panose="020B0604020202020204" pitchFamily="34" charset="0"/>
              </a:rPr>
              <a:t>Mercantilism </a:t>
            </a:r>
          </a:p>
        </p:txBody>
      </p:sp>
      <p:sp>
        <p:nvSpPr>
          <p:cNvPr id="4" name="Slide Number Placeholder 3"/>
          <p:cNvSpPr>
            <a:spLocks noGrp="1"/>
          </p:cNvSpPr>
          <p:nvPr>
            <p:ph type="sldNum" sz="quarter" idx="12"/>
          </p:nvPr>
        </p:nvSpPr>
        <p:spPr/>
        <p:txBody>
          <a:bodyPr/>
          <a:lstStyle/>
          <a:p>
            <a:fld id="{182F15D9-E63D-4E66-A438-59A921FC5846}" type="slidenum">
              <a:rPr lang="en-US" smtClean="0"/>
              <a:t>49</a:t>
            </a:fld>
            <a:endParaRPr lang="en-US"/>
          </a:p>
        </p:txBody>
      </p:sp>
    </p:spTree>
    <p:extLst>
      <p:ext uri="{BB962C8B-B14F-4D97-AF65-F5344CB8AC3E}">
        <p14:creationId xmlns:p14="http://schemas.microsoft.com/office/powerpoint/2010/main" val="1297860848"/>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4000">
        <p15:prstTrans prst="pageCurlDouble"/>
      </p:transition>
    </mc:Choice>
    <mc:Fallback xmlns="">
      <p:transition spd="slow">
        <p:fade/>
      </p:transition>
    </mc:Fallback>
  </mc:AlternateContent>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noAutofit/>
          </a:bodyPr>
          <a:lstStyle/>
          <a:p>
            <a:pPr lvl="0" algn="just">
              <a:lnSpc>
                <a:spcPct val="150000"/>
              </a:lnSpc>
            </a:pPr>
            <a:r>
              <a:rPr lang="en-US" sz="2400" dirty="0" smtClean="0">
                <a:latin typeface="Arial" panose="020B0604020202020204" pitchFamily="34" charset="0"/>
                <a:cs typeface="Arial" panose="020B0604020202020204" pitchFamily="34" charset="0"/>
              </a:rPr>
              <a:t>Wealth </a:t>
            </a:r>
            <a:r>
              <a:rPr lang="en-US" sz="2400" dirty="0">
                <a:latin typeface="Arial" panose="020B0604020202020204" pitchFamily="34" charset="0"/>
                <a:cs typeface="Arial" panose="020B0604020202020204" pitchFamily="34" charset="0"/>
              </a:rPr>
              <a:t>Measured in Gold and </a:t>
            </a:r>
            <a:r>
              <a:rPr lang="en-US" sz="2400" dirty="0" smtClean="0">
                <a:latin typeface="Arial" panose="020B0604020202020204" pitchFamily="34" charset="0"/>
                <a:cs typeface="Arial" panose="020B0604020202020204" pitchFamily="34" charset="0"/>
              </a:rPr>
              <a:t>Silver</a:t>
            </a:r>
            <a:endParaRPr lang="en-US" sz="2400" dirty="0">
              <a:latin typeface="Arial" panose="020B0604020202020204" pitchFamily="34" charset="0"/>
              <a:cs typeface="Arial" panose="020B0604020202020204" pitchFamily="34" charset="0"/>
            </a:endParaRPr>
          </a:p>
          <a:p>
            <a:pPr lvl="0" algn="just">
              <a:lnSpc>
                <a:spcPct val="150000"/>
              </a:lnSpc>
            </a:pPr>
            <a:r>
              <a:rPr lang="en-US" sz="2400" dirty="0" smtClean="0">
                <a:latin typeface="Arial" panose="020B0604020202020204" pitchFamily="34" charset="0"/>
                <a:cs typeface="Arial" panose="020B0604020202020204" pitchFamily="34" charset="0"/>
              </a:rPr>
              <a:t>Favorable </a:t>
            </a:r>
            <a:r>
              <a:rPr lang="en-US" sz="2400" dirty="0">
                <a:latin typeface="Arial" panose="020B0604020202020204" pitchFamily="34" charset="0"/>
                <a:cs typeface="Arial" panose="020B0604020202020204" pitchFamily="34" charset="0"/>
              </a:rPr>
              <a:t>Balance of </a:t>
            </a:r>
            <a:r>
              <a:rPr lang="en-US" sz="2400" dirty="0" smtClean="0">
                <a:latin typeface="Arial" panose="020B0604020202020204" pitchFamily="34" charset="0"/>
                <a:cs typeface="Arial" panose="020B0604020202020204" pitchFamily="34" charset="0"/>
              </a:rPr>
              <a:t>Trade</a:t>
            </a:r>
            <a:endParaRPr lang="en-US" sz="2400" dirty="0">
              <a:latin typeface="Arial" panose="020B0604020202020204" pitchFamily="34" charset="0"/>
              <a:cs typeface="Arial" panose="020B0604020202020204" pitchFamily="34" charset="0"/>
            </a:endParaRPr>
          </a:p>
          <a:p>
            <a:pPr lvl="0" algn="just">
              <a:lnSpc>
                <a:spcPct val="150000"/>
              </a:lnSpc>
            </a:pPr>
            <a:r>
              <a:rPr lang="en-US" sz="2400" dirty="0" smtClean="0">
                <a:latin typeface="Arial" panose="020B0604020202020204" pitchFamily="34" charset="0"/>
                <a:cs typeface="Arial" panose="020B0604020202020204" pitchFamily="34" charset="0"/>
              </a:rPr>
              <a:t>Government Intervention</a:t>
            </a:r>
          </a:p>
          <a:p>
            <a:pPr lvl="0" algn="just">
              <a:lnSpc>
                <a:spcPct val="150000"/>
              </a:lnSpc>
            </a:pPr>
            <a:r>
              <a:rPr lang="en-US" sz="2400" dirty="0" smtClean="0">
                <a:latin typeface="Arial" panose="020B0604020202020204" pitchFamily="34" charset="0"/>
                <a:cs typeface="Arial" panose="020B0604020202020204" pitchFamily="34" charset="0"/>
              </a:rPr>
              <a:t>Colonialism</a:t>
            </a:r>
          </a:p>
          <a:p>
            <a:pPr lvl="0" algn="just">
              <a:lnSpc>
                <a:spcPct val="150000"/>
              </a:lnSpc>
            </a:pPr>
            <a:r>
              <a:rPr lang="en-US" sz="2400" dirty="0" smtClean="0">
                <a:latin typeface="Arial" panose="020B0604020202020204" pitchFamily="34" charset="0"/>
                <a:cs typeface="Arial" panose="020B0604020202020204" pitchFamily="34" charset="0"/>
              </a:rPr>
              <a:t>Monopolies and Regulation</a:t>
            </a:r>
          </a:p>
          <a:p>
            <a:pPr lvl="0" algn="just">
              <a:lnSpc>
                <a:spcPct val="150000"/>
              </a:lnSpc>
            </a:pPr>
            <a:r>
              <a:rPr lang="en-US" sz="2400" dirty="0" smtClean="0">
                <a:latin typeface="Arial" panose="020B0604020202020204" pitchFamily="34" charset="0"/>
                <a:cs typeface="Arial" panose="020B0604020202020204" pitchFamily="34" charset="0"/>
              </a:rPr>
              <a:t>Promotion of Manufacturing</a:t>
            </a:r>
          </a:p>
          <a:p>
            <a:pPr lvl="1" algn="just">
              <a:lnSpc>
                <a:spcPct val="150000"/>
              </a:lnSpc>
            </a:pPr>
            <a:endParaRPr lang="en-US" sz="2400" dirty="0">
              <a:latin typeface="Arial" panose="020B0604020202020204" pitchFamily="34" charset="0"/>
              <a:cs typeface="Arial" panose="020B0604020202020204" pitchFamily="34" charset="0"/>
            </a:endParaRPr>
          </a:p>
        </p:txBody>
      </p:sp>
      <p:sp>
        <p:nvSpPr>
          <p:cNvPr id="3" name="Title 2"/>
          <p:cNvSpPr>
            <a:spLocks noGrp="1"/>
          </p:cNvSpPr>
          <p:nvPr>
            <p:ph type="title"/>
          </p:nvPr>
        </p:nvSpPr>
        <p:spPr/>
        <p:txBody>
          <a:bodyPr>
            <a:normAutofit/>
          </a:bodyPr>
          <a:lstStyle/>
          <a:p>
            <a:r>
              <a:rPr lang="en-US" sz="3600" b="0" dirty="0">
                <a:effectLst/>
                <a:latin typeface="Arial" panose="020B0604020202020204" pitchFamily="34" charset="0"/>
                <a:cs typeface="Arial" panose="020B0604020202020204" pitchFamily="34" charset="0"/>
              </a:rPr>
              <a:t>Key Features of Mercantilism</a:t>
            </a:r>
            <a:endParaRPr lang="en-US" sz="2800" b="0" dirty="0">
              <a:effectLst/>
              <a:latin typeface="Arial" panose="020B0604020202020204" pitchFamily="34" charset="0"/>
              <a:cs typeface="Arial" panose="020B0604020202020204" pitchFamily="34" charset="0"/>
            </a:endParaRPr>
          </a:p>
        </p:txBody>
      </p:sp>
      <p:sp>
        <p:nvSpPr>
          <p:cNvPr id="4" name="Slide Number Placeholder 3"/>
          <p:cNvSpPr>
            <a:spLocks noGrp="1"/>
          </p:cNvSpPr>
          <p:nvPr>
            <p:ph type="sldNum" sz="quarter" idx="12"/>
          </p:nvPr>
        </p:nvSpPr>
        <p:spPr/>
        <p:txBody>
          <a:bodyPr/>
          <a:lstStyle/>
          <a:p>
            <a:fld id="{182F15D9-E63D-4E66-A438-59A921FC5846}" type="slidenum">
              <a:rPr lang="en-US" smtClean="0"/>
              <a:t>50</a:t>
            </a:fld>
            <a:endParaRPr lang="en-US"/>
          </a:p>
        </p:txBody>
      </p:sp>
    </p:spTree>
    <p:extLst>
      <p:ext uri="{BB962C8B-B14F-4D97-AF65-F5344CB8AC3E}">
        <p14:creationId xmlns:p14="http://schemas.microsoft.com/office/powerpoint/2010/main" val="604889239"/>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4000">
        <p15:prstTrans prst="pageCurlDouble"/>
      </p:transition>
    </mc:Choice>
    <mc:Fallback xmlns="">
      <p:transition spd="slow">
        <p:fade/>
      </p:transition>
    </mc:Fallback>
  </mc:AlternateContent>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noAutofit/>
          </a:bodyPr>
          <a:lstStyle/>
          <a:p>
            <a:pPr lvl="0" algn="just"/>
            <a:r>
              <a:rPr lang="en-US" sz="2100" b="1" dirty="0" smtClean="0">
                <a:latin typeface="Arial" panose="020B0604020202020204" pitchFamily="34" charset="0"/>
                <a:cs typeface="Arial" panose="020B0604020202020204" pitchFamily="34" charset="0"/>
              </a:rPr>
              <a:t>Jean-Baptiste </a:t>
            </a:r>
            <a:r>
              <a:rPr lang="en-US" sz="2100" b="1" dirty="0">
                <a:latin typeface="Arial" panose="020B0604020202020204" pitchFamily="34" charset="0"/>
                <a:cs typeface="Arial" panose="020B0604020202020204" pitchFamily="34" charset="0"/>
              </a:rPr>
              <a:t>Colbert</a:t>
            </a:r>
            <a:r>
              <a:rPr lang="en-US" sz="2100" dirty="0">
                <a:latin typeface="Arial" panose="020B0604020202020204" pitchFamily="34" charset="0"/>
                <a:cs typeface="Arial" panose="020B0604020202020204" pitchFamily="34" charset="0"/>
              </a:rPr>
              <a:t> (France):</a:t>
            </a:r>
          </a:p>
          <a:p>
            <a:pPr lvl="1" algn="just"/>
            <a:r>
              <a:rPr lang="en-US" sz="2100" dirty="0">
                <a:latin typeface="Arial" panose="020B0604020202020204" pitchFamily="34" charset="0"/>
                <a:cs typeface="Arial" panose="020B0604020202020204" pitchFamily="34" charset="0"/>
              </a:rPr>
              <a:t>One of the most famous mercantilist thinkers, </a:t>
            </a:r>
            <a:r>
              <a:rPr lang="en-US" sz="2100" b="1" dirty="0">
                <a:latin typeface="Arial" panose="020B0604020202020204" pitchFamily="34" charset="0"/>
                <a:cs typeface="Arial" panose="020B0604020202020204" pitchFamily="34" charset="0"/>
              </a:rPr>
              <a:t>Colbert</a:t>
            </a:r>
            <a:r>
              <a:rPr lang="en-US" sz="2100" dirty="0">
                <a:latin typeface="Arial" panose="020B0604020202020204" pitchFamily="34" charset="0"/>
                <a:cs typeface="Arial" panose="020B0604020202020204" pitchFamily="34" charset="0"/>
              </a:rPr>
              <a:t> served as the finance minister for King Louis XIV of France. He implemented policies aimed at making France economically self-sufficient and increasing the country's exports. Colbert promoted state-supported industries, high tariffs on foreign goods, and the expansion of French colonies.</a:t>
            </a:r>
          </a:p>
          <a:p>
            <a:pPr lvl="0" algn="just"/>
            <a:r>
              <a:rPr lang="en-US" sz="2100" b="1" dirty="0">
                <a:latin typeface="Arial" panose="020B0604020202020204" pitchFamily="34" charset="0"/>
                <a:cs typeface="Arial" panose="020B0604020202020204" pitchFamily="34" charset="0"/>
              </a:rPr>
              <a:t>Thomas </a:t>
            </a:r>
            <a:r>
              <a:rPr lang="en-US" sz="2100" b="1" dirty="0" err="1">
                <a:latin typeface="Arial" panose="020B0604020202020204" pitchFamily="34" charset="0"/>
                <a:cs typeface="Arial" panose="020B0604020202020204" pitchFamily="34" charset="0"/>
              </a:rPr>
              <a:t>Mun</a:t>
            </a:r>
            <a:r>
              <a:rPr lang="en-US" sz="2100" dirty="0">
                <a:latin typeface="Arial" panose="020B0604020202020204" pitchFamily="34" charset="0"/>
                <a:cs typeface="Arial" panose="020B0604020202020204" pitchFamily="34" charset="0"/>
              </a:rPr>
              <a:t> (England):</a:t>
            </a:r>
          </a:p>
          <a:p>
            <a:pPr lvl="1" algn="just"/>
            <a:r>
              <a:rPr lang="en-US" sz="2100" dirty="0">
                <a:latin typeface="Arial" panose="020B0604020202020204" pitchFamily="34" charset="0"/>
                <a:cs typeface="Arial" panose="020B0604020202020204" pitchFamily="34" charset="0"/>
              </a:rPr>
              <a:t>An English mercantilist, </a:t>
            </a:r>
            <a:r>
              <a:rPr lang="en-US" sz="2100" b="1" dirty="0" err="1">
                <a:latin typeface="Arial" panose="020B0604020202020204" pitchFamily="34" charset="0"/>
                <a:cs typeface="Arial" panose="020B0604020202020204" pitchFamily="34" charset="0"/>
              </a:rPr>
              <a:t>Mun</a:t>
            </a:r>
            <a:r>
              <a:rPr lang="en-US" sz="2100" dirty="0">
                <a:latin typeface="Arial" panose="020B0604020202020204" pitchFamily="34" charset="0"/>
                <a:cs typeface="Arial" panose="020B0604020202020204" pitchFamily="34" charset="0"/>
              </a:rPr>
              <a:t> argued that England’s wealth could be maximized by maintaining a favorable balance of trade. His work, </a:t>
            </a:r>
            <a:r>
              <a:rPr lang="en-US" sz="2100" i="1" dirty="0">
                <a:latin typeface="Arial" panose="020B0604020202020204" pitchFamily="34" charset="0"/>
                <a:cs typeface="Arial" panose="020B0604020202020204" pitchFamily="34" charset="0"/>
              </a:rPr>
              <a:t>England’s Treasure by </a:t>
            </a:r>
            <a:r>
              <a:rPr lang="en-US" sz="2100" i="1" dirty="0" err="1">
                <a:latin typeface="Arial" panose="020B0604020202020204" pitchFamily="34" charset="0"/>
                <a:cs typeface="Arial" panose="020B0604020202020204" pitchFamily="34" charset="0"/>
              </a:rPr>
              <a:t>Forraign</a:t>
            </a:r>
            <a:r>
              <a:rPr lang="en-US" sz="2100" i="1" dirty="0">
                <a:latin typeface="Arial" panose="020B0604020202020204" pitchFamily="34" charset="0"/>
                <a:cs typeface="Arial" panose="020B0604020202020204" pitchFamily="34" charset="0"/>
              </a:rPr>
              <a:t> Trade</a:t>
            </a:r>
            <a:r>
              <a:rPr lang="en-US" sz="2100" dirty="0">
                <a:latin typeface="Arial" panose="020B0604020202020204" pitchFamily="34" charset="0"/>
                <a:cs typeface="Arial" panose="020B0604020202020204" pitchFamily="34" charset="0"/>
              </a:rPr>
              <a:t> (published posthumously in 1664), became an influential mercantilist text</a:t>
            </a:r>
            <a:r>
              <a:rPr lang="en-US" sz="2100" dirty="0" smtClean="0">
                <a:latin typeface="Arial" panose="020B0604020202020204" pitchFamily="34" charset="0"/>
                <a:cs typeface="Arial" panose="020B0604020202020204" pitchFamily="34" charset="0"/>
              </a:rPr>
              <a:t>.</a:t>
            </a:r>
            <a:endParaRPr lang="en-US" sz="2100" dirty="0">
              <a:latin typeface="Arial" panose="020B0604020202020204" pitchFamily="34" charset="0"/>
              <a:cs typeface="Arial" panose="020B0604020202020204" pitchFamily="34" charset="0"/>
            </a:endParaRPr>
          </a:p>
        </p:txBody>
      </p:sp>
      <p:sp>
        <p:nvSpPr>
          <p:cNvPr id="3" name="Title 2"/>
          <p:cNvSpPr>
            <a:spLocks noGrp="1"/>
          </p:cNvSpPr>
          <p:nvPr>
            <p:ph type="title"/>
          </p:nvPr>
        </p:nvSpPr>
        <p:spPr/>
        <p:txBody>
          <a:bodyPr>
            <a:noAutofit/>
          </a:bodyPr>
          <a:lstStyle/>
          <a:p>
            <a:r>
              <a:rPr lang="en-US" sz="3600" b="0" dirty="0">
                <a:effectLst/>
                <a:latin typeface="Arial" panose="020B0604020202020204" pitchFamily="34" charset="0"/>
                <a:cs typeface="Arial" panose="020B0604020202020204" pitchFamily="34" charset="0"/>
              </a:rPr>
              <a:t>Key Thinkers and Policies in Mercantilism</a:t>
            </a:r>
            <a:endParaRPr lang="en-US" sz="2800" b="0" dirty="0">
              <a:effectLst/>
              <a:latin typeface="Arial" panose="020B0604020202020204" pitchFamily="34" charset="0"/>
              <a:cs typeface="Arial" panose="020B0604020202020204" pitchFamily="34" charset="0"/>
            </a:endParaRPr>
          </a:p>
        </p:txBody>
      </p:sp>
      <p:sp>
        <p:nvSpPr>
          <p:cNvPr id="4" name="Slide Number Placeholder 3"/>
          <p:cNvSpPr>
            <a:spLocks noGrp="1"/>
          </p:cNvSpPr>
          <p:nvPr>
            <p:ph type="sldNum" sz="quarter" idx="12"/>
          </p:nvPr>
        </p:nvSpPr>
        <p:spPr/>
        <p:txBody>
          <a:bodyPr/>
          <a:lstStyle/>
          <a:p>
            <a:fld id="{182F15D9-E63D-4E66-A438-59A921FC5846}" type="slidenum">
              <a:rPr lang="en-US" smtClean="0"/>
              <a:t>51</a:t>
            </a:fld>
            <a:endParaRPr lang="en-US"/>
          </a:p>
        </p:txBody>
      </p:sp>
    </p:spTree>
    <p:extLst>
      <p:ext uri="{BB962C8B-B14F-4D97-AF65-F5344CB8AC3E}">
        <p14:creationId xmlns:p14="http://schemas.microsoft.com/office/powerpoint/2010/main" val="3600689702"/>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4000">
        <p15:prstTrans prst="pageCurlDouble"/>
      </p:transition>
    </mc:Choice>
    <mc:Fallback xmlns="">
      <p:transition spd="slow">
        <p:fade/>
      </p:transition>
    </mc:Fallback>
  </mc:AlternateContent>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noAutofit/>
          </a:bodyPr>
          <a:lstStyle/>
          <a:p>
            <a:pPr lvl="0" algn="just"/>
            <a:r>
              <a:rPr lang="en-US" sz="2400" b="1" dirty="0" smtClean="0">
                <a:latin typeface="Arial" panose="020B0604020202020204" pitchFamily="34" charset="0"/>
                <a:cs typeface="Arial" panose="020B0604020202020204" pitchFamily="34" charset="0"/>
              </a:rPr>
              <a:t>Colonial </a:t>
            </a:r>
            <a:r>
              <a:rPr lang="en-US" sz="2400" b="1" dirty="0">
                <a:latin typeface="Arial" panose="020B0604020202020204" pitchFamily="34" charset="0"/>
                <a:cs typeface="Arial" panose="020B0604020202020204" pitchFamily="34" charset="0"/>
              </a:rPr>
              <a:t>Policies</a:t>
            </a:r>
            <a:r>
              <a:rPr lang="en-US" sz="2400" dirty="0">
                <a:latin typeface="Arial" panose="020B0604020202020204" pitchFamily="34" charset="0"/>
                <a:cs typeface="Arial" panose="020B0604020202020204" pitchFamily="34" charset="0"/>
              </a:rPr>
              <a:t>:</a:t>
            </a:r>
          </a:p>
          <a:p>
            <a:pPr lvl="1" algn="just"/>
            <a:r>
              <a:rPr lang="en-US" sz="2400" dirty="0">
                <a:latin typeface="Arial" panose="020B0604020202020204" pitchFamily="34" charset="0"/>
                <a:cs typeface="Arial" panose="020B0604020202020204" pitchFamily="34" charset="0"/>
              </a:rPr>
              <a:t>Under mercantilism, European powers established extensive </a:t>
            </a:r>
            <a:r>
              <a:rPr lang="en-US" sz="2400" b="1" dirty="0">
                <a:latin typeface="Arial" panose="020B0604020202020204" pitchFamily="34" charset="0"/>
                <a:cs typeface="Arial" panose="020B0604020202020204" pitchFamily="34" charset="0"/>
              </a:rPr>
              <a:t>colonial empires</a:t>
            </a:r>
            <a:r>
              <a:rPr lang="en-US" sz="2400" dirty="0">
                <a:latin typeface="Arial" panose="020B0604020202020204" pitchFamily="34" charset="0"/>
                <a:cs typeface="Arial" panose="020B0604020202020204" pitchFamily="34" charset="0"/>
              </a:rPr>
              <a:t> to ensure a constant supply of raw materials and provide markets for their manufactured goods. Colonies were expected to produce raw materials that would be sent back to the mother country, where they would be used to produce finished goods for export.</a:t>
            </a:r>
          </a:p>
          <a:p>
            <a:pPr lvl="1" algn="just"/>
            <a:r>
              <a:rPr lang="en-US" sz="2400" dirty="0">
                <a:latin typeface="Arial" panose="020B0604020202020204" pitchFamily="34" charset="0"/>
                <a:cs typeface="Arial" panose="020B0604020202020204" pitchFamily="34" charset="0"/>
              </a:rPr>
              <a:t>The </a:t>
            </a:r>
            <a:r>
              <a:rPr lang="en-US" sz="2400" b="1" dirty="0">
                <a:latin typeface="Arial" panose="020B0604020202020204" pitchFamily="34" charset="0"/>
                <a:cs typeface="Arial" panose="020B0604020202020204" pitchFamily="34" charset="0"/>
              </a:rPr>
              <a:t>Navigation Acts</a:t>
            </a:r>
            <a:r>
              <a:rPr lang="en-US" sz="2400" dirty="0">
                <a:latin typeface="Arial" panose="020B0604020202020204" pitchFamily="34" charset="0"/>
                <a:cs typeface="Arial" panose="020B0604020202020204" pitchFamily="34" charset="0"/>
              </a:rPr>
              <a:t> passed by England in the 17th century, for example, were designed to ensure that English goods were shipped only on English ships and sold primarily to English markets or colonies.</a:t>
            </a:r>
          </a:p>
        </p:txBody>
      </p:sp>
      <p:sp>
        <p:nvSpPr>
          <p:cNvPr id="3" name="Title 2"/>
          <p:cNvSpPr>
            <a:spLocks noGrp="1"/>
          </p:cNvSpPr>
          <p:nvPr>
            <p:ph type="title"/>
          </p:nvPr>
        </p:nvSpPr>
        <p:spPr/>
        <p:txBody>
          <a:bodyPr>
            <a:noAutofit/>
          </a:bodyPr>
          <a:lstStyle/>
          <a:p>
            <a:r>
              <a:rPr lang="en-US" sz="3600" b="0" dirty="0">
                <a:effectLst/>
                <a:latin typeface="Arial" panose="020B0604020202020204" pitchFamily="34" charset="0"/>
                <a:cs typeface="Arial" panose="020B0604020202020204" pitchFamily="34" charset="0"/>
              </a:rPr>
              <a:t>Key Thinkers and Policies in Mercantilism</a:t>
            </a:r>
            <a:endParaRPr lang="en-US" sz="2800" b="0" dirty="0">
              <a:effectLst/>
              <a:latin typeface="Arial" panose="020B0604020202020204" pitchFamily="34" charset="0"/>
              <a:cs typeface="Arial" panose="020B0604020202020204" pitchFamily="34" charset="0"/>
            </a:endParaRPr>
          </a:p>
        </p:txBody>
      </p:sp>
      <p:sp>
        <p:nvSpPr>
          <p:cNvPr id="4" name="Slide Number Placeholder 3"/>
          <p:cNvSpPr>
            <a:spLocks noGrp="1"/>
          </p:cNvSpPr>
          <p:nvPr>
            <p:ph type="sldNum" sz="quarter" idx="12"/>
          </p:nvPr>
        </p:nvSpPr>
        <p:spPr/>
        <p:txBody>
          <a:bodyPr/>
          <a:lstStyle/>
          <a:p>
            <a:fld id="{182F15D9-E63D-4E66-A438-59A921FC5846}" type="slidenum">
              <a:rPr lang="en-US" smtClean="0"/>
              <a:t>52</a:t>
            </a:fld>
            <a:endParaRPr lang="en-US"/>
          </a:p>
        </p:txBody>
      </p:sp>
    </p:spTree>
    <p:extLst>
      <p:ext uri="{BB962C8B-B14F-4D97-AF65-F5344CB8AC3E}">
        <p14:creationId xmlns:p14="http://schemas.microsoft.com/office/powerpoint/2010/main" val="3458290879"/>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4000">
        <p15:prstTrans prst="pageCurlDouble"/>
      </p:transition>
    </mc:Choice>
    <mc:Fallback xmlns="">
      <p:transition spd="slow">
        <p:fade/>
      </p:transition>
    </mc:Fallback>
  </mc:AlternateContent>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450166" y="1386304"/>
            <a:ext cx="8229600" cy="4525963"/>
          </a:xfrm>
        </p:spPr>
        <p:txBody>
          <a:bodyPr>
            <a:noAutofit/>
          </a:bodyPr>
          <a:lstStyle/>
          <a:p>
            <a:pPr lvl="0" algn="just"/>
            <a:r>
              <a:rPr lang="en-US" sz="2200" b="1" dirty="0" smtClean="0">
                <a:latin typeface="Arial" panose="020B0604020202020204" pitchFamily="34" charset="0"/>
                <a:cs typeface="Arial" panose="020B0604020202020204" pitchFamily="34" charset="0"/>
              </a:rPr>
              <a:t>Zero-Sum </a:t>
            </a:r>
            <a:r>
              <a:rPr lang="en-US" sz="2200" b="1" dirty="0">
                <a:latin typeface="Arial" panose="020B0604020202020204" pitchFamily="34" charset="0"/>
                <a:cs typeface="Arial" panose="020B0604020202020204" pitchFamily="34" charset="0"/>
              </a:rPr>
              <a:t>View of Trade</a:t>
            </a:r>
            <a:r>
              <a:rPr lang="en-US" sz="2200" dirty="0" smtClean="0">
                <a:latin typeface="Arial" panose="020B0604020202020204" pitchFamily="34" charset="0"/>
                <a:cs typeface="Arial" panose="020B0604020202020204" pitchFamily="34" charset="0"/>
              </a:rPr>
              <a:t>: Mercantilism </a:t>
            </a:r>
            <a:r>
              <a:rPr lang="en-US" sz="2200" dirty="0">
                <a:latin typeface="Arial" panose="020B0604020202020204" pitchFamily="34" charset="0"/>
                <a:cs typeface="Arial" panose="020B0604020202020204" pitchFamily="34" charset="0"/>
              </a:rPr>
              <a:t>viewed international trade as a </a:t>
            </a:r>
            <a:r>
              <a:rPr lang="en-US" sz="2200" b="1" dirty="0">
                <a:latin typeface="Arial" panose="020B0604020202020204" pitchFamily="34" charset="0"/>
                <a:cs typeface="Arial" panose="020B0604020202020204" pitchFamily="34" charset="0"/>
              </a:rPr>
              <a:t>zero-sum game</a:t>
            </a:r>
            <a:r>
              <a:rPr lang="en-US" sz="2200" dirty="0">
                <a:latin typeface="Arial" panose="020B0604020202020204" pitchFamily="34" charset="0"/>
                <a:cs typeface="Arial" panose="020B0604020202020204" pitchFamily="34" charset="0"/>
              </a:rPr>
              <a:t>, where one country’s gain was another country’s loss. </a:t>
            </a:r>
            <a:r>
              <a:rPr lang="en-US" sz="2200" dirty="0" smtClean="0">
                <a:latin typeface="Arial" panose="020B0604020202020204" pitchFamily="34" charset="0"/>
                <a:cs typeface="Arial" panose="020B0604020202020204" pitchFamily="34" charset="0"/>
              </a:rPr>
              <a:t> </a:t>
            </a:r>
          </a:p>
          <a:p>
            <a:pPr lvl="0" algn="just"/>
            <a:r>
              <a:rPr lang="en-US" sz="2200" b="1" dirty="0" smtClean="0">
                <a:latin typeface="Arial" panose="020B0604020202020204" pitchFamily="34" charset="0"/>
                <a:cs typeface="Arial" panose="020B0604020202020204" pitchFamily="34" charset="0"/>
              </a:rPr>
              <a:t>Stifling of Free Trade</a:t>
            </a:r>
            <a:r>
              <a:rPr lang="en-US" sz="2200" dirty="0" smtClean="0">
                <a:latin typeface="Arial" panose="020B0604020202020204" pitchFamily="34" charset="0"/>
                <a:cs typeface="Arial" panose="020B0604020202020204" pitchFamily="34" charset="0"/>
              </a:rPr>
              <a:t>: Mercantilist </a:t>
            </a:r>
            <a:r>
              <a:rPr lang="en-US" sz="2200" dirty="0">
                <a:latin typeface="Arial" panose="020B0604020202020204" pitchFamily="34" charset="0"/>
                <a:cs typeface="Arial" panose="020B0604020202020204" pitchFamily="34" charset="0"/>
              </a:rPr>
              <a:t>policies, particularly high tariffs and monopolies, were seen as restrictive and limiting economic growth. </a:t>
            </a:r>
            <a:r>
              <a:rPr lang="en-US" sz="2200" dirty="0" smtClean="0">
                <a:latin typeface="Arial" panose="020B0604020202020204" pitchFamily="34" charset="0"/>
                <a:cs typeface="Arial" panose="020B0604020202020204" pitchFamily="34" charset="0"/>
              </a:rPr>
              <a:t> </a:t>
            </a:r>
            <a:endParaRPr lang="en-US" sz="2200" dirty="0">
              <a:latin typeface="Arial" panose="020B0604020202020204" pitchFamily="34" charset="0"/>
              <a:cs typeface="Arial" panose="020B0604020202020204" pitchFamily="34" charset="0"/>
            </a:endParaRPr>
          </a:p>
          <a:p>
            <a:pPr lvl="0" algn="just"/>
            <a:r>
              <a:rPr lang="en-US" sz="2200" b="1" dirty="0">
                <a:latin typeface="Arial" panose="020B0604020202020204" pitchFamily="34" charset="0"/>
                <a:cs typeface="Arial" panose="020B0604020202020204" pitchFamily="34" charset="0"/>
              </a:rPr>
              <a:t>Inefficiency</a:t>
            </a:r>
            <a:r>
              <a:rPr lang="en-US" sz="2200" dirty="0" smtClean="0">
                <a:latin typeface="Arial" panose="020B0604020202020204" pitchFamily="34" charset="0"/>
                <a:cs typeface="Arial" panose="020B0604020202020204" pitchFamily="34" charset="0"/>
              </a:rPr>
              <a:t>: The </a:t>
            </a:r>
            <a:r>
              <a:rPr lang="en-US" sz="2200" dirty="0">
                <a:latin typeface="Arial" panose="020B0604020202020204" pitchFamily="34" charset="0"/>
                <a:cs typeface="Arial" panose="020B0604020202020204" pitchFamily="34" charset="0"/>
              </a:rPr>
              <a:t>heavy government intervention in the economy, the promotion of inefficient industries, and the stifling of competition through monopolies were criticized for reducing economic dynamism and innovation.</a:t>
            </a:r>
          </a:p>
          <a:p>
            <a:pPr lvl="0" algn="just"/>
            <a:r>
              <a:rPr lang="en-US" sz="2200" b="1" dirty="0">
                <a:latin typeface="Arial" panose="020B0604020202020204" pitchFamily="34" charset="0"/>
                <a:cs typeface="Arial" panose="020B0604020202020204" pitchFamily="34" charset="0"/>
              </a:rPr>
              <a:t>Neglect of Consumption</a:t>
            </a:r>
            <a:r>
              <a:rPr lang="en-US" sz="2200" dirty="0" smtClean="0">
                <a:latin typeface="Arial" panose="020B0604020202020204" pitchFamily="34" charset="0"/>
                <a:cs typeface="Arial" panose="020B0604020202020204" pitchFamily="34" charset="0"/>
              </a:rPr>
              <a:t>: Mercantilism </a:t>
            </a:r>
            <a:r>
              <a:rPr lang="en-US" sz="2200" dirty="0">
                <a:latin typeface="Arial" panose="020B0604020202020204" pitchFamily="34" charset="0"/>
                <a:cs typeface="Arial" panose="020B0604020202020204" pitchFamily="34" charset="0"/>
              </a:rPr>
              <a:t>prioritized accumulating wealth (gold and silver) over improving the living standards of citizens. </a:t>
            </a:r>
            <a:r>
              <a:rPr lang="en-US" sz="2200" dirty="0" smtClean="0">
                <a:latin typeface="Arial" panose="020B0604020202020204" pitchFamily="34" charset="0"/>
                <a:cs typeface="Arial" panose="020B0604020202020204" pitchFamily="34" charset="0"/>
              </a:rPr>
              <a:t> </a:t>
            </a:r>
            <a:endParaRPr lang="en-US" sz="2200" dirty="0">
              <a:latin typeface="Arial" panose="020B0604020202020204" pitchFamily="34" charset="0"/>
              <a:cs typeface="Arial" panose="020B0604020202020204" pitchFamily="34" charset="0"/>
            </a:endParaRPr>
          </a:p>
        </p:txBody>
      </p:sp>
      <p:sp>
        <p:nvSpPr>
          <p:cNvPr id="3" name="Title 2"/>
          <p:cNvSpPr>
            <a:spLocks noGrp="1"/>
          </p:cNvSpPr>
          <p:nvPr>
            <p:ph type="title"/>
          </p:nvPr>
        </p:nvSpPr>
        <p:spPr/>
        <p:txBody>
          <a:bodyPr>
            <a:normAutofit/>
          </a:bodyPr>
          <a:lstStyle/>
          <a:p>
            <a:r>
              <a:rPr lang="en-US" sz="3600" b="0" dirty="0">
                <a:effectLst/>
                <a:latin typeface="Arial" panose="020B0604020202020204" pitchFamily="34" charset="0"/>
                <a:cs typeface="Arial" panose="020B0604020202020204" pitchFamily="34" charset="0"/>
              </a:rPr>
              <a:t>Criticisms of Mercantilism</a:t>
            </a:r>
            <a:endParaRPr lang="en-US" sz="2800" b="0" dirty="0">
              <a:effectLst/>
              <a:latin typeface="Arial" panose="020B0604020202020204" pitchFamily="34" charset="0"/>
              <a:cs typeface="Arial" panose="020B0604020202020204" pitchFamily="34" charset="0"/>
            </a:endParaRPr>
          </a:p>
        </p:txBody>
      </p:sp>
      <p:sp>
        <p:nvSpPr>
          <p:cNvPr id="4" name="Slide Number Placeholder 3"/>
          <p:cNvSpPr>
            <a:spLocks noGrp="1"/>
          </p:cNvSpPr>
          <p:nvPr>
            <p:ph type="sldNum" sz="quarter" idx="12"/>
          </p:nvPr>
        </p:nvSpPr>
        <p:spPr/>
        <p:txBody>
          <a:bodyPr/>
          <a:lstStyle/>
          <a:p>
            <a:fld id="{182F15D9-E63D-4E66-A438-59A921FC5846}" type="slidenum">
              <a:rPr lang="en-US" smtClean="0"/>
              <a:t>53</a:t>
            </a:fld>
            <a:endParaRPr lang="en-US"/>
          </a:p>
        </p:txBody>
      </p:sp>
    </p:spTree>
    <p:extLst>
      <p:ext uri="{BB962C8B-B14F-4D97-AF65-F5344CB8AC3E}">
        <p14:creationId xmlns:p14="http://schemas.microsoft.com/office/powerpoint/2010/main" val="2434530045"/>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4000">
        <p15:prstTrans prst="pageCurlDouble"/>
      </p:transition>
    </mc:Choice>
    <mc:Fallback xmlns="">
      <p:transition spd="slow">
        <p:fade/>
      </p:transition>
    </mc:Fallback>
  </mc:AlternateContent>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normAutofit fontScale="92500" lnSpcReduction="10000"/>
          </a:bodyPr>
          <a:lstStyle/>
          <a:p>
            <a:pPr algn="just">
              <a:lnSpc>
                <a:spcPct val="150000"/>
              </a:lnSpc>
            </a:pPr>
            <a:r>
              <a:rPr lang="en-US" sz="2400" dirty="0" smtClean="0">
                <a:latin typeface="Arial" panose="020B0604020202020204" pitchFamily="34" charset="0"/>
                <a:cs typeface="Arial" panose="020B0604020202020204" pitchFamily="34" charset="0"/>
              </a:rPr>
              <a:t>While </a:t>
            </a:r>
            <a:r>
              <a:rPr lang="en-US" sz="2400" dirty="0">
                <a:latin typeface="Arial" panose="020B0604020202020204" pitchFamily="34" charset="0"/>
                <a:cs typeface="Arial" panose="020B0604020202020204" pitchFamily="34" charset="0"/>
              </a:rPr>
              <a:t>mercantilism as an economic system faded by the 19th century, many of its ideas left a lasting impact. Several of its principles, such as </a:t>
            </a:r>
            <a:r>
              <a:rPr lang="en-US" sz="2400" b="1" dirty="0">
                <a:latin typeface="Arial" panose="020B0604020202020204" pitchFamily="34" charset="0"/>
                <a:cs typeface="Arial" panose="020B0604020202020204" pitchFamily="34" charset="0"/>
              </a:rPr>
              <a:t>protectionism</a:t>
            </a:r>
            <a:r>
              <a:rPr lang="en-US" sz="2400" dirty="0">
                <a:latin typeface="Arial" panose="020B0604020202020204" pitchFamily="34" charset="0"/>
                <a:cs typeface="Arial" panose="020B0604020202020204" pitchFamily="34" charset="0"/>
              </a:rPr>
              <a:t> and </a:t>
            </a:r>
            <a:r>
              <a:rPr lang="en-US" sz="2400" b="1" dirty="0">
                <a:latin typeface="Arial" panose="020B0604020202020204" pitchFamily="34" charset="0"/>
                <a:cs typeface="Arial" panose="020B0604020202020204" pitchFamily="34" charset="0"/>
              </a:rPr>
              <a:t>government intervention</a:t>
            </a:r>
            <a:r>
              <a:rPr lang="en-US" sz="2400" dirty="0">
                <a:latin typeface="Arial" panose="020B0604020202020204" pitchFamily="34" charset="0"/>
                <a:cs typeface="Arial" panose="020B0604020202020204" pitchFamily="34" charset="0"/>
              </a:rPr>
              <a:t> in trade, are still seen in modern economic policies. </a:t>
            </a:r>
            <a:endParaRPr lang="en-US" sz="2400" dirty="0" smtClean="0">
              <a:latin typeface="Arial" panose="020B0604020202020204" pitchFamily="34" charset="0"/>
              <a:cs typeface="Arial" panose="020B0604020202020204" pitchFamily="34" charset="0"/>
            </a:endParaRPr>
          </a:p>
          <a:p>
            <a:pPr algn="just">
              <a:lnSpc>
                <a:spcPct val="150000"/>
              </a:lnSpc>
            </a:pPr>
            <a:r>
              <a:rPr lang="en-US" sz="2400" dirty="0" smtClean="0">
                <a:latin typeface="Arial" panose="020B0604020202020204" pitchFamily="34" charset="0"/>
                <a:cs typeface="Arial" panose="020B0604020202020204" pitchFamily="34" charset="0"/>
              </a:rPr>
              <a:t>Today</a:t>
            </a:r>
            <a:r>
              <a:rPr lang="en-US" sz="2400" dirty="0">
                <a:latin typeface="Arial" panose="020B0604020202020204" pitchFamily="34" charset="0"/>
                <a:cs typeface="Arial" panose="020B0604020202020204" pitchFamily="34" charset="0"/>
              </a:rPr>
              <a:t>, aspects of mercantilism can be observed in some countries' economic strategies, particularly in policies that favor export-led growth and the restriction of imports to protect domestic industries.</a:t>
            </a:r>
          </a:p>
        </p:txBody>
      </p:sp>
      <p:sp>
        <p:nvSpPr>
          <p:cNvPr id="3" name="Title 2"/>
          <p:cNvSpPr>
            <a:spLocks noGrp="1"/>
          </p:cNvSpPr>
          <p:nvPr>
            <p:ph type="title"/>
          </p:nvPr>
        </p:nvSpPr>
        <p:spPr/>
        <p:txBody>
          <a:bodyPr>
            <a:normAutofit/>
          </a:bodyPr>
          <a:lstStyle/>
          <a:p>
            <a:r>
              <a:rPr lang="en-US" sz="3600" b="0" dirty="0">
                <a:effectLst/>
                <a:latin typeface="Arial" panose="020B0604020202020204" pitchFamily="34" charset="0"/>
                <a:cs typeface="Arial" panose="020B0604020202020204" pitchFamily="34" charset="0"/>
              </a:rPr>
              <a:t>Legacy of Mercantilism</a:t>
            </a:r>
          </a:p>
        </p:txBody>
      </p:sp>
      <p:sp>
        <p:nvSpPr>
          <p:cNvPr id="4" name="Slide Number Placeholder 3"/>
          <p:cNvSpPr>
            <a:spLocks noGrp="1"/>
          </p:cNvSpPr>
          <p:nvPr>
            <p:ph type="sldNum" sz="quarter" idx="12"/>
          </p:nvPr>
        </p:nvSpPr>
        <p:spPr/>
        <p:txBody>
          <a:bodyPr/>
          <a:lstStyle/>
          <a:p>
            <a:fld id="{182F15D9-E63D-4E66-A438-59A921FC5846}" type="slidenum">
              <a:rPr lang="en-US" smtClean="0"/>
              <a:t>54</a:t>
            </a:fld>
            <a:endParaRPr lang="en-US"/>
          </a:p>
        </p:txBody>
      </p:sp>
    </p:spTree>
    <p:extLst>
      <p:ext uri="{BB962C8B-B14F-4D97-AF65-F5344CB8AC3E}">
        <p14:creationId xmlns:p14="http://schemas.microsoft.com/office/powerpoint/2010/main" val="4200022219"/>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4000">
        <p15:prstTrans prst="pageCurlDouble"/>
      </p:transition>
    </mc:Choice>
    <mc:Fallback xmlns="">
      <p:transition spd="slow">
        <p:fade/>
      </p:transition>
    </mc:Fallback>
  </mc:AlternateContent>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noAutofit/>
          </a:bodyPr>
          <a:lstStyle/>
          <a:p>
            <a:pPr algn="just">
              <a:lnSpc>
                <a:spcPct val="170000"/>
              </a:lnSpc>
            </a:pPr>
            <a:r>
              <a:rPr lang="en-US" sz="2400" dirty="0" smtClean="0">
                <a:latin typeface="Arial" panose="020B0604020202020204" pitchFamily="34" charset="0"/>
                <a:cs typeface="Arial" panose="020B0604020202020204" pitchFamily="34" charset="0"/>
              </a:rPr>
              <a:t>Observing </a:t>
            </a:r>
            <a:r>
              <a:rPr lang="en-US" sz="2400" dirty="0">
                <a:latin typeface="Arial" panose="020B0604020202020204" pitchFamily="34" charset="0"/>
                <a:cs typeface="Arial" panose="020B0604020202020204" pitchFamily="34" charset="0"/>
              </a:rPr>
              <a:t>that traditional economic theories fail to explain why certain countries have succeeded in the post-Second World War era, M. E. Porter put forward a fresh hypothesis concerning the basic determinants of the national competitive advantages that lead to international trade. Porter's analysis begins from the following propositions</a:t>
            </a:r>
            <a:r>
              <a:rPr lang="en-US" sz="2400" dirty="0" smtClean="0">
                <a:latin typeface="Arial" panose="020B0604020202020204" pitchFamily="34" charset="0"/>
                <a:cs typeface="Arial" panose="020B0604020202020204" pitchFamily="34" charset="0"/>
              </a:rPr>
              <a:t>:</a:t>
            </a:r>
            <a:endParaRPr lang="en-US" sz="2400" dirty="0">
              <a:latin typeface="Arial" panose="020B0604020202020204" pitchFamily="34" charset="0"/>
              <a:cs typeface="Arial" panose="020B0604020202020204" pitchFamily="34" charset="0"/>
            </a:endParaRPr>
          </a:p>
        </p:txBody>
      </p:sp>
      <p:sp>
        <p:nvSpPr>
          <p:cNvPr id="3" name="Title 2"/>
          <p:cNvSpPr>
            <a:spLocks noGrp="1"/>
          </p:cNvSpPr>
          <p:nvPr>
            <p:ph type="title"/>
          </p:nvPr>
        </p:nvSpPr>
        <p:spPr/>
        <p:txBody>
          <a:bodyPr>
            <a:normAutofit/>
          </a:bodyPr>
          <a:lstStyle/>
          <a:p>
            <a:r>
              <a:rPr lang="en-US" sz="3600" b="0" dirty="0" smtClean="0">
                <a:effectLst/>
                <a:latin typeface="Arial" panose="020B0604020202020204" pitchFamily="34" charset="0"/>
                <a:cs typeface="Arial" panose="020B0604020202020204" pitchFamily="34" charset="0"/>
              </a:rPr>
              <a:t>The </a:t>
            </a:r>
            <a:r>
              <a:rPr lang="en-US" sz="3600" b="0" dirty="0">
                <a:effectLst/>
                <a:latin typeface="Arial" panose="020B0604020202020204" pitchFamily="34" charset="0"/>
                <a:cs typeface="Arial" panose="020B0604020202020204" pitchFamily="34" charset="0"/>
              </a:rPr>
              <a:t>work of Michael </a:t>
            </a:r>
            <a:r>
              <a:rPr lang="en-US" sz="3600" b="0" dirty="0" smtClean="0">
                <a:effectLst/>
                <a:latin typeface="Arial" panose="020B0604020202020204" pitchFamily="34" charset="0"/>
                <a:cs typeface="Arial" panose="020B0604020202020204" pitchFamily="34" charset="0"/>
              </a:rPr>
              <a:t>Porter</a:t>
            </a:r>
            <a:endParaRPr lang="en-US" sz="3600" b="0" dirty="0">
              <a:latin typeface="Arial" panose="020B0604020202020204" pitchFamily="34" charset="0"/>
              <a:cs typeface="Arial" panose="020B0604020202020204" pitchFamily="34" charset="0"/>
            </a:endParaRPr>
          </a:p>
        </p:txBody>
      </p:sp>
      <p:sp>
        <p:nvSpPr>
          <p:cNvPr id="4" name="Slide Number Placeholder 3"/>
          <p:cNvSpPr>
            <a:spLocks noGrp="1"/>
          </p:cNvSpPr>
          <p:nvPr>
            <p:ph type="sldNum" sz="quarter" idx="12"/>
          </p:nvPr>
        </p:nvSpPr>
        <p:spPr/>
        <p:txBody>
          <a:bodyPr/>
          <a:lstStyle/>
          <a:p>
            <a:fld id="{182F15D9-E63D-4E66-A438-59A921FC5846}" type="slidenum">
              <a:rPr lang="en-US" smtClean="0"/>
              <a:t>55</a:t>
            </a:fld>
            <a:endParaRPr lang="en-US"/>
          </a:p>
        </p:txBody>
      </p:sp>
    </p:spTree>
    <p:extLst>
      <p:ext uri="{BB962C8B-B14F-4D97-AF65-F5344CB8AC3E}">
        <p14:creationId xmlns:p14="http://schemas.microsoft.com/office/powerpoint/2010/main" val="538100506"/>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4000">
        <p15:prstTrans prst="pageCurlDouble"/>
      </p:transition>
    </mc:Choice>
    <mc:Fallback xmlns="">
      <p:transition spd="slow">
        <p:fade/>
      </p:transition>
    </mc:Fallback>
  </mc:AlternateContent>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noAutofit/>
          </a:bodyPr>
          <a:lstStyle/>
          <a:p>
            <a:pPr algn="just">
              <a:lnSpc>
                <a:spcPct val="170000"/>
              </a:lnSpc>
            </a:pPr>
            <a:r>
              <a:rPr lang="en-US" sz="2400" dirty="0" smtClean="0">
                <a:latin typeface="Arial" panose="020B0604020202020204" pitchFamily="34" charset="0"/>
                <a:cs typeface="Arial" panose="020B0604020202020204" pitchFamily="34" charset="0"/>
              </a:rPr>
              <a:t>a</a:t>
            </a:r>
            <a:r>
              <a:rPr lang="en-US" sz="2400" dirty="0">
                <a:latin typeface="Arial" panose="020B0604020202020204" pitchFamily="34" charset="0"/>
                <a:cs typeface="Arial" panose="020B0604020202020204" pitchFamily="34" charset="0"/>
              </a:rPr>
              <a:t>) The capacity to automate complete production processes means that workforce costs and competencies are not as critically important to suc­cessful operations as they once were.</a:t>
            </a:r>
          </a:p>
          <a:p>
            <a:pPr algn="just">
              <a:lnSpc>
                <a:spcPct val="170000"/>
              </a:lnSpc>
            </a:pPr>
            <a:r>
              <a:rPr lang="en-US" sz="2400" dirty="0">
                <a:latin typeface="Arial" panose="020B0604020202020204" pitchFamily="34" charset="0"/>
                <a:cs typeface="Arial" panose="020B0604020202020204" pitchFamily="34" charset="0"/>
              </a:rPr>
              <a:t>b) Companies today are increasingly international in outlook and able to shift operations from country to country at will.</a:t>
            </a:r>
          </a:p>
          <a:p>
            <a:pPr algn="just">
              <a:lnSpc>
                <a:spcPct val="170000"/>
              </a:lnSpc>
            </a:pPr>
            <a:endParaRPr lang="en-US" sz="2400" dirty="0">
              <a:latin typeface="Arial" panose="020B0604020202020204" pitchFamily="34" charset="0"/>
              <a:cs typeface="Arial" panose="020B0604020202020204" pitchFamily="34" charset="0"/>
            </a:endParaRPr>
          </a:p>
        </p:txBody>
      </p:sp>
      <p:sp>
        <p:nvSpPr>
          <p:cNvPr id="3" name="Title 2"/>
          <p:cNvSpPr>
            <a:spLocks noGrp="1"/>
          </p:cNvSpPr>
          <p:nvPr>
            <p:ph type="title"/>
          </p:nvPr>
        </p:nvSpPr>
        <p:spPr/>
        <p:txBody>
          <a:bodyPr>
            <a:normAutofit/>
          </a:bodyPr>
          <a:lstStyle/>
          <a:p>
            <a:r>
              <a:rPr lang="en-US" sz="3600" b="0" dirty="0" smtClean="0">
                <a:effectLst/>
                <a:latin typeface="Arial" panose="020B0604020202020204" pitchFamily="34" charset="0"/>
                <a:cs typeface="Arial" panose="020B0604020202020204" pitchFamily="34" charset="0"/>
              </a:rPr>
              <a:t>The </a:t>
            </a:r>
            <a:r>
              <a:rPr lang="en-US" sz="3600" b="0" dirty="0">
                <a:effectLst/>
                <a:latin typeface="Arial" panose="020B0604020202020204" pitchFamily="34" charset="0"/>
                <a:cs typeface="Arial" panose="020B0604020202020204" pitchFamily="34" charset="0"/>
              </a:rPr>
              <a:t>work of Michael </a:t>
            </a:r>
            <a:r>
              <a:rPr lang="en-US" sz="3600" b="0" dirty="0" smtClean="0">
                <a:effectLst/>
                <a:latin typeface="Arial" panose="020B0604020202020204" pitchFamily="34" charset="0"/>
                <a:cs typeface="Arial" panose="020B0604020202020204" pitchFamily="34" charset="0"/>
              </a:rPr>
              <a:t>Porter</a:t>
            </a:r>
            <a:endParaRPr lang="en-US" sz="3600" b="0" dirty="0">
              <a:latin typeface="Arial" panose="020B0604020202020204" pitchFamily="34" charset="0"/>
              <a:cs typeface="Arial" panose="020B0604020202020204" pitchFamily="34" charset="0"/>
            </a:endParaRPr>
          </a:p>
        </p:txBody>
      </p:sp>
      <p:sp>
        <p:nvSpPr>
          <p:cNvPr id="4" name="Slide Number Placeholder 3"/>
          <p:cNvSpPr>
            <a:spLocks noGrp="1"/>
          </p:cNvSpPr>
          <p:nvPr>
            <p:ph type="sldNum" sz="quarter" idx="12"/>
          </p:nvPr>
        </p:nvSpPr>
        <p:spPr/>
        <p:txBody>
          <a:bodyPr/>
          <a:lstStyle/>
          <a:p>
            <a:fld id="{182F15D9-E63D-4E66-A438-59A921FC5846}" type="slidenum">
              <a:rPr lang="en-US" smtClean="0"/>
              <a:t>56</a:t>
            </a:fld>
            <a:endParaRPr lang="en-US"/>
          </a:p>
        </p:txBody>
      </p:sp>
    </p:spTree>
    <p:extLst>
      <p:ext uri="{BB962C8B-B14F-4D97-AF65-F5344CB8AC3E}">
        <p14:creationId xmlns:p14="http://schemas.microsoft.com/office/powerpoint/2010/main" val="2236030232"/>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4000">
        <p15:prstTrans prst="pageCurlDouble"/>
      </p:transition>
    </mc:Choice>
    <mc:Fallback xmlns="">
      <p:transition spd="slow">
        <p:fade/>
      </p:transition>
    </mc:Fallback>
  </mc:AlternateContent>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457200" y="1219200"/>
            <a:ext cx="8229600" cy="5105400"/>
          </a:xfrm>
        </p:spPr>
        <p:txBody>
          <a:bodyPr>
            <a:noAutofit/>
          </a:bodyPr>
          <a:lstStyle/>
          <a:p>
            <a:pPr marL="109728" indent="0" algn="just">
              <a:buNone/>
            </a:pPr>
            <a:r>
              <a:rPr lang="en-US" sz="2000" dirty="0">
                <a:latin typeface="Arial" panose="020B0604020202020204" pitchFamily="34" charset="0"/>
                <a:cs typeface="Arial" panose="020B0604020202020204" pitchFamily="34" charset="0"/>
              </a:rPr>
              <a:t>c) The rise of the multinational corporation has broken the link between corporate efficiency and the quality and availability of resources </a:t>
            </a:r>
            <a:r>
              <a:rPr lang="en-US" sz="2000" dirty="0" smtClean="0">
                <a:latin typeface="Arial" panose="020B0604020202020204" pitchFamily="34" charset="0"/>
                <a:cs typeface="Arial" panose="020B0604020202020204" pitchFamily="34" charset="0"/>
              </a:rPr>
              <a:t>within </a:t>
            </a:r>
            <a:r>
              <a:rPr lang="en-US" sz="2000" dirty="0">
                <a:latin typeface="Arial" panose="020B0604020202020204" pitchFamily="34" charset="0"/>
                <a:cs typeface="Arial" panose="020B0604020202020204" pitchFamily="34" charset="0"/>
              </a:rPr>
              <a:t>the firm's own country. An MNC is not dependent on the resource base of just one nation; it operates wherever and whenever condi­tions are </a:t>
            </a:r>
            <a:r>
              <a:rPr lang="en-US" sz="2000" dirty="0" err="1">
                <a:latin typeface="Arial" panose="020B0604020202020204" pitchFamily="34" charset="0"/>
                <a:cs typeface="Arial" panose="020B0604020202020204" pitchFamily="34" charset="0"/>
              </a:rPr>
              <a:t>favourable</a:t>
            </a:r>
            <a:r>
              <a:rPr lang="en-US" sz="2000" dirty="0" smtClean="0">
                <a:latin typeface="Arial" panose="020B0604020202020204" pitchFamily="34" charset="0"/>
                <a:cs typeface="Arial" panose="020B0604020202020204" pitchFamily="34" charset="0"/>
              </a:rPr>
              <a:t>.</a:t>
            </a:r>
          </a:p>
          <a:p>
            <a:pPr marL="109728" indent="0" algn="just">
              <a:buNone/>
            </a:pPr>
            <a:endParaRPr lang="en-US" sz="2000" dirty="0">
              <a:latin typeface="Arial" panose="020B0604020202020204" pitchFamily="34" charset="0"/>
              <a:cs typeface="Arial" panose="020B0604020202020204" pitchFamily="34" charset="0"/>
            </a:endParaRPr>
          </a:p>
          <a:p>
            <a:pPr marL="109728" indent="0" algn="just">
              <a:buNone/>
            </a:pPr>
            <a:r>
              <a:rPr lang="en-US" sz="2000" dirty="0">
                <a:latin typeface="Arial" panose="020B0604020202020204" pitchFamily="34" charset="0"/>
                <a:cs typeface="Arial" panose="020B0604020202020204" pitchFamily="34" charset="0"/>
              </a:rPr>
              <a:t>d) The workforces and capital market arrangements of many industrialized countries are today broadly comparable, so that companies have greater choice over where they can locate activities. </a:t>
            </a:r>
            <a:r>
              <a:rPr lang="en-US" sz="2000" dirty="0" smtClean="0">
                <a:latin typeface="Arial" panose="020B0604020202020204" pitchFamily="34" charset="0"/>
                <a:cs typeface="Arial" panose="020B0604020202020204" pitchFamily="34" charset="0"/>
              </a:rPr>
              <a:t>Hence the pressures of supply and demand will tend in the long term to </a:t>
            </a:r>
            <a:r>
              <a:rPr lang="en-US" sz="2000" dirty="0" err="1" smtClean="0">
                <a:latin typeface="Arial" panose="020B0604020202020204" pitchFamily="34" charset="0"/>
                <a:cs typeface="Arial" panose="020B0604020202020204" pitchFamily="34" charset="0"/>
              </a:rPr>
              <a:t>equalise</a:t>
            </a:r>
            <a:r>
              <a:rPr lang="en-US" sz="2000" dirty="0" smtClean="0">
                <a:latin typeface="Arial" panose="020B0604020202020204" pitchFamily="34" charset="0"/>
                <a:cs typeface="Arial" panose="020B0604020202020204" pitchFamily="34" charset="0"/>
              </a:rPr>
              <a:t> the costs of skilled </a:t>
            </a:r>
            <a:r>
              <a:rPr lang="en-US" sz="2000" dirty="0" err="1" smtClean="0">
                <a:latin typeface="Arial" panose="020B0604020202020204" pitchFamily="34" charset="0"/>
                <a:cs typeface="Arial" panose="020B0604020202020204" pitchFamily="34" charset="0"/>
              </a:rPr>
              <a:t>labour</a:t>
            </a:r>
            <a:r>
              <a:rPr lang="en-US" sz="2000" dirty="0" smtClean="0">
                <a:latin typeface="Arial" panose="020B0604020202020204" pitchFamily="34" charset="0"/>
                <a:cs typeface="Arial" panose="020B0604020202020204" pitchFamily="34" charset="0"/>
              </a:rPr>
              <a:t> and capital in these countries. Today</a:t>
            </a:r>
            <a:r>
              <a:rPr lang="en-US" sz="2000" dirty="0">
                <a:latin typeface="Arial" panose="020B0604020202020204" pitchFamily="34" charset="0"/>
                <a:cs typeface="Arial" panose="020B0604020202020204" pitchFamily="34" charset="0"/>
              </a:rPr>
              <a:t>, automated equipment can easily be substituted for </a:t>
            </a:r>
            <a:r>
              <a:rPr lang="en-US" sz="2000" dirty="0" err="1">
                <a:latin typeface="Arial" panose="020B0604020202020204" pitchFamily="34" charset="0"/>
                <a:cs typeface="Arial" panose="020B0604020202020204" pitchFamily="34" charset="0"/>
              </a:rPr>
              <a:t>labour</a:t>
            </a:r>
            <a:r>
              <a:rPr lang="en-US" sz="2000" dirty="0">
                <a:latin typeface="Arial" panose="020B0604020202020204" pitchFamily="34" charset="0"/>
                <a:cs typeface="Arial" panose="020B0604020202020204" pitchFamily="34" charset="0"/>
              </a:rPr>
              <a:t>, and modern technology enables the creation of synthetic substitutes for expensive raw materials.</a:t>
            </a:r>
          </a:p>
        </p:txBody>
      </p:sp>
      <p:sp>
        <p:nvSpPr>
          <p:cNvPr id="3" name="Title 2"/>
          <p:cNvSpPr>
            <a:spLocks noGrp="1"/>
          </p:cNvSpPr>
          <p:nvPr>
            <p:ph type="title"/>
          </p:nvPr>
        </p:nvSpPr>
        <p:spPr/>
        <p:txBody>
          <a:bodyPr>
            <a:normAutofit/>
          </a:bodyPr>
          <a:lstStyle/>
          <a:p>
            <a:r>
              <a:rPr lang="en-US" sz="3600" b="0" dirty="0">
                <a:effectLst/>
                <a:latin typeface="Arial" panose="020B0604020202020204" pitchFamily="34" charset="0"/>
                <a:cs typeface="Arial" panose="020B0604020202020204" pitchFamily="34" charset="0"/>
              </a:rPr>
              <a:t>The work of Michael Porter</a:t>
            </a:r>
            <a:endParaRPr lang="en-US" sz="3600" dirty="0"/>
          </a:p>
        </p:txBody>
      </p:sp>
      <p:sp>
        <p:nvSpPr>
          <p:cNvPr id="4" name="Slide Number Placeholder 3"/>
          <p:cNvSpPr>
            <a:spLocks noGrp="1"/>
          </p:cNvSpPr>
          <p:nvPr>
            <p:ph type="sldNum" sz="quarter" idx="12"/>
          </p:nvPr>
        </p:nvSpPr>
        <p:spPr/>
        <p:txBody>
          <a:bodyPr/>
          <a:lstStyle/>
          <a:p>
            <a:fld id="{182F15D9-E63D-4E66-A438-59A921FC5846}" type="slidenum">
              <a:rPr lang="en-US" smtClean="0"/>
              <a:t>57</a:t>
            </a:fld>
            <a:endParaRPr lang="en-US"/>
          </a:p>
        </p:txBody>
      </p:sp>
    </p:spTree>
    <p:extLst>
      <p:ext uri="{BB962C8B-B14F-4D97-AF65-F5344CB8AC3E}">
        <p14:creationId xmlns:p14="http://schemas.microsoft.com/office/powerpoint/2010/main" val="3287077156"/>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4000">
        <p15:prstTrans prst="pageCurlDouble"/>
      </p:transition>
    </mc:Choice>
    <mc:Fallback xmlns="">
      <p:transition spd="slow">
        <p:fade/>
      </p:transition>
    </mc:Fallback>
  </mc:AlternateContent>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457200" y="1219200"/>
            <a:ext cx="8229600" cy="5105400"/>
          </a:xfrm>
        </p:spPr>
        <p:txBody>
          <a:bodyPr>
            <a:noAutofit/>
          </a:bodyPr>
          <a:lstStyle/>
          <a:p>
            <a:pPr algn="just"/>
            <a:r>
              <a:rPr lang="en-US" sz="2400" dirty="0">
                <a:latin typeface="Arial" panose="020B0604020202020204" pitchFamily="34" charset="0"/>
                <a:cs typeface="Arial" panose="020B0604020202020204" pitchFamily="34" charset="0"/>
              </a:rPr>
              <a:t>These new </a:t>
            </a:r>
            <a:r>
              <a:rPr lang="en-US" sz="2400" dirty="0" smtClean="0">
                <a:latin typeface="Arial" panose="020B0604020202020204" pitchFamily="34" charset="0"/>
                <a:cs typeface="Arial" panose="020B0604020202020204" pitchFamily="34" charset="0"/>
              </a:rPr>
              <a:t>realities mean </a:t>
            </a:r>
            <a:r>
              <a:rPr lang="en-US" sz="2400" dirty="0">
                <a:latin typeface="Arial" panose="020B0604020202020204" pitchFamily="34" charset="0"/>
                <a:cs typeface="Arial" panose="020B0604020202020204" pitchFamily="34" charset="0"/>
              </a:rPr>
              <a:t>that firms need constantly to seek new sources of competitive advantage. In particular they need to operate internationally in order to fine-tune their competitive strengths and to identify and then remove weaknesses. </a:t>
            </a:r>
            <a:endParaRPr lang="en-US" sz="2400" dirty="0" smtClean="0">
              <a:latin typeface="Arial" panose="020B0604020202020204" pitchFamily="34" charset="0"/>
              <a:cs typeface="Arial" panose="020B0604020202020204" pitchFamily="34" charset="0"/>
            </a:endParaRPr>
          </a:p>
          <a:p>
            <a:pPr algn="just"/>
            <a:r>
              <a:rPr lang="en-US" sz="2400" dirty="0" smtClean="0">
                <a:latin typeface="Arial" panose="020B0604020202020204" pitchFamily="34" charset="0"/>
                <a:cs typeface="Arial" panose="020B0604020202020204" pitchFamily="34" charset="0"/>
              </a:rPr>
              <a:t>The </a:t>
            </a:r>
            <a:r>
              <a:rPr lang="en-US" sz="2400" dirty="0">
                <a:latin typeface="Arial" panose="020B0604020202020204" pitchFamily="34" charset="0"/>
                <a:cs typeface="Arial" panose="020B0604020202020204" pitchFamily="34" charset="0"/>
              </a:rPr>
              <a:t>key determinant of contemporary national competitive </a:t>
            </a:r>
            <a:r>
              <a:rPr lang="en-US" sz="2400" dirty="0" smtClean="0">
                <a:latin typeface="Arial" panose="020B0604020202020204" pitchFamily="34" charset="0"/>
                <a:cs typeface="Arial" panose="020B0604020202020204" pitchFamily="34" charset="0"/>
              </a:rPr>
              <a:t>advantage </a:t>
            </a:r>
            <a:r>
              <a:rPr lang="en-US" sz="2400" dirty="0">
                <a:latin typeface="Arial" panose="020B0604020202020204" pitchFamily="34" charset="0"/>
                <a:cs typeface="Arial" panose="020B0604020202020204" pitchFamily="34" charset="0"/>
              </a:rPr>
              <a:t>is product and process innovation - not cheap </a:t>
            </a:r>
            <a:r>
              <a:rPr lang="en-US" sz="2400" dirty="0" err="1">
                <a:latin typeface="Arial" panose="020B0604020202020204" pitchFamily="34" charset="0"/>
                <a:cs typeface="Arial" panose="020B0604020202020204" pitchFamily="34" charset="0"/>
              </a:rPr>
              <a:t>labour</a:t>
            </a:r>
            <a:r>
              <a:rPr lang="en-US" sz="2400" dirty="0">
                <a:latin typeface="Arial" panose="020B0604020202020204" pitchFamily="34" charset="0"/>
                <a:cs typeface="Arial" panose="020B0604020202020204" pitchFamily="34" charset="0"/>
              </a:rPr>
              <a:t> or an abundance of natural resources. </a:t>
            </a:r>
          </a:p>
        </p:txBody>
      </p:sp>
      <p:sp>
        <p:nvSpPr>
          <p:cNvPr id="3" name="Title 2"/>
          <p:cNvSpPr>
            <a:spLocks noGrp="1"/>
          </p:cNvSpPr>
          <p:nvPr>
            <p:ph type="title"/>
          </p:nvPr>
        </p:nvSpPr>
        <p:spPr/>
        <p:txBody>
          <a:bodyPr>
            <a:normAutofit/>
          </a:bodyPr>
          <a:lstStyle/>
          <a:p>
            <a:r>
              <a:rPr lang="en-US" sz="3600" b="0" dirty="0">
                <a:effectLst/>
                <a:latin typeface="Arial" panose="020B0604020202020204" pitchFamily="34" charset="0"/>
                <a:cs typeface="Arial" panose="020B0604020202020204" pitchFamily="34" charset="0"/>
              </a:rPr>
              <a:t>The work of Michael Porter</a:t>
            </a:r>
            <a:endParaRPr lang="en-US" sz="3600" dirty="0"/>
          </a:p>
        </p:txBody>
      </p:sp>
      <p:sp>
        <p:nvSpPr>
          <p:cNvPr id="4" name="Slide Number Placeholder 3"/>
          <p:cNvSpPr>
            <a:spLocks noGrp="1"/>
          </p:cNvSpPr>
          <p:nvPr>
            <p:ph type="sldNum" sz="quarter" idx="12"/>
          </p:nvPr>
        </p:nvSpPr>
        <p:spPr/>
        <p:txBody>
          <a:bodyPr/>
          <a:lstStyle/>
          <a:p>
            <a:fld id="{182F15D9-E63D-4E66-A438-59A921FC5846}" type="slidenum">
              <a:rPr lang="en-US" smtClean="0"/>
              <a:t>58</a:t>
            </a:fld>
            <a:endParaRPr lang="en-US"/>
          </a:p>
        </p:txBody>
      </p:sp>
    </p:spTree>
    <p:extLst>
      <p:ext uri="{BB962C8B-B14F-4D97-AF65-F5344CB8AC3E}">
        <p14:creationId xmlns:p14="http://schemas.microsoft.com/office/powerpoint/2010/main" val="3255980705"/>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4000">
        <p15:prstTrans prst="pageCurlDouble"/>
      </p:transition>
    </mc:Choice>
    <mc:Fallback xmlns="">
      <p:transition spd="slow">
        <p:fade/>
      </p:transition>
    </mc:Fallback>
  </mc:AlternateContent>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457200" y="1219200"/>
            <a:ext cx="8229600" cy="5105400"/>
          </a:xfrm>
        </p:spPr>
        <p:txBody>
          <a:bodyPr>
            <a:noAutofit/>
          </a:bodyPr>
          <a:lstStyle/>
          <a:p>
            <a:pPr algn="just">
              <a:lnSpc>
                <a:spcPct val="150000"/>
              </a:lnSpc>
            </a:pPr>
            <a:r>
              <a:rPr lang="en-US" sz="2400" dirty="0">
                <a:latin typeface="Arial" panose="020B0604020202020204" pitchFamily="34" charset="0"/>
                <a:cs typeface="Arial" panose="020B0604020202020204" pitchFamily="34" charset="0"/>
              </a:rPr>
              <a:t>According to Porter, six sets of variables determine a nation's ability to compete internationally, namely:</a:t>
            </a:r>
          </a:p>
          <a:p>
            <a:pPr marL="109728" indent="0" algn="just">
              <a:lnSpc>
                <a:spcPct val="150000"/>
              </a:lnSpc>
              <a:buNone/>
            </a:pPr>
            <a:r>
              <a:rPr lang="en-US" sz="2400" dirty="0">
                <a:latin typeface="Arial" panose="020B0604020202020204" pitchFamily="34" charset="0"/>
                <a:cs typeface="Arial" panose="020B0604020202020204" pitchFamily="34" charset="0"/>
              </a:rPr>
              <a:t>1) Demand conditions: the strength and nature of domestic demand; consumer desires, perceptions and levels of sophistication.</a:t>
            </a:r>
          </a:p>
          <a:p>
            <a:pPr marL="109728" indent="0" algn="just">
              <a:lnSpc>
                <a:spcPct val="150000"/>
              </a:lnSpc>
              <a:buNone/>
            </a:pPr>
            <a:r>
              <a:rPr lang="en-US" sz="2400" dirty="0">
                <a:latin typeface="Arial" panose="020B0604020202020204" pitchFamily="34" charset="0"/>
                <a:cs typeface="Arial" panose="020B0604020202020204" pitchFamily="34" charset="0"/>
              </a:rPr>
              <a:t>2) Factor conditions: skilled </a:t>
            </a:r>
            <a:r>
              <a:rPr lang="en-US" sz="2400" dirty="0" err="1">
                <a:latin typeface="Arial" panose="020B0604020202020204" pitchFamily="34" charset="0"/>
                <a:cs typeface="Arial" panose="020B0604020202020204" pitchFamily="34" charset="0"/>
              </a:rPr>
              <a:t>labour</a:t>
            </a:r>
            <a:r>
              <a:rPr lang="en-US" sz="2400" dirty="0">
                <a:latin typeface="Arial" panose="020B0604020202020204" pitchFamily="34" charset="0"/>
                <a:cs typeface="Arial" panose="020B0604020202020204" pitchFamily="34" charset="0"/>
              </a:rPr>
              <a:t>, road and rail infrastructure, natural resources, etc</a:t>
            </a:r>
            <a:r>
              <a:rPr lang="en-US" sz="2400" dirty="0" smtClean="0">
                <a:latin typeface="Arial" panose="020B0604020202020204" pitchFamily="34" charset="0"/>
                <a:cs typeface="Arial" panose="020B0604020202020204" pitchFamily="34" charset="0"/>
              </a:rPr>
              <a:t>.</a:t>
            </a:r>
            <a:endParaRPr lang="en-US" sz="2400" dirty="0">
              <a:latin typeface="Arial" panose="020B0604020202020204" pitchFamily="34" charset="0"/>
              <a:cs typeface="Arial" panose="020B0604020202020204" pitchFamily="34" charset="0"/>
            </a:endParaRPr>
          </a:p>
        </p:txBody>
      </p:sp>
      <p:sp>
        <p:nvSpPr>
          <p:cNvPr id="3" name="Title 2"/>
          <p:cNvSpPr>
            <a:spLocks noGrp="1"/>
          </p:cNvSpPr>
          <p:nvPr>
            <p:ph type="title"/>
          </p:nvPr>
        </p:nvSpPr>
        <p:spPr/>
        <p:txBody>
          <a:bodyPr>
            <a:normAutofit/>
          </a:bodyPr>
          <a:lstStyle/>
          <a:p>
            <a:r>
              <a:rPr lang="en-US" sz="3600" b="0" dirty="0">
                <a:effectLst/>
                <a:latin typeface="Arial" panose="020B0604020202020204" pitchFamily="34" charset="0"/>
                <a:cs typeface="Arial" panose="020B0604020202020204" pitchFamily="34" charset="0"/>
              </a:rPr>
              <a:t>The work of Michael Porter</a:t>
            </a:r>
            <a:endParaRPr lang="en-US" sz="3600" dirty="0"/>
          </a:p>
        </p:txBody>
      </p:sp>
      <p:sp>
        <p:nvSpPr>
          <p:cNvPr id="4" name="Slide Number Placeholder 3"/>
          <p:cNvSpPr>
            <a:spLocks noGrp="1"/>
          </p:cNvSpPr>
          <p:nvPr>
            <p:ph type="sldNum" sz="quarter" idx="12"/>
          </p:nvPr>
        </p:nvSpPr>
        <p:spPr/>
        <p:txBody>
          <a:bodyPr/>
          <a:lstStyle/>
          <a:p>
            <a:fld id="{182F15D9-E63D-4E66-A438-59A921FC5846}" type="slidenum">
              <a:rPr lang="en-US" smtClean="0"/>
              <a:t>59</a:t>
            </a:fld>
            <a:endParaRPr lang="en-US"/>
          </a:p>
        </p:txBody>
      </p:sp>
    </p:spTree>
    <p:extLst>
      <p:ext uri="{BB962C8B-B14F-4D97-AF65-F5344CB8AC3E}">
        <p14:creationId xmlns:p14="http://schemas.microsoft.com/office/powerpoint/2010/main" val="3987618711"/>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4000">
        <p15:prstTrans prst="pageCurlDouble"/>
      </p:transition>
    </mc:Choice>
    <mc:Fallback xmlns="">
      <p:transition spd="slow">
        <p:fade/>
      </p:transition>
    </mc:Fallback>
  </mc:AlternateContent>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457200" y="1219200"/>
            <a:ext cx="8229600" cy="5105400"/>
          </a:xfrm>
        </p:spPr>
        <p:txBody>
          <a:bodyPr>
            <a:noAutofit/>
          </a:bodyPr>
          <a:lstStyle/>
          <a:p>
            <a:pPr marL="109728" indent="0" algn="just">
              <a:buNone/>
            </a:pPr>
            <a:r>
              <a:rPr lang="en-US" sz="2200" dirty="0" smtClean="0">
                <a:latin typeface="Arial" panose="020B0604020202020204" pitchFamily="34" charset="0"/>
                <a:cs typeface="Arial" panose="020B0604020202020204" pitchFamily="34" charset="0"/>
              </a:rPr>
              <a:t>3</a:t>
            </a:r>
            <a:r>
              <a:rPr lang="en-US" sz="2200" dirty="0">
                <a:latin typeface="Arial" panose="020B0604020202020204" pitchFamily="34" charset="0"/>
                <a:cs typeface="Arial" panose="020B0604020202020204" pitchFamily="34" charset="0"/>
              </a:rPr>
              <a:t>) Firm strategy, structure and rivalry: the </a:t>
            </a:r>
            <a:r>
              <a:rPr lang="en-US" sz="2200" dirty="0" err="1">
                <a:latin typeface="Arial" panose="020B0604020202020204" pitchFamily="34" charset="0"/>
                <a:cs typeface="Arial" panose="020B0604020202020204" pitchFamily="34" charset="0"/>
              </a:rPr>
              <a:t>organisation</a:t>
            </a:r>
            <a:r>
              <a:rPr lang="en-US" sz="2200" dirty="0">
                <a:latin typeface="Arial" panose="020B0604020202020204" pitchFamily="34" charset="0"/>
                <a:cs typeface="Arial" panose="020B0604020202020204" pitchFamily="34" charset="0"/>
              </a:rPr>
              <a:t> and management of companies and the extent of domestic competition.</a:t>
            </a:r>
          </a:p>
          <a:p>
            <a:pPr marL="109728" indent="0" algn="just">
              <a:buNone/>
            </a:pPr>
            <a:r>
              <a:rPr lang="en-US" sz="2200" dirty="0">
                <a:latin typeface="Arial" panose="020B0604020202020204" pitchFamily="34" charset="0"/>
                <a:cs typeface="Arial" panose="020B0604020202020204" pitchFamily="34" charset="0"/>
              </a:rPr>
              <a:t>4) Related and supporting industries: extent of supply industries, ancillary business services, input component manufacturers and so on.</a:t>
            </a:r>
          </a:p>
          <a:p>
            <a:pPr marL="109728" indent="0" algn="just">
              <a:lnSpc>
                <a:spcPct val="150000"/>
              </a:lnSpc>
              <a:buNone/>
            </a:pPr>
            <a:r>
              <a:rPr lang="en-US" sz="2200" dirty="0">
                <a:latin typeface="Arial" panose="020B0604020202020204" pitchFamily="34" charset="0"/>
                <a:cs typeface="Arial" panose="020B0604020202020204" pitchFamily="34" charset="0"/>
              </a:rPr>
              <a:t>5) Government policies, including rules on business competition, state intervention in industry, regional development, health and education and (importantly) vocational training.</a:t>
            </a:r>
          </a:p>
          <a:p>
            <a:pPr marL="109728" indent="0" algn="just">
              <a:lnSpc>
                <a:spcPct val="150000"/>
              </a:lnSpc>
              <a:buNone/>
            </a:pPr>
            <a:r>
              <a:rPr lang="en-US" sz="2200" dirty="0">
                <a:latin typeface="Arial" panose="020B0604020202020204" pitchFamily="34" charset="0"/>
                <a:cs typeface="Arial" panose="020B0604020202020204" pitchFamily="34" charset="0"/>
              </a:rPr>
              <a:t>6) Luck and chance.</a:t>
            </a:r>
          </a:p>
        </p:txBody>
      </p:sp>
      <p:sp>
        <p:nvSpPr>
          <p:cNvPr id="3" name="Title 2"/>
          <p:cNvSpPr>
            <a:spLocks noGrp="1"/>
          </p:cNvSpPr>
          <p:nvPr>
            <p:ph type="title"/>
          </p:nvPr>
        </p:nvSpPr>
        <p:spPr/>
        <p:txBody>
          <a:bodyPr>
            <a:normAutofit/>
          </a:bodyPr>
          <a:lstStyle/>
          <a:p>
            <a:r>
              <a:rPr lang="en-US" sz="3600" b="0" dirty="0">
                <a:effectLst/>
                <a:latin typeface="Arial" panose="020B0604020202020204" pitchFamily="34" charset="0"/>
                <a:cs typeface="Arial" panose="020B0604020202020204" pitchFamily="34" charset="0"/>
              </a:rPr>
              <a:t>The work of Michael Porter</a:t>
            </a:r>
            <a:endParaRPr lang="en-US" sz="3600" dirty="0"/>
          </a:p>
        </p:txBody>
      </p:sp>
      <p:sp>
        <p:nvSpPr>
          <p:cNvPr id="4" name="Slide Number Placeholder 3"/>
          <p:cNvSpPr>
            <a:spLocks noGrp="1"/>
          </p:cNvSpPr>
          <p:nvPr>
            <p:ph type="sldNum" sz="quarter" idx="12"/>
          </p:nvPr>
        </p:nvSpPr>
        <p:spPr/>
        <p:txBody>
          <a:bodyPr/>
          <a:lstStyle/>
          <a:p>
            <a:fld id="{182F15D9-E63D-4E66-A438-59A921FC5846}" type="slidenum">
              <a:rPr lang="en-US" smtClean="0"/>
              <a:t>60</a:t>
            </a:fld>
            <a:endParaRPr lang="en-US"/>
          </a:p>
        </p:txBody>
      </p:sp>
    </p:spTree>
    <p:extLst>
      <p:ext uri="{BB962C8B-B14F-4D97-AF65-F5344CB8AC3E}">
        <p14:creationId xmlns:p14="http://schemas.microsoft.com/office/powerpoint/2010/main" val="3531495009"/>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4000">
        <p15:prstTrans prst="pageCurlDouble"/>
      </p:transition>
    </mc:Choice>
    <mc:Fallback xmlns="">
      <p:transition spd="slow">
        <p:fade/>
      </p:transition>
    </mc:Fallback>
  </mc:AlternateContent>
  <p:timing>
    <p:tnLst>
      <p:par>
        <p:cTn id="1" dur="indefinite" restart="never" nodeType="tmRoot"/>
      </p:par>
    </p:tn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457200" y="1417638"/>
            <a:ext cx="8229600" cy="4589653"/>
          </a:xfrm>
        </p:spPr>
        <p:txBody>
          <a:bodyPr>
            <a:normAutofit/>
          </a:bodyPr>
          <a:lstStyle/>
          <a:p>
            <a:pPr algn="just"/>
            <a:r>
              <a:rPr lang="en-US" sz="2400" dirty="0" smtClean="0"/>
              <a:t>Introduction</a:t>
            </a:r>
          </a:p>
          <a:p>
            <a:pPr algn="just"/>
            <a:r>
              <a:rPr lang="en-US" sz="2400" dirty="0">
                <a:latin typeface="Arial" panose="020B0604020202020204" pitchFamily="34" charset="0"/>
                <a:cs typeface="Arial" panose="020B0604020202020204" pitchFamily="34" charset="0"/>
              </a:rPr>
              <a:t>The </a:t>
            </a:r>
            <a:r>
              <a:rPr lang="en-US" sz="2400" dirty="0" err="1">
                <a:latin typeface="Arial" panose="020B0604020202020204" pitchFamily="34" charset="0"/>
                <a:cs typeface="Arial" panose="020B0604020202020204" pitchFamily="34" charset="0"/>
              </a:rPr>
              <a:t>Heckscher-ohlin</a:t>
            </a:r>
            <a:r>
              <a:rPr lang="en-US" sz="2400" dirty="0">
                <a:latin typeface="Arial" panose="020B0604020202020204" pitchFamily="34" charset="0"/>
                <a:cs typeface="Arial" panose="020B0604020202020204" pitchFamily="34" charset="0"/>
              </a:rPr>
              <a:t> Theory of International Trade</a:t>
            </a:r>
            <a:r>
              <a:rPr lang="en-US" sz="2400" dirty="0" smtClean="0"/>
              <a:t> </a:t>
            </a:r>
          </a:p>
          <a:p>
            <a:pPr algn="just"/>
            <a:r>
              <a:rPr lang="en-US" sz="2400" dirty="0">
                <a:latin typeface="Arial" panose="020B0604020202020204" pitchFamily="34" charset="0"/>
                <a:cs typeface="Arial" panose="020B0604020202020204" pitchFamily="34" charset="0"/>
              </a:rPr>
              <a:t>Dunning's Eclectic Theory of International </a:t>
            </a:r>
            <a:r>
              <a:rPr lang="en-US" sz="2400" dirty="0" smtClean="0">
                <a:latin typeface="Arial" panose="020B0604020202020204" pitchFamily="34" charset="0"/>
                <a:cs typeface="Arial" panose="020B0604020202020204" pitchFamily="34" charset="0"/>
              </a:rPr>
              <a:t>Production</a:t>
            </a:r>
          </a:p>
          <a:p>
            <a:pPr algn="just"/>
            <a:r>
              <a:rPr lang="en-US" sz="2400" dirty="0">
                <a:latin typeface="Arial" panose="020B0604020202020204" pitchFamily="34" charset="0"/>
                <a:cs typeface="Arial" panose="020B0604020202020204" pitchFamily="34" charset="0"/>
              </a:rPr>
              <a:t>The Product Life Cycle Theory of International </a:t>
            </a:r>
            <a:r>
              <a:rPr lang="en-US" sz="2400" dirty="0" smtClean="0">
                <a:latin typeface="Arial" panose="020B0604020202020204" pitchFamily="34" charset="0"/>
                <a:cs typeface="Arial" panose="020B0604020202020204" pitchFamily="34" charset="0"/>
              </a:rPr>
              <a:t>Investment</a:t>
            </a:r>
          </a:p>
          <a:p>
            <a:pPr algn="just"/>
            <a:r>
              <a:rPr lang="en-US" sz="2400" dirty="0">
                <a:latin typeface="Arial" panose="020B0604020202020204" pitchFamily="34" charset="0"/>
                <a:cs typeface="Arial" panose="020B0604020202020204" pitchFamily="34" charset="0"/>
              </a:rPr>
              <a:t>Comparative Advantage </a:t>
            </a:r>
            <a:r>
              <a:rPr lang="en-US" sz="2400" dirty="0" smtClean="0">
                <a:latin typeface="Arial" panose="020B0604020202020204" pitchFamily="34" charset="0"/>
                <a:cs typeface="Arial" panose="020B0604020202020204" pitchFamily="34" charset="0"/>
              </a:rPr>
              <a:t>Theory</a:t>
            </a:r>
          </a:p>
          <a:p>
            <a:pPr algn="just"/>
            <a:r>
              <a:rPr lang="en-US" sz="2400" dirty="0">
                <a:latin typeface="Arial" panose="020B0604020202020204" pitchFamily="34" charset="0"/>
                <a:cs typeface="Arial" panose="020B0604020202020204" pitchFamily="34" charset="0"/>
              </a:rPr>
              <a:t>Absolute Advantage </a:t>
            </a:r>
            <a:r>
              <a:rPr lang="en-US" sz="2400" dirty="0" smtClean="0">
                <a:latin typeface="Arial" panose="020B0604020202020204" pitchFamily="34" charset="0"/>
                <a:cs typeface="Arial" panose="020B0604020202020204" pitchFamily="34" charset="0"/>
              </a:rPr>
              <a:t>Theory</a:t>
            </a:r>
          </a:p>
          <a:p>
            <a:pPr algn="just"/>
            <a:r>
              <a:rPr lang="en-US" sz="2400" dirty="0">
                <a:latin typeface="Arial" panose="020B0604020202020204" pitchFamily="34" charset="0"/>
                <a:cs typeface="Arial" panose="020B0604020202020204" pitchFamily="34" charset="0"/>
              </a:rPr>
              <a:t>Market Imperfections Advantage Theories</a:t>
            </a:r>
          </a:p>
          <a:p>
            <a:pPr algn="just"/>
            <a:r>
              <a:rPr lang="en-US" sz="2400" dirty="0">
                <a:latin typeface="Arial" panose="020B0604020202020204" pitchFamily="34" charset="0"/>
                <a:cs typeface="Arial" panose="020B0604020202020204" pitchFamily="34" charset="0"/>
              </a:rPr>
              <a:t>Leontief Paradox </a:t>
            </a:r>
          </a:p>
          <a:p>
            <a:pPr algn="just"/>
            <a:r>
              <a:rPr lang="en-US" sz="2400" dirty="0">
                <a:latin typeface="Arial" panose="020B0604020202020204" pitchFamily="34" charset="0"/>
                <a:cs typeface="Arial" panose="020B0604020202020204" pitchFamily="34" charset="0"/>
              </a:rPr>
              <a:t>Mercantilism </a:t>
            </a:r>
          </a:p>
          <a:p>
            <a:pPr algn="just"/>
            <a:r>
              <a:rPr lang="en-US" sz="2400" dirty="0">
                <a:latin typeface="Arial" panose="020B0604020202020204" pitchFamily="34" charset="0"/>
                <a:cs typeface="Arial" panose="020B0604020202020204" pitchFamily="34" charset="0"/>
              </a:rPr>
              <a:t>The work of Michael </a:t>
            </a:r>
            <a:r>
              <a:rPr lang="en-US" sz="2400" dirty="0" smtClean="0">
                <a:latin typeface="Arial" panose="020B0604020202020204" pitchFamily="34" charset="0"/>
                <a:cs typeface="Arial" panose="020B0604020202020204" pitchFamily="34" charset="0"/>
              </a:rPr>
              <a:t>Porter</a:t>
            </a:r>
            <a:endParaRPr lang="en-US" sz="2400" dirty="0" smtClean="0"/>
          </a:p>
          <a:p>
            <a:pPr algn="just"/>
            <a:endParaRPr lang="en-US" sz="2400" dirty="0"/>
          </a:p>
        </p:txBody>
      </p:sp>
      <p:sp>
        <p:nvSpPr>
          <p:cNvPr id="3" name="Title 2"/>
          <p:cNvSpPr>
            <a:spLocks noGrp="1"/>
          </p:cNvSpPr>
          <p:nvPr>
            <p:ph type="title"/>
          </p:nvPr>
        </p:nvSpPr>
        <p:spPr/>
        <p:txBody>
          <a:bodyPr>
            <a:normAutofit/>
          </a:bodyPr>
          <a:lstStyle/>
          <a:p>
            <a:r>
              <a:rPr lang="en-US" sz="3600" b="0" dirty="0" smtClean="0">
                <a:effectLst/>
                <a:latin typeface="Arial" panose="020B0604020202020204" pitchFamily="34" charset="0"/>
                <a:cs typeface="Arial" panose="020B0604020202020204" pitchFamily="34" charset="0"/>
              </a:rPr>
              <a:t>Summary</a:t>
            </a:r>
            <a:endParaRPr lang="en-US" sz="3600" b="0" dirty="0">
              <a:effectLst/>
              <a:latin typeface="Arial" panose="020B0604020202020204" pitchFamily="34" charset="0"/>
              <a:cs typeface="Arial" panose="020B0604020202020204" pitchFamily="34" charset="0"/>
            </a:endParaRPr>
          </a:p>
        </p:txBody>
      </p:sp>
      <p:sp>
        <p:nvSpPr>
          <p:cNvPr id="4" name="Slide Number Placeholder 3"/>
          <p:cNvSpPr>
            <a:spLocks noGrp="1"/>
          </p:cNvSpPr>
          <p:nvPr>
            <p:ph type="sldNum" sz="quarter" idx="12"/>
          </p:nvPr>
        </p:nvSpPr>
        <p:spPr/>
        <p:txBody>
          <a:bodyPr/>
          <a:lstStyle/>
          <a:p>
            <a:fld id="{182F15D9-E63D-4E66-A438-59A921FC5846}" type="slidenum">
              <a:rPr lang="en-US" smtClean="0"/>
              <a:t>61</a:t>
            </a:fld>
            <a:endParaRPr lang="en-US"/>
          </a:p>
        </p:txBody>
      </p:sp>
    </p:spTree>
    <p:extLst>
      <p:ext uri="{BB962C8B-B14F-4D97-AF65-F5344CB8AC3E}">
        <p14:creationId xmlns:p14="http://schemas.microsoft.com/office/powerpoint/2010/main" val="2948066171"/>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4000">
        <p15:prstTrans prst="fracture"/>
      </p:transition>
    </mc:Choice>
    <mc:Fallback xmlns="">
      <p:transition spd="slow">
        <p:fade/>
      </p:transition>
    </mc:Fallback>
  </mc:AlternateContent>
  <p:timing>
    <p:tnLst>
      <p:par>
        <p:cTn id="1" dur="indefinite" restart="never" nodeType="tmRoot"/>
      </p:par>
    </p:tn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normAutofit fontScale="77500" lnSpcReduction="20000"/>
          </a:bodyPr>
          <a:lstStyle/>
          <a:p>
            <a:pPr algn="just">
              <a:lnSpc>
                <a:spcPct val="150000"/>
              </a:lnSpc>
            </a:pPr>
            <a:r>
              <a:rPr lang="en-US" sz="2800" dirty="0">
                <a:latin typeface="Arial" panose="020B0604020202020204" pitchFamily="34" charset="0"/>
                <a:cs typeface="Arial" panose="020B0604020202020204" pitchFamily="34" charset="0"/>
              </a:rPr>
              <a:t>International business Management.  Case Application, Griffin,  </a:t>
            </a:r>
            <a:r>
              <a:rPr lang="en-US" sz="2800" dirty="0" err="1">
                <a:latin typeface="Arial" panose="020B0604020202020204" pitchFamily="34" charset="0"/>
                <a:cs typeface="Arial" panose="020B0604020202020204" pitchFamily="34" charset="0"/>
              </a:rPr>
              <a:t>wiwnntson</a:t>
            </a:r>
            <a:r>
              <a:rPr lang="en-US" sz="2800" dirty="0">
                <a:latin typeface="Arial" panose="020B0604020202020204" pitchFamily="34" charset="0"/>
                <a:cs typeface="Arial" panose="020B0604020202020204" pitchFamily="34" charset="0"/>
              </a:rPr>
              <a:t> and </a:t>
            </a:r>
            <a:r>
              <a:rPr lang="en-US" sz="2800" dirty="0" err="1">
                <a:latin typeface="Arial" panose="020B0604020202020204" pitchFamily="34" charset="0"/>
                <a:cs typeface="Arial" panose="020B0604020202020204" pitchFamily="34" charset="0"/>
              </a:rPr>
              <a:t>chuerchil</a:t>
            </a:r>
            <a:r>
              <a:rPr lang="en-US" sz="2800" dirty="0">
                <a:latin typeface="Arial" panose="020B0604020202020204" pitchFamily="34" charset="0"/>
                <a:cs typeface="Arial" panose="020B0604020202020204" pitchFamily="34" charset="0"/>
              </a:rPr>
              <a:t>. 3rd edition Crest publisher,  2010</a:t>
            </a:r>
          </a:p>
          <a:p>
            <a:pPr algn="just">
              <a:lnSpc>
                <a:spcPct val="150000"/>
              </a:lnSpc>
            </a:pPr>
            <a:r>
              <a:rPr lang="en-US" sz="2800" dirty="0">
                <a:latin typeface="Arial" panose="020B0604020202020204" pitchFamily="34" charset="0"/>
                <a:cs typeface="Arial" panose="020B0604020202020204" pitchFamily="34" charset="0"/>
              </a:rPr>
              <a:t>Global Marketing Management. </a:t>
            </a:r>
            <a:r>
              <a:rPr lang="en-US" sz="2800" dirty="0" err="1">
                <a:latin typeface="Arial" panose="020B0604020202020204" pitchFamily="34" charset="0"/>
                <a:cs typeface="Arial" panose="020B0604020202020204" pitchFamily="34" charset="0"/>
              </a:rPr>
              <a:t>Kotabe</a:t>
            </a:r>
            <a:r>
              <a:rPr lang="en-US" sz="2800" dirty="0">
                <a:latin typeface="Arial" panose="020B0604020202020204" pitchFamily="34" charset="0"/>
                <a:cs typeface="Arial" panose="020B0604020202020204" pitchFamily="34" charset="0"/>
              </a:rPr>
              <a:t>, M. and </a:t>
            </a:r>
            <a:r>
              <a:rPr lang="en-US" sz="2800" dirty="0" err="1">
                <a:latin typeface="Arial" panose="020B0604020202020204" pitchFamily="34" charset="0"/>
                <a:cs typeface="Arial" panose="020B0604020202020204" pitchFamily="34" charset="0"/>
              </a:rPr>
              <a:t>Helsen</a:t>
            </a:r>
            <a:r>
              <a:rPr lang="en-US" sz="2800" dirty="0">
                <a:latin typeface="Arial" panose="020B0604020202020204" pitchFamily="34" charset="0"/>
                <a:cs typeface="Arial" panose="020B0604020202020204" pitchFamily="34" charset="0"/>
              </a:rPr>
              <a:t>, K. 2nd ed. New York: Wiley,2001.</a:t>
            </a:r>
          </a:p>
          <a:p>
            <a:pPr algn="just">
              <a:lnSpc>
                <a:spcPct val="150000"/>
              </a:lnSpc>
            </a:pPr>
            <a:r>
              <a:rPr lang="en-US" sz="2800" dirty="0">
                <a:latin typeface="Arial" panose="020B0604020202020204" pitchFamily="34" charset="0"/>
                <a:cs typeface="Arial" panose="020B0604020202020204" pitchFamily="34" charset="0"/>
              </a:rPr>
              <a:t>International Business: Competing in the Global Marketplace; Charles W. L. Hill, McGraw-Hill College, </a:t>
            </a:r>
            <a:r>
              <a:rPr lang="en-US" sz="2800" dirty="0" smtClean="0">
                <a:latin typeface="Arial" panose="020B0604020202020204" pitchFamily="34" charset="0"/>
                <a:cs typeface="Arial" panose="020B0604020202020204" pitchFamily="34" charset="0"/>
              </a:rPr>
              <a:t>2004</a:t>
            </a:r>
          </a:p>
          <a:p>
            <a:pPr algn="just">
              <a:lnSpc>
                <a:spcPct val="150000"/>
              </a:lnSpc>
            </a:pPr>
            <a:r>
              <a:rPr lang="en-US" sz="2800" dirty="0">
                <a:latin typeface="Arial" panose="020B0604020202020204" pitchFamily="34" charset="0"/>
                <a:cs typeface="Arial" panose="020B0604020202020204" pitchFamily="34" charset="0"/>
              </a:rPr>
              <a:t>Journal; International Business Review: Published by Elsevier Science. Hosted by </a:t>
            </a:r>
            <a:r>
              <a:rPr lang="en-US" sz="2800" dirty="0" smtClean="0">
                <a:latin typeface="Arial" panose="020B0604020202020204" pitchFamily="34" charset="0"/>
                <a:cs typeface="Arial" panose="020B0604020202020204" pitchFamily="34" charset="0"/>
              </a:rPr>
              <a:t>EBSCO</a:t>
            </a:r>
            <a:endParaRPr lang="en-US" sz="2800" dirty="0">
              <a:latin typeface="Arial" panose="020B0604020202020204" pitchFamily="34" charset="0"/>
              <a:cs typeface="Arial" panose="020B0604020202020204" pitchFamily="34" charset="0"/>
            </a:endParaRPr>
          </a:p>
          <a:p>
            <a:pPr algn="just">
              <a:lnSpc>
                <a:spcPct val="150000"/>
              </a:lnSpc>
            </a:pPr>
            <a:endParaRPr lang="en-US" sz="2800" dirty="0">
              <a:latin typeface="Arial" panose="020B0604020202020204" pitchFamily="34" charset="0"/>
              <a:cs typeface="Arial" panose="020B0604020202020204" pitchFamily="34" charset="0"/>
            </a:endParaRPr>
          </a:p>
          <a:p>
            <a:pPr algn="just">
              <a:lnSpc>
                <a:spcPct val="150000"/>
              </a:lnSpc>
            </a:pPr>
            <a:endParaRPr lang="en-US" sz="2800" dirty="0">
              <a:latin typeface="Arial" panose="020B0604020202020204" pitchFamily="34" charset="0"/>
              <a:cs typeface="Arial" panose="020B0604020202020204" pitchFamily="34" charset="0"/>
            </a:endParaRPr>
          </a:p>
        </p:txBody>
      </p:sp>
      <p:sp>
        <p:nvSpPr>
          <p:cNvPr id="3" name="Title 2"/>
          <p:cNvSpPr>
            <a:spLocks noGrp="1"/>
          </p:cNvSpPr>
          <p:nvPr>
            <p:ph type="title"/>
          </p:nvPr>
        </p:nvSpPr>
        <p:spPr/>
        <p:txBody>
          <a:bodyPr/>
          <a:lstStyle/>
          <a:p>
            <a:r>
              <a:rPr lang="en-US" dirty="0" smtClean="0"/>
              <a:t>References </a:t>
            </a:r>
            <a:endParaRPr lang="en-US" dirty="0"/>
          </a:p>
        </p:txBody>
      </p:sp>
      <p:sp>
        <p:nvSpPr>
          <p:cNvPr id="4" name="Slide Number Placeholder 3"/>
          <p:cNvSpPr>
            <a:spLocks noGrp="1"/>
          </p:cNvSpPr>
          <p:nvPr>
            <p:ph type="sldNum" sz="quarter" idx="12"/>
          </p:nvPr>
        </p:nvSpPr>
        <p:spPr/>
        <p:txBody>
          <a:bodyPr/>
          <a:lstStyle/>
          <a:p>
            <a:fld id="{182F15D9-E63D-4E66-A438-59A921FC5846}" type="slidenum">
              <a:rPr lang="en-US" smtClean="0"/>
              <a:t>62</a:t>
            </a:fld>
            <a:endParaRPr lang="en-US"/>
          </a:p>
        </p:txBody>
      </p:sp>
    </p:spTree>
    <p:extLst>
      <p:ext uri="{BB962C8B-B14F-4D97-AF65-F5344CB8AC3E}">
        <p14:creationId xmlns:p14="http://schemas.microsoft.com/office/powerpoint/2010/main" val="3724678083"/>
      </p:ext>
    </p:extLst>
  </p:cSld>
  <p:clrMapOvr>
    <a:masterClrMapping/>
  </p:clrMapOvr>
  <mc:AlternateContent xmlns:mc="http://schemas.openxmlformats.org/markup-compatibility/2006" xmlns:p14="http://schemas.microsoft.com/office/powerpoint/2010/main">
    <mc:Choice Requires="p14">
      <p:transition spd="slow" p14:dur="4000">
        <p14:glitter pattern="hexagon"/>
      </p:transition>
    </mc:Choice>
    <mc:Fallback xmlns="">
      <p:transition spd="slow">
        <p:fade/>
      </p:transition>
    </mc:Fallback>
  </mc:AlternateContent>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Concourse">
  <a:themeElements>
    <a:clrScheme name="Aspect">
      <a:dk1>
        <a:sysClr val="windowText" lastClr="000000"/>
      </a:dk1>
      <a:lt1>
        <a:sysClr val="window" lastClr="FFFFFF"/>
      </a:lt1>
      <a:dk2>
        <a:srgbClr val="323232"/>
      </a:dk2>
      <a:lt2>
        <a:srgbClr val="E3DED1"/>
      </a:lt2>
      <a:accent1>
        <a:srgbClr val="F07F09"/>
      </a:accent1>
      <a:accent2>
        <a:srgbClr val="9F2936"/>
      </a:accent2>
      <a:accent3>
        <a:srgbClr val="1B587C"/>
      </a:accent3>
      <a:accent4>
        <a:srgbClr val="4E8542"/>
      </a:accent4>
      <a:accent5>
        <a:srgbClr val="604878"/>
      </a:accent5>
      <a:accent6>
        <a:srgbClr val="C19859"/>
      </a:accent6>
      <a:hlink>
        <a:srgbClr val="6B9F25"/>
      </a:hlink>
      <a:folHlink>
        <a:srgbClr val="B26B02"/>
      </a:folHlink>
    </a:clrScheme>
    <a:fontScheme name="Concourse">
      <a:majorFont>
        <a:latin typeface="Lucida Sans Unicode"/>
        <a:ea typeface=""/>
        <a:cs typeface=""/>
        <a:font script="Jpan" typeface="ＭＳ Ｐゴシック"/>
        <a:font script="Hang" typeface="맑은 고딕"/>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Uigh" typeface="Microsoft Uighur"/>
        <a:font script="Geor" typeface="Sylfaen"/>
      </a:majorFont>
      <a:minorFont>
        <a:latin typeface="Lucida Sans Unicode"/>
        <a:ea typeface=""/>
        <a:cs typeface=""/>
        <a:font script="Jpan" typeface="ＭＳ Ｐゴシック"/>
        <a:font script="Hang" typeface="맑은 고딕"/>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Uigh" typeface="Microsoft Uighur"/>
        <a:font script="Geor" typeface="Sylfaen"/>
      </a:minorFont>
    </a:fontScheme>
    <a:fmtScheme name="Concourse">
      <a:fillStyleLst>
        <a:solidFill>
          <a:schemeClr val="phClr"/>
        </a:solidFill>
        <a:gradFill rotWithShape="1">
          <a:gsLst>
            <a:gs pos="0">
              <a:schemeClr val="phClr">
                <a:tint val="62000"/>
                <a:satMod val="180000"/>
              </a:schemeClr>
            </a:gs>
            <a:gs pos="65000">
              <a:schemeClr val="phClr">
                <a:tint val="32000"/>
                <a:satMod val="250000"/>
              </a:schemeClr>
            </a:gs>
            <a:gs pos="100000">
              <a:schemeClr val="phClr">
                <a:tint val="23000"/>
                <a:satMod val="300000"/>
              </a:schemeClr>
            </a:gs>
          </a:gsLst>
          <a:lin ang="16200000" scaled="0"/>
        </a:gradFill>
        <a:gradFill rotWithShape="1">
          <a:gsLst>
            <a:gs pos="0">
              <a:schemeClr val="phClr">
                <a:shade val="15000"/>
                <a:satMod val="180000"/>
              </a:schemeClr>
            </a:gs>
            <a:gs pos="50000">
              <a:schemeClr val="phClr">
                <a:shade val="45000"/>
                <a:satMod val="170000"/>
              </a:schemeClr>
            </a:gs>
            <a:gs pos="70000">
              <a:schemeClr val="phClr">
                <a:tint val="99000"/>
                <a:shade val="65000"/>
                <a:satMod val="155000"/>
              </a:schemeClr>
            </a:gs>
            <a:gs pos="100000">
              <a:schemeClr val="phClr">
                <a:tint val="95500"/>
                <a:shade val="100000"/>
                <a:satMod val="155000"/>
              </a:schemeClr>
            </a:gs>
          </a:gsLst>
          <a:lin ang="16200000" scaled="0"/>
        </a:gradFill>
      </a:fillStyleLst>
      <a:lnStyleLst>
        <a:ln w="9525" cap="flat" cmpd="sng" algn="ctr">
          <a:solidFill>
            <a:schemeClr val="phClr"/>
          </a:solidFill>
          <a:prstDash val="solid"/>
        </a:ln>
        <a:ln w="55000" cap="flat" cmpd="thickThin" algn="ctr">
          <a:solidFill>
            <a:schemeClr val="phClr"/>
          </a:solidFill>
          <a:prstDash val="solid"/>
        </a:ln>
        <a:ln w="63500" cap="flat" cmpd="thickThin" algn="ctr">
          <a:solidFill>
            <a:schemeClr val="phClr"/>
          </a:solidFill>
          <a:prstDash val="solid"/>
        </a:ln>
      </a:lnStyleLst>
      <a:effectStyleLst>
        <a:effectStyle>
          <a:effectLst>
            <a:outerShdw blurRad="50800" dist="38100" dir="5400000" rotWithShape="0">
              <a:srgbClr val="000000">
                <a:alpha val="35000"/>
              </a:srgbClr>
            </a:outerShdw>
          </a:effectLst>
        </a:effectStyle>
        <a:effectStyle>
          <a:effectLst>
            <a:outerShdw blurRad="50800" dist="38100" dir="5400000" rotWithShape="0">
              <a:srgbClr val="000000">
                <a:alpha val="35000"/>
              </a:srgbClr>
            </a:outerShdw>
          </a:effectLst>
        </a:effectStyle>
        <a:effectStyle>
          <a:effectLst>
            <a:outerShdw blurRad="63500" dist="38100" dir="5400000" rotWithShape="0">
              <a:srgbClr val="000000">
                <a:alpha val="45000"/>
              </a:srgbClr>
            </a:outerShdw>
          </a:effectLst>
          <a:scene3d>
            <a:camera prst="orthographicFront" fov="0">
              <a:rot lat="0" lon="0" rev="0"/>
            </a:camera>
            <a:lightRig rig="glow" dir="t">
              <a:rot lat="0" lon="0" rev="6360000"/>
            </a:lightRig>
          </a:scene3d>
          <a:sp3d contourW="1000" prstMaterial="flat">
            <a:bevelT w="95250" h="101600"/>
            <a:contourClr>
              <a:schemeClr val="phClr">
                <a:satMod val="300000"/>
              </a:schemeClr>
            </a:contourClr>
          </a:sp3d>
        </a:effectStyle>
      </a:effectStyleLst>
      <a:bgFillStyleLst>
        <a:solidFill>
          <a:schemeClr val="phClr"/>
        </a:solidFill>
        <a:gradFill rotWithShape="1">
          <a:gsLst>
            <a:gs pos="0">
              <a:schemeClr val="phClr">
                <a:tint val="55000"/>
                <a:satMod val="300000"/>
              </a:schemeClr>
            </a:gs>
            <a:gs pos="40000">
              <a:schemeClr val="phClr">
                <a:tint val="65000"/>
                <a:satMod val="300000"/>
              </a:schemeClr>
            </a:gs>
            <a:gs pos="100000">
              <a:schemeClr val="phClr">
                <a:shade val="65000"/>
                <a:satMod val="300000"/>
              </a:schemeClr>
            </a:gs>
          </a:gsLst>
          <a:path path="circle">
            <a:fillToRect l="65000" b="98000"/>
          </a:path>
        </a:gradFill>
        <a:blipFill>
          <a:blip xmlns:r="http://schemas.openxmlformats.org/officeDocument/2006/relationships" r:embed="rId1">
            <a:duotone>
              <a:schemeClr val="phClr">
                <a:shade val="60000"/>
                <a:satMod val="110000"/>
              </a:schemeClr>
              <a:schemeClr val="phClr">
                <a:tint val="95000"/>
              </a:schemeClr>
            </a:duotone>
          </a:blip>
          <a:tile tx="0" ty="0" sx="50000" sy="50000" flip="none"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Concourse</Template>
  <TotalTime>879</TotalTime>
  <Words>4507</Words>
  <Application>Microsoft Office PowerPoint</Application>
  <PresentationFormat>On-screen Show (4:3)</PresentationFormat>
  <Paragraphs>322</Paragraphs>
  <Slides>62</Slides>
  <Notes>0</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62</vt:i4>
      </vt:variant>
    </vt:vector>
  </HeadingPairs>
  <TitlesOfParts>
    <vt:vector size="70" baseType="lpstr">
      <vt:lpstr>Arial</vt:lpstr>
      <vt:lpstr>Calibri</vt:lpstr>
      <vt:lpstr>Lucida Sans Unicode</vt:lpstr>
      <vt:lpstr>Verdana</vt:lpstr>
      <vt:lpstr>Wingdings</vt:lpstr>
      <vt:lpstr>Wingdings 2</vt:lpstr>
      <vt:lpstr>Wingdings 3</vt:lpstr>
      <vt:lpstr>Concourse</vt:lpstr>
      <vt:lpstr>INTERNATIONAL BUSINESS MANAGEMENT</vt:lpstr>
      <vt:lpstr>Learning Outcomes </vt:lpstr>
      <vt:lpstr>Part One</vt:lpstr>
      <vt:lpstr>Introduction </vt:lpstr>
      <vt:lpstr>The Heckscher-ohlin Theory of International Trade</vt:lpstr>
      <vt:lpstr>The Heckscher-ohlin Theory of International Trade</vt:lpstr>
      <vt:lpstr>Factors that Might Confound Orthodox Trade Theories</vt:lpstr>
      <vt:lpstr>Factors that Might Confound Orthodox Trade Theories</vt:lpstr>
      <vt:lpstr>Factors that Might Confound Orthodox Trade Theories</vt:lpstr>
      <vt:lpstr>Dunning's Eclectic Theory of International Production</vt:lpstr>
      <vt:lpstr>Ownership Advantages (O)</vt:lpstr>
      <vt:lpstr>Location Advantages (L)</vt:lpstr>
      <vt:lpstr>Internalization Advantages (I)</vt:lpstr>
      <vt:lpstr>The Product Life Cycle Theory of International Investment</vt:lpstr>
      <vt:lpstr>Stages of the Product Life Cycle</vt:lpstr>
      <vt:lpstr>1. Introduction (New Product Stage)</vt:lpstr>
      <vt:lpstr>2. Growth (Maturing Product Stage)</vt:lpstr>
      <vt:lpstr>3. Maturity and Standardization (Standardized Product Stage)</vt:lpstr>
      <vt:lpstr>Limitations</vt:lpstr>
      <vt:lpstr>Comparative Advantage Theory</vt:lpstr>
      <vt:lpstr>Example of Comparative Advantage</vt:lpstr>
      <vt:lpstr>Example of Comparative Advantage</vt:lpstr>
      <vt:lpstr>Benefits of Comparative Advantage</vt:lpstr>
      <vt:lpstr>Limitations of Comparative Advantage Theory</vt:lpstr>
      <vt:lpstr>Absolute Advantage Theory</vt:lpstr>
      <vt:lpstr>Example of Absolute Advantage</vt:lpstr>
      <vt:lpstr>Example of Absolute Advantage</vt:lpstr>
      <vt:lpstr>Benefits of Absolute Advantage</vt:lpstr>
      <vt:lpstr>Limitations of Absolute Advantage Theory</vt:lpstr>
      <vt:lpstr>End of part One </vt:lpstr>
      <vt:lpstr>Part Two</vt:lpstr>
      <vt:lpstr>Market Imperfections Advantage Theories</vt:lpstr>
      <vt:lpstr>Hymer’s Market Power Approach (Monopolistic Advantage Theory)</vt:lpstr>
      <vt:lpstr>Hymer’s Market Power Approach (Monopolistic Advantage Theory) -Features</vt:lpstr>
      <vt:lpstr>Examples of Monopolistic Advantages</vt:lpstr>
      <vt:lpstr> Internalization Theory</vt:lpstr>
      <vt:lpstr> Internalization Theory : Key Points</vt:lpstr>
      <vt:lpstr> Internalization Theory : Key Points</vt:lpstr>
      <vt:lpstr>Internalization Examples</vt:lpstr>
      <vt:lpstr>Benefits of Internalization</vt:lpstr>
      <vt:lpstr>Market Imperfections: Key Advantages for FDI</vt:lpstr>
      <vt:lpstr>Market Imperfections: Key Advantages for FDI</vt:lpstr>
      <vt:lpstr>Leontief Paradox </vt:lpstr>
      <vt:lpstr>Leontief Paradox </vt:lpstr>
      <vt:lpstr>Leontief’s Study and Paradox</vt:lpstr>
      <vt:lpstr>Possible Explanations for the Leontief Paradox</vt:lpstr>
      <vt:lpstr>Possible Explanations for the Leontief Paradox</vt:lpstr>
      <vt:lpstr>Impact of the Leontief Paradox</vt:lpstr>
      <vt:lpstr>Mercantilism </vt:lpstr>
      <vt:lpstr>Key Features of Mercantilism</vt:lpstr>
      <vt:lpstr>Key Thinkers and Policies in Mercantilism</vt:lpstr>
      <vt:lpstr>Key Thinkers and Policies in Mercantilism</vt:lpstr>
      <vt:lpstr>Criticisms of Mercantilism</vt:lpstr>
      <vt:lpstr>Legacy of Mercantilism</vt:lpstr>
      <vt:lpstr>The work of Michael Porter</vt:lpstr>
      <vt:lpstr>The work of Michael Porter</vt:lpstr>
      <vt:lpstr>The work of Michael Porter</vt:lpstr>
      <vt:lpstr>The work of Michael Porter</vt:lpstr>
      <vt:lpstr>The work of Michael Porter</vt:lpstr>
      <vt:lpstr>The work of Michael Porter</vt:lpstr>
      <vt:lpstr>Summary</vt:lpstr>
      <vt:lpstr>References </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Kahuthia</dc:creator>
  <cp:lastModifiedBy>Kahuthia</cp:lastModifiedBy>
  <cp:revision>67</cp:revision>
  <dcterms:created xsi:type="dcterms:W3CDTF">2017-01-20T18:52:17Z</dcterms:created>
  <dcterms:modified xsi:type="dcterms:W3CDTF">2024-10-01T22:14:27Z</dcterms:modified>
</cp:coreProperties>
</file>