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2" r:id="rId1"/>
  </p:sldMasterIdLst>
  <p:notesMasterIdLst>
    <p:notesMasterId r:id="rId58"/>
  </p:notesMasterIdLst>
  <p:sldIdLst>
    <p:sldId id="256" r:id="rId2"/>
    <p:sldId id="311" r:id="rId3"/>
    <p:sldId id="312" r:id="rId4"/>
    <p:sldId id="257" r:id="rId5"/>
    <p:sldId id="278" r:id="rId6"/>
    <p:sldId id="279" r:id="rId7"/>
    <p:sldId id="280" r:id="rId8"/>
    <p:sldId id="281" r:id="rId9"/>
    <p:sldId id="259" r:id="rId10"/>
    <p:sldId id="282" r:id="rId11"/>
    <p:sldId id="283" r:id="rId12"/>
    <p:sldId id="260" r:id="rId13"/>
    <p:sldId id="284" r:id="rId14"/>
    <p:sldId id="261" r:id="rId15"/>
    <p:sldId id="285" r:id="rId16"/>
    <p:sldId id="262" r:id="rId17"/>
    <p:sldId id="286" r:id="rId18"/>
    <p:sldId id="287" r:id="rId19"/>
    <p:sldId id="288" r:id="rId20"/>
    <p:sldId id="263" r:id="rId21"/>
    <p:sldId id="289" r:id="rId22"/>
    <p:sldId id="264" r:id="rId23"/>
    <p:sldId id="290" r:id="rId24"/>
    <p:sldId id="291" r:id="rId25"/>
    <p:sldId id="292" r:id="rId26"/>
    <p:sldId id="293" r:id="rId27"/>
    <p:sldId id="313" r:id="rId28"/>
    <p:sldId id="314" r:id="rId29"/>
    <p:sldId id="265" r:id="rId30"/>
    <p:sldId id="294" r:id="rId31"/>
    <p:sldId id="295" r:id="rId32"/>
    <p:sldId id="296" r:id="rId33"/>
    <p:sldId id="297" r:id="rId34"/>
    <p:sldId id="266" r:id="rId35"/>
    <p:sldId id="299" r:id="rId36"/>
    <p:sldId id="298" r:id="rId37"/>
    <p:sldId id="300" r:id="rId38"/>
    <p:sldId id="301" r:id="rId39"/>
    <p:sldId id="302" r:id="rId40"/>
    <p:sldId id="303" r:id="rId41"/>
    <p:sldId id="304" r:id="rId42"/>
    <p:sldId id="267" r:id="rId43"/>
    <p:sldId id="305" r:id="rId44"/>
    <p:sldId id="268" r:id="rId45"/>
    <p:sldId id="306" r:id="rId46"/>
    <p:sldId id="269" r:id="rId47"/>
    <p:sldId id="270" r:id="rId48"/>
    <p:sldId id="271" r:id="rId49"/>
    <p:sldId id="307" r:id="rId50"/>
    <p:sldId id="273" r:id="rId51"/>
    <p:sldId id="308" r:id="rId52"/>
    <p:sldId id="274" r:id="rId53"/>
    <p:sldId id="309" r:id="rId54"/>
    <p:sldId id="310" r:id="rId55"/>
    <p:sldId id="315" r:id="rId56"/>
    <p:sldId id="316" r:id="rId5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1F7C34-195E-43CF-80CE-0396F7CB144A}" type="datetimeFigureOut">
              <a:rPr lang="en-US" smtClean="0"/>
              <a:t>10/13/2024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3BA667-6DFB-4158-A776-D262B5AEBD27}" type="slidenum">
              <a:rPr lang="en-US" smtClean="0"/>
              <a:t>‹#›</a:t>
            </a:fld>
            <a:endParaRPr lang="en-US"/>
          </a:p>
        </p:txBody>
      </p:sp>
    </p:spTree>
    <p:extLst>
      <p:ext uri="{BB962C8B-B14F-4D97-AF65-F5344CB8AC3E}">
        <p14:creationId xmlns:p14="http://schemas.microsoft.com/office/powerpoint/2010/main" val="3832721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E448AE5C-49EA-4457-B824-B17F7D49098F}" type="datetime1">
              <a:rPr lang="en-US" smtClean="0"/>
              <a:t>10/13/2024</a:t>
            </a:fld>
            <a:endParaRPr lang="en-US" dirty="0"/>
          </a:p>
        </p:txBody>
      </p:sp>
      <p:sp>
        <p:nvSpPr>
          <p:cNvPr id="5" name="Footer Placeholder 4"/>
          <p:cNvSpPr>
            <a:spLocks noGrp="1"/>
          </p:cNvSpPr>
          <p:nvPr>
            <p:ph type="ftr" sz="quarter" idx="11"/>
          </p:nvPr>
        </p:nvSpPr>
        <p:spPr>
          <a:xfrm>
            <a:off x="1921934" y="5054602"/>
            <a:ext cx="4064860" cy="279400"/>
          </a:xfrm>
        </p:spPr>
        <p:txBody>
          <a:bodyPr/>
          <a:lstStyle/>
          <a:p>
            <a:endParaRPr lang="en-US" dirty="0"/>
          </a:p>
        </p:txBody>
      </p:sp>
      <p:sp>
        <p:nvSpPr>
          <p:cNvPr id="6" name="Slide Number Placeholder 5"/>
          <p:cNvSpPr>
            <a:spLocks noGrp="1"/>
          </p:cNvSpPr>
          <p:nvPr>
            <p:ph type="sldNum" sz="quarter" idx="12"/>
          </p:nvPr>
        </p:nvSpPr>
        <p:spPr>
          <a:xfrm>
            <a:off x="6817317" y="5054602"/>
            <a:ext cx="413483" cy="279400"/>
          </a:xfrm>
        </p:spPr>
        <p:txBody>
          <a:bodyPr/>
          <a:lstStyle/>
          <a:p>
            <a:fld id="{6D22F896-40B5-4ADD-8801-0D06FADFA095}" type="slidenum">
              <a:rPr lang="en-US" smtClean="0"/>
              <a:t>‹#›</a:t>
            </a:fld>
            <a:endParaRPr lang="en-US" dirty="0"/>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0617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A3775F0-65BC-4966-8709-E78DA49FA474}" type="datetime1">
              <a:rPr lang="en-US" smtClean="0"/>
              <a:t>10/13/2024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09624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F0F5B44-E02B-45BA-9048-458F9A6289B0}" type="datetime1">
              <a:rPr lang="en-US" smtClean="0"/>
              <a:t>10/13/2024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5115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449509F-D58A-47C6-8AAF-5E3E1D1389C8}" type="datetime1">
              <a:rPr lang="en-US" smtClean="0"/>
              <a:t>10/13/2024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53556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B084505-AFA4-4F7E-A7C4-1DC4B670AAFD}" type="datetime1">
              <a:rPr lang="en-US" smtClean="0"/>
              <a:t>10/13/2024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58389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861E8E1-4E2A-4BAB-8938-FC5E5F292A54}" type="datetime1">
              <a:rPr lang="en-US" smtClean="0"/>
              <a:t>10/13/2024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21838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D1B112-D27B-4DAD-9090-68D48352DB25}" type="datetime1">
              <a:rPr lang="en-US" smtClean="0"/>
              <a:t>10/13/2024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10175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14F9652-7684-43E0-AF99-23D9A55480D9}" type="datetime1">
              <a:rPr lang="en-US" smtClean="0"/>
              <a:t>10/13/2024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07742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C0B6BAE-0A16-4DD3-B31B-01C94498B932}" type="datetime1">
              <a:rPr lang="en-US" smtClean="0"/>
              <a:t>10/13/2024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91420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E0B5D58-CDE3-4C50-AC23-1E962F4348BD}" type="datetime1">
              <a:rPr lang="en-US" smtClean="0"/>
              <a:t>10/13/2024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260939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A3A5338-CAB9-45C3-A099-5B1E615C6197}" type="datetime1">
              <a:rPr lang="en-US" smtClean="0"/>
              <a:t>10/13/2024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88405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BF48FEF-CB8B-4286-90CD-7A1BA4ECF817}" type="datetime1">
              <a:rPr lang="en-US" smtClean="0"/>
              <a:t>10/13/2024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145045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7E06DD9-3DAB-4D7B-A742-56F14D563F74}" type="datetime1">
              <a:rPr lang="en-US" smtClean="0"/>
              <a:t>10/13/2024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342921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1BAF4C-BFF2-4053-A467-5B5C0F9FDC1D}" type="datetime1">
              <a:rPr lang="en-US" smtClean="0"/>
              <a:t>10/13/2024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69027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smtClean="0"/>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5B271F6-D9E6-4F24-A8F0-D79F821A5642}" type="datetime1">
              <a:rPr lang="en-US" smtClean="0"/>
              <a:t>10/13/2024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85784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6E6CBA-7C25-4794-8588-E35CA40BA8B2}" type="datetime1">
              <a:rPr lang="en-US" smtClean="0"/>
              <a:t>10/13/2024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47244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4C7F896-F788-4991-89AB-41191A010A1C}" type="datetime1">
              <a:rPr lang="en-US" smtClean="0"/>
              <a:t>10/13/2024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5966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A8659F2-20FD-4CAD-8E87-69AC0FC8591D}" type="datetime1">
              <a:rPr lang="en-US" smtClean="0"/>
              <a:t>10/13/2024</a:t>
            </a:fld>
            <a:endParaRPr lang="en-US" dirty="0"/>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5760483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hf hdr="0" ftr="0" dt="0"/>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69775" y="1811863"/>
            <a:ext cx="5751442" cy="1515533"/>
          </a:xfrm>
        </p:spPr>
        <p:txBody>
          <a:bodyPr>
            <a:noAutofit/>
          </a:bodyPr>
          <a:lstStyle/>
          <a:p>
            <a:r>
              <a:rPr lang="en-US" sz="4000" b="1" dirty="0">
                <a:latin typeface="Arial" panose="020B0604020202020204" pitchFamily="34" charset="0"/>
                <a:cs typeface="Arial" panose="020B0604020202020204" pitchFamily="34" charset="0"/>
              </a:rPr>
              <a:t>INTERNATIONAL BUSINESS </a:t>
            </a:r>
            <a:r>
              <a:rPr lang="en-US" sz="4000" b="1" dirty="0" smtClean="0">
                <a:latin typeface="Arial" panose="020B0604020202020204" pitchFamily="34" charset="0"/>
                <a:cs typeface="Arial" panose="020B0604020202020204" pitchFamily="34" charset="0"/>
              </a:rPr>
              <a:t>MANAGEMENT</a:t>
            </a:r>
            <a:endParaRPr lang="en-US" sz="4000" dirty="0"/>
          </a:p>
        </p:txBody>
      </p:sp>
      <p:sp>
        <p:nvSpPr>
          <p:cNvPr id="3" name="Subtitle 2"/>
          <p:cNvSpPr>
            <a:spLocks noGrp="1"/>
          </p:cNvSpPr>
          <p:nvPr>
            <p:ph type="subTitle" idx="1"/>
          </p:nvPr>
        </p:nvSpPr>
        <p:spPr>
          <a:xfrm>
            <a:off x="1669775" y="3498575"/>
            <a:ext cx="5751442" cy="1696278"/>
          </a:xfrm>
        </p:spPr>
        <p:txBody>
          <a:bodyPr>
            <a:normAutofit fontScale="92500" lnSpcReduction="20000"/>
          </a:bodyPr>
          <a:lstStyle/>
          <a:p>
            <a:r>
              <a:rPr lang="en-US" sz="3200" b="1" dirty="0">
                <a:latin typeface="Arial" panose="020B0604020202020204" pitchFamily="34" charset="0"/>
                <a:cs typeface="Arial" panose="020B0604020202020204" pitchFamily="34" charset="0"/>
              </a:rPr>
              <a:t>Week </a:t>
            </a:r>
            <a:r>
              <a:rPr lang="en-US" sz="3200" b="1" dirty="0" smtClean="0">
                <a:latin typeface="Arial" panose="020B0604020202020204" pitchFamily="34" charset="0"/>
                <a:cs typeface="Arial" panose="020B0604020202020204" pitchFamily="34" charset="0"/>
              </a:rPr>
              <a:t>4: </a:t>
            </a:r>
            <a:r>
              <a:rPr lang="en-US" sz="3200" b="1" dirty="0">
                <a:latin typeface="Arial" panose="020B0604020202020204" pitchFamily="34" charset="0"/>
                <a:cs typeface="Arial" panose="020B0604020202020204" pitchFamily="34" charset="0"/>
              </a:rPr>
              <a:t>Global Marketplaces and Business Centers </a:t>
            </a:r>
            <a:endParaRPr lang="en-US" sz="3200" b="1" dirty="0" smtClean="0">
              <a:latin typeface="Arial" panose="020B0604020202020204" pitchFamily="34" charset="0"/>
              <a:cs typeface="Arial" panose="020B0604020202020204" pitchFamily="34" charset="0"/>
            </a:endParaRPr>
          </a:p>
          <a:p>
            <a:r>
              <a:rPr lang="en-US" b="1" dirty="0" smtClean="0">
                <a:latin typeface="Arial" panose="020B0604020202020204" pitchFamily="34" charset="0"/>
                <a:cs typeface="Arial" panose="020B0604020202020204" pitchFamily="34" charset="0"/>
              </a:rPr>
              <a:t>BY </a:t>
            </a:r>
            <a:endParaRPr lang="en-US" b="1"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DR JULIUS KAHUTHIA MWANGI</a:t>
            </a:r>
          </a:p>
        </p:txBody>
      </p:sp>
    </p:spTree>
    <p:extLst>
      <p:ext uri="{BB962C8B-B14F-4D97-AF65-F5344CB8AC3E}">
        <p14:creationId xmlns:p14="http://schemas.microsoft.com/office/powerpoint/2010/main" val="22574878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Expected Learning Outcomes</a:t>
            </a:r>
            <a:endParaRPr lang="en-US" dirty="0"/>
          </a:p>
        </p:txBody>
      </p:sp>
      <p:sp>
        <p:nvSpPr>
          <p:cNvPr id="3" name="Content Placeholder 2"/>
          <p:cNvSpPr>
            <a:spLocks noGrp="1"/>
          </p:cNvSpPr>
          <p:nvPr>
            <p:ph idx="1"/>
          </p:nvPr>
        </p:nvSpPr>
        <p:spPr/>
        <p:txBody>
          <a:bodyPr/>
          <a:lstStyle/>
          <a:p>
            <a:r>
              <a:rPr lang="en-US" dirty="0" smtClean="0"/>
              <a:t>By the end of this lesson, you are expected to;</a:t>
            </a:r>
          </a:p>
          <a:p>
            <a:pPr lvl="1">
              <a:buFont typeface="Wingdings" panose="05000000000000000000" pitchFamily="2" charset="2"/>
              <a:buChar char="Ø"/>
            </a:pPr>
            <a:r>
              <a:rPr lang="en-US" sz="2400" dirty="0" smtClean="0"/>
              <a:t>Describe the various markets in the world</a:t>
            </a:r>
          </a:p>
          <a:p>
            <a:pPr lvl="1">
              <a:buFont typeface="Wingdings" panose="05000000000000000000" pitchFamily="2" charset="2"/>
              <a:buChar char="Ø"/>
            </a:pPr>
            <a:r>
              <a:rPr lang="en-US" sz="2400" dirty="0" smtClean="0"/>
              <a:t>Be explain the role of the various markets in the international Business </a:t>
            </a:r>
          </a:p>
          <a:p>
            <a:pPr lvl="1">
              <a:buFont typeface="Wingdings" panose="05000000000000000000" pitchFamily="2" charset="2"/>
              <a:buChar char="Ø"/>
            </a:pPr>
            <a:r>
              <a:rPr lang="en-US" sz="2400" dirty="0" smtClean="0"/>
              <a:t>Explain the relationship of various countries in same market block</a:t>
            </a:r>
          </a:p>
        </p:txBody>
      </p:sp>
      <p:sp>
        <p:nvSpPr>
          <p:cNvPr id="4" name="Slide Number Placeholder 3"/>
          <p:cNvSpPr>
            <a:spLocks noGrp="1"/>
          </p:cNvSpPr>
          <p:nvPr>
            <p:ph type="sldNum" sz="quarter" idx="12"/>
          </p:nvPr>
        </p:nvSpPr>
        <p:spPr/>
        <p:txBody>
          <a:bodyPr/>
          <a:lstStyle/>
          <a:p>
            <a:fld id="{6D22F896-40B5-4ADD-8801-0D06FADFA095}" type="slidenum">
              <a:rPr lang="en-US" smtClean="0"/>
              <a:t>2</a:t>
            </a:fld>
            <a:endParaRPr lang="en-US" dirty="0"/>
          </a:p>
        </p:txBody>
      </p:sp>
    </p:spTree>
    <p:extLst>
      <p:ext uri="{BB962C8B-B14F-4D97-AF65-F5344CB8AC3E}">
        <p14:creationId xmlns:p14="http://schemas.microsoft.com/office/powerpoint/2010/main" val="16346379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origami"/>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One</a:t>
            </a:r>
            <a:endParaRPr lang="en-US" dirty="0"/>
          </a:p>
        </p:txBody>
      </p:sp>
      <p:sp>
        <p:nvSpPr>
          <p:cNvPr id="3" name="Content Placeholder 2"/>
          <p:cNvSpPr>
            <a:spLocks noGrp="1"/>
          </p:cNvSpPr>
          <p:nvPr>
            <p:ph idx="1"/>
          </p:nvPr>
        </p:nvSpPr>
        <p:spPr>
          <a:xfrm>
            <a:off x="940904" y="2370866"/>
            <a:ext cx="7034696" cy="3444997"/>
          </a:xfrm>
        </p:spPr>
        <p:txBody>
          <a:bodyPr>
            <a:normAutofit lnSpcReduction="10000"/>
          </a:bodyPr>
          <a:lstStyle/>
          <a:p>
            <a:pPr algn="just">
              <a:buFont typeface="Wingdings" panose="05000000000000000000" pitchFamily="2" charset="2"/>
              <a:buChar char="q"/>
            </a:pPr>
            <a:r>
              <a:rPr lang="en-US" dirty="0" smtClean="0">
                <a:latin typeface="Arial" panose="020B0604020202020204" pitchFamily="34" charset="0"/>
                <a:cs typeface="Arial" panose="020B0604020202020204" pitchFamily="34" charset="0"/>
              </a:rPr>
              <a:t>Introduction</a:t>
            </a:r>
          </a:p>
          <a:p>
            <a:pPr algn="just">
              <a:buFont typeface="Wingdings" panose="05000000000000000000" pitchFamily="2" charset="2"/>
              <a:buChar char="q"/>
            </a:pPr>
            <a:r>
              <a:rPr lang="en-US" dirty="0" smtClean="0">
                <a:latin typeface="Arial" panose="020B0604020202020204" pitchFamily="34" charset="0"/>
                <a:cs typeface="Arial" panose="020B0604020202020204" pitchFamily="34" charset="0"/>
              </a:rPr>
              <a:t>The market places of North America (</a:t>
            </a:r>
            <a:r>
              <a:rPr lang="en-US" dirty="0">
                <a:latin typeface="Arial" panose="020B0604020202020204" pitchFamily="34" charset="0"/>
                <a:cs typeface="Arial" panose="020B0604020202020204" pitchFamily="34" charset="0"/>
              </a:rPr>
              <a:t>The United </a:t>
            </a:r>
            <a:r>
              <a:rPr lang="en-US" dirty="0" smtClean="0">
                <a:latin typeface="Arial" panose="020B0604020202020204" pitchFamily="34" charset="0"/>
                <a:cs typeface="Arial" panose="020B0604020202020204" pitchFamily="34" charset="0"/>
              </a:rPr>
              <a:t>States, Canada, Mexico, </a:t>
            </a:r>
            <a:r>
              <a:rPr lang="en-US" dirty="0">
                <a:latin typeface="Arial" panose="020B0604020202020204" pitchFamily="34" charset="0"/>
                <a:cs typeface="Arial" panose="020B0604020202020204" pitchFamily="34" charset="0"/>
              </a:rPr>
              <a:t>Central America and the </a:t>
            </a:r>
            <a:r>
              <a:rPr lang="en-US" dirty="0" smtClean="0">
                <a:latin typeface="Arial" panose="020B0604020202020204" pitchFamily="34" charset="0"/>
                <a:cs typeface="Arial" panose="020B0604020202020204" pitchFamily="34" charset="0"/>
              </a:rPr>
              <a:t>Caribbean)</a:t>
            </a:r>
          </a:p>
          <a:p>
            <a:pPr algn="just">
              <a:buFont typeface="Wingdings" panose="05000000000000000000" pitchFamily="2" charset="2"/>
              <a:buChar char="q"/>
            </a:pPr>
            <a:r>
              <a:rPr lang="en-US" dirty="0" smtClean="0">
                <a:latin typeface="Arial" panose="020B0604020202020204" pitchFamily="34" charset="0"/>
                <a:cs typeface="Arial" panose="020B0604020202020204" pitchFamily="34" charset="0"/>
              </a:rPr>
              <a:t>The marketplaces of Western Europe </a:t>
            </a:r>
          </a:p>
          <a:p>
            <a:pPr algn="just">
              <a:buFont typeface="Wingdings" panose="05000000000000000000" pitchFamily="2" charset="2"/>
              <a:buChar char="q"/>
            </a:pPr>
            <a:r>
              <a:rPr lang="en-US" dirty="0">
                <a:latin typeface="Arial" panose="020B0604020202020204" pitchFamily="34" charset="0"/>
                <a:cs typeface="Arial" panose="020B0604020202020204" pitchFamily="34" charset="0"/>
              </a:rPr>
              <a:t>Central </a:t>
            </a:r>
            <a:r>
              <a:rPr lang="en-US" dirty="0" smtClean="0">
                <a:latin typeface="Arial" panose="020B0604020202020204" pitchFamily="34" charset="0"/>
                <a:cs typeface="Arial" panose="020B0604020202020204" pitchFamily="34" charset="0"/>
              </a:rPr>
              <a:t>Europe</a:t>
            </a:r>
          </a:p>
          <a:p>
            <a:pPr algn="just">
              <a:buFont typeface="Wingdings" panose="05000000000000000000" pitchFamily="2" charset="2"/>
              <a:buChar char="q"/>
            </a:pPr>
            <a:r>
              <a:rPr lang="en-US" dirty="0">
                <a:latin typeface="Arial" panose="020B0604020202020204" pitchFamily="34" charset="0"/>
                <a:cs typeface="Arial" panose="020B0604020202020204" pitchFamily="34" charset="0"/>
              </a:rPr>
              <a:t>The Marketplaces of Eastern Europe and Central </a:t>
            </a:r>
            <a:r>
              <a:rPr lang="en-US" dirty="0" smtClean="0">
                <a:latin typeface="Arial" panose="020B0604020202020204" pitchFamily="34" charset="0"/>
                <a:cs typeface="Arial" panose="020B0604020202020204" pitchFamily="34" charset="0"/>
              </a:rPr>
              <a:t>Asia</a:t>
            </a:r>
          </a:p>
        </p:txBody>
      </p:sp>
      <p:sp>
        <p:nvSpPr>
          <p:cNvPr id="4" name="Slide Number Placeholder 3"/>
          <p:cNvSpPr>
            <a:spLocks noGrp="1"/>
          </p:cNvSpPr>
          <p:nvPr>
            <p:ph type="sldNum" sz="quarter" idx="12"/>
          </p:nvPr>
        </p:nvSpPr>
        <p:spPr/>
        <p:txBody>
          <a:bodyPr/>
          <a:lstStyle/>
          <a:p>
            <a:fld id="{6D22F896-40B5-4ADD-8801-0D06FADFA095}" type="slidenum">
              <a:rPr lang="en-US" smtClean="0"/>
              <a:t>3</a:t>
            </a:fld>
            <a:endParaRPr lang="en-US" dirty="0"/>
          </a:p>
        </p:txBody>
      </p:sp>
    </p:spTree>
    <p:extLst>
      <p:ext uri="{BB962C8B-B14F-4D97-AF65-F5344CB8AC3E}">
        <p14:creationId xmlns:p14="http://schemas.microsoft.com/office/powerpoint/2010/main" val="200990091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en-US" dirty="0"/>
          </a:p>
        </p:txBody>
      </p:sp>
      <p:sp>
        <p:nvSpPr>
          <p:cNvPr id="3" name="Content Placeholder 2"/>
          <p:cNvSpPr>
            <a:spLocks noGrp="1"/>
          </p:cNvSpPr>
          <p:nvPr>
            <p:ph idx="1"/>
          </p:nvPr>
        </p:nvSpPr>
        <p:spPr/>
        <p:txBody>
          <a:bodyPr/>
          <a:lstStyle/>
          <a:p>
            <a:pPr algn="just">
              <a:lnSpc>
                <a:spcPct val="150000"/>
              </a:lnSpc>
            </a:pPr>
            <a:r>
              <a:rPr lang="en-US" dirty="0">
                <a:latin typeface="Arial" panose="020B0604020202020204" pitchFamily="34" charset="0"/>
                <a:cs typeface="Arial" panose="020B0604020202020204" pitchFamily="34" charset="0"/>
              </a:rPr>
              <a:t>Most of the world's current economic activity is concentrated in a group of countries called the </a:t>
            </a:r>
            <a:r>
              <a:rPr lang="en-US" b="1" dirty="0">
                <a:latin typeface="Arial" panose="020B0604020202020204" pitchFamily="34" charset="0"/>
                <a:cs typeface="Arial" panose="020B0604020202020204" pitchFamily="34" charset="0"/>
              </a:rPr>
              <a:t>Triad</a:t>
            </a:r>
            <a:r>
              <a:rPr lang="en-US" dirty="0">
                <a:latin typeface="Arial" panose="020B0604020202020204" pitchFamily="34" charset="0"/>
                <a:cs typeface="Arial" panose="020B0604020202020204" pitchFamily="34" charset="0"/>
              </a:rPr>
              <a:t> (Japan, the European Union, and the United States) or the </a:t>
            </a:r>
            <a:r>
              <a:rPr lang="en-US" b="1" dirty="0">
                <a:latin typeface="Arial" panose="020B0604020202020204" pitchFamily="34" charset="0"/>
                <a:cs typeface="Arial" panose="020B0604020202020204" pitchFamily="34" charset="0"/>
              </a:rPr>
              <a:t>Quad</a:t>
            </a:r>
            <a:r>
              <a:rPr lang="en-US" dirty="0">
                <a:latin typeface="Arial" panose="020B0604020202020204" pitchFamily="34" charset="0"/>
                <a:cs typeface="Arial" panose="020B0604020202020204" pitchFamily="34" charset="0"/>
              </a:rPr>
              <a:t> (the Triad plus Canada).  </a:t>
            </a:r>
          </a:p>
        </p:txBody>
      </p:sp>
      <p:sp>
        <p:nvSpPr>
          <p:cNvPr id="4" name="Slide Number Placeholder 3"/>
          <p:cNvSpPr>
            <a:spLocks noGrp="1"/>
          </p:cNvSpPr>
          <p:nvPr>
            <p:ph type="sldNum" sz="quarter" idx="12"/>
          </p:nvPr>
        </p:nvSpPr>
        <p:spPr/>
        <p:txBody>
          <a:bodyPr/>
          <a:lstStyle/>
          <a:p>
            <a:fld id="{6D22F896-40B5-4ADD-8801-0D06FADFA095}" type="slidenum">
              <a:rPr lang="en-US" smtClean="0"/>
              <a:t>4</a:t>
            </a:fld>
            <a:endParaRPr lang="en-US" dirty="0"/>
          </a:p>
        </p:txBody>
      </p:sp>
    </p:spTree>
    <p:extLst>
      <p:ext uri="{BB962C8B-B14F-4D97-AF65-F5344CB8AC3E}">
        <p14:creationId xmlns:p14="http://schemas.microsoft.com/office/powerpoint/2010/main" val="12494759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Arial" panose="020B0604020202020204" pitchFamily="34" charset="0"/>
                <a:cs typeface="Arial" panose="020B0604020202020204" pitchFamily="34" charset="0"/>
              </a:rPr>
              <a:t>THE MARKET PLACES OF NORTH AMERICA </a:t>
            </a:r>
            <a:br>
              <a:rPr lang="en-US" dirty="0" smtClean="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The United States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The United States is the world’s largest economy. </a:t>
            </a:r>
          </a:p>
          <a:p>
            <a:pPr algn="just">
              <a:lnSpc>
                <a:spcPct val="150000"/>
              </a:lnSpc>
            </a:pPr>
            <a:r>
              <a:rPr lang="en-US" sz="2400" dirty="0" smtClean="0">
                <a:latin typeface="Arial" panose="020B0604020202020204" pitchFamily="34" charset="0"/>
                <a:cs typeface="Arial" panose="020B0604020202020204" pitchFamily="34" charset="0"/>
              </a:rPr>
              <a:t>It accounts for 24 percent of the world’s $58.2 trillion GDP (as of 2009). </a:t>
            </a:r>
          </a:p>
          <a:p>
            <a:pPr algn="just">
              <a:lnSpc>
                <a:spcPct val="150000"/>
              </a:lnSpc>
            </a:pPr>
            <a:r>
              <a:rPr lang="en-US" sz="2400" dirty="0" smtClean="0">
                <a:latin typeface="Arial" panose="020B0604020202020204" pitchFamily="34" charset="0"/>
                <a:cs typeface="Arial" panose="020B0604020202020204" pitchFamily="34" charset="0"/>
              </a:rPr>
              <a:t>It has the highest per capita income in North America.</a:t>
            </a:r>
          </a:p>
        </p:txBody>
      </p:sp>
      <p:sp>
        <p:nvSpPr>
          <p:cNvPr id="4" name="Slide Number Placeholder 3"/>
          <p:cNvSpPr>
            <a:spLocks noGrp="1"/>
          </p:cNvSpPr>
          <p:nvPr>
            <p:ph type="sldNum" sz="quarter" idx="12"/>
          </p:nvPr>
        </p:nvSpPr>
        <p:spPr/>
        <p:txBody>
          <a:bodyPr/>
          <a:lstStyle/>
          <a:p>
            <a:fld id="{6D22F896-40B5-4ADD-8801-0D06FADFA095}" type="slidenum">
              <a:rPr lang="en-US" smtClean="0"/>
              <a:t>5</a:t>
            </a:fld>
            <a:endParaRPr lang="en-US" dirty="0"/>
          </a:p>
        </p:txBody>
      </p:sp>
    </p:spTree>
    <p:extLst>
      <p:ext uri="{BB962C8B-B14F-4D97-AF65-F5344CB8AC3E}">
        <p14:creationId xmlns:p14="http://schemas.microsoft.com/office/powerpoint/2010/main" val="1979991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Arial" panose="020B0604020202020204" pitchFamily="34" charset="0"/>
                <a:cs typeface="Arial" panose="020B0604020202020204" pitchFamily="34" charset="0"/>
              </a:rPr>
              <a:t>THE MARKET PLACES OF NORTH AMERICA </a:t>
            </a:r>
            <a:br>
              <a:rPr lang="en-US" dirty="0" smtClean="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The United States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r>
              <a:rPr lang="en-US" sz="2400" dirty="0" smtClean="0">
                <a:latin typeface="Arial" panose="020B0604020202020204" pitchFamily="34" charset="0"/>
                <a:cs typeface="Arial" panose="020B0604020202020204" pitchFamily="34" charset="0"/>
              </a:rPr>
              <a:t>The size and political stability of the United States provide the country with a unique position in the world economy. </a:t>
            </a:r>
          </a:p>
          <a:p>
            <a:pPr algn="just"/>
            <a:r>
              <a:rPr lang="en-US" sz="2400" dirty="0" smtClean="0">
                <a:latin typeface="Arial" panose="020B0604020202020204" pitchFamily="34" charset="0"/>
                <a:cs typeface="Arial" panose="020B0604020202020204" pitchFamily="34" charset="0"/>
              </a:rPr>
              <a:t>It accounts for one-tenth of world trade in goods and services</a:t>
            </a:r>
            <a:r>
              <a:rPr lang="en-US" sz="2400" dirty="0">
                <a:latin typeface="Arial" panose="020B0604020202020204" pitchFamily="34" charset="0"/>
                <a:cs typeface="Arial" panose="020B0604020202020204" pitchFamily="34" charset="0"/>
              </a:rPr>
              <a:t>, and therefore attracts the exports of lower-income nations that are trying to develop.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Also</a:t>
            </a:r>
            <a:r>
              <a:rPr lang="en-US" sz="2400" dirty="0">
                <a:latin typeface="Arial" panose="020B0604020202020204" pitchFamily="34" charset="0"/>
                <a:cs typeface="Arial" panose="020B0604020202020204" pitchFamily="34" charset="0"/>
              </a:rPr>
              <a:t>, it is a favorite target for firms from higher-income countries. </a:t>
            </a:r>
          </a:p>
        </p:txBody>
      </p:sp>
      <p:sp>
        <p:nvSpPr>
          <p:cNvPr id="4" name="Slide Number Placeholder 3"/>
          <p:cNvSpPr>
            <a:spLocks noGrp="1"/>
          </p:cNvSpPr>
          <p:nvPr>
            <p:ph type="sldNum" sz="quarter" idx="12"/>
          </p:nvPr>
        </p:nvSpPr>
        <p:spPr/>
        <p:txBody>
          <a:bodyPr/>
          <a:lstStyle/>
          <a:p>
            <a:fld id="{6D22F896-40B5-4ADD-8801-0D06FADFA095}" type="slidenum">
              <a:rPr lang="en-US" smtClean="0"/>
              <a:t>6</a:t>
            </a:fld>
            <a:endParaRPr lang="en-US" dirty="0"/>
          </a:p>
        </p:txBody>
      </p:sp>
    </p:spTree>
    <p:extLst>
      <p:ext uri="{BB962C8B-B14F-4D97-AF65-F5344CB8AC3E}">
        <p14:creationId xmlns:p14="http://schemas.microsoft.com/office/powerpoint/2010/main" val="17786565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Arial" panose="020B0604020202020204" pitchFamily="34" charset="0"/>
                <a:cs typeface="Arial" panose="020B0604020202020204" pitchFamily="34" charset="0"/>
              </a:rPr>
              <a:t>THE MARKET PLACES OF NORTH AMERICA </a:t>
            </a:r>
            <a:br>
              <a:rPr lang="en-US" dirty="0" smtClean="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The United States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r>
              <a:rPr lang="en-US" sz="2400" dirty="0" smtClean="0">
                <a:latin typeface="Arial" panose="020B0604020202020204" pitchFamily="34" charset="0"/>
                <a:cs typeface="Arial" panose="020B0604020202020204" pitchFamily="34" charset="0"/>
              </a:rPr>
              <a:t>In addition, the U.S. dollar serves as the invoicing currency in approximately half of all international transactions, making it an important component of the foreign currency reserves owned by governments around the globe. </a:t>
            </a:r>
          </a:p>
          <a:p>
            <a:pPr algn="just"/>
            <a:r>
              <a:rPr lang="en-US" sz="2400" dirty="0" smtClean="0">
                <a:latin typeface="Arial" panose="020B0604020202020204" pitchFamily="34" charset="0"/>
                <a:cs typeface="Arial" panose="020B0604020202020204" pitchFamily="34" charset="0"/>
              </a:rPr>
              <a:t>It also attracts money fleeing political turmoil in other countries and longer-term investments.</a:t>
            </a:r>
          </a:p>
        </p:txBody>
      </p:sp>
      <p:sp>
        <p:nvSpPr>
          <p:cNvPr id="4" name="Slide Number Placeholder 3"/>
          <p:cNvSpPr>
            <a:spLocks noGrp="1"/>
          </p:cNvSpPr>
          <p:nvPr>
            <p:ph type="sldNum" sz="quarter" idx="12"/>
          </p:nvPr>
        </p:nvSpPr>
        <p:spPr/>
        <p:txBody>
          <a:bodyPr/>
          <a:lstStyle/>
          <a:p>
            <a:fld id="{6D22F896-40B5-4ADD-8801-0D06FADFA095}" type="slidenum">
              <a:rPr lang="en-US" smtClean="0"/>
              <a:t>7</a:t>
            </a:fld>
            <a:endParaRPr lang="en-US" dirty="0"/>
          </a:p>
        </p:txBody>
      </p:sp>
    </p:spTree>
    <p:extLst>
      <p:ext uri="{BB962C8B-B14F-4D97-AF65-F5344CB8AC3E}">
        <p14:creationId xmlns:p14="http://schemas.microsoft.com/office/powerpoint/2010/main" val="25128096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Arial" panose="020B0604020202020204" pitchFamily="34" charset="0"/>
                <a:cs typeface="Arial" panose="020B0604020202020204" pitchFamily="34" charset="0"/>
              </a:rPr>
              <a:t>THE MARKET PLACES OF NORTH AMERICA </a:t>
            </a:r>
            <a:br>
              <a:rPr lang="en-US" dirty="0" smtClean="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The United States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0" y="2372139"/>
            <a:ext cx="7712765" cy="3562993"/>
          </a:xfrm>
        </p:spPr>
        <p:txBody>
          <a:bodyPr>
            <a:noAutofit/>
          </a:bodyPr>
          <a:lstStyle/>
          <a:p>
            <a:pPr algn="just"/>
            <a:r>
              <a:rPr lang="en-US" sz="2200" dirty="0" smtClean="0">
                <a:latin typeface="Arial" panose="020B0604020202020204" pitchFamily="34" charset="0"/>
                <a:cs typeface="Arial" panose="020B0604020202020204" pitchFamily="34" charset="0"/>
              </a:rPr>
              <a:t>International trade, although growing in recent years, is still a relatively small component of the U.S. economy. </a:t>
            </a:r>
          </a:p>
          <a:p>
            <a:pPr algn="just"/>
            <a:r>
              <a:rPr lang="en-US" sz="2200" dirty="0" smtClean="0">
                <a:latin typeface="Arial" panose="020B0604020202020204" pitchFamily="34" charset="0"/>
                <a:cs typeface="Arial" panose="020B0604020202020204" pitchFamily="34" charset="0"/>
              </a:rPr>
              <a:t>This phenomenon is probably due in part to the large geographic size of the country.</a:t>
            </a:r>
          </a:p>
          <a:p>
            <a:pPr algn="just"/>
            <a:r>
              <a:rPr lang="en-US" sz="2200" dirty="0" smtClean="0">
                <a:latin typeface="Arial" panose="020B0604020202020204" pitchFamily="34" charset="0"/>
                <a:cs typeface="Arial" panose="020B0604020202020204" pitchFamily="34" charset="0"/>
              </a:rPr>
              <a:t>Transactions that might constitute international trade and investment in other parts of the world are just domestic transactions in the United States.</a:t>
            </a:r>
          </a:p>
          <a:p>
            <a:pPr algn="just"/>
            <a:r>
              <a:rPr lang="en-US" sz="2200" dirty="0" smtClean="0">
                <a:latin typeface="Arial" panose="020B0604020202020204" pitchFamily="34" charset="0"/>
                <a:cs typeface="Arial" panose="020B0604020202020204" pitchFamily="34" charset="0"/>
              </a:rPr>
              <a:t>Many of the world’s 500 largest industrial companies are headquartered in the United States. </a:t>
            </a:r>
            <a:endParaRPr lang="en-US"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8</a:t>
            </a:fld>
            <a:endParaRPr lang="en-US" dirty="0"/>
          </a:p>
        </p:txBody>
      </p:sp>
    </p:spTree>
    <p:extLst>
      <p:ext uri="{BB962C8B-B14F-4D97-AF65-F5344CB8AC3E}">
        <p14:creationId xmlns:p14="http://schemas.microsoft.com/office/powerpoint/2010/main" val="3815016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OF NORTH AMERICA </a:t>
            </a:r>
            <a:r>
              <a:rPr lang="en-US" dirty="0" smtClean="0">
                <a:latin typeface="Arial" panose="020B0604020202020204" pitchFamily="34" charset="0"/>
                <a:cs typeface="Arial" panose="020B0604020202020204" pitchFamily="34" charset="0"/>
              </a:rPr>
              <a:t>: Canada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r>
              <a:rPr lang="en-US" dirty="0" smtClean="0">
                <a:latin typeface="Arial" panose="020B0604020202020204" pitchFamily="34" charset="0"/>
                <a:cs typeface="Arial" panose="020B0604020202020204" pitchFamily="34" charset="0"/>
              </a:rPr>
              <a:t>Although </a:t>
            </a:r>
            <a:r>
              <a:rPr lang="en-US" dirty="0">
                <a:latin typeface="Arial" panose="020B0604020202020204" pitchFamily="34" charset="0"/>
                <a:cs typeface="Arial" panose="020B0604020202020204" pitchFamily="34" charset="0"/>
              </a:rPr>
              <a:t>the second largest country in the world, Canada has a relatively small population </a:t>
            </a:r>
            <a:r>
              <a:rPr lang="en-US" dirty="0" smtClean="0">
                <a:latin typeface="Arial" panose="020B0604020202020204" pitchFamily="34" charset="0"/>
                <a:cs typeface="Arial" panose="020B0604020202020204" pitchFamily="34" charset="0"/>
              </a:rPr>
              <a:t>most </a:t>
            </a:r>
            <a:r>
              <a:rPr lang="en-US" dirty="0">
                <a:latin typeface="Arial" panose="020B0604020202020204" pitchFamily="34" charset="0"/>
                <a:cs typeface="Arial" panose="020B0604020202020204" pitchFamily="34" charset="0"/>
              </a:rPr>
              <a:t>of which is concentrated along its southern border with the United States.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country has close political and economic ties with the United States, although it has tried to retain a separate cultural identity</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9</a:t>
            </a:fld>
            <a:endParaRPr lang="en-US" dirty="0"/>
          </a:p>
        </p:txBody>
      </p:sp>
    </p:spTree>
    <p:extLst>
      <p:ext uri="{BB962C8B-B14F-4D97-AF65-F5344CB8AC3E}">
        <p14:creationId xmlns:p14="http://schemas.microsoft.com/office/powerpoint/2010/main" val="41865828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OF NORTH AMERICA </a:t>
            </a:r>
            <a:r>
              <a:rPr lang="en-US" dirty="0" smtClean="0">
                <a:latin typeface="Arial" panose="020B0604020202020204" pitchFamily="34" charset="0"/>
                <a:cs typeface="Arial" panose="020B0604020202020204" pitchFamily="34" charset="0"/>
              </a:rPr>
              <a:t>: Canada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02365" y="2358887"/>
            <a:ext cx="7273236" cy="3576246"/>
          </a:xfrm>
        </p:spPr>
        <p:txBody>
          <a:bodyPr>
            <a:noAutofit/>
          </a:bodyPr>
          <a:lstStyle/>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United States is a dominant market for Canadian products, receiving more than three-quarters of Canada’s output in a typical </a:t>
            </a:r>
            <a:r>
              <a:rPr lang="en-US" dirty="0" smtClean="0">
                <a:latin typeface="Arial" panose="020B0604020202020204" pitchFamily="34" charset="0"/>
                <a:cs typeface="Arial" panose="020B0604020202020204" pitchFamily="34" charset="0"/>
              </a:rPr>
              <a:t>year.</a:t>
            </a:r>
          </a:p>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trading relationship between the United States and Canada is the single largest bilateral trading relationship in the world.</a:t>
            </a:r>
          </a:p>
          <a:p>
            <a:pPr algn="just"/>
            <a:r>
              <a:rPr lang="en-US" dirty="0" smtClean="0">
                <a:latin typeface="Arial" panose="020B0604020202020204" pitchFamily="34" charset="0"/>
                <a:cs typeface="Arial" panose="020B0604020202020204" pitchFamily="34" charset="0"/>
              </a:rPr>
              <a:t>Canada’s </a:t>
            </a:r>
            <a:r>
              <a:rPr lang="en-US" dirty="0">
                <a:latin typeface="Arial" panose="020B0604020202020204" pitchFamily="34" charset="0"/>
                <a:cs typeface="Arial" panose="020B0604020202020204" pitchFamily="34" charset="0"/>
              </a:rPr>
              <a:t>strong infrastructure and proximity to the U.S. market make it an attractive location for international businesses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10</a:t>
            </a:fld>
            <a:endParaRPr lang="en-US" dirty="0"/>
          </a:p>
        </p:txBody>
      </p:sp>
    </p:spTree>
    <p:extLst>
      <p:ext uri="{BB962C8B-B14F-4D97-AF65-F5344CB8AC3E}">
        <p14:creationId xmlns:p14="http://schemas.microsoft.com/office/powerpoint/2010/main" val="11343141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OF NORTH AMERICA </a:t>
            </a:r>
            <a:r>
              <a:rPr lang="en-US" dirty="0" smtClean="0">
                <a:latin typeface="Arial" panose="020B0604020202020204" pitchFamily="34" charset="0"/>
                <a:cs typeface="Arial" panose="020B0604020202020204" pitchFamily="34" charset="0"/>
              </a:rPr>
              <a:t>: Canada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r>
              <a:rPr lang="en-US" dirty="0" smtClean="0">
                <a:latin typeface="Arial" panose="020B0604020202020204" pitchFamily="34" charset="0"/>
                <a:cs typeface="Arial" panose="020B0604020202020204" pitchFamily="34" charset="0"/>
              </a:rPr>
              <a:t>Canada’s </a:t>
            </a:r>
            <a:r>
              <a:rPr lang="en-US" dirty="0">
                <a:latin typeface="Arial" panose="020B0604020202020204" pitchFamily="34" charset="0"/>
                <a:cs typeface="Arial" panose="020B0604020202020204" pitchFamily="34" charset="0"/>
              </a:rPr>
              <a:t>political stability is </a:t>
            </a:r>
            <a:r>
              <a:rPr lang="en-US" dirty="0" smtClean="0">
                <a:latin typeface="Arial" panose="020B0604020202020204" pitchFamily="34" charset="0"/>
                <a:cs typeface="Arial" panose="020B0604020202020204" pitchFamily="34" charset="0"/>
              </a:rPr>
              <a:t>threatened </a:t>
            </a:r>
            <a:r>
              <a:rPr lang="en-US" dirty="0">
                <a:latin typeface="Arial" panose="020B0604020202020204" pitchFamily="34" charset="0"/>
                <a:cs typeface="Arial" panose="020B0604020202020204" pitchFamily="34" charset="0"/>
              </a:rPr>
              <a:t>by a long-standing conflict between French-speaking Canada and English-speaking Canada.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conflict is not only affecting investment in the country, but it is also affecting international business because firms exporting products to Canada must be aware of the country’s labeling laws.</a:t>
            </a:r>
          </a:p>
        </p:txBody>
      </p:sp>
      <p:sp>
        <p:nvSpPr>
          <p:cNvPr id="4" name="Slide Number Placeholder 3"/>
          <p:cNvSpPr>
            <a:spLocks noGrp="1"/>
          </p:cNvSpPr>
          <p:nvPr>
            <p:ph type="sldNum" sz="quarter" idx="12"/>
          </p:nvPr>
        </p:nvSpPr>
        <p:spPr/>
        <p:txBody>
          <a:bodyPr/>
          <a:lstStyle/>
          <a:p>
            <a:fld id="{6D22F896-40B5-4ADD-8801-0D06FADFA095}" type="slidenum">
              <a:rPr lang="en-US" smtClean="0"/>
              <a:t>11</a:t>
            </a:fld>
            <a:endParaRPr lang="en-US" dirty="0"/>
          </a:p>
        </p:txBody>
      </p:sp>
    </p:spTree>
    <p:extLst>
      <p:ext uri="{BB962C8B-B14F-4D97-AF65-F5344CB8AC3E}">
        <p14:creationId xmlns:p14="http://schemas.microsoft.com/office/powerpoint/2010/main" val="11984671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OF NORTH AMERICA </a:t>
            </a:r>
            <a:r>
              <a:rPr lang="en-US" dirty="0" smtClean="0">
                <a:latin typeface="Arial" panose="020B0604020202020204" pitchFamily="34" charset="0"/>
                <a:cs typeface="Arial" panose="020B0604020202020204" pitchFamily="34" charset="0"/>
              </a:rPr>
              <a:t>: Mexico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1" y="2411897"/>
            <a:ext cx="7299740" cy="3523236"/>
          </a:xfrm>
        </p:spPr>
        <p:txBody>
          <a:bodyPr>
            <a:noAutofit/>
          </a:bodyPr>
          <a:lstStyle/>
          <a:p>
            <a:pPr algn="just">
              <a:lnSpc>
                <a:spcPct val="150000"/>
              </a:lnSpc>
            </a:pPr>
            <a:r>
              <a:rPr lang="en-US" dirty="0" smtClean="0">
                <a:latin typeface="Arial" panose="020B0604020202020204" pitchFamily="34" charset="0"/>
                <a:cs typeface="Arial" panose="020B0604020202020204" pitchFamily="34" charset="0"/>
              </a:rPr>
              <a:t>Mexico</a:t>
            </a:r>
            <a:r>
              <a:rPr lang="en-US" dirty="0">
                <a:latin typeface="Arial" panose="020B0604020202020204" pitchFamily="34" charset="0"/>
                <a:cs typeface="Arial" panose="020B0604020202020204" pitchFamily="34" charset="0"/>
              </a:rPr>
              <a:t>, the world’s largest Spanish-speaking nation, is the third major economic power in North America.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Mexico </a:t>
            </a:r>
            <a:r>
              <a:rPr lang="en-US" dirty="0">
                <a:latin typeface="Arial" panose="020B0604020202020204" pitchFamily="34" charset="0"/>
                <a:cs typeface="Arial" panose="020B0604020202020204" pitchFamily="34" charset="0"/>
              </a:rPr>
              <a:t>follows a federal system similar to that of the United States under which a new president is elected every six years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12</a:t>
            </a:fld>
            <a:endParaRPr lang="en-US" dirty="0"/>
          </a:p>
        </p:txBody>
      </p:sp>
    </p:spTree>
    <p:extLst>
      <p:ext uri="{BB962C8B-B14F-4D97-AF65-F5344CB8AC3E}">
        <p14:creationId xmlns:p14="http://schemas.microsoft.com/office/powerpoint/2010/main" val="3682885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OF NORTH AMERICA </a:t>
            </a:r>
            <a:r>
              <a:rPr lang="en-US" dirty="0" smtClean="0">
                <a:latin typeface="Arial" panose="020B0604020202020204" pitchFamily="34" charset="0"/>
                <a:cs typeface="Arial" panose="020B0604020202020204" pitchFamily="34" charset="0"/>
              </a:rPr>
              <a:t>: Mexico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1" y="2370866"/>
            <a:ext cx="7739271" cy="3444997"/>
          </a:xfrm>
        </p:spPr>
        <p:txBody>
          <a:bodyPr>
            <a:noAutofit/>
          </a:bodyPr>
          <a:lstStyle/>
          <a:p>
            <a:pPr algn="just"/>
            <a:r>
              <a:rPr lang="en-US" dirty="0" smtClean="0">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1994, Canada, Mexico, and the United States initiated the North American Free Trade Agreement (NAFTA).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Mexico </a:t>
            </a:r>
            <a:r>
              <a:rPr lang="en-US" dirty="0">
                <a:latin typeface="Arial" panose="020B0604020202020204" pitchFamily="34" charset="0"/>
                <a:cs typeface="Arial" panose="020B0604020202020204" pitchFamily="34" charset="0"/>
              </a:rPr>
              <a:t>signed a similar agreement with the European Union in 1999.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2000 it signed free trade pacts with El Salvador, Guatemala, and Honduras;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and </a:t>
            </a:r>
            <a:r>
              <a:rPr lang="en-US" dirty="0">
                <a:latin typeface="Arial" panose="020B0604020202020204" pitchFamily="34" charset="0"/>
                <a:cs typeface="Arial" panose="020B0604020202020204" pitchFamily="34" charset="0"/>
              </a:rPr>
              <a:t>in 2004 it signed pacts with Japan and Uruguay. </a:t>
            </a:r>
          </a:p>
        </p:txBody>
      </p:sp>
      <p:sp>
        <p:nvSpPr>
          <p:cNvPr id="4" name="Slide Number Placeholder 3"/>
          <p:cNvSpPr>
            <a:spLocks noGrp="1"/>
          </p:cNvSpPr>
          <p:nvPr>
            <p:ph type="sldNum" sz="quarter" idx="12"/>
          </p:nvPr>
        </p:nvSpPr>
        <p:spPr/>
        <p:txBody>
          <a:bodyPr/>
          <a:lstStyle/>
          <a:p>
            <a:fld id="{6D22F896-40B5-4ADD-8801-0D06FADFA095}" type="slidenum">
              <a:rPr lang="en-US" smtClean="0"/>
              <a:t>13</a:t>
            </a:fld>
            <a:endParaRPr lang="en-US" dirty="0"/>
          </a:p>
        </p:txBody>
      </p:sp>
    </p:spTree>
    <p:extLst>
      <p:ext uri="{BB962C8B-B14F-4D97-AF65-F5344CB8AC3E}">
        <p14:creationId xmlns:p14="http://schemas.microsoft.com/office/powerpoint/2010/main" val="26982040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OF NORTH </a:t>
            </a:r>
            <a:r>
              <a:rPr lang="en-US" dirty="0" smtClean="0">
                <a:latin typeface="Arial" panose="020B0604020202020204" pitchFamily="34" charset="0"/>
                <a:cs typeface="Arial" panose="020B0604020202020204" pitchFamily="34" charset="0"/>
              </a:rPr>
              <a:t>AMERICA: </a:t>
            </a:r>
            <a:r>
              <a:rPr lang="en-US" dirty="0">
                <a:latin typeface="Arial" panose="020B0604020202020204" pitchFamily="34" charset="0"/>
                <a:cs typeface="Arial" panose="020B0604020202020204" pitchFamily="34" charset="0"/>
              </a:rPr>
              <a:t>Central America and the </a:t>
            </a:r>
            <a:r>
              <a:rPr lang="en-US" dirty="0" smtClean="0">
                <a:latin typeface="Arial" panose="020B0604020202020204" pitchFamily="34" charset="0"/>
                <a:cs typeface="Arial" panose="020B0604020202020204" pitchFamily="34" charset="0"/>
              </a:rPr>
              <a:t>Caribbean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02364" y="2370865"/>
            <a:ext cx="7273236" cy="3444997"/>
          </a:xfrm>
        </p:spPr>
        <p:txBody>
          <a:bodyPr>
            <a:noAutofit/>
          </a:bodyPr>
          <a:lstStyle/>
          <a:p>
            <a:pPr algn="just">
              <a:lnSpc>
                <a:spcPct val="150000"/>
              </a:lnSpc>
            </a:pPr>
            <a:r>
              <a:rPr lang="en-US" sz="2300" dirty="0" smtClean="0">
                <a:latin typeface="Arial" panose="020B0604020202020204" pitchFamily="34" charset="0"/>
                <a:cs typeface="Arial" panose="020B0604020202020204" pitchFamily="34" charset="0"/>
              </a:rPr>
              <a:t>The </a:t>
            </a:r>
            <a:r>
              <a:rPr lang="en-US" sz="2300" dirty="0">
                <a:latin typeface="Arial" panose="020B0604020202020204" pitchFamily="34" charset="0"/>
                <a:cs typeface="Arial" panose="020B0604020202020204" pitchFamily="34" charset="0"/>
              </a:rPr>
              <a:t>two dozen other nations that make up the North American continent, Central America, and the island states of the Caribbean have suffered economically as a result of political instability, a history of U.S. military intervention, inferior </a:t>
            </a:r>
            <a:r>
              <a:rPr lang="en-US" sz="2300" dirty="0" smtClean="0">
                <a:latin typeface="Arial" panose="020B0604020202020204" pitchFamily="34" charset="0"/>
                <a:cs typeface="Arial" panose="020B0604020202020204" pitchFamily="34" charset="0"/>
              </a:rPr>
              <a:t>educational systems</a:t>
            </a:r>
            <a:r>
              <a:rPr lang="en-US" sz="2300" dirty="0">
                <a:latin typeface="Arial" panose="020B0604020202020204" pitchFamily="34" charset="0"/>
                <a:cs typeface="Arial" panose="020B0604020202020204" pitchFamily="34" charset="0"/>
              </a:rPr>
              <a:t>, a weak middle class, and economic policies that have created large pockets of poverty. </a:t>
            </a:r>
            <a:endParaRPr lang="en-US" sz="23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14</a:t>
            </a:fld>
            <a:endParaRPr lang="en-US" dirty="0"/>
          </a:p>
        </p:txBody>
      </p:sp>
    </p:spTree>
    <p:extLst>
      <p:ext uri="{BB962C8B-B14F-4D97-AF65-F5344CB8AC3E}">
        <p14:creationId xmlns:p14="http://schemas.microsoft.com/office/powerpoint/2010/main" val="31907901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OF NORTH </a:t>
            </a:r>
            <a:r>
              <a:rPr lang="en-US" dirty="0" smtClean="0">
                <a:latin typeface="Arial" panose="020B0604020202020204" pitchFamily="34" charset="0"/>
                <a:cs typeface="Arial" panose="020B0604020202020204" pitchFamily="34" charset="0"/>
              </a:rPr>
              <a:t>AMERICA: </a:t>
            </a:r>
            <a:r>
              <a:rPr lang="en-US" dirty="0">
                <a:latin typeface="Arial" panose="020B0604020202020204" pitchFamily="34" charset="0"/>
                <a:cs typeface="Arial" panose="020B0604020202020204" pitchFamily="34" charset="0"/>
              </a:rPr>
              <a:t>Central America and the </a:t>
            </a:r>
            <a:r>
              <a:rPr lang="en-US" dirty="0" smtClean="0">
                <a:latin typeface="Arial" panose="020B0604020202020204" pitchFamily="34" charset="0"/>
                <a:cs typeface="Arial" panose="020B0604020202020204" pitchFamily="34" charset="0"/>
              </a:rPr>
              <a:t>Caribbean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15617" y="2358887"/>
            <a:ext cx="7566992" cy="3576245"/>
          </a:xfrm>
        </p:spPr>
        <p:txBody>
          <a:bodyPr>
            <a:noAutofit/>
          </a:bodyPr>
          <a:lstStyle/>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United States and other developed countries have contributed to the slow economic development of these countries by limiting the access of Central American and Caribbean goods into their markets.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Costa </a:t>
            </a:r>
            <a:r>
              <a:rPr lang="en-US" dirty="0">
                <a:latin typeface="Arial" panose="020B0604020202020204" pitchFamily="34" charset="0"/>
                <a:cs typeface="Arial" panose="020B0604020202020204" pitchFamily="34" charset="0"/>
              </a:rPr>
              <a:t>Rica is one of the few exceptions to this economic situation.</a:t>
            </a:r>
          </a:p>
        </p:txBody>
      </p:sp>
      <p:sp>
        <p:nvSpPr>
          <p:cNvPr id="4" name="Slide Number Placeholder 3"/>
          <p:cNvSpPr>
            <a:spLocks noGrp="1"/>
          </p:cNvSpPr>
          <p:nvPr>
            <p:ph type="sldNum" sz="quarter" idx="12"/>
          </p:nvPr>
        </p:nvSpPr>
        <p:spPr/>
        <p:txBody>
          <a:bodyPr/>
          <a:lstStyle/>
          <a:p>
            <a:fld id="{6D22F896-40B5-4ADD-8801-0D06FADFA095}" type="slidenum">
              <a:rPr lang="en-US" smtClean="0"/>
              <a:t>15</a:t>
            </a:fld>
            <a:endParaRPr lang="en-US" dirty="0"/>
          </a:p>
        </p:txBody>
      </p:sp>
    </p:spTree>
    <p:extLst>
      <p:ext uri="{BB962C8B-B14F-4D97-AF65-F5344CB8AC3E}">
        <p14:creationId xmlns:p14="http://schemas.microsoft.com/office/powerpoint/2010/main" val="19378884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OF WESTERN EUROPE </a:t>
            </a:r>
          </a:p>
        </p:txBody>
      </p:sp>
      <p:sp>
        <p:nvSpPr>
          <p:cNvPr id="3" name="Content Placeholder 2"/>
          <p:cNvSpPr>
            <a:spLocks noGrp="1"/>
          </p:cNvSpPr>
          <p:nvPr>
            <p:ph idx="1"/>
          </p:nvPr>
        </p:nvSpPr>
        <p:spPr>
          <a:xfrm>
            <a:off x="689113" y="2490135"/>
            <a:ext cx="7286488" cy="3444997"/>
          </a:xfrm>
        </p:spPr>
        <p:txBody>
          <a:bodyPr>
            <a:noAutofit/>
          </a:bodyPr>
          <a:lstStyle/>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countries of Western Europe make up the second component of the Triad, and are among the most prosperous nations in the world.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They </a:t>
            </a:r>
            <a:r>
              <a:rPr lang="en-US" dirty="0">
                <a:latin typeface="Arial" panose="020B0604020202020204" pitchFamily="34" charset="0"/>
                <a:cs typeface="Arial" panose="020B0604020202020204" pitchFamily="34" charset="0"/>
              </a:rPr>
              <a:t>can be divided into (1) the members of the European Union (EU) and (2) the other nations in the region</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6D22F896-40B5-4ADD-8801-0D06FADFA095}" type="slidenum">
              <a:rPr lang="en-US" smtClean="0"/>
              <a:t>16</a:t>
            </a:fld>
            <a:endParaRPr lang="en-US" dirty="0"/>
          </a:p>
        </p:txBody>
      </p:sp>
    </p:spTree>
    <p:extLst>
      <p:ext uri="{BB962C8B-B14F-4D97-AF65-F5344CB8AC3E}">
        <p14:creationId xmlns:p14="http://schemas.microsoft.com/office/powerpoint/2010/main" val="4815137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OF WESTERN EUROPE </a:t>
            </a:r>
          </a:p>
        </p:txBody>
      </p:sp>
      <p:sp>
        <p:nvSpPr>
          <p:cNvPr id="3" name="Content Placeholder 2"/>
          <p:cNvSpPr>
            <a:spLocks noGrp="1"/>
          </p:cNvSpPr>
          <p:nvPr>
            <p:ph idx="1"/>
          </p:nvPr>
        </p:nvSpPr>
        <p:spPr>
          <a:xfrm>
            <a:off x="702364" y="2332383"/>
            <a:ext cx="7540487" cy="3602749"/>
          </a:xfrm>
        </p:spPr>
        <p:txBody>
          <a:bodyPr>
            <a:noAutofit/>
          </a:bodyPr>
          <a:lstStyle/>
          <a:p>
            <a:pPr algn="just"/>
            <a:r>
              <a:rPr lang="en-US" sz="2300" dirty="0" smtClean="0">
                <a:latin typeface="Arial" panose="020B0604020202020204" pitchFamily="34" charset="0"/>
                <a:cs typeface="Arial" panose="020B0604020202020204" pitchFamily="34" charset="0"/>
              </a:rPr>
              <a:t>The </a:t>
            </a:r>
            <a:r>
              <a:rPr lang="en-US" sz="2300" dirty="0">
                <a:latin typeface="Arial" panose="020B0604020202020204" pitchFamily="34" charset="0"/>
                <a:cs typeface="Arial" panose="020B0604020202020204" pitchFamily="34" charset="0"/>
              </a:rPr>
              <a:t>members of the European Union have agreed to reduce barriers to trade and investment among themselves in an effort to achieve greater prosperity. </a:t>
            </a:r>
            <a:endParaRPr lang="en-US" sz="2300" dirty="0" smtClean="0">
              <a:latin typeface="Arial" panose="020B0604020202020204" pitchFamily="34" charset="0"/>
              <a:cs typeface="Arial" panose="020B0604020202020204" pitchFamily="34" charset="0"/>
            </a:endParaRPr>
          </a:p>
          <a:p>
            <a:pPr algn="just"/>
            <a:r>
              <a:rPr lang="en-US" sz="2300" dirty="0" smtClean="0">
                <a:latin typeface="Arial" panose="020B0604020202020204" pitchFamily="34" charset="0"/>
                <a:cs typeface="Arial" panose="020B0604020202020204" pitchFamily="34" charset="0"/>
              </a:rPr>
              <a:t>In </a:t>
            </a:r>
            <a:r>
              <a:rPr lang="en-US" sz="2300" dirty="0">
                <a:latin typeface="Arial" panose="020B0604020202020204" pitchFamily="34" charset="0"/>
                <a:cs typeface="Arial" panose="020B0604020202020204" pitchFamily="34" charset="0"/>
              </a:rPr>
              <a:t>2002, twelve of the EU nations eliminated their national currencies, replacing them with the euro.</a:t>
            </a:r>
          </a:p>
          <a:p>
            <a:pPr algn="just"/>
            <a:r>
              <a:rPr lang="en-US" sz="2300" dirty="0" smtClean="0">
                <a:latin typeface="Arial" panose="020B0604020202020204" pitchFamily="34" charset="0"/>
                <a:cs typeface="Arial" panose="020B0604020202020204" pitchFamily="34" charset="0"/>
              </a:rPr>
              <a:t>Twenty-seven </a:t>
            </a:r>
            <a:r>
              <a:rPr lang="en-US" sz="2300" dirty="0">
                <a:latin typeface="Arial" panose="020B0604020202020204" pitchFamily="34" charset="0"/>
                <a:cs typeface="Arial" panose="020B0604020202020204" pitchFamily="34" charset="0"/>
              </a:rPr>
              <a:t>countries belong to the EU.</a:t>
            </a:r>
          </a:p>
          <a:p>
            <a:pPr algn="just"/>
            <a:r>
              <a:rPr lang="en-US" sz="2300" dirty="0" smtClean="0">
                <a:latin typeface="Arial" panose="020B0604020202020204" pitchFamily="34" charset="0"/>
                <a:cs typeface="Arial" panose="020B0604020202020204" pitchFamily="34" charset="0"/>
              </a:rPr>
              <a:t>Germany</a:t>
            </a:r>
            <a:r>
              <a:rPr lang="en-US" sz="2300" dirty="0">
                <a:latin typeface="Arial" panose="020B0604020202020204" pitchFamily="34" charset="0"/>
                <a:cs typeface="Arial" panose="020B0604020202020204" pitchFamily="34" charset="0"/>
              </a:rPr>
              <a:t>, the third largest economy in the world, is the most economically powerful nation in the EU. </a:t>
            </a:r>
            <a:r>
              <a:rPr lang="en-US" sz="2300" dirty="0" smtClean="0">
                <a:latin typeface="Arial" panose="020B0604020202020204" pitchFamily="34" charset="0"/>
                <a:cs typeface="Arial" panose="020B0604020202020204" pitchFamily="34" charset="0"/>
              </a:rPr>
              <a:t> </a:t>
            </a: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17</a:t>
            </a:fld>
            <a:endParaRPr lang="en-US" dirty="0"/>
          </a:p>
        </p:txBody>
      </p:sp>
    </p:spTree>
    <p:extLst>
      <p:ext uri="{BB962C8B-B14F-4D97-AF65-F5344CB8AC3E}">
        <p14:creationId xmlns:p14="http://schemas.microsoft.com/office/powerpoint/2010/main" val="753848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OF WESTERN EUROPE </a:t>
            </a:r>
          </a:p>
        </p:txBody>
      </p:sp>
      <p:sp>
        <p:nvSpPr>
          <p:cNvPr id="3" name="Content Placeholder 2"/>
          <p:cNvSpPr>
            <a:spLocks noGrp="1"/>
          </p:cNvSpPr>
          <p:nvPr>
            <p:ph idx="1"/>
          </p:nvPr>
        </p:nvSpPr>
        <p:spPr>
          <a:xfrm>
            <a:off x="728870" y="2385391"/>
            <a:ext cx="7620000" cy="3549741"/>
          </a:xfrm>
        </p:spPr>
        <p:txBody>
          <a:bodyPr>
            <a:noAutofit/>
          </a:bodyPr>
          <a:lstStyle/>
          <a:p>
            <a:pPr algn="just">
              <a:lnSpc>
                <a:spcPct val="150000"/>
              </a:lnSpc>
            </a:pPr>
            <a:r>
              <a:rPr lang="en-US" sz="2300" dirty="0" smtClean="0">
                <a:latin typeface="Arial" panose="020B0604020202020204" pitchFamily="34" charset="0"/>
                <a:cs typeface="Arial" panose="020B0604020202020204" pitchFamily="34" charset="0"/>
              </a:rPr>
              <a:t>France </a:t>
            </a:r>
            <a:r>
              <a:rPr lang="en-US" sz="2300" dirty="0">
                <a:latin typeface="Arial" panose="020B0604020202020204" pitchFamily="34" charset="0"/>
                <a:cs typeface="Arial" panose="020B0604020202020204" pitchFamily="34" charset="0"/>
              </a:rPr>
              <a:t>is politically strong and is a leading proponent of increased political, economic, and military union within Europe, and of increasing the powers of the government of the EU. </a:t>
            </a:r>
            <a:endParaRPr lang="en-US" sz="2300" dirty="0" smtClean="0">
              <a:latin typeface="Arial" panose="020B0604020202020204" pitchFamily="34" charset="0"/>
              <a:cs typeface="Arial" panose="020B0604020202020204" pitchFamily="34" charset="0"/>
            </a:endParaRPr>
          </a:p>
          <a:p>
            <a:pPr algn="just">
              <a:lnSpc>
                <a:spcPct val="150000"/>
              </a:lnSpc>
            </a:pPr>
            <a:r>
              <a:rPr lang="en-US" sz="2300" dirty="0" smtClean="0">
                <a:latin typeface="Arial" panose="020B0604020202020204" pitchFamily="34" charset="0"/>
                <a:cs typeface="Arial" panose="020B0604020202020204" pitchFamily="34" charset="0"/>
              </a:rPr>
              <a:t>The </a:t>
            </a:r>
            <a:r>
              <a:rPr lang="en-US" sz="2300" dirty="0">
                <a:latin typeface="Arial" panose="020B0604020202020204" pitchFamily="34" charset="0"/>
                <a:cs typeface="Arial" panose="020B0604020202020204" pitchFamily="34" charset="0"/>
              </a:rPr>
              <a:t>United Kingdom has opposed France’s position on this matter, arguing for freer markets and power at the national, rather than supranational, level</a:t>
            </a:r>
            <a:r>
              <a:rPr lang="en-US" sz="2300" dirty="0" smtClean="0">
                <a:latin typeface="Arial" panose="020B0604020202020204" pitchFamily="34" charset="0"/>
                <a:cs typeface="Arial" panose="020B0604020202020204" pitchFamily="34" charset="0"/>
              </a:rPr>
              <a:t>.</a:t>
            </a: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18</a:t>
            </a:fld>
            <a:endParaRPr lang="en-US" dirty="0"/>
          </a:p>
        </p:txBody>
      </p:sp>
    </p:spTree>
    <p:extLst>
      <p:ext uri="{BB962C8B-B14F-4D97-AF65-F5344CB8AC3E}">
        <p14:creationId xmlns:p14="http://schemas.microsoft.com/office/powerpoint/2010/main" val="33595748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OF WESTERN EUROPE </a:t>
            </a:r>
          </a:p>
        </p:txBody>
      </p:sp>
      <p:sp>
        <p:nvSpPr>
          <p:cNvPr id="3" name="Content Placeholder 2"/>
          <p:cNvSpPr>
            <a:spLocks noGrp="1"/>
          </p:cNvSpPr>
          <p:nvPr>
            <p:ph idx="1"/>
          </p:nvPr>
        </p:nvSpPr>
        <p:spPr>
          <a:xfrm>
            <a:off x="858999" y="2397370"/>
            <a:ext cx="7434468" cy="3444997"/>
          </a:xfrm>
        </p:spPr>
        <p:txBody>
          <a:bodyPr>
            <a:noAutofit/>
          </a:bodyPr>
          <a:lstStyle/>
          <a:p>
            <a:pPr algn="just"/>
            <a:r>
              <a:rPr lang="en-US" sz="2200" dirty="0" smtClean="0">
                <a:latin typeface="Arial" panose="020B0604020202020204" pitchFamily="34" charset="0"/>
                <a:cs typeface="Arial" panose="020B0604020202020204" pitchFamily="34" charset="0"/>
              </a:rPr>
              <a:t>The </a:t>
            </a:r>
            <a:r>
              <a:rPr lang="en-US" sz="2200" dirty="0">
                <a:latin typeface="Arial" panose="020B0604020202020204" pitchFamily="34" charset="0"/>
                <a:cs typeface="Arial" panose="020B0604020202020204" pitchFamily="34" charset="0"/>
              </a:rPr>
              <a:t>newest EU members were either part of the Soviet Union (Estonia, Latvia, and Lithuania) or allied with the Soviet Union politically and economically (Bulgaria, Czech Republic, Hungary, Poland, Slovakia, and Romania).</a:t>
            </a:r>
          </a:p>
          <a:p>
            <a:pPr algn="just"/>
            <a:r>
              <a:rPr lang="en-US" sz="2200" dirty="0" smtClean="0">
                <a:latin typeface="Arial" panose="020B0604020202020204" pitchFamily="34" charset="0"/>
                <a:cs typeface="Arial" panose="020B0604020202020204" pitchFamily="34" charset="0"/>
              </a:rPr>
              <a:t>Other </a:t>
            </a:r>
            <a:r>
              <a:rPr lang="en-US" sz="2200" dirty="0">
                <a:latin typeface="Arial" panose="020B0604020202020204" pitchFamily="34" charset="0"/>
                <a:cs typeface="Arial" panose="020B0604020202020204" pitchFamily="34" charset="0"/>
              </a:rPr>
              <a:t>countries in Western Europe that are not a part of the EU include Iceland, Switzerland, Norway, Andorra, Monaco, and Liechtenstein. </a:t>
            </a:r>
            <a:endParaRPr lang="en-US" sz="2200" dirty="0" smtClean="0">
              <a:latin typeface="Arial" panose="020B0604020202020204" pitchFamily="34" charset="0"/>
              <a:cs typeface="Arial" panose="020B0604020202020204" pitchFamily="34" charset="0"/>
            </a:endParaRPr>
          </a:p>
          <a:p>
            <a:pPr algn="just"/>
            <a:r>
              <a:rPr lang="en-US" sz="2200" dirty="0" smtClean="0">
                <a:latin typeface="Arial" panose="020B0604020202020204" pitchFamily="34" charset="0"/>
                <a:cs typeface="Arial" panose="020B0604020202020204" pitchFamily="34" charset="0"/>
              </a:rPr>
              <a:t>These </a:t>
            </a:r>
            <a:r>
              <a:rPr lang="en-US" sz="2200" dirty="0">
                <a:latin typeface="Arial" panose="020B0604020202020204" pitchFamily="34" charset="0"/>
                <a:cs typeface="Arial" panose="020B0604020202020204" pitchFamily="34" charset="0"/>
              </a:rPr>
              <a:t>countries, considered rich by the World Bank, follow free market-oriented policies.</a:t>
            </a:r>
          </a:p>
        </p:txBody>
      </p:sp>
      <p:sp>
        <p:nvSpPr>
          <p:cNvPr id="4" name="Slide Number Placeholder 3"/>
          <p:cNvSpPr>
            <a:spLocks noGrp="1"/>
          </p:cNvSpPr>
          <p:nvPr>
            <p:ph type="sldNum" sz="quarter" idx="12"/>
          </p:nvPr>
        </p:nvSpPr>
        <p:spPr/>
        <p:txBody>
          <a:bodyPr/>
          <a:lstStyle/>
          <a:p>
            <a:fld id="{6D22F896-40B5-4ADD-8801-0D06FADFA095}" type="slidenum">
              <a:rPr lang="en-US" smtClean="0"/>
              <a:t>19</a:t>
            </a:fld>
            <a:endParaRPr lang="en-US" dirty="0"/>
          </a:p>
        </p:txBody>
      </p:sp>
    </p:spTree>
    <p:extLst>
      <p:ext uri="{BB962C8B-B14F-4D97-AF65-F5344CB8AC3E}">
        <p14:creationId xmlns:p14="http://schemas.microsoft.com/office/powerpoint/2010/main" val="36215993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Central Europe</a:t>
            </a:r>
          </a:p>
        </p:txBody>
      </p:sp>
      <p:sp>
        <p:nvSpPr>
          <p:cNvPr id="3" name="Content Placeholder 2"/>
          <p:cNvSpPr>
            <a:spLocks noGrp="1"/>
          </p:cNvSpPr>
          <p:nvPr>
            <p:ph idx="1"/>
          </p:nvPr>
        </p:nvSpPr>
        <p:spPr>
          <a:xfrm>
            <a:off x="1176865" y="2384117"/>
            <a:ext cx="6798736" cy="3444997"/>
          </a:xfrm>
        </p:spPr>
        <p:txBody>
          <a:bodyPr>
            <a:noAutofit/>
          </a:bodyPr>
          <a:lstStyle/>
          <a:p>
            <a:pPr algn="just"/>
            <a:r>
              <a:rPr lang="en-US" sz="2300" dirty="0" smtClean="0">
                <a:latin typeface="Arial" panose="020B0604020202020204" pitchFamily="34" charset="0"/>
                <a:cs typeface="Arial" panose="020B0604020202020204" pitchFamily="34" charset="0"/>
              </a:rPr>
              <a:t>The </a:t>
            </a:r>
            <a:r>
              <a:rPr lang="en-US" sz="2300" dirty="0">
                <a:latin typeface="Arial" panose="020B0604020202020204" pitchFamily="34" charset="0"/>
                <a:cs typeface="Arial" panose="020B0604020202020204" pitchFamily="34" charset="0"/>
              </a:rPr>
              <a:t>countries of Central Europe face some common problems as they move toward capitalism. </a:t>
            </a:r>
            <a:endParaRPr lang="en-US" sz="2300" dirty="0" smtClean="0">
              <a:latin typeface="Arial" panose="020B0604020202020204" pitchFamily="34" charset="0"/>
              <a:cs typeface="Arial" panose="020B0604020202020204" pitchFamily="34" charset="0"/>
            </a:endParaRPr>
          </a:p>
          <a:p>
            <a:pPr algn="just"/>
            <a:r>
              <a:rPr lang="en-US" sz="2300" dirty="0" smtClean="0">
                <a:latin typeface="Arial" panose="020B0604020202020204" pitchFamily="34" charset="0"/>
                <a:cs typeface="Arial" panose="020B0604020202020204" pitchFamily="34" charset="0"/>
              </a:rPr>
              <a:t>The </a:t>
            </a:r>
            <a:r>
              <a:rPr lang="en-US" sz="2300" dirty="0">
                <a:latin typeface="Arial" panose="020B0604020202020204" pitchFamily="34" charset="0"/>
                <a:cs typeface="Arial" panose="020B0604020202020204" pitchFamily="34" charset="0"/>
              </a:rPr>
              <a:t>Czech Republic, Hungary, and Poland are all now classified by the World Bank as "middle-income" countries and are further along in their economic development than some of their former peers. </a:t>
            </a:r>
            <a:endParaRPr lang="en-US" sz="2300" dirty="0" smtClean="0">
              <a:latin typeface="Arial" panose="020B0604020202020204" pitchFamily="34" charset="0"/>
              <a:cs typeface="Arial" panose="020B0604020202020204" pitchFamily="34" charset="0"/>
            </a:endParaRPr>
          </a:p>
          <a:p>
            <a:pPr algn="just"/>
            <a:r>
              <a:rPr lang="en-US" sz="2300" dirty="0" smtClean="0">
                <a:latin typeface="Arial" panose="020B0604020202020204" pitchFamily="34" charset="0"/>
                <a:cs typeface="Arial" panose="020B0604020202020204" pitchFamily="34" charset="0"/>
              </a:rPr>
              <a:t>They </a:t>
            </a:r>
            <a:r>
              <a:rPr lang="en-US" sz="2300" dirty="0">
                <a:latin typeface="Arial" panose="020B0604020202020204" pitchFamily="34" charset="0"/>
                <a:cs typeface="Arial" panose="020B0604020202020204" pitchFamily="34" charset="0"/>
              </a:rPr>
              <a:t>have become attractive sites to foreign investors</a:t>
            </a:r>
            <a:r>
              <a:rPr lang="en-US" sz="2300" dirty="0" smtClean="0">
                <a:latin typeface="Arial" panose="020B0604020202020204" pitchFamily="34" charset="0"/>
                <a:cs typeface="Arial" panose="020B0604020202020204" pitchFamily="34" charset="0"/>
              </a:rPr>
              <a:t>.</a:t>
            </a: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20</a:t>
            </a:fld>
            <a:endParaRPr lang="en-US" dirty="0"/>
          </a:p>
        </p:txBody>
      </p:sp>
    </p:spTree>
    <p:extLst>
      <p:ext uri="{BB962C8B-B14F-4D97-AF65-F5344CB8AC3E}">
        <p14:creationId xmlns:p14="http://schemas.microsoft.com/office/powerpoint/2010/main" val="3414268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Central Europe</a:t>
            </a:r>
          </a:p>
        </p:txBody>
      </p:sp>
      <p:sp>
        <p:nvSpPr>
          <p:cNvPr id="3" name="Content Placeholder 2"/>
          <p:cNvSpPr>
            <a:spLocks noGrp="1"/>
          </p:cNvSpPr>
          <p:nvPr>
            <p:ph idx="1"/>
          </p:nvPr>
        </p:nvSpPr>
        <p:spPr>
          <a:xfrm>
            <a:off x="755374" y="2384117"/>
            <a:ext cx="7673009" cy="3444997"/>
          </a:xfrm>
        </p:spPr>
        <p:txBody>
          <a:bodyPr>
            <a:noAutofit/>
          </a:bodyPr>
          <a:lstStyle/>
          <a:p>
            <a:pPr algn="just"/>
            <a:r>
              <a:rPr lang="en-US" sz="2200" dirty="0" smtClean="0">
                <a:latin typeface="Arial" panose="020B0604020202020204" pitchFamily="34" charset="0"/>
                <a:cs typeface="Arial" panose="020B0604020202020204" pitchFamily="34" charset="0"/>
              </a:rPr>
              <a:t>Economic </a:t>
            </a:r>
            <a:r>
              <a:rPr lang="en-US" sz="2200" dirty="0">
                <a:latin typeface="Arial" panose="020B0604020202020204" pitchFamily="34" charset="0"/>
                <a:cs typeface="Arial" panose="020B0604020202020204" pitchFamily="34" charset="0"/>
              </a:rPr>
              <a:t>development has been slower in Albania, Bulgaria, and Romania because these countries were slower to develop a consensus as to the direction they wanted their economies to take.</a:t>
            </a:r>
          </a:p>
          <a:p>
            <a:pPr algn="just"/>
            <a:r>
              <a:rPr lang="en-US" sz="2200" dirty="0" smtClean="0">
                <a:latin typeface="Arial" panose="020B0604020202020204" pitchFamily="34" charset="0"/>
                <a:cs typeface="Arial" panose="020B0604020202020204" pitchFamily="34" charset="0"/>
              </a:rPr>
              <a:t>The </a:t>
            </a:r>
            <a:r>
              <a:rPr lang="en-US" sz="2200" dirty="0">
                <a:latin typeface="Arial" panose="020B0604020202020204" pitchFamily="34" charset="0"/>
                <a:cs typeface="Arial" panose="020B0604020202020204" pitchFamily="34" charset="0"/>
              </a:rPr>
              <a:t>situation is far worse in the former Yugoslavia. </a:t>
            </a:r>
            <a:endParaRPr lang="en-US" sz="2200" dirty="0" smtClean="0">
              <a:latin typeface="Arial" panose="020B0604020202020204" pitchFamily="34" charset="0"/>
              <a:cs typeface="Arial" panose="020B0604020202020204" pitchFamily="34" charset="0"/>
            </a:endParaRPr>
          </a:p>
          <a:p>
            <a:pPr algn="just"/>
            <a:r>
              <a:rPr lang="en-US" sz="2200" dirty="0" smtClean="0">
                <a:latin typeface="Arial" panose="020B0604020202020204" pitchFamily="34" charset="0"/>
                <a:cs typeface="Arial" panose="020B0604020202020204" pitchFamily="34" charset="0"/>
              </a:rPr>
              <a:t>Slovenia</a:t>
            </a:r>
            <a:r>
              <a:rPr lang="en-US" sz="2200" dirty="0">
                <a:latin typeface="Arial" panose="020B0604020202020204" pitchFamily="34" charset="0"/>
                <a:cs typeface="Arial" panose="020B0604020202020204" pitchFamily="34" charset="0"/>
              </a:rPr>
              <a:t>, Croatia, and Macedonia have partially avoided the economic ravages of war over control of Bosnia in the late 1990s. Serbia, Montenegro, and Bosnia are still struggling to recover. </a:t>
            </a:r>
            <a:endParaRPr lang="en-US" sz="2200" dirty="0" smtClean="0">
              <a:latin typeface="Arial" panose="020B0604020202020204" pitchFamily="34" charset="0"/>
              <a:cs typeface="Arial" panose="020B0604020202020204" pitchFamily="34" charset="0"/>
            </a:endParaRPr>
          </a:p>
          <a:p>
            <a:pPr algn="just"/>
            <a:r>
              <a:rPr lang="en-US" sz="2200" dirty="0" smtClean="0">
                <a:latin typeface="Arial" panose="020B0604020202020204" pitchFamily="34" charset="0"/>
                <a:cs typeface="Arial" panose="020B0604020202020204" pitchFamily="34" charset="0"/>
              </a:rPr>
              <a:t>They </a:t>
            </a:r>
            <a:r>
              <a:rPr lang="en-US" sz="2200" dirty="0">
                <a:latin typeface="Arial" panose="020B0604020202020204" pitchFamily="34" charset="0"/>
                <a:cs typeface="Arial" panose="020B0604020202020204" pitchFamily="34" charset="0"/>
              </a:rPr>
              <a:t>are not very attractive places for MNCs to invest.</a:t>
            </a:r>
          </a:p>
        </p:txBody>
      </p:sp>
      <p:sp>
        <p:nvSpPr>
          <p:cNvPr id="4" name="Slide Number Placeholder 3"/>
          <p:cNvSpPr>
            <a:spLocks noGrp="1"/>
          </p:cNvSpPr>
          <p:nvPr>
            <p:ph type="sldNum" sz="quarter" idx="12"/>
          </p:nvPr>
        </p:nvSpPr>
        <p:spPr/>
        <p:txBody>
          <a:bodyPr/>
          <a:lstStyle/>
          <a:p>
            <a:fld id="{6D22F896-40B5-4ADD-8801-0D06FADFA095}" type="slidenum">
              <a:rPr lang="en-US" smtClean="0"/>
              <a:t>21</a:t>
            </a:fld>
            <a:endParaRPr lang="en-US" dirty="0"/>
          </a:p>
        </p:txBody>
      </p:sp>
    </p:spTree>
    <p:extLst>
      <p:ext uri="{BB962C8B-B14F-4D97-AF65-F5344CB8AC3E}">
        <p14:creationId xmlns:p14="http://schemas.microsoft.com/office/powerpoint/2010/main" val="27499670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a:t>
            </a:r>
            <a:r>
              <a:rPr lang="en-US" dirty="0" smtClean="0">
                <a:latin typeface="Arial" panose="020B0604020202020204" pitchFamily="34" charset="0"/>
                <a:cs typeface="Arial" panose="020B0604020202020204" pitchFamily="34" charset="0"/>
              </a:rPr>
              <a:t>of </a:t>
            </a:r>
            <a:r>
              <a:rPr lang="en-US" dirty="0">
                <a:latin typeface="Arial" panose="020B0604020202020204" pitchFamily="34" charset="0"/>
                <a:cs typeface="Arial" panose="020B0604020202020204" pitchFamily="34" charset="0"/>
              </a:rPr>
              <a:t>Eastern Europe </a:t>
            </a:r>
            <a:r>
              <a:rPr lang="en-US" dirty="0" smtClean="0">
                <a:latin typeface="Arial" panose="020B0604020202020204" pitchFamily="34" charset="0"/>
                <a:cs typeface="Arial" panose="020B0604020202020204" pitchFamily="34" charset="0"/>
              </a:rPr>
              <a:t>and </a:t>
            </a:r>
            <a:r>
              <a:rPr lang="en-US" dirty="0">
                <a:latin typeface="Arial" panose="020B0604020202020204" pitchFamily="34" charset="0"/>
                <a:cs typeface="Arial" panose="020B0604020202020204" pitchFamily="34" charset="0"/>
              </a:rPr>
              <a:t>Central </a:t>
            </a:r>
            <a:r>
              <a:rPr lang="en-US" dirty="0" smtClean="0">
                <a:latin typeface="Arial" panose="020B0604020202020204" pitchFamily="34" charset="0"/>
                <a:cs typeface="Arial" panose="020B0604020202020204" pitchFamily="34" charset="0"/>
              </a:rPr>
              <a:t>Asia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76864" y="2331109"/>
            <a:ext cx="6798736" cy="3444997"/>
          </a:xfrm>
        </p:spPr>
        <p:txBody>
          <a:bodyPr>
            <a:noAutofit/>
          </a:bodyPr>
          <a:lstStyle/>
          <a:p>
            <a:pPr algn="just"/>
            <a:r>
              <a:rPr lang="en-US" dirty="0">
                <a:latin typeface="Arial" panose="020B0604020202020204" pitchFamily="34" charset="0"/>
                <a:cs typeface="Arial" panose="020B0604020202020204" pitchFamily="34" charset="0"/>
              </a:rPr>
              <a:t>The regions of Central (Austria, Albania, the former Soviet satellite states of Bulgaria, the Czech Republic, Slovakia, Hungary, Poland, Romania, Bosnia-Herzegovina, </a:t>
            </a:r>
            <a:r>
              <a:rPr lang="en-US" dirty="0" smtClean="0">
                <a:latin typeface="Arial" panose="020B0604020202020204" pitchFamily="34" charset="0"/>
                <a:cs typeface="Arial" panose="020B0604020202020204" pitchFamily="34" charset="0"/>
              </a:rPr>
              <a:t>Croatia, Macedonia</a:t>
            </a:r>
            <a:r>
              <a:rPr lang="en-US" dirty="0">
                <a:latin typeface="Arial" panose="020B0604020202020204" pitchFamily="34" charset="0"/>
                <a:cs typeface="Arial" panose="020B0604020202020204" pitchFamily="34" charset="0"/>
              </a:rPr>
              <a:t>, Montenegro, Serbia, and Slovenia) and Eastern Europe (the former Soviet Union) continue to undergo the vast economic change that began in 1986 with </a:t>
            </a:r>
            <a:r>
              <a:rPr lang="en-US" dirty="0" smtClean="0">
                <a:latin typeface="Arial" panose="020B0604020202020204" pitchFamily="34" charset="0"/>
                <a:cs typeface="Arial" panose="020B0604020202020204" pitchFamily="34" charset="0"/>
              </a:rPr>
              <a:t>glasnost (openness) and </a:t>
            </a:r>
            <a:r>
              <a:rPr lang="en-US" dirty="0">
                <a:latin typeface="Arial" panose="020B0604020202020204" pitchFamily="34" charset="0"/>
                <a:cs typeface="Arial" panose="020B0604020202020204" pitchFamily="34" charset="0"/>
              </a:rPr>
              <a:t>perestroika (restructuring the economy</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22</a:t>
            </a:fld>
            <a:endParaRPr lang="en-US" dirty="0"/>
          </a:p>
        </p:txBody>
      </p:sp>
    </p:spTree>
    <p:extLst>
      <p:ext uri="{BB962C8B-B14F-4D97-AF65-F5344CB8AC3E}">
        <p14:creationId xmlns:p14="http://schemas.microsoft.com/office/powerpoint/2010/main" val="1873653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a:t>
            </a:r>
            <a:r>
              <a:rPr lang="en-US" dirty="0" smtClean="0">
                <a:latin typeface="Arial" panose="020B0604020202020204" pitchFamily="34" charset="0"/>
                <a:cs typeface="Arial" panose="020B0604020202020204" pitchFamily="34" charset="0"/>
              </a:rPr>
              <a:t>of </a:t>
            </a:r>
            <a:r>
              <a:rPr lang="en-US" dirty="0">
                <a:latin typeface="Arial" panose="020B0604020202020204" pitchFamily="34" charset="0"/>
                <a:cs typeface="Arial" panose="020B0604020202020204" pitchFamily="34" charset="0"/>
              </a:rPr>
              <a:t>Eastern Europe </a:t>
            </a:r>
            <a:r>
              <a:rPr lang="en-US" dirty="0" smtClean="0">
                <a:latin typeface="Arial" panose="020B0604020202020204" pitchFamily="34" charset="0"/>
                <a:cs typeface="Arial" panose="020B0604020202020204" pitchFamily="34" charset="0"/>
              </a:rPr>
              <a:t>and </a:t>
            </a:r>
            <a:r>
              <a:rPr lang="en-US" dirty="0">
                <a:latin typeface="Arial" panose="020B0604020202020204" pitchFamily="34" charset="0"/>
                <a:cs typeface="Arial" panose="020B0604020202020204" pitchFamily="34" charset="0"/>
              </a:rPr>
              <a:t>Central </a:t>
            </a:r>
            <a:r>
              <a:rPr lang="en-US" dirty="0" smtClean="0">
                <a:latin typeface="Arial" panose="020B0604020202020204" pitchFamily="34" charset="0"/>
                <a:cs typeface="Arial" panose="020B0604020202020204" pitchFamily="34" charset="0"/>
              </a:rPr>
              <a:t>Asia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62609" y="2331109"/>
            <a:ext cx="7312991" cy="3444997"/>
          </a:xfrm>
        </p:spPr>
        <p:txBody>
          <a:bodyPr>
            <a:noAutofit/>
          </a:bodyPr>
          <a:lstStyle/>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Soviet Union collapsed in 1991 as a result of economic and political reforms.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various countries, of which Russia is the largest, are now part of the Newly Independent States (NIS).</a:t>
            </a:r>
          </a:p>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process of transforming their economies from a communist to a capitalist system was not easy.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One </a:t>
            </a:r>
            <a:r>
              <a:rPr lang="en-US" dirty="0">
                <a:latin typeface="Arial" panose="020B0604020202020204" pitchFamily="34" charset="0"/>
                <a:cs typeface="Arial" panose="020B0604020202020204" pitchFamily="34" charset="0"/>
              </a:rPr>
              <a:t>of the most important challenges in this process is that of privatization </a:t>
            </a:r>
            <a:endParaRPr lang="en-US"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23</a:t>
            </a:fld>
            <a:endParaRPr lang="en-US" dirty="0"/>
          </a:p>
        </p:txBody>
      </p:sp>
    </p:spTree>
    <p:extLst>
      <p:ext uri="{BB962C8B-B14F-4D97-AF65-F5344CB8AC3E}">
        <p14:creationId xmlns:p14="http://schemas.microsoft.com/office/powerpoint/2010/main" val="23094373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a:t>
            </a:r>
            <a:r>
              <a:rPr lang="en-US" dirty="0" smtClean="0">
                <a:latin typeface="Arial" panose="020B0604020202020204" pitchFamily="34" charset="0"/>
                <a:cs typeface="Arial" panose="020B0604020202020204" pitchFamily="34" charset="0"/>
              </a:rPr>
              <a:t>of </a:t>
            </a:r>
            <a:r>
              <a:rPr lang="en-US" dirty="0">
                <a:latin typeface="Arial" panose="020B0604020202020204" pitchFamily="34" charset="0"/>
                <a:cs typeface="Arial" panose="020B0604020202020204" pitchFamily="34" charset="0"/>
              </a:rPr>
              <a:t>Eastern Europe </a:t>
            </a:r>
            <a:r>
              <a:rPr lang="en-US" dirty="0" smtClean="0">
                <a:latin typeface="Arial" panose="020B0604020202020204" pitchFamily="34" charset="0"/>
                <a:cs typeface="Arial" panose="020B0604020202020204" pitchFamily="34" charset="0"/>
              </a:rPr>
              <a:t>and </a:t>
            </a:r>
            <a:r>
              <a:rPr lang="en-US" dirty="0">
                <a:latin typeface="Arial" panose="020B0604020202020204" pitchFamily="34" charset="0"/>
                <a:cs typeface="Arial" panose="020B0604020202020204" pitchFamily="34" charset="0"/>
              </a:rPr>
              <a:t>Central </a:t>
            </a:r>
            <a:r>
              <a:rPr lang="en-US" dirty="0" smtClean="0">
                <a:latin typeface="Arial" panose="020B0604020202020204" pitchFamily="34" charset="0"/>
                <a:cs typeface="Arial" panose="020B0604020202020204" pitchFamily="34" charset="0"/>
              </a:rPr>
              <a:t>Asia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1" y="2411896"/>
            <a:ext cx="7765774" cy="3670852"/>
          </a:xfrm>
        </p:spPr>
        <p:txBody>
          <a:bodyPr>
            <a:noAutofit/>
          </a:bodyPr>
          <a:lstStyle/>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process is a painful one that has caused massive unemployment.</a:t>
            </a:r>
          </a:p>
          <a:p>
            <a:pPr algn="just"/>
            <a:r>
              <a:rPr lang="en-US" dirty="0" smtClean="0">
                <a:latin typeface="Arial" panose="020B0604020202020204" pitchFamily="34" charset="0"/>
                <a:cs typeface="Arial" panose="020B0604020202020204" pitchFamily="34" charset="0"/>
              </a:rPr>
              <a:t>Under </a:t>
            </a:r>
            <a:r>
              <a:rPr lang="en-US" dirty="0">
                <a:latin typeface="Arial" panose="020B0604020202020204" pitchFamily="34" charset="0"/>
                <a:cs typeface="Arial" panose="020B0604020202020204" pitchFamily="34" charset="0"/>
              </a:rPr>
              <a:t>the leadership of Boris Yeltsin, Russia's central government staggered from one financial crisis to another. Vladimir Putin, Yeltsin's successor, overhauled Russia’s taxation system and has helped somewhat stabilize the economy.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initiative worked, and government revenues increased</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24</a:t>
            </a:fld>
            <a:endParaRPr lang="en-US" dirty="0"/>
          </a:p>
        </p:txBody>
      </p:sp>
    </p:spTree>
    <p:extLst>
      <p:ext uri="{BB962C8B-B14F-4D97-AF65-F5344CB8AC3E}">
        <p14:creationId xmlns:p14="http://schemas.microsoft.com/office/powerpoint/2010/main" val="2635035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a:t>
            </a:r>
            <a:r>
              <a:rPr lang="en-US" dirty="0" smtClean="0">
                <a:latin typeface="Arial" panose="020B0604020202020204" pitchFamily="34" charset="0"/>
                <a:cs typeface="Arial" panose="020B0604020202020204" pitchFamily="34" charset="0"/>
              </a:rPr>
              <a:t>of </a:t>
            </a:r>
            <a:r>
              <a:rPr lang="en-US" dirty="0">
                <a:latin typeface="Arial" panose="020B0604020202020204" pitchFamily="34" charset="0"/>
                <a:cs typeface="Arial" panose="020B0604020202020204" pitchFamily="34" charset="0"/>
              </a:rPr>
              <a:t>Eastern Europe </a:t>
            </a:r>
            <a:r>
              <a:rPr lang="en-US" dirty="0" smtClean="0">
                <a:latin typeface="Arial" panose="020B0604020202020204" pitchFamily="34" charset="0"/>
                <a:cs typeface="Arial" panose="020B0604020202020204" pitchFamily="34" charset="0"/>
              </a:rPr>
              <a:t>and </a:t>
            </a:r>
            <a:r>
              <a:rPr lang="en-US" dirty="0">
                <a:latin typeface="Arial" panose="020B0604020202020204" pitchFamily="34" charset="0"/>
                <a:cs typeface="Arial" panose="020B0604020202020204" pitchFamily="34" charset="0"/>
              </a:rPr>
              <a:t>Central </a:t>
            </a:r>
            <a:r>
              <a:rPr lang="en-US" dirty="0" smtClean="0">
                <a:latin typeface="Arial" panose="020B0604020202020204" pitchFamily="34" charset="0"/>
                <a:cs typeface="Arial" panose="020B0604020202020204" pitchFamily="34" charset="0"/>
              </a:rPr>
              <a:t>Asia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1" y="2331109"/>
            <a:ext cx="7646504" cy="3658874"/>
          </a:xfrm>
        </p:spPr>
        <p:txBody>
          <a:bodyPr>
            <a:noAutofit/>
          </a:bodyPr>
          <a:lstStyle/>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five Central Asian republics of the former Soviet Union (Kazakhstan, Uzbekistan, Tajikistan, and Kyrgyzstan) declared their independence when the Soviet Union dissolved in 1991.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They </a:t>
            </a:r>
            <a:r>
              <a:rPr lang="en-US" dirty="0">
                <a:latin typeface="Arial" panose="020B0604020202020204" pitchFamily="34" charset="0"/>
                <a:cs typeface="Arial" panose="020B0604020202020204" pitchFamily="34" charset="0"/>
              </a:rPr>
              <a:t>are primarily Muslim countries suffering from scarcity of arable land and from </a:t>
            </a:r>
            <a:r>
              <a:rPr lang="en-US" dirty="0" smtClean="0">
                <a:latin typeface="Arial" panose="020B0604020202020204" pitchFamily="34" charset="0"/>
                <a:cs typeface="Arial" panose="020B0604020202020204" pitchFamily="34" charset="0"/>
              </a:rPr>
              <a:t>poverty.</a:t>
            </a:r>
          </a:p>
          <a:p>
            <a:pPr algn="just"/>
            <a:r>
              <a:rPr lang="en-US" dirty="0" smtClean="0">
                <a:latin typeface="Arial" panose="020B0604020202020204" pitchFamily="34" charset="0"/>
                <a:cs typeface="Arial" panose="020B0604020202020204" pitchFamily="34" charset="0"/>
              </a:rPr>
              <a:t>Per </a:t>
            </a:r>
            <a:r>
              <a:rPr lang="en-US" dirty="0">
                <a:latin typeface="Arial" panose="020B0604020202020204" pitchFamily="34" charset="0"/>
                <a:cs typeface="Arial" panose="020B0604020202020204" pitchFamily="34" charset="0"/>
              </a:rPr>
              <a:t>capita incomes range from $700 per year in Tajikistan to $6,740 in Kazakhstan</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25</a:t>
            </a:fld>
            <a:endParaRPr lang="en-US" dirty="0"/>
          </a:p>
        </p:txBody>
      </p:sp>
    </p:spTree>
    <p:extLst>
      <p:ext uri="{BB962C8B-B14F-4D97-AF65-F5344CB8AC3E}">
        <p14:creationId xmlns:p14="http://schemas.microsoft.com/office/powerpoint/2010/main" val="16199359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a:t>
            </a:r>
            <a:r>
              <a:rPr lang="en-US" dirty="0" smtClean="0">
                <a:latin typeface="Arial" panose="020B0604020202020204" pitchFamily="34" charset="0"/>
                <a:cs typeface="Arial" panose="020B0604020202020204" pitchFamily="34" charset="0"/>
              </a:rPr>
              <a:t>of </a:t>
            </a:r>
            <a:r>
              <a:rPr lang="en-US" dirty="0">
                <a:latin typeface="Arial" panose="020B0604020202020204" pitchFamily="34" charset="0"/>
                <a:cs typeface="Arial" panose="020B0604020202020204" pitchFamily="34" charset="0"/>
              </a:rPr>
              <a:t>Eastern Europe </a:t>
            </a:r>
            <a:r>
              <a:rPr lang="en-US" dirty="0" smtClean="0">
                <a:latin typeface="Arial" panose="020B0604020202020204" pitchFamily="34" charset="0"/>
                <a:cs typeface="Arial" panose="020B0604020202020204" pitchFamily="34" charset="0"/>
              </a:rPr>
              <a:t>and </a:t>
            </a:r>
            <a:r>
              <a:rPr lang="en-US" dirty="0">
                <a:latin typeface="Arial" panose="020B0604020202020204" pitchFamily="34" charset="0"/>
                <a:cs typeface="Arial" panose="020B0604020202020204" pitchFamily="34" charset="0"/>
              </a:rPr>
              <a:t>Central </a:t>
            </a:r>
            <a:r>
              <a:rPr lang="en-US" dirty="0" smtClean="0">
                <a:latin typeface="Arial" panose="020B0604020202020204" pitchFamily="34" charset="0"/>
                <a:cs typeface="Arial" panose="020B0604020202020204" pitchFamily="34" charset="0"/>
              </a:rPr>
              <a:t>Asia</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3" y="2331109"/>
            <a:ext cx="7752522" cy="3444997"/>
          </a:xfrm>
        </p:spPr>
        <p:txBody>
          <a:bodyPr>
            <a:noAutofit/>
          </a:bodyPr>
          <a:lstStyle/>
          <a:p>
            <a:pPr algn="just"/>
            <a:r>
              <a:rPr lang="en-US" dirty="0" smtClean="0">
                <a:latin typeface="Arial" panose="020B0604020202020204" pitchFamily="34" charset="0"/>
                <a:cs typeface="Arial" panose="020B0604020202020204" pitchFamily="34" charset="0"/>
              </a:rPr>
              <a:t>Afghanistan </a:t>
            </a:r>
            <a:r>
              <a:rPr lang="en-US" dirty="0">
                <a:latin typeface="Arial" panose="020B0604020202020204" pitchFamily="34" charset="0"/>
                <a:cs typeface="Arial" panose="020B0604020202020204" pitchFamily="34" charset="0"/>
              </a:rPr>
              <a:t>was invaded by Russia in 1979 (the Russians withdrew ten years later).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After </a:t>
            </a:r>
            <a:r>
              <a:rPr lang="en-US" dirty="0">
                <a:latin typeface="Arial" panose="020B0604020202020204" pitchFamily="34" charset="0"/>
                <a:cs typeface="Arial" panose="020B0604020202020204" pitchFamily="34" charset="0"/>
              </a:rPr>
              <a:t>the September 11, 2001, Al Qaeda terrorist attacks, the U.S. military deposed the Afghan government (the Taliban), which had harbored the terrorist organization.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new Afghan government faces many challenges as it attempts to consolidate power and promote development.</a:t>
            </a:r>
          </a:p>
        </p:txBody>
      </p:sp>
      <p:sp>
        <p:nvSpPr>
          <p:cNvPr id="4" name="Slide Number Placeholder 3"/>
          <p:cNvSpPr>
            <a:spLocks noGrp="1"/>
          </p:cNvSpPr>
          <p:nvPr>
            <p:ph type="sldNum" sz="quarter" idx="12"/>
          </p:nvPr>
        </p:nvSpPr>
        <p:spPr/>
        <p:txBody>
          <a:bodyPr/>
          <a:lstStyle/>
          <a:p>
            <a:fld id="{6D22F896-40B5-4ADD-8801-0D06FADFA095}" type="slidenum">
              <a:rPr lang="en-US" smtClean="0"/>
              <a:t>26</a:t>
            </a:fld>
            <a:endParaRPr lang="en-US" dirty="0"/>
          </a:p>
        </p:txBody>
      </p:sp>
    </p:spTree>
    <p:extLst>
      <p:ext uri="{BB962C8B-B14F-4D97-AF65-F5344CB8AC3E}">
        <p14:creationId xmlns:p14="http://schemas.microsoft.com/office/powerpoint/2010/main" val="32426597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915337"/>
            <a:ext cx="6798734" cy="5034889"/>
          </a:xfrm>
        </p:spPr>
        <p:txBody>
          <a:bodyPr>
            <a:normAutofit/>
          </a:bodyPr>
          <a:lstStyle/>
          <a:p>
            <a:r>
              <a:rPr lang="en-US" sz="7200" dirty="0" smtClean="0">
                <a:latin typeface="Arial" panose="020B0604020202020204" pitchFamily="34" charset="0"/>
                <a:cs typeface="Arial" panose="020B0604020202020204" pitchFamily="34" charset="0"/>
              </a:rPr>
              <a:t>End of Part One </a:t>
            </a:r>
            <a:endParaRPr lang="en-US" sz="7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27</a:t>
            </a:fld>
            <a:endParaRPr lang="en-US" dirty="0"/>
          </a:p>
        </p:txBody>
      </p:sp>
    </p:spTree>
    <p:extLst>
      <p:ext uri="{BB962C8B-B14F-4D97-AF65-F5344CB8AC3E}">
        <p14:creationId xmlns:p14="http://schemas.microsoft.com/office/powerpoint/2010/main" val="22894127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Two</a:t>
            </a:r>
            <a:endParaRPr lang="en-US" dirty="0"/>
          </a:p>
        </p:txBody>
      </p:sp>
      <p:sp>
        <p:nvSpPr>
          <p:cNvPr id="3" name="Content Placeholder 2"/>
          <p:cNvSpPr>
            <a:spLocks noGrp="1"/>
          </p:cNvSpPr>
          <p:nvPr>
            <p:ph idx="1"/>
          </p:nvPr>
        </p:nvSpPr>
        <p:spPr>
          <a:xfrm>
            <a:off x="689113" y="2411897"/>
            <a:ext cx="7752522" cy="3523236"/>
          </a:xfrm>
        </p:spPr>
        <p:txBody>
          <a:bodyPr>
            <a:noAutofit/>
          </a:bodyPr>
          <a:lstStyle/>
          <a:p>
            <a:r>
              <a:rPr lang="en-US" sz="2200" dirty="0">
                <a:latin typeface="Arial" panose="020B0604020202020204" pitchFamily="34" charset="0"/>
                <a:cs typeface="Arial" panose="020B0604020202020204" pitchFamily="34" charset="0"/>
              </a:rPr>
              <a:t>The Marketplaces of </a:t>
            </a:r>
            <a:r>
              <a:rPr lang="en-US" sz="2200" dirty="0" smtClean="0">
                <a:latin typeface="Arial" panose="020B0604020202020204" pitchFamily="34" charset="0"/>
                <a:cs typeface="Arial" panose="020B0604020202020204" pitchFamily="34" charset="0"/>
              </a:rPr>
              <a:t>Asia (Japan, Australia, </a:t>
            </a:r>
            <a:r>
              <a:rPr lang="en-US" sz="2200" dirty="0">
                <a:latin typeface="Arial" panose="020B0604020202020204" pitchFamily="34" charset="0"/>
                <a:cs typeface="Arial" panose="020B0604020202020204" pitchFamily="34" charset="0"/>
              </a:rPr>
              <a:t>New </a:t>
            </a:r>
            <a:r>
              <a:rPr lang="en-US" sz="2200" dirty="0" smtClean="0">
                <a:latin typeface="Arial" panose="020B0604020202020204" pitchFamily="34" charset="0"/>
                <a:cs typeface="Arial" panose="020B0604020202020204" pitchFamily="34" charset="0"/>
              </a:rPr>
              <a:t>Zealand) </a:t>
            </a:r>
          </a:p>
          <a:p>
            <a:r>
              <a:rPr lang="en-US" sz="2200" dirty="0">
                <a:latin typeface="Arial" panose="020B0604020202020204" pitchFamily="34" charset="0"/>
                <a:cs typeface="Arial" panose="020B0604020202020204" pitchFamily="34" charset="0"/>
              </a:rPr>
              <a:t>The Four </a:t>
            </a:r>
            <a:r>
              <a:rPr lang="en-US" sz="2200" dirty="0" smtClean="0">
                <a:latin typeface="Arial" panose="020B0604020202020204" pitchFamily="34" charset="0"/>
                <a:cs typeface="Arial" panose="020B0604020202020204" pitchFamily="34" charset="0"/>
              </a:rPr>
              <a:t>Tigers (</a:t>
            </a:r>
            <a:r>
              <a:rPr lang="en-US" sz="2200" dirty="0">
                <a:latin typeface="Arial" panose="020B0604020202020204" pitchFamily="34" charset="0"/>
                <a:cs typeface="Arial" panose="020B0604020202020204" pitchFamily="34" charset="0"/>
              </a:rPr>
              <a:t>South Korea, Taiwan, Singapore, and Hong </a:t>
            </a:r>
            <a:r>
              <a:rPr lang="en-US" sz="2200" dirty="0" smtClean="0">
                <a:latin typeface="Arial" panose="020B0604020202020204" pitchFamily="34" charset="0"/>
                <a:cs typeface="Arial" panose="020B0604020202020204" pitchFamily="34" charset="0"/>
              </a:rPr>
              <a:t>Kong)</a:t>
            </a:r>
          </a:p>
          <a:p>
            <a:r>
              <a:rPr lang="en-US" sz="2200" dirty="0" smtClean="0">
                <a:latin typeface="Arial" panose="020B0604020202020204" pitchFamily="34" charset="0"/>
                <a:cs typeface="Arial" panose="020B0604020202020204" pitchFamily="34" charset="0"/>
              </a:rPr>
              <a:t>China</a:t>
            </a:r>
          </a:p>
          <a:p>
            <a:r>
              <a:rPr lang="en-US" sz="2200" dirty="0" smtClean="0">
                <a:latin typeface="Arial" panose="020B0604020202020204" pitchFamily="34" charset="0"/>
                <a:cs typeface="Arial" panose="020B0604020202020204" pitchFamily="34" charset="0"/>
              </a:rPr>
              <a:t>India</a:t>
            </a:r>
          </a:p>
          <a:p>
            <a:r>
              <a:rPr lang="en-US" sz="2200" dirty="0">
                <a:latin typeface="Arial" panose="020B0604020202020204" pitchFamily="34" charset="0"/>
                <a:cs typeface="Arial" panose="020B0604020202020204" pitchFamily="34" charset="0"/>
              </a:rPr>
              <a:t>Southeast Asian </a:t>
            </a:r>
            <a:r>
              <a:rPr lang="en-US" sz="2200" dirty="0" smtClean="0">
                <a:latin typeface="Arial" panose="020B0604020202020204" pitchFamily="34" charset="0"/>
                <a:cs typeface="Arial" panose="020B0604020202020204" pitchFamily="34" charset="0"/>
              </a:rPr>
              <a:t>Countries</a:t>
            </a:r>
          </a:p>
          <a:p>
            <a:r>
              <a:rPr lang="en-US" sz="2200" dirty="0">
                <a:latin typeface="Arial" panose="020B0604020202020204" pitchFamily="34" charset="0"/>
                <a:cs typeface="Arial" panose="020B0604020202020204" pitchFamily="34" charset="0"/>
              </a:rPr>
              <a:t>The Marketplaces of Africa and The Middle </a:t>
            </a:r>
            <a:r>
              <a:rPr lang="en-US" sz="2200" dirty="0" smtClean="0">
                <a:latin typeface="Arial" panose="020B0604020202020204" pitchFamily="34" charset="0"/>
                <a:cs typeface="Arial" panose="020B0604020202020204" pitchFamily="34" charset="0"/>
              </a:rPr>
              <a:t>East</a:t>
            </a:r>
          </a:p>
          <a:p>
            <a:r>
              <a:rPr lang="en-US" sz="2200" dirty="0">
                <a:latin typeface="Arial" panose="020B0604020202020204" pitchFamily="34" charset="0"/>
                <a:cs typeface="Arial" panose="020B0604020202020204" pitchFamily="34" charset="0"/>
              </a:rPr>
              <a:t>The Marketplaces of South </a:t>
            </a:r>
            <a:r>
              <a:rPr lang="en-US" sz="2200" dirty="0" smtClean="0">
                <a:latin typeface="Arial" panose="020B0604020202020204" pitchFamily="34" charset="0"/>
                <a:cs typeface="Arial" panose="020B0604020202020204" pitchFamily="34" charset="0"/>
              </a:rPr>
              <a:t>America</a:t>
            </a:r>
          </a:p>
        </p:txBody>
      </p:sp>
      <p:sp>
        <p:nvSpPr>
          <p:cNvPr id="4" name="Slide Number Placeholder 3"/>
          <p:cNvSpPr>
            <a:spLocks noGrp="1"/>
          </p:cNvSpPr>
          <p:nvPr>
            <p:ph type="sldNum" sz="quarter" idx="12"/>
          </p:nvPr>
        </p:nvSpPr>
        <p:spPr/>
        <p:txBody>
          <a:bodyPr/>
          <a:lstStyle/>
          <a:p>
            <a:fld id="{6D22F896-40B5-4ADD-8801-0D06FADFA095}" type="slidenum">
              <a:rPr lang="en-US" smtClean="0"/>
              <a:t>28</a:t>
            </a:fld>
            <a:endParaRPr lang="en-US" dirty="0"/>
          </a:p>
        </p:txBody>
      </p:sp>
    </p:spTree>
    <p:extLst>
      <p:ext uri="{BB962C8B-B14F-4D97-AF65-F5344CB8AC3E}">
        <p14:creationId xmlns:p14="http://schemas.microsoft.com/office/powerpoint/2010/main" val="187171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airplane"/>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Marketplaces </a:t>
            </a:r>
            <a:r>
              <a:rPr lang="en-US" sz="3600" dirty="0" smtClean="0">
                <a:latin typeface="Arial" panose="020B0604020202020204" pitchFamily="34" charset="0"/>
                <a:cs typeface="Arial" panose="020B0604020202020204" pitchFamily="34" charset="0"/>
              </a:rPr>
              <a:t>of </a:t>
            </a:r>
            <a:r>
              <a:rPr lang="en-US" sz="3600" dirty="0">
                <a:latin typeface="Arial" panose="020B0604020202020204" pitchFamily="34" charset="0"/>
                <a:cs typeface="Arial" panose="020B0604020202020204" pitchFamily="34" charset="0"/>
              </a:rPr>
              <a:t>Asia</a:t>
            </a:r>
          </a:p>
        </p:txBody>
      </p:sp>
      <p:sp>
        <p:nvSpPr>
          <p:cNvPr id="3" name="Content Placeholder 2"/>
          <p:cNvSpPr>
            <a:spLocks noGrp="1"/>
          </p:cNvSpPr>
          <p:nvPr>
            <p:ph idx="1"/>
          </p:nvPr>
        </p:nvSpPr>
        <p:spPr>
          <a:xfrm>
            <a:off x="728870" y="2384118"/>
            <a:ext cx="7394713" cy="3444997"/>
          </a:xfrm>
        </p:spPr>
        <p:txBody>
          <a:bodyPr>
            <a:noAutofit/>
          </a:bodyPr>
          <a:lstStyle/>
          <a:p>
            <a:pPr algn="just"/>
            <a:r>
              <a:rPr lang="en-US" sz="2200" dirty="0">
                <a:latin typeface="Arial" panose="020B0604020202020204" pitchFamily="34" charset="0"/>
                <a:cs typeface="Arial" panose="020B0604020202020204" pitchFamily="34" charset="0"/>
              </a:rPr>
              <a:t>Asia, home to over half the world’s population, produces less than 25 percent of the world’s GDP. </a:t>
            </a:r>
            <a:endParaRPr lang="en-US" sz="2200" dirty="0" smtClean="0">
              <a:latin typeface="Arial" panose="020B0604020202020204" pitchFamily="34" charset="0"/>
              <a:cs typeface="Arial" panose="020B0604020202020204" pitchFamily="34" charset="0"/>
            </a:endParaRPr>
          </a:p>
          <a:p>
            <a:pPr algn="just"/>
            <a:r>
              <a:rPr lang="en-US" sz="2200" dirty="0" smtClean="0">
                <a:latin typeface="Arial" panose="020B0604020202020204" pitchFamily="34" charset="0"/>
                <a:cs typeface="Arial" panose="020B0604020202020204" pitchFamily="34" charset="0"/>
              </a:rPr>
              <a:t>Asia </a:t>
            </a:r>
            <a:r>
              <a:rPr lang="en-US" sz="2200" dirty="0">
                <a:latin typeface="Arial" panose="020B0604020202020204" pitchFamily="34" charset="0"/>
                <a:cs typeface="Arial" panose="020B0604020202020204" pitchFamily="34" charset="0"/>
              </a:rPr>
              <a:t>is unique in that it is a source of both high- and low-quality products and of both expensive and </a:t>
            </a:r>
            <a:r>
              <a:rPr lang="en-US" sz="2200" dirty="0" smtClean="0">
                <a:latin typeface="Arial" panose="020B0604020202020204" pitchFamily="34" charset="0"/>
                <a:cs typeface="Arial" panose="020B0604020202020204" pitchFamily="34" charset="0"/>
              </a:rPr>
              <a:t>cheap </a:t>
            </a:r>
            <a:r>
              <a:rPr lang="en-US" sz="2200" dirty="0">
                <a:latin typeface="Arial" panose="020B0604020202020204" pitchFamily="34" charset="0"/>
                <a:cs typeface="Arial" panose="020B0604020202020204" pitchFamily="34" charset="0"/>
              </a:rPr>
              <a:t>labor. </a:t>
            </a:r>
            <a:endParaRPr lang="en-US" sz="2200" dirty="0" smtClean="0">
              <a:latin typeface="Arial" panose="020B0604020202020204" pitchFamily="34" charset="0"/>
              <a:cs typeface="Arial" panose="020B0604020202020204" pitchFamily="34" charset="0"/>
            </a:endParaRPr>
          </a:p>
          <a:p>
            <a:pPr algn="just"/>
            <a:r>
              <a:rPr lang="en-US" sz="2200" dirty="0" smtClean="0">
                <a:latin typeface="Arial" panose="020B0604020202020204" pitchFamily="34" charset="0"/>
                <a:cs typeface="Arial" panose="020B0604020202020204" pitchFamily="34" charset="0"/>
              </a:rPr>
              <a:t>Further</a:t>
            </a:r>
            <a:r>
              <a:rPr lang="en-US" sz="2200" dirty="0">
                <a:latin typeface="Arial" panose="020B0604020202020204" pitchFamily="34" charset="0"/>
                <a:cs typeface="Arial" panose="020B0604020202020204" pitchFamily="34" charset="0"/>
              </a:rPr>
              <a:t>, the region attracts MNC investments, and is a major supplier of capital to non-Asian countries. </a:t>
            </a:r>
            <a:endParaRPr lang="en-US" sz="2200" dirty="0" smtClean="0">
              <a:latin typeface="Arial" panose="020B0604020202020204" pitchFamily="34" charset="0"/>
              <a:cs typeface="Arial" panose="020B0604020202020204" pitchFamily="34" charset="0"/>
            </a:endParaRPr>
          </a:p>
          <a:p>
            <a:pPr algn="just"/>
            <a:r>
              <a:rPr lang="en-US" sz="2200" dirty="0" smtClean="0">
                <a:latin typeface="Arial" panose="020B0604020202020204" pitchFamily="34" charset="0"/>
                <a:cs typeface="Arial" panose="020B0604020202020204" pitchFamily="34" charset="0"/>
              </a:rPr>
              <a:t>Moreover</a:t>
            </a:r>
            <a:r>
              <a:rPr lang="en-US" sz="2200" dirty="0">
                <a:latin typeface="Arial" panose="020B0604020202020204" pitchFamily="34" charset="0"/>
                <a:cs typeface="Arial" panose="020B0604020202020204" pitchFamily="34" charset="0"/>
              </a:rPr>
              <a:t>, its companies are increasingly pressuring European and North American companies to improve their operations</a:t>
            </a:r>
            <a:r>
              <a:rPr lang="en-US" sz="2200" dirty="0" smtClean="0">
                <a:latin typeface="Arial" panose="020B0604020202020204" pitchFamily="34" charset="0"/>
                <a:cs typeface="Arial" panose="020B0604020202020204" pitchFamily="34" charset="0"/>
              </a:rPr>
              <a:t>.</a:t>
            </a:r>
            <a:endParaRPr lang="en-US"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29</a:t>
            </a:fld>
            <a:endParaRPr lang="en-US" dirty="0"/>
          </a:p>
        </p:txBody>
      </p:sp>
    </p:spTree>
    <p:extLst>
      <p:ext uri="{BB962C8B-B14F-4D97-AF65-F5344CB8AC3E}">
        <p14:creationId xmlns:p14="http://schemas.microsoft.com/office/powerpoint/2010/main" val="2145603353"/>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Marketplaces </a:t>
            </a:r>
            <a:r>
              <a:rPr lang="en-US" sz="3600" dirty="0" smtClean="0">
                <a:latin typeface="Arial" panose="020B0604020202020204" pitchFamily="34" charset="0"/>
                <a:cs typeface="Arial" panose="020B0604020202020204" pitchFamily="34" charset="0"/>
              </a:rPr>
              <a:t>of Asia</a:t>
            </a:r>
            <a:r>
              <a:rPr lang="en-US" sz="3600" dirty="0">
                <a:latin typeface="Arial" panose="020B0604020202020204" pitchFamily="34" charset="0"/>
                <a:cs typeface="Arial" panose="020B0604020202020204" pitchFamily="34" charset="0"/>
              </a:rPr>
              <a:t/>
            </a:r>
            <a:br>
              <a:rPr lang="en-US" sz="3600" dirty="0">
                <a:latin typeface="Arial" panose="020B0604020202020204" pitchFamily="34" charset="0"/>
                <a:cs typeface="Arial" panose="020B0604020202020204" pitchFamily="34" charset="0"/>
              </a:rPr>
            </a:br>
            <a:r>
              <a:rPr lang="en-US" sz="3600" dirty="0" smtClean="0">
                <a:latin typeface="Arial" panose="020B0604020202020204" pitchFamily="34" charset="0"/>
                <a:cs typeface="Arial" panose="020B0604020202020204" pitchFamily="34" charset="0"/>
              </a:rPr>
              <a:t>Japan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9112" y="2358888"/>
            <a:ext cx="7726017" cy="3470228"/>
          </a:xfrm>
        </p:spPr>
        <p:txBody>
          <a:bodyPr>
            <a:noAutofit/>
          </a:bodyPr>
          <a:lstStyle/>
          <a:p>
            <a:pPr algn="just"/>
            <a:r>
              <a:rPr lang="en-US" sz="2200" dirty="0" smtClean="0">
                <a:latin typeface="Arial" panose="020B0604020202020204" pitchFamily="34" charset="0"/>
                <a:cs typeface="Arial" panose="020B0604020202020204" pitchFamily="34" charset="0"/>
              </a:rPr>
              <a:t>Japan</a:t>
            </a:r>
            <a:r>
              <a:rPr lang="en-US" sz="2200" dirty="0">
                <a:latin typeface="Arial" panose="020B0604020202020204" pitchFamily="34" charset="0"/>
                <a:cs typeface="Arial" panose="020B0604020202020204" pitchFamily="34" charset="0"/>
              </a:rPr>
              <a:t>, with a population of </a:t>
            </a:r>
            <a:r>
              <a:rPr lang="en-US" sz="2200" dirty="0" smtClean="0">
                <a:latin typeface="Arial" panose="020B0604020202020204" pitchFamily="34" charset="0"/>
                <a:cs typeface="Arial" panose="020B0604020202020204" pitchFamily="34" charset="0"/>
              </a:rPr>
              <a:t>about 128 </a:t>
            </a:r>
            <a:r>
              <a:rPr lang="en-US" sz="2200" dirty="0">
                <a:latin typeface="Arial" panose="020B0604020202020204" pitchFamily="34" charset="0"/>
                <a:cs typeface="Arial" panose="020B0604020202020204" pitchFamily="34" charset="0"/>
              </a:rPr>
              <a:t>million, has enjoyed rapid growth over the last 50 years in part because of the close relationship between the Ministry of International Trade and Investment and the industrial sector.</a:t>
            </a:r>
          </a:p>
          <a:p>
            <a:pPr algn="just"/>
            <a:r>
              <a:rPr lang="en-US" sz="2200" dirty="0" smtClean="0">
                <a:latin typeface="Arial" panose="020B0604020202020204" pitchFamily="34" charset="0"/>
                <a:cs typeface="Arial" panose="020B0604020202020204" pitchFamily="34" charset="0"/>
              </a:rPr>
              <a:t>Japan</a:t>
            </a:r>
            <a:r>
              <a:rPr lang="en-US" sz="2200" dirty="0">
                <a:latin typeface="Arial" panose="020B0604020202020204" pitchFamily="34" charset="0"/>
                <a:cs typeface="Arial" panose="020B0604020202020204" pitchFamily="34" charset="0"/>
              </a:rPr>
              <a:t>, through the use of </a:t>
            </a:r>
            <a:r>
              <a:rPr lang="en-US" sz="2200" dirty="0" err="1">
                <a:latin typeface="Arial" panose="020B0604020202020204" pitchFamily="34" charset="0"/>
                <a:cs typeface="Arial" panose="020B0604020202020204" pitchFamily="34" charset="0"/>
              </a:rPr>
              <a:t>keiretsus</a:t>
            </a:r>
            <a:r>
              <a:rPr lang="en-US" sz="2200" dirty="0">
                <a:latin typeface="Arial" panose="020B0604020202020204" pitchFamily="34" charset="0"/>
                <a:cs typeface="Arial" panose="020B0604020202020204" pitchFamily="34" charset="0"/>
              </a:rPr>
              <a:t>, has also made it difficult for foreign firms to penetrate its marketplace. A keiretsu is a large family of interrelated firms. </a:t>
            </a:r>
            <a:endParaRPr lang="en-US" sz="2200" dirty="0" smtClean="0">
              <a:latin typeface="Arial" panose="020B0604020202020204" pitchFamily="34" charset="0"/>
              <a:cs typeface="Arial" panose="020B0604020202020204" pitchFamily="34" charset="0"/>
            </a:endParaRPr>
          </a:p>
          <a:p>
            <a:pPr algn="just"/>
            <a:r>
              <a:rPr lang="en-US" sz="2200" dirty="0" smtClean="0">
                <a:latin typeface="Arial" panose="020B0604020202020204" pitchFamily="34" charset="0"/>
                <a:cs typeface="Arial" panose="020B0604020202020204" pitchFamily="34" charset="0"/>
              </a:rPr>
              <a:t>Sogo </a:t>
            </a:r>
            <a:r>
              <a:rPr lang="en-US" sz="2200" dirty="0" err="1">
                <a:latin typeface="Arial" panose="020B0604020202020204" pitchFamily="34" charset="0"/>
                <a:cs typeface="Arial" panose="020B0604020202020204" pitchFamily="34" charset="0"/>
              </a:rPr>
              <a:t>Soshas</a:t>
            </a:r>
            <a:r>
              <a:rPr lang="en-US" sz="2200" dirty="0">
                <a:latin typeface="Arial" panose="020B0604020202020204" pitchFamily="34" charset="0"/>
                <a:cs typeface="Arial" panose="020B0604020202020204" pitchFamily="34" charset="0"/>
              </a:rPr>
              <a:t> (export trading companies that serve as the marketers for the keiretsu in international markets) facilitate the exports of keiretsu members</a:t>
            </a:r>
            <a:r>
              <a:rPr lang="en-US" sz="2200" dirty="0" smtClean="0">
                <a:latin typeface="Arial" panose="020B0604020202020204" pitchFamily="34" charset="0"/>
                <a:cs typeface="Arial" panose="020B0604020202020204" pitchFamily="34" charset="0"/>
              </a:rPr>
              <a:t>.</a:t>
            </a:r>
            <a:endParaRPr lang="en-US"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30</a:t>
            </a:fld>
            <a:endParaRPr lang="en-US" dirty="0"/>
          </a:p>
        </p:txBody>
      </p:sp>
    </p:spTree>
    <p:extLst>
      <p:ext uri="{BB962C8B-B14F-4D97-AF65-F5344CB8AC3E}">
        <p14:creationId xmlns:p14="http://schemas.microsoft.com/office/powerpoint/2010/main" val="503121637"/>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Marketplaces Of </a:t>
            </a:r>
            <a:r>
              <a:rPr lang="en-US" sz="3600" dirty="0" smtClean="0">
                <a:latin typeface="Arial" panose="020B0604020202020204" pitchFamily="34" charset="0"/>
                <a:cs typeface="Arial" panose="020B0604020202020204" pitchFamily="34" charset="0"/>
              </a:rPr>
              <a:t>Asia</a:t>
            </a:r>
            <a:r>
              <a:rPr lang="en-US" sz="3600" dirty="0">
                <a:latin typeface="Arial" panose="020B0604020202020204" pitchFamily="34" charset="0"/>
                <a:cs typeface="Arial" panose="020B0604020202020204" pitchFamily="34" charset="0"/>
              </a:rPr>
              <a:t/>
            </a:r>
            <a:br>
              <a:rPr lang="en-US" sz="3600" dirty="0">
                <a:latin typeface="Arial" panose="020B0604020202020204" pitchFamily="34" charset="0"/>
                <a:cs typeface="Arial" panose="020B0604020202020204" pitchFamily="34" charset="0"/>
              </a:rPr>
            </a:br>
            <a:r>
              <a:rPr lang="en-US" sz="3600" dirty="0" smtClean="0">
                <a:latin typeface="Arial" panose="020B0604020202020204" pitchFamily="34" charset="0"/>
                <a:cs typeface="Arial" panose="020B0604020202020204" pitchFamily="34" charset="0"/>
              </a:rPr>
              <a:t>Japan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61391" y="2384118"/>
            <a:ext cx="7114210" cy="3444997"/>
          </a:xfrm>
        </p:spPr>
        <p:txBody>
          <a:bodyPr>
            <a:noAutofit/>
          </a:bodyPr>
          <a:lstStyle/>
          <a:p>
            <a:pPr algn="just"/>
            <a:r>
              <a:rPr lang="en-US" sz="2300" dirty="0" smtClean="0">
                <a:latin typeface="Arial" panose="020B0604020202020204" pitchFamily="34" charset="0"/>
                <a:cs typeface="Arial" panose="020B0604020202020204" pitchFamily="34" charset="0"/>
              </a:rPr>
              <a:t>Although </a:t>
            </a:r>
            <a:r>
              <a:rPr lang="en-US" sz="2300" dirty="0">
                <a:latin typeface="Arial" panose="020B0604020202020204" pitchFamily="34" charset="0"/>
                <a:cs typeface="Arial" panose="020B0604020202020204" pitchFamily="34" charset="0"/>
              </a:rPr>
              <a:t>Japan is frequently criticized for its exports, it should be recognized that its exports are a smaller portion of its GDP than is the case for many nations. </a:t>
            </a:r>
            <a:endParaRPr lang="en-US" sz="2300" dirty="0" smtClean="0">
              <a:latin typeface="Arial" panose="020B0604020202020204" pitchFamily="34" charset="0"/>
              <a:cs typeface="Arial" panose="020B0604020202020204" pitchFamily="34" charset="0"/>
            </a:endParaRPr>
          </a:p>
          <a:p>
            <a:pPr algn="just"/>
            <a:r>
              <a:rPr lang="en-US" sz="2300" dirty="0" smtClean="0">
                <a:latin typeface="Arial" panose="020B0604020202020204" pitchFamily="34" charset="0"/>
                <a:cs typeface="Arial" panose="020B0604020202020204" pitchFamily="34" charset="0"/>
              </a:rPr>
              <a:t>However</a:t>
            </a:r>
            <a:r>
              <a:rPr lang="en-US" sz="2300" dirty="0">
                <a:latin typeface="Arial" panose="020B0604020202020204" pitchFamily="34" charset="0"/>
                <a:cs typeface="Arial" panose="020B0604020202020204" pitchFamily="34" charset="0"/>
              </a:rPr>
              <a:t>, the country seemingly restricts importers from competing for its domestic market. </a:t>
            </a:r>
            <a:r>
              <a:rPr lang="en-US" sz="2300" dirty="0" smtClean="0">
                <a:latin typeface="Arial" panose="020B0604020202020204" pitchFamily="34" charset="0"/>
                <a:cs typeface="Arial" panose="020B0604020202020204" pitchFamily="34" charset="0"/>
              </a:rPr>
              <a:t> </a:t>
            </a:r>
          </a:p>
          <a:p>
            <a:pPr algn="just"/>
            <a:r>
              <a:rPr lang="en-US" sz="2300" dirty="0" smtClean="0">
                <a:latin typeface="Arial" panose="020B0604020202020204" pitchFamily="34" charset="0"/>
                <a:cs typeface="Arial" panose="020B0604020202020204" pitchFamily="34" charset="0"/>
              </a:rPr>
              <a:t>Japan's </a:t>
            </a:r>
            <a:r>
              <a:rPr lang="en-US" sz="2300" dirty="0">
                <a:latin typeface="Arial" panose="020B0604020202020204" pitchFamily="34" charset="0"/>
                <a:cs typeface="Arial" panose="020B0604020202020204" pitchFamily="34" charset="0"/>
              </a:rPr>
              <a:t>economy slowed in the 1990s, averaging only 1.1 percent growth (compared to 2.9 percent average growth in the world economy</a:t>
            </a:r>
            <a:r>
              <a:rPr lang="en-US" sz="2300" dirty="0" smtClean="0">
                <a:latin typeface="Arial" panose="020B0604020202020204" pitchFamily="34" charset="0"/>
                <a:cs typeface="Arial" panose="020B0604020202020204" pitchFamily="34" charset="0"/>
              </a:rPr>
              <a:t>).</a:t>
            </a: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31</a:t>
            </a:fld>
            <a:endParaRPr lang="en-US" dirty="0"/>
          </a:p>
        </p:txBody>
      </p:sp>
    </p:spTree>
    <p:extLst>
      <p:ext uri="{BB962C8B-B14F-4D97-AF65-F5344CB8AC3E}">
        <p14:creationId xmlns:p14="http://schemas.microsoft.com/office/powerpoint/2010/main" val="646681060"/>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Marketplaces </a:t>
            </a:r>
            <a:r>
              <a:rPr lang="en-US" sz="3600" dirty="0" smtClean="0">
                <a:latin typeface="Arial" panose="020B0604020202020204" pitchFamily="34" charset="0"/>
                <a:cs typeface="Arial" panose="020B0604020202020204" pitchFamily="34" charset="0"/>
              </a:rPr>
              <a:t>of Asia: </a:t>
            </a:r>
            <a:r>
              <a:rPr lang="en-US" sz="3600" dirty="0">
                <a:latin typeface="Arial" panose="020B0604020202020204" pitchFamily="34" charset="0"/>
                <a:cs typeface="Arial" panose="020B0604020202020204" pitchFamily="34" charset="0"/>
              </a:rPr>
              <a:t/>
            </a:r>
            <a:br>
              <a:rPr lang="en-US" sz="3600" dirty="0">
                <a:latin typeface="Arial" panose="020B0604020202020204" pitchFamily="34" charset="0"/>
                <a:cs typeface="Arial" panose="020B0604020202020204" pitchFamily="34" charset="0"/>
              </a:rPr>
            </a:br>
            <a:r>
              <a:rPr lang="en-US" sz="3600" dirty="0">
                <a:latin typeface="Arial" panose="020B0604020202020204" pitchFamily="34" charset="0"/>
                <a:cs typeface="Arial" panose="020B0604020202020204" pitchFamily="34" charset="0"/>
              </a:rPr>
              <a:t>Australia </a:t>
            </a:r>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61391" y="2384118"/>
            <a:ext cx="7114210" cy="3444997"/>
          </a:xfrm>
        </p:spPr>
        <p:txBody>
          <a:bodyPr>
            <a:noAutofit/>
          </a:bodyPr>
          <a:lstStyle/>
          <a:p>
            <a:pPr algn="just">
              <a:lnSpc>
                <a:spcPct val="150000"/>
              </a:lnSpc>
            </a:pPr>
            <a:r>
              <a:rPr lang="en-US" dirty="0" smtClean="0">
                <a:latin typeface="Arial" panose="020B0604020202020204" pitchFamily="34" charset="0"/>
                <a:cs typeface="Arial" panose="020B0604020202020204" pitchFamily="34" charset="0"/>
              </a:rPr>
              <a:t>Australia</a:t>
            </a:r>
            <a:r>
              <a:rPr lang="en-US" dirty="0">
                <a:latin typeface="Arial" panose="020B0604020202020204" pitchFamily="34" charset="0"/>
                <a:cs typeface="Arial" panose="020B0604020202020204" pitchFamily="34" charset="0"/>
              </a:rPr>
              <a:t>, one of the traditional industrial powers in Pacific Asia, is one of the 20 largest economies in the world.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Australia’s </a:t>
            </a:r>
            <a:r>
              <a:rPr lang="en-US" dirty="0">
                <a:latin typeface="Arial" panose="020B0604020202020204" pitchFamily="34" charset="0"/>
                <a:cs typeface="Arial" panose="020B0604020202020204" pitchFamily="34" charset="0"/>
              </a:rPr>
              <a:t>exports capitalize on its natural resources (gold, iron ore, coal, etc.) and land-intensive agricultural goods (wool, beef, and wheat</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32</a:t>
            </a:fld>
            <a:endParaRPr lang="en-US" dirty="0"/>
          </a:p>
        </p:txBody>
      </p:sp>
    </p:spTree>
    <p:extLst>
      <p:ext uri="{BB962C8B-B14F-4D97-AF65-F5344CB8AC3E}">
        <p14:creationId xmlns:p14="http://schemas.microsoft.com/office/powerpoint/2010/main" val="2645322205"/>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Marketplaces Of </a:t>
            </a:r>
            <a:r>
              <a:rPr lang="en-US" sz="3600" dirty="0" smtClean="0">
                <a:latin typeface="Arial" panose="020B0604020202020204" pitchFamily="34" charset="0"/>
                <a:cs typeface="Arial" panose="020B0604020202020204" pitchFamily="34" charset="0"/>
              </a:rPr>
              <a:t>Asia:</a:t>
            </a:r>
            <a:r>
              <a:rPr lang="en-US" sz="3600" dirty="0">
                <a:latin typeface="Arial" panose="020B0604020202020204" pitchFamily="34" charset="0"/>
                <a:cs typeface="Arial" panose="020B0604020202020204" pitchFamily="34" charset="0"/>
              </a:rPr>
              <a:t/>
            </a:r>
            <a:br>
              <a:rPr lang="en-US" sz="3600" dirty="0">
                <a:latin typeface="Arial" panose="020B0604020202020204" pitchFamily="34" charset="0"/>
                <a:cs typeface="Arial" panose="020B0604020202020204" pitchFamily="34" charset="0"/>
              </a:rPr>
            </a:br>
            <a:r>
              <a:rPr lang="en-US" sz="3600" dirty="0" smtClean="0">
                <a:latin typeface="Arial" panose="020B0604020202020204" pitchFamily="34" charset="0"/>
                <a:cs typeface="Arial" panose="020B0604020202020204" pitchFamily="34" charset="0"/>
              </a:rPr>
              <a:t>New </a:t>
            </a:r>
            <a:r>
              <a:rPr lang="en-US" sz="3600" dirty="0">
                <a:latin typeface="Arial" panose="020B0604020202020204" pitchFamily="34" charset="0"/>
                <a:cs typeface="Arial" panose="020B0604020202020204" pitchFamily="34" charset="0"/>
              </a:rPr>
              <a:t>Zealand</a:t>
            </a:r>
          </a:p>
        </p:txBody>
      </p:sp>
      <p:sp>
        <p:nvSpPr>
          <p:cNvPr id="3" name="Content Placeholder 2"/>
          <p:cNvSpPr>
            <a:spLocks noGrp="1"/>
          </p:cNvSpPr>
          <p:nvPr>
            <p:ph idx="1"/>
          </p:nvPr>
        </p:nvSpPr>
        <p:spPr>
          <a:xfrm>
            <a:off x="861391" y="2384118"/>
            <a:ext cx="7114210" cy="3444997"/>
          </a:xfrm>
        </p:spPr>
        <p:txBody>
          <a:bodyPr>
            <a:noAutofit/>
          </a:bodyPr>
          <a:lstStyle/>
          <a:p>
            <a:pPr algn="just">
              <a:lnSpc>
                <a:spcPct val="150000"/>
              </a:lnSpc>
            </a:pPr>
            <a:r>
              <a:rPr lang="en-US" dirty="0" smtClean="0">
                <a:latin typeface="Arial" panose="020B0604020202020204" pitchFamily="34" charset="0"/>
                <a:cs typeface="Arial" panose="020B0604020202020204" pitchFamily="34" charset="0"/>
              </a:rPr>
              <a:t>New </a:t>
            </a:r>
            <a:r>
              <a:rPr lang="en-US" dirty="0">
                <a:latin typeface="Arial" panose="020B0604020202020204" pitchFamily="34" charset="0"/>
                <a:cs typeface="Arial" panose="020B0604020202020204" pitchFamily="34" charset="0"/>
              </a:rPr>
              <a:t>Zealand, the other traditional industrial power in Pacific Asia, has aggressively moved to deregulate and privatize its economy.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Australia</a:t>
            </a:r>
            <a:r>
              <a:rPr lang="en-US" dirty="0">
                <a:latin typeface="Arial" panose="020B0604020202020204" pitchFamily="34" charset="0"/>
                <a:cs typeface="Arial" panose="020B0604020202020204" pitchFamily="34" charset="0"/>
              </a:rPr>
              <a:t>, Japan, and the United States account for approximately half of New Zealand's exports and imports.</a:t>
            </a:r>
          </a:p>
        </p:txBody>
      </p:sp>
      <p:sp>
        <p:nvSpPr>
          <p:cNvPr id="4" name="Slide Number Placeholder 3"/>
          <p:cNvSpPr>
            <a:spLocks noGrp="1"/>
          </p:cNvSpPr>
          <p:nvPr>
            <p:ph type="sldNum" sz="quarter" idx="12"/>
          </p:nvPr>
        </p:nvSpPr>
        <p:spPr/>
        <p:txBody>
          <a:bodyPr/>
          <a:lstStyle/>
          <a:p>
            <a:fld id="{6D22F896-40B5-4ADD-8801-0D06FADFA095}" type="slidenum">
              <a:rPr lang="en-US" smtClean="0"/>
              <a:t>33</a:t>
            </a:fld>
            <a:endParaRPr lang="en-US" dirty="0"/>
          </a:p>
        </p:txBody>
      </p:sp>
    </p:spTree>
    <p:extLst>
      <p:ext uri="{BB962C8B-B14F-4D97-AF65-F5344CB8AC3E}">
        <p14:creationId xmlns:p14="http://schemas.microsoft.com/office/powerpoint/2010/main" val="1330423266"/>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Four Tigers</a:t>
            </a:r>
          </a:p>
        </p:txBody>
      </p:sp>
      <p:sp>
        <p:nvSpPr>
          <p:cNvPr id="3" name="Content Placeholder 2"/>
          <p:cNvSpPr>
            <a:spLocks noGrp="1"/>
          </p:cNvSpPr>
          <p:nvPr>
            <p:ph idx="1"/>
          </p:nvPr>
        </p:nvSpPr>
        <p:spPr>
          <a:xfrm>
            <a:off x="874642" y="2265051"/>
            <a:ext cx="7100958" cy="3444997"/>
          </a:xfrm>
        </p:spPr>
        <p:txBody>
          <a:bodyPr>
            <a:noAutofit/>
          </a:bodyPr>
          <a:lstStyle/>
          <a:p>
            <a:pPr algn="just">
              <a:lnSpc>
                <a:spcPct val="120000"/>
              </a:lnSpc>
            </a:pPr>
            <a:r>
              <a:rPr lang="en-US" sz="2300" dirty="0">
                <a:latin typeface="Arial" panose="020B0604020202020204" pitchFamily="34" charset="0"/>
                <a:cs typeface="Arial" panose="020B0604020202020204" pitchFamily="34" charset="0"/>
              </a:rPr>
              <a:t>The Four Tigers – South Korea, Taiwan, Singapore, and Hong Kong – enjoy the position of being among the fastest industrializing nations in the world. </a:t>
            </a:r>
            <a:endParaRPr lang="en-US" sz="2300" dirty="0" smtClean="0">
              <a:latin typeface="Arial" panose="020B0604020202020204" pitchFamily="34" charset="0"/>
              <a:cs typeface="Arial" panose="020B0604020202020204" pitchFamily="34" charset="0"/>
            </a:endParaRPr>
          </a:p>
          <a:p>
            <a:pPr algn="just">
              <a:lnSpc>
                <a:spcPct val="120000"/>
              </a:lnSpc>
            </a:pPr>
            <a:r>
              <a:rPr lang="en-US" sz="2300" dirty="0" smtClean="0">
                <a:latin typeface="Arial" panose="020B0604020202020204" pitchFamily="34" charset="0"/>
                <a:cs typeface="Arial" panose="020B0604020202020204" pitchFamily="34" charset="0"/>
              </a:rPr>
              <a:t>While </a:t>
            </a:r>
            <a:r>
              <a:rPr lang="en-US" sz="2300" dirty="0">
                <a:latin typeface="Arial" panose="020B0604020202020204" pitchFamily="34" charset="0"/>
                <a:cs typeface="Arial" panose="020B0604020202020204" pitchFamily="34" charset="0"/>
              </a:rPr>
              <a:t>many publications still classify the Four Tigers as Emerging Markets, they have in fact already emerged as indicated by their having achieved high income classification by the World Bank for more than a decade</a:t>
            </a:r>
            <a:r>
              <a:rPr lang="en-US" sz="2300" dirty="0" smtClean="0">
                <a:latin typeface="Arial" panose="020B0604020202020204" pitchFamily="34" charset="0"/>
                <a:cs typeface="Arial" panose="020B0604020202020204" pitchFamily="34" charset="0"/>
              </a:rPr>
              <a:t>.</a:t>
            </a: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34</a:t>
            </a:fld>
            <a:endParaRPr lang="en-US" dirty="0"/>
          </a:p>
        </p:txBody>
      </p:sp>
    </p:spTree>
    <p:extLst>
      <p:ext uri="{BB962C8B-B14F-4D97-AF65-F5344CB8AC3E}">
        <p14:creationId xmlns:p14="http://schemas.microsoft.com/office/powerpoint/2010/main" val="3181878203"/>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Four </a:t>
            </a:r>
            <a:r>
              <a:rPr lang="en-US" sz="3600" dirty="0" smtClean="0">
                <a:latin typeface="Arial" panose="020B0604020202020204" pitchFamily="34" charset="0"/>
                <a:cs typeface="Arial" panose="020B0604020202020204" pitchFamily="34" charset="0"/>
              </a:rPr>
              <a:t>Tigers</a:t>
            </a:r>
            <a:r>
              <a:rPr lang="en-US" sz="3600" dirty="0">
                <a:latin typeface="Arial" panose="020B0604020202020204" pitchFamily="34" charset="0"/>
                <a:cs typeface="Arial" panose="020B0604020202020204" pitchFamily="34" charset="0"/>
              </a:rPr>
              <a:t/>
            </a:r>
            <a:br>
              <a:rPr lang="en-US" sz="3600" dirty="0">
                <a:latin typeface="Arial" panose="020B0604020202020204" pitchFamily="34" charset="0"/>
                <a:cs typeface="Arial" panose="020B0604020202020204" pitchFamily="34" charset="0"/>
              </a:rPr>
            </a:br>
            <a:r>
              <a:rPr lang="en-US" sz="3600" dirty="0">
                <a:latin typeface="Arial" panose="020B0604020202020204" pitchFamily="34" charset="0"/>
                <a:cs typeface="Arial" panose="020B0604020202020204" pitchFamily="34" charset="0"/>
              </a:rPr>
              <a:t>South Korea</a:t>
            </a:r>
          </a:p>
        </p:txBody>
      </p:sp>
      <p:sp>
        <p:nvSpPr>
          <p:cNvPr id="3" name="Content Placeholder 2"/>
          <p:cNvSpPr>
            <a:spLocks noGrp="1"/>
          </p:cNvSpPr>
          <p:nvPr>
            <p:ph idx="1"/>
          </p:nvPr>
        </p:nvSpPr>
        <p:spPr>
          <a:xfrm>
            <a:off x="649357" y="2358887"/>
            <a:ext cx="7779025" cy="3576245"/>
          </a:xfrm>
        </p:spPr>
        <p:txBody>
          <a:bodyPr>
            <a:noAutofit/>
          </a:bodyPr>
          <a:lstStyle/>
          <a:p>
            <a:pPr algn="just">
              <a:lnSpc>
                <a:spcPct val="120000"/>
              </a:lnSpc>
            </a:pPr>
            <a:r>
              <a:rPr lang="en-US" dirty="0" smtClean="0">
                <a:latin typeface="Arial" panose="020B0604020202020204" pitchFamily="34" charset="0"/>
                <a:cs typeface="Arial" panose="020B0604020202020204" pitchFamily="34" charset="0"/>
              </a:rPr>
              <a:t>South </a:t>
            </a:r>
            <a:r>
              <a:rPr lang="en-US" dirty="0">
                <a:latin typeface="Arial" panose="020B0604020202020204" pitchFamily="34" charset="0"/>
                <a:cs typeface="Arial" panose="020B0604020202020204" pitchFamily="34" charset="0"/>
              </a:rPr>
              <a:t>Korea has grown rapidly through tight cooperation between the government and chaebol. </a:t>
            </a:r>
            <a:endParaRPr lang="en-US" dirty="0" smtClean="0">
              <a:latin typeface="Arial" panose="020B0604020202020204" pitchFamily="34" charset="0"/>
              <a:cs typeface="Arial" panose="020B0604020202020204" pitchFamily="34" charset="0"/>
            </a:endParaRPr>
          </a:p>
          <a:p>
            <a:pPr algn="just">
              <a:lnSpc>
                <a:spcPct val="120000"/>
              </a:lnSpc>
            </a:pPr>
            <a:r>
              <a:rPr lang="en-US" dirty="0" smtClean="0">
                <a:latin typeface="Arial" panose="020B0604020202020204" pitchFamily="34" charset="0"/>
                <a:cs typeface="Arial" panose="020B0604020202020204" pitchFamily="34" charset="0"/>
              </a:rPr>
              <a:t>Chaebol </a:t>
            </a:r>
            <a:r>
              <a:rPr lang="en-US" dirty="0">
                <a:latin typeface="Arial" panose="020B0604020202020204" pitchFamily="34" charset="0"/>
                <a:cs typeface="Arial" panose="020B0604020202020204" pitchFamily="34" charset="0"/>
              </a:rPr>
              <a:t>are large, privately owned conglomerates such as Samsung, Hyundai, and Daewoo. </a:t>
            </a:r>
            <a:endParaRPr lang="en-US" dirty="0" smtClean="0">
              <a:latin typeface="Arial" panose="020B0604020202020204" pitchFamily="34" charset="0"/>
              <a:cs typeface="Arial" panose="020B0604020202020204" pitchFamily="34" charset="0"/>
            </a:endParaRPr>
          </a:p>
          <a:p>
            <a:pPr algn="just">
              <a:lnSpc>
                <a:spcPct val="120000"/>
              </a:lnSpc>
            </a:pPr>
            <a:r>
              <a:rPr lang="en-US" dirty="0" smtClean="0">
                <a:latin typeface="Arial" panose="020B0604020202020204" pitchFamily="34" charset="0"/>
                <a:cs typeface="Arial" panose="020B0604020202020204" pitchFamily="34" charset="0"/>
              </a:rPr>
              <a:t>South </a:t>
            </a:r>
            <a:r>
              <a:rPr lang="en-US" dirty="0">
                <a:latin typeface="Arial" panose="020B0604020202020204" pitchFamily="34" charset="0"/>
                <a:cs typeface="Arial" panose="020B0604020202020204" pitchFamily="34" charset="0"/>
              </a:rPr>
              <a:t>Korea has followed a similar recipe for economic growth as Japan, focusing on government leadership in the economy, large economic combines for industrialization, and keeping imports out</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35</a:t>
            </a:fld>
            <a:endParaRPr lang="en-US" dirty="0"/>
          </a:p>
        </p:txBody>
      </p:sp>
    </p:spTree>
    <p:extLst>
      <p:ext uri="{BB962C8B-B14F-4D97-AF65-F5344CB8AC3E}">
        <p14:creationId xmlns:p14="http://schemas.microsoft.com/office/powerpoint/2010/main" val="1513261877"/>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Four </a:t>
            </a:r>
            <a:r>
              <a:rPr lang="en-US" sz="3600" dirty="0" smtClean="0">
                <a:latin typeface="Arial" panose="020B0604020202020204" pitchFamily="34" charset="0"/>
                <a:cs typeface="Arial" panose="020B0604020202020204" pitchFamily="34" charset="0"/>
              </a:rPr>
              <a:t>Tigers</a:t>
            </a:r>
            <a:br>
              <a:rPr lang="en-US" sz="3600" dirty="0" smtClean="0">
                <a:latin typeface="Arial" panose="020B0604020202020204" pitchFamily="34" charset="0"/>
                <a:cs typeface="Arial" panose="020B0604020202020204" pitchFamily="34" charset="0"/>
              </a:rPr>
            </a:br>
            <a:r>
              <a:rPr lang="en-US" sz="3600" dirty="0">
                <a:latin typeface="Arial" panose="020B0604020202020204" pitchFamily="34" charset="0"/>
                <a:cs typeface="Arial" panose="020B0604020202020204" pitchFamily="34" charset="0"/>
              </a:rPr>
              <a:t>Taiwan</a:t>
            </a:r>
          </a:p>
        </p:txBody>
      </p:sp>
      <p:sp>
        <p:nvSpPr>
          <p:cNvPr id="3" name="Content Placeholder 2"/>
          <p:cNvSpPr>
            <a:spLocks noGrp="1"/>
          </p:cNvSpPr>
          <p:nvPr>
            <p:ph idx="1"/>
          </p:nvPr>
        </p:nvSpPr>
        <p:spPr/>
        <p:txBody>
          <a:bodyPr>
            <a:noAutofit/>
          </a:bodyPr>
          <a:lstStyle/>
          <a:p>
            <a:pPr algn="just">
              <a:lnSpc>
                <a:spcPct val="120000"/>
              </a:lnSpc>
            </a:pPr>
            <a:r>
              <a:rPr lang="en-US" dirty="0" smtClean="0">
                <a:latin typeface="Arial" panose="020B0604020202020204" pitchFamily="34" charset="0"/>
                <a:cs typeface="Arial" panose="020B0604020202020204" pitchFamily="34" charset="0"/>
              </a:rPr>
              <a:t>Taiwan</a:t>
            </a:r>
            <a:r>
              <a:rPr lang="en-US" dirty="0">
                <a:latin typeface="Arial" panose="020B0604020202020204" pitchFamily="34" charset="0"/>
                <a:cs typeface="Arial" panose="020B0604020202020204" pitchFamily="34" charset="0"/>
              </a:rPr>
              <a:t>, the island off mainland China, has relied on private businesses and </a:t>
            </a:r>
            <a:r>
              <a:rPr lang="en-US" dirty="0" smtClean="0">
                <a:latin typeface="Arial" panose="020B0604020202020204" pitchFamily="34" charset="0"/>
                <a:cs typeface="Arial" panose="020B0604020202020204" pitchFamily="34" charset="0"/>
              </a:rPr>
              <a:t>export oriented </a:t>
            </a:r>
            <a:r>
              <a:rPr lang="en-US" dirty="0">
                <a:latin typeface="Arial" panose="020B0604020202020204" pitchFamily="34" charset="0"/>
                <a:cs typeface="Arial" panose="020B0604020202020204" pitchFamily="34" charset="0"/>
              </a:rPr>
              <a:t>trade policies to bring about its phenomenal growth. </a:t>
            </a:r>
            <a:endParaRPr lang="en-US" dirty="0" smtClean="0">
              <a:latin typeface="Arial" panose="020B0604020202020204" pitchFamily="34" charset="0"/>
              <a:cs typeface="Arial" panose="020B0604020202020204" pitchFamily="34" charset="0"/>
            </a:endParaRPr>
          </a:p>
          <a:p>
            <a:pPr algn="just">
              <a:lnSpc>
                <a:spcPct val="12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country exports more than 64 percent of its GDP, mainly to the United States, China, and Japan. </a:t>
            </a:r>
            <a:endParaRPr lang="en-US"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36</a:t>
            </a:fld>
            <a:endParaRPr lang="en-US" dirty="0"/>
          </a:p>
        </p:txBody>
      </p:sp>
    </p:spTree>
    <p:extLst>
      <p:ext uri="{BB962C8B-B14F-4D97-AF65-F5344CB8AC3E}">
        <p14:creationId xmlns:p14="http://schemas.microsoft.com/office/powerpoint/2010/main" val="729116309"/>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Four </a:t>
            </a:r>
            <a:r>
              <a:rPr lang="en-US" sz="3600" dirty="0" smtClean="0">
                <a:latin typeface="Arial" panose="020B0604020202020204" pitchFamily="34" charset="0"/>
                <a:cs typeface="Arial" panose="020B0604020202020204" pitchFamily="34" charset="0"/>
              </a:rPr>
              <a:t>Tigers</a:t>
            </a:r>
            <a:br>
              <a:rPr lang="en-US" sz="3600" dirty="0" smtClean="0">
                <a:latin typeface="Arial" panose="020B0604020202020204" pitchFamily="34" charset="0"/>
                <a:cs typeface="Arial" panose="020B0604020202020204" pitchFamily="34" charset="0"/>
              </a:rPr>
            </a:br>
            <a:r>
              <a:rPr lang="en-US" sz="3600" dirty="0">
                <a:latin typeface="Arial" panose="020B0604020202020204" pitchFamily="34" charset="0"/>
                <a:cs typeface="Arial" panose="020B0604020202020204" pitchFamily="34" charset="0"/>
              </a:rPr>
              <a:t>Taiwan</a:t>
            </a:r>
          </a:p>
        </p:txBody>
      </p:sp>
      <p:sp>
        <p:nvSpPr>
          <p:cNvPr id="3" name="Content Placeholder 2"/>
          <p:cNvSpPr>
            <a:spLocks noGrp="1"/>
          </p:cNvSpPr>
          <p:nvPr>
            <p:ph idx="1"/>
          </p:nvPr>
        </p:nvSpPr>
        <p:spPr/>
        <p:txBody>
          <a:bodyPr>
            <a:noAutofit/>
          </a:bodyPr>
          <a:lstStyle/>
          <a:p>
            <a:pPr algn="just">
              <a:lnSpc>
                <a:spcPct val="120000"/>
              </a:lnSpc>
            </a:pPr>
            <a:r>
              <a:rPr lang="en-US" dirty="0" smtClean="0">
                <a:latin typeface="Arial" panose="020B0604020202020204" pitchFamily="34" charset="0"/>
                <a:cs typeface="Arial" panose="020B0604020202020204" pitchFamily="34" charset="0"/>
              </a:rPr>
              <a:t>Taiwan </a:t>
            </a:r>
            <a:r>
              <a:rPr lang="en-US" dirty="0">
                <a:latin typeface="Arial" panose="020B0604020202020204" pitchFamily="34" charset="0"/>
                <a:cs typeface="Arial" panose="020B0604020202020204" pitchFamily="34" charset="0"/>
              </a:rPr>
              <a:t>has outgrown its status as a low-cost manufacturing center, and instead focuses on high-value-added industries, such as electronics and automotive parts. </a:t>
            </a:r>
            <a:endParaRPr lang="en-US" dirty="0" smtClean="0">
              <a:latin typeface="Arial" panose="020B0604020202020204" pitchFamily="34" charset="0"/>
              <a:cs typeface="Arial" panose="020B0604020202020204" pitchFamily="34" charset="0"/>
            </a:endParaRPr>
          </a:p>
          <a:p>
            <a:pPr algn="just">
              <a:lnSpc>
                <a:spcPct val="120000"/>
              </a:lnSpc>
            </a:pPr>
            <a:r>
              <a:rPr lang="en-US" dirty="0" smtClean="0">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fact, many of Taiwan’s companies are investing in China as they search for low-cost labor</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37</a:t>
            </a:fld>
            <a:endParaRPr lang="en-US" dirty="0"/>
          </a:p>
        </p:txBody>
      </p:sp>
    </p:spTree>
    <p:extLst>
      <p:ext uri="{BB962C8B-B14F-4D97-AF65-F5344CB8AC3E}">
        <p14:creationId xmlns:p14="http://schemas.microsoft.com/office/powerpoint/2010/main" val="3982386116"/>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Four </a:t>
            </a:r>
            <a:r>
              <a:rPr lang="en-US" sz="3600" dirty="0" smtClean="0">
                <a:latin typeface="Arial" panose="020B0604020202020204" pitchFamily="34" charset="0"/>
                <a:cs typeface="Arial" panose="020B0604020202020204" pitchFamily="34" charset="0"/>
              </a:rPr>
              <a:t>Tigers</a:t>
            </a:r>
            <a:br>
              <a:rPr lang="en-US" sz="3600" dirty="0" smtClean="0">
                <a:latin typeface="Arial" panose="020B0604020202020204" pitchFamily="34" charset="0"/>
                <a:cs typeface="Arial" panose="020B0604020202020204" pitchFamily="34" charset="0"/>
              </a:rPr>
            </a:br>
            <a:r>
              <a:rPr lang="en-US" sz="3600" dirty="0">
                <a:latin typeface="Arial" panose="020B0604020202020204" pitchFamily="34" charset="0"/>
                <a:cs typeface="Arial" panose="020B0604020202020204" pitchFamily="34" charset="0"/>
              </a:rPr>
              <a:t>Singapore</a:t>
            </a:r>
          </a:p>
        </p:txBody>
      </p:sp>
      <p:sp>
        <p:nvSpPr>
          <p:cNvPr id="3" name="Content Placeholder 2"/>
          <p:cNvSpPr>
            <a:spLocks noGrp="1"/>
          </p:cNvSpPr>
          <p:nvPr>
            <p:ph idx="1"/>
          </p:nvPr>
        </p:nvSpPr>
        <p:spPr/>
        <p:txBody>
          <a:bodyPr>
            <a:noAutofit/>
          </a:bodyPr>
          <a:lstStyle/>
          <a:p>
            <a:pPr algn="just">
              <a:lnSpc>
                <a:spcPct val="120000"/>
              </a:lnSpc>
            </a:pPr>
            <a:r>
              <a:rPr lang="en-US" dirty="0" smtClean="0">
                <a:latin typeface="Arial" panose="020B0604020202020204" pitchFamily="34" charset="0"/>
                <a:cs typeface="Arial" panose="020B0604020202020204" pitchFamily="34" charset="0"/>
              </a:rPr>
              <a:t>Singapore </a:t>
            </a:r>
            <a:r>
              <a:rPr lang="en-US" dirty="0">
                <a:latin typeface="Arial" panose="020B0604020202020204" pitchFamily="34" charset="0"/>
                <a:cs typeface="Arial" panose="020B0604020202020204" pitchFamily="34" charset="0"/>
              </a:rPr>
              <a:t>is another nation that can no longer compete with low-cost labor countries, and instead has shifted to higher value-added activities, including oil refining and chemical processing. </a:t>
            </a:r>
            <a:endParaRPr lang="en-US" dirty="0" smtClean="0">
              <a:latin typeface="Arial" panose="020B0604020202020204" pitchFamily="34" charset="0"/>
              <a:cs typeface="Arial" panose="020B0604020202020204" pitchFamily="34" charset="0"/>
            </a:endParaRPr>
          </a:p>
          <a:p>
            <a:pPr algn="just">
              <a:lnSpc>
                <a:spcPct val="12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country gains much of its economic growth through the practice of </a:t>
            </a:r>
            <a:r>
              <a:rPr lang="en-US" dirty="0" smtClean="0">
                <a:latin typeface="Arial" panose="020B0604020202020204" pitchFamily="34" charset="0"/>
                <a:cs typeface="Arial" panose="020B0604020202020204" pitchFamily="34" charset="0"/>
              </a:rPr>
              <a:t>re-exporting</a:t>
            </a: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38</a:t>
            </a:fld>
            <a:endParaRPr lang="en-US" dirty="0"/>
          </a:p>
        </p:txBody>
      </p:sp>
    </p:spTree>
    <p:extLst>
      <p:ext uri="{BB962C8B-B14F-4D97-AF65-F5344CB8AC3E}">
        <p14:creationId xmlns:p14="http://schemas.microsoft.com/office/powerpoint/2010/main" val="3424513245"/>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Four </a:t>
            </a:r>
            <a:r>
              <a:rPr lang="en-US" sz="3600" dirty="0" smtClean="0">
                <a:latin typeface="Arial" panose="020B0604020202020204" pitchFamily="34" charset="0"/>
                <a:cs typeface="Arial" panose="020B0604020202020204" pitchFamily="34" charset="0"/>
              </a:rPr>
              <a:t>Tigers</a:t>
            </a:r>
            <a:br>
              <a:rPr lang="en-US" sz="3600" dirty="0" smtClean="0">
                <a:latin typeface="Arial" panose="020B0604020202020204" pitchFamily="34" charset="0"/>
                <a:cs typeface="Arial" panose="020B0604020202020204" pitchFamily="34" charset="0"/>
              </a:rPr>
            </a:br>
            <a:r>
              <a:rPr lang="en-US" sz="3600" dirty="0">
                <a:latin typeface="Arial" panose="020B0604020202020204" pitchFamily="34" charset="0"/>
                <a:cs typeface="Arial" panose="020B0604020202020204" pitchFamily="34" charset="0"/>
              </a:rPr>
              <a:t>Singapore</a:t>
            </a:r>
          </a:p>
        </p:txBody>
      </p:sp>
      <p:sp>
        <p:nvSpPr>
          <p:cNvPr id="3" name="Content Placeholder 2"/>
          <p:cNvSpPr>
            <a:spLocks noGrp="1"/>
          </p:cNvSpPr>
          <p:nvPr>
            <p:ph idx="1"/>
          </p:nvPr>
        </p:nvSpPr>
        <p:spPr/>
        <p:txBody>
          <a:bodyPr>
            <a:noAutofit/>
          </a:bodyPr>
          <a:lstStyle/>
          <a:p>
            <a:pPr algn="just">
              <a:lnSpc>
                <a:spcPct val="120000"/>
              </a:lnSpc>
            </a:pPr>
            <a:r>
              <a:rPr lang="en-US" dirty="0" smtClean="0">
                <a:latin typeface="Arial" panose="020B0604020202020204" pitchFamily="34" charset="0"/>
                <a:cs typeface="Arial" panose="020B0604020202020204" pitchFamily="34" charset="0"/>
              </a:rPr>
              <a:t>Singapore </a:t>
            </a:r>
            <a:r>
              <a:rPr lang="en-US" dirty="0">
                <a:latin typeface="Arial" panose="020B0604020202020204" pitchFamily="34" charset="0"/>
                <a:cs typeface="Arial" panose="020B0604020202020204" pitchFamily="34" charset="0"/>
              </a:rPr>
              <a:t>thrives on </a:t>
            </a:r>
            <a:r>
              <a:rPr lang="en-US" dirty="0" smtClean="0">
                <a:latin typeface="Arial" panose="020B0604020202020204" pitchFamily="34" charset="0"/>
                <a:cs typeface="Arial" panose="020B0604020202020204" pitchFamily="34" charset="0"/>
              </a:rPr>
              <a:t>re-exporting </a:t>
            </a:r>
          </a:p>
          <a:p>
            <a:pPr algn="just">
              <a:lnSpc>
                <a:spcPct val="12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country also is active in sophisticated communications and financial services for companies in Pacific Asia</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39</a:t>
            </a:fld>
            <a:endParaRPr lang="en-US" dirty="0"/>
          </a:p>
        </p:txBody>
      </p:sp>
    </p:spTree>
    <p:extLst>
      <p:ext uri="{BB962C8B-B14F-4D97-AF65-F5344CB8AC3E}">
        <p14:creationId xmlns:p14="http://schemas.microsoft.com/office/powerpoint/2010/main" val="2528967174"/>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Four </a:t>
            </a:r>
            <a:r>
              <a:rPr lang="en-US" sz="3600" dirty="0" smtClean="0">
                <a:latin typeface="Arial" panose="020B0604020202020204" pitchFamily="34" charset="0"/>
                <a:cs typeface="Arial" panose="020B0604020202020204" pitchFamily="34" charset="0"/>
              </a:rPr>
              <a:t>Tigers</a:t>
            </a:r>
            <a:br>
              <a:rPr lang="en-US" sz="3600" dirty="0" smtClean="0">
                <a:latin typeface="Arial" panose="020B0604020202020204" pitchFamily="34" charset="0"/>
                <a:cs typeface="Arial" panose="020B0604020202020204" pitchFamily="34" charset="0"/>
              </a:rPr>
            </a:br>
            <a:r>
              <a:rPr lang="en-US" sz="3600" dirty="0">
                <a:latin typeface="Arial" panose="020B0604020202020204" pitchFamily="34" charset="0"/>
                <a:cs typeface="Arial" panose="020B0604020202020204" pitchFamily="34" charset="0"/>
              </a:rPr>
              <a:t>Hong Kong</a:t>
            </a:r>
          </a:p>
        </p:txBody>
      </p:sp>
      <p:sp>
        <p:nvSpPr>
          <p:cNvPr id="3" name="Content Placeholder 2"/>
          <p:cNvSpPr>
            <a:spLocks noGrp="1"/>
          </p:cNvSpPr>
          <p:nvPr>
            <p:ph idx="1"/>
          </p:nvPr>
        </p:nvSpPr>
        <p:spPr/>
        <p:txBody>
          <a:bodyPr>
            <a:noAutofit/>
          </a:bodyPr>
          <a:lstStyle/>
          <a:p>
            <a:pPr algn="just">
              <a:lnSpc>
                <a:spcPct val="120000"/>
              </a:lnSpc>
            </a:pPr>
            <a:r>
              <a:rPr lang="en-US" dirty="0" smtClean="0">
                <a:latin typeface="Arial" panose="020B0604020202020204" pitchFamily="34" charset="0"/>
                <a:cs typeface="Arial" panose="020B0604020202020204" pitchFamily="34" charset="0"/>
              </a:rPr>
              <a:t>Hong </a:t>
            </a:r>
            <a:r>
              <a:rPr lang="en-US" dirty="0">
                <a:latin typeface="Arial" panose="020B0604020202020204" pitchFamily="34" charset="0"/>
                <a:cs typeface="Arial" panose="020B0604020202020204" pitchFamily="34" charset="0"/>
              </a:rPr>
              <a:t>Kong was ceded back to the PRC in 1997 but will continue to enjoy special privileges under Chinese rule until 2047. Hong Kong has a highly educated </a:t>
            </a:r>
            <a:r>
              <a:rPr lang="en-US" dirty="0" smtClean="0">
                <a:latin typeface="Arial" panose="020B0604020202020204" pitchFamily="34" charset="0"/>
                <a:cs typeface="Arial" panose="020B0604020202020204" pitchFamily="34" charset="0"/>
              </a:rPr>
              <a:t>and productive </a:t>
            </a:r>
            <a:r>
              <a:rPr lang="en-US" dirty="0">
                <a:latin typeface="Arial" panose="020B0604020202020204" pitchFamily="34" charset="0"/>
                <a:cs typeface="Arial" panose="020B0604020202020204" pitchFamily="34" charset="0"/>
              </a:rPr>
              <a:t>labor force for industries such as textiles and electronics. </a:t>
            </a:r>
            <a:endParaRPr lang="en-US" dirty="0" smtClean="0">
              <a:latin typeface="Arial" panose="020B0604020202020204" pitchFamily="34" charset="0"/>
              <a:cs typeface="Arial" panose="020B0604020202020204" pitchFamily="34" charset="0"/>
            </a:endParaRPr>
          </a:p>
          <a:p>
            <a:pPr algn="just">
              <a:lnSpc>
                <a:spcPct val="12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country is also active in banking and financial services throughout East Asia. </a:t>
            </a:r>
            <a:endParaRPr lang="en-US"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40</a:t>
            </a:fld>
            <a:endParaRPr lang="en-US" dirty="0"/>
          </a:p>
        </p:txBody>
      </p:sp>
    </p:spTree>
    <p:extLst>
      <p:ext uri="{BB962C8B-B14F-4D97-AF65-F5344CB8AC3E}">
        <p14:creationId xmlns:p14="http://schemas.microsoft.com/office/powerpoint/2010/main" val="1265643713"/>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The Four </a:t>
            </a:r>
            <a:r>
              <a:rPr lang="en-US" sz="3600" dirty="0" smtClean="0">
                <a:latin typeface="Arial" panose="020B0604020202020204" pitchFamily="34" charset="0"/>
                <a:cs typeface="Arial" panose="020B0604020202020204" pitchFamily="34" charset="0"/>
              </a:rPr>
              <a:t>Tigers</a:t>
            </a:r>
            <a:br>
              <a:rPr lang="en-US" sz="3600" dirty="0" smtClean="0">
                <a:latin typeface="Arial" panose="020B0604020202020204" pitchFamily="34" charset="0"/>
                <a:cs typeface="Arial" panose="020B0604020202020204" pitchFamily="34" charset="0"/>
              </a:rPr>
            </a:br>
            <a:r>
              <a:rPr lang="en-US" sz="3600" dirty="0">
                <a:latin typeface="Arial" panose="020B0604020202020204" pitchFamily="34" charset="0"/>
                <a:cs typeface="Arial" panose="020B0604020202020204" pitchFamily="34" charset="0"/>
              </a:rPr>
              <a:t>Hong Kong</a:t>
            </a:r>
          </a:p>
        </p:txBody>
      </p:sp>
      <p:sp>
        <p:nvSpPr>
          <p:cNvPr id="3" name="Content Placeholder 2"/>
          <p:cNvSpPr>
            <a:spLocks noGrp="1"/>
          </p:cNvSpPr>
          <p:nvPr>
            <p:ph idx="1"/>
          </p:nvPr>
        </p:nvSpPr>
        <p:spPr/>
        <p:txBody>
          <a:bodyPr>
            <a:noAutofit/>
          </a:bodyPr>
          <a:lstStyle/>
          <a:p>
            <a:pPr algn="just">
              <a:lnSpc>
                <a:spcPct val="120000"/>
              </a:lnSpc>
            </a:pPr>
            <a:r>
              <a:rPr lang="en-US" dirty="0" smtClean="0">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addition, Hong Kong acts as a middleman for companies that wish to do business with mainland China. </a:t>
            </a:r>
            <a:endParaRPr lang="en-US" dirty="0" smtClean="0">
              <a:latin typeface="Arial" panose="020B0604020202020204" pitchFamily="34" charset="0"/>
              <a:cs typeface="Arial" panose="020B0604020202020204" pitchFamily="34" charset="0"/>
            </a:endParaRPr>
          </a:p>
          <a:p>
            <a:pPr algn="just">
              <a:lnSpc>
                <a:spcPct val="120000"/>
              </a:lnSpc>
            </a:pPr>
            <a:r>
              <a:rPr lang="en-US" dirty="0" smtClean="0">
                <a:latin typeface="Arial" panose="020B0604020202020204" pitchFamily="34" charset="0"/>
                <a:cs typeface="Arial" panose="020B0604020202020204" pitchFamily="34" charset="0"/>
              </a:rPr>
              <a:t>Hong </a:t>
            </a:r>
            <a:r>
              <a:rPr lang="en-US" dirty="0">
                <a:latin typeface="Arial" panose="020B0604020202020204" pitchFamily="34" charset="0"/>
                <a:cs typeface="Arial" panose="020B0604020202020204" pitchFamily="34" charset="0"/>
              </a:rPr>
              <a:t>Kong also serves as a bridge between Taiwan and the PRC by converting goods made in the two enemy nations into Hong Kong goods.</a:t>
            </a:r>
          </a:p>
        </p:txBody>
      </p:sp>
      <p:sp>
        <p:nvSpPr>
          <p:cNvPr id="4" name="Slide Number Placeholder 3"/>
          <p:cNvSpPr>
            <a:spLocks noGrp="1"/>
          </p:cNvSpPr>
          <p:nvPr>
            <p:ph type="sldNum" sz="quarter" idx="12"/>
          </p:nvPr>
        </p:nvSpPr>
        <p:spPr/>
        <p:txBody>
          <a:bodyPr/>
          <a:lstStyle/>
          <a:p>
            <a:fld id="{6D22F896-40B5-4ADD-8801-0D06FADFA095}" type="slidenum">
              <a:rPr lang="en-US" smtClean="0"/>
              <a:t>41</a:t>
            </a:fld>
            <a:endParaRPr lang="en-US" dirty="0"/>
          </a:p>
        </p:txBody>
      </p:sp>
    </p:spTree>
    <p:extLst>
      <p:ext uri="{BB962C8B-B14F-4D97-AF65-F5344CB8AC3E}">
        <p14:creationId xmlns:p14="http://schemas.microsoft.com/office/powerpoint/2010/main" val="311107992"/>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China</a:t>
            </a:r>
          </a:p>
        </p:txBody>
      </p:sp>
      <p:sp>
        <p:nvSpPr>
          <p:cNvPr id="3" name="Content Placeholder 2"/>
          <p:cNvSpPr>
            <a:spLocks noGrp="1"/>
          </p:cNvSpPr>
          <p:nvPr>
            <p:ph idx="1"/>
          </p:nvPr>
        </p:nvSpPr>
        <p:spPr/>
        <p:txBody>
          <a:bodyPr>
            <a:noAutofit/>
          </a:bodyPr>
          <a:lstStyle/>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People’s Republic of China (PRC), the most populous nation in the world, is also the world’s largest communist country.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PRC’s growth has been governed by a series of communist policies, the more recent of which have focused on freer market policies.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42</a:t>
            </a:fld>
            <a:endParaRPr lang="en-US" dirty="0"/>
          </a:p>
        </p:txBody>
      </p:sp>
    </p:spTree>
    <p:extLst>
      <p:ext uri="{BB962C8B-B14F-4D97-AF65-F5344CB8AC3E}">
        <p14:creationId xmlns:p14="http://schemas.microsoft.com/office/powerpoint/2010/main" val="152941846"/>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China</a:t>
            </a:r>
          </a:p>
        </p:txBody>
      </p:sp>
      <p:sp>
        <p:nvSpPr>
          <p:cNvPr id="3" name="Content Placeholder 2"/>
          <p:cNvSpPr>
            <a:spLocks noGrp="1"/>
          </p:cNvSpPr>
          <p:nvPr>
            <p:ph idx="1"/>
          </p:nvPr>
        </p:nvSpPr>
        <p:spPr>
          <a:xfrm>
            <a:off x="596348" y="2370866"/>
            <a:ext cx="7765774" cy="3444997"/>
          </a:xfrm>
        </p:spPr>
        <p:txBody>
          <a:bodyPr>
            <a:noAutofit/>
          </a:bodyPr>
          <a:lstStyle/>
          <a:p>
            <a:pPr algn="just"/>
            <a:r>
              <a:rPr lang="en-US" dirty="0" smtClean="0">
                <a:latin typeface="Arial" panose="020B0604020202020204" pitchFamily="34" charset="0"/>
                <a:cs typeface="Arial" panose="020B0604020202020204" pitchFamily="34" charset="0"/>
              </a:rPr>
              <a:t>Today</a:t>
            </a:r>
            <a:r>
              <a:rPr lang="en-US" dirty="0">
                <a:latin typeface="Arial" panose="020B0604020202020204" pitchFamily="34" charset="0"/>
                <a:cs typeface="Arial" panose="020B0604020202020204" pitchFamily="34" charset="0"/>
              </a:rPr>
              <a:t>, the PRC continues to adopt market-oriented economic policies, but always under the watchful eye of the Communist Party.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country produces a unique assortment of goods, the shoddy products of the state enterprises, and the higher quality products of private firms.</a:t>
            </a:r>
          </a:p>
          <a:p>
            <a:pPr algn="just"/>
            <a:r>
              <a:rPr lang="en-US" dirty="0" smtClean="0">
                <a:latin typeface="Arial" panose="020B0604020202020204" pitchFamily="34" charset="0"/>
                <a:cs typeface="Arial" panose="020B0604020202020204" pitchFamily="34" charset="0"/>
              </a:rPr>
              <a:t>As </a:t>
            </a:r>
            <a:r>
              <a:rPr lang="en-US" dirty="0">
                <a:latin typeface="Arial" panose="020B0604020202020204" pitchFamily="34" charset="0"/>
                <a:cs typeface="Arial" panose="020B0604020202020204" pitchFamily="34" charset="0"/>
              </a:rPr>
              <a:t>the private sector has developed, foreign investment in the country has soared, particularly by firms located in the Four Tigers that are seeking innovative low-cost labor. </a:t>
            </a:r>
          </a:p>
        </p:txBody>
      </p:sp>
      <p:sp>
        <p:nvSpPr>
          <p:cNvPr id="4" name="Slide Number Placeholder 3"/>
          <p:cNvSpPr>
            <a:spLocks noGrp="1"/>
          </p:cNvSpPr>
          <p:nvPr>
            <p:ph type="sldNum" sz="quarter" idx="12"/>
          </p:nvPr>
        </p:nvSpPr>
        <p:spPr/>
        <p:txBody>
          <a:bodyPr/>
          <a:lstStyle/>
          <a:p>
            <a:fld id="{6D22F896-40B5-4ADD-8801-0D06FADFA095}" type="slidenum">
              <a:rPr lang="en-US" smtClean="0"/>
              <a:t>43</a:t>
            </a:fld>
            <a:endParaRPr lang="en-US" dirty="0"/>
          </a:p>
        </p:txBody>
      </p:sp>
    </p:spTree>
    <p:extLst>
      <p:ext uri="{BB962C8B-B14F-4D97-AF65-F5344CB8AC3E}">
        <p14:creationId xmlns:p14="http://schemas.microsoft.com/office/powerpoint/2010/main" val="1425369392"/>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India</a:t>
            </a:r>
          </a:p>
        </p:txBody>
      </p:sp>
      <p:sp>
        <p:nvSpPr>
          <p:cNvPr id="3" name="Content Placeholder 2"/>
          <p:cNvSpPr>
            <a:spLocks noGrp="1"/>
          </p:cNvSpPr>
          <p:nvPr>
            <p:ph idx="1"/>
          </p:nvPr>
        </p:nvSpPr>
        <p:spPr>
          <a:xfrm>
            <a:off x="1176865" y="2384117"/>
            <a:ext cx="6798736" cy="3444997"/>
          </a:xfrm>
        </p:spPr>
        <p:txBody>
          <a:bodyPr>
            <a:noAutofit/>
          </a:bodyPr>
          <a:lstStyle/>
          <a:p>
            <a:pPr algn="just"/>
            <a:r>
              <a:rPr lang="en-US" dirty="0" smtClean="0">
                <a:latin typeface="Arial" panose="020B0604020202020204" pitchFamily="34" charset="0"/>
                <a:cs typeface="Arial" panose="020B0604020202020204" pitchFamily="34" charset="0"/>
              </a:rPr>
              <a:t>India</a:t>
            </a:r>
            <a:r>
              <a:rPr lang="en-US" dirty="0">
                <a:latin typeface="Arial" panose="020B0604020202020204" pitchFamily="34" charset="0"/>
                <a:cs typeface="Arial" panose="020B0604020202020204" pitchFamily="34" charset="0"/>
              </a:rPr>
              <a:t>, the second most populous country in the world (over one billion persons), is also one of the world's poorest (with per capita income of $1,180/year).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It </a:t>
            </a:r>
            <a:r>
              <a:rPr lang="en-US" dirty="0">
                <a:latin typeface="Arial" panose="020B0604020202020204" pitchFamily="34" charset="0"/>
                <a:cs typeface="Arial" panose="020B0604020202020204" pitchFamily="34" charset="0"/>
              </a:rPr>
              <a:t>has relied on state ownership of key industries as a key to its economic development.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India </a:t>
            </a:r>
            <a:r>
              <a:rPr lang="en-US" dirty="0">
                <a:latin typeface="Arial" panose="020B0604020202020204" pitchFamily="34" charset="0"/>
                <a:cs typeface="Arial" panose="020B0604020202020204" pitchFamily="34" charset="0"/>
              </a:rPr>
              <a:t>has also discouraged foreign investment and limited foreign ownership of companies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44</a:t>
            </a:fld>
            <a:endParaRPr lang="en-US" dirty="0"/>
          </a:p>
        </p:txBody>
      </p:sp>
    </p:spTree>
    <p:extLst>
      <p:ext uri="{BB962C8B-B14F-4D97-AF65-F5344CB8AC3E}">
        <p14:creationId xmlns:p14="http://schemas.microsoft.com/office/powerpoint/2010/main" val="2705281194"/>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India</a:t>
            </a:r>
          </a:p>
        </p:txBody>
      </p:sp>
      <p:sp>
        <p:nvSpPr>
          <p:cNvPr id="3" name="Content Placeholder 2"/>
          <p:cNvSpPr>
            <a:spLocks noGrp="1"/>
          </p:cNvSpPr>
          <p:nvPr>
            <p:ph idx="1"/>
          </p:nvPr>
        </p:nvSpPr>
        <p:spPr>
          <a:xfrm>
            <a:off x="675861" y="2384117"/>
            <a:ext cx="7779026" cy="3444997"/>
          </a:xfrm>
        </p:spPr>
        <p:txBody>
          <a:bodyPr>
            <a:noAutofit/>
          </a:bodyPr>
          <a:lstStyle/>
          <a:p>
            <a:pPr algn="just"/>
            <a:r>
              <a:rPr lang="en-US" dirty="0" smtClean="0">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the past, India has not seen international trade as being important, and instead has subsidized globally uncompetitive firms and relied on its large domestic market.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However</a:t>
            </a:r>
            <a:r>
              <a:rPr lang="en-US" dirty="0">
                <a:latin typeface="Arial" panose="020B0604020202020204" pitchFamily="34" charset="0"/>
                <a:cs typeface="Arial" panose="020B0604020202020204" pitchFamily="34" charset="0"/>
              </a:rPr>
              <a:t>, in 1991, the Indian government launched a series of economic reforms that lessened restrictions on foreign </a:t>
            </a:r>
            <a:r>
              <a:rPr lang="en-US" dirty="0" smtClean="0">
                <a:latin typeface="Arial" panose="020B0604020202020204" pitchFamily="34" charset="0"/>
                <a:cs typeface="Arial" panose="020B0604020202020204" pitchFamily="34" charset="0"/>
              </a:rPr>
              <a:t>investment.</a:t>
            </a:r>
          </a:p>
          <a:p>
            <a:pPr algn="just"/>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reforms have started to pay off, and foreign companies are beginning to consider India for possible </a:t>
            </a:r>
            <a:r>
              <a:rPr lang="en-US" dirty="0" smtClean="0">
                <a:latin typeface="Arial" panose="020B0604020202020204" pitchFamily="34" charset="0"/>
                <a:cs typeface="Arial" panose="020B0604020202020204" pitchFamily="34" charset="0"/>
              </a:rPr>
              <a:t>expansion.</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45</a:t>
            </a:fld>
            <a:endParaRPr lang="en-US" dirty="0"/>
          </a:p>
        </p:txBody>
      </p:sp>
    </p:spTree>
    <p:extLst>
      <p:ext uri="{BB962C8B-B14F-4D97-AF65-F5344CB8AC3E}">
        <p14:creationId xmlns:p14="http://schemas.microsoft.com/office/powerpoint/2010/main" val="557369720"/>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Southeast Asian Countries</a:t>
            </a:r>
          </a:p>
        </p:txBody>
      </p:sp>
      <p:sp>
        <p:nvSpPr>
          <p:cNvPr id="3" name="Content Placeholder 2"/>
          <p:cNvSpPr>
            <a:spLocks noGrp="1"/>
          </p:cNvSpPr>
          <p:nvPr>
            <p:ph idx="1"/>
          </p:nvPr>
        </p:nvSpPr>
        <p:spPr/>
        <p:txBody>
          <a:bodyPr>
            <a:normAutofit fontScale="85000" lnSpcReduction="20000"/>
          </a:bodyPr>
          <a:lstStyle/>
          <a:p>
            <a:pPr algn="just">
              <a:lnSpc>
                <a:spcPct val="110000"/>
              </a:lnSpc>
            </a:pPr>
            <a:r>
              <a:rPr lang="en-US" dirty="0" smtClean="0">
                <a:latin typeface="Arial" panose="020B0604020202020204" pitchFamily="34" charset="0"/>
                <a:cs typeface="Arial" panose="020B0604020202020204" pitchFamily="34" charset="0"/>
              </a:rPr>
              <a:t>Other </a:t>
            </a:r>
            <a:r>
              <a:rPr lang="en-US" dirty="0">
                <a:latin typeface="Arial" panose="020B0604020202020204" pitchFamily="34" charset="0"/>
                <a:cs typeface="Arial" panose="020B0604020202020204" pitchFamily="34" charset="0"/>
              </a:rPr>
              <a:t>countries in Asia that are affecting international business include Thailand, Malaysia, and Indonesia. </a:t>
            </a:r>
            <a:endParaRPr lang="en-US" dirty="0" smtClean="0">
              <a:latin typeface="Arial" panose="020B0604020202020204" pitchFamily="34" charset="0"/>
              <a:cs typeface="Arial" panose="020B0604020202020204" pitchFamily="34" charset="0"/>
            </a:endParaRPr>
          </a:p>
          <a:p>
            <a:pPr algn="just">
              <a:lnSpc>
                <a:spcPct val="110000"/>
              </a:lnSpc>
            </a:pPr>
            <a:r>
              <a:rPr lang="en-US" dirty="0" smtClean="0">
                <a:latin typeface="Arial" panose="020B0604020202020204" pitchFamily="34" charset="0"/>
                <a:cs typeface="Arial" panose="020B0604020202020204" pitchFamily="34" charset="0"/>
              </a:rPr>
              <a:t>Their </a:t>
            </a:r>
            <a:r>
              <a:rPr lang="en-US" dirty="0">
                <a:latin typeface="Arial" panose="020B0604020202020204" pitchFamily="34" charset="0"/>
                <a:cs typeface="Arial" panose="020B0604020202020204" pitchFamily="34" charset="0"/>
              </a:rPr>
              <a:t>GDPs enjoyed annual growth rates averaging over 7 percent from 1980 to 1995. However, the 1997-1998 currency crisis seriously hurt these </a:t>
            </a:r>
            <a:r>
              <a:rPr lang="en-US" dirty="0" smtClean="0">
                <a:latin typeface="Arial" panose="020B0604020202020204" pitchFamily="34" charset="0"/>
                <a:cs typeface="Arial" panose="020B0604020202020204" pitchFamily="34" charset="0"/>
              </a:rPr>
              <a:t>countries.</a:t>
            </a:r>
          </a:p>
          <a:p>
            <a:pPr algn="just">
              <a:lnSpc>
                <a:spcPct val="110000"/>
              </a:lnSpc>
            </a:pPr>
            <a:r>
              <a:rPr lang="en-US" dirty="0" smtClean="0">
                <a:latin typeface="Arial" panose="020B0604020202020204" pitchFamily="34" charset="0"/>
                <a:cs typeface="Arial" panose="020B0604020202020204" pitchFamily="34" charset="0"/>
              </a:rPr>
              <a:t>Even </a:t>
            </a:r>
            <a:r>
              <a:rPr lang="en-US" dirty="0">
                <a:latin typeface="Arial" panose="020B0604020202020204" pitchFamily="34" charset="0"/>
                <a:cs typeface="Arial" panose="020B0604020202020204" pitchFamily="34" charset="0"/>
              </a:rPr>
              <a:t>so, they have continued to be the target of large flows of foreign investment, particularly by Japanese companies seeking low-cost labor. </a:t>
            </a:r>
            <a:endParaRPr lang="en-US" dirty="0" smtClean="0">
              <a:latin typeface="Arial" panose="020B0604020202020204" pitchFamily="34" charset="0"/>
              <a:cs typeface="Arial" panose="020B0604020202020204" pitchFamily="34" charset="0"/>
            </a:endParaRPr>
          </a:p>
          <a:p>
            <a:pPr algn="just">
              <a:lnSpc>
                <a:spcPct val="110000"/>
              </a:lnSpc>
            </a:pPr>
            <a:r>
              <a:rPr lang="en-US" dirty="0" smtClean="0">
                <a:latin typeface="Arial" panose="020B0604020202020204" pitchFamily="34" charset="0"/>
                <a:cs typeface="Arial" panose="020B0604020202020204" pitchFamily="34" charset="0"/>
              </a:rPr>
              <a:t>U.S</a:t>
            </a:r>
            <a:r>
              <a:rPr lang="en-US" dirty="0">
                <a:latin typeface="Arial" panose="020B0604020202020204" pitchFamily="34" charset="0"/>
                <a:cs typeface="Arial" panose="020B0604020202020204" pitchFamily="34" charset="0"/>
              </a:rPr>
              <a:t>. and European MNCs have used these countries as production platforms as well.</a:t>
            </a:r>
          </a:p>
        </p:txBody>
      </p:sp>
      <p:sp>
        <p:nvSpPr>
          <p:cNvPr id="4" name="Slide Number Placeholder 3"/>
          <p:cNvSpPr>
            <a:spLocks noGrp="1"/>
          </p:cNvSpPr>
          <p:nvPr>
            <p:ph type="sldNum" sz="quarter" idx="12"/>
          </p:nvPr>
        </p:nvSpPr>
        <p:spPr/>
        <p:txBody>
          <a:bodyPr/>
          <a:lstStyle/>
          <a:p>
            <a:fld id="{6D22F896-40B5-4ADD-8801-0D06FADFA095}" type="slidenum">
              <a:rPr lang="en-US" smtClean="0"/>
              <a:t>46</a:t>
            </a:fld>
            <a:endParaRPr lang="en-US" dirty="0"/>
          </a:p>
        </p:txBody>
      </p:sp>
    </p:spTree>
    <p:extLst>
      <p:ext uri="{BB962C8B-B14F-4D97-AF65-F5344CB8AC3E}">
        <p14:creationId xmlns:p14="http://schemas.microsoft.com/office/powerpoint/2010/main" val="3379252714"/>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a:t>
            </a:r>
            <a:r>
              <a:rPr lang="en-US" dirty="0" smtClean="0">
                <a:latin typeface="Arial" panose="020B0604020202020204" pitchFamily="34" charset="0"/>
                <a:cs typeface="Arial" panose="020B0604020202020204" pitchFamily="34" charset="0"/>
              </a:rPr>
              <a:t>of </a:t>
            </a:r>
            <a:r>
              <a:rPr lang="en-US" dirty="0">
                <a:latin typeface="Arial" panose="020B0604020202020204" pitchFamily="34" charset="0"/>
                <a:cs typeface="Arial" panose="020B0604020202020204" pitchFamily="34" charset="0"/>
              </a:rPr>
              <a:t>Africa </a:t>
            </a:r>
            <a:r>
              <a:rPr lang="en-US" dirty="0" smtClean="0">
                <a:latin typeface="Arial" panose="020B0604020202020204" pitchFamily="34" charset="0"/>
                <a:cs typeface="Arial" panose="020B0604020202020204" pitchFamily="34" charset="0"/>
              </a:rPr>
              <a:t>and </a:t>
            </a:r>
            <a:r>
              <a:rPr lang="en-US" dirty="0">
                <a:latin typeface="Arial" panose="020B0604020202020204" pitchFamily="34" charset="0"/>
                <a:cs typeface="Arial" panose="020B0604020202020204" pitchFamily="34" charset="0"/>
              </a:rPr>
              <a:t>The Middle East</a:t>
            </a:r>
          </a:p>
        </p:txBody>
      </p:sp>
      <p:sp>
        <p:nvSpPr>
          <p:cNvPr id="3" name="Content Placeholder 2"/>
          <p:cNvSpPr>
            <a:spLocks noGrp="1"/>
          </p:cNvSpPr>
          <p:nvPr>
            <p:ph idx="1"/>
          </p:nvPr>
        </p:nvSpPr>
        <p:spPr>
          <a:xfrm>
            <a:off x="715617" y="2345635"/>
            <a:ext cx="7259984" cy="3829878"/>
          </a:xfrm>
        </p:spPr>
        <p:txBody>
          <a:bodyPr>
            <a:normAutofit/>
          </a:bodyPr>
          <a:lstStyle/>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continent of Africa covers roughly 22 percent of the world's total land area and is composed of 54 countries.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Egypt </a:t>
            </a:r>
            <a:r>
              <a:rPr lang="en-US" dirty="0">
                <a:latin typeface="Arial" panose="020B0604020202020204" pitchFamily="34" charset="0"/>
                <a:cs typeface="Arial" panose="020B0604020202020204" pitchFamily="34" charset="0"/>
              </a:rPr>
              <a:t>occupies the northeastern tip of the African continent and represents the western boundary of what is commonly known as the Middle East</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47</a:t>
            </a:fld>
            <a:endParaRPr lang="en-US" dirty="0"/>
          </a:p>
        </p:txBody>
      </p:sp>
    </p:spTree>
    <p:extLst>
      <p:ext uri="{BB962C8B-B14F-4D97-AF65-F5344CB8AC3E}">
        <p14:creationId xmlns:p14="http://schemas.microsoft.com/office/powerpoint/2010/main" val="1664675433"/>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Africa</a:t>
            </a:r>
          </a:p>
        </p:txBody>
      </p:sp>
      <p:sp>
        <p:nvSpPr>
          <p:cNvPr id="3" name="Content Placeholder 2"/>
          <p:cNvSpPr>
            <a:spLocks noGrp="1"/>
          </p:cNvSpPr>
          <p:nvPr>
            <p:ph idx="1"/>
          </p:nvPr>
        </p:nvSpPr>
        <p:spPr>
          <a:xfrm>
            <a:off x="675861" y="2357614"/>
            <a:ext cx="7765774" cy="3444997"/>
          </a:xfrm>
        </p:spPr>
        <p:txBody>
          <a:bodyPr>
            <a:noAutofit/>
          </a:bodyPr>
          <a:lstStyle/>
          <a:p>
            <a:pPr algn="just"/>
            <a:r>
              <a:rPr lang="en-US" sz="2300" dirty="0" smtClean="0">
                <a:latin typeface="Arial" panose="020B0604020202020204" pitchFamily="34" charset="0"/>
                <a:cs typeface="Arial" panose="020B0604020202020204" pitchFamily="34" charset="0"/>
              </a:rPr>
              <a:t>The </a:t>
            </a:r>
            <a:r>
              <a:rPr lang="en-US" sz="2300" dirty="0">
                <a:latin typeface="Arial" panose="020B0604020202020204" pitchFamily="34" charset="0"/>
                <a:cs typeface="Arial" panose="020B0604020202020204" pitchFamily="34" charset="0"/>
              </a:rPr>
              <a:t>African continent is home </a:t>
            </a:r>
            <a:r>
              <a:rPr lang="en-US" sz="2300" dirty="0" smtClean="0">
                <a:latin typeface="Arial" panose="020B0604020202020204" pitchFamily="34" charset="0"/>
                <a:cs typeface="Arial" panose="020B0604020202020204" pitchFamily="34" charset="0"/>
              </a:rPr>
              <a:t>to more than </a:t>
            </a:r>
            <a:r>
              <a:rPr lang="en-US" sz="2300" dirty="0">
                <a:latin typeface="Arial" panose="020B0604020202020204" pitchFamily="34" charset="0"/>
                <a:cs typeface="Arial" panose="020B0604020202020204" pitchFamily="34" charset="0"/>
              </a:rPr>
              <a:t>1 billion people. </a:t>
            </a:r>
            <a:endParaRPr lang="en-US" sz="2300" dirty="0" smtClean="0">
              <a:latin typeface="Arial" panose="020B0604020202020204" pitchFamily="34" charset="0"/>
              <a:cs typeface="Arial" panose="020B0604020202020204" pitchFamily="34" charset="0"/>
            </a:endParaRPr>
          </a:p>
          <a:p>
            <a:pPr algn="just"/>
            <a:r>
              <a:rPr lang="en-US" sz="2300" dirty="0" smtClean="0">
                <a:latin typeface="Arial" panose="020B0604020202020204" pitchFamily="34" charset="0"/>
                <a:cs typeface="Arial" panose="020B0604020202020204" pitchFamily="34" charset="0"/>
              </a:rPr>
              <a:t>Though </a:t>
            </a:r>
            <a:r>
              <a:rPr lang="en-US" sz="2300" dirty="0">
                <a:latin typeface="Arial" panose="020B0604020202020204" pitchFamily="34" charset="0"/>
                <a:cs typeface="Arial" panose="020B0604020202020204" pitchFamily="34" charset="0"/>
              </a:rPr>
              <a:t>countries on the African continent are now independent, some vestiges of colonialism remain and affect international business. </a:t>
            </a:r>
            <a:endParaRPr lang="en-US" sz="2300" dirty="0" smtClean="0">
              <a:latin typeface="Arial" panose="020B0604020202020204" pitchFamily="34" charset="0"/>
              <a:cs typeface="Arial" panose="020B0604020202020204" pitchFamily="34" charset="0"/>
            </a:endParaRPr>
          </a:p>
          <a:p>
            <a:pPr algn="just"/>
            <a:r>
              <a:rPr lang="en-US" sz="2300" dirty="0" smtClean="0">
                <a:latin typeface="Arial" panose="020B0604020202020204" pitchFamily="34" charset="0"/>
                <a:cs typeface="Arial" panose="020B0604020202020204" pitchFamily="34" charset="0"/>
              </a:rPr>
              <a:t>The </a:t>
            </a:r>
            <a:r>
              <a:rPr lang="en-US" sz="2300" dirty="0">
                <a:latin typeface="Arial" panose="020B0604020202020204" pitchFamily="34" charset="0"/>
                <a:cs typeface="Arial" panose="020B0604020202020204" pitchFamily="34" charset="0"/>
              </a:rPr>
              <a:t>text provides an example of colonial ties, specifically that Chad, Niger, and the Ivory Coast retain their ties with France and in doing so, link their currencies with the French franc and follow the legal, educational, and governmental procedures of France</a:t>
            </a:r>
            <a:r>
              <a:rPr lang="en-US" sz="2300" dirty="0" smtClean="0">
                <a:latin typeface="Arial" panose="020B0604020202020204" pitchFamily="34" charset="0"/>
                <a:cs typeface="Arial" panose="020B0604020202020204" pitchFamily="34" charset="0"/>
              </a:rPr>
              <a:t>. </a:t>
            </a: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48</a:t>
            </a:fld>
            <a:endParaRPr lang="en-US" dirty="0"/>
          </a:p>
        </p:txBody>
      </p:sp>
    </p:spTree>
    <p:extLst>
      <p:ext uri="{BB962C8B-B14F-4D97-AF65-F5344CB8AC3E}">
        <p14:creationId xmlns:p14="http://schemas.microsoft.com/office/powerpoint/2010/main" val="1934255392"/>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Africa</a:t>
            </a:r>
          </a:p>
        </p:txBody>
      </p:sp>
      <p:sp>
        <p:nvSpPr>
          <p:cNvPr id="3" name="Content Placeholder 2"/>
          <p:cNvSpPr>
            <a:spLocks noGrp="1"/>
          </p:cNvSpPr>
          <p:nvPr>
            <p:ph idx="1"/>
          </p:nvPr>
        </p:nvSpPr>
        <p:spPr>
          <a:xfrm>
            <a:off x="702365" y="2357614"/>
            <a:ext cx="7273236" cy="3444997"/>
          </a:xfrm>
        </p:spPr>
        <p:txBody>
          <a:bodyPr>
            <a:noAutofit/>
          </a:bodyPr>
          <a:lstStyle/>
          <a:p>
            <a:pPr algn="just"/>
            <a:r>
              <a:rPr lang="en-US" dirty="0" smtClean="0">
                <a:latin typeface="Arial" panose="020B0604020202020204" pitchFamily="34" charset="0"/>
                <a:cs typeface="Arial" panose="020B0604020202020204" pitchFamily="34" charset="0"/>
              </a:rPr>
              <a:t>As </a:t>
            </a:r>
            <a:r>
              <a:rPr lang="en-US" dirty="0">
                <a:latin typeface="Arial" panose="020B0604020202020204" pitchFamily="34" charset="0"/>
                <a:cs typeface="Arial" panose="020B0604020202020204" pitchFamily="34" charset="0"/>
              </a:rPr>
              <a:t>Africa has shed its colonial rule, the region has undergone political unrest and civil war; but today, it is turning toward market-oriented policies and multi-party democracies, and is attracting international businesses.</a:t>
            </a:r>
          </a:p>
          <a:p>
            <a:pPr algn="just"/>
            <a:r>
              <a:rPr lang="en-US" dirty="0" smtClean="0">
                <a:latin typeface="Arial" panose="020B0604020202020204" pitchFamily="34" charset="0"/>
                <a:cs typeface="Arial" panose="020B0604020202020204" pitchFamily="34" charset="0"/>
              </a:rPr>
              <a:t>Natural </a:t>
            </a:r>
            <a:r>
              <a:rPr lang="en-US" dirty="0">
                <a:latin typeface="Arial" panose="020B0604020202020204" pitchFamily="34" charset="0"/>
                <a:cs typeface="Arial" panose="020B0604020202020204" pitchFamily="34" charset="0"/>
              </a:rPr>
              <a:t>resources, particularly oil, and agricultural production are important to the African economy. </a:t>
            </a:r>
            <a:endParaRPr lang="en-US" dirty="0" smtClean="0">
              <a:latin typeface="Arial" panose="020B0604020202020204" pitchFamily="34" charset="0"/>
              <a:cs typeface="Arial" panose="020B0604020202020204" pitchFamily="34" charset="0"/>
            </a:endParaRPr>
          </a:p>
          <a:p>
            <a:pPr algn="just"/>
            <a:r>
              <a:rPr lang="en-US" dirty="0" smtClean="0">
                <a:latin typeface="Arial" panose="020B0604020202020204" pitchFamily="34" charset="0"/>
                <a:cs typeface="Arial" panose="020B0604020202020204" pitchFamily="34" charset="0"/>
              </a:rPr>
              <a:t>Much </a:t>
            </a:r>
            <a:r>
              <a:rPr lang="en-US" dirty="0">
                <a:latin typeface="Arial" panose="020B0604020202020204" pitchFamily="34" charset="0"/>
                <a:cs typeface="Arial" panose="020B0604020202020204" pitchFamily="34" charset="0"/>
              </a:rPr>
              <a:t>of the economy still revolves around subsistence farming</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49</a:t>
            </a:fld>
            <a:endParaRPr lang="en-US" dirty="0"/>
          </a:p>
        </p:txBody>
      </p:sp>
    </p:spTree>
    <p:extLst>
      <p:ext uri="{BB962C8B-B14F-4D97-AF65-F5344CB8AC3E}">
        <p14:creationId xmlns:p14="http://schemas.microsoft.com/office/powerpoint/2010/main" val="2406475109"/>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Middle </a:t>
            </a:r>
            <a:r>
              <a:rPr lang="en-US" sz="3600" dirty="0">
                <a:latin typeface="Arial" panose="020B0604020202020204" pitchFamily="34" charset="0"/>
                <a:cs typeface="Arial" panose="020B0604020202020204" pitchFamily="34" charset="0"/>
              </a:rPr>
              <a:t>East</a:t>
            </a:r>
          </a:p>
        </p:txBody>
      </p:sp>
      <p:sp>
        <p:nvSpPr>
          <p:cNvPr id="3" name="Content Placeholder 2"/>
          <p:cNvSpPr>
            <a:spLocks noGrp="1"/>
          </p:cNvSpPr>
          <p:nvPr>
            <p:ph idx="1"/>
          </p:nvPr>
        </p:nvSpPr>
        <p:spPr>
          <a:xfrm>
            <a:off x="649356" y="2345635"/>
            <a:ext cx="7553740" cy="3589497"/>
          </a:xfrm>
        </p:spPr>
        <p:txBody>
          <a:bodyPr>
            <a:noAutofit/>
          </a:bodyPr>
          <a:lstStyle/>
          <a:p>
            <a:pPr algn="just">
              <a:lnSpc>
                <a:spcPct val="150000"/>
              </a:lnSpc>
            </a:pPr>
            <a:r>
              <a:rPr lang="en-US" sz="2300" dirty="0" smtClean="0">
                <a:latin typeface="Arial" panose="020B0604020202020204" pitchFamily="34" charset="0"/>
                <a:cs typeface="Arial" panose="020B0604020202020204" pitchFamily="34" charset="0"/>
              </a:rPr>
              <a:t>The </a:t>
            </a:r>
            <a:r>
              <a:rPr lang="en-US" sz="2300" dirty="0">
                <a:latin typeface="Arial" panose="020B0604020202020204" pitchFamily="34" charset="0"/>
                <a:cs typeface="Arial" panose="020B0604020202020204" pitchFamily="34" charset="0"/>
              </a:rPr>
              <a:t>Middle East (the region located between northwestern Asia and northeastern Africa) is home to many oil-rich countries. </a:t>
            </a:r>
            <a:endParaRPr lang="en-US" sz="2300" dirty="0" smtClean="0">
              <a:latin typeface="Arial" panose="020B0604020202020204" pitchFamily="34" charset="0"/>
              <a:cs typeface="Arial" panose="020B0604020202020204" pitchFamily="34" charset="0"/>
            </a:endParaRPr>
          </a:p>
          <a:p>
            <a:pPr algn="just">
              <a:lnSpc>
                <a:spcPct val="150000"/>
              </a:lnSpc>
            </a:pPr>
            <a:r>
              <a:rPr lang="en-US" sz="2300" dirty="0" smtClean="0">
                <a:latin typeface="Arial" panose="020B0604020202020204" pitchFamily="34" charset="0"/>
                <a:cs typeface="Arial" panose="020B0604020202020204" pitchFamily="34" charset="0"/>
              </a:rPr>
              <a:t>It </a:t>
            </a:r>
            <a:r>
              <a:rPr lang="en-US" sz="2300" dirty="0">
                <a:latin typeface="Arial" panose="020B0604020202020204" pitchFamily="34" charset="0"/>
                <a:cs typeface="Arial" panose="020B0604020202020204" pitchFamily="34" charset="0"/>
              </a:rPr>
              <a:t>is also home to political unrest and conflict, and the region has been plagued with various wars in the last century, including the Arab-Israeli wars, the Iran-Iraq war, and the Persian Gulf wars</a:t>
            </a:r>
            <a:r>
              <a:rPr lang="en-US" sz="2300" dirty="0" smtClean="0">
                <a:latin typeface="Arial" panose="020B0604020202020204" pitchFamily="34" charset="0"/>
                <a:cs typeface="Arial" panose="020B0604020202020204" pitchFamily="34" charset="0"/>
              </a:rPr>
              <a:t>.</a:t>
            </a: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50</a:t>
            </a:fld>
            <a:endParaRPr lang="en-US" dirty="0"/>
          </a:p>
        </p:txBody>
      </p:sp>
    </p:spTree>
    <p:extLst>
      <p:ext uri="{BB962C8B-B14F-4D97-AF65-F5344CB8AC3E}">
        <p14:creationId xmlns:p14="http://schemas.microsoft.com/office/powerpoint/2010/main" val="1269113861"/>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Middle East</a:t>
            </a:r>
          </a:p>
        </p:txBody>
      </p:sp>
      <p:sp>
        <p:nvSpPr>
          <p:cNvPr id="3" name="Content Placeholder 2"/>
          <p:cNvSpPr>
            <a:spLocks noGrp="1"/>
          </p:cNvSpPr>
          <p:nvPr>
            <p:ph idx="1"/>
          </p:nvPr>
        </p:nvSpPr>
        <p:spPr>
          <a:xfrm>
            <a:off x="808383" y="2345635"/>
            <a:ext cx="7167218" cy="3589497"/>
          </a:xfrm>
        </p:spPr>
        <p:txBody>
          <a:bodyPr>
            <a:noAutofit/>
          </a:bodyPr>
          <a:lstStyle/>
          <a:p>
            <a:pPr algn="just"/>
            <a:r>
              <a:rPr lang="en-US" dirty="0" smtClean="0">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2009, Saudi Arabia had the largest economy ($369 billion GDP), but Israel had the highest per capita income ($25,740 per year).</a:t>
            </a:r>
          </a:p>
          <a:p>
            <a:pPr algn="just"/>
            <a:r>
              <a:rPr lang="en-US" dirty="0" smtClean="0">
                <a:latin typeface="Arial" panose="020B0604020202020204" pitchFamily="34" charset="0"/>
                <a:cs typeface="Arial" panose="020B0604020202020204" pitchFamily="34" charset="0"/>
              </a:rPr>
              <a:t>Countries </a:t>
            </a:r>
            <a:r>
              <a:rPr lang="en-US" dirty="0">
                <a:latin typeface="Arial" panose="020B0604020202020204" pitchFamily="34" charset="0"/>
                <a:cs typeface="Arial" panose="020B0604020202020204" pitchFamily="34" charset="0"/>
              </a:rPr>
              <a:t>in the region are trying to plan for a life after oil and are beginning to diversify their economies. Dubai, for example, is attracting investors by offering all the benefits of a foreign trade zone.</a:t>
            </a:r>
          </a:p>
        </p:txBody>
      </p:sp>
      <p:sp>
        <p:nvSpPr>
          <p:cNvPr id="4" name="Slide Number Placeholder 3"/>
          <p:cNvSpPr>
            <a:spLocks noGrp="1"/>
          </p:cNvSpPr>
          <p:nvPr>
            <p:ph type="sldNum" sz="quarter" idx="12"/>
          </p:nvPr>
        </p:nvSpPr>
        <p:spPr/>
        <p:txBody>
          <a:bodyPr/>
          <a:lstStyle/>
          <a:p>
            <a:fld id="{6D22F896-40B5-4ADD-8801-0D06FADFA095}" type="slidenum">
              <a:rPr lang="en-US" smtClean="0"/>
              <a:t>51</a:t>
            </a:fld>
            <a:endParaRPr lang="en-US" dirty="0"/>
          </a:p>
        </p:txBody>
      </p:sp>
    </p:spTree>
    <p:extLst>
      <p:ext uri="{BB962C8B-B14F-4D97-AF65-F5344CB8AC3E}">
        <p14:creationId xmlns:p14="http://schemas.microsoft.com/office/powerpoint/2010/main" val="2739941753"/>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a:t>
            </a:r>
            <a:r>
              <a:rPr lang="en-US" dirty="0" smtClean="0">
                <a:latin typeface="Arial" panose="020B0604020202020204" pitchFamily="34" charset="0"/>
                <a:cs typeface="Arial" panose="020B0604020202020204" pitchFamily="34" charset="0"/>
              </a:rPr>
              <a:t>of </a:t>
            </a:r>
            <a:r>
              <a:rPr lang="en-US" dirty="0">
                <a:latin typeface="Arial" panose="020B0604020202020204" pitchFamily="34" charset="0"/>
                <a:cs typeface="Arial" panose="020B0604020202020204" pitchFamily="34" charset="0"/>
              </a:rPr>
              <a:t>South America</a:t>
            </a:r>
          </a:p>
        </p:txBody>
      </p:sp>
      <p:sp>
        <p:nvSpPr>
          <p:cNvPr id="3" name="Content Placeholder 2"/>
          <p:cNvSpPr>
            <a:spLocks noGrp="1"/>
          </p:cNvSpPr>
          <p:nvPr>
            <p:ph idx="1"/>
          </p:nvPr>
        </p:nvSpPr>
        <p:spPr>
          <a:xfrm>
            <a:off x="689113" y="2357613"/>
            <a:ext cx="7460974" cy="3444997"/>
          </a:xfrm>
        </p:spPr>
        <p:txBody>
          <a:bodyPr>
            <a:noAutofit/>
          </a:bodyPr>
          <a:lstStyle/>
          <a:p>
            <a:pPr algn="just"/>
            <a:r>
              <a:rPr lang="en-US" dirty="0" smtClean="0">
                <a:latin typeface="Arial" panose="020B0604020202020204" pitchFamily="34" charset="0"/>
                <a:cs typeface="Arial" panose="020B0604020202020204" pitchFamily="34" charset="0"/>
              </a:rPr>
              <a:t>South </a:t>
            </a:r>
            <a:r>
              <a:rPr lang="en-US" dirty="0">
                <a:latin typeface="Arial" panose="020B0604020202020204" pitchFamily="34" charset="0"/>
                <a:cs typeface="Arial" panose="020B0604020202020204" pitchFamily="34" charset="0"/>
              </a:rPr>
              <a:t>America's 13 countries not only share a common political history, but also share many economic challenges, such as inflation, inefficient producers, and widespread poverty.</a:t>
            </a:r>
          </a:p>
          <a:p>
            <a:pPr algn="just"/>
            <a:r>
              <a:rPr lang="en-US" dirty="0" smtClean="0">
                <a:latin typeface="Arial" panose="020B0604020202020204" pitchFamily="34" charset="0"/>
                <a:cs typeface="Arial" panose="020B0604020202020204" pitchFamily="34" charset="0"/>
              </a:rPr>
              <a:t>Until </a:t>
            </a:r>
            <a:r>
              <a:rPr lang="en-US" dirty="0">
                <a:latin typeface="Arial" panose="020B0604020202020204" pitchFamily="34" charset="0"/>
                <a:cs typeface="Arial" panose="020B0604020202020204" pitchFamily="34" charset="0"/>
              </a:rPr>
              <a:t>recently, most South American countries have followed an economic policy of import substitution. Under such a policy, a nation attempts to stimulate the development of local industry by discouraging imports through high tariff </a:t>
            </a:r>
            <a:r>
              <a:rPr lang="en-US" dirty="0" smtClean="0">
                <a:latin typeface="Arial" panose="020B0604020202020204" pitchFamily="34" charset="0"/>
                <a:cs typeface="Arial" panose="020B0604020202020204" pitchFamily="34" charset="0"/>
              </a:rPr>
              <a:t>and nontariff </a:t>
            </a:r>
            <a:r>
              <a:rPr lang="en-US" dirty="0">
                <a:latin typeface="Arial" panose="020B0604020202020204" pitchFamily="34" charset="0"/>
                <a:cs typeface="Arial" panose="020B0604020202020204" pitchFamily="34" charset="0"/>
              </a:rPr>
              <a:t>barriers. </a:t>
            </a:r>
            <a:endParaRPr lang="en-US"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52</a:t>
            </a:fld>
            <a:endParaRPr lang="en-US" dirty="0"/>
          </a:p>
        </p:txBody>
      </p:sp>
    </p:spTree>
    <p:extLst>
      <p:ext uri="{BB962C8B-B14F-4D97-AF65-F5344CB8AC3E}">
        <p14:creationId xmlns:p14="http://schemas.microsoft.com/office/powerpoint/2010/main" val="952507344"/>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a:t>
            </a:r>
            <a:r>
              <a:rPr lang="en-US" dirty="0" smtClean="0">
                <a:latin typeface="Arial" panose="020B0604020202020204" pitchFamily="34" charset="0"/>
                <a:cs typeface="Arial" panose="020B0604020202020204" pitchFamily="34" charset="0"/>
              </a:rPr>
              <a:t>of </a:t>
            </a:r>
            <a:r>
              <a:rPr lang="en-US" dirty="0">
                <a:latin typeface="Arial" panose="020B0604020202020204" pitchFamily="34" charset="0"/>
                <a:cs typeface="Arial" panose="020B0604020202020204" pitchFamily="34" charset="0"/>
              </a:rPr>
              <a:t>South America</a:t>
            </a:r>
          </a:p>
        </p:txBody>
      </p:sp>
      <p:sp>
        <p:nvSpPr>
          <p:cNvPr id="3" name="Content Placeholder 2"/>
          <p:cNvSpPr>
            <a:spLocks noGrp="1"/>
          </p:cNvSpPr>
          <p:nvPr>
            <p:ph idx="1"/>
          </p:nvPr>
        </p:nvSpPr>
        <p:spPr>
          <a:xfrm>
            <a:off x="689113" y="2370865"/>
            <a:ext cx="7779026" cy="3444997"/>
          </a:xfrm>
        </p:spPr>
        <p:txBody>
          <a:bodyPr>
            <a:noAutofit/>
          </a:bodyPr>
          <a:lstStyle/>
          <a:p>
            <a:pPr algn="just"/>
            <a:r>
              <a:rPr lang="en-US" sz="2100" dirty="0" smtClean="0">
                <a:latin typeface="Arial" panose="020B0604020202020204" pitchFamily="34" charset="0"/>
                <a:cs typeface="Arial" panose="020B0604020202020204" pitchFamily="34" charset="0"/>
              </a:rPr>
              <a:t>The </a:t>
            </a:r>
            <a:r>
              <a:rPr lang="en-US" sz="2100" dirty="0">
                <a:latin typeface="Arial" panose="020B0604020202020204" pitchFamily="34" charset="0"/>
                <a:cs typeface="Arial" panose="020B0604020202020204" pitchFamily="34" charset="0"/>
              </a:rPr>
              <a:t>trouble with the policy is that in most cases the domestic market is too small to allow producers to gain the necessary economies of scale and mass production. </a:t>
            </a:r>
            <a:endParaRPr lang="en-US" sz="2100" dirty="0" smtClean="0">
              <a:latin typeface="Arial" panose="020B0604020202020204" pitchFamily="34" charset="0"/>
              <a:cs typeface="Arial" panose="020B0604020202020204" pitchFamily="34" charset="0"/>
            </a:endParaRPr>
          </a:p>
          <a:p>
            <a:pPr algn="just"/>
            <a:r>
              <a:rPr lang="en-US" sz="2100" dirty="0" smtClean="0">
                <a:latin typeface="Arial" panose="020B0604020202020204" pitchFamily="34" charset="0"/>
                <a:cs typeface="Arial" panose="020B0604020202020204" pitchFamily="34" charset="0"/>
              </a:rPr>
              <a:t>Consequently</a:t>
            </a:r>
            <a:r>
              <a:rPr lang="en-US" sz="2100" dirty="0">
                <a:latin typeface="Arial" panose="020B0604020202020204" pitchFamily="34" charset="0"/>
                <a:cs typeface="Arial" panose="020B0604020202020204" pitchFamily="34" charset="0"/>
              </a:rPr>
              <a:t>, domestic prices rise above prices in other markets, putting exporters at a competitive disadvantage. </a:t>
            </a:r>
            <a:endParaRPr lang="en-US" sz="2100" dirty="0" smtClean="0">
              <a:latin typeface="Arial" panose="020B0604020202020204" pitchFamily="34" charset="0"/>
              <a:cs typeface="Arial" panose="020B0604020202020204" pitchFamily="34" charset="0"/>
            </a:endParaRPr>
          </a:p>
          <a:p>
            <a:pPr algn="just"/>
            <a:r>
              <a:rPr lang="en-US" sz="2100" dirty="0" smtClean="0">
                <a:latin typeface="Arial" panose="020B0604020202020204" pitchFamily="34" charset="0"/>
                <a:cs typeface="Arial" panose="020B0604020202020204" pitchFamily="34" charset="0"/>
              </a:rPr>
              <a:t>To </a:t>
            </a:r>
            <a:r>
              <a:rPr lang="en-US" sz="2100" dirty="0">
                <a:latin typeface="Arial" panose="020B0604020202020204" pitchFamily="34" charset="0"/>
                <a:cs typeface="Arial" panose="020B0604020202020204" pitchFamily="34" charset="0"/>
              </a:rPr>
              <a:t>improve the competitiveness of the companies and maintain employment levels, governments usually resort to subsidies and even nationalization. </a:t>
            </a:r>
            <a:endParaRPr lang="en-US" sz="2100" dirty="0" smtClean="0">
              <a:latin typeface="Arial" panose="020B0604020202020204" pitchFamily="34" charset="0"/>
              <a:cs typeface="Arial" panose="020B0604020202020204" pitchFamily="34" charset="0"/>
            </a:endParaRPr>
          </a:p>
          <a:p>
            <a:pPr algn="just"/>
            <a:r>
              <a:rPr lang="en-US" sz="2100" dirty="0" smtClean="0">
                <a:latin typeface="Arial" panose="020B0604020202020204" pitchFamily="34" charset="0"/>
                <a:cs typeface="Arial" panose="020B0604020202020204" pitchFamily="34" charset="0"/>
              </a:rPr>
              <a:t>As </a:t>
            </a:r>
            <a:r>
              <a:rPr lang="en-US" sz="2100" dirty="0">
                <a:latin typeface="Arial" panose="020B0604020202020204" pitchFamily="34" charset="0"/>
                <a:cs typeface="Arial" panose="020B0604020202020204" pitchFamily="34" charset="0"/>
              </a:rPr>
              <a:t>a result, the government runs a budget deficit, which leads to inflation and the destruction of middle-class savings</a:t>
            </a:r>
            <a:r>
              <a:rPr lang="en-US" sz="2100" dirty="0" smtClean="0">
                <a:latin typeface="Arial" panose="020B0604020202020204" pitchFamily="34" charset="0"/>
                <a:cs typeface="Arial" panose="020B0604020202020204" pitchFamily="34" charset="0"/>
              </a:rPr>
              <a:t>.</a:t>
            </a:r>
            <a:endParaRPr lang="en-US" sz="2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53</a:t>
            </a:fld>
            <a:endParaRPr lang="en-US" dirty="0"/>
          </a:p>
        </p:txBody>
      </p:sp>
    </p:spTree>
    <p:extLst>
      <p:ext uri="{BB962C8B-B14F-4D97-AF65-F5344CB8AC3E}">
        <p14:creationId xmlns:p14="http://schemas.microsoft.com/office/powerpoint/2010/main" val="3763282587"/>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The Marketplaces </a:t>
            </a:r>
            <a:r>
              <a:rPr lang="en-US" dirty="0" smtClean="0">
                <a:latin typeface="Arial" panose="020B0604020202020204" pitchFamily="34" charset="0"/>
                <a:cs typeface="Arial" panose="020B0604020202020204" pitchFamily="34" charset="0"/>
              </a:rPr>
              <a:t>of </a:t>
            </a:r>
            <a:r>
              <a:rPr lang="en-US" dirty="0">
                <a:latin typeface="Arial" panose="020B0604020202020204" pitchFamily="34" charset="0"/>
                <a:cs typeface="Arial" panose="020B0604020202020204" pitchFamily="34" charset="0"/>
              </a:rPr>
              <a:t>South America</a:t>
            </a:r>
          </a:p>
        </p:txBody>
      </p:sp>
      <p:sp>
        <p:nvSpPr>
          <p:cNvPr id="3" name="Content Placeholder 2"/>
          <p:cNvSpPr>
            <a:spLocks noGrp="1"/>
          </p:cNvSpPr>
          <p:nvPr>
            <p:ph idx="1"/>
          </p:nvPr>
        </p:nvSpPr>
        <p:spPr>
          <a:xfrm>
            <a:off x="689113" y="2370865"/>
            <a:ext cx="7765774" cy="3444997"/>
          </a:xfrm>
        </p:spPr>
        <p:txBody>
          <a:bodyPr>
            <a:noAutofit/>
          </a:bodyPr>
          <a:lstStyle/>
          <a:p>
            <a:pPr algn="just">
              <a:lnSpc>
                <a:spcPct val="150000"/>
              </a:lnSpc>
            </a:pPr>
            <a:r>
              <a:rPr lang="en-US" dirty="0" smtClean="0">
                <a:latin typeface="Arial" panose="020B0604020202020204" pitchFamily="34" charset="0"/>
                <a:cs typeface="Arial" panose="020B0604020202020204" pitchFamily="34" charset="0"/>
              </a:rPr>
              <a:t>Today</a:t>
            </a:r>
            <a:r>
              <a:rPr lang="en-US" dirty="0">
                <a:latin typeface="Arial" panose="020B0604020202020204" pitchFamily="34" charset="0"/>
                <a:cs typeface="Arial" panose="020B0604020202020204" pitchFamily="34" charset="0"/>
              </a:rPr>
              <a:t>, the nations of South America are reversing their import substitution policies in favor of free trade agreements with neighboring countries, and are following a policy of privatization.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As </a:t>
            </a:r>
            <a:r>
              <a:rPr lang="en-US" dirty="0">
                <a:latin typeface="Arial" panose="020B0604020202020204" pitchFamily="34" charset="0"/>
                <a:cs typeface="Arial" panose="020B0604020202020204" pitchFamily="34" charset="0"/>
              </a:rPr>
              <a:t>the policies begin to “go into action,” South America’s role in world trade is expected to increase.</a:t>
            </a:r>
          </a:p>
        </p:txBody>
      </p:sp>
      <p:sp>
        <p:nvSpPr>
          <p:cNvPr id="4" name="Slide Number Placeholder 3"/>
          <p:cNvSpPr>
            <a:spLocks noGrp="1"/>
          </p:cNvSpPr>
          <p:nvPr>
            <p:ph type="sldNum" sz="quarter" idx="12"/>
          </p:nvPr>
        </p:nvSpPr>
        <p:spPr/>
        <p:txBody>
          <a:bodyPr/>
          <a:lstStyle/>
          <a:p>
            <a:fld id="{6D22F896-40B5-4ADD-8801-0D06FADFA095}" type="slidenum">
              <a:rPr lang="en-US" smtClean="0"/>
              <a:t>54</a:t>
            </a:fld>
            <a:endParaRPr lang="en-US" dirty="0"/>
          </a:p>
        </p:txBody>
      </p:sp>
    </p:spTree>
    <p:extLst>
      <p:ext uri="{BB962C8B-B14F-4D97-AF65-F5344CB8AC3E}">
        <p14:creationId xmlns:p14="http://schemas.microsoft.com/office/powerpoint/2010/main" val="2823075150"/>
      </p:ext>
    </p:extLst>
  </p:cSld>
  <p:clrMapOvr>
    <a:masterClrMapping/>
  </p:clrMapOvr>
  <mc:AlternateContent xmlns:mc="http://schemas.openxmlformats.org/markup-compatibility/2006" xmlns:p14="http://schemas.microsoft.com/office/powerpoint/2010/main">
    <mc:Choice Requires="p14">
      <p:transition spd="slow" p14:dur="4000">
        <p14:conveyor dir="l"/>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a:t>
            </a:r>
            <a:endParaRPr lang="en-US" dirty="0"/>
          </a:p>
        </p:txBody>
      </p:sp>
      <p:sp>
        <p:nvSpPr>
          <p:cNvPr id="3" name="Content Placeholder 2"/>
          <p:cNvSpPr>
            <a:spLocks noGrp="1"/>
          </p:cNvSpPr>
          <p:nvPr>
            <p:ph idx="1"/>
          </p:nvPr>
        </p:nvSpPr>
        <p:spPr>
          <a:xfrm>
            <a:off x="649357" y="2370866"/>
            <a:ext cx="7818782" cy="3897412"/>
          </a:xfrm>
        </p:spPr>
        <p:txBody>
          <a:bodyPr numCol="2">
            <a:normAutofit fontScale="92500" lnSpcReduction="20000"/>
          </a:bodyPr>
          <a:lstStyle/>
          <a:p>
            <a:pPr algn="just">
              <a:buFont typeface="Wingdings" panose="05000000000000000000" pitchFamily="2" charset="2"/>
              <a:buChar char="ü"/>
            </a:pPr>
            <a:r>
              <a:rPr lang="en-US" sz="2600" dirty="0" smtClean="0">
                <a:latin typeface="Arial" panose="020B0604020202020204" pitchFamily="34" charset="0"/>
                <a:cs typeface="Arial" panose="020B0604020202020204" pitchFamily="34" charset="0"/>
              </a:rPr>
              <a:t>Introduction</a:t>
            </a:r>
          </a:p>
          <a:p>
            <a:pPr algn="just">
              <a:buFont typeface="Wingdings" panose="05000000000000000000" pitchFamily="2" charset="2"/>
              <a:buChar char="ü"/>
            </a:pPr>
            <a:r>
              <a:rPr lang="en-US" sz="2600" dirty="0" smtClean="0">
                <a:latin typeface="Arial" panose="020B0604020202020204" pitchFamily="34" charset="0"/>
                <a:cs typeface="Arial" panose="020B0604020202020204" pitchFamily="34" charset="0"/>
              </a:rPr>
              <a:t>The market places of North America  </a:t>
            </a:r>
          </a:p>
          <a:p>
            <a:pPr algn="just">
              <a:buFont typeface="Wingdings" panose="05000000000000000000" pitchFamily="2" charset="2"/>
              <a:buChar char="ü"/>
            </a:pPr>
            <a:r>
              <a:rPr lang="en-US" sz="2600" dirty="0" smtClean="0">
                <a:latin typeface="Arial" panose="020B0604020202020204" pitchFamily="34" charset="0"/>
                <a:cs typeface="Arial" panose="020B0604020202020204" pitchFamily="34" charset="0"/>
              </a:rPr>
              <a:t>The marketplaces of Western Europe </a:t>
            </a:r>
          </a:p>
          <a:p>
            <a:pPr algn="just">
              <a:buFont typeface="Wingdings" panose="05000000000000000000" pitchFamily="2" charset="2"/>
              <a:buChar char="ü"/>
            </a:pPr>
            <a:r>
              <a:rPr lang="en-US" sz="2600" dirty="0">
                <a:latin typeface="Arial" panose="020B0604020202020204" pitchFamily="34" charset="0"/>
                <a:cs typeface="Arial" panose="020B0604020202020204" pitchFamily="34" charset="0"/>
              </a:rPr>
              <a:t>Central </a:t>
            </a:r>
            <a:r>
              <a:rPr lang="en-US" sz="2600" dirty="0" smtClean="0">
                <a:latin typeface="Arial" panose="020B0604020202020204" pitchFamily="34" charset="0"/>
                <a:cs typeface="Arial" panose="020B0604020202020204" pitchFamily="34" charset="0"/>
              </a:rPr>
              <a:t>Europe</a:t>
            </a:r>
          </a:p>
          <a:p>
            <a:pPr algn="just">
              <a:buFont typeface="Wingdings" panose="05000000000000000000" pitchFamily="2" charset="2"/>
              <a:buChar char="ü"/>
            </a:pPr>
            <a:r>
              <a:rPr lang="en-US" sz="2600" dirty="0">
                <a:latin typeface="Arial" panose="020B0604020202020204" pitchFamily="34" charset="0"/>
                <a:cs typeface="Arial" panose="020B0604020202020204" pitchFamily="34" charset="0"/>
              </a:rPr>
              <a:t>The Marketplaces of Eastern Europe and Central </a:t>
            </a:r>
            <a:r>
              <a:rPr lang="en-US" sz="2600" dirty="0" smtClean="0">
                <a:latin typeface="Arial" panose="020B0604020202020204" pitchFamily="34" charset="0"/>
                <a:cs typeface="Arial" panose="020B0604020202020204" pitchFamily="34" charset="0"/>
              </a:rPr>
              <a:t>Asia</a:t>
            </a:r>
          </a:p>
          <a:p>
            <a:pPr>
              <a:buFont typeface="Wingdings" panose="05000000000000000000" pitchFamily="2" charset="2"/>
              <a:buChar char="ü"/>
            </a:pPr>
            <a:r>
              <a:rPr lang="en-US" sz="2600" dirty="0">
                <a:latin typeface="Arial" panose="020B0604020202020204" pitchFamily="34" charset="0"/>
                <a:cs typeface="Arial" panose="020B0604020202020204" pitchFamily="34" charset="0"/>
              </a:rPr>
              <a:t>The Marketplaces of Asia </a:t>
            </a:r>
            <a:r>
              <a:rPr lang="en-US" sz="2600" dirty="0" smtClean="0">
                <a:latin typeface="Arial" panose="020B0604020202020204" pitchFamily="34" charset="0"/>
                <a:cs typeface="Arial" panose="020B0604020202020204" pitchFamily="34" charset="0"/>
              </a:rPr>
              <a:t> </a:t>
            </a:r>
            <a:endParaRPr lang="en-US" sz="2600" dirty="0">
              <a:latin typeface="Arial" panose="020B0604020202020204" pitchFamily="34" charset="0"/>
              <a:cs typeface="Arial" panose="020B0604020202020204" pitchFamily="34" charset="0"/>
            </a:endParaRPr>
          </a:p>
          <a:p>
            <a:pPr>
              <a:buFont typeface="Wingdings" panose="05000000000000000000" pitchFamily="2" charset="2"/>
              <a:buChar char="ü"/>
            </a:pPr>
            <a:r>
              <a:rPr lang="en-US" sz="2600" dirty="0">
                <a:latin typeface="Arial" panose="020B0604020202020204" pitchFamily="34" charset="0"/>
                <a:cs typeface="Arial" panose="020B0604020202020204" pitchFamily="34" charset="0"/>
              </a:rPr>
              <a:t>The Four Tigers </a:t>
            </a:r>
            <a:r>
              <a:rPr lang="en-US" sz="2600" dirty="0" smtClean="0">
                <a:latin typeface="Arial" panose="020B0604020202020204" pitchFamily="34" charset="0"/>
                <a:cs typeface="Arial" panose="020B0604020202020204" pitchFamily="34" charset="0"/>
              </a:rPr>
              <a:t> </a:t>
            </a:r>
            <a:endParaRPr lang="en-US" sz="2600" dirty="0">
              <a:latin typeface="Arial" panose="020B0604020202020204" pitchFamily="34" charset="0"/>
              <a:cs typeface="Arial" panose="020B0604020202020204" pitchFamily="34" charset="0"/>
            </a:endParaRPr>
          </a:p>
          <a:p>
            <a:pPr>
              <a:buFont typeface="Wingdings" panose="05000000000000000000" pitchFamily="2" charset="2"/>
              <a:buChar char="ü"/>
            </a:pPr>
            <a:r>
              <a:rPr lang="en-US" sz="2600" dirty="0">
                <a:latin typeface="Arial" panose="020B0604020202020204" pitchFamily="34" charset="0"/>
                <a:cs typeface="Arial" panose="020B0604020202020204" pitchFamily="34" charset="0"/>
              </a:rPr>
              <a:t>China</a:t>
            </a:r>
          </a:p>
          <a:p>
            <a:pPr>
              <a:buFont typeface="Wingdings" panose="05000000000000000000" pitchFamily="2" charset="2"/>
              <a:buChar char="ü"/>
            </a:pPr>
            <a:r>
              <a:rPr lang="en-US" sz="2600" dirty="0">
                <a:latin typeface="Arial" panose="020B0604020202020204" pitchFamily="34" charset="0"/>
                <a:cs typeface="Arial" panose="020B0604020202020204" pitchFamily="34" charset="0"/>
              </a:rPr>
              <a:t>India</a:t>
            </a:r>
          </a:p>
          <a:p>
            <a:pPr>
              <a:buFont typeface="Wingdings" panose="05000000000000000000" pitchFamily="2" charset="2"/>
              <a:buChar char="ü"/>
            </a:pPr>
            <a:r>
              <a:rPr lang="en-US" sz="2600" dirty="0">
                <a:latin typeface="Arial" panose="020B0604020202020204" pitchFamily="34" charset="0"/>
                <a:cs typeface="Arial" panose="020B0604020202020204" pitchFamily="34" charset="0"/>
              </a:rPr>
              <a:t>Southeast Asian Countries</a:t>
            </a:r>
          </a:p>
          <a:p>
            <a:pPr>
              <a:buFont typeface="Wingdings" panose="05000000000000000000" pitchFamily="2" charset="2"/>
              <a:buChar char="ü"/>
            </a:pPr>
            <a:r>
              <a:rPr lang="en-US" sz="2600" dirty="0">
                <a:latin typeface="Arial" panose="020B0604020202020204" pitchFamily="34" charset="0"/>
                <a:cs typeface="Arial" panose="020B0604020202020204" pitchFamily="34" charset="0"/>
              </a:rPr>
              <a:t>The Marketplaces of Africa and The Middle East</a:t>
            </a:r>
          </a:p>
          <a:p>
            <a:pPr>
              <a:buFont typeface="Wingdings" panose="05000000000000000000" pitchFamily="2" charset="2"/>
              <a:buChar char="ü"/>
            </a:pPr>
            <a:r>
              <a:rPr lang="en-US" sz="2600" dirty="0">
                <a:latin typeface="Arial" panose="020B0604020202020204" pitchFamily="34" charset="0"/>
                <a:cs typeface="Arial" panose="020B0604020202020204" pitchFamily="34" charset="0"/>
              </a:rPr>
              <a:t>The Marketplaces of South America</a:t>
            </a:r>
          </a:p>
          <a:p>
            <a:pPr algn="just">
              <a:buFont typeface="Wingdings" panose="05000000000000000000" pitchFamily="2" charset="2"/>
              <a:buChar char="q"/>
            </a:pPr>
            <a:endParaRPr lang="en-US"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55</a:t>
            </a:fld>
            <a:endParaRPr lang="en-US" dirty="0"/>
          </a:p>
        </p:txBody>
      </p:sp>
    </p:spTree>
    <p:extLst>
      <p:ext uri="{BB962C8B-B14F-4D97-AF65-F5344CB8AC3E}">
        <p14:creationId xmlns:p14="http://schemas.microsoft.com/office/powerpoint/2010/main" val="42229879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References </a:t>
            </a:r>
            <a:endParaRPr lang="en-US" dirty="0"/>
          </a:p>
        </p:txBody>
      </p:sp>
      <p:sp>
        <p:nvSpPr>
          <p:cNvPr id="3" name="Content Placeholder 2"/>
          <p:cNvSpPr>
            <a:spLocks noGrp="1"/>
          </p:cNvSpPr>
          <p:nvPr>
            <p:ph idx="1"/>
          </p:nvPr>
        </p:nvSpPr>
        <p:spPr>
          <a:xfrm>
            <a:off x="636104" y="2319131"/>
            <a:ext cx="7739270" cy="3616002"/>
          </a:xfrm>
        </p:spPr>
        <p:txBody>
          <a:bodyPr>
            <a:noAutofit/>
          </a:bodyPr>
          <a:lstStyle/>
          <a:p>
            <a:pPr algn="just">
              <a:lnSpc>
                <a:spcPct val="150000"/>
              </a:lnSpc>
              <a:buFont typeface="Wingdings" panose="05000000000000000000" pitchFamily="2" charset="2"/>
              <a:buChar char="v"/>
            </a:pPr>
            <a:r>
              <a:rPr lang="en-US" sz="2000" dirty="0">
                <a:latin typeface="Arial" panose="020B0604020202020204" pitchFamily="34" charset="0"/>
                <a:cs typeface="Arial" panose="020B0604020202020204" pitchFamily="34" charset="0"/>
              </a:rPr>
              <a:t>International business Management.  Case Application, Griffin,  </a:t>
            </a:r>
            <a:r>
              <a:rPr lang="en-US" sz="2000" dirty="0" err="1">
                <a:latin typeface="Arial" panose="020B0604020202020204" pitchFamily="34" charset="0"/>
                <a:cs typeface="Arial" panose="020B0604020202020204" pitchFamily="34" charset="0"/>
              </a:rPr>
              <a:t>wiwnntson</a:t>
            </a:r>
            <a:r>
              <a:rPr lang="en-US" sz="2000" dirty="0">
                <a:latin typeface="Arial" panose="020B0604020202020204" pitchFamily="34" charset="0"/>
                <a:cs typeface="Arial" panose="020B0604020202020204" pitchFamily="34" charset="0"/>
              </a:rPr>
              <a:t> and </a:t>
            </a:r>
            <a:r>
              <a:rPr lang="en-US" sz="2000" dirty="0" err="1">
                <a:latin typeface="Arial" panose="020B0604020202020204" pitchFamily="34" charset="0"/>
                <a:cs typeface="Arial" panose="020B0604020202020204" pitchFamily="34" charset="0"/>
              </a:rPr>
              <a:t>chuerchil</a:t>
            </a:r>
            <a:r>
              <a:rPr lang="en-US" sz="2000" dirty="0">
                <a:latin typeface="Arial" panose="020B0604020202020204" pitchFamily="34" charset="0"/>
                <a:cs typeface="Arial" panose="020B0604020202020204" pitchFamily="34" charset="0"/>
              </a:rPr>
              <a:t>. 3rd edition Crest publisher,  2010</a:t>
            </a:r>
          </a:p>
          <a:p>
            <a:pPr algn="just">
              <a:lnSpc>
                <a:spcPct val="150000"/>
              </a:lnSpc>
              <a:buFont typeface="Wingdings" panose="05000000000000000000" pitchFamily="2" charset="2"/>
              <a:buChar char="v"/>
            </a:pPr>
            <a:r>
              <a:rPr lang="en-US" sz="2000" dirty="0">
                <a:latin typeface="Arial" panose="020B0604020202020204" pitchFamily="34" charset="0"/>
                <a:cs typeface="Arial" panose="020B0604020202020204" pitchFamily="34" charset="0"/>
              </a:rPr>
              <a:t>Global Marketing Management. </a:t>
            </a:r>
            <a:r>
              <a:rPr lang="en-US" sz="2000" dirty="0" err="1">
                <a:latin typeface="Arial" panose="020B0604020202020204" pitchFamily="34" charset="0"/>
                <a:cs typeface="Arial" panose="020B0604020202020204" pitchFamily="34" charset="0"/>
              </a:rPr>
              <a:t>Kotabe</a:t>
            </a:r>
            <a:r>
              <a:rPr lang="en-US" sz="2000" dirty="0">
                <a:latin typeface="Arial" panose="020B0604020202020204" pitchFamily="34" charset="0"/>
                <a:cs typeface="Arial" panose="020B0604020202020204" pitchFamily="34" charset="0"/>
              </a:rPr>
              <a:t>, M. and </a:t>
            </a:r>
            <a:r>
              <a:rPr lang="en-US" sz="2000" dirty="0" err="1">
                <a:latin typeface="Arial" panose="020B0604020202020204" pitchFamily="34" charset="0"/>
                <a:cs typeface="Arial" panose="020B0604020202020204" pitchFamily="34" charset="0"/>
              </a:rPr>
              <a:t>Helsen</a:t>
            </a:r>
            <a:r>
              <a:rPr lang="en-US" sz="2000" dirty="0">
                <a:latin typeface="Arial" panose="020B0604020202020204" pitchFamily="34" charset="0"/>
                <a:cs typeface="Arial" panose="020B0604020202020204" pitchFamily="34" charset="0"/>
              </a:rPr>
              <a:t>, K. 2nd ed. New York: Wiley,2001.</a:t>
            </a:r>
          </a:p>
          <a:p>
            <a:pPr algn="just">
              <a:lnSpc>
                <a:spcPct val="150000"/>
              </a:lnSpc>
              <a:buFont typeface="Wingdings" panose="05000000000000000000" pitchFamily="2" charset="2"/>
              <a:buChar char="v"/>
            </a:pPr>
            <a:r>
              <a:rPr lang="en-US" sz="2000" dirty="0">
                <a:latin typeface="Arial" panose="020B0604020202020204" pitchFamily="34" charset="0"/>
                <a:cs typeface="Arial" panose="020B0604020202020204" pitchFamily="34" charset="0"/>
              </a:rPr>
              <a:t>International Business: Competing in the Global Marketplace; Charles W. L. Hill, McGraw-Hill College, 2004</a:t>
            </a:r>
          </a:p>
        </p:txBody>
      </p:sp>
      <p:sp>
        <p:nvSpPr>
          <p:cNvPr id="4" name="Slide Number Placeholder 3"/>
          <p:cNvSpPr>
            <a:spLocks noGrp="1"/>
          </p:cNvSpPr>
          <p:nvPr>
            <p:ph type="sldNum" sz="quarter" idx="12"/>
          </p:nvPr>
        </p:nvSpPr>
        <p:spPr/>
        <p:txBody>
          <a:bodyPr/>
          <a:lstStyle/>
          <a:p>
            <a:fld id="{6D22F896-40B5-4ADD-8801-0D06FADFA095}" type="slidenum">
              <a:rPr lang="en-US" smtClean="0"/>
              <a:t>56</a:t>
            </a:fld>
            <a:endParaRPr lang="en-US" dirty="0"/>
          </a:p>
        </p:txBody>
      </p:sp>
    </p:spTree>
    <p:extLst>
      <p:ext uri="{BB962C8B-B14F-4D97-AF65-F5344CB8AC3E}">
        <p14:creationId xmlns:p14="http://schemas.microsoft.com/office/powerpoint/2010/main" val="247124780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444</TotalTime>
  <Words>3506</Words>
  <Application>Microsoft Office PowerPoint</Application>
  <PresentationFormat>On-screen Show (4:3)</PresentationFormat>
  <Paragraphs>272</Paragraphs>
  <Slides>56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56</vt:i4>
      </vt:variant>
    </vt:vector>
  </HeadingPairs>
  <TitlesOfParts>
    <vt:vector size="61" baseType="lpstr">
      <vt:lpstr>Arial</vt:lpstr>
      <vt:lpstr>Calibri</vt:lpstr>
      <vt:lpstr>Garamond</vt:lpstr>
      <vt:lpstr>Wingdings</vt:lpstr>
      <vt:lpstr>Organic</vt:lpstr>
      <vt:lpstr>INTERNATIONAL BUSINESS MANAGEMENT</vt:lpstr>
      <vt:lpstr>Expected Learning Outcomes</vt:lpstr>
      <vt:lpstr>Part One</vt:lpstr>
      <vt:lpstr>Introduction </vt:lpstr>
      <vt:lpstr>THE MARKET PLACES OF NORTH AMERICA  The United States   </vt:lpstr>
      <vt:lpstr>THE MARKET PLACES OF NORTH AMERICA  The United States   </vt:lpstr>
      <vt:lpstr>THE MARKET PLACES OF NORTH AMERICA  The United States   </vt:lpstr>
      <vt:lpstr>THE MARKET PLACES OF NORTH AMERICA  The United States   </vt:lpstr>
      <vt:lpstr>THE MARKETPLACES OF NORTH AMERICA : Canada</vt:lpstr>
      <vt:lpstr>THE MARKETPLACES OF NORTH AMERICA : Canada</vt:lpstr>
      <vt:lpstr>THE MARKETPLACES OF NORTH AMERICA : Canada</vt:lpstr>
      <vt:lpstr>THE MARKETPLACES OF NORTH AMERICA : Mexico </vt:lpstr>
      <vt:lpstr>THE MARKETPLACES OF NORTH AMERICA : Mexico </vt:lpstr>
      <vt:lpstr>THE MARKETPLACES OF NORTH AMERICA: Central America and the Caribbean  </vt:lpstr>
      <vt:lpstr>THE MARKETPLACES OF NORTH AMERICA: Central America and the Caribbean  </vt:lpstr>
      <vt:lpstr>THE MARKETPLACES OF WESTERN EUROPE </vt:lpstr>
      <vt:lpstr>THE MARKETPLACES OF WESTERN EUROPE </vt:lpstr>
      <vt:lpstr>THE MARKETPLACES OF WESTERN EUROPE </vt:lpstr>
      <vt:lpstr>THE MARKETPLACES OF WESTERN EUROPE </vt:lpstr>
      <vt:lpstr>Central Europe</vt:lpstr>
      <vt:lpstr>Central Europe</vt:lpstr>
      <vt:lpstr>The Marketplaces of Eastern Europe and Central Asia</vt:lpstr>
      <vt:lpstr>The Marketplaces of Eastern Europe and Central Asia</vt:lpstr>
      <vt:lpstr>The Marketplaces of Eastern Europe and Central Asia</vt:lpstr>
      <vt:lpstr>The Marketplaces of Eastern Europe and Central Asia</vt:lpstr>
      <vt:lpstr>The Marketplaces of Eastern Europe and Central Asia</vt:lpstr>
      <vt:lpstr>End of Part One </vt:lpstr>
      <vt:lpstr>Part Two</vt:lpstr>
      <vt:lpstr>The Marketplaces of Asia</vt:lpstr>
      <vt:lpstr>The Marketplaces of Asia Japan</vt:lpstr>
      <vt:lpstr>The Marketplaces Of Asia Japan</vt:lpstr>
      <vt:lpstr>The Marketplaces of Asia:  Australia  </vt:lpstr>
      <vt:lpstr>The Marketplaces Of Asia: New Zealand</vt:lpstr>
      <vt:lpstr>The Four Tigers</vt:lpstr>
      <vt:lpstr>The Four Tigers South Korea</vt:lpstr>
      <vt:lpstr>The Four Tigers Taiwan</vt:lpstr>
      <vt:lpstr>The Four Tigers Taiwan</vt:lpstr>
      <vt:lpstr>The Four Tigers Singapore</vt:lpstr>
      <vt:lpstr>The Four Tigers Singapore</vt:lpstr>
      <vt:lpstr>The Four Tigers Hong Kong</vt:lpstr>
      <vt:lpstr>The Four Tigers Hong Kong</vt:lpstr>
      <vt:lpstr>China</vt:lpstr>
      <vt:lpstr>China</vt:lpstr>
      <vt:lpstr>India</vt:lpstr>
      <vt:lpstr>India</vt:lpstr>
      <vt:lpstr>Southeast Asian Countries</vt:lpstr>
      <vt:lpstr>The Marketplaces of Africa and The Middle East</vt:lpstr>
      <vt:lpstr>Africa</vt:lpstr>
      <vt:lpstr>Africa</vt:lpstr>
      <vt:lpstr>Middle East</vt:lpstr>
      <vt:lpstr>Middle East</vt:lpstr>
      <vt:lpstr>The Marketplaces of South America</vt:lpstr>
      <vt:lpstr>The Marketplaces of South America</vt:lpstr>
      <vt:lpstr>The Marketplaces of South America</vt:lpstr>
      <vt:lpstr>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Marketplaces and Business Centers</dc:title>
  <dc:creator>Kahuthia</dc:creator>
  <cp:lastModifiedBy>Kahuthia</cp:lastModifiedBy>
  <cp:revision>28</cp:revision>
  <dcterms:created xsi:type="dcterms:W3CDTF">2024-10-10T08:28:48Z</dcterms:created>
  <dcterms:modified xsi:type="dcterms:W3CDTF">2024-10-13T10:57:45Z</dcterms:modified>
</cp:coreProperties>
</file>