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88" r:id="rId1"/>
  </p:sldMasterIdLst>
  <p:notesMasterIdLst>
    <p:notesMasterId r:id="rId64"/>
  </p:notesMasterIdLst>
  <p:sldIdLst>
    <p:sldId id="256" r:id="rId2"/>
    <p:sldId id="377" r:id="rId3"/>
    <p:sldId id="374" r:id="rId4"/>
    <p:sldId id="307" r:id="rId5"/>
    <p:sldId id="308" r:id="rId6"/>
    <p:sldId id="309" r:id="rId7"/>
    <p:sldId id="352" r:id="rId8"/>
    <p:sldId id="310" r:id="rId9"/>
    <p:sldId id="311" r:id="rId10"/>
    <p:sldId id="353" r:id="rId11"/>
    <p:sldId id="312" r:id="rId12"/>
    <p:sldId id="335" r:id="rId13"/>
    <p:sldId id="314" r:id="rId14"/>
    <p:sldId id="337" r:id="rId15"/>
    <p:sldId id="354" r:id="rId16"/>
    <p:sldId id="355" r:id="rId17"/>
    <p:sldId id="356" r:id="rId18"/>
    <p:sldId id="315" r:id="rId19"/>
    <p:sldId id="338" r:id="rId20"/>
    <p:sldId id="357" r:id="rId21"/>
    <p:sldId id="358" r:id="rId22"/>
    <p:sldId id="339" r:id="rId23"/>
    <p:sldId id="359" r:id="rId24"/>
    <p:sldId id="360" r:id="rId25"/>
    <p:sldId id="316" r:id="rId26"/>
    <p:sldId id="340" r:id="rId27"/>
    <p:sldId id="317" r:id="rId28"/>
    <p:sldId id="376" r:id="rId29"/>
    <p:sldId id="375" r:id="rId30"/>
    <p:sldId id="318" r:id="rId31"/>
    <p:sldId id="341" r:id="rId32"/>
    <p:sldId id="361" r:id="rId33"/>
    <p:sldId id="342" r:id="rId34"/>
    <p:sldId id="362" r:id="rId35"/>
    <p:sldId id="343" r:id="rId36"/>
    <p:sldId id="344" r:id="rId37"/>
    <p:sldId id="363" r:id="rId38"/>
    <p:sldId id="364" r:id="rId39"/>
    <p:sldId id="321" r:id="rId40"/>
    <p:sldId id="345" r:id="rId41"/>
    <p:sldId id="365" r:id="rId42"/>
    <p:sldId id="346" r:id="rId43"/>
    <p:sldId id="366" r:id="rId44"/>
    <p:sldId id="324" r:id="rId45"/>
    <p:sldId id="367" r:id="rId46"/>
    <p:sldId id="368" r:id="rId47"/>
    <p:sldId id="326" r:id="rId48"/>
    <p:sldId id="327" r:id="rId49"/>
    <p:sldId id="328" r:id="rId50"/>
    <p:sldId id="369" r:id="rId51"/>
    <p:sldId id="348" r:id="rId52"/>
    <p:sldId id="370" r:id="rId53"/>
    <p:sldId id="330" r:id="rId54"/>
    <p:sldId id="349" r:id="rId55"/>
    <p:sldId id="371" r:id="rId56"/>
    <p:sldId id="332" r:id="rId57"/>
    <p:sldId id="350" r:id="rId58"/>
    <p:sldId id="372" r:id="rId59"/>
    <p:sldId id="351" r:id="rId60"/>
    <p:sldId id="373" r:id="rId61"/>
    <p:sldId id="378" r:id="rId62"/>
    <p:sldId id="379" r:id="rId6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2" d="100"/>
          <a:sy n="52" d="100"/>
        </p:scale>
        <p:origin x="105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54120D-9F58-4406-B2B7-A9E906498D14}" type="datetimeFigureOut">
              <a:rPr lang="en-US" smtClean="0"/>
              <a:t>10/13/2024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BCBA48-2FF3-471A-85AC-458182D51658}" type="slidenum">
              <a:rPr lang="en-US" smtClean="0"/>
              <a:t>‹#›</a:t>
            </a:fld>
            <a:endParaRPr lang="en-US"/>
          </a:p>
        </p:txBody>
      </p:sp>
    </p:spTree>
    <p:extLst>
      <p:ext uri="{BB962C8B-B14F-4D97-AF65-F5344CB8AC3E}">
        <p14:creationId xmlns:p14="http://schemas.microsoft.com/office/powerpoint/2010/main" val="589787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D66BBFF-E4FD-46C0-80ED-6498E7D5B3F6}" type="slidenum">
              <a:rPr lang="en-US" smtClean="0"/>
              <a:pPr eaLnBrk="1" hangingPunct="1"/>
              <a:t>4</a:t>
            </a:fld>
            <a:endParaRPr lang="en-US"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2679B59-8BA6-42ED-9B4A-7587F5F0A350}" type="slidenum">
              <a:rPr lang="en-US" smtClean="0"/>
              <a:pPr eaLnBrk="1" hangingPunct="1"/>
              <a:t>5</a:t>
            </a:fld>
            <a:endParaRPr lang="en-US"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91EE772-1BC7-4E2C-9068-0962F9A4F394}" type="slidenum">
              <a:rPr lang="en-US" smtClean="0"/>
              <a:pPr eaLnBrk="1" hangingPunct="1"/>
              <a:t>6</a:t>
            </a:fld>
            <a:endParaRPr lang="en-US"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91EE772-1BC7-4E2C-9068-0962F9A4F394}" type="slidenum">
              <a:rPr lang="en-US" smtClean="0"/>
              <a:pPr eaLnBrk="1" hangingPunct="1"/>
              <a:t>7</a:t>
            </a:fld>
            <a:endParaRPr lang="en-US"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extLst>
      <p:ext uri="{BB962C8B-B14F-4D97-AF65-F5344CB8AC3E}">
        <p14:creationId xmlns:p14="http://schemas.microsoft.com/office/powerpoint/2010/main" val="2981738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5C06EDC-039D-40FA-9BB9-0C9B7090D0C5}" type="slidenum">
              <a:rPr lang="en-US" smtClean="0"/>
              <a:pPr eaLnBrk="1" hangingPunct="1"/>
              <a:t>8</a:t>
            </a:fld>
            <a:endParaRPr lang="en-US"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EEDFCCE-5DBA-40A0-BB0D-801F4EE66F0F}" type="slidenum">
              <a:rPr lang="en-US" smtClean="0"/>
              <a:pPr eaLnBrk="1" hangingPunct="1"/>
              <a:t>9</a:t>
            </a:fld>
            <a:endParaRPr lang="en-US"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EEDFCCE-5DBA-40A0-BB0D-801F4EE66F0F}" type="slidenum">
              <a:rPr lang="en-US" smtClean="0"/>
              <a:pPr eaLnBrk="1" hangingPunct="1"/>
              <a:t>10</a:t>
            </a:fld>
            <a:endParaRPr lang="en-US"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extLst>
      <p:ext uri="{BB962C8B-B14F-4D97-AF65-F5344CB8AC3E}">
        <p14:creationId xmlns:p14="http://schemas.microsoft.com/office/powerpoint/2010/main" val="22428015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923D5CE-4ADD-4789-A7A3-9D1AA7AEAD38}" type="slidenum">
              <a:rPr lang="en-US" smtClean="0"/>
              <a:pPr eaLnBrk="1" hangingPunct="1"/>
              <a:t>11</a:t>
            </a:fld>
            <a:endParaRPr lang="en-US"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E9B1EAC-A786-4901-8598-25D923132C4C}" type="slidenum">
              <a:rPr lang="en-US" smtClean="0"/>
              <a:pPr eaLnBrk="1" hangingPunct="1"/>
              <a:t>13</a:t>
            </a:fld>
            <a:endParaRPr lang="en-US"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8136FAA-F4B2-4CA7-8D57-256435CE5AF4}" type="slidenum">
              <a:rPr lang="en-US" smtClean="0"/>
              <a:pPr eaLnBrk="1" hangingPunct="1"/>
              <a:t>18</a:t>
            </a:fld>
            <a:endParaRPr lang="en-US"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EE78D71-658E-42E3-8FB8-7209C9770777}" type="slidenum">
              <a:rPr lang="en-US" smtClean="0"/>
              <a:pPr eaLnBrk="1" hangingPunct="1"/>
              <a:t>25</a:t>
            </a:fld>
            <a:endParaRPr lang="en-US"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1A3B46E-017D-407D-8DA1-1AE53B541036}" type="slidenum">
              <a:rPr lang="en-US" smtClean="0"/>
              <a:pPr eaLnBrk="1" hangingPunct="1"/>
              <a:t>27</a:t>
            </a:fld>
            <a:endParaRPr lang="en-US"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610B6FC-C27E-4EC9-8ECF-0FE1EC32164B}" type="slidenum">
              <a:rPr lang="en-US" smtClean="0"/>
              <a:pPr eaLnBrk="1" hangingPunct="1"/>
              <a:t>30</a:t>
            </a:fld>
            <a:endParaRPr lang="en-US"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F019573-D4BD-4BE5-BF5E-FBD04FF96C3B}" type="slidenum">
              <a:rPr lang="en-US" smtClean="0"/>
              <a:pPr eaLnBrk="1" hangingPunct="1"/>
              <a:t>39</a:t>
            </a:fld>
            <a:endParaRPr lang="en-US"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D2C3716-EC52-4EFF-9E6B-F6A5FC5E02F7}" type="slidenum">
              <a:rPr lang="en-US" smtClean="0"/>
              <a:pPr eaLnBrk="1" hangingPunct="1"/>
              <a:t>53</a:t>
            </a:fld>
            <a:endParaRPr lang="en-US"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2D7114B-547A-4A93-A02D-2332A0D42938}" type="slidenum">
              <a:rPr lang="en-US" smtClean="0"/>
              <a:pPr eaLnBrk="1" hangingPunct="1"/>
              <a:t>56</a:t>
            </a:fld>
            <a:endParaRPr lang="en-US"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3A8B619-A583-402C-9F6E-D1A134AD7917}" type="datetime1">
              <a:rPr lang="en-US" smtClean="0"/>
              <a:t>10/13/2024</a:t>
            </a:fld>
            <a:endParaRPr lang="en-US"/>
          </a:p>
        </p:txBody>
      </p:sp>
      <p:sp>
        <p:nvSpPr>
          <p:cNvPr id="5" name="Footer Placeholder 4"/>
          <p:cNvSpPr>
            <a:spLocks noGrp="1"/>
          </p:cNvSpPr>
          <p:nvPr>
            <p:ph type="ftr" sz="quarter" idx="11"/>
          </p:nvPr>
        </p:nvSpPr>
        <p:spPr>
          <a:xfrm>
            <a:off x="812805" y="6272785"/>
            <a:ext cx="4745736" cy="365125"/>
          </a:xfrm>
        </p:spPr>
        <p:txBody>
          <a:bodyPr/>
          <a:lstStyle/>
          <a:p>
            <a:endParaRPr lang="en-US"/>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182F15D9-E63D-4E66-A438-59A921FC5846}" type="slidenum">
              <a:rPr lang="en-US" smtClean="0"/>
              <a:t>‹#›</a:t>
            </a:fld>
            <a:endParaRPr lang="en-US"/>
          </a:p>
        </p:txBody>
      </p:sp>
    </p:spTree>
    <p:extLst>
      <p:ext uri="{BB962C8B-B14F-4D97-AF65-F5344CB8AC3E}">
        <p14:creationId xmlns:p14="http://schemas.microsoft.com/office/powerpoint/2010/main" val="320837157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B34420B-621A-4A57-B8F0-8B17917B021F}" type="datetime1">
              <a:rPr lang="en-US" smtClean="0"/>
              <a:t>10/13/2024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227878092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en-US" smtClean="0"/>
              <a:t>Click to edit Master title style</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fld id="{A2D0E10D-2FC5-424C-84F2-6C5F20071FE5}" type="datetime1">
              <a:rPr lang="en-US" smtClean="0"/>
              <a:t>10/13/2024</a:t>
            </a:fld>
            <a:endParaRPr lang="en-US"/>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en-US"/>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182F15D9-E63D-4E66-A438-59A921FC5846}" type="slidenum">
              <a:rPr lang="en-US" smtClean="0"/>
              <a:t>‹#›</a:t>
            </a:fld>
            <a:endParaRPr lang="en-US"/>
          </a:p>
        </p:txBody>
      </p:sp>
    </p:spTree>
    <p:extLst>
      <p:ext uri="{BB962C8B-B14F-4D97-AF65-F5344CB8AC3E}">
        <p14:creationId xmlns:p14="http://schemas.microsoft.com/office/powerpoint/2010/main" val="81540357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BF2A4FD-7D9F-4841-AE94-DC7E070CD27E}" type="datetime1">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1135454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E86E9BC-A2D4-4ECB-8028-65105A9F0D37}" type="datetime1">
              <a:rPr lang="en-US" smtClean="0"/>
              <a:t>10/13/2024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9969384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fld id="{430B76FE-6FFB-4B27-AF06-8647A71836FA}" type="datetime1">
              <a:rPr lang="en-US" smtClean="0"/>
              <a:t>10/13/2024</a:t>
            </a:fld>
            <a:endParaRPr lang="en-US"/>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en-US"/>
          </a:p>
        </p:txBody>
      </p:sp>
      <p:sp>
        <p:nvSpPr>
          <p:cNvPr id="5" name="Slide Number Placeholder 4"/>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363150854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7A1B64-D614-4BB6-AA99-641EDE2E450D}" type="datetime1">
              <a:rPr lang="en-US" smtClean="0"/>
              <a:t>10/13/2024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119076812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fld id="{D287F1EC-4117-42F8-94B0-08293F730551}" type="datetime1">
              <a:rPr lang="en-US" smtClean="0"/>
              <a:t>10/13/2024</a:t>
            </a:fld>
            <a:endParaRPr lang="en-US"/>
          </a:p>
        </p:txBody>
      </p:sp>
      <p:sp>
        <p:nvSpPr>
          <p:cNvPr id="10" name="Footer Placeholder 9"/>
          <p:cNvSpPr>
            <a:spLocks noGrp="1"/>
          </p:cNvSpPr>
          <p:nvPr>
            <p:ph type="ftr" sz="quarter" idx="11"/>
          </p:nvPr>
        </p:nvSpPr>
        <p:spPr/>
        <p:txBody>
          <a:bodyPr/>
          <a:lstStyle/>
          <a:p>
            <a:endParaRPr lang="en-US"/>
          </a:p>
        </p:txBody>
      </p:sp>
      <p:sp>
        <p:nvSpPr>
          <p:cNvPr id="11" name="Slide Number Placeholder 10"/>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137703429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fld id="{248B702C-2983-4EF1-B9DF-24C6939CBF44}" type="datetime1">
              <a:rPr lang="en-US" smtClean="0"/>
              <a:t>10/13/2024</a:t>
            </a:fld>
            <a:endParaRPr lang="en-US"/>
          </a:p>
        </p:txBody>
      </p:sp>
      <p:sp>
        <p:nvSpPr>
          <p:cNvPr id="10" name="Slide Number Placeholder 9"/>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26233803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78B45E1-1BAF-430C-9177-62DCAF419696}" type="datetime1">
              <a:rPr lang="en-US" smtClean="0"/>
              <a:t>10/13/2024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347280293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0482249-0FFE-47AF-A802-0AFCBFB9E6B3}" type="datetime1">
              <a:rPr lang="en-US" smtClean="0"/>
              <a:t>10/13/2024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2F15D9-E63D-4E66-A438-59A921FC5846}" type="slidenum">
              <a:rPr lang="en-US" smtClean="0"/>
              <a:t>‹#›</a:t>
            </a:fld>
            <a:endParaRPr lang="en-US"/>
          </a:p>
        </p:txBody>
      </p:sp>
    </p:spTree>
    <p:extLst>
      <p:ext uri="{BB962C8B-B14F-4D97-AF65-F5344CB8AC3E}">
        <p14:creationId xmlns:p14="http://schemas.microsoft.com/office/powerpoint/2010/main" val="165402074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fld id="{07695822-2851-41EF-BB9E-53A4DC79188A}" type="datetime1">
              <a:rPr lang="en-US" smtClean="0"/>
              <a:t>10/13/2024</a:t>
            </a:fld>
            <a:endParaRPr lang="en-US"/>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en-US"/>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182F15D9-E63D-4E66-A438-59A921FC5846}" type="slidenum">
              <a:rPr lang="en-US" smtClean="0"/>
              <a:t>‹#›</a:t>
            </a:fld>
            <a:endParaRPr lang="en-US"/>
          </a:p>
        </p:txBody>
      </p:sp>
    </p:spTree>
    <p:extLst>
      <p:ext uri="{BB962C8B-B14F-4D97-AF65-F5344CB8AC3E}">
        <p14:creationId xmlns:p14="http://schemas.microsoft.com/office/powerpoint/2010/main" val="3380967797"/>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066800"/>
            <a:ext cx="7772400" cy="2438400"/>
          </a:xfrm>
        </p:spPr>
        <p:txBody>
          <a:bodyPr>
            <a:noAutofit/>
          </a:bodyPr>
          <a:lstStyle/>
          <a:p>
            <a:pPr algn="ctr"/>
            <a:r>
              <a:rPr lang="en-US" sz="4800" b="1" dirty="0">
                <a:latin typeface="Arial" panose="020B0604020202020204" pitchFamily="34" charset="0"/>
                <a:cs typeface="Arial" panose="020B0604020202020204" pitchFamily="34" charset="0"/>
              </a:rPr>
              <a:t>INTERNATIONAL BUSINESS MANAGEMENT</a:t>
            </a:r>
            <a:endParaRPr lang="en-US" sz="4800" dirty="0"/>
          </a:p>
        </p:txBody>
      </p:sp>
      <p:sp>
        <p:nvSpPr>
          <p:cNvPr id="3" name="Subtitle 2"/>
          <p:cNvSpPr>
            <a:spLocks noGrp="1"/>
          </p:cNvSpPr>
          <p:nvPr>
            <p:ph type="subTitle" idx="1"/>
          </p:nvPr>
        </p:nvSpPr>
        <p:spPr>
          <a:xfrm>
            <a:off x="609600" y="3733800"/>
            <a:ext cx="7772400" cy="1687111"/>
          </a:xfrm>
        </p:spPr>
        <p:txBody>
          <a:bodyPr>
            <a:normAutofit/>
          </a:bodyPr>
          <a:lstStyle/>
          <a:p>
            <a:pPr algn="ctr"/>
            <a:r>
              <a:rPr lang="en-US" sz="2400" b="1" dirty="0" smtClean="0">
                <a:latin typeface="Arial" panose="020B0604020202020204" pitchFamily="34" charset="0"/>
                <a:cs typeface="Arial" panose="020B0604020202020204" pitchFamily="34" charset="0"/>
              </a:rPr>
              <a:t>Week 5: </a:t>
            </a:r>
            <a:r>
              <a:rPr lang="en-US" sz="2400" b="1" dirty="0">
                <a:latin typeface="Arial" panose="020B0604020202020204" pitchFamily="34" charset="0"/>
                <a:cs typeface="Arial" panose="020B0604020202020204" pitchFamily="34" charset="0"/>
              </a:rPr>
              <a:t>Global Legal, Technological, Accounting, and Political Environments</a:t>
            </a:r>
          </a:p>
          <a:p>
            <a:pPr algn="ctr"/>
            <a:r>
              <a:rPr lang="en-US" b="1" dirty="0" smtClean="0">
                <a:latin typeface="Arial" panose="020B0604020202020204" pitchFamily="34" charset="0"/>
                <a:cs typeface="Arial" panose="020B0604020202020204" pitchFamily="34" charset="0"/>
              </a:rPr>
              <a:t>BY </a:t>
            </a:r>
            <a:endParaRPr lang="en-US" b="1" dirty="0">
              <a:latin typeface="Arial" panose="020B0604020202020204" pitchFamily="34" charset="0"/>
              <a:cs typeface="Arial" panose="020B0604020202020204" pitchFamily="34" charset="0"/>
            </a:endParaRPr>
          </a:p>
          <a:p>
            <a:pPr algn="ctr"/>
            <a:r>
              <a:rPr lang="en-US" b="1" dirty="0">
                <a:latin typeface="Arial" panose="020B0604020202020204" pitchFamily="34" charset="0"/>
                <a:cs typeface="Arial" panose="020B0604020202020204" pitchFamily="34" charset="0"/>
              </a:rPr>
              <a:t>DR JULIUS KAHUTHIA MWANGI</a:t>
            </a:r>
          </a:p>
          <a:p>
            <a:pPr algn="ctr"/>
            <a:endParaRPr lang="en-US" dirty="0"/>
          </a:p>
        </p:txBody>
      </p:sp>
    </p:spTree>
    <p:extLst>
      <p:ext uri="{BB962C8B-B14F-4D97-AF65-F5344CB8AC3E}">
        <p14:creationId xmlns:p14="http://schemas.microsoft.com/office/powerpoint/2010/main" val="31297677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Expected learning outcomes </a:t>
            </a:r>
            <a:endParaRPr lang="en-US" dirty="0"/>
          </a:p>
        </p:txBody>
      </p:sp>
      <p:sp>
        <p:nvSpPr>
          <p:cNvPr id="3" name="Content Placeholder 2"/>
          <p:cNvSpPr>
            <a:spLocks noGrp="1"/>
          </p:cNvSpPr>
          <p:nvPr>
            <p:ph idx="1"/>
          </p:nvPr>
        </p:nvSpPr>
        <p:spPr/>
        <p:txBody>
          <a:bodyPr>
            <a:noAutofit/>
          </a:bodyPr>
          <a:lstStyle/>
          <a:p>
            <a:r>
              <a:rPr lang="en-US" sz="2400" dirty="0" smtClean="0">
                <a:latin typeface="Arial" panose="020B0604020202020204" pitchFamily="34" charset="0"/>
                <a:cs typeface="Arial" panose="020B0604020202020204" pitchFamily="34" charset="0"/>
              </a:rPr>
              <a:t>By the end of this lesson, you are expected to be able to;</a:t>
            </a:r>
          </a:p>
          <a:p>
            <a:pPr lvl="1">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Explain the various laws affecting </a:t>
            </a:r>
            <a:r>
              <a:rPr lang="en-US" sz="2400" dirty="0" smtClean="0">
                <a:latin typeface="Arial" panose="020B0604020202020204" pitchFamily="34" charset="0"/>
                <a:cs typeface="Arial" panose="020B0604020202020204" pitchFamily="34" charset="0"/>
              </a:rPr>
              <a:t>International </a:t>
            </a:r>
            <a:r>
              <a:rPr lang="en-US" sz="2400" dirty="0" smtClean="0">
                <a:latin typeface="Arial" panose="020B0604020202020204" pitchFamily="34" charset="0"/>
                <a:cs typeface="Arial" panose="020B0604020202020204" pitchFamily="34" charset="0"/>
              </a:rPr>
              <a:t>Business </a:t>
            </a:r>
          </a:p>
          <a:p>
            <a:pPr lvl="1">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Explain cultural impacts </a:t>
            </a:r>
            <a:r>
              <a:rPr lang="en-US" sz="2400" dirty="0">
                <a:latin typeface="Arial" panose="020B0604020202020204" pitchFamily="34" charset="0"/>
                <a:cs typeface="Arial" panose="020B0604020202020204" pitchFamily="34" charset="0"/>
              </a:rPr>
              <a:t>of MNCs on </a:t>
            </a:r>
            <a:r>
              <a:rPr lang="en-US" sz="2400" dirty="0" smtClean="0">
                <a:latin typeface="Arial" panose="020B0604020202020204" pitchFamily="34" charset="0"/>
                <a:cs typeface="Arial" panose="020B0604020202020204" pitchFamily="34" charset="0"/>
              </a:rPr>
              <a:t>host countries</a:t>
            </a:r>
          </a:p>
          <a:p>
            <a:pPr lvl="1">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Discuss how MNC can resolve dispute in international markets</a:t>
            </a:r>
          </a:p>
          <a:p>
            <a:pPr lvl="1">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Explain the role of technology on international business </a:t>
            </a:r>
          </a:p>
          <a:p>
            <a:pPr lvl="1">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Highlight the </a:t>
            </a:r>
            <a:r>
              <a:rPr lang="en-US" sz="2400" dirty="0">
                <a:latin typeface="Arial" panose="020B0604020202020204" pitchFamily="34" charset="0"/>
                <a:cs typeface="Arial" panose="020B0604020202020204" pitchFamily="34" charset="0"/>
              </a:rPr>
              <a:t>Generally Accepted Accounting Principles</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a:t>
            </a:fld>
            <a:endParaRPr lang="en-US"/>
          </a:p>
        </p:txBody>
      </p:sp>
    </p:spTree>
    <p:extLst>
      <p:ext uri="{BB962C8B-B14F-4D97-AF65-F5344CB8AC3E}">
        <p14:creationId xmlns:p14="http://schemas.microsoft.com/office/powerpoint/2010/main" val="2443880345"/>
      </p:ext>
    </p:extLst>
  </p:cSld>
  <p:clrMapOvr>
    <a:masterClrMapping/>
  </p:clrMapOvr>
  <mc:AlternateContent xmlns:mc="http://schemas.openxmlformats.org/markup-compatibility/2006" xmlns:p14="http://schemas.microsoft.com/office/powerpoint/2010/main">
    <mc:Choice Requires="p14">
      <p:transition spd="slow" p14:dur="4000">
        <p:comb/>
      </p:transition>
    </mc:Choice>
    <mc:Fallback xmlns="">
      <p:transition spd="slow">
        <p:comb/>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smtClean="0">
                <a:latin typeface="Arial" panose="020B0604020202020204" pitchFamily="34" charset="0"/>
                <a:cs typeface="Arial" panose="020B0604020202020204" pitchFamily="34" charset="0"/>
              </a:rPr>
              <a:t>Part one</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sz="2400" dirty="0" smtClean="0">
                <a:latin typeface="Arial" panose="020B0604020202020204" pitchFamily="34" charset="0"/>
                <a:cs typeface="Arial" panose="020B0604020202020204" pitchFamily="34" charset="0"/>
              </a:rPr>
              <a:t>Introduction </a:t>
            </a:r>
          </a:p>
          <a:p>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Legal </a:t>
            </a:r>
            <a:r>
              <a:rPr lang="en-US" sz="2400" dirty="0" smtClean="0">
                <a:latin typeface="Arial" panose="020B0604020202020204" pitchFamily="34" charset="0"/>
                <a:cs typeface="Arial" panose="020B0604020202020204" pitchFamily="34" charset="0"/>
              </a:rPr>
              <a:t>Environment</a:t>
            </a:r>
          </a:p>
          <a:p>
            <a:r>
              <a:rPr lang="en-US" sz="2400" dirty="0">
                <a:latin typeface="Arial" panose="020B0604020202020204" pitchFamily="34" charset="0"/>
                <a:cs typeface="Arial" panose="020B0604020202020204" pitchFamily="34" charset="0"/>
              </a:rPr>
              <a:t>Laws Affecting International Business </a:t>
            </a:r>
            <a:r>
              <a:rPr lang="en-US" sz="2400" dirty="0" smtClean="0">
                <a:latin typeface="Arial" panose="020B0604020202020204" pitchFamily="34" charset="0"/>
                <a:cs typeface="Arial" panose="020B0604020202020204" pitchFamily="34" charset="0"/>
              </a:rPr>
              <a:t>Transactions</a:t>
            </a:r>
          </a:p>
          <a:p>
            <a:r>
              <a:rPr lang="en-US" sz="2400" dirty="0">
                <a:latin typeface="Arial" panose="020B0604020202020204" pitchFamily="34" charset="0"/>
                <a:cs typeface="Arial" panose="020B0604020202020204" pitchFamily="34" charset="0"/>
              </a:rPr>
              <a:t>Laws Directed Against Foreign </a:t>
            </a:r>
            <a:r>
              <a:rPr lang="en-US" sz="2400" dirty="0" smtClean="0">
                <a:latin typeface="Arial" panose="020B0604020202020204" pitchFamily="34" charset="0"/>
                <a:cs typeface="Arial" panose="020B0604020202020204" pitchFamily="34" charset="0"/>
              </a:rPr>
              <a:t>Firms</a:t>
            </a:r>
          </a:p>
          <a:p>
            <a:r>
              <a:rPr lang="en-US" sz="2400" dirty="0">
                <a:latin typeface="Arial" panose="020B0604020202020204" pitchFamily="34" charset="0"/>
                <a:cs typeface="Arial" panose="020B0604020202020204" pitchFamily="34" charset="0"/>
              </a:rPr>
              <a:t>Economic and Political Impacts of MNCs on Host </a:t>
            </a:r>
            <a:r>
              <a:rPr lang="en-US" sz="2400" dirty="0" smtClean="0">
                <a:latin typeface="Arial" panose="020B0604020202020204" pitchFamily="34" charset="0"/>
                <a:cs typeface="Arial" panose="020B0604020202020204" pitchFamily="34" charset="0"/>
              </a:rPr>
              <a:t>Countries</a:t>
            </a:r>
          </a:p>
          <a:p>
            <a:r>
              <a:rPr lang="en-US" sz="2400" dirty="0">
                <a:latin typeface="Arial" panose="020B0604020202020204" pitchFamily="34" charset="0"/>
                <a:cs typeface="Arial" panose="020B0604020202020204" pitchFamily="34" charset="0"/>
              </a:rPr>
              <a:t>Cultural Impacts of MNCs on </a:t>
            </a:r>
            <a:r>
              <a:rPr lang="en-US" sz="2400" dirty="0" smtClean="0">
                <a:latin typeface="Arial" panose="020B0604020202020204" pitchFamily="34" charset="0"/>
                <a:cs typeface="Arial" panose="020B0604020202020204" pitchFamily="34" charset="0"/>
              </a:rPr>
              <a:t>Host </a:t>
            </a:r>
            <a:r>
              <a:rPr lang="en-US" sz="2400" dirty="0">
                <a:latin typeface="Arial" panose="020B0604020202020204" pitchFamily="34" charset="0"/>
                <a:cs typeface="Arial" panose="020B0604020202020204" pitchFamily="34" charset="0"/>
              </a:rPr>
              <a:t>Countries</a:t>
            </a:r>
            <a:endParaRPr lang="en-US" sz="2400" dirty="0"/>
          </a:p>
        </p:txBody>
      </p:sp>
      <p:sp>
        <p:nvSpPr>
          <p:cNvPr id="4" name="Slide Number Placeholder 3"/>
          <p:cNvSpPr>
            <a:spLocks noGrp="1"/>
          </p:cNvSpPr>
          <p:nvPr>
            <p:ph type="sldNum" sz="quarter" idx="12"/>
          </p:nvPr>
        </p:nvSpPr>
        <p:spPr/>
        <p:txBody>
          <a:bodyPr/>
          <a:lstStyle/>
          <a:p>
            <a:fld id="{182F15D9-E63D-4E66-A438-59A921FC5846}" type="slidenum">
              <a:rPr lang="en-US" smtClean="0"/>
              <a:t>3</a:t>
            </a:fld>
            <a:endParaRPr lang="en-US"/>
          </a:p>
        </p:txBody>
      </p:sp>
    </p:spTree>
    <p:extLst>
      <p:ext uri="{BB962C8B-B14F-4D97-AF65-F5344CB8AC3E}">
        <p14:creationId xmlns:p14="http://schemas.microsoft.com/office/powerpoint/2010/main" val="7952506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The Legal Environment</a:t>
            </a:r>
          </a:p>
        </p:txBody>
      </p:sp>
      <p:sp>
        <p:nvSpPr>
          <p:cNvPr id="4099" name="Rectangle 3"/>
          <p:cNvSpPr>
            <a:spLocks noGrp="1" noChangeArrowheads="1"/>
          </p:cNvSpPr>
          <p:nvPr>
            <p:ph idx="1"/>
          </p:nvPr>
        </p:nvSpPr>
        <p:spPr>
          <a:xfrm>
            <a:off x="304800" y="1905000"/>
            <a:ext cx="8153400" cy="3886200"/>
          </a:xfrm>
        </p:spPr>
        <p:txBody>
          <a:bodyPr>
            <a:noAutofit/>
          </a:bodyPr>
          <a:lstStyle/>
          <a:p>
            <a:pPr marL="525780" indent="-342900" algn="just">
              <a:lnSpc>
                <a:spcPct val="100000"/>
              </a:lnSpc>
              <a:buFont typeface="Wingdings" panose="05000000000000000000" pitchFamily="2" charset="2"/>
              <a:buChar char="Ø"/>
            </a:pPr>
            <a:r>
              <a:rPr lang="en-GB" sz="2300" dirty="0" smtClean="0">
                <a:latin typeface="Arial" panose="020B0604020202020204" pitchFamily="34" charset="0"/>
                <a:cs typeface="Arial" panose="020B0604020202020204" pitchFamily="34" charset="0"/>
              </a:rPr>
              <a:t>While domestic firms must follow laws and customs of the home country, international businesses must obey laws of the home country and all host countries.</a:t>
            </a:r>
          </a:p>
          <a:p>
            <a:pPr marL="525780" indent="-342900" algn="just">
              <a:lnSpc>
                <a:spcPct val="100000"/>
              </a:lnSpc>
              <a:buFont typeface="Wingdings" panose="05000000000000000000" pitchFamily="2" charset="2"/>
              <a:buChar char="Ø"/>
            </a:pPr>
            <a:r>
              <a:rPr lang="en-US" sz="2300" dirty="0" smtClean="0">
                <a:latin typeface="Arial" panose="020B0604020202020204" pitchFamily="34" charset="0"/>
                <a:cs typeface="Arial" panose="020B0604020202020204" pitchFamily="34" charset="0"/>
              </a:rPr>
              <a:t>Laws </a:t>
            </a:r>
            <a:r>
              <a:rPr lang="en-US" sz="2300" dirty="0">
                <a:latin typeface="Arial" panose="020B0604020202020204" pitchFamily="34" charset="0"/>
                <a:cs typeface="Arial" panose="020B0604020202020204" pitchFamily="34" charset="0"/>
              </a:rPr>
              <a:t>affect the markets firms may serve, the prices they can charge, and the costs of necessary inputs such as labor, raw materials, and technology. </a:t>
            </a:r>
            <a:endParaRPr lang="en-US" sz="2300" dirty="0" smtClean="0">
              <a:latin typeface="Arial" panose="020B0604020202020204" pitchFamily="34" charset="0"/>
              <a:cs typeface="Arial" panose="020B0604020202020204" pitchFamily="34" charset="0"/>
            </a:endParaRPr>
          </a:p>
          <a:p>
            <a:pPr marL="525780" indent="-342900" algn="just">
              <a:lnSpc>
                <a:spcPct val="100000"/>
              </a:lnSpc>
              <a:buFont typeface="Wingdings" panose="05000000000000000000" pitchFamily="2" charset="2"/>
              <a:buChar char="Ø"/>
            </a:pPr>
            <a:r>
              <a:rPr lang="en-US" sz="2300" dirty="0" smtClean="0">
                <a:latin typeface="Arial" panose="020B0604020202020204" pitchFamily="34" charset="0"/>
                <a:cs typeface="Arial" panose="020B0604020202020204" pitchFamily="34" charset="0"/>
              </a:rPr>
              <a:t>National </a:t>
            </a:r>
            <a:r>
              <a:rPr lang="en-US" sz="2300" dirty="0">
                <a:latin typeface="Arial" panose="020B0604020202020204" pitchFamily="34" charset="0"/>
                <a:cs typeface="Arial" panose="020B0604020202020204" pitchFamily="34" charset="0"/>
              </a:rPr>
              <a:t>legal systems vary dramatically for historical, cultural, political, and religious reasons. </a:t>
            </a:r>
            <a:endParaRPr lang="en-US" sz="2300" dirty="0" smtClean="0">
              <a:latin typeface="Arial" panose="020B0604020202020204" pitchFamily="34" charset="0"/>
              <a:cs typeface="Arial" panose="020B0604020202020204" pitchFamily="34" charset="0"/>
            </a:endParaRPr>
          </a:p>
          <a:p>
            <a:pPr marL="525780" indent="-342900" algn="just">
              <a:lnSpc>
                <a:spcPct val="100000"/>
              </a:lnSpc>
              <a:buFont typeface="Wingdings" panose="05000000000000000000" pitchFamily="2" charset="2"/>
              <a:buChar char="Ø"/>
            </a:pPr>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rule of law, the role of lawyers, the burden of proof, the right to judicial review, and the laws themselves differ from country to country</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4</a:t>
            </a:fld>
            <a:endParaRPr lang="en-US"/>
          </a:p>
        </p:txBody>
      </p:sp>
    </p:spTree>
    <p:extLst>
      <p:ext uri="{BB962C8B-B14F-4D97-AF65-F5344CB8AC3E}">
        <p14:creationId xmlns:p14="http://schemas.microsoft.com/office/powerpoint/2010/main" val="58802787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a:bodyPr>
          <a:lstStyle/>
          <a:p>
            <a:pPr eaLnBrk="1" hangingPunct="1"/>
            <a:r>
              <a:rPr lang="en-US" sz="3600" dirty="0" smtClean="0">
                <a:latin typeface="Arial" panose="020B0604020202020204" pitchFamily="34" charset="0"/>
                <a:cs typeface="Arial" panose="020B0604020202020204" pitchFamily="34" charset="0"/>
              </a:rPr>
              <a:t>Legal Systems</a:t>
            </a:r>
          </a:p>
        </p:txBody>
      </p:sp>
      <p:sp>
        <p:nvSpPr>
          <p:cNvPr id="310276" name="AutoShape 4"/>
          <p:cNvSpPr>
            <a:spLocks noChangeArrowheads="1"/>
          </p:cNvSpPr>
          <p:nvPr/>
        </p:nvSpPr>
        <p:spPr bwMode="auto">
          <a:xfrm>
            <a:off x="762000" y="2466535"/>
            <a:ext cx="3429000" cy="1371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2800"/>
              <a:t>Common Law</a:t>
            </a:r>
          </a:p>
        </p:txBody>
      </p:sp>
      <p:sp>
        <p:nvSpPr>
          <p:cNvPr id="310280" name="AutoShape 8"/>
          <p:cNvSpPr>
            <a:spLocks noChangeArrowheads="1"/>
          </p:cNvSpPr>
          <p:nvPr/>
        </p:nvSpPr>
        <p:spPr bwMode="auto">
          <a:xfrm>
            <a:off x="4267200" y="2438400"/>
            <a:ext cx="3429000" cy="1371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2800"/>
              <a:t>Civil Law</a:t>
            </a:r>
          </a:p>
        </p:txBody>
      </p:sp>
      <p:sp>
        <p:nvSpPr>
          <p:cNvPr id="310281" name="AutoShape 9"/>
          <p:cNvSpPr>
            <a:spLocks noChangeArrowheads="1"/>
          </p:cNvSpPr>
          <p:nvPr/>
        </p:nvSpPr>
        <p:spPr bwMode="auto">
          <a:xfrm>
            <a:off x="685800" y="3962400"/>
            <a:ext cx="3429000" cy="1371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2800" dirty="0"/>
              <a:t>Religious Law</a:t>
            </a:r>
          </a:p>
        </p:txBody>
      </p:sp>
      <p:sp>
        <p:nvSpPr>
          <p:cNvPr id="310282" name="AutoShape 10"/>
          <p:cNvSpPr>
            <a:spLocks noChangeArrowheads="1"/>
          </p:cNvSpPr>
          <p:nvPr/>
        </p:nvSpPr>
        <p:spPr bwMode="auto">
          <a:xfrm>
            <a:off x="4267200" y="3962400"/>
            <a:ext cx="3429000" cy="1371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2800"/>
              <a:t>Bureaucratic Law</a:t>
            </a:r>
          </a:p>
        </p:txBody>
      </p:sp>
      <p:sp>
        <p:nvSpPr>
          <p:cNvPr id="2" name="Slide Number Placeholder 1"/>
          <p:cNvSpPr>
            <a:spLocks noGrp="1"/>
          </p:cNvSpPr>
          <p:nvPr>
            <p:ph type="sldNum" sz="quarter" idx="12"/>
          </p:nvPr>
        </p:nvSpPr>
        <p:spPr/>
        <p:txBody>
          <a:bodyPr/>
          <a:lstStyle/>
          <a:p>
            <a:fld id="{182F15D9-E63D-4E66-A438-59A921FC5846}" type="slidenum">
              <a:rPr lang="en-US" smtClean="0"/>
              <a:t>5</a:t>
            </a:fld>
            <a:endParaRPr lang="en-US"/>
          </a:p>
        </p:txBody>
      </p:sp>
    </p:spTree>
    <p:extLst>
      <p:ext uri="{BB962C8B-B14F-4D97-AF65-F5344CB8AC3E}">
        <p14:creationId xmlns:p14="http://schemas.microsoft.com/office/powerpoint/2010/main" val="368548388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85800" y="311130"/>
            <a:ext cx="7772400" cy="831870"/>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Common Law</a:t>
            </a:r>
          </a:p>
        </p:txBody>
      </p:sp>
      <p:sp>
        <p:nvSpPr>
          <p:cNvPr id="6147" name="Rectangle 3"/>
          <p:cNvSpPr>
            <a:spLocks noGrp="1" noChangeArrowheads="1"/>
          </p:cNvSpPr>
          <p:nvPr>
            <p:ph idx="1"/>
          </p:nvPr>
        </p:nvSpPr>
        <p:spPr>
          <a:xfrm>
            <a:off x="381000" y="1143000"/>
            <a:ext cx="8077200" cy="50292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Common </a:t>
            </a:r>
            <a:r>
              <a:rPr lang="en-US" sz="2400" dirty="0">
                <a:latin typeface="Arial" panose="020B0604020202020204" pitchFamily="34" charset="0"/>
                <a:cs typeface="Arial" panose="020B0604020202020204" pitchFamily="34" charset="0"/>
              </a:rPr>
              <a:t>law is the foundation of the legal systems in the United Kingdom and its former colonies, including the United States, Canada, Australia, India, New Zealand, Barbados, Saint Kitts and Nevis, and Malaysia. </a:t>
            </a:r>
          </a:p>
          <a:p>
            <a:pPr algn="just">
              <a:lnSpc>
                <a:spcPct val="150000"/>
              </a:lnSpc>
            </a:pPr>
            <a:r>
              <a:rPr lang="en-US" sz="2400" dirty="0">
                <a:latin typeface="Arial" panose="020B0604020202020204" pitchFamily="34" charset="0"/>
                <a:cs typeface="Arial" panose="020B0604020202020204" pitchFamily="34" charset="0"/>
              </a:rPr>
              <a:t>Common law is based on the cumulative wisdom of judges’ decisions on individual cases through </a:t>
            </a:r>
            <a:r>
              <a:rPr lang="en-US" sz="2400" dirty="0" smtClean="0">
                <a:latin typeface="Arial" panose="020B0604020202020204" pitchFamily="34" charset="0"/>
                <a:cs typeface="Arial" panose="020B0604020202020204" pitchFamily="34" charset="0"/>
              </a:rPr>
              <a:t>history.</a:t>
            </a:r>
          </a:p>
          <a:p>
            <a:pPr algn="just">
              <a:lnSpc>
                <a:spcPct val="150000"/>
              </a:lnSpc>
            </a:pPr>
            <a:r>
              <a:rPr lang="en-US" sz="2400" dirty="0" smtClean="0">
                <a:latin typeface="Arial" panose="020B0604020202020204" pitchFamily="34" charset="0"/>
                <a:cs typeface="Arial" panose="020B0604020202020204" pitchFamily="34" charset="0"/>
              </a:rPr>
              <a:t>These </a:t>
            </a:r>
            <a:r>
              <a:rPr lang="en-US" sz="2400" dirty="0">
                <a:latin typeface="Arial" panose="020B0604020202020204" pitchFamily="34" charset="0"/>
                <a:cs typeface="Arial" panose="020B0604020202020204" pitchFamily="34" charset="0"/>
              </a:rPr>
              <a:t>cases create legal precedents which other judges use to decide similar cases. </a:t>
            </a:r>
          </a:p>
        </p:txBody>
      </p:sp>
      <p:sp>
        <p:nvSpPr>
          <p:cNvPr id="2" name="Slide Number Placeholder 1"/>
          <p:cNvSpPr>
            <a:spLocks noGrp="1"/>
          </p:cNvSpPr>
          <p:nvPr>
            <p:ph type="sldNum" sz="quarter" idx="12"/>
          </p:nvPr>
        </p:nvSpPr>
        <p:spPr/>
        <p:txBody>
          <a:bodyPr/>
          <a:lstStyle/>
          <a:p>
            <a:fld id="{182F15D9-E63D-4E66-A438-59A921FC5846}" type="slidenum">
              <a:rPr lang="en-US" smtClean="0"/>
              <a:t>6</a:t>
            </a:fld>
            <a:endParaRPr lang="en-US"/>
          </a:p>
        </p:txBody>
      </p:sp>
    </p:spTree>
    <p:extLst>
      <p:ext uri="{BB962C8B-B14F-4D97-AF65-F5344CB8AC3E}">
        <p14:creationId xmlns:p14="http://schemas.microsoft.com/office/powerpoint/2010/main" val="273123362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85800" y="311130"/>
            <a:ext cx="7772400" cy="831870"/>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Common Law</a:t>
            </a:r>
          </a:p>
        </p:txBody>
      </p:sp>
      <p:sp>
        <p:nvSpPr>
          <p:cNvPr id="6147" name="Rectangle 3"/>
          <p:cNvSpPr>
            <a:spLocks noGrp="1" noChangeArrowheads="1"/>
          </p:cNvSpPr>
          <p:nvPr>
            <p:ph idx="1"/>
          </p:nvPr>
        </p:nvSpPr>
        <p:spPr>
          <a:xfrm>
            <a:off x="381000" y="1143000"/>
            <a:ext cx="8077200" cy="50292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Common </a:t>
            </a:r>
            <a:r>
              <a:rPr lang="en-US" sz="2400" dirty="0">
                <a:latin typeface="Arial" panose="020B0604020202020204" pitchFamily="34" charset="0"/>
                <a:cs typeface="Arial" panose="020B0604020202020204" pitchFamily="34" charset="0"/>
              </a:rPr>
              <a:t>law has evolved differently in each common law country. </a:t>
            </a:r>
          </a:p>
          <a:p>
            <a:pPr algn="just">
              <a:lnSpc>
                <a:spcPct val="150000"/>
              </a:lnSpc>
            </a:pPr>
            <a:r>
              <a:rPr lang="en-US" sz="2400" dirty="0">
                <a:latin typeface="Arial" panose="020B0604020202020204" pitchFamily="34" charset="0"/>
                <a:cs typeface="Arial" panose="020B0604020202020204" pitchFamily="34" charset="0"/>
              </a:rPr>
              <a:t>In addition to differences in case law, statutory laws, which are laws enacted by legislative action, vary among common law countries. </a:t>
            </a:r>
          </a:p>
        </p:txBody>
      </p:sp>
      <p:sp>
        <p:nvSpPr>
          <p:cNvPr id="2" name="Slide Number Placeholder 1"/>
          <p:cNvSpPr>
            <a:spLocks noGrp="1"/>
          </p:cNvSpPr>
          <p:nvPr>
            <p:ph type="sldNum" sz="quarter" idx="12"/>
          </p:nvPr>
        </p:nvSpPr>
        <p:spPr/>
        <p:txBody>
          <a:bodyPr/>
          <a:lstStyle/>
          <a:p>
            <a:fld id="{182F15D9-E63D-4E66-A438-59A921FC5846}" type="slidenum">
              <a:rPr lang="en-US" smtClean="0"/>
              <a:t>7</a:t>
            </a:fld>
            <a:endParaRPr lang="en-US"/>
          </a:p>
        </p:txBody>
      </p:sp>
    </p:spTree>
    <p:extLst>
      <p:ext uri="{BB962C8B-B14F-4D97-AF65-F5344CB8AC3E}">
        <p14:creationId xmlns:p14="http://schemas.microsoft.com/office/powerpoint/2010/main" val="267881502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a:bodyPr>
          <a:lstStyle/>
          <a:p>
            <a:pPr eaLnBrk="1" hangingPunct="1"/>
            <a:r>
              <a:rPr lang="en-US" sz="3600" dirty="0" smtClean="0">
                <a:latin typeface="Arial" panose="020B0604020202020204" pitchFamily="34" charset="0"/>
                <a:cs typeface="Arial" panose="020B0604020202020204" pitchFamily="34" charset="0"/>
              </a:rPr>
              <a:t>Example of Countries Using Common Law</a:t>
            </a:r>
          </a:p>
        </p:txBody>
      </p:sp>
      <p:sp>
        <p:nvSpPr>
          <p:cNvPr id="7171" name="Rectangle 3"/>
          <p:cNvSpPr>
            <a:spLocks noGrp="1" noChangeArrowheads="1"/>
          </p:cNvSpPr>
          <p:nvPr>
            <p:ph sz="half" idx="1"/>
          </p:nvPr>
        </p:nvSpPr>
        <p:spPr>
          <a:xfrm>
            <a:off x="990600" y="1905000"/>
            <a:ext cx="6934200" cy="4495800"/>
          </a:xfrm>
        </p:spPr>
        <p:txBody>
          <a:bodyPr>
            <a:normAutofit/>
          </a:bodyPr>
          <a:lstStyle/>
          <a:p>
            <a:pPr eaLnBrk="1" hangingPunct="1"/>
            <a:r>
              <a:rPr lang="en-US" sz="2400" dirty="0" smtClean="0">
                <a:latin typeface="Arial" panose="020B0604020202020204" pitchFamily="34" charset="0"/>
                <a:cs typeface="Arial" panose="020B0604020202020204" pitchFamily="34" charset="0"/>
              </a:rPr>
              <a:t>United States</a:t>
            </a:r>
          </a:p>
          <a:p>
            <a:pPr eaLnBrk="1" hangingPunct="1"/>
            <a:r>
              <a:rPr lang="en-US" sz="2400" dirty="0" smtClean="0">
                <a:latin typeface="Arial" panose="020B0604020202020204" pitchFamily="34" charset="0"/>
                <a:cs typeface="Arial" panose="020B0604020202020204" pitchFamily="34" charset="0"/>
              </a:rPr>
              <a:t>Canada</a:t>
            </a:r>
          </a:p>
          <a:p>
            <a:pPr eaLnBrk="1" hangingPunct="1"/>
            <a:r>
              <a:rPr lang="en-US" sz="2400" dirty="0" smtClean="0">
                <a:latin typeface="Arial" panose="020B0604020202020204" pitchFamily="34" charset="0"/>
                <a:cs typeface="Arial" panose="020B0604020202020204" pitchFamily="34" charset="0"/>
              </a:rPr>
              <a:t>Australia</a:t>
            </a:r>
          </a:p>
          <a:p>
            <a:pPr eaLnBrk="1" hangingPunct="1"/>
            <a:r>
              <a:rPr lang="en-US" sz="2400" dirty="0" smtClean="0">
                <a:latin typeface="Arial" panose="020B0604020202020204" pitchFamily="34" charset="0"/>
                <a:cs typeface="Arial" panose="020B0604020202020204" pitchFamily="34" charset="0"/>
              </a:rPr>
              <a:t>India</a:t>
            </a:r>
          </a:p>
          <a:p>
            <a:pPr eaLnBrk="1" hangingPunct="1"/>
            <a:r>
              <a:rPr lang="en-US" sz="2400" dirty="0" smtClean="0">
                <a:latin typeface="Arial" panose="020B0604020202020204" pitchFamily="34" charset="0"/>
                <a:cs typeface="Arial" panose="020B0604020202020204" pitchFamily="34" charset="0"/>
              </a:rPr>
              <a:t>New Zealand</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Barbados</a:t>
            </a:r>
          </a:p>
          <a:p>
            <a:r>
              <a:rPr lang="en-US" sz="2400" dirty="0">
                <a:latin typeface="Arial" panose="020B0604020202020204" pitchFamily="34" charset="0"/>
                <a:cs typeface="Arial" panose="020B0604020202020204" pitchFamily="34" charset="0"/>
              </a:rPr>
              <a:t>Saint Kitts</a:t>
            </a:r>
          </a:p>
          <a:p>
            <a:r>
              <a:rPr lang="en-US" sz="2400" dirty="0">
                <a:latin typeface="Arial" panose="020B0604020202020204" pitchFamily="34" charset="0"/>
                <a:cs typeface="Arial" panose="020B0604020202020204" pitchFamily="34" charset="0"/>
              </a:rPr>
              <a:t>Nevis</a:t>
            </a:r>
          </a:p>
          <a:p>
            <a:r>
              <a:rPr lang="en-US" sz="2400" dirty="0">
                <a:latin typeface="Arial" panose="020B0604020202020204" pitchFamily="34" charset="0"/>
                <a:cs typeface="Arial" panose="020B0604020202020204" pitchFamily="34" charset="0"/>
              </a:rPr>
              <a:t>Malaysia</a:t>
            </a:r>
          </a:p>
          <a:p>
            <a:pPr eaLnBrk="1" hangingPunct="1"/>
            <a:endParaRPr lang="en-US" sz="2400" dirty="0" smtClean="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8</a:t>
            </a:fld>
            <a:endParaRPr lang="en-US"/>
          </a:p>
        </p:txBody>
      </p:sp>
    </p:spTree>
    <p:extLst>
      <p:ext uri="{BB962C8B-B14F-4D97-AF65-F5344CB8AC3E}">
        <p14:creationId xmlns:p14="http://schemas.microsoft.com/office/powerpoint/2010/main" val="303649537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23900" y="152400"/>
            <a:ext cx="7772400" cy="1039368"/>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Civil Law</a:t>
            </a:r>
          </a:p>
        </p:txBody>
      </p:sp>
      <p:sp>
        <p:nvSpPr>
          <p:cNvPr id="8195" name="Rectangle 3"/>
          <p:cNvSpPr>
            <a:spLocks noGrp="1" noChangeArrowheads="1"/>
          </p:cNvSpPr>
          <p:nvPr>
            <p:ph idx="1"/>
          </p:nvPr>
        </p:nvSpPr>
        <p:spPr>
          <a:xfrm>
            <a:off x="533400" y="1191768"/>
            <a:ext cx="8153400" cy="4980432"/>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An </a:t>
            </a:r>
            <a:r>
              <a:rPr lang="en-US" sz="2400" dirty="0">
                <a:latin typeface="Arial" panose="020B0604020202020204" pitchFamily="34" charset="0"/>
                <a:cs typeface="Arial" panose="020B0604020202020204" pitchFamily="34" charset="0"/>
              </a:rPr>
              <a:t>important difference between common law and civil law systems is apparent in the roles of judges and lawyers.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a common law system, the judge serves as a neutral referee, ruling on various motions by the opposing parties’ lawyers.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These </a:t>
            </a:r>
            <a:r>
              <a:rPr lang="en-US" sz="2400" dirty="0">
                <a:latin typeface="Arial" panose="020B0604020202020204" pitchFamily="34" charset="0"/>
                <a:cs typeface="Arial" panose="020B0604020202020204" pitchFamily="34" charset="0"/>
              </a:rPr>
              <a:t>lawyers are responsible for developing their clients’ cases and choosing which evidence to submit on their clients’ behalf. </a:t>
            </a:r>
            <a:endParaRPr lang="en-US" sz="2400" dirty="0" smtClean="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9</a:t>
            </a:fld>
            <a:endParaRPr lang="en-US"/>
          </a:p>
        </p:txBody>
      </p:sp>
    </p:spTree>
    <p:extLst>
      <p:ext uri="{BB962C8B-B14F-4D97-AF65-F5344CB8AC3E}">
        <p14:creationId xmlns:p14="http://schemas.microsoft.com/office/powerpoint/2010/main" val="130592870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5800" y="484632"/>
            <a:ext cx="7772400" cy="1039368"/>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Civil Law</a:t>
            </a:r>
          </a:p>
        </p:txBody>
      </p:sp>
      <p:sp>
        <p:nvSpPr>
          <p:cNvPr id="8195" name="Rectangle 3"/>
          <p:cNvSpPr>
            <a:spLocks noGrp="1" noChangeArrowheads="1"/>
          </p:cNvSpPr>
          <p:nvPr>
            <p:ph idx="1"/>
          </p:nvPr>
        </p:nvSpPr>
        <p:spPr>
          <a:xfrm>
            <a:off x="685800" y="1524000"/>
            <a:ext cx="7772400" cy="46482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a civil law system, the judge takes on many of the tasks of the lawyers.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a:latin typeface="Arial" panose="020B0604020202020204" pitchFamily="34" charset="0"/>
                <a:cs typeface="Arial" panose="020B0604020202020204" pitchFamily="34" charset="0"/>
              </a:rPr>
              <a:t>Based on codification of what is and is not permissible</a:t>
            </a:r>
          </a:p>
          <a:p>
            <a:pPr algn="just">
              <a:lnSpc>
                <a:spcPct val="150000"/>
              </a:lnSpc>
            </a:pPr>
            <a:r>
              <a:rPr lang="en-US" sz="2400" dirty="0">
                <a:latin typeface="Arial" panose="020B0604020202020204" pitchFamily="34" charset="0"/>
                <a:cs typeface="Arial" panose="020B0604020202020204" pitchFamily="34" charset="0"/>
              </a:rPr>
              <a:t>Originated in biblical times with the Romans</a:t>
            </a:r>
          </a:p>
          <a:p>
            <a:pPr algn="just">
              <a:lnSpc>
                <a:spcPct val="150000"/>
              </a:lnSpc>
            </a:pPr>
            <a:r>
              <a:rPr lang="en-US" sz="2400" dirty="0">
                <a:latin typeface="Arial" panose="020B0604020202020204" pitchFamily="34" charset="0"/>
                <a:cs typeface="Arial" panose="020B0604020202020204" pitchFamily="34" charset="0"/>
              </a:rPr>
              <a:t>Reinforced by French Napoleonic code</a:t>
            </a:r>
          </a:p>
          <a:p>
            <a:pPr algn="just">
              <a:lnSpc>
                <a:spcPct val="150000"/>
              </a:lnSpc>
            </a:pPr>
            <a:r>
              <a:rPr lang="en-US" sz="2400" dirty="0">
                <a:latin typeface="Arial" panose="020B0604020202020204" pitchFamily="34" charset="0"/>
                <a:cs typeface="Arial" panose="020B0604020202020204" pitchFamily="34" charset="0"/>
              </a:rPr>
              <a:t>Judge determines scope of evidence collected and </a:t>
            </a:r>
            <a:r>
              <a:rPr lang="en-US" sz="2400" dirty="0" smtClean="0">
                <a:latin typeface="Arial" panose="020B0604020202020204" pitchFamily="34" charset="0"/>
                <a:cs typeface="Arial" panose="020B0604020202020204" pitchFamily="34" charset="0"/>
              </a:rPr>
              <a:t>presented</a:t>
            </a:r>
            <a:endParaRPr lang="en-US" sz="2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10</a:t>
            </a:fld>
            <a:endParaRPr lang="en-US"/>
          </a:p>
        </p:txBody>
      </p:sp>
    </p:spTree>
    <p:extLst>
      <p:ext uri="{BB962C8B-B14F-4D97-AF65-F5344CB8AC3E}">
        <p14:creationId xmlns:p14="http://schemas.microsoft.com/office/powerpoint/2010/main" val="10178361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484632"/>
            <a:ext cx="7772400" cy="1039368"/>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Religious Law</a:t>
            </a:r>
          </a:p>
        </p:txBody>
      </p:sp>
      <p:sp>
        <p:nvSpPr>
          <p:cNvPr id="9219" name="Rectangle 3"/>
          <p:cNvSpPr>
            <a:spLocks noGrp="1" noChangeArrowheads="1"/>
          </p:cNvSpPr>
          <p:nvPr>
            <p:ph idx="1"/>
          </p:nvPr>
        </p:nvSpPr>
        <p:spPr>
          <a:xfrm>
            <a:off x="685800" y="1371600"/>
            <a:ext cx="7772400" cy="4953000"/>
          </a:xfrm>
        </p:spPr>
        <p:txBody>
          <a:bodyPr>
            <a:normAutofit fontScale="92500" lnSpcReduction="20000"/>
          </a:bodyPr>
          <a:lstStyle/>
          <a:p>
            <a:pPr algn="just" eaLnBrk="1" hangingPunct="1">
              <a:lnSpc>
                <a:spcPct val="150000"/>
              </a:lnSpc>
            </a:pPr>
            <a:r>
              <a:rPr lang="en-US" sz="2400" dirty="0" smtClean="0">
                <a:latin typeface="Arial" panose="020B0604020202020204" pitchFamily="34" charset="0"/>
                <a:cs typeface="Arial" panose="020B0604020202020204" pitchFamily="34" charset="0"/>
              </a:rPr>
              <a:t>Based on the officially established rules governing faith and practice of a particular religion</a:t>
            </a:r>
          </a:p>
          <a:p>
            <a:pPr algn="just" eaLnBrk="1" hangingPunct="1">
              <a:lnSpc>
                <a:spcPct val="150000"/>
              </a:lnSpc>
            </a:pPr>
            <a:r>
              <a:rPr lang="en-US" sz="2400" dirty="0" smtClean="0">
                <a:latin typeface="Arial" panose="020B0604020202020204" pitchFamily="34" charset="0"/>
                <a:cs typeface="Arial" panose="020B0604020202020204" pitchFamily="34" charset="0"/>
              </a:rPr>
              <a:t>A country that applies religious law to civil and criminal conduct is called a theocracy</a:t>
            </a:r>
          </a:p>
          <a:p>
            <a:pPr algn="just">
              <a:lnSpc>
                <a:spcPct val="150000"/>
              </a:lnSpc>
            </a:pPr>
            <a:r>
              <a:rPr lang="en-US" sz="2400" dirty="0">
                <a:latin typeface="Arial" panose="020B0604020202020204" pitchFamily="34" charset="0"/>
                <a:cs typeface="Arial" panose="020B0604020202020204" pitchFamily="34" charset="0"/>
              </a:rPr>
              <a:t>Iran is an example of a theocracy. A group of mullahs, or holy men, determine legality through their interpretation of the Koran. </a:t>
            </a:r>
          </a:p>
          <a:p>
            <a:pPr algn="just">
              <a:lnSpc>
                <a:spcPct val="150000"/>
              </a:lnSpc>
            </a:pPr>
            <a:r>
              <a:rPr lang="en-US" sz="2400" dirty="0">
                <a:latin typeface="Arial" panose="020B0604020202020204" pitchFamily="34" charset="0"/>
                <a:cs typeface="Arial" panose="020B0604020202020204" pitchFamily="34" charset="0"/>
              </a:rPr>
              <a:t>Countries relying upon religious law often have other features such as an absence of due process and appeals procedures. </a:t>
            </a:r>
          </a:p>
        </p:txBody>
      </p:sp>
      <p:sp>
        <p:nvSpPr>
          <p:cNvPr id="2" name="Slide Number Placeholder 1"/>
          <p:cNvSpPr>
            <a:spLocks noGrp="1"/>
          </p:cNvSpPr>
          <p:nvPr>
            <p:ph type="sldNum" sz="quarter" idx="12"/>
          </p:nvPr>
        </p:nvSpPr>
        <p:spPr/>
        <p:txBody>
          <a:bodyPr/>
          <a:lstStyle/>
          <a:p>
            <a:fld id="{182F15D9-E63D-4E66-A438-59A921FC5846}" type="slidenum">
              <a:rPr lang="en-US" smtClean="0"/>
              <a:t>11</a:t>
            </a:fld>
            <a:endParaRPr lang="en-US"/>
          </a:p>
        </p:txBody>
      </p:sp>
    </p:spTree>
    <p:extLst>
      <p:ext uri="{BB962C8B-B14F-4D97-AF65-F5344CB8AC3E}">
        <p14:creationId xmlns:p14="http://schemas.microsoft.com/office/powerpoint/2010/main" val="6879647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963168"/>
          </a:xfrm>
        </p:spPr>
        <p:txBody>
          <a:bodyPr>
            <a:normAutofit/>
          </a:bodyPr>
          <a:lstStyle/>
          <a:p>
            <a:pPr algn="ctr"/>
            <a:r>
              <a:rPr lang="en-US" sz="3600" dirty="0">
                <a:latin typeface="Arial" panose="020B0604020202020204" pitchFamily="34" charset="0"/>
                <a:cs typeface="Arial" panose="020B0604020202020204" pitchFamily="34" charset="0"/>
              </a:rPr>
              <a:t>Bureaucratic Law</a:t>
            </a:r>
          </a:p>
        </p:txBody>
      </p:sp>
      <p:sp>
        <p:nvSpPr>
          <p:cNvPr id="2" name="Content Placeholder 1"/>
          <p:cNvSpPr>
            <a:spLocks noGrp="1"/>
          </p:cNvSpPr>
          <p:nvPr>
            <p:ph idx="1"/>
          </p:nvPr>
        </p:nvSpPr>
        <p:spPr>
          <a:xfrm>
            <a:off x="381000" y="1295400"/>
            <a:ext cx="8382000" cy="5257800"/>
          </a:xfrm>
        </p:spPr>
        <p:txBody>
          <a:bodyPr>
            <a:normAutofit fontScale="92500" lnSpcReduction="20000"/>
          </a:bodyPr>
          <a:lstStyle/>
          <a:p>
            <a:pPr algn="just">
              <a:lnSpc>
                <a:spcPct val="15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Bureaucratic law is the legal system in communist countries and in dictatorships</a:t>
            </a:r>
            <a:r>
              <a:rPr lang="en-US" sz="2400" dirty="0" smtClean="0">
                <a:latin typeface="Arial" panose="020B0604020202020204" pitchFamily="34" charset="0"/>
                <a:cs typeface="Arial" panose="020B0604020202020204" pitchFamily="34" charset="0"/>
              </a:rPr>
              <a:t>.</a:t>
            </a:r>
          </a:p>
          <a:p>
            <a:pPr algn="just">
              <a:lnSpc>
                <a:spcPct val="15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Bureaucratic law is whatever the country’s bureaucrats say it is, regardless of the formal law of the land. </a:t>
            </a:r>
            <a:endParaRPr lang="en-US" sz="24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Contracts </a:t>
            </a:r>
            <a:r>
              <a:rPr lang="en-US" sz="2400" dirty="0">
                <a:latin typeface="Arial" panose="020B0604020202020204" pitchFamily="34" charset="0"/>
                <a:cs typeface="Arial" panose="020B0604020202020204" pitchFamily="34" charset="0"/>
              </a:rPr>
              <a:t>can be made or broken at the whim of those in power. </a:t>
            </a:r>
            <a:endParaRPr lang="en-US" sz="24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countries relying on bureaucratic law, the ability of an international business to manage its operations is compromised by bureaucrats. </a:t>
            </a:r>
            <a:endParaRPr lang="en-US" sz="24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International </a:t>
            </a:r>
            <a:r>
              <a:rPr lang="en-US" sz="2400" dirty="0">
                <a:latin typeface="Arial" panose="020B0604020202020204" pitchFamily="34" charset="0"/>
                <a:cs typeface="Arial" panose="020B0604020202020204" pitchFamily="34" charset="0"/>
              </a:rPr>
              <a:t>managers are often confronted with arbitrary rules. This is frequently a complaint for businesses operating in China. </a:t>
            </a:r>
          </a:p>
        </p:txBody>
      </p:sp>
      <p:sp>
        <p:nvSpPr>
          <p:cNvPr id="4" name="Slide Number Placeholder 3"/>
          <p:cNvSpPr>
            <a:spLocks noGrp="1"/>
          </p:cNvSpPr>
          <p:nvPr>
            <p:ph type="sldNum" sz="quarter" idx="12"/>
          </p:nvPr>
        </p:nvSpPr>
        <p:spPr/>
        <p:txBody>
          <a:bodyPr/>
          <a:lstStyle/>
          <a:p>
            <a:fld id="{182F15D9-E63D-4E66-A438-59A921FC5846}" type="slidenum">
              <a:rPr lang="en-US" smtClean="0"/>
              <a:t>12</a:t>
            </a:fld>
            <a:endParaRPr lang="en-US"/>
          </a:p>
        </p:txBody>
      </p:sp>
    </p:spTree>
    <p:extLst>
      <p:ext uri="{BB962C8B-B14F-4D97-AF65-F5344CB8AC3E}">
        <p14:creationId xmlns:p14="http://schemas.microsoft.com/office/powerpoint/2010/main" val="19550052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52400" y="274638"/>
            <a:ext cx="8991600" cy="1143000"/>
          </a:xfrm>
        </p:spPr>
        <p:txBody>
          <a:bodyPr>
            <a:noAutofit/>
          </a:bodyPr>
          <a:lstStyle/>
          <a:p>
            <a:pPr algn="ctr" eaLnBrk="1" hangingPunct="1"/>
            <a:r>
              <a:rPr lang="en-US" sz="3600" dirty="0" smtClean="0">
                <a:latin typeface="Arial" panose="020B0604020202020204" pitchFamily="34" charset="0"/>
                <a:cs typeface="Arial" panose="020B0604020202020204" pitchFamily="34" charset="0"/>
              </a:rPr>
              <a:t>Laws Affecting International Business Transactions</a:t>
            </a:r>
          </a:p>
        </p:txBody>
      </p:sp>
      <p:sp>
        <p:nvSpPr>
          <p:cNvPr id="317444" name="AutoShape 4"/>
          <p:cNvSpPr>
            <a:spLocks noChangeArrowheads="1"/>
          </p:cNvSpPr>
          <p:nvPr/>
        </p:nvSpPr>
        <p:spPr bwMode="auto">
          <a:xfrm>
            <a:off x="1371600" y="1981200"/>
            <a:ext cx="5867400" cy="990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3200" dirty="0"/>
              <a:t>Sanction</a:t>
            </a:r>
          </a:p>
        </p:txBody>
      </p:sp>
      <p:sp>
        <p:nvSpPr>
          <p:cNvPr id="317445" name="AutoShape 5"/>
          <p:cNvSpPr>
            <a:spLocks noChangeArrowheads="1"/>
          </p:cNvSpPr>
          <p:nvPr/>
        </p:nvSpPr>
        <p:spPr bwMode="auto">
          <a:xfrm>
            <a:off x="1371600" y="3352800"/>
            <a:ext cx="5867400" cy="990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3200" dirty="0"/>
              <a:t>Embargo</a:t>
            </a:r>
          </a:p>
        </p:txBody>
      </p:sp>
      <p:sp>
        <p:nvSpPr>
          <p:cNvPr id="317446" name="AutoShape 6"/>
          <p:cNvSpPr>
            <a:spLocks noChangeArrowheads="1"/>
          </p:cNvSpPr>
          <p:nvPr/>
        </p:nvSpPr>
        <p:spPr bwMode="auto">
          <a:xfrm>
            <a:off x="1371600" y="4648200"/>
            <a:ext cx="5867400" cy="990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3200" dirty="0"/>
              <a:t>Extraterritoriality </a:t>
            </a:r>
          </a:p>
        </p:txBody>
      </p:sp>
      <p:sp>
        <p:nvSpPr>
          <p:cNvPr id="2" name="Slide Number Placeholder 1"/>
          <p:cNvSpPr>
            <a:spLocks noGrp="1"/>
          </p:cNvSpPr>
          <p:nvPr>
            <p:ph type="sldNum" sz="quarter" idx="12"/>
          </p:nvPr>
        </p:nvSpPr>
        <p:spPr/>
        <p:txBody>
          <a:bodyPr/>
          <a:lstStyle/>
          <a:p>
            <a:fld id="{182F15D9-E63D-4E66-A438-59A921FC5846}" type="slidenum">
              <a:rPr lang="en-US" smtClean="0"/>
              <a:t>13</a:t>
            </a:fld>
            <a:endParaRPr lang="en-US"/>
          </a:p>
        </p:txBody>
      </p:sp>
    </p:spTree>
    <p:extLst>
      <p:ext uri="{BB962C8B-B14F-4D97-AF65-F5344CB8AC3E}">
        <p14:creationId xmlns:p14="http://schemas.microsoft.com/office/powerpoint/2010/main" val="93089387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8229600" cy="1609344"/>
          </a:xfrm>
        </p:spPr>
        <p:txBody>
          <a:bodyPr>
            <a:noAutofit/>
          </a:bodyPr>
          <a:lstStyle/>
          <a:p>
            <a:pPr algn="ctr"/>
            <a:r>
              <a:rPr lang="en-US" sz="3600" dirty="0">
                <a:latin typeface="Arial" panose="020B0604020202020204" pitchFamily="34" charset="0"/>
                <a:cs typeface="Arial" panose="020B0604020202020204" pitchFamily="34" charset="0"/>
              </a:rPr>
              <a:t>Laws Affecting </a:t>
            </a:r>
            <a:r>
              <a:rPr lang="en-US" sz="3600" dirty="0" smtClean="0">
                <a:latin typeface="Arial" panose="020B0604020202020204" pitchFamily="34" charset="0"/>
                <a:cs typeface="Arial" panose="020B0604020202020204" pitchFamily="34" charset="0"/>
              </a:rPr>
              <a:t>International </a:t>
            </a:r>
            <a:r>
              <a:rPr lang="en-US" sz="3600" dirty="0">
                <a:latin typeface="Arial" panose="020B0604020202020204" pitchFamily="34" charset="0"/>
                <a:cs typeface="Arial" panose="020B0604020202020204" pitchFamily="34" charset="0"/>
              </a:rPr>
              <a:t>Business Transactions</a:t>
            </a:r>
          </a:p>
        </p:txBody>
      </p:sp>
      <p:sp>
        <p:nvSpPr>
          <p:cNvPr id="2" name="Content Placeholder 1"/>
          <p:cNvSpPr>
            <a:spLocks noGrp="1"/>
          </p:cNvSpPr>
          <p:nvPr>
            <p:ph idx="1"/>
          </p:nvPr>
        </p:nvSpPr>
        <p:spPr>
          <a:xfrm>
            <a:off x="457200" y="1905000"/>
            <a:ext cx="8153400" cy="4267200"/>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Laws may be explicitly designed to regulate international business activities.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Sanctions </a:t>
            </a:r>
            <a:r>
              <a:rPr lang="en-US" sz="2400" dirty="0">
                <a:latin typeface="Arial" panose="020B0604020202020204" pitchFamily="34" charset="0"/>
                <a:cs typeface="Arial" panose="020B0604020202020204" pitchFamily="34" charset="0"/>
              </a:rPr>
              <a:t>are restraints against commerce.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They </a:t>
            </a:r>
            <a:r>
              <a:rPr lang="en-US" sz="2400" dirty="0">
                <a:latin typeface="Arial" panose="020B0604020202020204" pitchFamily="34" charset="0"/>
                <a:cs typeface="Arial" panose="020B0604020202020204" pitchFamily="34" charset="0"/>
              </a:rPr>
              <a:t>may take many forms including restricting access to high-technology goods, withdrawing preferential tariff treatment, boycotting a country’s goods, and denying new loans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14</a:t>
            </a:fld>
            <a:endParaRPr lang="en-US"/>
          </a:p>
        </p:txBody>
      </p:sp>
    </p:spTree>
    <p:extLst>
      <p:ext uri="{BB962C8B-B14F-4D97-AF65-F5344CB8AC3E}">
        <p14:creationId xmlns:p14="http://schemas.microsoft.com/office/powerpoint/2010/main" val="305957378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8229600" cy="1609344"/>
          </a:xfrm>
        </p:spPr>
        <p:txBody>
          <a:bodyPr>
            <a:noAutofit/>
          </a:bodyPr>
          <a:lstStyle/>
          <a:p>
            <a:pPr algn="ctr"/>
            <a:r>
              <a:rPr lang="en-US" sz="3600" dirty="0">
                <a:latin typeface="Arial" panose="020B0604020202020204" pitchFamily="34" charset="0"/>
                <a:cs typeface="Arial" panose="020B0604020202020204" pitchFamily="34" charset="0"/>
              </a:rPr>
              <a:t>Laws Affecting </a:t>
            </a:r>
            <a:r>
              <a:rPr lang="en-US" sz="3600" dirty="0" smtClean="0">
                <a:latin typeface="Arial" panose="020B0604020202020204" pitchFamily="34" charset="0"/>
                <a:cs typeface="Arial" panose="020B0604020202020204" pitchFamily="34" charset="0"/>
              </a:rPr>
              <a:t>International </a:t>
            </a:r>
            <a:r>
              <a:rPr lang="en-US" sz="3600" dirty="0">
                <a:latin typeface="Arial" panose="020B0604020202020204" pitchFamily="34" charset="0"/>
                <a:cs typeface="Arial" panose="020B0604020202020204" pitchFamily="34" charset="0"/>
              </a:rPr>
              <a:t>Business Transactions</a:t>
            </a:r>
          </a:p>
        </p:txBody>
      </p:sp>
      <p:sp>
        <p:nvSpPr>
          <p:cNvPr id="2" name="Content Placeholder 1"/>
          <p:cNvSpPr>
            <a:spLocks noGrp="1"/>
          </p:cNvSpPr>
          <p:nvPr>
            <p:ph idx="1"/>
          </p:nvPr>
        </p:nvSpPr>
        <p:spPr>
          <a:xfrm>
            <a:off x="457200" y="1981200"/>
            <a:ext cx="8001000" cy="4191000"/>
          </a:xfrm>
        </p:spPr>
        <p:txBody>
          <a:bodyPr>
            <a:noAutofit/>
          </a:bodyPr>
          <a:lstStyle/>
          <a:p>
            <a:pPr algn="just">
              <a:lnSpc>
                <a:spcPct val="100000"/>
              </a:lnSpc>
            </a:pPr>
            <a:r>
              <a:rPr lang="en-US" sz="2400" dirty="0" smtClean="0">
                <a:latin typeface="Arial" panose="020B0604020202020204" pitchFamily="34" charset="0"/>
                <a:cs typeface="Arial" panose="020B0604020202020204" pitchFamily="34" charset="0"/>
              </a:rPr>
              <a:t>One </a:t>
            </a:r>
            <a:r>
              <a:rPr lang="en-US" sz="2400" dirty="0">
                <a:latin typeface="Arial" panose="020B0604020202020204" pitchFamily="34" charset="0"/>
                <a:cs typeface="Arial" panose="020B0604020202020204" pitchFamily="34" charset="0"/>
              </a:rPr>
              <a:t>form of sanction is to export controls on high-technology goods.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Many </a:t>
            </a:r>
            <a:r>
              <a:rPr lang="en-US" sz="2400" dirty="0">
                <a:latin typeface="Arial" panose="020B0604020202020204" pitchFamily="34" charset="0"/>
                <a:cs typeface="Arial" panose="020B0604020202020204" pitchFamily="34" charset="0"/>
              </a:rPr>
              <a:t>technologically advanced countries control the export of so-called dual-use products that may be used for both civilian and military purposes. </a:t>
            </a:r>
          </a:p>
          <a:p>
            <a:pPr algn="just">
              <a:lnSpc>
                <a:spcPct val="100000"/>
              </a:lnSpc>
            </a:pPr>
            <a:r>
              <a:rPr lang="en-US" sz="2400" dirty="0">
                <a:latin typeface="Arial" panose="020B0604020202020204" pitchFamily="34" charset="0"/>
                <a:cs typeface="Arial" panose="020B0604020202020204" pitchFamily="34" charset="0"/>
              </a:rPr>
              <a:t>An embargo is a comprehensive sanction against all commerce with a given country.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may be imposed by countries acting in unison or alone. </a:t>
            </a:r>
          </a:p>
        </p:txBody>
      </p:sp>
      <p:sp>
        <p:nvSpPr>
          <p:cNvPr id="4" name="Slide Number Placeholder 3"/>
          <p:cNvSpPr>
            <a:spLocks noGrp="1"/>
          </p:cNvSpPr>
          <p:nvPr>
            <p:ph type="sldNum" sz="quarter" idx="12"/>
          </p:nvPr>
        </p:nvSpPr>
        <p:spPr/>
        <p:txBody>
          <a:bodyPr/>
          <a:lstStyle/>
          <a:p>
            <a:fld id="{182F15D9-E63D-4E66-A438-59A921FC5846}" type="slidenum">
              <a:rPr lang="en-US" smtClean="0"/>
              <a:t>15</a:t>
            </a:fld>
            <a:endParaRPr lang="en-US"/>
          </a:p>
        </p:txBody>
      </p:sp>
    </p:spTree>
    <p:extLst>
      <p:ext uri="{BB962C8B-B14F-4D97-AF65-F5344CB8AC3E}">
        <p14:creationId xmlns:p14="http://schemas.microsoft.com/office/powerpoint/2010/main" val="56373104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8229600" cy="1609344"/>
          </a:xfrm>
        </p:spPr>
        <p:txBody>
          <a:bodyPr>
            <a:noAutofit/>
          </a:bodyPr>
          <a:lstStyle/>
          <a:p>
            <a:pPr algn="ctr"/>
            <a:r>
              <a:rPr lang="en-US" sz="3600" dirty="0">
                <a:latin typeface="Arial" panose="020B0604020202020204" pitchFamily="34" charset="0"/>
                <a:cs typeface="Arial" panose="020B0604020202020204" pitchFamily="34" charset="0"/>
              </a:rPr>
              <a:t>Laws Affecting </a:t>
            </a:r>
            <a:r>
              <a:rPr lang="en-US" sz="3600" dirty="0" smtClean="0">
                <a:latin typeface="Arial" panose="020B0604020202020204" pitchFamily="34" charset="0"/>
                <a:cs typeface="Arial" panose="020B0604020202020204" pitchFamily="34" charset="0"/>
              </a:rPr>
              <a:t>International </a:t>
            </a:r>
            <a:r>
              <a:rPr lang="en-US" sz="3600" dirty="0">
                <a:latin typeface="Arial" panose="020B0604020202020204" pitchFamily="34" charset="0"/>
                <a:cs typeface="Arial" panose="020B0604020202020204" pitchFamily="34" charset="0"/>
              </a:rPr>
              <a:t>Business Transactions</a:t>
            </a:r>
          </a:p>
        </p:txBody>
      </p:sp>
      <p:sp>
        <p:nvSpPr>
          <p:cNvPr id="2" name="Content Placeholder 1"/>
          <p:cNvSpPr>
            <a:spLocks noGrp="1"/>
          </p:cNvSpPr>
          <p:nvPr>
            <p:ph idx="1"/>
          </p:nvPr>
        </p:nvSpPr>
        <p:spPr>
          <a:xfrm>
            <a:off x="304800" y="1905000"/>
            <a:ext cx="8153400" cy="4267200"/>
          </a:xfrm>
        </p:spPr>
        <p:txBody>
          <a:bodyPr>
            <a:noAutofit/>
          </a:bodyPr>
          <a:lstStyle/>
          <a:p>
            <a:pPr algn="just">
              <a:lnSpc>
                <a:spcPct val="150000"/>
              </a:lnSpc>
            </a:pPr>
            <a:r>
              <a:rPr lang="en-US" sz="2300" dirty="0" smtClean="0">
                <a:latin typeface="Arial" panose="020B0604020202020204" pitchFamily="34" charset="0"/>
                <a:cs typeface="Arial" panose="020B0604020202020204" pitchFamily="34" charset="0"/>
              </a:rPr>
              <a:t>Countries </a:t>
            </a:r>
            <a:r>
              <a:rPr lang="en-US" sz="2300" dirty="0">
                <a:latin typeface="Arial" panose="020B0604020202020204" pitchFamily="34" charset="0"/>
                <a:cs typeface="Arial" panose="020B0604020202020204" pitchFamily="34" charset="0"/>
              </a:rPr>
              <a:t>may also attempt to regulate business activities that are conducted outside their borders.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smtClean="0">
                <a:latin typeface="Arial" panose="020B0604020202020204" pitchFamily="34" charset="0"/>
                <a:cs typeface="Arial" panose="020B0604020202020204" pitchFamily="34" charset="0"/>
              </a:rPr>
              <a:t>This </a:t>
            </a:r>
            <a:r>
              <a:rPr lang="en-US" sz="2300" dirty="0">
                <a:latin typeface="Arial" panose="020B0604020202020204" pitchFamily="34" charset="0"/>
                <a:cs typeface="Arial" panose="020B0604020202020204" pitchFamily="34" charset="0"/>
              </a:rPr>
              <a:t>is known as extraterritoriality.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err="1" smtClean="0">
                <a:latin typeface="Arial" panose="020B0604020202020204" pitchFamily="34" charset="0"/>
                <a:cs typeface="Arial" panose="020B0604020202020204" pitchFamily="34" charset="0"/>
              </a:rPr>
              <a:t>Antiboycott</a:t>
            </a:r>
            <a:r>
              <a:rPr lang="en-US" sz="2300" dirty="0" smtClean="0">
                <a:latin typeface="Arial" panose="020B0604020202020204" pitchFamily="34" charset="0"/>
                <a:cs typeface="Arial" panose="020B0604020202020204" pitchFamily="34" charset="0"/>
              </a:rPr>
              <a:t> </a:t>
            </a:r>
            <a:r>
              <a:rPr lang="en-US" sz="2300" dirty="0">
                <a:latin typeface="Arial" panose="020B0604020202020204" pitchFamily="34" charset="0"/>
                <a:cs typeface="Arial" panose="020B0604020202020204" pitchFamily="34" charset="0"/>
              </a:rPr>
              <a:t>provisions in U.S. trade law have extraterritorial reach. </a:t>
            </a:r>
          </a:p>
          <a:p>
            <a:pPr algn="just">
              <a:lnSpc>
                <a:spcPct val="150000"/>
              </a:lnSpc>
            </a:pPr>
            <a:r>
              <a:rPr lang="en-US" sz="2300" dirty="0">
                <a:latin typeface="Arial" panose="020B0604020202020204" pitchFamily="34" charset="0"/>
                <a:cs typeface="Arial" panose="020B0604020202020204" pitchFamily="34" charset="0"/>
              </a:rPr>
              <a:t>The Helms-Burton Act is the most controversial application of extraterritoriality affecting international business today. </a:t>
            </a:r>
            <a:endParaRPr lang="en-US" sz="23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16</a:t>
            </a:fld>
            <a:endParaRPr lang="en-US"/>
          </a:p>
        </p:txBody>
      </p:sp>
    </p:spTree>
    <p:extLst>
      <p:ext uri="{BB962C8B-B14F-4D97-AF65-F5344CB8AC3E}">
        <p14:creationId xmlns:p14="http://schemas.microsoft.com/office/powerpoint/2010/main" val="376152769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8229600" cy="1609344"/>
          </a:xfrm>
        </p:spPr>
        <p:txBody>
          <a:bodyPr>
            <a:noAutofit/>
          </a:bodyPr>
          <a:lstStyle/>
          <a:p>
            <a:pPr algn="ctr"/>
            <a:r>
              <a:rPr lang="en-US" sz="3600" dirty="0">
                <a:latin typeface="Arial" panose="020B0604020202020204" pitchFamily="34" charset="0"/>
                <a:cs typeface="Arial" panose="020B0604020202020204" pitchFamily="34" charset="0"/>
              </a:rPr>
              <a:t>Laws Affecting </a:t>
            </a:r>
            <a:r>
              <a:rPr lang="en-US" sz="3600" dirty="0" smtClean="0">
                <a:latin typeface="Arial" panose="020B0604020202020204" pitchFamily="34" charset="0"/>
                <a:cs typeface="Arial" panose="020B0604020202020204" pitchFamily="34" charset="0"/>
              </a:rPr>
              <a:t>International </a:t>
            </a:r>
            <a:r>
              <a:rPr lang="en-US" sz="3600" dirty="0">
                <a:latin typeface="Arial" panose="020B0604020202020204" pitchFamily="34" charset="0"/>
                <a:cs typeface="Arial" panose="020B0604020202020204" pitchFamily="34" charset="0"/>
              </a:rPr>
              <a:t>Business Transactions</a:t>
            </a:r>
          </a:p>
        </p:txBody>
      </p:sp>
      <p:sp>
        <p:nvSpPr>
          <p:cNvPr id="2" name="Content Placeholder 1"/>
          <p:cNvSpPr>
            <a:spLocks noGrp="1"/>
          </p:cNvSpPr>
          <p:nvPr>
            <p:ph idx="1"/>
          </p:nvPr>
        </p:nvSpPr>
        <p:spPr>
          <a:xfrm>
            <a:off x="685800" y="2093976"/>
            <a:ext cx="7772400" cy="4078224"/>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act is directed against international firms that “traffic” in the assets of U.S. companies that were confiscated by the Cuban government when Castro assumed control in 1959.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act authorizes the U.S. government and the former U.S. owners of the confiscated assets to take action against new foreign owners. </a:t>
            </a:r>
          </a:p>
        </p:txBody>
      </p:sp>
      <p:sp>
        <p:nvSpPr>
          <p:cNvPr id="4" name="Slide Number Placeholder 3"/>
          <p:cNvSpPr>
            <a:spLocks noGrp="1"/>
          </p:cNvSpPr>
          <p:nvPr>
            <p:ph type="sldNum" sz="quarter" idx="12"/>
          </p:nvPr>
        </p:nvSpPr>
        <p:spPr/>
        <p:txBody>
          <a:bodyPr/>
          <a:lstStyle/>
          <a:p>
            <a:fld id="{182F15D9-E63D-4E66-A438-59A921FC5846}" type="slidenum">
              <a:rPr lang="en-US" smtClean="0"/>
              <a:t>17</a:t>
            </a:fld>
            <a:endParaRPr lang="en-US"/>
          </a:p>
        </p:txBody>
      </p:sp>
    </p:spTree>
    <p:extLst>
      <p:ext uri="{BB962C8B-B14F-4D97-AF65-F5344CB8AC3E}">
        <p14:creationId xmlns:p14="http://schemas.microsoft.com/office/powerpoint/2010/main" val="33877057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274638"/>
            <a:ext cx="8382000" cy="1143000"/>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Laws Directed Against Foreign Firms</a:t>
            </a:r>
          </a:p>
        </p:txBody>
      </p:sp>
      <p:sp>
        <p:nvSpPr>
          <p:cNvPr id="349187" name="AutoShape 3"/>
          <p:cNvSpPr>
            <a:spLocks noChangeArrowheads="1"/>
          </p:cNvSpPr>
          <p:nvPr/>
        </p:nvSpPr>
        <p:spPr bwMode="auto">
          <a:xfrm>
            <a:off x="762000" y="2438400"/>
            <a:ext cx="3429000" cy="1371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2800" dirty="0"/>
              <a:t>Nationalization</a:t>
            </a:r>
          </a:p>
        </p:txBody>
      </p:sp>
      <p:sp>
        <p:nvSpPr>
          <p:cNvPr id="349188" name="AutoShape 4"/>
          <p:cNvSpPr>
            <a:spLocks noChangeArrowheads="1"/>
          </p:cNvSpPr>
          <p:nvPr/>
        </p:nvSpPr>
        <p:spPr bwMode="auto">
          <a:xfrm>
            <a:off x="4267200" y="2438400"/>
            <a:ext cx="3429000" cy="1371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2800" dirty="0"/>
              <a:t>Expropriation</a:t>
            </a:r>
          </a:p>
        </p:txBody>
      </p:sp>
      <p:sp>
        <p:nvSpPr>
          <p:cNvPr id="349189" name="AutoShape 5"/>
          <p:cNvSpPr>
            <a:spLocks noChangeArrowheads="1"/>
          </p:cNvSpPr>
          <p:nvPr/>
        </p:nvSpPr>
        <p:spPr bwMode="auto">
          <a:xfrm>
            <a:off x="685800" y="3962400"/>
            <a:ext cx="3429000" cy="1371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2800" dirty="0"/>
              <a:t>Confiscation</a:t>
            </a:r>
          </a:p>
        </p:txBody>
      </p:sp>
      <p:sp>
        <p:nvSpPr>
          <p:cNvPr id="349190" name="AutoShape 6"/>
          <p:cNvSpPr>
            <a:spLocks noChangeArrowheads="1"/>
          </p:cNvSpPr>
          <p:nvPr/>
        </p:nvSpPr>
        <p:spPr bwMode="auto">
          <a:xfrm>
            <a:off x="4267200" y="3962400"/>
            <a:ext cx="3429000" cy="1371600"/>
          </a:xfrm>
          <a:prstGeom prst="roundRect">
            <a:avLst>
              <a:gd name="adj" fmla="val 16667"/>
            </a:avLst>
          </a:prstGeom>
          <a:gradFill rotWithShape="1">
            <a:gsLst>
              <a:gs pos="0">
                <a:srgbClr val="6666FF"/>
              </a:gs>
              <a:gs pos="50000">
                <a:schemeClr val="bg1"/>
              </a:gs>
              <a:gs pos="100000">
                <a:srgbClr val="6666FF"/>
              </a:gs>
            </a:gsLst>
            <a:lin ang="18900000" scaled="1"/>
          </a:gradFill>
          <a:ln w="9525">
            <a:noFill/>
            <a:round/>
            <a:headEnd/>
            <a:tailEnd/>
          </a:ln>
          <a:effectLst/>
        </p:spPr>
        <p:txBody>
          <a:bodyPr wrap="none" anchor="ctr"/>
          <a:lstStyle/>
          <a:p>
            <a:pPr algn="ctr">
              <a:defRPr/>
            </a:pPr>
            <a:r>
              <a:rPr lang="en-US" sz="2800"/>
              <a:t>Privatization</a:t>
            </a:r>
          </a:p>
        </p:txBody>
      </p:sp>
      <p:sp>
        <p:nvSpPr>
          <p:cNvPr id="2" name="Slide Number Placeholder 1"/>
          <p:cNvSpPr>
            <a:spLocks noGrp="1"/>
          </p:cNvSpPr>
          <p:nvPr>
            <p:ph type="sldNum" sz="quarter" idx="12"/>
          </p:nvPr>
        </p:nvSpPr>
        <p:spPr/>
        <p:txBody>
          <a:bodyPr/>
          <a:lstStyle/>
          <a:p>
            <a:fld id="{182F15D9-E63D-4E66-A438-59A921FC5846}" type="slidenum">
              <a:rPr lang="en-US" smtClean="0"/>
              <a:t>18</a:t>
            </a:fld>
            <a:endParaRPr lang="en-US"/>
          </a:p>
        </p:txBody>
      </p:sp>
    </p:spTree>
    <p:extLst>
      <p:ext uri="{BB962C8B-B14F-4D97-AF65-F5344CB8AC3E}">
        <p14:creationId xmlns:p14="http://schemas.microsoft.com/office/powerpoint/2010/main" val="117716110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484632"/>
            <a:ext cx="8305800" cy="1115568"/>
          </a:xfrm>
        </p:spPr>
        <p:txBody>
          <a:bodyPr>
            <a:normAutofit/>
          </a:bodyPr>
          <a:lstStyle/>
          <a:p>
            <a:pPr algn="ctr"/>
            <a:r>
              <a:rPr lang="en-US" sz="3600" dirty="0">
                <a:latin typeface="Arial" panose="020B0604020202020204" pitchFamily="34" charset="0"/>
                <a:cs typeface="Arial" panose="020B0604020202020204" pitchFamily="34" charset="0"/>
              </a:rPr>
              <a:t>Laws Directed Against Foreign Firms</a:t>
            </a:r>
          </a:p>
        </p:txBody>
      </p:sp>
      <p:sp>
        <p:nvSpPr>
          <p:cNvPr id="2" name="Content Placeholder 1"/>
          <p:cNvSpPr>
            <a:spLocks noGrp="1"/>
          </p:cNvSpPr>
          <p:nvPr>
            <p:ph idx="1"/>
          </p:nvPr>
        </p:nvSpPr>
        <p:spPr>
          <a:xfrm>
            <a:off x="685800" y="1752600"/>
            <a:ext cx="7772400" cy="4572000"/>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Countries may pass laws that are explicitly directed against foreign-owned firms.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When </a:t>
            </a:r>
            <a:r>
              <a:rPr lang="en-US" sz="2400" dirty="0">
                <a:latin typeface="Arial" panose="020B0604020202020204" pitchFamily="34" charset="0"/>
                <a:cs typeface="Arial" panose="020B0604020202020204" pitchFamily="34" charset="0"/>
              </a:rPr>
              <a:t>governments choose to transfer ownership of resources from the private to the public sector, this is called nationalization.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Industries </a:t>
            </a:r>
            <a:r>
              <a:rPr lang="en-US" sz="2400" dirty="0">
                <a:latin typeface="Arial" panose="020B0604020202020204" pitchFamily="34" charset="0"/>
                <a:cs typeface="Arial" panose="020B0604020202020204" pitchFamily="34" charset="0"/>
              </a:rPr>
              <a:t>that lack mobility are most susceptible to this, such as crude oil production and mining.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19</a:t>
            </a:fld>
            <a:endParaRPr lang="en-US"/>
          </a:p>
        </p:txBody>
      </p:sp>
    </p:spTree>
    <p:extLst>
      <p:ext uri="{BB962C8B-B14F-4D97-AF65-F5344CB8AC3E}">
        <p14:creationId xmlns:p14="http://schemas.microsoft.com/office/powerpoint/2010/main" val="130741067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484632"/>
            <a:ext cx="8305800" cy="1115568"/>
          </a:xfrm>
        </p:spPr>
        <p:txBody>
          <a:bodyPr>
            <a:normAutofit/>
          </a:bodyPr>
          <a:lstStyle/>
          <a:p>
            <a:pPr algn="ctr"/>
            <a:r>
              <a:rPr lang="en-US" sz="3600" dirty="0">
                <a:latin typeface="Arial" panose="020B0604020202020204" pitchFamily="34" charset="0"/>
                <a:cs typeface="Arial" panose="020B0604020202020204" pitchFamily="34" charset="0"/>
              </a:rPr>
              <a:t>Laws Directed Against Foreign Firms</a:t>
            </a:r>
          </a:p>
        </p:txBody>
      </p:sp>
      <p:sp>
        <p:nvSpPr>
          <p:cNvPr id="2" name="Content Placeholder 1"/>
          <p:cNvSpPr>
            <a:spLocks noGrp="1"/>
          </p:cNvSpPr>
          <p:nvPr>
            <p:ph idx="1"/>
          </p:nvPr>
        </p:nvSpPr>
        <p:spPr>
          <a:xfrm>
            <a:off x="457200" y="1752600"/>
            <a:ext cx="8001000" cy="45720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When </a:t>
            </a:r>
            <a:r>
              <a:rPr lang="en-US" sz="2400" dirty="0">
                <a:latin typeface="Arial" panose="020B0604020202020204" pitchFamily="34" charset="0"/>
                <a:cs typeface="Arial" panose="020B0604020202020204" pitchFamily="34" charset="0"/>
              </a:rPr>
              <a:t>the host government compensates the private owners for the loss, the transfer is called </a:t>
            </a:r>
            <a:r>
              <a:rPr lang="en-US" sz="2400" dirty="0" smtClean="0">
                <a:latin typeface="Arial" panose="020B0604020202020204" pitchFamily="34" charset="0"/>
                <a:cs typeface="Arial" panose="020B0604020202020204" pitchFamily="34" charset="0"/>
              </a:rPr>
              <a:t>expropriation.</a:t>
            </a:r>
          </a:p>
          <a:p>
            <a:pPr algn="just">
              <a:lnSpc>
                <a:spcPct val="150000"/>
              </a:lnSpc>
            </a:pPr>
            <a:r>
              <a:rPr lang="en-US" sz="2400" dirty="0" smtClean="0">
                <a:latin typeface="Arial" panose="020B0604020202020204" pitchFamily="34" charset="0"/>
                <a:cs typeface="Arial" panose="020B0604020202020204" pitchFamily="34" charset="0"/>
              </a:rPr>
              <a:t>When </a:t>
            </a:r>
            <a:r>
              <a:rPr lang="en-US" sz="2400" dirty="0">
                <a:latin typeface="Arial" panose="020B0604020202020204" pitchFamily="34" charset="0"/>
                <a:cs typeface="Arial" panose="020B0604020202020204" pitchFamily="34" charset="0"/>
              </a:rPr>
              <a:t>the host government offers no compensation, the transfer is called confiscation. </a:t>
            </a:r>
          </a:p>
          <a:p>
            <a:pPr algn="just">
              <a:lnSpc>
                <a:spcPct val="150000"/>
              </a:lnSpc>
            </a:pPr>
            <a:r>
              <a:rPr lang="en-US" sz="2400" dirty="0">
                <a:latin typeface="Arial" panose="020B0604020202020204" pitchFamily="34" charset="0"/>
                <a:cs typeface="Arial" panose="020B0604020202020204" pitchFamily="34" charset="0"/>
              </a:rPr>
              <a:t>Privatization is the conversion of state-owned property to privately-owned property. It is the opposite of nationalization and it creates opportunities for businesses. </a:t>
            </a:r>
          </a:p>
        </p:txBody>
      </p:sp>
      <p:sp>
        <p:nvSpPr>
          <p:cNvPr id="4" name="Slide Number Placeholder 3"/>
          <p:cNvSpPr>
            <a:spLocks noGrp="1"/>
          </p:cNvSpPr>
          <p:nvPr>
            <p:ph type="sldNum" sz="quarter" idx="12"/>
          </p:nvPr>
        </p:nvSpPr>
        <p:spPr/>
        <p:txBody>
          <a:bodyPr/>
          <a:lstStyle/>
          <a:p>
            <a:fld id="{182F15D9-E63D-4E66-A438-59A921FC5846}" type="slidenum">
              <a:rPr lang="en-US" smtClean="0"/>
              <a:t>20</a:t>
            </a:fld>
            <a:endParaRPr lang="en-US"/>
          </a:p>
        </p:txBody>
      </p:sp>
    </p:spTree>
    <p:extLst>
      <p:ext uri="{BB962C8B-B14F-4D97-AF65-F5344CB8AC3E}">
        <p14:creationId xmlns:p14="http://schemas.microsoft.com/office/powerpoint/2010/main" val="76083080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484632"/>
            <a:ext cx="8305800" cy="1115568"/>
          </a:xfrm>
        </p:spPr>
        <p:txBody>
          <a:bodyPr>
            <a:normAutofit/>
          </a:bodyPr>
          <a:lstStyle/>
          <a:p>
            <a:pPr algn="ctr"/>
            <a:r>
              <a:rPr lang="en-US" sz="3600" dirty="0">
                <a:latin typeface="Arial" panose="020B0604020202020204" pitchFamily="34" charset="0"/>
                <a:cs typeface="Arial" panose="020B0604020202020204" pitchFamily="34" charset="0"/>
              </a:rPr>
              <a:t>Laws Directed Against Foreign Firms</a:t>
            </a:r>
          </a:p>
        </p:txBody>
      </p:sp>
      <p:sp>
        <p:nvSpPr>
          <p:cNvPr id="2" name="Content Placeholder 1"/>
          <p:cNvSpPr>
            <a:spLocks noGrp="1"/>
          </p:cNvSpPr>
          <p:nvPr>
            <p:ph idx="1"/>
          </p:nvPr>
        </p:nvSpPr>
        <p:spPr>
          <a:xfrm>
            <a:off x="685800" y="1752600"/>
            <a:ext cx="7772400" cy="45720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Many </a:t>
            </a:r>
            <a:r>
              <a:rPr lang="en-US" sz="2400" dirty="0">
                <a:latin typeface="Arial" panose="020B0604020202020204" pitchFamily="34" charset="0"/>
                <a:cs typeface="Arial" panose="020B0604020202020204" pitchFamily="34" charset="0"/>
              </a:rPr>
              <a:t>governments limit foreign ownership of domestic firms to avoid having economies or key industries controlled by foreigners.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Countries </a:t>
            </a:r>
            <a:r>
              <a:rPr lang="en-US" sz="2400" dirty="0">
                <a:latin typeface="Arial" panose="020B0604020202020204" pitchFamily="34" charset="0"/>
                <a:cs typeface="Arial" panose="020B0604020202020204" pitchFamily="34" charset="0"/>
              </a:rPr>
              <a:t>can also constrain foreign MNCs by imposing restrictions on their ability to repatriate (return to their home countries) the profits earned in the host country. </a:t>
            </a:r>
          </a:p>
        </p:txBody>
      </p:sp>
      <p:sp>
        <p:nvSpPr>
          <p:cNvPr id="4" name="Slide Number Placeholder 3"/>
          <p:cNvSpPr>
            <a:spLocks noGrp="1"/>
          </p:cNvSpPr>
          <p:nvPr>
            <p:ph type="sldNum" sz="quarter" idx="12"/>
          </p:nvPr>
        </p:nvSpPr>
        <p:spPr/>
        <p:txBody>
          <a:bodyPr/>
          <a:lstStyle/>
          <a:p>
            <a:fld id="{182F15D9-E63D-4E66-A438-59A921FC5846}" type="slidenum">
              <a:rPr lang="en-US" smtClean="0"/>
              <a:t>21</a:t>
            </a:fld>
            <a:endParaRPr lang="en-US"/>
          </a:p>
        </p:txBody>
      </p:sp>
    </p:spTree>
    <p:extLst>
      <p:ext uri="{BB962C8B-B14F-4D97-AF65-F5344CB8AC3E}">
        <p14:creationId xmlns:p14="http://schemas.microsoft.com/office/powerpoint/2010/main" val="20340344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42900" y="304800"/>
            <a:ext cx="8458200" cy="1295400"/>
          </a:xfrm>
        </p:spPr>
        <p:txBody>
          <a:bodyPr>
            <a:normAutofit/>
          </a:bodyPr>
          <a:lstStyle/>
          <a:p>
            <a:pPr algn="ctr"/>
            <a:r>
              <a:rPr lang="en-US" sz="3600" dirty="0">
                <a:latin typeface="Arial" panose="020B0604020202020204" pitchFamily="34" charset="0"/>
                <a:cs typeface="Arial" panose="020B0604020202020204" pitchFamily="34" charset="0"/>
              </a:rPr>
              <a:t>Economic and Political Impacts of MNCs on Host Countries</a:t>
            </a:r>
          </a:p>
        </p:txBody>
      </p:sp>
      <p:sp>
        <p:nvSpPr>
          <p:cNvPr id="2" name="Content Placeholder 1"/>
          <p:cNvSpPr>
            <a:spLocks noGrp="1"/>
          </p:cNvSpPr>
          <p:nvPr>
            <p:ph idx="1"/>
          </p:nvPr>
        </p:nvSpPr>
        <p:spPr>
          <a:xfrm>
            <a:off x="609600" y="1600200"/>
            <a:ext cx="7848600" cy="4572000"/>
          </a:xfrm>
        </p:spPr>
        <p:txBody>
          <a:bodyPr>
            <a:noAutofit/>
          </a:bodyPr>
          <a:lstStyle/>
          <a:p>
            <a:pPr algn="just">
              <a:lnSpc>
                <a:spcPct val="100000"/>
              </a:lnSpc>
            </a:pPr>
            <a:r>
              <a:rPr lang="en-US" sz="2400" dirty="0">
                <a:latin typeface="Arial" panose="020B0604020202020204" pitchFamily="34" charset="0"/>
                <a:cs typeface="Arial" panose="020B0604020202020204" pitchFamily="34" charset="0"/>
              </a:rPr>
              <a:t>MNCs affect every local economy in which they compete and operate.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MNCs </a:t>
            </a:r>
            <a:r>
              <a:rPr lang="en-US" sz="2400" dirty="0">
                <a:latin typeface="Arial" panose="020B0604020202020204" pitchFamily="34" charset="0"/>
                <a:cs typeface="Arial" panose="020B0604020202020204" pitchFamily="34" charset="0"/>
              </a:rPr>
              <a:t>may make direct investments in new plants and factories, thereby creating local jobs. </a:t>
            </a:r>
            <a:r>
              <a:rPr lang="en-US" sz="2400" dirty="0" smtClean="0">
                <a:latin typeface="Arial" panose="020B0604020202020204" pitchFamily="34" charset="0"/>
                <a:cs typeface="Arial" panose="020B0604020202020204" pitchFamily="34" charset="0"/>
              </a:rPr>
              <a:t>Such </a:t>
            </a:r>
            <a:r>
              <a:rPr lang="en-US" sz="2400" dirty="0">
                <a:latin typeface="Arial" panose="020B0604020202020204" pitchFamily="34" charset="0"/>
                <a:cs typeface="Arial" panose="020B0604020202020204" pitchFamily="34" charset="0"/>
              </a:rPr>
              <a:t>investments provide work for local contractors, builders, and suppliers.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MNCs </a:t>
            </a:r>
            <a:r>
              <a:rPr lang="en-US" sz="2400" dirty="0">
                <a:latin typeface="Arial" panose="020B0604020202020204" pitchFamily="34" charset="0"/>
                <a:cs typeface="Arial" panose="020B0604020202020204" pitchFamily="34" charset="0"/>
              </a:rPr>
              <a:t>also pay taxes, which benefit the local economy and help to improve educational, transportation, and other municipal services.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a:latin typeface="Arial" panose="020B0604020202020204" pitchFamily="34" charset="0"/>
                <a:cs typeface="Arial" panose="020B0604020202020204" pitchFamily="34" charset="0"/>
              </a:rPr>
              <a:t>Technology transfer can also have positive local effects.   </a:t>
            </a:r>
          </a:p>
          <a:p>
            <a:pPr marL="0" indent="0" algn="just">
              <a:lnSpc>
                <a:spcPct val="150000"/>
              </a:lnSpc>
              <a:buNone/>
            </a:pP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22</a:t>
            </a:fld>
            <a:endParaRPr lang="en-US"/>
          </a:p>
        </p:txBody>
      </p:sp>
    </p:spTree>
    <p:extLst>
      <p:ext uri="{BB962C8B-B14F-4D97-AF65-F5344CB8AC3E}">
        <p14:creationId xmlns:p14="http://schemas.microsoft.com/office/powerpoint/2010/main" val="159397879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42900" y="304800"/>
            <a:ext cx="8458200" cy="1295400"/>
          </a:xfrm>
        </p:spPr>
        <p:txBody>
          <a:bodyPr>
            <a:normAutofit/>
          </a:bodyPr>
          <a:lstStyle/>
          <a:p>
            <a:pPr algn="ctr"/>
            <a:r>
              <a:rPr lang="en-US" sz="3600" dirty="0">
                <a:latin typeface="Arial" panose="020B0604020202020204" pitchFamily="34" charset="0"/>
                <a:cs typeface="Arial" panose="020B0604020202020204" pitchFamily="34" charset="0"/>
              </a:rPr>
              <a:t>Economic and Political Impacts of MNCs on Host Countries</a:t>
            </a:r>
          </a:p>
        </p:txBody>
      </p:sp>
      <p:sp>
        <p:nvSpPr>
          <p:cNvPr id="2" name="Content Placeholder 1"/>
          <p:cNvSpPr>
            <a:spLocks noGrp="1"/>
          </p:cNvSpPr>
          <p:nvPr>
            <p:ph idx="1"/>
          </p:nvPr>
        </p:nvSpPr>
        <p:spPr>
          <a:xfrm>
            <a:off x="609600" y="1600200"/>
            <a:ext cx="7848600" cy="4572000"/>
          </a:xfrm>
        </p:spPr>
        <p:txBody>
          <a:bodyPr>
            <a:noAutofit/>
          </a:bodyPr>
          <a:lstStyle/>
          <a:p>
            <a:pPr algn="just">
              <a:lnSpc>
                <a:spcPct val="100000"/>
              </a:lnSpc>
            </a:pPr>
            <a:r>
              <a:rPr lang="en-US" sz="2400" dirty="0" smtClean="0">
                <a:latin typeface="Arial" panose="020B0604020202020204" pitchFamily="34" charset="0"/>
                <a:cs typeface="Arial" panose="020B0604020202020204" pitchFamily="34" charset="0"/>
              </a:rPr>
              <a:t>MNCs </a:t>
            </a:r>
            <a:r>
              <a:rPr lang="en-US" sz="2400" dirty="0">
                <a:latin typeface="Arial" panose="020B0604020202020204" pitchFamily="34" charset="0"/>
                <a:cs typeface="Arial" panose="020B0604020202020204" pitchFamily="34" charset="0"/>
              </a:rPr>
              <a:t>may also have negative effects on the local economy. To the extent that MNCs compete directly with local firms, the MNCs may cause these firms to lose both jobs and profits.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As </a:t>
            </a:r>
            <a:r>
              <a:rPr lang="en-US" sz="2400" dirty="0">
                <a:latin typeface="Arial" panose="020B0604020202020204" pitchFamily="34" charset="0"/>
                <a:cs typeface="Arial" panose="020B0604020202020204" pitchFamily="34" charset="0"/>
              </a:rPr>
              <a:t>a local economy becomes more dependent on the economic health of an MNC, the financial fortunes of the firm take on increasing significance.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When </a:t>
            </a:r>
            <a:r>
              <a:rPr lang="en-US" sz="2400" dirty="0">
                <a:latin typeface="Arial" panose="020B0604020202020204" pitchFamily="34" charset="0"/>
                <a:cs typeface="Arial" panose="020B0604020202020204" pitchFamily="34" charset="0"/>
              </a:rPr>
              <a:t>retrenchment by an MNC is accompanied by layoffs, cutbacks, or a total shutdown of local operations, the effects can be devastating to a local economy. </a:t>
            </a:r>
          </a:p>
        </p:txBody>
      </p:sp>
      <p:sp>
        <p:nvSpPr>
          <p:cNvPr id="4" name="Slide Number Placeholder 3"/>
          <p:cNvSpPr>
            <a:spLocks noGrp="1"/>
          </p:cNvSpPr>
          <p:nvPr>
            <p:ph type="sldNum" sz="quarter" idx="12"/>
          </p:nvPr>
        </p:nvSpPr>
        <p:spPr/>
        <p:txBody>
          <a:bodyPr/>
          <a:lstStyle/>
          <a:p>
            <a:fld id="{182F15D9-E63D-4E66-A438-59A921FC5846}" type="slidenum">
              <a:rPr lang="en-US" smtClean="0"/>
              <a:t>23</a:t>
            </a:fld>
            <a:endParaRPr lang="en-US"/>
          </a:p>
        </p:txBody>
      </p:sp>
    </p:spTree>
    <p:extLst>
      <p:ext uri="{BB962C8B-B14F-4D97-AF65-F5344CB8AC3E}">
        <p14:creationId xmlns:p14="http://schemas.microsoft.com/office/powerpoint/2010/main" val="30435004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42900" y="304800"/>
            <a:ext cx="8458200" cy="1295400"/>
          </a:xfrm>
        </p:spPr>
        <p:txBody>
          <a:bodyPr>
            <a:normAutofit/>
          </a:bodyPr>
          <a:lstStyle/>
          <a:p>
            <a:pPr algn="ctr"/>
            <a:r>
              <a:rPr lang="en-US" sz="3600" dirty="0">
                <a:latin typeface="Arial" panose="020B0604020202020204" pitchFamily="34" charset="0"/>
                <a:cs typeface="Arial" panose="020B0604020202020204" pitchFamily="34" charset="0"/>
              </a:rPr>
              <a:t>Economic and Political Impacts of MNCs on Host Countries</a:t>
            </a:r>
          </a:p>
        </p:txBody>
      </p:sp>
      <p:sp>
        <p:nvSpPr>
          <p:cNvPr id="2" name="Content Placeholder 1"/>
          <p:cNvSpPr>
            <a:spLocks noGrp="1"/>
          </p:cNvSpPr>
          <p:nvPr>
            <p:ph idx="1"/>
          </p:nvPr>
        </p:nvSpPr>
        <p:spPr>
          <a:xfrm>
            <a:off x="609600" y="1600200"/>
            <a:ext cx="7848600" cy="4572000"/>
          </a:xfrm>
        </p:spPr>
        <p:txBody>
          <a:bodyPr>
            <a:noAutofit/>
          </a:bodyPr>
          <a:lstStyle/>
          <a:p>
            <a:pPr algn="just">
              <a:lnSpc>
                <a:spcPct val="100000"/>
              </a:lnSpc>
            </a:pPr>
            <a:r>
              <a:rPr lang="en-US" sz="2400" dirty="0" smtClean="0">
                <a:latin typeface="Arial" panose="020B0604020202020204" pitchFamily="34" charset="0"/>
                <a:cs typeface="Arial" panose="020B0604020202020204" pitchFamily="34" charset="0"/>
              </a:rPr>
              <a:t>MNCs </a:t>
            </a:r>
            <a:r>
              <a:rPr lang="en-US" sz="2400" dirty="0">
                <a:latin typeface="Arial" panose="020B0604020202020204" pitchFamily="34" charset="0"/>
                <a:cs typeface="Arial" panose="020B0604020202020204" pitchFamily="34" charset="0"/>
              </a:rPr>
              <a:t>also may have a significant political impact, either intentionally or unintentionally.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Their </a:t>
            </a:r>
            <a:r>
              <a:rPr lang="en-US" sz="2400" dirty="0">
                <a:latin typeface="Arial" panose="020B0604020202020204" pitchFamily="34" charset="0"/>
                <a:cs typeface="Arial" panose="020B0604020202020204" pitchFamily="34" charset="0"/>
              </a:rPr>
              <a:t>sheer size often gives them tremendous power in each country in which they operate.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Furthermore</a:t>
            </a:r>
            <a:r>
              <a:rPr lang="en-US" sz="2400" dirty="0">
                <a:latin typeface="Arial" panose="020B0604020202020204" pitchFamily="34" charset="0"/>
                <a:cs typeface="Arial" panose="020B0604020202020204" pitchFamily="34" charset="0"/>
              </a:rPr>
              <a:t>, there is always the possibility that this power may be misused. Even when it is not, MNCs are often able to counter efforts by host governments to restrict their activities.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MNCs simply threaten to shift production and jobs to other locations. </a:t>
            </a:r>
          </a:p>
        </p:txBody>
      </p:sp>
      <p:sp>
        <p:nvSpPr>
          <p:cNvPr id="4" name="Slide Number Placeholder 3"/>
          <p:cNvSpPr>
            <a:spLocks noGrp="1"/>
          </p:cNvSpPr>
          <p:nvPr>
            <p:ph type="sldNum" sz="quarter" idx="12"/>
          </p:nvPr>
        </p:nvSpPr>
        <p:spPr/>
        <p:txBody>
          <a:bodyPr/>
          <a:lstStyle/>
          <a:p>
            <a:fld id="{182F15D9-E63D-4E66-A438-59A921FC5846}" type="slidenum">
              <a:rPr lang="en-US" smtClean="0"/>
              <a:t>24</a:t>
            </a:fld>
            <a:endParaRPr lang="en-US"/>
          </a:p>
        </p:txBody>
      </p:sp>
    </p:spTree>
    <p:extLst>
      <p:ext uri="{BB962C8B-B14F-4D97-AF65-F5344CB8AC3E}">
        <p14:creationId xmlns:p14="http://schemas.microsoft.com/office/powerpoint/2010/main" val="143517194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2400" y="484632"/>
            <a:ext cx="8686800" cy="1420368"/>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Economic and Political Impacts of MNCs on Host Countries</a:t>
            </a:r>
          </a:p>
        </p:txBody>
      </p:sp>
      <p:sp>
        <p:nvSpPr>
          <p:cNvPr id="13315" name="Rectangle 3"/>
          <p:cNvSpPr>
            <a:spLocks noGrp="1" noChangeArrowheads="1"/>
          </p:cNvSpPr>
          <p:nvPr>
            <p:ph sz="half" idx="1"/>
          </p:nvPr>
        </p:nvSpPr>
        <p:spPr>
          <a:xfrm>
            <a:off x="533400" y="1905000"/>
            <a:ext cx="3930650" cy="3886200"/>
          </a:xfrm>
        </p:spPr>
        <p:txBody>
          <a:bodyPr>
            <a:normAutofit/>
          </a:bodyPr>
          <a:lstStyle/>
          <a:p>
            <a:pPr algn="just" eaLnBrk="1" hangingPunct="1">
              <a:lnSpc>
                <a:spcPct val="150000"/>
              </a:lnSpc>
            </a:pPr>
            <a:r>
              <a:rPr lang="en-US" sz="2400" dirty="0" smtClean="0">
                <a:latin typeface="Arial" panose="020B0604020202020204" pitchFamily="34" charset="0"/>
                <a:cs typeface="Arial" panose="020B0604020202020204" pitchFamily="34" charset="0"/>
              </a:rPr>
              <a:t>Advantages</a:t>
            </a:r>
          </a:p>
          <a:p>
            <a:pPr lvl="1" algn="just" eaLnBrk="1" hangingPunct="1">
              <a:lnSpc>
                <a:spcPct val="150000"/>
              </a:lnSpc>
            </a:pPr>
            <a:r>
              <a:rPr lang="en-US" sz="2400" dirty="0" smtClean="0">
                <a:latin typeface="Arial" panose="020B0604020202020204" pitchFamily="34" charset="0"/>
                <a:cs typeface="Arial" panose="020B0604020202020204" pitchFamily="34" charset="0"/>
              </a:rPr>
              <a:t>Greater selection</a:t>
            </a:r>
          </a:p>
          <a:p>
            <a:pPr lvl="1" algn="just" eaLnBrk="1" hangingPunct="1">
              <a:lnSpc>
                <a:spcPct val="150000"/>
              </a:lnSpc>
            </a:pPr>
            <a:r>
              <a:rPr lang="en-US" sz="2400" dirty="0" smtClean="0">
                <a:latin typeface="Arial" panose="020B0604020202020204" pitchFamily="34" charset="0"/>
                <a:cs typeface="Arial" panose="020B0604020202020204" pitchFamily="34" charset="0"/>
              </a:rPr>
              <a:t>Higher standards</a:t>
            </a:r>
          </a:p>
          <a:p>
            <a:pPr lvl="1" algn="just" eaLnBrk="1" hangingPunct="1">
              <a:lnSpc>
                <a:spcPct val="150000"/>
              </a:lnSpc>
            </a:pPr>
            <a:r>
              <a:rPr lang="en-US" sz="2400" dirty="0" smtClean="0">
                <a:latin typeface="Arial" panose="020B0604020202020204" pitchFamily="34" charset="0"/>
                <a:cs typeface="Arial" panose="020B0604020202020204" pitchFamily="34" charset="0"/>
              </a:rPr>
              <a:t>Job creation</a:t>
            </a:r>
          </a:p>
          <a:p>
            <a:pPr lvl="1" algn="just" eaLnBrk="1" hangingPunct="1">
              <a:lnSpc>
                <a:spcPct val="150000"/>
              </a:lnSpc>
            </a:pPr>
            <a:r>
              <a:rPr lang="en-US" sz="2400" dirty="0" smtClean="0">
                <a:latin typeface="Arial" panose="020B0604020202020204" pitchFamily="34" charset="0"/>
                <a:cs typeface="Arial" panose="020B0604020202020204" pitchFamily="34" charset="0"/>
              </a:rPr>
              <a:t>Tax benefits</a:t>
            </a:r>
          </a:p>
          <a:p>
            <a:pPr lvl="1" algn="just" eaLnBrk="1" hangingPunct="1">
              <a:lnSpc>
                <a:spcPct val="150000"/>
              </a:lnSpc>
            </a:pPr>
            <a:r>
              <a:rPr lang="en-US" sz="2400" dirty="0" smtClean="0">
                <a:latin typeface="Arial" panose="020B0604020202020204" pitchFamily="34" charset="0"/>
                <a:cs typeface="Arial" panose="020B0604020202020204" pitchFamily="34" charset="0"/>
              </a:rPr>
              <a:t>Technology transfers</a:t>
            </a:r>
          </a:p>
          <a:p>
            <a:pPr lvl="1" eaLnBrk="1" hangingPunct="1">
              <a:buFontTx/>
              <a:buNone/>
            </a:pPr>
            <a:endParaRPr lang="en-US" sz="2400" dirty="0" smtClean="0">
              <a:latin typeface="Arial" panose="020B0604020202020204" pitchFamily="34" charset="0"/>
              <a:cs typeface="Arial" panose="020B0604020202020204" pitchFamily="34" charset="0"/>
            </a:endParaRPr>
          </a:p>
        </p:txBody>
      </p:sp>
      <p:sp>
        <p:nvSpPr>
          <p:cNvPr id="13316" name="Rectangle 4"/>
          <p:cNvSpPr>
            <a:spLocks noGrp="1" noChangeArrowheads="1"/>
          </p:cNvSpPr>
          <p:nvPr>
            <p:ph sz="half" idx="2"/>
          </p:nvPr>
        </p:nvSpPr>
        <p:spPr>
          <a:xfrm>
            <a:off x="4603750" y="1905000"/>
            <a:ext cx="4083050" cy="3886200"/>
          </a:xfrm>
        </p:spPr>
        <p:txBody>
          <a:bodyPr/>
          <a:lstStyle/>
          <a:p>
            <a:pPr eaLnBrk="1" hangingPunct="1">
              <a:lnSpc>
                <a:spcPct val="150000"/>
              </a:lnSpc>
            </a:pPr>
            <a:r>
              <a:rPr lang="en-US" sz="2400" dirty="0" smtClean="0">
                <a:latin typeface="Arial" panose="020B0604020202020204" pitchFamily="34" charset="0"/>
                <a:cs typeface="Arial" panose="020B0604020202020204" pitchFamily="34" charset="0"/>
              </a:rPr>
              <a:t>Disadvantages</a:t>
            </a:r>
          </a:p>
          <a:p>
            <a:pPr lvl="1" eaLnBrk="1" hangingPunct="1">
              <a:lnSpc>
                <a:spcPct val="150000"/>
              </a:lnSpc>
            </a:pPr>
            <a:r>
              <a:rPr lang="en-US" sz="2400" dirty="0" smtClean="0">
                <a:latin typeface="Arial" panose="020B0604020202020204" pitchFamily="34" charset="0"/>
                <a:cs typeface="Arial" panose="020B0604020202020204" pitchFamily="34" charset="0"/>
              </a:rPr>
              <a:t>Competition</a:t>
            </a:r>
          </a:p>
          <a:p>
            <a:pPr lvl="1" eaLnBrk="1" hangingPunct="1">
              <a:lnSpc>
                <a:spcPct val="150000"/>
              </a:lnSpc>
            </a:pPr>
            <a:r>
              <a:rPr lang="en-US" sz="2400" dirty="0" smtClean="0">
                <a:latin typeface="Arial" panose="020B0604020202020204" pitchFamily="34" charset="0"/>
                <a:cs typeface="Arial" panose="020B0604020202020204" pitchFamily="34" charset="0"/>
              </a:rPr>
              <a:t>Job loss</a:t>
            </a:r>
          </a:p>
          <a:p>
            <a:pPr lvl="1" eaLnBrk="1" hangingPunct="1">
              <a:lnSpc>
                <a:spcPct val="150000"/>
              </a:lnSpc>
            </a:pPr>
            <a:r>
              <a:rPr lang="en-US" sz="2400" dirty="0" smtClean="0">
                <a:latin typeface="Arial" panose="020B0604020202020204" pitchFamily="34" charset="0"/>
                <a:cs typeface="Arial" panose="020B0604020202020204" pitchFamily="34" charset="0"/>
              </a:rPr>
              <a:t>Dependency on economic health of MNC</a:t>
            </a:r>
          </a:p>
          <a:p>
            <a:pPr lvl="1" eaLnBrk="1" hangingPunct="1">
              <a:lnSpc>
                <a:spcPct val="150000"/>
              </a:lnSpc>
            </a:pPr>
            <a:r>
              <a:rPr lang="en-US" sz="2400" dirty="0" smtClean="0">
                <a:latin typeface="Arial" panose="020B0604020202020204" pitchFamily="34" charset="0"/>
                <a:cs typeface="Arial" panose="020B0604020202020204" pitchFamily="34" charset="0"/>
              </a:rPr>
              <a:t>Political power</a:t>
            </a:r>
          </a:p>
        </p:txBody>
      </p:sp>
      <p:sp>
        <p:nvSpPr>
          <p:cNvPr id="2" name="Slide Number Placeholder 1"/>
          <p:cNvSpPr>
            <a:spLocks noGrp="1"/>
          </p:cNvSpPr>
          <p:nvPr>
            <p:ph type="sldNum" sz="quarter" idx="12"/>
          </p:nvPr>
        </p:nvSpPr>
        <p:spPr/>
        <p:txBody>
          <a:bodyPr/>
          <a:lstStyle/>
          <a:p>
            <a:fld id="{182F15D9-E63D-4E66-A438-59A921FC5846}" type="slidenum">
              <a:rPr lang="en-US" smtClean="0"/>
              <a:t>25</a:t>
            </a:fld>
            <a:endParaRPr lang="en-US"/>
          </a:p>
        </p:txBody>
      </p:sp>
    </p:spTree>
    <p:extLst>
      <p:ext uri="{BB962C8B-B14F-4D97-AF65-F5344CB8AC3E}">
        <p14:creationId xmlns:p14="http://schemas.microsoft.com/office/powerpoint/2010/main" val="129167718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1267968"/>
          </a:xfrm>
        </p:spPr>
        <p:txBody>
          <a:bodyPr>
            <a:normAutofit/>
          </a:bodyPr>
          <a:lstStyle/>
          <a:p>
            <a:pPr algn="ctr"/>
            <a:r>
              <a:rPr lang="en-US" sz="3600" dirty="0">
                <a:latin typeface="Arial" panose="020B0604020202020204" pitchFamily="34" charset="0"/>
                <a:cs typeface="Arial" panose="020B0604020202020204" pitchFamily="34" charset="0"/>
              </a:rPr>
              <a:t>Cultural Impacts of MNCs on </a:t>
            </a:r>
            <a:br>
              <a:rPr lang="en-US" sz="3600" dirty="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Host Countries</a:t>
            </a:r>
          </a:p>
        </p:txBody>
      </p:sp>
      <p:sp>
        <p:nvSpPr>
          <p:cNvPr id="2" name="Content Placeholder 1"/>
          <p:cNvSpPr>
            <a:spLocks noGrp="1"/>
          </p:cNvSpPr>
          <p:nvPr>
            <p:ph idx="1"/>
          </p:nvPr>
        </p:nvSpPr>
        <p:spPr>
          <a:xfrm>
            <a:off x="685800" y="1727982"/>
            <a:ext cx="7772400" cy="4596618"/>
          </a:xfrm>
        </p:spPr>
        <p:txBody>
          <a:bodyPr>
            <a:normAutofit/>
          </a:bodyPr>
          <a:lstStyle/>
          <a:p>
            <a:pPr algn="just">
              <a:lnSpc>
                <a:spcPct val="100000"/>
              </a:lnSpc>
            </a:pPr>
            <a:r>
              <a:rPr lang="en-US" sz="2400" dirty="0">
                <a:latin typeface="Arial" panose="020B0604020202020204" pitchFamily="34" charset="0"/>
                <a:cs typeface="Arial" panose="020B0604020202020204" pitchFamily="34" charset="0"/>
              </a:rPr>
              <a:t>As </a:t>
            </a:r>
            <a:r>
              <a:rPr lang="en-US" sz="2400" dirty="0" smtClean="0">
                <a:latin typeface="Arial" panose="020B0604020202020204" pitchFamily="34" charset="0"/>
                <a:cs typeface="Arial" panose="020B0604020202020204" pitchFamily="34" charset="0"/>
              </a:rPr>
              <a:t>MNCs </a:t>
            </a:r>
            <a:r>
              <a:rPr lang="en-US" sz="2400" dirty="0">
                <a:latin typeface="Arial" panose="020B0604020202020204" pitchFamily="34" charset="0"/>
                <a:cs typeface="Arial" panose="020B0604020202020204" pitchFamily="34" charset="0"/>
              </a:rPr>
              <a:t>raise local standards of living and introduce new products and services previously unavailable, people in the host cultures develop new norms, standards, and behaviors.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Some </a:t>
            </a:r>
            <a:r>
              <a:rPr lang="en-US" sz="2400" dirty="0">
                <a:latin typeface="Arial" panose="020B0604020202020204" pitchFamily="34" charset="0"/>
                <a:cs typeface="Arial" panose="020B0604020202020204" pitchFamily="34" charset="0"/>
              </a:rPr>
              <a:t>of these changes are positive, such as the introduction of safer equipment and machinery, better health care and pharmaceuticals, and purer and more sanitary food products.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Other </a:t>
            </a:r>
            <a:r>
              <a:rPr lang="en-US" sz="2400" dirty="0">
                <a:latin typeface="Arial" panose="020B0604020202020204" pitchFamily="34" charset="0"/>
                <a:cs typeface="Arial" panose="020B0604020202020204" pitchFamily="34" charset="0"/>
              </a:rPr>
              <a:t>changes are not positive. Nestlé, for example, has received much criticism for its promotion of infant formula in the world’s developing countries. </a:t>
            </a:r>
          </a:p>
        </p:txBody>
      </p:sp>
      <p:sp>
        <p:nvSpPr>
          <p:cNvPr id="4" name="Slide Number Placeholder 3"/>
          <p:cNvSpPr>
            <a:spLocks noGrp="1"/>
          </p:cNvSpPr>
          <p:nvPr>
            <p:ph type="sldNum" sz="quarter" idx="12"/>
          </p:nvPr>
        </p:nvSpPr>
        <p:spPr/>
        <p:txBody>
          <a:bodyPr/>
          <a:lstStyle/>
          <a:p>
            <a:fld id="{182F15D9-E63D-4E66-A438-59A921FC5846}" type="slidenum">
              <a:rPr lang="en-US" smtClean="0"/>
              <a:t>26</a:t>
            </a:fld>
            <a:endParaRPr lang="en-US"/>
          </a:p>
        </p:txBody>
      </p:sp>
    </p:spTree>
    <p:extLst>
      <p:ext uri="{BB962C8B-B14F-4D97-AF65-F5344CB8AC3E}">
        <p14:creationId xmlns:p14="http://schemas.microsoft.com/office/powerpoint/2010/main" val="16492673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Cultural Impacts of MNCs on </a:t>
            </a:r>
            <a:br>
              <a:rPr lang="en-US" sz="3600" dirty="0" smtClean="0">
                <a:latin typeface="Arial" panose="020B0604020202020204" pitchFamily="34" charset="0"/>
                <a:cs typeface="Arial" panose="020B0604020202020204" pitchFamily="34" charset="0"/>
              </a:rPr>
            </a:br>
            <a:r>
              <a:rPr lang="en-US" sz="3600" dirty="0" smtClean="0">
                <a:latin typeface="Arial" panose="020B0604020202020204" pitchFamily="34" charset="0"/>
                <a:cs typeface="Arial" panose="020B0604020202020204" pitchFamily="34" charset="0"/>
              </a:rPr>
              <a:t>Host Countries</a:t>
            </a:r>
          </a:p>
        </p:txBody>
      </p:sp>
      <p:sp>
        <p:nvSpPr>
          <p:cNvPr id="14339" name="Rectangle 3"/>
          <p:cNvSpPr>
            <a:spLocks noGrp="1" noChangeArrowheads="1"/>
          </p:cNvSpPr>
          <p:nvPr>
            <p:ph sz="half" idx="1"/>
          </p:nvPr>
        </p:nvSpPr>
        <p:spPr>
          <a:xfrm>
            <a:off x="152400" y="1905000"/>
            <a:ext cx="4311650" cy="3962400"/>
          </a:xfrm>
        </p:spPr>
        <p:txBody>
          <a:bodyPr>
            <a:normAutofit lnSpcReduction="10000"/>
          </a:bodyPr>
          <a:lstStyle/>
          <a:p>
            <a:pPr eaLnBrk="1" hangingPunct="1">
              <a:lnSpc>
                <a:spcPct val="150000"/>
              </a:lnSpc>
            </a:pPr>
            <a:r>
              <a:rPr lang="en-US" sz="2400" dirty="0" smtClean="0">
                <a:latin typeface="Arial" panose="020B0604020202020204" pitchFamily="34" charset="0"/>
                <a:cs typeface="Arial" panose="020B0604020202020204" pitchFamily="34" charset="0"/>
              </a:rPr>
              <a:t>Advantages</a:t>
            </a:r>
          </a:p>
          <a:p>
            <a:pPr lvl="1" eaLnBrk="1" hangingPunct="1">
              <a:lnSpc>
                <a:spcPct val="150000"/>
              </a:lnSpc>
            </a:pPr>
            <a:r>
              <a:rPr lang="en-US" sz="2400" dirty="0" smtClean="0">
                <a:latin typeface="Arial" panose="020B0604020202020204" pitchFamily="34" charset="0"/>
                <a:cs typeface="Arial" panose="020B0604020202020204" pitchFamily="34" charset="0"/>
              </a:rPr>
              <a:t>Improved standard of living</a:t>
            </a:r>
          </a:p>
          <a:p>
            <a:pPr lvl="1" eaLnBrk="1" hangingPunct="1">
              <a:lnSpc>
                <a:spcPct val="150000"/>
              </a:lnSpc>
            </a:pPr>
            <a:r>
              <a:rPr lang="en-US" sz="2400" dirty="0" smtClean="0">
                <a:latin typeface="Arial" panose="020B0604020202020204" pitchFamily="34" charset="0"/>
                <a:cs typeface="Arial" panose="020B0604020202020204" pitchFamily="34" charset="0"/>
              </a:rPr>
              <a:t>Introduction of new products </a:t>
            </a:r>
          </a:p>
          <a:p>
            <a:pPr lvl="1" eaLnBrk="1" hangingPunct="1">
              <a:lnSpc>
                <a:spcPct val="150000"/>
              </a:lnSpc>
            </a:pPr>
            <a:r>
              <a:rPr lang="en-US" sz="2400" dirty="0" smtClean="0">
                <a:latin typeface="Arial" panose="020B0604020202020204" pitchFamily="34" charset="0"/>
                <a:cs typeface="Arial" panose="020B0604020202020204" pitchFamily="34" charset="0"/>
              </a:rPr>
              <a:t>Better health care</a:t>
            </a:r>
          </a:p>
          <a:p>
            <a:pPr lvl="1" eaLnBrk="1" hangingPunct="1">
              <a:lnSpc>
                <a:spcPct val="150000"/>
              </a:lnSpc>
            </a:pPr>
            <a:r>
              <a:rPr lang="en-US" sz="2400" dirty="0" smtClean="0">
                <a:latin typeface="Arial" panose="020B0604020202020204" pitchFamily="34" charset="0"/>
                <a:cs typeface="Arial" panose="020B0604020202020204" pitchFamily="34" charset="0"/>
              </a:rPr>
              <a:t>More sanitary food products</a:t>
            </a:r>
          </a:p>
        </p:txBody>
      </p:sp>
      <p:sp>
        <p:nvSpPr>
          <p:cNvPr id="14340" name="Rectangle 4"/>
          <p:cNvSpPr>
            <a:spLocks noGrp="1" noChangeArrowheads="1"/>
          </p:cNvSpPr>
          <p:nvPr>
            <p:ph sz="half" idx="2"/>
          </p:nvPr>
        </p:nvSpPr>
        <p:spPr>
          <a:xfrm>
            <a:off x="4603750" y="1905000"/>
            <a:ext cx="4235450" cy="4114800"/>
          </a:xfrm>
        </p:spPr>
        <p:txBody>
          <a:bodyPr>
            <a:normAutofit lnSpcReduction="10000"/>
          </a:bodyPr>
          <a:lstStyle/>
          <a:p>
            <a:pPr eaLnBrk="1" hangingPunct="1">
              <a:lnSpc>
                <a:spcPct val="150000"/>
              </a:lnSpc>
            </a:pPr>
            <a:r>
              <a:rPr lang="en-US" sz="2400" dirty="0" smtClean="0">
                <a:latin typeface="Arial" panose="020B0604020202020204" pitchFamily="34" charset="0"/>
                <a:cs typeface="Arial" panose="020B0604020202020204" pitchFamily="34" charset="0"/>
              </a:rPr>
              <a:t>Disadvantages</a:t>
            </a:r>
          </a:p>
          <a:p>
            <a:pPr lvl="1" eaLnBrk="1" hangingPunct="1">
              <a:lnSpc>
                <a:spcPct val="150000"/>
              </a:lnSpc>
            </a:pPr>
            <a:r>
              <a:rPr lang="en-US" sz="2400" dirty="0" smtClean="0">
                <a:latin typeface="Arial" panose="020B0604020202020204" pitchFamily="34" charset="0"/>
                <a:cs typeface="Arial" panose="020B0604020202020204" pitchFamily="34" charset="0"/>
              </a:rPr>
              <a:t>Abuse of less developed policies in the areas of safety and environmental concerns </a:t>
            </a:r>
          </a:p>
          <a:p>
            <a:pPr lvl="1" eaLnBrk="1" hangingPunct="1">
              <a:lnSpc>
                <a:spcPct val="150000"/>
              </a:lnSpc>
            </a:pPr>
            <a:r>
              <a:rPr lang="en-US" sz="2400" dirty="0" smtClean="0">
                <a:latin typeface="Arial" panose="020B0604020202020204" pitchFamily="34" charset="0"/>
                <a:cs typeface="Arial" panose="020B0604020202020204" pitchFamily="34" charset="0"/>
              </a:rPr>
              <a:t>Negligent product offerings</a:t>
            </a:r>
          </a:p>
        </p:txBody>
      </p:sp>
      <p:sp>
        <p:nvSpPr>
          <p:cNvPr id="2" name="Slide Number Placeholder 1"/>
          <p:cNvSpPr>
            <a:spLocks noGrp="1"/>
          </p:cNvSpPr>
          <p:nvPr>
            <p:ph type="sldNum" sz="quarter" idx="12"/>
          </p:nvPr>
        </p:nvSpPr>
        <p:spPr/>
        <p:txBody>
          <a:bodyPr/>
          <a:lstStyle/>
          <a:p>
            <a:fld id="{182F15D9-E63D-4E66-A438-59A921FC5846}" type="slidenum">
              <a:rPr lang="en-US" smtClean="0"/>
              <a:t>27</a:t>
            </a:fld>
            <a:endParaRPr lang="en-US"/>
          </a:p>
        </p:txBody>
      </p:sp>
    </p:spTree>
    <p:extLst>
      <p:ext uri="{BB962C8B-B14F-4D97-AF65-F5344CB8AC3E}">
        <p14:creationId xmlns:p14="http://schemas.microsoft.com/office/powerpoint/2010/main" val="90698284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327947">
            <a:off x="647964" y="374338"/>
            <a:ext cx="8131759" cy="5763768"/>
          </a:xfrm>
        </p:spPr>
        <p:txBody>
          <a:bodyPr>
            <a:normAutofit/>
          </a:bodyPr>
          <a:lstStyle/>
          <a:p>
            <a:r>
              <a:rPr lang="en-US" sz="6600" dirty="0" smtClean="0">
                <a:latin typeface="Arial" panose="020B0604020202020204" pitchFamily="34" charset="0"/>
                <a:cs typeface="Arial" panose="020B0604020202020204" pitchFamily="34" charset="0"/>
              </a:rPr>
              <a:t>End of part one </a:t>
            </a:r>
            <a:endParaRPr lang="en-US" sz="6600" dirty="0">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182F15D9-E63D-4E66-A438-59A921FC5846}" type="slidenum">
              <a:rPr lang="en-US" smtClean="0"/>
              <a:t>28</a:t>
            </a:fld>
            <a:endParaRPr lang="en-US"/>
          </a:p>
        </p:txBody>
      </p:sp>
    </p:spTree>
    <p:extLst>
      <p:ext uri="{BB962C8B-B14F-4D97-AF65-F5344CB8AC3E}">
        <p14:creationId xmlns:p14="http://schemas.microsoft.com/office/powerpoint/2010/main" val="761448993"/>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Part two</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r>
              <a:rPr lang="en-US" sz="2400" dirty="0">
                <a:latin typeface="Arial" panose="020B0604020202020204" pitchFamily="34" charset="0"/>
                <a:cs typeface="Arial" panose="020B0604020202020204" pitchFamily="34" charset="0"/>
              </a:rPr>
              <a:t>Dispute </a:t>
            </a:r>
            <a:r>
              <a:rPr lang="en-US" sz="2400" dirty="0" smtClean="0">
                <a:latin typeface="Arial" panose="020B0604020202020204" pitchFamily="34" charset="0"/>
                <a:cs typeface="Arial" panose="020B0604020202020204" pitchFamily="34" charset="0"/>
              </a:rPr>
              <a:t>Resolution</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Principle of </a:t>
            </a:r>
            <a:r>
              <a:rPr lang="en-US" sz="2400" dirty="0" smtClean="0">
                <a:latin typeface="Arial" panose="020B0604020202020204" pitchFamily="34" charset="0"/>
                <a:cs typeface="Arial" panose="020B0604020202020204" pitchFamily="34" charset="0"/>
              </a:rPr>
              <a:t>Comity</a:t>
            </a:r>
          </a:p>
          <a:p>
            <a:r>
              <a:rPr lang="en-US" sz="2400" dirty="0" smtClean="0">
                <a:latin typeface="Arial" panose="020B0604020202020204" pitchFamily="34" charset="0"/>
                <a:cs typeface="Arial" panose="020B0604020202020204" pitchFamily="34" charset="0"/>
              </a:rPr>
              <a:t>Arbitration</a:t>
            </a:r>
          </a:p>
          <a:p>
            <a:r>
              <a:rPr lang="en-US" sz="2400" dirty="0">
                <a:latin typeface="Arial" panose="020B0604020202020204" pitchFamily="34" charset="0"/>
                <a:cs typeface="Arial" panose="020B0604020202020204" pitchFamily="34" charset="0"/>
              </a:rPr>
              <a:t>The Technological </a:t>
            </a:r>
            <a:r>
              <a:rPr lang="en-US" sz="2400" dirty="0" smtClean="0">
                <a:latin typeface="Arial" panose="020B0604020202020204" pitchFamily="34" charset="0"/>
                <a:cs typeface="Arial" panose="020B0604020202020204" pitchFamily="34" charset="0"/>
              </a:rPr>
              <a:t>Environment</a:t>
            </a:r>
          </a:p>
          <a:p>
            <a:r>
              <a:rPr lang="en-US" sz="2400" dirty="0">
                <a:latin typeface="Arial" panose="020B0604020202020204" pitchFamily="34" charset="0"/>
                <a:cs typeface="Arial" panose="020B0604020202020204" pitchFamily="34" charset="0"/>
              </a:rPr>
              <a:t>Intellectual </a:t>
            </a:r>
            <a:r>
              <a:rPr lang="en-US" sz="2400" dirty="0" smtClean="0">
                <a:latin typeface="Arial" panose="020B0604020202020204" pitchFamily="34" charset="0"/>
                <a:cs typeface="Arial" panose="020B0604020202020204" pitchFamily="34" charset="0"/>
              </a:rPr>
              <a:t>Property</a:t>
            </a:r>
          </a:p>
          <a:p>
            <a:r>
              <a:rPr lang="en-US" sz="2400" dirty="0">
                <a:latin typeface="Arial" panose="020B0604020202020204" pitchFamily="34" charset="0"/>
                <a:cs typeface="Arial" panose="020B0604020202020204" pitchFamily="34" charset="0"/>
              </a:rPr>
              <a:t>International Treaties Protecting Intellectual Property </a:t>
            </a:r>
            <a:r>
              <a:rPr lang="en-US" sz="2400" dirty="0" smtClean="0">
                <a:latin typeface="Arial" panose="020B0604020202020204" pitchFamily="34" charset="0"/>
                <a:cs typeface="Arial" panose="020B0604020202020204" pitchFamily="34" charset="0"/>
              </a:rPr>
              <a:t>Rights</a:t>
            </a:r>
          </a:p>
          <a:p>
            <a:r>
              <a:rPr lang="en-US" sz="2400" dirty="0">
                <a:latin typeface="Arial" panose="020B0604020202020204" pitchFamily="34" charset="0"/>
                <a:cs typeface="Arial" panose="020B0604020202020204" pitchFamily="34" charset="0"/>
              </a:rPr>
              <a:t>The Accounting Environment </a:t>
            </a:r>
            <a:endParaRPr lang="en-US" sz="2400" dirty="0" smtClean="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The Political Environment </a:t>
            </a:r>
            <a:endParaRPr lang="en-US" sz="2400" dirty="0" smtClean="0">
              <a:latin typeface="Arial" panose="020B0604020202020204" pitchFamily="34" charset="0"/>
              <a:cs typeface="Arial" panose="020B0604020202020204" pitchFamily="34" charset="0"/>
            </a:endParaRPr>
          </a:p>
          <a:p>
            <a:endParaRPr lang="en-US" sz="2400" dirty="0" smtClean="0">
              <a:latin typeface="Arial" panose="020B0604020202020204" pitchFamily="34" charset="0"/>
              <a:cs typeface="Arial" panose="020B0604020202020204" pitchFamily="34" charset="0"/>
            </a:endParaRPr>
          </a:p>
          <a:p>
            <a:endParaRPr lang="en-US" sz="2400" dirty="0"/>
          </a:p>
        </p:txBody>
      </p:sp>
      <p:sp>
        <p:nvSpPr>
          <p:cNvPr id="4" name="Slide Number Placeholder 3"/>
          <p:cNvSpPr>
            <a:spLocks noGrp="1"/>
          </p:cNvSpPr>
          <p:nvPr>
            <p:ph type="sldNum" sz="quarter" idx="12"/>
          </p:nvPr>
        </p:nvSpPr>
        <p:spPr/>
        <p:txBody>
          <a:bodyPr/>
          <a:lstStyle/>
          <a:p>
            <a:fld id="{182F15D9-E63D-4E66-A438-59A921FC5846}" type="slidenum">
              <a:rPr lang="en-US" smtClean="0"/>
              <a:t>29</a:t>
            </a:fld>
            <a:endParaRPr lang="en-US"/>
          </a:p>
        </p:txBody>
      </p:sp>
    </p:spTree>
    <p:extLst>
      <p:ext uri="{BB962C8B-B14F-4D97-AF65-F5344CB8AC3E}">
        <p14:creationId xmlns:p14="http://schemas.microsoft.com/office/powerpoint/2010/main" val="339718173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5800" y="484632"/>
            <a:ext cx="7772400" cy="1039368"/>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Dispute Resolution</a:t>
            </a:r>
          </a:p>
        </p:txBody>
      </p:sp>
      <p:sp>
        <p:nvSpPr>
          <p:cNvPr id="15363" name="Rectangle 3"/>
          <p:cNvSpPr>
            <a:spLocks noGrp="1" noChangeArrowheads="1"/>
          </p:cNvSpPr>
          <p:nvPr>
            <p:ph idx="1"/>
          </p:nvPr>
        </p:nvSpPr>
        <p:spPr>
          <a:xfrm>
            <a:off x="654148" y="1676400"/>
            <a:ext cx="7772400" cy="4050792"/>
          </a:xfrm>
        </p:spPr>
        <p:txBody>
          <a:bodyPr>
            <a:noAutofit/>
          </a:bodyPr>
          <a:lstStyle/>
          <a:p>
            <a:pPr marL="0" indent="0" algn="just" eaLnBrk="1" hangingPunct="1">
              <a:lnSpc>
                <a:spcPct val="150000"/>
              </a:lnSpc>
              <a:buNone/>
            </a:pPr>
            <a:r>
              <a:rPr lang="en-US" sz="2400" dirty="0" smtClean="0">
                <a:latin typeface="Arial" panose="020B0604020202020204" pitchFamily="34" charset="0"/>
                <a:cs typeface="Arial" panose="020B0604020202020204" pitchFamily="34" charset="0"/>
              </a:rPr>
              <a:t>To resolve disputes amicably, the MNC have to think of these questions:</a:t>
            </a:r>
          </a:p>
          <a:p>
            <a:pPr algn="just" eaLnBrk="1" hangingPunct="1">
              <a:lnSpc>
                <a:spcPct val="150000"/>
              </a:lnSpc>
            </a:pPr>
            <a:r>
              <a:rPr lang="en-US" sz="2400" dirty="0" smtClean="0">
                <a:latin typeface="Arial" panose="020B0604020202020204" pitchFamily="34" charset="0"/>
                <a:cs typeface="Arial" panose="020B0604020202020204" pitchFamily="34" charset="0"/>
              </a:rPr>
              <a:t>Which country’s law applies?</a:t>
            </a:r>
          </a:p>
          <a:p>
            <a:pPr algn="just" eaLnBrk="1" hangingPunct="1">
              <a:lnSpc>
                <a:spcPct val="150000"/>
              </a:lnSpc>
            </a:pPr>
            <a:r>
              <a:rPr lang="en-US" sz="2400" dirty="0" smtClean="0">
                <a:latin typeface="Arial" panose="020B0604020202020204" pitchFamily="34" charset="0"/>
                <a:cs typeface="Arial" panose="020B0604020202020204" pitchFamily="34" charset="0"/>
              </a:rPr>
              <a:t>In which country should the issue be resolved?</a:t>
            </a:r>
          </a:p>
          <a:p>
            <a:pPr algn="just" eaLnBrk="1" hangingPunct="1">
              <a:lnSpc>
                <a:spcPct val="150000"/>
              </a:lnSpc>
            </a:pPr>
            <a:r>
              <a:rPr lang="en-US" sz="2400" dirty="0" smtClean="0">
                <a:latin typeface="Arial" panose="020B0604020202020204" pitchFamily="34" charset="0"/>
                <a:cs typeface="Arial" panose="020B0604020202020204" pitchFamily="34" charset="0"/>
              </a:rPr>
              <a:t>Which technique should be used to resolve the conflict?</a:t>
            </a:r>
          </a:p>
          <a:p>
            <a:pPr algn="just" eaLnBrk="1" hangingPunct="1">
              <a:lnSpc>
                <a:spcPct val="150000"/>
              </a:lnSpc>
            </a:pPr>
            <a:r>
              <a:rPr lang="en-US" sz="2400" dirty="0" smtClean="0">
                <a:latin typeface="Arial" panose="020B0604020202020204" pitchFamily="34" charset="0"/>
                <a:cs typeface="Arial" panose="020B0604020202020204" pitchFamily="34" charset="0"/>
              </a:rPr>
              <a:t>How will the settlement be enforced?</a:t>
            </a:r>
          </a:p>
        </p:txBody>
      </p:sp>
      <p:sp>
        <p:nvSpPr>
          <p:cNvPr id="2" name="Slide Number Placeholder 1"/>
          <p:cNvSpPr>
            <a:spLocks noGrp="1"/>
          </p:cNvSpPr>
          <p:nvPr>
            <p:ph type="sldNum" sz="quarter" idx="12"/>
          </p:nvPr>
        </p:nvSpPr>
        <p:spPr/>
        <p:txBody>
          <a:bodyPr/>
          <a:lstStyle/>
          <a:p>
            <a:fld id="{182F15D9-E63D-4E66-A438-59A921FC5846}" type="slidenum">
              <a:rPr lang="en-US" smtClean="0"/>
              <a:t>30</a:t>
            </a:fld>
            <a:endParaRPr lang="en-US"/>
          </a:p>
        </p:txBody>
      </p:sp>
    </p:spTree>
    <p:extLst>
      <p:ext uri="{BB962C8B-B14F-4D97-AF65-F5344CB8AC3E}">
        <p14:creationId xmlns:p14="http://schemas.microsoft.com/office/powerpoint/2010/main" val="32749531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810768"/>
          </a:xfrm>
        </p:spPr>
        <p:txBody>
          <a:bodyPr>
            <a:normAutofit/>
          </a:bodyPr>
          <a:lstStyle/>
          <a:p>
            <a:pPr algn="ctr"/>
            <a:r>
              <a:rPr lang="en-US" sz="3600" dirty="0">
                <a:latin typeface="Arial" panose="020B0604020202020204" pitchFamily="34" charset="0"/>
                <a:cs typeface="Arial" panose="020B0604020202020204" pitchFamily="34" charset="0"/>
              </a:rPr>
              <a:t>Dispute Resolution</a:t>
            </a:r>
          </a:p>
        </p:txBody>
      </p:sp>
      <p:sp>
        <p:nvSpPr>
          <p:cNvPr id="2" name="Content Placeholder 1"/>
          <p:cNvSpPr>
            <a:spLocks noGrp="1"/>
          </p:cNvSpPr>
          <p:nvPr>
            <p:ph idx="1"/>
          </p:nvPr>
        </p:nvSpPr>
        <p:spPr>
          <a:xfrm>
            <a:off x="685800" y="1371600"/>
            <a:ext cx="7772400" cy="4800600"/>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Many international business contracts specify answers to these questions to reduce uncertainty and expense in resolving disputes.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courts of most major trading countries will honor and enforce the provisions of these contracts, as long as they are not contrary to other aspects of the country’s public policy</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31</a:t>
            </a:fld>
            <a:endParaRPr lang="en-US"/>
          </a:p>
        </p:txBody>
      </p:sp>
    </p:spTree>
    <p:extLst>
      <p:ext uri="{BB962C8B-B14F-4D97-AF65-F5344CB8AC3E}">
        <p14:creationId xmlns:p14="http://schemas.microsoft.com/office/powerpoint/2010/main" val="4144670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658368"/>
          </a:xfrm>
        </p:spPr>
        <p:txBody>
          <a:bodyPr>
            <a:normAutofit/>
          </a:bodyPr>
          <a:lstStyle/>
          <a:p>
            <a:pPr algn="ctr"/>
            <a:r>
              <a:rPr lang="en-US" sz="3600" dirty="0">
                <a:latin typeface="Arial" panose="020B0604020202020204" pitchFamily="34" charset="0"/>
                <a:cs typeface="Arial" panose="020B0604020202020204" pitchFamily="34" charset="0"/>
              </a:rPr>
              <a:t>Dispute Resolution</a:t>
            </a:r>
          </a:p>
        </p:txBody>
      </p:sp>
      <p:sp>
        <p:nvSpPr>
          <p:cNvPr id="2" name="Content Placeholder 1"/>
          <p:cNvSpPr>
            <a:spLocks noGrp="1"/>
          </p:cNvSpPr>
          <p:nvPr>
            <p:ph idx="1"/>
          </p:nvPr>
        </p:nvSpPr>
        <p:spPr>
          <a:xfrm>
            <a:off x="457200" y="1143000"/>
            <a:ext cx="8153400" cy="5029200"/>
          </a:xfrm>
        </p:spPr>
        <p:txBody>
          <a:bodyPr>
            <a:noAutofit/>
          </a:bodyPr>
          <a:lstStyle/>
          <a:p>
            <a:pPr algn="just">
              <a:lnSpc>
                <a:spcPct val="100000"/>
              </a:lnSpc>
            </a:pPr>
            <a:r>
              <a:rPr lang="en-US" sz="2200" dirty="0" smtClean="0">
                <a:latin typeface="Arial" panose="020B0604020202020204" pitchFamily="34" charset="0"/>
                <a:cs typeface="Arial" panose="020B0604020202020204" pitchFamily="34" charset="0"/>
              </a:rPr>
              <a:t>If </a:t>
            </a:r>
            <a:r>
              <a:rPr lang="en-US" sz="2200" dirty="0">
                <a:latin typeface="Arial" panose="020B0604020202020204" pitchFamily="34" charset="0"/>
                <a:cs typeface="Arial" panose="020B0604020202020204" pitchFamily="34" charset="0"/>
              </a:rPr>
              <a:t>a contract does not contain answers to the first two questions, each party to the transaction may seek to have the case heard in the court system most favorable to its own interests, a process known as </a:t>
            </a:r>
            <a:r>
              <a:rPr lang="en-US" sz="2200" b="1" dirty="0">
                <a:latin typeface="Arial" panose="020B0604020202020204" pitchFamily="34" charset="0"/>
                <a:cs typeface="Arial" panose="020B0604020202020204" pitchFamily="34" charset="0"/>
              </a:rPr>
              <a:t>forum shopping</a:t>
            </a:r>
            <a:r>
              <a:rPr lang="en-US" sz="2200" dirty="0">
                <a:latin typeface="Arial" panose="020B0604020202020204" pitchFamily="34" charset="0"/>
                <a:cs typeface="Arial" panose="020B0604020202020204" pitchFamily="34" charset="0"/>
              </a:rPr>
              <a:t>. </a:t>
            </a:r>
            <a:endParaRPr lang="en-US" sz="2200" dirty="0" smtClean="0">
              <a:latin typeface="Arial" panose="020B0604020202020204" pitchFamily="34" charset="0"/>
              <a:cs typeface="Arial" panose="020B0604020202020204" pitchFamily="34" charset="0"/>
            </a:endParaRPr>
          </a:p>
          <a:p>
            <a:pPr algn="just">
              <a:lnSpc>
                <a:spcPct val="100000"/>
              </a:lnSpc>
            </a:pPr>
            <a:r>
              <a:rPr lang="en-US" sz="2200" dirty="0" smtClean="0">
                <a:latin typeface="Arial" panose="020B0604020202020204" pitchFamily="34" charset="0"/>
                <a:cs typeface="Arial" panose="020B0604020202020204" pitchFamily="34" charset="0"/>
              </a:rPr>
              <a:t>Forum </a:t>
            </a:r>
            <a:r>
              <a:rPr lang="en-US" sz="2200" dirty="0">
                <a:latin typeface="Arial" panose="020B0604020202020204" pitchFamily="34" charset="0"/>
                <a:cs typeface="Arial" panose="020B0604020202020204" pitchFamily="34" charset="0"/>
              </a:rPr>
              <a:t>shopping allegedly places U.S. manufacturers at a disadvantage in international markets. </a:t>
            </a:r>
            <a:endParaRPr lang="en-US" sz="2200" dirty="0" smtClean="0">
              <a:latin typeface="Arial" panose="020B0604020202020204" pitchFamily="34" charset="0"/>
              <a:cs typeface="Arial" panose="020B0604020202020204" pitchFamily="34" charset="0"/>
            </a:endParaRPr>
          </a:p>
          <a:p>
            <a:pPr algn="just">
              <a:lnSpc>
                <a:spcPct val="100000"/>
              </a:lnSpc>
            </a:pPr>
            <a:r>
              <a:rPr lang="en-US" sz="2200" dirty="0" smtClean="0">
                <a:latin typeface="Arial" panose="020B0604020202020204" pitchFamily="34" charset="0"/>
                <a:cs typeface="Arial" panose="020B0604020202020204" pitchFamily="34" charset="0"/>
              </a:rPr>
              <a:t>Monetary </a:t>
            </a:r>
            <a:r>
              <a:rPr lang="en-US" sz="2200" dirty="0">
                <a:latin typeface="Arial" panose="020B0604020202020204" pitchFamily="34" charset="0"/>
                <a:cs typeface="Arial" panose="020B0604020202020204" pitchFamily="34" charset="0"/>
              </a:rPr>
              <a:t>awards are higher in U.S. courts, so many plaintiffs’ lawyers attempt to use these courts to adjudicate foreign lawsuits for product defects in U.S.-made goods sold internationally. </a:t>
            </a:r>
            <a:endParaRPr lang="en-US" sz="2200" dirty="0" smtClean="0">
              <a:latin typeface="Arial" panose="020B0604020202020204" pitchFamily="34" charset="0"/>
              <a:cs typeface="Arial" panose="020B0604020202020204" pitchFamily="34" charset="0"/>
            </a:endParaRPr>
          </a:p>
          <a:p>
            <a:pPr algn="just">
              <a:lnSpc>
                <a:spcPct val="100000"/>
              </a:lnSpc>
            </a:pPr>
            <a:r>
              <a:rPr lang="en-US" sz="2200" dirty="0" smtClean="0">
                <a:latin typeface="Arial" panose="020B0604020202020204" pitchFamily="34" charset="0"/>
                <a:cs typeface="Arial" panose="020B0604020202020204" pitchFamily="34" charset="0"/>
              </a:rPr>
              <a:t>In </a:t>
            </a:r>
            <a:r>
              <a:rPr lang="en-US" sz="2200" dirty="0">
                <a:latin typeface="Arial" panose="020B0604020202020204" pitchFamily="34" charset="0"/>
                <a:cs typeface="Arial" panose="020B0604020202020204" pitchFamily="34" charset="0"/>
              </a:rPr>
              <a:t>contrast, a foreign manufacturer of a good sold outside the United States would not face the threat of having to defend its product in a U.S. court because the manufacturer lacked a tie to that forum.</a:t>
            </a:r>
          </a:p>
        </p:txBody>
      </p:sp>
      <p:sp>
        <p:nvSpPr>
          <p:cNvPr id="4" name="Slide Number Placeholder 3"/>
          <p:cNvSpPr>
            <a:spLocks noGrp="1"/>
          </p:cNvSpPr>
          <p:nvPr>
            <p:ph type="sldNum" sz="quarter" idx="12"/>
          </p:nvPr>
        </p:nvSpPr>
        <p:spPr/>
        <p:txBody>
          <a:bodyPr/>
          <a:lstStyle/>
          <a:p>
            <a:fld id="{182F15D9-E63D-4E66-A438-59A921FC5846}" type="slidenum">
              <a:rPr lang="en-US" smtClean="0"/>
              <a:t>32</a:t>
            </a:fld>
            <a:endParaRPr lang="en-US"/>
          </a:p>
        </p:txBody>
      </p:sp>
    </p:spTree>
    <p:extLst>
      <p:ext uri="{BB962C8B-B14F-4D97-AF65-F5344CB8AC3E}">
        <p14:creationId xmlns:p14="http://schemas.microsoft.com/office/powerpoint/2010/main" val="3933468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381000"/>
            <a:ext cx="7772400" cy="914400"/>
          </a:xfrm>
        </p:spPr>
        <p:txBody>
          <a:bodyPr>
            <a:normAutofit/>
          </a:bodyPr>
          <a:lstStyle/>
          <a:p>
            <a:pPr algn="ctr"/>
            <a:r>
              <a:rPr lang="en-US" sz="3600" dirty="0">
                <a:latin typeface="Arial" panose="020B0604020202020204" pitchFamily="34" charset="0"/>
                <a:cs typeface="Arial" panose="020B0604020202020204" pitchFamily="34" charset="0"/>
              </a:rPr>
              <a:t>Principle of Comity</a:t>
            </a:r>
          </a:p>
        </p:txBody>
      </p:sp>
      <p:sp>
        <p:nvSpPr>
          <p:cNvPr id="2" name="Content Placeholder 1"/>
          <p:cNvSpPr>
            <a:spLocks noGrp="1"/>
          </p:cNvSpPr>
          <p:nvPr>
            <p:ph idx="1"/>
          </p:nvPr>
        </p:nvSpPr>
        <p:spPr>
          <a:xfrm>
            <a:off x="685800" y="1295400"/>
            <a:ext cx="7772400" cy="4953000"/>
          </a:xfrm>
        </p:spPr>
        <p:txBody>
          <a:bodyPr>
            <a:normAutofit/>
          </a:bodyPr>
          <a:lstStyle/>
          <a:p>
            <a:pPr algn="just">
              <a:lnSpc>
                <a:spcPct val="150000"/>
              </a:lnSpc>
            </a:pPr>
            <a:r>
              <a:rPr lang="en-US" sz="2400" dirty="0">
                <a:latin typeface="Arial" panose="020B0604020202020204" pitchFamily="34" charset="0"/>
                <a:cs typeface="Arial" panose="020B0604020202020204" pitchFamily="34" charset="0"/>
              </a:rPr>
              <a:t>Whether a foreign court order is enforced is determined by the </a:t>
            </a:r>
            <a:r>
              <a:rPr lang="en-US" sz="2400" b="1" dirty="0">
                <a:latin typeface="Arial" panose="020B0604020202020204" pitchFamily="34" charset="0"/>
                <a:cs typeface="Arial" panose="020B0604020202020204" pitchFamily="34" charset="0"/>
              </a:rPr>
              <a:t>principle of comity</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principle of comity provides that a country will honor and enforce within its own territory the judgments and decisions of foreign courts, with certain limitations.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33</a:t>
            </a:fld>
            <a:endParaRPr lang="en-US"/>
          </a:p>
        </p:txBody>
      </p:sp>
    </p:spTree>
    <p:extLst>
      <p:ext uri="{BB962C8B-B14F-4D97-AF65-F5344CB8AC3E}">
        <p14:creationId xmlns:p14="http://schemas.microsoft.com/office/powerpoint/2010/main" val="40812180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381000"/>
            <a:ext cx="7772400" cy="914400"/>
          </a:xfrm>
        </p:spPr>
        <p:txBody>
          <a:bodyPr>
            <a:normAutofit/>
          </a:bodyPr>
          <a:lstStyle/>
          <a:p>
            <a:pPr algn="ctr"/>
            <a:r>
              <a:rPr lang="en-US" sz="3600" dirty="0">
                <a:latin typeface="Arial" panose="020B0604020202020204" pitchFamily="34" charset="0"/>
                <a:cs typeface="Arial" panose="020B0604020202020204" pitchFamily="34" charset="0"/>
              </a:rPr>
              <a:t>Principle of Comity</a:t>
            </a:r>
          </a:p>
        </p:txBody>
      </p:sp>
      <p:sp>
        <p:nvSpPr>
          <p:cNvPr id="2" name="Content Placeholder 1"/>
          <p:cNvSpPr>
            <a:spLocks noGrp="1"/>
          </p:cNvSpPr>
          <p:nvPr>
            <p:ph idx="1"/>
          </p:nvPr>
        </p:nvSpPr>
        <p:spPr>
          <a:xfrm>
            <a:off x="685800" y="1295400"/>
            <a:ext cx="7772400" cy="4953000"/>
          </a:xfrm>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For </a:t>
            </a:r>
            <a:r>
              <a:rPr lang="en-US" sz="2400" dirty="0">
                <a:latin typeface="Arial" panose="020B0604020202020204" pitchFamily="34" charset="0"/>
                <a:cs typeface="Arial" panose="020B0604020202020204" pitchFamily="34" charset="0"/>
              </a:rPr>
              <a:t>the principle to apply, countries commonly require three conditions to be met.</a:t>
            </a:r>
          </a:p>
          <a:p>
            <a:pPr marL="548640" lvl="2" indent="0" algn="just">
              <a:lnSpc>
                <a:spcPct val="150000"/>
              </a:lnSpc>
              <a:buNone/>
            </a:pPr>
            <a:r>
              <a:rPr lang="en-US" sz="2400" dirty="0">
                <a:latin typeface="Arial" panose="020B0604020202020204" pitchFamily="34" charset="0"/>
                <a:cs typeface="Arial" panose="020B0604020202020204" pitchFamily="34" charset="0"/>
              </a:rPr>
              <a:t>1. Reciprocity is extended between the countries; that is, country A and country B mutually agree to honor each other’s court decisions.</a:t>
            </a:r>
          </a:p>
          <a:p>
            <a:pPr marL="548640" lvl="2" indent="0" algn="just">
              <a:lnSpc>
                <a:spcPct val="150000"/>
              </a:lnSpc>
              <a:buNone/>
            </a:pPr>
            <a:r>
              <a:rPr lang="en-US" sz="2400" dirty="0">
                <a:latin typeface="Arial" panose="020B0604020202020204" pitchFamily="34" charset="0"/>
                <a:cs typeface="Arial" panose="020B0604020202020204" pitchFamily="34" charset="0"/>
              </a:rPr>
              <a:t>2. The defendant is given proper notice.</a:t>
            </a:r>
          </a:p>
          <a:p>
            <a:pPr marL="548640" lvl="2" indent="0" algn="just">
              <a:lnSpc>
                <a:spcPct val="150000"/>
              </a:lnSpc>
              <a:buNone/>
            </a:pPr>
            <a:r>
              <a:rPr lang="en-US" sz="2400" dirty="0">
                <a:latin typeface="Arial" panose="020B0604020202020204" pitchFamily="34" charset="0"/>
                <a:cs typeface="Arial" panose="020B0604020202020204" pitchFamily="34" charset="0"/>
              </a:rPr>
              <a:t>3. The foreign court judgment does not violate domestic statutes or treaty obligations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34</a:t>
            </a:fld>
            <a:endParaRPr lang="en-US"/>
          </a:p>
        </p:txBody>
      </p:sp>
    </p:spTree>
    <p:extLst>
      <p:ext uri="{BB962C8B-B14F-4D97-AF65-F5344CB8AC3E}">
        <p14:creationId xmlns:p14="http://schemas.microsoft.com/office/powerpoint/2010/main" val="27276593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886968"/>
          </a:xfrm>
        </p:spPr>
        <p:txBody>
          <a:bodyPr>
            <a:normAutofit/>
          </a:bodyPr>
          <a:lstStyle/>
          <a:p>
            <a:pPr algn="ctr"/>
            <a:r>
              <a:rPr lang="en-US" sz="3600" dirty="0">
                <a:latin typeface="Arial" panose="020B0604020202020204" pitchFamily="34" charset="0"/>
                <a:cs typeface="Arial" panose="020B0604020202020204" pitchFamily="34" charset="0"/>
              </a:rPr>
              <a:t>Arbitration</a:t>
            </a:r>
          </a:p>
        </p:txBody>
      </p:sp>
      <p:sp>
        <p:nvSpPr>
          <p:cNvPr id="2" name="Content Placeholder 1"/>
          <p:cNvSpPr>
            <a:spLocks noGrp="1"/>
          </p:cNvSpPr>
          <p:nvPr>
            <p:ph idx="1"/>
          </p:nvPr>
        </p:nvSpPr>
        <p:spPr>
          <a:xfrm>
            <a:off x="685800" y="1371600"/>
            <a:ext cx="7772400" cy="5029200"/>
          </a:xfrm>
        </p:spPr>
        <p:txBody>
          <a:bodyPr>
            <a:normAutofit fontScale="92500" lnSpcReduction="10000"/>
          </a:bodyPr>
          <a:lstStyle/>
          <a:p>
            <a:pPr algn="just">
              <a:lnSpc>
                <a:spcPct val="120000"/>
              </a:lnSpc>
            </a:pPr>
            <a:r>
              <a:rPr lang="en-US" sz="2400" b="1" dirty="0">
                <a:latin typeface="Arial" panose="020B0604020202020204" pitchFamily="34" charset="0"/>
                <a:cs typeface="Arial" panose="020B0604020202020204" pitchFamily="34" charset="0"/>
              </a:rPr>
              <a:t>Arbitration</a:t>
            </a:r>
            <a:r>
              <a:rPr lang="en-US" sz="2400" dirty="0">
                <a:latin typeface="Arial" panose="020B0604020202020204" pitchFamily="34" charset="0"/>
                <a:cs typeface="Arial" panose="020B0604020202020204" pitchFamily="34" charset="0"/>
              </a:rPr>
              <a:t> is the process by which both parties to a conflict agree to submit their cases to a private individual or body whose decision they will honor</a:t>
            </a:r>
            <a:r>
              <a:rPr lang="en-GB" sz="2400" dirty="0" smtClean="0">
                <a:latin typeface="Arial" panose="020B0604020202020204" pitchFamily="34" charset="0"/>
                <a:cs typeface="Arial" panose="020B0604020202020204" pitchFamily="34" charset="0"/>
              </a:rPr>
              <a:t>.</a:t>
            </a:r>
            <a:endParaRPr lang="en-US" sz="2400" dirty="0" smtClean="0">
              <a:latin typeface="Arial" panose="020B0604020202020204" pitchFamily="34" charset="0"/>
              <a:cs typeface="Arial" panose="020B0604020202020204" pitchFamily="34" charset="0"/>
            </a:endParaRPr>
          </a:p>
          <a:p>
            <a:pPr algn="just">
              <a:lnSpc>
                <a:spcPct val="120000"/>
              </a:lnSpc>
            </a:pPr>
            <a:r>
              <a:rPr lang="en-US" sz="2400" dirty="0" smtClean="0">
                <a:latin typeface="Arial" panose="020B0604020202020204" pitchFamily="34" charset="0"/>
                <a:cs typeface="Arial" panose="020B0604020202020204" pitchFamily="34" charset="0"/>
              </a:rPr>
              <a:t>Because </a:t>
            </a:r>
            <a:r>
              <a:rPr lang="en-US" sz="2400" dirty="0">
                <a:latin typeface="Arial" panose="020B0604020202020204" pitchFamily="34" charset="0"/>
                <a:cs typeface="Arial" panose="020B0604020202020204" pitchFamily="34" charset="0"/>
              </a:rPr>
              <a:t>of the costs and uncertainties of litigation, many international businesses seek less expensive means of settling disputes over international </a:t>
            </a:r>
            <a:r>
              <a:rPr lang="en-US" sz="2400" dirty="0" smtClean="0">
                <a:latin typeface="Arial" panose="020B0604020202020204" pitchFamily="34" charset="0"/>
                <a:cs typeface="Arial" panose="020B0604020202020204" pitchFamily="34" charset="0"/>
              </a:rPr>
              <a:t>transactions. </a:t>
            </a:r>
          </a:p>
          <a:p>
            <a:pPr algn="just">
              <a:lnSpc>
                <a:spcPct val="120000"/>
              </a:lnSpc>
            </a:pPr>
            <a:r>
              <a:rPr lang="en-US" sz="2400" dirty="0" smtClean="0">
                <a:latin typeface="Arial" panose="020B0604020202020204" pitchFamily="34" charset="0"/>
                <a:cs typeface="Arial" panose="020B0604020202020204" pitchFamily="34" charset="0"/>
              </a:rPr>
              <a:t>Often</a:t>
            </a:r>
            <a:r>
              <a:rPr lang="en-US" sz="2400" dirty="0">
                <a:latin typeface="Arial" panose="020B0604020202020204" pitchFamily="34" charset="0"/>
                <a:cs typeface="Arial" panose="020B0604020202020204" pitchFamily="34" charset="0"/>
              </a:rPr>
              <a:t>, business conflicts will be resolved through alternative dispute resolution techniques, such as arbitration. </a:t>
            </a:r>
            <a:endParaRPr lang="en-US" sz="2400" dirty="0" smtClean="0">
              <a:latin typeface="Arial" panose="020B0604020202020204" pitchFamily="34" charset="0"/>
              <a:cs typeface="Arial" panose="020B0604020202020204" pitchFamily="34" charset="0"/>
            </a:endParaRPr>
          </a:p>
          <a:p>
            <a:pPr algn="just">
              <a:lnSpc>
                <a:spcPct val="120000"/>
              </a:lnSpc>
            </a:pPr>
            <a:r>
              <a:rPr lang="en-US" sz="2400" dirty="0" smtClean="0">
                <a:latin typeface="Arial" panose="020B0604020202020204" pitchFamily="34" charset="0"/>
                <a:cs typeface="Arial" panose="020B0604020202020204" pitchFamily="34" charset="0"/>
              </a:rPr>
              <a:t>Because </a:t>
            </a:r>
            <a:r>
              <a:rPr lang="en-US" sz="2400" dirty="0">
                <a:latin typeface="Arial" panose="020B0604020202020204" pitchFamily="34" charset="0"/>
                <a:cs typeface="Arial" panose="020B0604020202020204" pitchFamily="34" charset="0"/>
              </a:rPr>
              <a:t>of the speed, privacy, and informality of such proceedings, disputes can often be resolved more cheaply than through the court system. </a:t>
            </a:r>
          </a:p>
        </p:txBody>
      </p:sp>
      <p:sp>
        <p:nvSpPr>
          <p:cNvPr id="4" name="Slide Number Placeholder 3"/>
          <p:cNvSpPr>
            <a:spLocks noGrp="1"/>
          </p:cNvSpPr>
          <p:nvPr>
            <p:ph type="sldNum" sz="quarter" idx="12"/>
          </p:nvPr>
        </p:nvSpPr>
        <p:spPr/>
        <p:txBody>
          <a:bodyPr/>
          <a:lstStyle/>
          <a:p>
            <a:fld id="{182F15D9-E63D-4E66-A438-59A921FC5846}" type="slidenum">
              <a:rPr lang="en-US" smtClean="0"/>
              <a:t>35</a:t>
            </a:fld>
            <a:endParaRPr lang="en-US"/>
          </a:p>
        </p:txBody>
      </p:sp>
    </p:spTree>
    <p:extLst>
      <p:ext uri="{BB962C8B-B14F-4D97-AF65-F5344CB8AC3E}">
        <p14:creationId xmlns:p14="http://schemas.microsoft.com/office/powerpoint/2010/main" val="32967137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457200"/>
            <a:ext cx="8686800" cy="990600"/>
          </a:xfrm>
        </p:spPr>
        <p:txBody>
          <a:bodyPr>
            <a:normAutofit/>
          </a:bodyPr>
          <a:lstStyle/>
          <a:p>
            <a:pPr algn="ctr"/>
            <a:r>
              <a:rPr lang="en-US" sz="3600" dirty="0">
                <a:latin typeface="Arial" panose="020B0604020202020204" pitchFamily="34" charset="0"/>
                <a:cs typeface="Arial" panose="020B0604020202020204" pitchFamily="34" charset="0"/>
              </a:rPr>
              <a:t>The Technological Environment</a:t>
            </a:r>
          </a:p>
        </p:txBody>
      </p:sp>
      <p:sp>
        <p:nvSpPr>
          <p:cNvPr id="2" name="Content Placeholder 1"/>
          <p:cNvSpPr>
            <a:spLocks noGrp="1"/>
          </p:cNvSpPr>
          <p:nvPr>
            <p:ph idx="1"/>
          </p:nvPr>
        </p:nvSpPr>
        <p:spPr>
          <a:xfrm>
            <a:off x="685800" y="1447800"/>
            <a:ext cx="7772400" cy="4724400"/>
          </a:xfrm>
        </p:spPr>
        <p:txBody>
          <a:bodyPr>
            <a:noAutofit/>
          </a:bodyPr>
          <a:lstStyle/>
          <a:p>
            <a:pPr algn="just">
              <a:lnSpc>
                <a:spcPct val="100000"/>
              </a:lnSpc>
            </a:pPr>
            <a:r>
              <a:rPr lang="en-US" sz="2400" dirty="0">
                <a:latin typeface="Arial" panose="020B0604020202020204" pitchFamily="34" charset="0"/>
                <a:cs typeface="Arial" panose="020B0604020202020204" pitchFamily="34" charset="0"/>
              </a:rPr>
              <a:t>The foundation of a country’s technological environment is its resource base.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Some </a:t>
            </a:r>
            <a:r>
              <a:rPr lang="en-US" sz="2400" dirty="0">
                <a:latin typeface="Arial" panose="020B0604020202020204" pitchFamily="34" charset="0"/>
                <a:cs typeface="Arial" panose="020B0604020202020204" pitchFamily="34" charset="0"/>
              </a:rPr>
              <a:t>countries, such as Australia, Argentina, and Thailand, are blessed with much fertile agricultural land.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Other </a:t>
            </a:r>
            <a:r>
              <a:rPr lang="en-US" sz="2400" dirty="0">
                <a:latin typeface="Arial" panose="020B0604020202020204" pitchFamily="34" charset="0"/>
                <a:cs typeface="Arial" panose="020B0604020202020204" pitchFamily="34" charset="0"/>
              </a:rPr>
              <a:t>countries, such as Saudi Arabia, South Africa, and Russia, are endowed with rich natural resources like oil, gold, and diamonds.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Countries </a:t>
            </a:r>
            <a:r>
              <a:rPr lang="en-US" sz="2400" dirty="0">
                <a:latin typeface="Arial" panose="020B0604020202020204" pitchFamily="34" charset="0"/>
                <a:cs typeface="Arial" panose="020B0604020202020204" pitchFamily="34" charset="0"/>
              </a:rPr>
              <a:t>such as China and Indonesia have abundant labor supplies, while other countries, such as Iceland and New Zealand, do not.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36</a:t>
            </a:fld>
            <a:endParaRPr lang="en-US"/>
          </a:p>
        </p:txBody>
      </p:sp>
    </p:spTree>
    <p:extLst>
      <p:ext uri="{BB962C8B-B14F-4D97-AF65-F5344CB8AC3E}">
        <p14:creationId xmlns:p14="http://schemas.microsoft.com/office/powerpoint/2010/main" val="17515873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457200"/>
            <a:ext cx="8686800" cy="990600"/>
          </a:xfrm>
        </p:spPr>
        <p:txBody>
          <a:bodyPr>
            <a:normAutofit/>
          </a:bodyPr>
          <a:lstStyle/>
          <a:p>
            <a:pPr algn="ctr"/>
            <a:r>
              <a:rPr lang="en-US" sz="3600" dirty="0">
                <a:latin typeface="Arial" panose="020B0604020202020204" pitchFamily="34" charset="0"/>
                <a:cs typeface="Arial" panose="020B0604020202020204" pitchFamily="34" charset="0"/>
              </a:rPr>
              <a:t>The Technological Environment</a:t>
            </a:r>
          </a:p>
        </p:txBody>
      </p:sp>
      <p:sp>
        <p:nvSpPr>
          <p:cNvPr id="2" name="Content Placeholder 1"/>
          <p:cNvSpPr>
            <a:spLocks noGrp="1"/>
          </p:cNvSpPr>
          <p:nvPr>
            <p:ph idx="1"/>
          </p:nvPr>
        </p:nvSpPr>
        <p:spPr>
          <a:xfrm>
            <a:off x="228600" y="1219200"/>
            <a:ext cx="8458200" cy="49530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availability or unavailability of resources affects what products are made in a given country.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easy availability of low-cost labor allows firms in China and Indonesia to produce labor-intensive products for the world market.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Conversely</a:t>
            </a:r>
            <a:r>
              <a:rPr lang="en-US" sz="2400" dirty="0">
                <a:latin typeface="Arial" panose="020B0604020202020204" pitchFamily="34" charset="0"/>
                <a:cs typeface="Arial" panose="020B0604020202020204" pitchFamily="34" charset="0"/>
              </a:rPr>
              <a:t>, firms in Iceland and New Zealand are net importers of such products because these firms lack low-cost labor, which hinders their ability to manufacture labor-intensive goods </a:t>
            </a:r>
            <a:r>
              <a:rPr lang="en-US" sz="2400" dirty="0" smtClean="0">
                <a:latin typeface="Arial" panose="020B0604020202020204" pitchFamily="34" charset="0"/>
                <a:cs typeface="Arial" panose="020B0604020202020204" pitchFamily="34" charset="0"/>
              </a:rPr>
              <a:t>profitably.</a:t>
            </a:r>
          </a:p>
        </p:txBody>
      </p:sp>
      <p:sp>
        <p:nvSpPr>
          <p:cNvPr id="4" name="Slide Number Placeholder 3"/>
          <p:cNvSpPr>
            <a:spLocks noGrp="1"/>
          </p:cNvSpPr>
          <p:nvPr>
            <p:ph type="sldNum" sz="quarter" idx="12"/>
          </p:nvPr>
        </p:nvSpPr>
        <p:spPr/>
        <p:txBody>
          <a:bodyPr/>
          <a:lstStyle/>
          <a:p>
            <a:fld id="{182F15D9-E63D-4E66-A438-59A921FC5846}" type="slidenum">
              <a:rPr lang="en-US" smtClean="0"/>
              <a:t>37</a:t>
            </a:fld>
            <a:endParaRPr lang="en-US"/>
          </a:p>
        </p:txBody>
      </p:sp>
    </p:spTree>
    <p:extLst>
      <p:ext uri="{BB962C8B-B14F-4D97-AF65-F5344CB8AC3E}">
        <p14:creationId xmlns:p14="http://schemas.microsoft.com/office/powerpoint/2010/main" val="11917265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457200"/>
            <a:ext cx="8686800" cy="990600"/>
          </a:xfrm>
        </p:spPr>
        <p:txBody>
          <a:bodyPr>
            <a:normAutofit/>
          </a:bodyPr>
          <a:lstStyle/>
          <a:p>
            <a:pPr algn="ctr"/>
            <a:r>
              <a:rPr lang="en-US" sz="3600" dirty="0">
                <a:latin typeface="Arial" panose="020B0604020202020204" pitchFamily="34" charset="0"/>
                <a:cs typeface="Arial" panose="020B0604020202020204" pitchFamily="34" charset="0"/>
              </a:rPr>
              <a:t>The Technological Environment</a:t>
            </a:r>
          </a:p>
        </p:txBody>
      </p:sp>
      <p:sp>
        <p:nvSpPr>
          <p:cNvPr id="2" name="Content Placeholder 1"/>
          <p:cNvSpPr>
            <a:spLocks noGrp="1"/>
          </p:cNvSpPr>
          <p:nvPr>
            <p:ph idx="1"/>
          </p:nvPr>
        </p:nvSpPr>
        <p:spPr>
          <a:xfrm>
            <a:off x="685800" y="1447800"/>
            <a:ext cx="7772400" cy="47244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Countries </a:t>
            </a:r>
            <a:r>
              <a:rPr lang="en-US" sz="2400" dirty="0">
                <a:latin typeface="Arial" panose="020B0604020202020204" pitchFamily="34" charset="0"/>
                <a:cs typeface="Arial" panose="020B0604020202020204" pitchFamily="34" charset="0"/>
              </a:rPr>
              <a:t>may change or shape their technological environments through investments.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Many </a:t>
            </a:r>
            <a:r>
              <a:rPr lang="en-US" sz="2400" dirty="0">
                <a:latin typeface="Arial" panose="020B0604020202020204" pitchFamily="34" charset="0"/>
                <a:cs typeface="Arial" panose="020B0604020202020204" pitchFamily="34" charset="0"/>
              </a:rPr>
              <a:t>countries, such as Canada, Germany, and Japan, have invested heavily in their infrastructures—highways, communications systems, waterworks, and so forth—to make producing and distributing products easier. </a:t>
            </a:r>
          </a:p>
        </p:txBody>
      </p:sp>
      <p:sp>
        <p:nvSpPr>
          <p:cNvPr id="4" name="Slide Number Placeholder 3"/>
          <p:cNvSpPr>
            <a:spLocks noGrp="1"/>
          </p:cNvSpPr>
          <p:nvPr>
            <p:ph type="sldNum" sz="quarter" idx="12"/>
          </p:nvPr>
        </p:nvSpPr>
        <p:spPr/>
        <p:txBody>
          <a:bodyPr/>
          <a:lstStyle/>
          <a:p>
            <a:fld id="{182F15D9-E63D-4E66-A438-59A921FC5846}" type="slidenum">
              <a:rPr lang="en-US" smtClean="0"/>
              <a:t>38</a:t>
            </a:fld>
            <a:endParaRPr lang="en-US"/>
          </a:p>
        </p:txBody>
      </p:sp>
    </p:spTree>
    <p:extLst>
      <p:ext uri="{BB962C8B-B14F-4D97-AF65-F5344CB8AC3E}">
        <p14:creationId xmlns:p14="http://schemas.microsoft.com/office/powerpoint/2010/main" val="3444298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04800" y="484632"/>
            <a:ext cx="8686800" cy="963168"/>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The Technological Environment</a:t>
            </a:r>
          </a:p>
        </p:txBody>
      </p:sp>
      <p:sp>
        <p:nvSpPr>
          <p:cNvPr id="360452" name="AutoShape 4"/>
          <p:cNvSpPr>
            <a:spLocks noChangeArrowheads="1"/>
          </p:cNvSpPr>
          <p:nvPr/>
        </p:nvSpPr>
        <p:spPr bwMode="auto">
          <a:xfrm>
            <a:off x="3429000" y="3200400"/>
            <a:ext cx="1752600" cy="1447800"/>
          </a:xfrm>
          <a:prstGeom prst="octagon">
            <a:avLst>
              <a:gd name="adj" fmla="val 29287"/>
            </a:avLst>
          </a:prstGeom>
          <a:gradFill rotWithShape="1">
            <a:gsLst>
              <a:gs pos="0">
                <a:srgbClr val="6666FF"/>
              </a:gs>
              <a:gs pos="50000">
                <a:schemeClr val="bg1"/>
              </a:gs>
              <a:gs pos="100000">
                <a:srgbClr val="6666FF"/>
              </a:gs>
            </a:gsLst>
            <a:lin ang="18900000" scaled="1"/>
          </a:gradFill>
          <a:ln w="9525">
            <a:noFill/>
            <a:miter lim="800000"/>
            <a:headEnd/>
            <a:tailEnd/>
          </a:ln>
          <a:effectLst/>
        </p:spPr>
        <p:txBody>
          <a:bodyPr wrap="none" anchor="ctr"/>
          <a:lstStyle/>
          <a:p>
            <a:pPr algn="ctr">
              <a:defRPr/>
            </a:pPr>
            <a:r>
              <a:rPr lang="en-US" sz="2400"/>
              <a:t>Resources</a:t>
            </a:r>
          </a:p>
        </p:txBody>
      </p:sp>
      <p:sp>
        <p:nvSpPr>
          <p:cNvPr id="360454" name="AutoShape 6"/>
          <p:cNvSpPr>
            <a:spLocks noChangeArrowheads="1"/>
          </p:cNvSpPr>
          <p:nvPr/>
        </p:nvSpPr>
        <p:spPr bwMode="auto">
          <a:xfrm>
            <a:off x="5257800" y="1981200"/>
            <a:ext cx="1752600" cy="1447800"/>
          </a:xfrm>
          <a:prstGeom prst="octagon">
            <a:avLst>
              <a:gd name="adj" fmla="val 29287"/>
            </a:avLst>
          </a:prstGeom>
          <a:gradFill rotWithShape="1">
            <a:gsLst>
              <a:gs pos="0">
                <a:srgbClr val="CC00CC"/>
              </a:gs>
              <a:gs pos="50000">
                <a:schemeClr val="bg1"/>
              </a:gs>
              <a:gs pos="100000">
                <a:srgbClr val="CC00CC"/>
              </a:gs>
            </a:gsLst>
            <a:lin ang="18900000" scaled="1"/>
          </a:gradFill>
          <a:ln w="9525">
            <a:noFill/>
            <a:miter lim="800000"/>
            <a:headEnd/>
            <a:tailEnd/>
          </a:ln>
          <a:effectLst/>
        </p:spPr>
        <p:txBody>
          <a:bodyPr wrap="none" anchor="ctr"/>
          <a:lstStyle/>
          <a:p>
            <a:pPr algn="ctr">
              <a:defRPr/>
            </a:pPr>
            <a:r>
              <a:rPr lang="en-US" sz="2400"/>
              <a:t>Agricultural</a:t>
            </a:r>
          </a:p>
          <a:p>
            <a:pPr algn="ctr">
              <a:defRPr/>
            </a:pPr>
            <a:r>
              <a:rPr lang="en-US" sz="2400"/>
              <a:t>land</a:t>
            </a:r>
          </a:p>
        </p:txBody>
      </p:sp>
      <p:sp>
        <p:nvSpPr>
          <p:cNvPr id="360455" name="AutoShape 7"/>
          <p:cNvSpPr>
            <a:spLocks noChangeArrowheads="1"/>
          </p:cNvSpPr>
          <p:nvPr/>
        </p:nvSpPr>
        <p:spPr bwMode="auto">
          <a:xfrm>
            <a:off x="5334000" y="3581400"/>
            <a:ext cx="1752600" cy="1447800"/>
          </a:xfrm>
          <a:prstGeom prst="octagon">
            <a:avLst>
              <a:gd name="adj" fmla="val 29287"/>
            </a:avLst>
          </a:prstGeom>
          <a:gradFill rotWithShape="1">
            <a:gsLst>
              <a:gs pos="0">
                <a:srgbClr val="FF0000"/>
              </a:gs>
              <a:gs pos="50000">
                <a:schemeClr val="bg1"/>
              </a:gs>
              <a:gs pos="100000">
                <a:srgbClr val="FF0000"/>
              </a:gs>
            </a:gsLst>
            <a:lin ang="18900000" scaled="1"/>
          </a:gradFill>
          <a:ln w="9525">
            <a:noFill/>
            <a:miter lim="800000"/>
            <a:headEnd/>
            <a:tailEnd/>
          </a:ln>
          <a:effectLst/>
        </p:spPr>
        <p:txBody>
          <a:bodyPr wrap="none" anchor="ctr"/>
          <a:lstStyle/>
          <a:p>
            <a:pPr algn="ctr">
              <a:defRPr/>
            </a:pPr>
            <a:r>
              <a:rPr lang="en-US" sz="2400"/>
              <a:t>Rich</a:t>
            </a:r>
          </a:p>
          <a:p>
            <a:pPr algn="ctr">
              <a:defRPr/>
            </a:pPr>
            <a:r>
              <a:rPr lang="en-US" sz="2400"/>
              <a:t>natural</a:t>
            </a:r>
          </a:p>
          <a:p>
            <a:pPr algn="ctr">
              <a:defRPr/>
            </a:pPr>
            <a:r>
              <a:rPr lang="en-US" sz="2400"/>
              <a:t>resources</a:t>
            </a:r>
          </a:p>
        </p:txBody>
      </p:sp>
      <p:sp>
        <p:nvSpPr>
          <p:cNvPr id="360456" name="AutoShape 8"/>
          <p:cNvSpPr>
            <a:spLocks noChangeArrowheads="1"/>
          </p:cNvSpPr>
          <p:nvPr/>
        </p:nvSpPr>
        <p:spPr bwMode="auto">
          <a:xfrm>
            <a:off x="3429000" y="4876800"/>
            <a:ext cx="1752600" cy="1447800"/>
          </a:xfrm>
          <a:prstGeom prst="octagon">
            <a:avLst>
              <a:gd name="adj" fmla="val 29287"/>
            </a:avLst>
          </a:prstGeom>
          <a:gradFill rotWithShape="1">
            <a:gsLst>
              <a:gs pos="0">
                <a:srgbClr val="660066"/>
              </a:gs>
              <a:gs pos="50000">
                <a:schemeClr val="bg1"/>
              </a:gs>
              <a:gs pos="100000">
                <a:srgbClr val="660066"/>
              </a:gs>
            </a:gsLst>
            <a:lin ang="18900000" scaled="1"/>
          </a:gradFill>
          <a:ln w="9525">
            <a:noFill/>
            <a:miter lim="800000"/>
            <a:headEnd/>
            <a:tailEnd/>
          </a:ln>
          <a:effectLst/>
        </p:spPr>
        <p:txBody>
          <a:bodyPr wrap="none" anchor="ctr"/>
          <a:lstStyle/>
          <a:p>
            <a:pPr algn="ctr">
              <a:defRPr/>
            </a:pPr>
            <a:r>
              <a:rPr lang="en-US" sz="2400"/>
              <a:t>Skilled</a:t>
            </a:r>
          </a:p>
          <a:p>
            <a:pPr algn="ctr">
              <a:defRPr/>
            </a:pPr>
            <a:r>
              <a:rPr lang="en-US" sz="2400"/>
              <a:t>labor</a:t>
            </a:r>
          </a:p>
        </p:txBody>
      </p:sp>
      <p:sp>
        <p:nvSpPr>
          <p:cNvPr id="360457" name="AutoShape 9"/>
          <p:cNvSpPr>
            <a:spLocks noChangeArrowheads="1"/>
          </p:cNvSpPr>
          <p:nvPr/>
        </p:nvSpPr>
        <p:spPr bwMode="auto">
          <a:xfrm>
            <a:off x="1524000" y="3581400"/>
            <a:ext cx="1752600" cy="1447800"/>
          </a:xfrm>
          <a:prstGeom prst="octagon">
            <a:avLst>
              <a:gd name="adj" fmla="val 29287"/>
            </a:avLst>
          </a:prstGeom>
          <a:gradFill rotWithShape="1">
            <a:gsLst>
              <a:gs pos="0">
                <a:schemeClr val="accent2"/>
              </a:gs>
              <a:gs pos="50000">
                <a:schemeClr val="bg1"/>
              </a:gs>
              <a:gs pos="100000">
                <a:schemeClr val="accent2"/>
              </a:gs>
            </a:gsLst>
            <a:lin ang="18900000" scaled="1"/>
          </a:gradFill>
          <a:ln w="9525">
            <a:noFill/>
            <a:miter lim="800000"/>
            <a:headEnd/>
            <a:tailEnd/>
          </a:ln>
          <a:effectLst/>
        </p:spPr>
        <p:txBody>
          <a:bodyPr wrap="none" anchor="ctr"/>
          <a:lstStyle/>
          <a:p>
            <a:pPr algn="ctr">
              <a:defRPr/>
            </a:pPr>
            <a:r>
              <a:rPr lang="en-US" sz="2400"/>
              <a:t>Low-cost</a:t>
            </a:r>
          </a:p>
          <a:p>
            <a:pPr algn="ctr">
              <a:defRPr/>
            </a:pPr>
            <a:r>
              <a:rPr lang="en-US" sz="2400"/>
              <a:t>labor</a:t>
            </a:r>
          </a:p>
        </p:txBody>
      </p:sp>
      <p:sp>
        <p:nvSpPr>
          <p:cNvPr id="360458" name="AutoShape 10"/>
          <p:cNvSpPr>
            <a:spLocks noChangeArrowheads="1"/>
          </p:cNvSpPr>
          <p:nvPr/>
        </p:nvSpPr>
        <p:spPr bwMode="auto">
          <a:xfrm>
            <a:off x="1600200" y="1981200"/>
            <a:ext cx="1752600" cy="1447800"/>
          </a:xfrm>
          <a:prstGeom prst="octagon">
            <a:avLst>
              <a:gd name="adj" fmla="val 29287"/>
            </a:avLst>
          </a:prstGeom>
          <a:gradFill rotWithShape="1">
            <a:gsLst>
              <a:gs pos="0">
                <a:srgbClr val="33CC33"/>
              </a:gs>
              <a:gs pos="50000">
                <a:schemeClr val="bg1"/>
              </a:gs>
              <a:gs pos="100000">
                <a:srgbClr val="33CC33"/>
              </a:gs>
            </a:gsLst>
            <a:lin ang="18900000" scaled="1"/>
          </a:gradFill>
          <a:ln w="9525">
            <a:noFill/>
            <a:miter lim="800000"/>
            <a:headEnd/>
            <a:tailEnd/>
          </a:ln>
          <a:effectLst/>
        </p:spPr>
        <p:txBody>
          <a:bodyPr wrap="none" anchor="ctr"/>
          <a:lstStyle/>
          <a:p>
            <a:pPr algn="ctr">
              <a:defRPr/>
            </a:pPr>
            <a:r>
              <a:rPr lang="en-US" sz="2400"/>
              <a:t>Infrastructure</a:t>
            </a:r>
          </a:p>
        </p:txBody>
      </p:sp>
      <p:sp>
        <p:nvSpPr>
          <p:cNvPr id="2" name="Slide Number Placeholder 1"/>
          <p:cNvSpPr>
            <a:spLocks noGrp="1"/>
          </p:cNvSpPr>
          <p:nvPr>
            <p:ph type="sldNum" sz="quarter" idx="12"/>
          </p:nvPr>
        </p:nvSpPr>
        <p:spPr/>
        <p:txBody>
          <a:bodyPr/>
          <a:lstStyle/>
          <a:p>
            <a:fld id="{182F15D9-E63D-4E66-A438-59A921FC5846}" type="slidenum">
              <a:rPr lang="en-US" smtClean="0"/>
              <a:t>39</a:t>
            </a:fld>
            <a:endParaRPr lang="en-US"/>
          </a:p>
        </p:txBody>
      </p:sp>
    </p:spTree>
    <p:extLst>
      <p:ext uri="{BB962C8B-B14F-4D97-AF65-F5344CB8AC3E}">
        <p14:creationId xmlns:p14="http://schemas.microsoft.com/office/powerpoint/2010/main" val="35070196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810768"/>
          </a:xfrm>
        </p:spPr>
        <p:txBody>
          <a:bodyPr>
            <a:normAutofit/>
          </a:bodyPr>
          <a:lstStyle/>
          <a:p>
            <a:pPr algn="ctr"/>
            <a:r>
              <a:rPr lang="en-US" sz="3600" dirty="0">
                <a:latin typeface="Arial" panose="020B0604020202020204" pitchFamily="34" charset="0"/>
                <a:cs typeface="Arial" panose="020B0604020202020204" pitchFamily="34" charset="0"/>
              </a:rPr>
              <a:t>Intellectual Property</a:t>
            </a:r>
          </a:p>
        </p:txBody>
      </p:sp>
      <p:sp>
        <p:nvSpPr>
          <p:cNvPr id="2" name="Content Placeholder 1"/>
          <p:cNvSpPr>
            <a:spLocks noGrp="1"/>
          </p:cNvSpPr>
          <p:nvPr>
            <p:ph idx="1"/>
          </p:nvPr>
        </p:nvSpPr>
        <p:spPr>
          <a:xfrm>
            <a:off x="457200" y="1295400"/>
            <a:ext cx="8001000" cy="5181600"/>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An important determinant of a country’s technological environment—and the willingness of foreign firms to transfer technology to the country—is the degree of protection that its laws offer intellectual property rights</a:t>
            </a:r>
            <a:r>
              <a:rPr lang="en-US" sz="2400" dirty="0" smtClean="0">
                <a:latin typeface="Arial" panose="020B0604020202020204" pitchFamily="34" charset="0"/>
                <a:cs typeface="Arial" panose="020B0604020202020204" pitchFamily="34" charset="0"/>
              </a:rPr>
              <a:t>.</a:t>
            </a:r>
          </a:p>
          <a:p>
            <a:pPr algn="just">
              <a:lnSpc>
                <a:spcPct val="150000"/>
              </a:lnSpc>
            </a:pPr>
            <a:r>
              <a:rPr lang="en-US" sz="2400" dirty="0" smtClean="0">
                <a:latin typeface="Arial" panose="020B0604020202020204" pitchFamily="34" charset="0"/>
                <a:cs typeface="Arial" panose="020B0604020202020204" pitchFamily="34" charset="0"/>
              </a:rPr>
              <a:t>Intellectual </a:t>
            </a:r>
            <a:r>
              <a:rPr lang="en-US" sz="2400" dirty="0">
                <a:latin typeface="Arial" panose="020B0604020202020204" pitchFamily="34" charset="0"/>
                <a:cs typeface="Arial" panose="020B0604020202020204" pitchFamily="34" charset="0"/>
              </a:rPr>
              <a:t>property—patents, copyrights, trademarks, brand names, and so forth—is an important asset of most MNCs.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often forms the basis of a firm’s competitive advantage/core competency in the global marketplace.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40</a:t>
            </a:fld>
            <a:endParaRPr lang="en-US"/>
          </a:p>
        </p:txBody>
      </p:sp>
    </p:spTree>
    <p:extLst>
      <p:ext uri="{BB962C8B-B14F-4D97-AF65-F5344CB8AC3E}">
        <p14:creationId xmlns:p14="http://schemas.microsoft.com/office/powerpoint/2010/main" val="4755332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810768"/>
          </a:xfrm>
        </p:spPr>
        <p:txBody>
          <a:bodyPr>
            <a:normAutofit/>
          </a:bodyPr>
          <a:lstStyle/>
          <a:p>
            <a:pPr algn="ctr"/>
            <a:r>
              <a:rPr lang="en-US" sz="3600" dirty="0">
                <a:latin typeface="Arial" panose="020B0604020202020204" pitchFamily="34" charset="0"/>
                <a:cs typeface="Arial" panose="020B0604020202020204" pitchFamily="34" charset="0"/>
              </a:rPr>
              <a:t>Intellectual Property</a:t>
            </a:r>
          </a:p>
        </p:txBody>
      </p:sp>
      <p:sp>
        <p:nvSpPr>
          <p:cNvPr id="2" name="Content Placeholder 1"/>
          <p:cNvSpPr>
            <a:spLocks noGrp="1"/>
          </p:cNvSpPr>
          <p:nvPr>
            <p:ph idx="1"/>
          </p:nvPr>
        </p:nvSpPr>
        <p:spPr>
          <a:xfrm>
            <a:off x="685800" y="1295400"/>
            <a:ext cx="7772400" cy="51816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value of intellectual property can quickly be damaged unless countries enforce ownership rights of firms.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Countries </a:t>
            </a:r>
            <a:r>
              <a:rPr lang="en-US" sz="2400" dirty="0">
                <a:latin typeface="Arial" panose="020B0604020202020204" pitchFamily="34" charset="0"/>
                <a:cs typeface="Arial" panose="020B0604020202020204" pitchFamily="34" charset="0"/>
              </a:rPr>
              <a:t>that provide weak protection for intellectual property are less likely to attract technology-intensive foreign investments.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Weak </a:t>
            </a:r>
            <a:r>
              <a:rPr lang="en-US" sz="2400" dirty="0">
                <a:latin typeface="Arial" panose="020B0604020202020204" pitchFamily="34" charset="0"/>
                <a:cs typeface="Arial" panose="020B0604020202020204" pitchFamily="34" charset="0"/>
              </a:rPr>
              <a:t>intellectual property protection also discourages local firms from developing intellectual property of their own</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41</a:t>
            </a:fld>
            <a:endParaRPr lang="en-US"/>
          </a:p>
        </p:txBody>
      </p:sp>
    </p:spTree>
    <p:extLst>
      <p:ext uri="{BB962C8B-B14F-4D97-AF65-F5344CB8AC3E}">
        <p14:creationId xmlns:p14="http://schemas.microsoft.com/office/powerpoint/2010/main" val="8131295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484632"/>
            <a:ext cx="8458200" cy="1609344"/>
          </a:xfrm>
        </p:spPr>
        <p:txBody>
          <a:bodyPr>
            <a:normAutofit/>
          </a:bodyPr>
          <a:lstStyle/>
          <a:p>
            <a:pPr algn="ctr"/>
            <a:r>
              <a:rPr lang="en-US" sz="3600" dirty="0">
                <a:latin typeface="Arial" panose="020B0604020202020204" pitchFamily="34" charset="0"/>
                <a:cs typeface="Arial" panose="020B0604020202020204" pitchFamily="34" charset="0"/>
              </a:rPr>
              <a:t>International Treaties Protecting Intellectual Property Rights</a:t>
            </a:r>
          </a:p>
        </p:txBody>
      </p:sp>
      <p:sp>
        <p:nvSpPr>
          <p:cNvPr id="2" name="Content Placeholder 1"/>
          <p:cNvSpPr>
            <a:spLocks noGrp="1"/>
          </p:cNvSpPr>
          <p:nvPr>
            <p:ph idx="1"/>
          </p:nvPr>
        </p:nvSpPr>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Most countries have passed laws protecting intellectual property rights.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Protection </a:t>
            </a:r>
            <a:r>
              <a:rPr lang="en-US" sz="2400" dirty="0">
                <a:latin typeface="Arial" panose="020B0604020202020204" pitchFamily="34" charset="0"/>
                <a:cs typeface="Arial" panose="020B0604020202020204" pitchFamily="34" charset="0"/>
              </a:rPr>
              <a:t>of such rights has also been promoted by numerous international treaties.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42</a:t>
            </a:fld>
            <a:endParaRPr lang="en-US"/>
          </a:p>
        </p:txBody>
      </p:sp>
    </p:spTree>
    <p:extLst>
      <p:ext uri="{BB962C8B-B14F-4D97-AF65-F5344CB8AC3E}">
        <p14:creationId xmlns:p14="http://schemas.microsoft.com/office/powerpoint/2010/main" val="4095179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484632"/>
            <a:ext cx="8458200" cy="1609344"/>
          </a:xfrm>
        </p:spPr>
        <p:txBody>
          <a:bodyPr>
            <a:normAutofit/>
          </a:bodyPr>
          <a:lstStyle/>
          <a:p>
            <a:pPr algn="ctr"/>
            <a:r>
              <a:rPr lang="en-US" sz="3600" dirty="0">
                <a:latin typeface="Arial" panose="020B0604020202020204" pitchFamily="34" charset="0"/>
                <a:cs typeface="Arial" panose="020B0604020202020204" pitchFamily="34" charset="0"/>
              </a:rPr>
              <a:t>International Treaties Protecting Intellectual Property Rights</a:t>
            </a:r>
          </a:p>
        </p:txBody>
      </p:sp>
      <p:sp>
        <p:nvSpPr>
          <p:cNvPr id="2" name="Content Placeholder 1"/>
          <p:cNvSpPr>
            <a:spLocks noGrp="1"/>
          </p:cNvSpPr>
          <p:nvPr>
            <p:ph idx="1"/>
          </p:nvPr>
        </p:nvSpPr>
        <p:spPr>
          <a:xfrm>
            <a:off x="457200" y="2121408"/>
            <a:ext cx="8229600" cy="4279392"/>
          </a:xfrm>
        </p:spPr>
        <p:txBody>
          <a:bodyPr>
            <a:noAutofit/>
          </a:bodyPr>
          <a:lstStyle/>
          <a:p>
            <a:pPr algn="just">
              <a:lnSpc>
                <a:spcPct val="100000"/>
              </a:lnSpc>
            </a:pPr>
            <a:r>
              <a:rPr lang="en-US" sz="2300" dirty="0" smtClean="0">
                <a:latin typeface="Arial" panose="020B0604020202020204" pitchFamily="34" charset="0"/>
                <a:cs typeface="Arial" panose="020B0604020202020204" pitchFamily="34" charset="0"/>
              </a:rPr>
              <a:t>Among </a:t>
            </a:r>
            <a:r>
              <a:rPr lang="en-US" sz="2300" dirty="0">
                <a:latin typeface="Arial" panose="020B0604020202020204" pitchFamily="34" charset="0"/>
                <a:cs typeface="Arial" panose="020B0604020202020204" pitchFamily="34" charset="0"/>
              </a:rPr>
              <a:t>these are the International Convention for the Protection of Industrial Property Rights (more commonly known as the Paris Convention), the Berne Convention for the Protection of Literary and Artistic Works, the Universal Copyright Convention, and the Trade-Related Intellectual Property Rights agreement (part of the Uruguay Round). </a:t>
            </a:r>
            <a:endParaRPr lang="en-US" sz="2300" dirty="0" smtClean="0">
              <a:latin typeface="Arial" panose="020B0604020202020204" pitchFamily="34" charset="0"/>
              <a:cs typeface="Arial" panose="020B0604020202020204" pitchFamily="34" charset="0"/>
            </a:endParaRPr>
          </a:p>
          <a:p>
            <a:pPr algn="just">
              <a:lnSpc>
                <a:spcPct val="100000"/>
              </a:lnSpc>
            </a:pPr>
            <a:r>
              <a:rPr lang="en-US" sz="2300" dirty="0">
                <a:latin typeface="Arial" panose="020B0604020202020204" pitchFamily="34" charset="0"/>
                <a:cs typeface="Arial" panose="020B0604020202020204" pitchFamily="34" charset="0"/>
              </a:rPr>
              <a:t>T</a:t>
            </a:r>
            <a:r>
              <a:rPr lang="en-US" sz="2300" dirty="0" smtClean="0">
                <a:latin typeface="Arial" panose="020B0604020202020204" pitchFamily="34" charset="0"/>
                <a:cs typeface="Arial" panose="020B0604020202020204" pitchFamily="34" charset="0"/>
              </a:rPr>
              <a:t>hese </a:t>
            </a:r>
            <a:r>
              <a:rPr lang="en-US" sz="2300" dirty="0">
                <a:latin typeface="Arial" panose="020B0604020202020204" pitchFamily="34" charset="0"/>
                <a:cs typeface="Arial" panose="020B0604020202020204" pitchFamily="34" charset="0"/>
              </a:rPr>
              <a:t>laws and treaties would appear to provide adequate protection to owners of intellectual </a:t>
            </a:r>
            <a:r>
              <a:rPr lang="en-US" sz="2300" dirty="0" smtClean="0">
                <a:latin typeface="Arial" panose="020B0604020202020204" pitchFamily="34" charset="0"/>
                <a:cs typeface="Arial" panose="020B0604020202020204" pitchFamily="34" charset="0"/>
              </a:rPr>
              <a:t>property.</a:t>
            </a:r>
          </a:p>
          <a:p>
            <a:pPr algn="just">
              <a:lnSpc>
                <a:spcPct val="100000"/>
              </a:lnSpc>
            </a:pPr>
            <a:r>
              <a:rPr lang="en-US" sz="2300" dirty="0" smtClean="0">
                <a:latin typeface="Arial" panose="020B0604020202020204" pitchFamily="34" charset="0"/>
                <a:cs typeface="Arial" panose="020B0604020202020204" pitchFamily="34" charset="0"/>
              </a:rPr>
              <a:t>However</a:t>
            </a:r>
            <a:r>
              <a:rPr lang="en-US" sz="2300" dirty="0">
                <a:latin typeface="Arial" panose="020B0604020202020204" pitchFamily="34" charset="0"/>
                <a:cs typeface="Arial" panose="020B0604020202020204" pitchFamily="34" charset="0"/>
              </a:rPr>
              <a:t>, not all countries have signed the treaties</a:t>
            </a:r>
            <a:r>
              <a:rPr lang="en-US" sz="2300" dirty="0" smtClean="0">
                <a:latin typeface="Arial" panose="020B0604020202020204" pitchFamily="34" charset="0"/>
                <a:cs typeface="Arial" panose="020B0604020202020204" pitchFamily="34" charset="0"/>
              </a:rPr>
              <a:t>.</a:t>
            </a:r>
          </a:p>
          <a:p>
            <a:pPr algn="just">
              <a:lnSpc>
                <a:spcPct val="100000"/>
              </a:lnSpc>
            </a:pPr>
            <a:r>
              <a:rPr lang="en-US" sz="2300" dirty="0" smtClean="0">
                <a:latin typeface="Arial" panose="020B0604020202020204" pitchFamily="34" charset="0"/>
                <a:cs typeface="Arial" panose="020B0604020202020204" pitchFamily="34" charset="0"/>
              </a:rPr>
              <a:t> </a:t>
            </a:r>
            <a:r>
              <a:rPr lang="en-US" sz="2300" dirty="0">
                <a:latin typeface="Arial" panose="020B0604020202020204" pitchFamily="34" charset="0"/>
                <a:cs typeface="Arial" panose="020B0604020202020204" pitchFamily="34" charset="0"/>
              </a:rPr>
              <a:t>Further, their enforcement by many signatories is lax. </a:t>
            </a:r>
          </a:p>
        </p:txBody>
      </p:sp>
      <p:sp>
        <p:nvSpPr>
          <p:cNvPr id="4" name="Slide Number Placeholder 3"/>
          <p:cNvSpPr>
            <a:spLocks noGrp="1"/>
          </p:cNvSpPr>
          <p:nvPr>
            <p:ph type="sldNum" sz="quarter" idx="12"/>
          </p:nvPr>
        </p:nvSpPr>
        <p:spPr/>
        <p:txBody>
          <a:bodyPr/>
          <a:lstStyle/>
          <a:p>
            <a:fld id="{182F15D9-E63D-4E66-A438-59A921FC5846}" type="slidenum">
              <a:rPr lang="en-US" smtClean="0"/>
              <a:t>43</a:t>
            </a:fld>
            <a:endParaRPr lang="en-US"/>
          </a:p>
        </p:txBody>
      </p:sp>
    </p:spTree>
    <p:extLst>
      <p:ext uri="{BB962C8B-B14F-4D97-AF65-F5344CB8AC3E}">
        <p14:creationId xmlns:p14="http://schemas.microsoft.com/office/powerpoint/2010/main" val="1571731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85800" y="484632"/>
            <a:ext cx="7772400" cy="734568"/>
          </a:xfrm>
        </p:spPr>
        <p:txBody>
          <a:bodyPr>
            <a:normAutofit/>
          </a:bodyPr>
          <a:lstStyle/>
          <a:p>
            <a:pPr eaLnBrk="1" hangingPunct="1"/>
            <a:r>
              <a:rPr lang="en-US" sz="3600" dirty="0" smtClean="0">
                <a:latin typeface="Arial" panose="020B0604020202020204" pitchFamily="34" charset="0"/>
                <a:cs typeface="Arial" panose="020B0604020202020204" pitchFamily="34" charset="0"/>
              </a:rPr>
              <a:t>The Accounting Environment </a:t>
            </a:r>
          </a:p>
        </p:txBody>
      </p:sp>
      <p:sp>
        <p:nvSpPr>
          <p:cNvPr id="21507" name="Rectangle 3"/>
          <p:cNvSpPr>
            <a:spLocks noGrp="1" noChangeArrowheads="1"/>
          </p:cNvSpPr>
          <p:nvPr>
            <p:ph idx="1"/>
          </p:nvPr>
        </p:nvSpPr>
        <p:spPr>
          <a:xfrm>
            <a:off x="457200" y="1219200"/>
            <a:ext cx="8001000" cy="4953000"/>
          </a:xfrm>
        </p:spPr>
        <p:txBody>
          <a:bodyPr>
            <a:noAutofit/>
          </a:bodyPr>
          <a:lstStyle/>
          <a:p>
            <a:pPr algn="just" eaLnBrk="1" hangingPunct="1">
              <a:lnSpc>
                <a:spcPct val="100000"/>
              </a:lnSpc>
              <a:buFontTx/>
              <a:buNone/>
            </a:pPr>
            <a:r>
              <a:rPr lang="en-US" sz="2400" dirty="0" smtClean="0">
                <a:latin typeface="Arial" panose="020B0604020202020204" pitchFamily="34" charset="0"/>
                <a:cs typeface="Arial" panose="020B0604020202020204" pitchFamily="34" charset="0"/>
              </a:rPr>
              <a:t>The Roots of National Differences</a:t>
            </a:r>
          </a:p>
          <a:p>
            <a:pPr marL="0" indent="0" algn="just" eaLnBrk="1" hangingPunct="1">
              <a:lnSpc>
                <a:spcPct val="100000"/>
              </a:lnSpc>
              <a:buNone/>
            </a:pPr>
            <a:r>
              <a:rPr lang="en-US" sz="2400" dirty="0" smtClean="0">
                <a:latin typeface="Arial" panose="020B0604020202020204" pitchFamily="34" charset="0"/>
                <a:cs typeface="Arial" panose="020B0604020202020204" pitchFamily="34" charset="0"/>
              </a:rPr>
              <a:t>GAAP - Generally Accepted Accounting Principles </a:t>
            </a:r>
          </a:p>
          <a:p>
            <a:pPr algn="just">
              <a:lnSpc>
                <a:spcPct val="100000"/>
              </a:lnSpc>
            </a:pPr>
            <a:r>
              <a:rPr lang="en-US" sz="2400" b="1" dirty="0">
                <a:latin typeface="Arial" panose="020B0604020202020204" pitchFamily="34" charset="0"/>
                <a:cs typeface="Arial" panose="020B0604020202020204" pitchFamily="34" charset="0"/>
              </a:rPr>
              <a:t>The Core GAAP Principles</a:t>
            </a:r>
          </a:p>
          <a:p>
            <a:pPr algn="just">
              <a:lnSpc>
                <a:spcPct val="100000"/>
              </a:lnSpc>
            </a:pPr>
            <a:r>
              <a:rPr lang="en-US" sz="2400" dirty="0">
                <a:latin typeface="Arial" panose="020B0604020202020204" pitchFamily="34" charset="0"/>
                <a:cs typeface="Arial" panose="020B0604020202020204" pitchFamily="34" charset="0"/>
              </a:rPr>
              <a:t>GAAP is set forth in 10 primary principles, as follows:</a:t>
            </a:r>
          </a:p>
          <a:p>
            <a:pPr algn="just">
              <a:lnSpc>
                <a:spcPct val="100000"/>
              </a:lnSpc>
            </a:pPr>
            <a:r>
              <a:rPr lang="en-US" sz="2400" b="1" dirty="0">
                <a:latin typeface="Arial" panose="020B0604020202020204" pitchFamily="34" charset="0"/>
                <a:cs typeface="Arial" panose="020B0604020202020204" pitchFamily="34" charset="0"/>
              </a:rPr>
              <a:t>Principle of consistency:</a:t>
            </a:r>
            <a:r>
              <a:rPr lang="en-US" sz="2400" dirty="0">
                <a:latin typeface="Arial" panose="020B0604020202020204" pitchFamily="34" charset="0"/>
                <a:cs typeface="Arial" panose="020B0604020202020204" pitchFamily="34" charset="0"/>
              </a:rPr>
              <a:t> This principle ensures that consistent standards are followed in financial reporting from period to period.</a:t>
            </a:r>
          </a:p>
          <a:p>
            <a:pPr algn="just">
              <a:lnSpc>
                <a:spcPct val="100000"/>
              </a:lnSpc>
            </a:pPr>
            <a:r>
              <a:rPr lang="en-US" sz="2400" b="1" dirty="0">
                <a:latin typeface="Arial" panose="020B0604020202020204" pitchFamily="34" charset="0"/>
                <a:cs typeface="Arial" panose="020B0604020202020204" pitchFamily="34" charset="0"/>
              </a:rPr>
              <a:t>Principle of permanent methods:</a:t>
            </a:r>
            <a:r>
              <a:rPr lang="en-US" sz="2400" dirty="0">
                <a:latin typeface="Arial" panose="020B0604020202020204" pitchFamily="34" charset="0"/>
                <a:cs typeface="Arial" panose="020B0604020202020204" pitchFamily="34" charset="0"/>
              </a:rPr>
              <a:t> Closely related to the previous principle is that of consistent procedures and practices being applied in accounting and financial reporting to allow comparison</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44</a:t>
            </a:fld>
            <a:endParaRPr lang="en-US"/>
          </a:p>
        </p:txBody>
      </p:sp>
    </p:spTree>
    <p:extLst>
      <p:ext uri="{BB962C8B-B14F-4D97-AF65-F5344CB8AC3E}">
        <p14:creationId xmlns:p14="http://schemas.microsoft.com/office/powerpoint/2010/main" val="973301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85800" y="484632"/>
            <a:ext cx="7772400" cy="734568"/>
          </a:xfrm>
        </p:spPr>
        <p:txBody>
          <a:bodyPr>
            <a:normAutofit/>
          </a:bodyPr>
          <a:lstStyle/>
          <a:p>
            <a:pPr eaLnBrk="1" hangingPunct="1"/>
            <a:r>
              <a:rPr lang="en-US" sz="3600" dirty="0" smtClean="0">
                <a:latin typeface="Arial" panose="020B0604020202020204" pitchFamily="34" charset="0"/>
                <a:cs typeface="Arial" panose="020B0604020202020204" pitchFamily="34" charset="0"/>
              </a:rPr>
              <a:t>The Accounting Environment </a:t>
            </a:r>
          </a:p>
        </p:txBody>
      </p:sp>
      <p:sp>
        <p:nvSpPr>
          <p:cNvPr id="21507" name="Rectangle 3"/>
          <p:cNvSpPr>
            <a:spLocks noGrp="1" noChangeArrowheads="1"/>
          </p:cNvSpPr>
          <p:nvPr>
            <p:ph idx="1"/>
          </p:nvPr>
        </p:nvSpPr>
        <p:spPr>
          <a:xfrm>
            <a:off x="685800" y="1219200"/>
            <a:ext cx="7772400" cy="4953000"/>
          </a:xfrm>
        </p:spPr>
        <p:txBody>
          <a:bodyPr>
            <a:noAutofit/>
          </a:bodyPr>
          <a:lstStyle/>
          <a:p>
            <a:pPr algn="just">
              <a:lnSpc>
                <a:spcPct val="100000"/>
              </a:lnSpc>
            </a:pPr>
            <a:r>
              <a:rPr lang="en-US" sz="2400" b="1" dirty="0" smtClean="0">
                <a:latin typeface="Arial" panose="020B0604020202020204" pitchFamily="34" charset="0"/>
                <a:cs typeface="Arial" panose="020B0604020202020204" pitchFamily="34" charset="0"/>
              </a:rPr>
              <a:t>Principle </a:t>
            </a:r>
            <a:r>
              <a:rPr lang="en-US" sz="2400" b="1" dirty="0">
                <a:latin typeface="Arial" panose="020B0604020202020204" pitchFamily="34" charset="0"/>
                <a:cs typeface="Arial" panose="020B0604020202020204" pitchFamily="34" charset="0"/>
              </a:rPr>
              <a:t>of non-compensation</a:t>
            </a:r>
            <a:r>
              <a:rPr lang="en-US" sz="2400" dirty="0">
                <a:latin typeface="Arial" panose="020B0604020202020204" pitchFamily="34" charset="0"/>
                <a:cs typeface="Arial" panose="020B0604020202020204" pitchFamily="34" charset="0"/>
              </a:rPr>
              <a:t>: This principle states that all aspects of an organization’s performance, whether positive or negative, are to be reported. In other words, it should not compensate (offset) a debt with an asset.</a:t>
            </a:r>
          </a:p>
          <a:p>
            <a:pPr algn="just">
              <a:lnSpc>
                <a:spcPct val="100000"/>
              </a:lnSpc>
            </a:pPr>
            <a:r>
              <a:rPr lang="en-US" sz="2400" b="1" dirty="0">
                <a:latin typeface="Arial" panose="020B0604020202020204" pitchFamily="34" charset="0"/>
                <a:cs typeface="Arial" panose="020B0604020202020204" pitchFamily="34" charset="0"/>
              </a:rPr>
              <a:t>Principle of prudence</a:t>
            </a:r>
            <a:r>
              <a:rPr lang="en-US" sz="2400" dirty="0">
                <a:latin typeface="Arial" panose="020B0604020202020204" pitchFamily="34" charset="0"/>
                <a:cs typeface="Arial" panose="020B0604020202020204" pitchFamily="34" charset="0"/>
              </a:rPr>
              <a:t>: All reporting of financial data is to be factual, reasonable, and not speculative.</a:t>
            </a:r>
          </a:p>
          <a:p>
            <a:pPr algn="just">
              <a:lnSpc>
                <a:spcPct val="100000"/>
              </a:lnSpc>
            </a:pPr>
            <a:r>
              <a:rPr lang="en-US" sz="2400" b="1" dirty="0">
                <a:latin typeface="Arial" panose="020B0604020202020204" pitchFamily="34" charset="0"/>
                <a:cs typeface="Arial" panose="020B0604020202020204" pitchFamily="34" charset="0"/>
              </a:rPr>
              <a:t>Principle of regularity</a:t>
            </a:r>
            <a:r>
              <a:rPr lang="en-US" sz="2400" dirty="0">
                <a:latin typeface="Arial" panose="020B0604020202020204" pitchFamily="34" charset="0"/>
                <a:cs typeface="Arial" panose="020B0604020202020204" pitchFamily="34" charset="0"/>
              </a:rPr>
              <a:t>: This principle means that all accountants are to consistently abide by the GAAP.</a:t>
            </a:r>
          </a:p>
          <a:p>
            <a:pPr algn="just">
              <a:lnSpc>
                <a:spcPct val="100000"/>
              </a:lnSpc>
            </a:pPr>
            <a:r>
              <a:rPr lang="en-US" sz="2400" b="1" dirty="0">
                <a:latin typeface="Arial" panose="020B0604020202020204" pitchFamily="34" charset="0"/>
                <a:cs typeface="Arial" panose="020B0604020202020204" pitchFamily="34" charset="0"/>
              </a:rPr>
              <a:t>Principle of sincerity</a:t>
            </a:r>
            <a:r>
              <a:rPr lang="en-US" sz="2400" dirty="0">
                <a:latin typeface="Arial" panose="020B0604020202020204" pitchFamily="34" charset="0"/>
                <a:cs typeface="Arial" panose="020B0604020202020204" pitchFamily="34" charset="0"/>
              </a:rPr>
              <a:t>: Accountants should perform and report with basic honesty and accuracy</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45</a:t>
            </a:fld>
            <a:endParaRPr lang="en-US"/>
          </a:p>
        </p:txBody>
      </p:sp>
    </p:spTree>
    <p:extLst>
      <p:ext uri="{BB962C8B-B14F-4D97-AF65-F5344CB8AC3E}">
        <p14:creationId xmlns:p14="http://schemas.microsoft.com/office/powerpoint/2010/main" val="8940244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85800" y="484632"/>
            <a:ext cx="7772400" cy="734568"/>
          </a:xfrm>
        </p:spPr>
        <p:txBody>
          <a:bodyPr>
            <a:normAutofit/>
          </a:bodyPr>
          <a:lstStyle/>
          <a:p>
            <a:pPr eaLnBrk="1" hangingPunct="1"/>
            <a:r>
              <a:rPr lang="en-US" sz="3600" dirty="0" smtClean="0">
                <a:latin typeface="Arial" panose="020B0604020202020204" pitchFamily="34" charset="0"/>
                <a:cs typeface="Arial" panose="020B0604020202020204" pitchFamily="34" charset="0"/>
              </a:rPr>
              <a:t>The Accounting Environment </a:t>
            </a:r>
          </a:p>
        </p:txBody>
      </p:sp>
      <p:sp>
        <p:nvSpPr>
          <p:cNvPr id="21507" name="Rectangle 3"/>
          <p:cNvSpPr>
            <a:spLocks noGrp="1" noChangeArrowheads="1"/>
          </p:cNvSpPr>
          <p:nvPr>
            <p:ph idx="1"/>
          </p:nvPr>
        </p:nvSpPr>
        <p:spPr>
          <a:xfrm>
            <a:off x="457200" y="1219200"/>
            <a:ext cx="8153400" cy="4953000"/>
          </a:xfrm>
        </p:spPr>
        <p:txBody>
          <a:bodyPr>
            <a:noAutofit/>
          </a:bodyPr>
          <a:lstStyle/>
          <a:p>
            <a:pPr algn="just">
              <a:lnSpc>
                <a:spcPct val="100000"/>
              </a:lnSpc>
            </a:pPr>
            <a:r>
              <a:rPr lang="en-US" sz="2300" b="1" dirty="0" smtClean="0">
                <a:latin typeface="Arial" panose="020B0604020202020204" pitchFamily="34" charset="0"/>
                <a:cs typeface="Arial" panose="020B0604020202020204" pitchFamily="34" charset="0"/>
              </a:rPr>
              <a:t>Principle </a:t>
            </a:r>
            <a:r>
              <a:rPr lang="en-US" sz="2300" b="1" dirty="0">
                <a:latin typeface="Arial" panose="020B0604020202020204" pitchFamily="34" charset="0"/>
                <a:cs typeface="Arial" panose="020B0604020202020204" pitchFamily="34" charset="0"/>
              </a:rPr>
              <a:t>of good faith</a:t>
            </a:r>
            <a:r>
              <a:rPr lang="en-US" sz="2300" dirty="0">
                <a:latin typeface="Arial" panose="020B0604020202020204" pitchFamily="34" charset="0"/>
                <a:cs typeface="Arial" panose="020B0604020202020204" pitchFamily="34" charset="0"/>
              </a:rPr>
              <a:t>: Similar to the previous principle, this principle asserts that anyone involved in financial reporting is expected to be acting honestly and in good faith.</a:t>
            </a:r>
          </a:p>
          <a:p>
            <a:pPr algn="just">
              <a:lnSpc>
                <a:spcPct val="100000"/>
              </a:lnSpc>
            </a:pPr>
            <a:r>
              <a:rPr lang="en-US" sz="2300" b="1" dirty="0">
                <a:latin typeface="Arial" panose="020B0604020202020204" pitchFamily="34" charset="0"/>
                <a:cs typeface="Arial" panose="020B0604020202020204" pitchFamily="34" charset="0"/>
              </a:rPr>
              <a:t>Principle of materiality</a:t>
            </a:r>
            <a:r>
              <a:rPr lang="en-US" sz="2300" dirty="0">
                <a:latin typeface="Arial" panose="020B0604020202020204" pitchFamily="34" charset="0"/>
                <a:cs typeface="Arial" panose="020B0604020202020204" pitchFamily="34" charset="0"/>
              </a:rPr>
              <a:t>: All financial reporting should clearly disclose the organization’s genuine financial position.</a:t>
            </a:r>
          </a:p>
          <a:p>
            <a:pPr algn="just">
              <a:lnSpc>
                <a:spcPct val="100000"/>
              </a:lnSpc>
            </a:pPr>
            <a:r>
              <a:rPr lang="en-US" sz="2300" b="1" dirty="0">
                <a:latin typeface="Arial" panose="020B0604020202020204" pitchFamily="34" charset="0"/>
                <a:cs typeface="Arial" panose="020B0604020202020204" pitchFamily="34" charset="0"/>
              </a:rPr>
              <a:t>Principle of continuity</a:t>
            </a:r>
            <a:r>
              <a:rPr lang="en-US" sz="2300" dirty="0">
                <a:latin typeface="Arial" panose="020B0604020202020204" pitchFamily="34" charset="0"/>
                <a:cs typeface="Arial" panose="020B0604020202020204" pitchFamily="34" charset="0"/>
              </a:rPr>
              <a:t>: This principle states that all asset valuations in financial reporting are based on the assumption that the business or other entity will continue to operate going forward.</a:t>
            </a:r>
          </a:p>
          <a:p>
            <a:pPr algn="just">
              <a:lnSpc>
                <a:spcPct val="100000"/>
              </a:lnSpc>
            </a:pPr>
            <a:r>
              <a:rPr lang="en-US" sz="2300" b="1" dirty="0">
                <a:latin typeface="Arial" panose="020B0604020202020204" pitchFamily="34" charset="0"/>
                <a:cs typeface="Arial" panose="020B0604020202020204" pitchFamily="34" charset="0"/>
              </a:rPr>
              <a:t>Principle of periodicity</a:t>
            </a:r>
            <a:r>
              <a:rPr lang="en-US" sz="2300" dirty="0">
                <a:latin typeface="Arial" panose="020B0604020202020204" pitchFamily="34" charset="0"/>
                <a:cs typeface="Arial" panose="020B0604020202020204" pitchFamily="34" charset="0"/>
              </a:rPr>
              <a:t>: This principle refers to entities abiding by commonly accepted financial reporting periods, such as quarterly or annually</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46</a:t>
            </a:fld>
            <a:endParaRPr lang="en-US"/>
          </a:p>
        </p:txBody>
      </p:sp>
    </p:spTree>
    <p:extLst>
      <p:ext uri="{BB962C8B-B14F-4D97-AF65-F5344CB8AC3E}">
        <p14:creationId xmlns:p14="http://schemas.microsoft.com/office/powerpoint/2010/main" val="8405419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484632"/>
            <a:ext cx="7924800" cy="963168"/>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The Accounting Environment</a:t>
            </a:r>
          </a:p>
        </p:txBody>
      </p:sp>
      <p:sp>
        <p:nvSpPr>
          <p:cNvPr id="23555" name="Rectangle 3"/>
          <p:cNvSpPr>
            <a:spLocks noGrp="1" noChangeArrowheads="1"/>
          </p:cNvSpPr>
          <p:nvPr>
            <p:ph idx="1"/>
          </p:nvPr>
        </p:nvSpPr>
        <p:spPr/>
        <p:txBody>
          <a:bodyPr>
            <a:normAutofit/>
          </a:bodyPr>
          <a:lstStyle/>
          <a:p>
            <a:pPr eaLnBrk="1" hangingPunct="1">
              <a:lnSpc>
                <a:spcPct val="150000"/>
              </a:lnSpc>
              <a:buFontTx/>
              <a:buNone/>
            </a:pPr>
            <a:r>
              <a:rPr lang="en-US" sz="2400" dirty="0" smtClean="0">
                <a:latin typeface="Arial" panose="020B0604020202020204" pitchFamily="34" charset="0"/>
                <a:cs typeface="Arial" panose="020B0604020202020204" pitchFamily="34" charset="0"/>
              </a:rPr>
              <a:t>Differences in Accounting Practices</a:t>
            </a:r>
          </a:p>
          <a:p>
            <a:pPr eaLnBrk="1" hangingPunct="1">
              <a:lnSpc>
                <a:spcPct val="150000"/>
              </a:lnSpc>
            </a:pPr>
            <a:r>
              <a:rPr lang="en-US" sz="2400" dirty="0" smtClean="0">
                <a:latin typeface="Arial" panose="020B0604020202020204" pitchFamily="34" charset="0"/>
                <a:cs typeface="Arial" panose="020B0604020202020204" pitchFamily="34" charset="0"/>
              </a:rPr>
              <a:t>Valuation and Revaluation of Assets</a:t>
            </a:r>
          </a:p>
          <a:p>
            <a:pPr eaLnBrk="1" hangingPunct="1">
              <a:lnSpc>
                <a:spcPct val="150000"/>
              </a:lnSpc>
            </a:pPr>
            <a:r>
              <a:rPr lang="en-US" sz="2400" dirty="0" smtClean="0">
                <a:latin typeface="Arial" panose="020B0604020202020204" pitchFamily="34" charset="0"/>
                <a:cs typeface="Arial" panose="020B0604020202020204" pitchFamily="34" charset="0"/>
              </a:rPr>
              <a:t>Valuation of Inventories</a:t>
            </a:r>
          </a:p>
          <a:p>
            <a:pPr eaLnBrk="1" hangingPunct="1">
              <a:lnSpc>
                <a:spcPct val="150000"/>
              </a:lnSpc>
            </a:pPr>
            <a:r>
              <a:rPr lang="en-US" sz="2400" dirty="0" smtClean="0">
                <a:latin typeface="Arial" panose="020B0604020202020204" pitchFamily="34" charset="0"/>
                <a:cs typeface="Arial" panose="020B0604020202020204" pitchFamily="34" charset="0"/>
              </a:rPr>
              <a:t>Dealing with Tax Authorities </a:t>
            </a:r>
          </a:p>
          <a:p>
            <a:pPr eaLnBrk="1" hangingPunct="1">
              <a:lnSpc>
                <a:spcPct val="150000"/>
              </a:lnSpc>
            </a:pPr>
            <a:r>
              <a:rPr lang="en-US" sz="2400" dirty="0" smtClean="0">
                <a:latin typeface="Arial" panose="020B0604020202020204" pitchFamily="34" charset="0"/>
                <a:cs typeface="Arial" panose="020B0604020202020204" pitchFamily="34" charset="0"/>
              </a:rPr>
              <a:t>Use of Accounting Reserves</a:t>
            </a:r>
          </a:p>
        </p:txBody>
      </p:sp>
      <p:sp>
        <p:nvSpPr>
          <p:cNvPr id="2" name="Slide Number Placeholder 1"/>
          <p:cNvSpPr>
            <a:spLocks noGrp="1"/>
          </p:cNvSpPr>
          <p:nvPr>
            <p:ph type="sldNum" sz="quarter" idx="12"/>
          </p:nvPr>
        </p:nvSpPr>
        <p:spPr/>
        <p:txBody>
          <a:bodyPr/>
          <a:lstStyle/>
          <a:p>
            <a:fld id="{182F15D9-E63D-4E66-A438-59A921FC5846}" type="slidenum">
              <a:rPr lang="en-US" smtClean="0"/>
              <a:t>47</a:t>
            </a:fld>
            <a:endParaRPr lang="en-US"/>
          </a:p>
        </p:txBody>
      </p:sp>
    </p:spTree>
    <p:extLst>
      <p:ext uri="{BB962C8B-B14F-4D97-AF65-F5344CB8AC3E}">
        <p14:creationId xmlns:p14="http://schemas.microsoft.com/office/powerpoint/2010/main" val="395151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484632"/>
            <a:ext cx="8001000" cy="1344168"/>
          </a:xfrm>
        </p:spPr>
        <p:txBody>
          <a:bodyPr>
            <a:normAutofit/>
          </a:bodyPr>
          <a:lstStyle/>
          <a:p>
            <a:r>
              <a:rPr lang="en-US" sz="3600" dirty="0">
                <a:latin typeface="Arial" panose="020B0604020202020204" pitchFamily="34" charset="0"/>
                <a:cs typeface="Arial" panose="020B0604020202020204" pitchFamily="34" charset="0"/>
              </a:rPr>
              <a:t>The Accounting Environment</a:t>
            </a:r>
            <a:endParaRPr lang="en-US" sz="3600" dirty="0" smtClean="0"/>
          </a:p>
        </p:txBody>
      </p:sp>
      <p:sp>
        <p:nvSpPr>
          <p:cNvPr id="24579" name="Rectangle 3"/>
          <p:cNvSpPr>
            <a:spLocks noGrp="1" noChangeArrowheads="1"/>
          </p:cNvSpPr>
          <p:nvPr>
            <p:ph idx="1"/>
          </p:nvPr>
        </p:nvSpPr>
        <p:spPr/>
        <p:txBody>
          <a:bodyPr>
            <a:normAutofit/>
          </a:bodyPr>
          <a:lstStyle/>
          <a:p>
            <a:pPr algn="just" eaLnBrk="1" hangingPunct="1">
              <a:lnSpc>
                <a:spcPct val="150000"/>
              </a:lnSpc>
              <a:buFontTx/>
              <a:buNone/>
            </a:pPr>
            <a:r>
              <a:rPr lang="en-US" sz="2400" dirty="0" smtClean="0">
                <a:latin typeface="Arial" panose="020B0604020202020204" pitchFamily="34" charset="0"/>
                <a:cs typeface="Arial" panose="020B0604020202020204" pitchFamily="34" charset="0"/>
              </a:rPr>
              <a:t>Other Differences</a:t>
            </a:r>
          </a:p>
          <a:p>
            <a:pPr algn="just" eaLnBrk="1" hangingPunct="1">
              <a:lnSpc>
                <a:spcPct val="150000"/>
              </a:lnSpc>
            </a:pPr>
            <a:r>
              <a:rPr lang="en-US" sz="2400" dirty="0" smtClean="0">
                <a:latin typeface="Arial" panose="020B0604020202020204" pitchFamily="34" charset="0"/>
                <a:cs typeface="Arial" panose="020B0604020202020204" pitchFamily="34" charset="0"/>
              </a:rPr>
              <a:t>Capitalization of Financial Leases </a:t>
            </a:r>
          </a:p>
          <a:p>
            <a:pPr algn="just" eaLnBrk="1" hangingPunct="1">
              <a:lnSpc>
                <a:spcPct val="150000"/>
              </a:lnSpc>
            </a:pPr>
            <a:r>
              <a:rPr lang="en-US" sz="2400" dirty="0" smtClean="0">
                <a:latin typeface="Arial" panose="020B0604020202020204" pitchFamily="34" charset="0"/>
                <a:cs typeface="Arial" panose="020B0604020202020204" pitchFamily="34" charset="0"/>
              </a:rPr>
              <a:t>Preparation of Consolidated Financial Statements</a:t>
            </a:r>
          </a:p>
          <a:p>
            <a:pPr algn="just" eaLnBrk="1" hangingPunct="1">
              <a:lnSpc>
                <a:spcPct val="150000"/>
              </a:lnSpc>
            </a:pPr>
            <a:r>
              <a:rPr lang="en-US" sz="2400" dirty="0" smtClean="0">
                <a:latin typeface="Arial" panose="020B0604020202020204" pitchFamily="34" charset="0"/>
                <a:cs typeface="Arial" panose="020B0604020202020204" pitchFamily="34" charset="0"/>
              </a:rPr>
              <a:t>Capitalization of Research and Development expenses</a:t>
            </a:r>
          </a:p>
          <a:p>
            <a:pPr algn="just" eaLnBrk="1" hangingPunct="1">
              <a:lnSpc>
                <a:spcPct val="150000"/>
              </a:lnSpc>
            </a:pPr>
            <a:r>
              <a:rPr lang="en-US" sz="2400" dirty="0" smtClean="0">
                <a:latin typeface="Arial" panose="020B0604020202020204" pitchFamily="34" charset="0"/>
                <a:cs typeface="Arial" panose="020B0604020202020204" pitchFamily="34" charset="0"/>
              </a:rPr>
              <a:t>Treatment of Goodwill</a:t>
            </a:r>
          </a:p>
        </p:txBody>
      </p:sp>
      <p:sp>
        <p:nvSpPr>
          <p:cNvPr id="2" name="Slide Number Placeholder 1"/>
          <p:cNvSpPr>
            <a:spLocks noGrp="1"/>
          </p:cNvSpPr>
          <p:nvPr>
            <p:ph type="sldNum" sz="quarter" idx="12"/>
          </p:nvPr>
        </p:nvSpPr>
        <p:spPr/>
        <p:txBody>
          <a:bodyPr/>
          <a:lstStyle/>
          <a:p>
            <a:fld id="{182F15D9-E63D-4E66-A438-59A921FC5846}" type="slidenum">
              <a:rPr lang="en-US" smtClean="0"/>
              <a:t>48</a:t>
            </a:fld>
            <a:endParaRPr lang="en-US"/>
          </a:p>
        </p:txBody>
      </p:sp>
    </p:spTree>
    <p:extLst>
      <p:ext uri="{BB962C8B-B14F-4D97-AF65-F5344CB8AC3E}">
        <p14:creationId xmlns:p14="http://schemas.microsoft.com/office/powerpoint/2010/main" val="1158799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33400" y="484632"/>
            <a:ext cx="8229600" cy="1609344"/>
          </a:xfrm>
        </p:spPr>
        <p:txBody>
          <a:bodyPr>
            <a:noAutofit/>
          </a:bodyPr>
          <a:lstStyle/>
          <a:p>
            <a:pPr algn="ctr"/>
            <a:r>
              <a:rPr lang="en-US" sz="3600" dirty="0" smtClean="0">
                <a:latin typeface="Arial" panose="020B0604020202020204" pitchFamily="34" charset="0"/>
                <a:cs typeface="Arial" panose="020B0604020202020204" pitchFamily="34" charset="0"/>
              </a:rPr>
              <a:t>The Accounting Environment:  </a:t>
            </a:r>
            <a:r>
              <a:rPr lang="en-US" sz="3600" dirty="0">
                <a:latin typeface="Arial" panose="020B0604020202020204" pitchFamily="34" charset="0"/>
                <a:cs typeface="Arial" panose="020B0604020202020204" pitchFamily="34" charset="0"/>
              </a:rPr>
              <a:t>International Financial Reporting Standards (IFRS</a:t>
            </a:r>
            <a:r>
              <a:rPr lang="en-US" sz="3600" dirty="0" smtClean="0">
                <a:latin typeface="Arial" panose="020B0604020202020204" pitchFamily="34" charset="0"/>
                <a:cs typeface="Arial" panose="020B0604020202020204" pitchFamily="34" charset="0"/>
              </a:rPr>
              <a:t>)</a:t>
            </a:r>
          </a:p>
        </p:txBody>
      </p:sp>
      <p:sp>
        <p:nvSpPr>
          <p:cNvPr id="25603" name="Rectangle 3"/>
          <p:cNvSpPr>
            <a:spLocks noGrp="1" noChangeArrowheads="1"/>
          </p:cNvSpPr>
          <p:nvPr>
            <p:ph idx="1"/>
          </p:nvPr>
        </p:nvSpPr>
        <p:spPr>
          <a:xfrm>
            <a:off x="381000" y="2121408"/>
            <a:ext cx="8077200" cy="4050792"/>
          </a:xfrm>
        </p:spPr>
        <p:txBody>
          <a:bodyPr>
            <a:noAutofit/>
          </a:bodyPr>
          <a:lstStyle/>
          <a:p>
            <a:pPr algn="just">
              <a:lnSpc>
                <a:spcPct val="150000"/>
              </a:lnSpc>
            </a:pPr>
            <a:r>
              <a:rPr lang="en-US" sz="2300" dirty="0" smtClean="0">
                <a:latin typeface="Arial" panose="020B0604020202020204" pitchFamily="34" charset="0"/>
                <a:cs typeface="Arial" panose="020B0604020202020204" pitchFamily="34" charset="0"/>
              </a:rPr>
              <a:t>IFRS </a:t>
            </a:r>
            <a:r>
              <a:rPr lang="en-US" sz="2300" dirty="0">
                <a:latin typeface="Arial" panose="020B0604020202020204" pitchFamily="34" charset="0"/>
                <a:cs typeface="Arial" panose="020B0604020202020204" pitchFamily="34" charset="0"/>
              </a:rPr>
              <a:t>standards are International Financial Reporting Standards (IFRS) that consist of a set of accounting rules that determine how transactions and other accounting events are required to be reported in financial statements.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smtClean="0">
                <a:latin typeface="Arial" panose="020B0604020202020204" pitchFamily="34" charset="0"/>
                <a:cs typeface="Arial" panose="020B0604020202020204" pitchFamily="34" charset="0"/>
              </a:rPr>
              <a:t>They </a:t>
            </a:r>
            <a:r>
              <a:rPr lang="en-US" sz="2300" dirty="0">
                <a:latin typeface="Arial" panose="020B0604020202020204" pitchFamily="34" charset="0"/>
                <a:cs typeface="Arial" panose="020B0604020202020204" pitchFamily="34" charset="0"/>
              </a:rPr>
              <a:t>are designed to maintain credibility and transparency in the financial world, which enables investors and business operators to make informed financial decisions</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49</a:t>
            </a:fld>
            <a:endParaRPr lang="en-US"/>
          </a:p>
        </p:txBody>
      </p:sp>
    </p:spTree>
    <p:extLst>
      <p:ext uri="{BB962C8B-B14F-4D97-AF65-F5344CB8AC3E}">
        <p14:creationId xmlns:p14="http://schemas.microsoft.com/office/powerpoint/2010/main" val="290142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33400" y="484632"/>
            <a:ext cx="8229600" cy="1609344"/>
          </a:xfrm>
        </p:spPr>
        <p:txBody>
          <a:bodyPr>
            <a:noAutofit/>
          </a:bodyPr>
          <a:lstStyle/>
          <a:p>
            <a:pPr algn="ctr"/>
            <a:r>
              <a:rPr lang="en-US" sz="3600" dirty="0" smtClean="0">
                <a:latin typeface="Arial" panose="020B0604020202020204" pitchFamily="34" charset="0"/>
                <a:cs typeface="Arial" panose="020B0604020202020204" pitchFamily="34" charset="0"/>
              </a:rPr>
              <a:t>The Accounting Environment:  </a:t>
            </a:r>
            <a:r>
              <a:rPr lang="en-US" sz="3600" dirty="0">
                <a:latin typeface="Arial" panose="020B0604020202020204" pitchFamily="34" charset="0"/>
                <a:cs typeface="Arial" panose="020B0604020202020204" pitchFamily="34" charset="0"/>
              </a:rPr>
              <a:t>International Financial Reporting Standards (IFRS</a:t>
            </a:r>
            <a:r>
              <a:rPr lang="en-US" sz="3600" dirty="0" smtClean="0">
                <a:latin typeface="Arial" panose="020B0604020202020204" pitchFamily="34" charset="0"/>
                <a:cs typeface="Arial" panose="020B0604020202020204" pitchFamily="34" charset="0"/>
              </a:rPr>
              <a:t>)</a:t>
            </a:r>
          </a:p>
        </p:txBody>
      </p:sp>
      <p:sp>
        <p:nvSpPr>
          <p:cNvPr id="25603" name="Rectangle 3"/>
          <p:cNvSpPr>
            <a:spLocks noGrp="1" noChangeArrowheads="1"/>
          </p:cNvSpPr>
          <p:nvPr>
            <p:ph idx="1"/>
          </p:nvPr>
        </p:nvSpPr>
        <p:spPr>
          <a:xfrm>
            <a:off x="381000" y="2121408"/>
            <a:ext cx="8077200" cy="4050792"/>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IFRS </a:t>
            </a:r>
            <a:r>
              <a:rPr lang="en-US" sz="2400" dirty="0">
                <a:latin typeface="Arial" panose="020B0604020202020204" pitchFamily="34" charset="0"/>
                <a:cs typeface="Arial" panose="020B0604020202020204" pitchFamily="34" charset="0"/>
              </a:rPr>
              <a:t>standards are issued and maintained by the International Accounting Standards Board and were created to establish a common language so that financial statements can easily be interpreted from company to company and country to country.</a:t>
            </a:r>
          </a:p>
          <a:p>
            <a:pPr algn="just" eaLnBrk="1" hangingPunct="1">
              <a:lnSpc>
                <a:spcPct val="150000"/>
              </a:lnSpc>
            </a:pPr>
            <a:endParaRPr lang="en-US" sz="2400" dirty="0" smtClean="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50</a:t>
            </a:fld>
            <a:endParaRPr lang="en-US"/>
          </a:p>
        </p:txBody>
      </p:sp>
    </p:spTree>
    <p:extLst>
      <p:ext uri="{BB962C8B-B14F-4D97-AF65-F5344CB8AC3E}">
        <p14:creationId xmlns:p14="http://schemas.microsoft.com/office/powerpoint/2010/main" val="20896907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886968"/>
          </a:xfrm>
        </p:spPr>
        <p:txBody>
          <a:bodyPr>
            <a:normAutofit/>
          </a:bodyPr>
          <a:lstStyle/>
          <a:p>
            <a:pPr algn="ctr"/>
            <a:r>
              <a:rPr lang="en-US" sz="3600" dirty="0">
                <a:latin typeface="Arial" panose="020B0604020202020204" pitchFamily="34" charset="0"/>
                <a:cs typeface="Arial" panose="020B0604020202020204" pitchFamily="34" charset="0"/>
              </a:rPr>
              <a:t>The Political Environment </a:t>
            </a:r>
          </a:p>
        </p:txBody>
      </p:sp>
      <p:sp>
        <p:nvSpPr>
          <p:cNvPr id="2" name="Content Placeholder 1"/>
          <p:cNvSpPr>
            <a:spLocks noGrp="1"/>
          </p:cNvSpPr>
          <p:nvPr>
            <p:ph idx="1"/>
          </p:nvPr>
        </p:nvSpPr>
        <p:spPr>
          <a:xfrm>
            <a:off x="685800" y="1371600"/>
            <a:ext cx="7772400" cy="4828735"/>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Experienced international businesses engage in </a:t>
            </a:r>
            <a:r>
              <a:rPr lang="en-US" sz="2400" b="1" dirty="0">
                <a:latin typeface="Arial" panose="020B0604020202020204" pitchFamily="34" charset="0"/>
                <a:cs typeface="Arial" panose="020B0604020202020204" pitchFamily="34" charset="0"/>
              </a:rPr>
              <a:t>political risk assessment</a:t>
            </a:r>
            <a:r>
              <a:rPr lang="en-US" sz="2400" dirty="0">
                <a:latin typeface="Arial" panose="020B0604020202020204" pitchFamily="34" charset="0"/>
                <a:cs typeface="Arial" panose="020B0604020202020204" pitchFamily="34" charset="0"/>
              </a:rPr>
              <a:t>, a systematic analysis of the political risks they face in foreign </a:t>
            </a:r>
            <a:r>
              <a:rPr lang="en-US" sz="2400" dirty="0" smtClean="0">
                <a:latin typeface="Arial" panose="020B0604020202020204" pitchFamily="34" charset="0"/>
                <a:cs typeface="Arial" panose="020B0604020202020204" pitchFamily="34" charset="0"/>
              </a:rPr>
              <a:t>countries.</a:t>
            </a:r>
          </a:p>
          <a:p>
            <a:pPr algn="just">
              <a:lnSpc>
                <a:spcPct val="150000"/>
              </a:lnSpc>
            </a:pPr>
            <a:r>
              <a:rPr lang="en-US" sz="2400" b="1" dirty="0" smtClean="0">
                <a:latin typeface="Arial" panose="020B0604020202020204" pitchFamily="34" charset="0"/>
                <a:cs typeface="Arial" panose="020B0604020202020204" pitchFamily="34" charset="0"/>
              </a:rPr>
              <a:t>Political </a:t>
            </a:r>
            <a:r>
              <a:rPr lang="en-US" sz="2400" b="1" dirty="0">
                <a:latin typeface="Arial" panose="020B0604020202020204" pitchFamily="34" charset="0"/>
                <a:cs typeface="Arial" panose="020B0604020202020204" pitchFamily="34" charset="0"/>
              </a:rPr>
              <a:t>risks</a:t>
            </a:r>
            <a:r>
              <a:rPr lang="en-US" sz="2400" dirty="0">
                <a:latin typeface="Arial" panose="020B0604020202020204" pitchFamily="34" charset="0"/>
                <a:cs typeface="Arial" panose="020B0604020202020204" pitchFamily="34" charset="0"/>
              </a:rPr>
              <a:t> are any changes in the political environment that may adversely affect the value of a firm’s business activities.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51</a:t>
            </a:fld>
            <a:endParaRPr lang="en-US"/>
          </a:p>
        </p:txBody>
      </p:sp>
    </p:spTree>
    <p:extLst>
      <p:ext uri="{BB962C8B-B14F-4D97-AF65-F5344CB8AC3E}">
        <p14:creationId xmlns:p14="http://schemas.microsoft.com/office/powerpoint/2010/main" val="9824011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886968"/>
          </a:xfrm>
        </p:spPr>
        <p:txBody>
          <a:bodyPr>
            <a:normAutofit/>
          </a:bodyPr>
          <a:lstStyle/>
          <a:p>
            <a:pPr algn="ctr"/>
            <a:r>
              <a:rPr lang="en-US" sz="3600" dirty="0">
                <a:latin typeface="Arial" panose="020B0604020202020204" pitchFamily="34" charset="0"/>
                <a:cs typeface="Arial" panose="020B0604020202020204" pitchFamily="34" charset="0"/>
              </a:rPr>
              <a:t>The Political Environment </a:t>
            </a:r>
          </a:p>
        </p:txBody>
      </p:sp>
      <p:sp>
        <p:nvSpPr>
          <p:cNvPr id="2" name="Content Placeholder 1"/>
          <p:cNvSpPr>
            <a:spLocks noGrp="1"/>
          </p:cNvSpPr>
          <p:nvPr>
            <p:ph idx="1"/>
          </p:nvPr>
        </p:nvSpPr>
        <p:spPr>
          <a:xfrm>
            <a:off x="381000" y="1371600"/>
            <a:ext cx="8077200" cy="4828735"/>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Most </a:t>
            </a:r>
            <a:r>
              <a:rPr lang="en-US" sz="2400" dirty="0">
                <a:latin typeface="Arial" panose="020B0604020202020204" pitchFamily="34" charset="0"/>
                <a:cs typeface="Arial" panose="020B0604020202020204" pitchFamily="34" charset="0"/>
              </a:rPr>
              <a:t>political risks can be divided into three categories:</a:t>
            </a:r>
          </a:p>
          <a:p>
            <a:pPr marL="731520" lvl="1" indent="-457200" algn="just">
              <a:lnSpc>
                <a:spcPct val="150000"/>
              </a:lnSpc>
              <a:buFont typeface="+mj-lt"/>
              <a:buAutoNum type="arabicPeriod"/>
            </a:pPr>
            <a:r>
              <a:rPr lang="en-US" sz="2200" dirty="0" smtClean="0">
                <a:latin typeface="Arial" panose="020B0604020202020204" pitchFamily="34" charset="0"/>
                <a:cs typeface="Arial" panose="020B0604020202020204" pitchFamily="34" charset="0"/>
              </a:rPr>
              <a:t>Ownership </a:t>
            </a:r>
            <a:r>
              <a:rPr lang="en-US" sz="2200" dirty="0">
                <a:latin typeface="Arial" panose="020B0604020202020204" pitchFamily="34" charset="0"/>
                <a:cs typeface="Arial" panose="020B0604020202020204" pitchFamily="34" charset="0"/>
              </a:rPr>
              <a:t>risk, in which the property of a firm is threatened through confiscation or expropriation.</a:t>
            </a:r>
          </a:p>
          <a:p>
            <a:pPr marL="731520" lvl="1" indent="-457200" algn="just">
              <a:lnSpc>
                <a:spcPct val="150000"/>
              </a:lnSpc>
              <a:buFont typeface="+mj-lt"/>
              <a:buAutoNum type="arabicPeriod"/>
            </a:pPr>
            <a:r>
              <a:rPr lang="en-US" sz="2200" dirty="0" smtClean="0">
                <a:latin typeface="Arial" panose="020B0604020202020204" pitchFamily="34" charset="0"/>
                <a:cs typeface="Arial" panose="020B0604020202020204" pitchFamily="34" charset="0"/>
              </a:rPr>
              <a:t>Operating </a:t>
            </a:r>
            <a:r>
              <a:rPr lang="en-US" sz="2200" dirty="0">
                <a:latin typeface="Arial" panose="020B0604020202020204" pitchFamily="34" charset="0"/>
                <a:cs typeface="Arial" panose="020B0604020202020204" pitchFamily="34" charset="0"/>
              </a:rPr>
              <a:t>risk, in which the ongoing operations of a firm and/or the safety of its employees are threatened through changes in laws, environmental standards, tax codes, terrorism, armed insurrection, and so forth.</a:t>
            </a:r>
          </a:p>
          <a:p>
            <a:pPr marL="731520" lvl="1" indent="-457200" algn="just">
              <a:lnSpc>
                <a:spcPct val="150000"/>
              </a:lnSpc>
              <a:buFont typeface="+mj-lt"/>
              <a:buAutoNum type="arabicPeriod"/>
            </a:pPr>
            <a:r>
              <a:rPr lang="en-US" sz="2200" dirty="0" smtClean="0">
                <a:latin typeface="Arial" panose="020B0604020202020204" pitchFamily="34" charset="0"/>
                <a:cs typeface="Arial" panose="020B0604020202020204" pitchFamily="34" charset="0"/>
              </a:rPr>
              <a:t>Transfer </a:t>
            </a:r>
            <a:r>
              <a:rPr lang="en-US" sz="2200" dirty="0">
                <a:latin typeface="Arial" panose="020B0604020202020204" pitchFamily="34" charset="0"/>
                <a:cs typeface="Arial" panose="020B0604020202020204" pitchFamily="34" charset="0"/>
              </a:rPr>
              <a:t>risk, in which the government interferes with a firm’s ability to shift funds into and out of the country</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52</a:t>
            </a:fld>
            <a:endParaRPr lang="en-US"/>
          </a:p>
        </p:txBody>
      </p:sp>
    </p:spTree>
    <p:extLst>
      <p:ext uri="{BB962C8B-B14F-4D97-AF65-F5344CB8AC3E}">
        <p14:creationId xmlns:p14="http://schemas.microsoft.com/office/powerpoint/2010/main" val="5680394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85800" y="484632"/>
            <a:ext cx="7772400" cy="734568"/>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Examples of Political </a:t>
            </a:r>
            <a:r>
              <a:rPr lang="en-US" sz="3600" b="0" dirty="0" smtClean="0">
                <a:latin typeface="Arial" panose="020B0604020202020204" pitchFamily="34" charset="0"/>
                <a:cs typeface="Arial" panose="020B0604020202020204" pitchFamily="34" charset="0"/>
              </a:rPr>
              <a:t>Risks</a:t>
            </a:r>
          </a:p>
        </p:txBody>
      </p:sp>
      <p:sp>
        <p:nvSpPr>
          <p:cNvPr id="27651" name="Rectangle 3"/>
          <p:cNvSpPr>
            <a:spLocks noGrp="1" noChangeArrowheads="1"/>
          </p:cNvSpPr>
          <p:nvPr>
            <p:ph sz="half" idx="1"/>
          </p:nvPr>
        </p:nvSpPr>
        <p:spPr>
          <a:xfrm>
            <a:off x="990600" y="1219200"/>
            <a:ext cx="6629400" cy="5257800"/>
          </a:xfrm>
        </p:spPr>
        <p:txBody>
          <a:bodyPr>
            <a:normAutofit/>
          </a:bodyPr>
          <a:lstStyle/>
          <a:p>
            <a:pPr eaLnBrk="1" hangingPunct="1">
              <a:lnSpc>
                <a:spcPct val="100000"/>
              </a:lnSpc>
            </a:pPr>
            <a:r>
              <a:rPr lang="en-US" sz="2400" dirty="0" smtClean="0">
                <a:latin typeface="Arial" panose="020B0604020202020204" pitchFamily="34" charset="0"/>
                <a:cs typeface="Arial" panose="020B0604020202020204" pitchFamily="34" charset="0"/>
              </a:rPr>
              <a:t>Expropriation</a:t>
            </a:r>
          </a:p>
          <a:p>
            <a:pPr eaLnBrk="1" hangingPunct="1">
              <a:lnSpc>
                <a:spcPct val="100000"/>
              </a:lnSpc>
            </a:pPr>
            <a:r>
              <a:rPr lang="en-US" sz="2400" dirty="0" smtClean="0">
                <a:latin typeface="Arial" panose="020B0604020202020204" pitchFamily="34" charset="0"/>
                <a:cs typeface="Arial" panose="020B0604020202020204" pitchFamily="34" charset="0"/>
              </a:rPr>
              <a:t>Confiscation</a:t>
            </a:r>
          </a:p>
          <a:p>
            <a:pPr eaLnBrk="1" hangingPunct="1">
              <a:lnSpc>
                <a:spcPct val="100000"/>
              </a:lnSpc>
            </a:pPr>
            <a:r>
              <a:rPr lang="en-US" sz="2400" dirty="0" smtClean="0">
                <a:latin typeface="Arial" panose="020B0604020202020204" pitchFamily="34" charset="0"/>
                <a:cs typeface="Arial" panose="020B0604020202020204" pitchFamily="34" charset="0"/>
              </a:rPr>
              <a:t>Campaigns against foreign goods</a:t>
            </a:r>
          </a:p>
          <a:p>
            <a:pPr eaLnBrk="1" hangingPunct="1">
              <a:lnSpc>
                <a:spcPct val="100000"/>
              </a:lnSpc>
            </a:pPr>
            <a:r>
              <a:rPr lang="en-US" sz="2400" dirty="0" smtClean="0">
                <a:latin typeface="Arial" panose="020B0604020202020204" pitchFamily="34" charset="0"/>
                <a:cs typeface="Arial" panose="020B0604020202020204" pitchFamily="34" charset="0"/>
              </a:rPr>
              <a:t>Mandatory labor benefits legislation</a:t>
            </a:r>
          </a:p>
          <a:p>
            <a:pPr eaLnBrk="1" hangingPunct="1">
              <a:lnSpc>
                <a:spcPct val="100000"/>
              </a:lnSpc>
            </a:pPr>
            <a:r>
              <a:rPr lang="en-US" sz="2400" dirty="0" smtClean="0">
                <a:latin typeface="Arial" panose="020B0604020202020204" pitchFamily="34" charset="0"/>
                <a:cs typeface="Arial" panose="020B0604020202020204" pitchFamily="34" charset="0"/>
              </a:rPr>
              <a:t>Civil wars</a:t>
            </a:r>
            <a:endParaRPr lang="en-US" sz="2400" dirty="0">
              <a:latin typeface="Arial" panose="020B0604020202020204" pitchFamily="34" charset="0"/>
              <a:cs typeface="Arial" panose="020B0604020202020204" pitchFamily="34" charset="0"/>
            </a:endParaRPr>
          </a:p>
          <a:p>
            <a:pPr>
              <a:lnSpc>
                <a:spcPct val="100000"/>
              </a:lnSpc>
            </a:pPr>
            <a:r>
              <a:rPr lang="en-US" sz="2400" dirty="0">
                <a:latin typeface="Arial" panose="020B0604020202020204" pitchFamily="34" charset="0"/>
                <a:cs typeface="Arial" panose="020B0604020202020204" pitchFamily="34" charset="0"/>
              </a:rPr>
              <a:t>Inflation</a:t>
            </a:r>
          </a:p>
          <a:p>
            <a:pPr>
              <a:lnSpc>
                <a:spcPct val="100000"/>
              </a:lnSpc>
            </a:pPr>
            <a:r>
              <a:rPr lang="en-US" sz="2400" dirty="0">
                <a:latin typeface="Arial" panose="020B0604020202020204" pitchFamily="34" charset="0"/>
                <a:cs typeface="Arial" panose="020B0604020202020204" pitchFamily="34" charset="0"/>
              </a:rPr>
              <a:t>Kidnappings, terrorist threats</a:t>
            </a:r>
          </a:p>
          <a:p>
            <a:pPr>
              <a:lnSpc>
                <a:spcPct val="100000"/>
              </a:lnSpc>
            </a:pPr>
            <a:r>
              <a:rPr lang="en-US" sz="2400" dirty="0">
                <a:latin typeface="Arial" panose="020B0604020202020204" pitchFamily="34" charset="0"/>
                <a:cs typeface="Arial" panose="020B0604020202020204" pitchFamily="34" charset="0"/>
              </a:rPr>
              <a:t>Repatriation</a:t>
            </a:r>
          </a:p>
          <a:p>
            <a:pPr>
              <a:lnSpc>
                <a:spcPct val="100000"/>
              </a:lnSpc>
            </a:pPr>
            <a:r>
              <a:rPr lang="en-US" sz="2400" dirty="0">
                <a:latin typeface="Arial" panose="020B0604020202020204" pitchFamily="34" charset="0"/>
                <a:cs typeface="Arial" panose="020B0604020202020204" pitchFamily="34" charset="0"/>
              </a:rPr>
              <a:t>Currency devaluations</a:t>
            </a:r>
          </a:p>
          <a:p>
            <a:pPr>
              <a:lnSpc>
                <a:spcPct val="100000"/>
              </a:lnSpc>
            </a:pPr>
            <a:r>
              <a:rPr lang="en-US" sz="2400" dirty="0">
                <a:latin typeface="Arial" panose="020B0604020202020204" pitchFamily="34" charset="0"/>
                <a:cs typeface="Arial" panose="020B0604020202020204" pitchFamily="34" charset="0"/>
              </a:rPr>
              <a:t>Increased </a:t>
            </a:r>
            <a:r>
              <a:rPr lang="en-US" sz="2400" dirty="0" smtClean="0">
                <a:latin typeface="Arial" panose="020B0604020202020204" pitchFamily="34" charset="0"/>
                <a:cs typeface="Arial" panose="020B0604020202020204" pitchFamily="34" charset="0"/>
              </a:rPr>
              <a:t>taxation</a:t>
            </a:r>
            <a:endParaRPr lang="en-US" sz="2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53</a:t>
            </a:fld>
            <a:endParaRPr lang="en-US"/>
          </a:p>
        </p:txBody>
      </p:sp>
    </p:spTree>
    <p:extLst>
      <p:ext uri="{BB962C8B-B14F-4D97-AF65-F5344CB8AC3E}">
        <p14:creationId xmlns:p14="http://schemas.microsoft.com/office/powerpoint/2010/main" val="2000218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886968"/>
          </a:xfrm>
        </p:spPr>
        <p:txBody>
          <a:bodyPr>
            <a:normAutofit/>
          </a:bodyPr>
          <a:lstStyle/>
          <a:p>
            <a:pPr algn="ctr"/>
            <a:r>
              <a:rPr lang="en-US" sz="3600" dirty="0">
                <a:latin typeface="Arial" panose="020B0604020202020204" pitchFamily="34" charset="0"/>
                <a:cs typeface="Arial" panose="020B0604020202020204" pitchFamily="34" charset="0"/>
              </a:rPr>
              <a:t>Levels of Political Risk</a:t>
            </a:r>
          </a:p>
        </p:txBody>
      </p:sp>
      <p:sp>
        <p:nvSpPr>
          <p:cNvPr id="2" name="Content Placeholder 1"/>
          <p:cNvSpPr>
            <a:spLocks noGrp="1"/>
          </p:cNvSpPr>
          <p:nvPr>
            <p:ph idx="1"/>
          </p:nvPr>
        </p:nvSpPr>
        <p:spPr>
          <a:xfrm>
            <a:off x="685800" y="1371600"/>
            <a:ext cx="7772400" cy="5029200"/>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Political risks may affect all firms equally or focus on only a handful.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A </a:t>
            </a:r>
            <a:r>
              <a:rPr lang="en-US" sz="2400" b="1" dirty="0" err="1">
                <a:latin typeface="Arial" panose="020B0604020202020204" pitchFamily="34" charset="0"/>
                <a:cs typeface="Arial" panose="020B0604020202020204" pitchFamily="34" charset="0"/>
              </a:rPr>
              <a:t>macropolitical</a:t>
            </a:r>
            <a:r>
              <a:rPr lang="en-US" sz="2400" b="1" dirty="0">
                <a:latin typeface="Arial" panose="020B0604020202020204" pitchFamily="34" charset="0"/>
                <a:cs typeface="Arial" panose="020B0604020202020204" pitchFamily="34" charset="0"/>
              </a:rPr>
              <a:t> risk</a:t>
            </a:r>
            <a:r>
              <a:rPr lang="en-US" sz="2400" dirty="0">
                <a:latin typeface="Arial" panose="020B0604020202020204" pitchFamily="34" charset="0"/>
                <a:cs typeface="Arial" panose="020B0604020202020204" pitchFamily="34" charset="0"/>
              </a:rPr>
              <a:t> affects all firms in a country; examples are the civil wars that tore apart Sierra Leone, Zaire, Bosnia, and Rwanda in the 1990s or the recent conflicts in Afghanistan, Iraq, and </a:t>
            </a:r>
            <a:r>
              <a:rPr lang="en-US" sz="2400" dirty="0" smtClean="0">
                <a:latin typeface="Arial" panose="020B0604020202020204" pitchFamily="34" charset="0"/>
                <a:cs typeface="Arial" panose="020B0604020202020204" pitchFamily="34" charset="0"/>
              </a:rPr>
              <a:t>Liberia, Russia, Israel </a:t>
            </a:r>
            <a:r>
              <a:rPr lang="en-US" sz="2400" dirty="0" err="1" smtClean="0">
                <a:latin typeface="Arial" panose="020B0604020202020204" pitchFamily="34" charset="0"/>
                <a:cs typeface="Arial" panose="020B0604020202020204" pitchFamily="34" charset="0"/>
              </a:rPr>
              <a:t>etc</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54</a:t>
            </a:fld>
            <a:endParaRPr lang="en-US"/>
          </a:p>
        </p:txBody>
      </p:sp>
    </p:spTree>
    <p:extLst>
      <p:ext uri="{BB962C8B-B14F-4D97-AF65-F5344CB8AC3E}">
        <p14:creationId xmlns:p14="http://schemas.microsoft.com/office/powerpoint/2010/main" val="716028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886968"/>
          </a:xfrm>
        </p:spPr>
        <p:txBody>
          <a:bodyPr>
            <a:normAutofit/>
          </a:bodyPr>
          <a:lstStyle/>
          <a:p>
            <a:pPr algn="ctr"/>
            <a:r>
              <a:rPr lang="en-US" sz="3600" dirty="0">
                <a:latin typeface="Arial" panose="020B0604020202020204" pitchFamily="34" charset="0"/>
                <a:cs typeface="Arial" panose="020B0604020202020204" pitchFamily="34" charset="0"/>
              </a:rPr>
              <a:t>Levels of Political Risk</a:t>
            </a:r>
          </a:p>
        </p:txBody>
      </p:sp>
      <p:sp>
        <p:nvSpPr>
          <p:cNvPr id="2" name="Content Placeholder 1"/>
          <p:cNvSpPr>
            <a:spLocks noGrp="1"/>
          </p:cNvSpPr>
          <p:nvPr>
            <p:ph idx="1"/>
          </p:nvPr>
        </p:nvSpPr>
        <p:spPr>
          <a:xfrm>
            <a:off x="685800" y="1371600"/>
            <a:ext cx="7772400" cy="50292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A </a:t>
            </a:r>
            <a:r>
              <a:rPr lang="en-US" sz="2400" b="1" dirty="0" err="1">
                <a:latin typeface="Arial" panose="020B0604020202020204" pitchFamily="34" charset="0"/>
                <a:cs typeface="Arial" panose="020B0604020202020204" pitchFamily="34" charset="0"/>
              </a:rPr>
              <a:t>micropolitical</a:t>
            </a:r>
            <a:r>
              <a:rPr lang="en-US" sz="2400" b="1" dirty="0">
                <a:latin typeface="Arial" panose="020B0604020202020204" pitchFamily="34" charset="0"/>
                <a:cs typeface="Arial" panose="020B0604020202020204" pitchFamily="34" charset="0"/>
              </a:rPr>
              <a:t> risk</a:t>
            </a:r>
            <a:r>
              <a:rPr lang="en-US" sz="2400" dirty="0">
                <a:latin typeface="Arial" panose="020B0604020202020204" pitchFamily="34" charset="0"/>
                <a:cs typeface="Arial" panose="020B0604020202020204" pitchFamily="34" charset="0"/>
              </a:rPr>
              <a:t> affects only a specific firm or firms within a specific industry.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Saudi </a:t>
            </a:r>
            <a:r>
              <a:rPr lang="en-US" sz="2400" dirty="0">
                <a:latin typeface="Arial" panose="020B0604020202020204" pitchFamily="34" charset="0"/>
                <a:cs typeface="Arial" panose="020B0604020202020204" pitchFamily="34" charset="0"/>
              </a:rPr>
              <a:t>Arabia’s nationalization of its oil industry in the 1970s is an example of a governmentally imposed </a:t>
            </a:r>
            <a:r>
              <a:rPr lang="en-US" sz="2400" dirty="0" err="1">
                <a:latin typeface="Arial" panose="020B0604020202020204" pitchFamily="34" charset="0"/>
                <a:cs typeface="Arial" panose="020B0604020202020204" pitchFamily="34" charset="0"/>
              </a:rPr>
              <a:t>micropolitical</a:t>
            </a:r>
            <a:r>
              <a:rPr lang="en-US" sz="2400" dirty="0">
                <a:latin typeface="Arial" panose="020B0604020202020204" pitchFamily="34" charset="0"/>
                <a:cs typeface="Arial" panose="020B0604020202020204" pitchFamily="34" charset="0"/>
              </a:rPr>
              <a:t> risk, as is the Venezuelan government’s recently announced requirements that foreign oil companies renegotiate their contracts with the government.</a:t>
            </a:r>
          </a:p>
        </p:txBody>
      </p:sp>
      <p:sp>
        <p:nvSpPr>
          <p:cNvPr id="4" name="Slide Number Placeholder 3"/>
          <p:cNvSpPr>
            <a:spLocks noGrp="1"/>
          </p:cNvSpPr>
          <p:nvPr>
            <p:ph type="sldNum" sz="quarter" idx="12"/>
          </p:nvPr>
        </p:nvSpPr>
        <p:spPr/>
        <p:txBody>
          <a:bodyPr/>
          <a:lstStyle/>
          <a:p>
            <a:fld id="{182F15D9-E63D-4E66-A438-59A921FC5846}" type="slidenum">
              <a:rPr lang="en-US" smtClean="0"/>
              <a:t>55</a:t>
            </a:fld>
            <a:endParaRPr lang="en-US"/>
          </a:p>
        </p:txBody>
      </p:sp>
    </p:spTree>
    <p:extLst>
      <p:ext uri="{BB962C8B-B14F-4D97-AF65-F5344CB8AC3E}">
        <p14:creationId xmlns:p14="http://schemas.microsoft.com/office/powerpoint/2010/main" val="3809877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685800" y="484632"/>
            <a:ext cx="7772400" cy="1267968"/>
          </a:xfrm>
        </p:spPr>
        <p:txBody>
          <a:bodyPr>
            <a:normAutofit/>
          </a:bodyPr>
          <a:lstStyle/>
          <a:p>
            <a:pPr algn="ctr" eaLnBrk="1" hangingPunct="1"/>
            <a:r>
              <a:rPr lang="en-US" sz="3600" dirty="0" smtClean="0">
                <a:latin typeface="Arial" panose="020B0604020202020204" pitchFamily="34" charset="0"/>
                <a:cs typeface="Arial" panose="020B0604020202020204" pitchFamily="34" charset="0"/>
              </a:rPr>
              <a:t>Political Determinants of New Market</a:t>
            </a:r>
          </a:p>
        </p:txBody>
      </p:sp>
      <p:sp>
        <p:nvSpPr>
          <p:cNvPr id="29699" name="Rectangle 3"/>
          <p:cNvSpPr>
            <a:spLocks noGrp="1" noChangeArrowheads="1"/>
          </p:cNvSpPr>
          <p:nvPr>
            <p:ph idx="1"/>
          </p:nvPr>
        </p:nvSpPr>
        <p:spPr>
          <a:xfrm>
            <a:off x="685800" y="1828800"/>
            <a:ext cx="7772400" cy="4495800"/>
          </a:xfrm>
        </p:spPr>
        <p:txBody>
          <a:bodyPr>
            <a:noAutofit/>
          </a:bodyPr>
          <a:lstStyle/>
          <a:p>
            <a:pPr marL="109728" indent="0" algn="just">
              <a:lnSpc>
                <a:spcPct val="100000"/>
              </a:lnSpc>
              <a:buNone/>
            </a:pPr>
            <a:r>
              <a:rPr lang="en-US" sz="2400" b="1" dirty="0">
                <a:latin typeface="Arial" panose="020B0604020202020204" pitchFamily="34" charset="0"/>
                <a:cs typeface="Arial" panose="020B0604020202020204" pitchFamily="34" charset="0"/>
              </a:rPr>
              <a:t>Firms Need to Answer </a:t>
            </a:r>
            <a:r>
              <a:rPr lang="en-US" sz="2400" b="1" dirty="0" smtClean="0">
                <a:latin typeface="Arial" panose="020B0604020202020204" pitchFamily="34" charset="0"/>
                <a:cs typeface="Arial" panose="020B0604020202020204" pitchFamily="34" charset="0"/>
              </a:rPr>
              <a:t>These </a:t>
            </a:r>
            <a:r>
              <a:rPr lang="en-US" sz="2400" b="1" dirty="0">
                <a:latin typeface="Arial" panose="020B0604020202020204" pitchFamily="34" charset="0"/>
                <a:cs typeface="Arial" panose="020B0604020202020204" pitchFamily="34" charset="0"/>
              </a:rPr>
              <a:t>Questions</a:t>
            </a:r>
            <a:endParaRPr lang="en-US" sz="2400" b="1" dirty="0" smtClean="0">
              <a:latin typeface="Arial" panose="020B0604020202020204" pitchFamily="34" charset="0"/>
              <a:cs typeface="Arial" panose="020B0604020202020204" pitchFamily="34" charset="0"/>
            </a:endParaRPr>
          </a:p>
          <a:p>
            <a:pPr algn="just" eaLnBrk="1" hangingPunct="1">
              <a:lnSpc>
                <a:spcPct val="100000"/>
              </a:lnSpc>
            </a:pPr>
            <a:r>
              <a:rPr lang="en-US" sz="2400" dirty="0" smtClean="0">
                <a:latin typeface="Arial" panose="020B0604020202020204" pitchFamily="34" charset="0"/>
                <a:cs typeface="Arial" panose="020B0604020202020204" pitchFamily="34" charset="0"/>
              </a:rPr>
              <a:t>Is the country a democracy or dictatorship?</a:t>
            </a:r>
          </a:p>
          <a:p>
            <a:pPr algn="just" eaLnBrk="1" hangingPunct="1">
              <a:lnSpc>
                <a:spcPct val="100000"/>
              </a:lnSpc>
            </a:pPr>
            <a:r>
              <a:rPr lang="en-US" sz="2400" dirty="0" smtClean="0">
                <a:latin typeface="Arial" panose="020B0604020202020204" pitchFamily="34" charset="0"/>
                <a:cs typeface="Arial" panose="020B0604020202020204" pitchFamily="34" charset="0"/>
              </a:rPr>
              <a:t>Does the country rely on free market or government controls?</a:t>
            </a:r>
          </a:p>
          <a:p>
            <a:pPr algn="just" eaLnBrk="1" hangingPunct="1">
              <a:lnSpc>
                <a:spcPct val="100000"/>
              </a:lnSpc>
            </a:pPr>
            <a:r>
              <a:rPr lang="en-US" sz="2400" dirty="0" smtClean="0">
                <a:latin typeface="Arial" panose="020B0604020202020204" pitchFamily="34" charset="0"/>
                <a:cs typeface="Arial" panose="020B0604020202020204" pitchFamily="34" charset="0"/>
              </a:rPr>
              <a:t>Does the government view foreign firms as a positive influence?</a:t>
            </a:r>
          </a:p>
          <a:p>
            <a:pPr algn="just" eaLnBrk="1" hangingPunct="1">
              <a:lnSpc>
                <a:spcPct val="100000"/>
              </a:lnSpc>
            </a:pPr>
            <a:r>
              <a:rPr lang="en-US" sz="2400" dirty="0" smtClean="0">
                <a:latin typeface="Arial" panose="020B0604020202020204" pitchFamily="34" charset="0"/>
                <a:cs typeface="Arial" panose="020B0604020202020204" pitchFamily="34" charset="0"/>
              </a:rPr>
              <a:t>Are the firm’s customers private or public?</a:t>
            </a:r>
          </a:p>
          <a:p>
            <a:pPr algn="just" eaLnBrk="1" hangingPunct="1">
              <a:lnSpc>
                <a:spcPct val="100000"/>
              </a:lnSpc>
            </a:pPr>
            <a:r>
              <a:rPr lang="en-US" sz="2400" dirty="0" smtClean="0">
                <a:latin typeface="Arial" panose="020B0604020202020204" pitchFamily="34" charset="0"/>
                <a:cs typeface="Arial" panose="020B0604020202020204" pitchFamily="34" charset="0"/>
              </a:rPr>
              <a:t>Does the government act arbitrarily?</a:t>
            </a:r>
          </a:p>
          <a:p>
            <a:pPr algn="just" eaLnBrk="1" hangingPunct="1">
              <a:lnSpc>
                <a:spcPct val="100000"/>
              </a:lnSpc>
            </a:pPr>
            <a:r>
              <a:rPr lang="en-US" sz="2400" dirty="0" smtClean="0">
                <a:latin typeface="Arial" panose="020B0604020202020204" pitchFamily="34" charset="0"/>
                <a:cs typeface="Arial" panose="020B0604020202020204" pitchFamily="34" charset="0"/>
              </a:rPr>
              <a:t>Is the existing government stable?</a:t>
            </a:r>
          </a:p>
        </p:txBody>
      </p:sp>
      <p:sp>
        <p:nvSpPr>
          <p:cNvPr id="2" name="Slide Number Placeholder 1"/>
          <p:cNvSpPr>
            <a:spLocks noGrp="1"/>
          </p:cNvSpPr>
          <p:nvPr>
            <p:ph type="sldNum" sz="quarter" idx="12"/>
          </p:nvPr>
        </p:nvSpPr>
        <p:spPr/>
        <p:txBody>
          <a:bodyPr/>
          <a:lstStyle/>
          <a:p>
            <a:fld id="{182F15D9-E63D-4E66-A438-59A921FC5846}" type="slidenum">
              <a:rPr lang="en-US" smtClean="0"/>
              <a:t>56</a:t>
            </a:fld>
            <a:endParaRPr lang="en-US"/>
          </a:p>
        </p:txBody>
      </p:sp>
    </p:spTree>
    <p:extLst>
      <p:ext uri="{BB962C8B-B14F-4D97-AF65-F5344CB8AC3E}">
        <p14:creationId xmlns:p14="http://schemas.microsoft.com/office/powerpoint/2010/main" val="1411502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1267968"/>
          </a:xfrm>
        </p:spPr>
        <p:txBody>
          <a:bodyPr>
            <a:normAutofit/>
          </a:bodyPr>
          <a:lstStyle/>
          <a:p>
            <a:pPr algn="ctr"/>
            <a:r>
              <a:rPr lang="en-US" sz="3600" dirty="0">
                <a:latin typeface="Arial" panose="020B0604020202020204" pitchFamily="34" charset="0"/>
                <a:cs typeface="Arial" panose="020B0604020202020204" pitchFamily="34" charset="0"/>
              </a:rPr>
              <a:t>Political Determinants of New Market</a:t>
            </a:r>
          </a:p>
        </p:txBody>
      </p:sp>
      <p:sp>
        <p:nvSpPr>
          <p:cNvPr id="2" name="Content Placeholder 1"/>
          <p:cNvSpPr>
            <a:spLocks noGrp="1"/>
          </p:cNvSpPr>
          <p:nvPr>
            <p:ph idx="1"/>
          </p:nvPr>
        </p:nvSpPr>
        <p:spPr>
          <a:xfrm>
            <a:off x="685800" y="1752600"/>
            <a:ext cx="7772400" cy="4419600"/>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Any firm contemplating entering a new market should acquire basic knowledge of that country, learning, for example, about its political and economic structures in order to control the firm’s political risks.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firm needs answers to such questions as those presented in the </a:t>
            </a:r>
            <a:r>
              <a:rPr lang="en-US" sz="2400" dirty="0" smtClean="0">
                <a:latin typeface="Arial" panose="020B0604020202020204" pitchFamily="34" charset="0"/>
                <a:cs typeface="Arial" panose="020B0604020202020204" pitchFamily="34" charset="0"/>
              </a:rPr>
              <a:t>slide above.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57</a:t>
            </a:fld>
            <a:endParaRPr lang="en-US"/>
          </a:p>
        </p:txBody>
      </p:sp>
    </p:spTree>
    <p:extLst>
      <p:ext uri="{BB962C8B-B14F-4D97-AF65-F5344CB8AC3E}">
        <p14:creationId xmlns:p14="http://schemas.microsoft.com/office/powerpoint/2010/main" val="2087716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1267968"/>
          </a:xfrm>
        </p:spPr>
        <p:txBody>
          <a:bodyPr>
            <a:normAutofit/>
          </a:bodyPr>
          <a:lstStyle/>
          <a:p>
            <a:pPr algn="ctr"/>
            <a:r>
              <a:rPr lang="en-US" sz="3600" dirty="0">
                <a:latin typeface="Arial" panose="020B0604020202020204" pitchFamily="34" charset="0"/>
                <a:cs typeface="Arial" panose="020B0604020202020204" pitchFamily="34" charset="0"/>
              </a:rPr>
              <a:t>Political Determinants of New Market</a:t>
            </a:r>
          </a:p>
        </p:txBody>
      </p:sp>
      <p:sp>
        <p:nvSpPr>
          <p:cNvPr id="2" name="Content Placeholder 1"/>
          <p:cNvSpPr>
            <a:spLocks noGrp="1"/>
          </p:cNvSpPr>
          <p:nvPr>
            <p:ph idx="1"/>
          </p:nvPr>
        </p:nvSpPr>
        <p:spPr>
          <a:xfrm>
            <a:off x="533400" y="1752600"/>
            <a:ext cx="8229600" cy="4419600"/>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What </a:t>
            </a:r>
            <a:r>
              <a:rPr lang="en-US" sz="2400" dirty="0">
                <a:latin typeface="Arial" panose="020B0604020202020204" pitchFamily="34" charset="0"/>
                <a:cs typeface="Arial" panose="020B0604020202020204" pitchFamily="34" charset="0"/>
              </a:rPr>
              <a:t>and how much information a firm needs to assess political risk will depend on the type of business it is and how long it is likely to be in the host country.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greater and longer-lived a firm’s investment, the broader its risk assessment should be.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Some </a:t>
            </a:r>
            <a:r>
              <a:rPr lang="en-US" sz="2400" dirty="0">
                <a:latin typeface="Arial" panose="020B0604020202020204" pitchFamily="34" charset="0"/>
                <a:cs typeface="Arial" panose="020B0604020202020204" pitchFamily="34" charset="0"/>
              </a:rPr>
              <a:t>degree of political risk exists in every country, although the nature and importance of these risks vary. </a:t>
            </a:r>
          </a:p>
        </p:txBody>
      </p:sp>
      <p:sp>
        <p:nvSpPr>
          <p:cNvPr id="4" name="Slide Number Placeholder 3"/>
          <p:cNvSpPr>
            <a:spLocks noGrp="1"/>
          </p:cNvSpPr>
          <p:nvPr>
            <p:ph type="sldNum" sz="quarter" idx="12"/>
          </p:nvPr>
        </p:nvSpPr>
        <p:spPr/>
        <p:txBody>
          <a:bodyPr/>
          <a:lstStyle/>
          <a:p>
            <a:fld id="{182F15D9-E63D-4E66-A438-59A921FC5846}" type="slidenum">
              <a:rPr lang="en-US" smtClean="0"/>
              <a:t>58</a:t>
            </a:fld>
            <a:endParaRPr lang="en-US"/>
          </a:p>
        </p:txBody>
      </p:sp>
    </p:spTree>
    <p:extLst>
      <p:ext uri="{BB962C8B-B14F-4D97-AF65-F5344CB8AC3E}">
        <p14:creationId xmlns:p14="http://schemas.microsoft.com/office/powerpoint/2010/main" val="28067782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1344168"/>
          </a:xfrm>
        </p:spPr>
        <p:txBody>
          <a:bodyPr>
            <a:normAutofit/>
          </a:bodyPr>
          <a:lstStyle/>
          <a:p>
            <a:pPr algn="ctr"/>
            <a:r>
              <a:rPr lang="en-US" sz="3600" dirty="0">
                <a:latin typeface="Arial" panose="020B0604020202020204" pitchFamily="34" charset="0"/>
                <a:cs typeface="Arial" panose="020B0604020202020204" pitchFamily="34" charset="0"/>
              </a:rPr>
              <a:t>Insurance Against Political Risks</a:t>
            </a:r>
          </a:p>
        </p:txBody>
      </p:sp>
      <p:sp>
        <p:nvSpPr>
          <p:cNvPr id="2" name="Content Placeholder 1"/>
          <p:cNvSpPr>
            <a:spLocks noGrp="1"/>
          </p:cNvSpPr>
          <p:nvPr>
            <p:ph idx="1"/>
          </p:nvPr>
        </p:nvSpPr>
        <p:spPr>
          <a:xfrm>
            <a:off x="685800" y="1828800"/>
            <a:ext cx="7772400" cy="4343400"/>
          </a:xfrm>
        </p:spPr>
        <p:txBody>
          <a:bodyPr>
            <a:noAutofit/>
          </a:bodyPr>
          <a:lstStyle/>
          <a:p>
            <a:pPr algn="just">
              <a:lnSpc>
                <a:spcPct val="160000"/>
              </a:lnSpc>
            </a:pPr>
            <a:r>
              <a:rPr lang="en-US" sz="2400" dirty="0">
                <a:latin typeface="Arial" panose="020B0604020202020204" pitchFamily="34" charset="0"/>
                <a:cs typeface="Arial" panose="020B0604020202020204" pitchFamily="34" charset="0"/>
              </a:rPr>
              <a:t>To reduce the risk of foreign operations, most developed countries have created government-owned or government-sponsored organizations to insure firms against political risks. </a:t>
            </a:r>
            <a:endParaRPr lang="en-US" sz="2400" dirty="0" smtClean="0">
              <a:latin typeface="Arial" panose="020B0604020202020204" pitchFamily="34" charset="0"/>
              <a:cs typeface="Arial" panose="020B0604020202020204" pitchFamily="34" charset="0"/>
            </a:endParaRPr>
          </a:p>
          <a:p>
            <a:pPr algn="just">
              <a:lnSpc>
                <a:spcPct val="160000"/>
              </a:lnSpc>
            </a:pPr>
            <a:r>
              <a:rPr lang="en-US" sz="2400"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Overseas Private Investment Corporation (OPIC)</a:t>
            </a:r>
            <a:r>
              <a:rPr lang="en-US" sz="2400" dirty="0">
                <a:latin typeface="Arial" panose="020B0604020202020204" pitchFamily="34" charset="0"/>
                <a:cs typeface="Arial" panose="020B0604020202020204" pitchFamily="34" charset="0"/>
              </a:rPr>
              <a:t> insures U.S. overseas investments against nationalization, insurrections or revolutions, and foreign-exchange inconvertibility.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59</a:t>
            </a:fld>
            <a:endParaRPr lang="en-US"/>
          </a:p>
        </p:txBody>
      </p:sp>
    </p:spTree>
    <p:extLst>
      <p:ext uri="{BB962C8B-B14F-4D97-AF65-F5344CB8AC3E}">
        <p14:creationId xmlns:p14="http://schemas.microsoft.com/office/powerpoint/2010/main" val="35907939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484632"/>
            <a:ext cx="7772400" cy="1344168"/>
          </a:xfrm>
        </p:spPr>
        <p:txBody>
          <a:bodyPr>
            <a:normAutofit/>
          </a:bodyPr>
          <a:lstStyle/>
          <a:p>
            <a:pPr algn="ctr"/>
            <a:r>
              <a:rPr lang="en-US" sz="3600" dirty="0">
                <a:latin typeface="Arial" panose="020B0604020202020204" pitchFamily="34" charset="0"/>
                <a:cs typeface="Arial" panose="020B0604020202020204" pitchFamily="34" charset="0"/>
              </a:rPr>
              <a:t>Insurance Against Political Risks</a:t>
            </a:r>
          </a:p>
        </p:txBody>
      </p:sp>
      <p:sp>
        <p:nvSpPr>
          <p:cNvPr id="2" name="Content Placeholder 1"/>
          <p:cNvSpPr>
            <a:spLocks noGrp="1"/>
          </p:cNvSpPr>
          <p:nvPr>
            <p:ph idx="1"/>
          </p:nvPr>
        </p:nvSpPr>
        <p:spPr>
          <a:xfrm>
            <a:off x="685800" y="1828800"/>
            <a:ext cx="7772400" cy="4343400"/>
          </a:xfrm>
        </p:spPr>
        <p:txBody>
          <a:bodyPr>
            <a:noAutofit/>
          </a:bodyPr>
          <a:lstStyle/>
          <a:p>
            <a:pPr algn="just">
              <a:lnSpc>
                <a:spcPct val="160000"/>
              </a:lnSpc>
            </a:pPr>
            <a:r>
              <a:rPr lang="en-US" sz="2400"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Multilateral Investment Guarantee Agency</a:t>
            </a:r>
            <a:r>
              <a:rPr lang="en-US" sz="2400"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MIGA),</a:t>
            </a:r>
            <a:r>
              <a:rPr lang="en-US" sz="2400" dirty="0">
                <a:latin typeface="Arial" panose="020B0604020202020204" pitchFamily="34" charset="0"/>
                <a:cs typeface="Arial" panose="020B0604020202020204" pitchFamily="34" charset="0"/>
              </a:rPr>
              <a:t> a subsidiary of the World Bank, provides similar insurance against political risks. </a:t>
            </a:r>
            <a:endParaRPr lang="en-US" sz="2400" dirty="0" smtClean="0">
              <a:latin typeface="Arial" panose="020B0604020202020204" pitchFamily="34" charset="0"/>
              <a:cs typeface="Arial" panose="020B0604020202020204" pitchFamily="34" charset="0"/>
            </a:endParaRPr>
          </a:p>
          <a:p>
            <a:pPr algn="just">
              <a:lnSpc>
                <a:spcPct val="160000"/>
              </a:lnSpc>
            </a:pPr>
            <a:r>
              <a:rPr lang="en-US" sz="2400" dirty="0" smtClean="0">
                <a:latin typeface="Arial" panose="020B0604020202020204" pitchFamily="34" charset="0"/>
                <a:cs typeface="Arial" panose="020B0604020202020204" pitchFamily="34" charset="0"/>
              </a:rPr>
              <a:t>Private </a:t>
            </a:r>
            <a:r>
              <a:rPr lang="en-US" sz="2400" dirty="0">
                <a:latin typeface="Arial" panose="020B0604020202020204" pitchFamily="34" charset="0"/>
                <a:cs typeface="Arial" panose="020B0604020202020204" pitchFamily="34" charset="0"/>
              </a:rPr>
              <a:t>insurance firms, such as Lloyd’s of London, also underwrite political risk insurance. </a:t>
            </a:r>
            <a:br>
              <a:rPr lang="en-US" sz="2400" dirty="0">
                <a:latin typeface="Arial" panose="020B0604020202020204" pitchFamily="34" charset="0"/>
                <a:cs typeface="Arial" panose="020B0604020202020204" pitchFamily="34" charset="0"/>
              </a:rPr>
            </a:b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60</a:t>
            </a:fld>
            <a:endParaRPr lang="en-US"/>
          </a:p>
        </p:txBody>
      </p:sp>
    </p:spTree>
    <p:extLst>
      <p:ext uri="{BB962C8B-B14F-4D97-AF65-F5344CB8AC3E}">
        <p14:creationId xmlns:p14="http://schemas.microsoft.com/office/powerpoint/2010/main" val="39683913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963168"/>
          </a:xfrm>
        </p:spPr>
        <p:txBody>
          <a:bodyPr>
            <a:normAutofit/>
          </a:bodyPr>
          <a:lstStyle/>
          <a:p>
            <a:pPr algn="ctr"/>
            <a:r>
              <a:rPr lang="en-US" sz="3600" dirty="0" smtClean="0">
                <a:latin typeface="Arial" panose="020B0604020202020204" pitchFamily="34" charset="0"/>
                <a:cs typeface="Arial" panose="020B0604020202020204" pitchFamily="34" charset="0"/>
              </a:rPr>
              <a:t>Summary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600200"/>
            <a:ext cx="7772400" cy="4050792"/>
          </a:xfrm>
        </p:spPr>
        <p:txBody>
          <a:bodyPr>
            <a:noAutofit/>
          </a:bodyPr>
          <a:lstStyle/>
          <a:p>
            <a:pPr>
              <a:buFont typeface="Wingdings" panose="05000000000000000000" pitchFamily="2" charset="2"/>
              <a:buChar char="ü"/>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Legal Environment</a:t>
            </a:r>
          </a:p>
          <a:p>
            <a:pPr>
              <a:buFont typeface="Wingdings" panose="05000000000000000000" pitchFamily="2" charset="2"/>
              <a:buChar char="ü"/>
            </a:pPr>
            <a:r>
              <a:rPr lang="en-US" sz="2400" dirty="0" smtClean="0">
                <a:latin typeface="Arial" panose="020B0604020202020204" pitchFamily="34" charset="0"/>
                <a:cs typeface="Arial" panose="020B0604020202020204" pitchFamily="34" charset="0"/>
              </a:rPr>
              <a:t>Cultural </a:t>
            </a:r>
            <a:r>
              <a:rPr lang="en-US" sz="2400" dirty="0">
                <a:latin typeface="Arial" panose="020B0604020202020204" pitchFamily="34" charset="0"/>
                <a:cs typeface="Arial" panose="020B0604020202020204" pitchFamily="34" charset="0"/>
              </a:rPr>
              <a:t>Impacts of MNCs on Host </a:t>
            </a:r>
            <a:r>
              <a:rPr lang="en-US" sz="2400" dirty="0" smtClean="0">
                <a:latin typeface="Arial" panose="020B0604020202020204" pitchFamily="34" charset="0"/>
                <a:cs typeface="Arial" panose="020B0604020202020204" pitchFamily="34" charset="0"/>
              </a:rPr>
              <a:t>Countries</a:t>
            </a:r>
          </a:p>
          <a:p>
            <a:pPr>
              <a:buFont typeface="Wingdings" panose="05000000000000000000" pitchFamily="2" charset="2"/>
              <a:buChar char="ü"/>
            </a:pPr>
            <a:r>
              <a:rPr lang="en-US" sz="2400" dirty="0">
                <a:latin typeface="Arial" panose="020B0604020202020204" pitchFamily="34" charset="0"/>
                <a:cs typeface="Arial" panose="020B0604020202020204" pitchFamily="34" charset="0"/>
              </a:rPr>
              <a:t>Dispute Resolution</a:t>
            </a:r>
          </a:p>
          <a:p>
            <a:pPr>
              <a:buFont typeface="Wingdings" panose="05000000000000000000" pitchFamily="2" charset="2"/>
              <a:buChar char="ü"/>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Technological Environment</a:t>
            </a:r>
          </a:p>
          <a:p>
            <a:pPr>
              <a:buFont typeface="Wingdings" panose="05000000000000000000" pitchFamily="2" charset="2"/>
              <a:buChar char="ü"/>
            </a:pPr>
            <a:r>
              <a:rPr lang="en-US" sz="2400" dirty="0">
                <a:latin typeface="Arial" panose="020B0604020202020204" pitchFamily="34" charset="0"/>
                <a:cs typeface="Arial" panose="020B0604020202020204" pitchFamily="34" charset="0"/>
              </a:rPr>
              <a:t>Intellectual Property</a:t>
            </a:r>
          </a:p>
          <a:p>
            <a:pPr>
              <a:buFont typeface="Wingdings" panose="05000000000000000000" pitchFamily="2" charset="2"/>
              <a:buChar char="ü"/>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Accounting Environment </a:t>
            </a:r>
          </a:p>
          <a:p>
            <a:pPr>
              <a:buFont typeface="Wingdings" panose="05000000000000000000" pitchFamily="2" charset="2"/>
              <a:buChar char="ü"/>
            </a:pPr>
            <a:r>
              <a:rPr lang="en-US" sz="2400" dirty="0">
                <a:latin typeface="Arial" panose="020B0604020202020204" pitchFamily="34" charset="0"/>
                <a:cs typeface="Arial" panose="020B0604020202020204" pitchFamily="34" charset="0"/>
              </a:rPr>
              <a:t>The Political Environment </a:t>
            </a:r>
          </a:p>
          <a:p>
            <a:pPr>
              <a:buFont typeface="Wingdings" panose="05000000000000000000" pitchFamily="2" charset="2"/>
              <a:buChar char="ü"/>
            </a:pPr>
            <a:endParaRPr lang="en-US" sz="2400" dirty="0"/>
          </a:p>
        </p:txBody>
      </p:sp>
      <p:sp>
        <p:nvSpPr>
          <p:cNvPr id="4" name="Slide Number Placeholder 3"/>
          <p:cNvSpPr>
            <a:spLocks noGrp="1"/>
          </p:cNvSpPr>
          <p:nvPr>
            <p:ph type="sldNum" sz="quarter" idx="12"/>
          </p:nvPr>
        </p:nvSpPr>
        <p:spPr/>
        <p:txBody>
          <a:bodyPr/>
          <a:lstStyle/>
          <a:p>
            <a:fld id="{182F15D9-E63D-4E66-A438-59A921FC5846}" type="slidenum">
              <a:rPr lang="en-US" smtClean="0"/>
              <a:t>61</a:t>
            </a:fld>
            <a:endParaRPr lang="en-US"/>
          </a:p>
        </p:txBody>
      </p:sp>
    </p:spTree>
    <p:extLst>
      <p:ext uri="{BB962C8B-B14F-4D97-AF65-F5344CB8AC3E}">
        <p14:creationId xmlns:p14="http://schemas.microsoft.com/office/powerpoint/2010/main" val="26595757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origami"/>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381000" y="1828800"/>
            <a:ext cx="8382000" cy="4050792"/>
          </a:xfrm>
        </p:spPr>
        <p:txBody>
          <a:bodyPr>
            <a:noAutofit/>
          </a:bodyPr>
          <a:lstStyle/>
          <a:p>
            <a:pPr algn="just">
              <a:lnSpc>
                <a:spcPct val="15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International business Management.  Case Application, Griffin,  </a:t>
            </a:r>
            <a:r>
              <a:rPr lang="en-US" sz="2400" dirty="0" err="1">
                <a:latin typeface="Arial" panose="020B0604020202020204" pitchFamily="34" charset="0"/>
                <a:cs typeface="Arial" panose="020B0604020202020204" pitchFamily="34" charset="0"/>
              </a:rPr>
              <a:t>wiwnntson</a:t>
            </a:r>
            <a:r>
              <a:rPr lang="en-US" sz="2400" dirty="0">
                <a:latin typeface="Arial" panose="020B0604020202020204" pitchFamily="34" charset="0"/>
                <a:cs typeface="Arial" panose="020B0604020202020204" pitchFamily="34" charset="0"/>
              </a:rPr>
              <a:t> and </a:t>
            </a:r>
            <a:r>
              <a:rPr lang="en-US" sz="2400" dirty="0" err="1">
                <a:latin typeface="Arial" panose="020B0604020202020204" pitchFamily="34" charset="0"/>
                <a:cs typeface="Arial" panose="020B0604020202020204" pitchFamily="34" charset="0"/>
              </a:rPr>
              <a:t>chuerchil</a:t>
            </a:r>
            <a:r>
              <a:rPr lang="en-US" sz="2400" dirty="0">
                <a:latin typeface="Arial" panose="020B0604020202020204" pitchFamily="34" charset="0"/>
                <a:cs typeface="Arial" panose="020B0604020202020204" pitchFamily="34" charset="0"/>
              </a:rPr>
              <a:t>. 3rd edition Crest publisher,  2010</a:t>
            </a:r>
          </a:p>
          <a:p>
            <a:pPr algn="just">
              <a:lnSpc>
                <a:spcPct val="15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Global Marketing Management. </a:t>
            </a:r>
            <a:r>
              <a:rPr lang="en-US" sz="2400" dirty="0" err="1">
                <a:latin typeface="Arial" panose="020B0604020202020204" pitchFamily="34" charset="0"/>
                <a:cs typeface="Arial" panose="020B0604020202020204" pitchFamily="34" charset="0"/>
              </a:rPr>
              <a:t>Kotabe</a:t>
            </a:r>
            <a:r>
              <a:rPr lang="en-US" sz="2400" dirty="0">
                <a:latin typeface="Arial" panose="020B0604020202020204" pitchFamily="34" charset="0"/>
                <a:cs typeface="Arial" panose="020B0604020202020204" pitchFamily="34" charset="0"/>
              </a:rPr>
              <a:t>, M. and </a:t>
            </a:r>
            <a:r>
              <a:rPr lang="en-US" sz="2400" dirty="0" err="1">
                <a:latin typeface="Arial" panose="020B0604020202020204" pitchFamily="34" charset="0"/>
                <a:cs typeface="Arial" panose="020B0604020202020204" pitchFamily="34" charset="0"/>
              </a:rPr>
              <a:t>Helsen</a:t>
            </a:r>
            <a:r>
              <a:rPr lang="en-US" sz="2400" dirty="0">
                <a:latin typeface="Arial" panose="020B0604020202020204" pitchFamily="34" charset="0"/>
                <a:cs typeface="Arial" panose="020B0604020202020204" pitchFamily="34" charset="0"/>
              </a:rPr>
              <a:t>, K. 2nd ed. New York: Wiley,2001.</a:t>
            </a:r>
          </a:p>
          <a:p>
            <a:pPr algn="just">
              <a:lnSpc>
                <a:spcPct val="15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International Business: Competing in the Global Marketplace; Charles W. L. Hill, McGraw-Hill College, 2004</a:t>
            </a:r>
          </a:p>
        </p:txBody>
      </p:sp>
      <p:sp>
        <p:nvSpPr>
          <p:cNvPr id="4" name="Slide Number Placeholder 3"/>
          <p:cNvSpPr>
            <a:spLocks noGrp="1"/>
          </p:cNvSpPr>
          <p:nvPr>
            <p:ph type="sldNum" sz="quarter" idx="12"/>
          </p:nvPr>
        </p:nvSpPr>
        <p:spPr/>
        <p:txBody>
          <a:bodyPr/>
          <a:lstStyle/>
          <a:p>
            <a:fld id="{182F15D9-E63D-4E66-A438-59A921FC5846}" type="slidenum">
              <a:rPr lang="en-US" smtClean="0"/>
              <a:t>62</a:t>
            </a:fld>
            <a:endParaRPr lang="en-US"/>
          </a:p>
        </p:txBody>
      </p:sp>
    </p:spTree>
    <p:extLst>
      <p:ext uri="{BB962C8B-B14F-4D97-AF65-F5344CB8AC3E}">
        <p14:creationId xmlns:p14="http://schemas.microsoft.com/office/powerpoint/2010/main" val="1177185413"/>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Wood Type</Template>
  <TotalTime>1452</TotalTime>
  <Words>3414</Words>
  <Application>Microsoft Office PowerPoint</Application>
  <PresentationFormat>On-screen Show (4:3)</PresentationFormat>
  <Paragraphs>388</Paragraphs>
  <Slides>62</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Arial</vt:lpstr>
      <vt:lpstr>Calibri</vt:lpstr>
      <vt:lpstr>Courier New</vt:lpstr>
      <vt:lpstr>Rockwell</vt:lpstr>
      <vt:lpstr>Rockwell Condensed</vt:lpstr>
      <vt:lpstr>Wingdings</vt:lpstr>
      <vt:lpstr>Wood Type</vt:lpstr>
      <vt:lpstr>INTERNATIONAL BUSINESS MANAGEMENT</vt:lpstr>
      <vt:lpstr>Expected learning outcomes </vt:lpstr>
      <vt:lpstr>Part one</vt:lpstr>
      <vt:lpstr>The Legal Environment</vt:lpstr>
      <vt:lpstr>Legal Systems</vt:lpstr>
      <vt:lpstr>Common Law</vt:lpstr>
      <vt:lpstr>Common Law</vt:lpstr>
      <vt:lpstr>Example of Countries Using Common Law</vt:lpstr>
      <vt:lpstr>Civil Law</vt:lpstr>
      <vt:lpstr>Civil Law</vt:lpstr>
      <vt:lpstr>Religious Law</vt:lpstr>
      <vt:lpstr>Bureaucratic Law</vt:lpstr>
      <vt:lpstr>Laws Affecting International Business Transactions</vt:lpstr>
      <vt:lpstr>Laws Affecting International Business Transactions</vt:lpstr>
      <vt:lpstr>Laws Affecting International Business Transactions</vt:lpstr>
      <vt:lpstr>Laws Affecting International Business Transactions</vt:lpstr>
      <vt:lpstr>Laws Affecting International Business Transactions</vt:lpstr>
      <vt:lpstr>Laws Directed Against Foreign Firms</vt:lpstr>
      <vt:lpstr>Laws Directed Against Foreign Firms</vt:lpstr>
      <vt:lpstr>Laws Directed Against Foreign Firms</vt:lpstr>
      <vt:lpstr>Laws Directed Against Foreign Firms</vt:lpstr>
      <vt:lpstr>Economic and Political Impacts of MNCs on Host Countries</vt:lpstr>
      <vt:lpstr>Economic and Political Impacts of MNCs on Host Countries</vt:lpstr>
      <vt:lpstr>Economic and Political Impacts of MNCs on Host Countries</vt:lpstr>
      <vt:lpstr>Economic and Political Impacts of MNCs on Host Countries</vt:lpstr>
      <vt:lpstr>Cultural Impacts of MNCs on  Host Countries</vt:lpstr>
      <vt:lpstr>Cultural Impacts of MNCs on  Host Countries</vt:lpstr>
      <vt:lpstr>End of part one </vt:lpstr>
      <vt:lpstr>Part two</vt:lpstr>
      <vt:lpstr>Dispute Resolution</vt:lpstr>
      <vt:lpstr>Dispute Resolution</vt:lpstr>
      <vt:lpstr>Dispute Resolution</vt:lpstr>
      <vt:lpstr>Principle of Comity</vt:lpstr>
      <vt:lpstr>Principle of Comity</vt:lpstr>
      <vt:lpstr>Arbitration</vt:lpstr>
      <vt:lpstr>The Technological Environment</vt:lpstr>
      <vt:lpstr>The Technological Environment</vt:lpstr>
      <vt:lpstr>The Technological Environment</vt:lpstr>
      <vt:lpstr>The Technological Environment</vt:lpstr>
      <vt:lpstr>Intellectual Property</vt:lpstr>
      <vt:lpstr>Intellectual Property</vt:lpstr>
      <vt:lpstr>International Treaties Protecting Intellectual Property Rights</vt:lpstr>
      <vt:lpstr>International Treaties Protecting Intellectual Property Rights</vt:lpstr>
      <vt:lpstr>The Accounting Environment </vt:lpstr>
      <vt:lpstr>The Accounting Environment </vt:lpstr>
      <vt:lpstr>The Accounting Environment </vt:lpstr>
      <vt:lpstr>The Accounting Environment</vt:lpstr>
      <vt:lpstr>The Accounting Environment</vt:lpstr>
      <vt:lpstr>The Accounting Environment:  International Financial Reporting Standards (IFRS)</vt:lpstr>
      <vt:lpstr>The Accounting Environment:  International Financial Reporting Standards (IFRS)</vt:lpstr>
      <vt:lpstr>The Political Environment </vt:lpstr>
      <vt:lpstr>The Political Environment </vt:lpstr>
      <vt:lpstr>Examples of Political Risks</vt:lpstr>
      <vt:lpstr>Levels of Political Risk</vt:lpstr>
      <vt:lpstr>Levels of Political Risk</vt:lpstr>
      <vt:lpstr>Political Determinants of New Market</vt:lpstr>
      <vt:lpstr>Political Determinants of New Market</vt:lpstr>
      <vt:lpstr>Political Determinants of New Market</vt:lpstr>
      <vt:lpstr>Insurance Against Political Risks</vt:lpstr>
      <vt:lpstr>Insurance Against Political Risks</vt:lpstr>
      <vt:lpstr>Summary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67</cp:revision>
  <dcterms:created xsi:type="dcterms:W3CDTF">2017-01-20T18:52:17Z</dcterms:created>
  <dcterms:modified xsi:type="dcterms:W3CDTF">2024-10-13T14:59:16Z</dcterms:modified>
</cp:coreProperties>
</file>