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77"/>
  </p:notesMasterIdLst>
  <p:sldIdLst>
    <p:sldId id="256" r:id="rId2"/>
    <p:sldId id="331" r:id="rId3"/>
    <p:sldId id="330" r:id="rId4"/>
    <p:sldId id="257" r:id="rId5"/>
    <p:sldId id="258" r:id="rId6"/>
    <p:sldId id="259" r:id="rId7"/>
    <p:sldId id="291" r:id="rId8"/>
    <p:sldId id="292" r:id="rId9"/>
    <p:sldId id="293" r:id="rId10"/>
    <p:sldId id="260" r:id="rId11"/>
    <p:sldId id="294" r:id="rId12"/>
    <p:sldId id="295" r:id="rId13"/>
    <p:sldId id="296" r:id="rId14"/>
    <p:sldId id="297" r:id="rId15"/>
    <p:sldId id="298" r:id="rId16"/>
    <p:sldId id="299" r:id="rId17"/>
    <p:sldId id="300" r:id="rId18"/>
    <p:sldId id="301" r:id="rId19"/>
    <p:sldId id="261" r:id="rId20"/>
    <p:sldId id="302" r:id="rId21"/>
    <p:sldId id="303" r:id="rId22"/>
    <p:sldId id="262" r:id="rId23"/>
    <p:sldId id="304" r:id="rId24"/>
    <p:sldId id="305" r:id="rId25"/>
    <p:sldId id="263" r:id="rId26"/>
    <p:sldId id="306" r:id="rId27"/>
    <p:sldId id="307" r:id="rId28"/>
    <p:sldId id="308" r:id="rId29"/>
    <p:sldId id="309" r:id="rId30"/>
    <p:sldId id="264" r:id="rId31"/>
    <p:sldId id="310" r:id="rId32"/>
    <p:sldId id="265" r:id="rId33"/>
    <p:sldId id="266" r:id="rId34"/>
    <p:sldId id="311" r:id="rId35"/>
    <p:sldId id="267" r:id="rId36"/>
    <p:sldId id="268" r:id="rId37"/>
    <p:sldId id="269" r:id="rId38"/>
    <p:sldId id="270" r:id="rId39"/>
    <p:sldId id="328" r:id="rId40"/>
    <p:sldId id="329" r:id="rId41"/>
    <p:sldId id="271" r:id="rId42"/>
    <p:sldId id="272" r:id="rId43"/>
    <p:sldId id="312" r:id="rId44"/>
    <p:sldId id="274" r:id="rId45"/>
    <p:sldId id="313" r:id="rId46"/>
    <p:sldId id="314" r:id="rId47"/>
    <p:sldId id="275" r:id="rId48"/>
    <p:sldId id="276" r:id="rId49"/>
    <p:sldId id="315" r:id="rId50"/>
    <p:sldId id="278" r:id="rId51"/>
    <p:sldId id="279" r:id="rId52"/>
    <p:sldId id="280" r:id="rId53"/>
    <p:sldId id="281" r:id="rId54"/>
    <p:sldId id="282" r:id="rId55"/>
    <p:sldId id="283" r:id="rId56"/>
    <p:sldId id="284" r:id="rId57"/>
    <p:sldId id="316" r:id="rId58"/>
    <p:sldId id="317" r:id="rId59"/>
    <p:sldId id="318" r:id="rId60"/>
    <p:sldId id="285" r:id="rId61"/>
    <p:sldId id="319" r:id="rId62"/>
    <p:sldId id="320" r:id="rId63"/>
    <p:sldId id="321" r:id="rId64"/>
    <p:sldId id="286" r:id="rId65"/>
    <p:sldId id="287" r:id="rId66"/>
    <p:sldId id="322" r:id="rId67"/>
    <p:sldId id="288" r:id="rId68"/>
    <p:sldId id="289" r:id="rId69"/>
    <p:sldId id="323" r:id="rId70"/>
    <p:sldId id="290" r:id="rId71"/>
    <p:sldId id="324" r:id="rId72"/>
    <p:sldId id="325" r:id="rId73"/>
    <p:sldId id="326" r:id="rId74"/>
    <p:sldId id="327" r:id="rId75"/>
    <p:sldId id="332" r:id="rId7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3F21E3-694B-4B49-AAA3-C29149B3DE03}" type="datetimeFigureOut">
              <a:rPr lang="en-US" smtClean="0"/>
              <a:t>10/27/2024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AF2611-0F6B-479D-BD23-E6DFD70B817C}" type="slidenum">
              <a:rPr lang="en-US" smtClean="0"/>
              <a:t>‹#›</a:t>
            </a:fld>
            <a:endParaRPr lang="en-US"/>
          </a:p>
        </p:txBody>
      </p:sp>
    </p:spTree>
    <p:extLst>
      <p:ext uri="{BB962C8B-B14F-4D97-AF65-F5344CB8AC3E}">
        <p14:creationId xmlns:p14="http://schemas.microsoft.com/office/powerpoint/2010/main" val="3281287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631F6C4-2D61-487A-9854-405A8D28946B}"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64A4DC-098B-42AC-A336-181A2717BBE2}"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459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227DAF-77F9-4F3B-91C4-E12C49B9C69C}"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64A4DC-098B-42AC-A336-181A2717BBE2}" type="slidenum">
              <a:rPr lang="en-US" smtClean="0"/>
              <a:t>‹#›</a:t>
            </a:fld>
            <a:endParaRPr lang="en-US"/>
          </a:p>
        </p:txBody>
      </p:sp>
    </p:spTree>
    <p:extLst>
      <p:ext uri="{BB962C8B-B14F-4D97-AF65-F5344CB8AC3E}">
        <p14:creationId xmlns:p14="http://schemas.microsoft.com/office/powerpoint/2010/main" val="1203896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C5BCA35-10CA-452A-8F43-0D007054F226}"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64A4DC-098B-42AC-A336-181A2717BBE2}"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085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C573353-FE8E-4CBA-8502-C5B17ACE17E7}" type="datetime1">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64A4DC-098B-42AC-A336-181A2717BBE2}" type="slidenum">
              <a:rPr lang="en-US" smtClean="0"/>
              <a:t>‹#›</a:t>
            </a:fld>
            <a:endParaRPr lang="en-US"/>
          </a:p>
        </p:txBody>
      </p:sp>
    </p:spTree>
    <p:extLst>
      <p:ext uri="{BB962C8B-B14F-4D97-AF65-F5344CB8AC3E}">
        <p14:creationId xmlns:p14="http://schemas.microsoft.com/office/powerpoint/2010/main" val="3893845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A3B51D4-A49E-424F-9C62-E440A24F9947}" type="datetime1">
              <a:rPr lang="en-US" smtClean="0"/>
              <a:t>10/27/2024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64A4DC-098B-42AC-A336-181A2717BBE2}" type="slidenum">
              <a:rPr lang="en-US" smtClean="0"/>
              <a:t>‹#›</a:t>
            </a:fld>
            <a:endParaRPr lang="en-US"/>
          </a:p>
        </p:txBody>
      </p:sp>
    </p:spTree>
    <p:extLst>
      <p:ext uri="{BB962C8B-B14F-4D97-AF65-F5344CB8AC3E}">
        <p14:creationId xmlns:p14="http://schemas.microsoft.com/office/powerpoint/2010/main" val="796559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D9ADEC-44C6-4F8B-9E58-77431846FA13}" type="datetime1">
              <a:rPr lang="en-US" smtClean="0"/>
              <a:t>10/27/2024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64A4DC-098B-42AC-A336-181A2717BBE2}" type="slidenum">
              <a:rPr lang="en-US" smtClean="0"/>
              <a:t>‹#›</a:t>
            </a:fld>
            <a:endParaRPr lang="en-US"/>
          </a:p>
        </p:txBody>
      </p:sp>
    </p:spTree>
    <p:extLst>
      <p:ext uri="{BB962C8B-B14F-4D97-AF65-F5344CB8AC3E}">
        <p14:creationId xmlns:p14="http://schemas.microsoft.com/office/powerpoint/2010/main" val="1415713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302714E-B67D-469C-989C-FB8F436BC14F}" type="datetime1">
              <a:rPr lang="en-US" smtClean="0"/>
              <a:t>10/27/2024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8464A4DC-098B-42AC-A336-181A2717BBE2}" type="slidenum">
              <a:rPr lang="en-US" smtClean="0"/>
              <a:t>‹#›</a:t>
            </a:fld>
            <a:endParaRPr lang="en-US"/>
          </a:p>
        </p:txBody>
      </p:sp>
    </p:spTree>
    <p:extLst>
      <p:ext uri="{BB962C8B-B14F-4D97-AF65-F5344CB8AC3E}">
        <p14:creationId xmlns:p14="http://schemas.microsoft.com/office/powerpoint/2010/main" val="3633515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22408739-8049-482F-A870-6E883ECAEC07}" type="datetime1">
              <a:rPr lang="en-US" smtClean="0"/>
              <a:t>10/27/2024</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464A4DC-098B-42AC-A336-181A2717BBE2}" type="slidenum">
              <a:rPr lang="en-US" smtClean="0"/>
              <a:t>‹#›</a:t>
            </a:fld>
            <a:endParaRPr lang="en-US"/>
          </a:p>
        </p:txBody>
      </p:sp>
    </p:spTree>
    <p:extLst>
      <p:ext uri="{BB962C8B-B14F-4D97-AF65-F5344CB8AC3E}">
        <p14:creationId xmlns:p14="http://schemas.microsoft.com/office/powerpoint/2010/main" val="2274635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345E2A3-88CC-4F9E-95EF-443C0C63D867}" type="datetime1">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64A4DC-098B-42AC-A336-181A2717BBE2}" type="slidenum">
              <a:rPr lang="en-US" smtClean="0"/>
              <a:t>‹#›</a:t>
            </a:fld>
            <a:endParaRPr lang="en-US"/>
          </a:p>
        </p:txBody>
      </p:sp>
    </p:spTree>
    <p:extLst>
      <p:ext uri="{BB962C8B-B14F-4D97-AF65-F5344CB8AC3E}">
        <p14:creationId xmlns:p14="http://schemas.microsoft.com/office/powerpoint/2010/main" val="1389759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0DBEE2-A873-4AD5-BEA1-ADB8D7045B35}"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64A4DC-098B-42AC-A336-181A2717BBE2}" type="slidenum">
              <a:rPr lang="en-US" smtClean="0"/>
              <a:t>‹#›</a:t>
            </a:fld>
            <a:endParaRPr lang="en-US"/>
          </a:p>
        </p:txBody>
      </p:sp>
    </p:spTree>
    <p:extLst>
      <p:ext uri="{BB962C8B-B14F-4D97-AF65-F5344CB8AC3E}">
        <p14:creationId xmlns:p14="http://schemas.microsoft.com/office/powerpoint/2010/main" val="1190073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E7F0F38-FCC7-40F7-8F90-6D16333082E0}" type="datetime1">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64A4DC-098B-42AC-A336-181A2717BBE2}" type="slidenum">
              <a:rPr lang="en-US" smtClean="0"/>
              <a:t>‹#›</a:t>
            </a:fld>
            <a:endParaRPr lang="en-US"/>
          </a:p>
        </p:txBody>
      </p:sp>
    </p:spTree>
    <p:extLst>
      <p:ext uri="{BB962C8B-B14F-4D97-AF65-F5344CB8AC3E}">
        <p14:creationId xmlns:p14="http://schemas.microsoft.com/office/powerpoint/2010/main" val="927995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FB9D970A-A267-4780-BA7B-2F089E6D2F30}" type="datetime1">
              <a:rPr lang="en-US" smtClean="0"/>
              <a:t>10/27/2024</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8464A4DC-098B-42AC-A336-181A2717BBE2}"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10154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5038" y="136099"/>
            <a:ext cx="7543800" cy="3566160"/>
          </a:xfrm>
        </p:spPr>
        <p:txBody>
          <a:bodyPr>
            <a:normAutofit/>
          </a:bodyPr>
          <a:lstStyle/>
          <a:p>
            <a:pPr algn="ctr"/>
            <a:r>
              <a:rPr lang="en-US" sz="5400" b="1" dirty="0">
                <a:latin typeface="Arial" panose="020B0604020202020204" pitchFamily="34" charset="0"/>
                <a:cs typeface="Arial" panose="020B0604020202020204" pitchFamily="34" charset="0"/>
              </a:rPr>
              <a:t>INTERNATIONAL BUSINESS MANAGEMENT</a:t>
            </a:r>
            <a:endParaRPr lang="en-US" sz="5400" dirty="0"/>
          </a:p>
        </p:txBody>
      </p:sp>
      <p:sp>
        <p:nvSpPr>
          <p:cNvPr id="3" name="Subtitle 2"/>
          <p:cNvSpPr>
            <a:spLocks noGrp="1"/>
          </p:cNvSpPr>
          <p:nvPr>
            <p:ph type="subTitle" idx="1"/>
          </p:nvPr>
        </p:nvSpPr>
        <p:spPr>
          <a:xfrm>
            <a:off x="825038" y="4174435"/>
            <a:ext cx="7543800" cy="2120347"/>
          </a:xfrm>
        </p:spPr>
        <p:txBody>
          <a:bodyPr>
            <a:normAutofit fontScale="62500" lnSpcReduction="20000"/>
          </a:bodyPr>
          <a:lstStyle/>
          <a:p>
            <a:pPr algn="ctr"/>
            <a:endParaRPr lang="en-US" dirty="0" smtClean="0">
              <a:latin typeface="Arial" panose="020B0604020202020204" pitchFamily="34" charset="0"/>
              <a:cs typeface="Arial" panose="020B0604020202020204" pitchFamily="34" charset="0"/>
            </a:endParaRPr>
          </a:p>
          <a:p>
            <a:pPr algn="ctr">
              <a:lnSpc>
                <a:spcPct val="120000"/>
              </a:lnSpc>
            </a:pPr>
            <a:r>
              <a:rPr lang="en-US" sz="3200" b="1" dirty="0" smtClean="0">
                <a:latin typeface="Arial" panose="020B0604020202020204" pitchFamily="34" charset="0"/>
                <a:cs typeface="Arial" panose="020B0604020202020204" pitchFamily="34" charset="0"/>
              </a:rPr>
              <a:t>Week 7</a:t>
            </a:r>
            <a:r>
              <a:rPr lang="en-US" sz="3200" b="1" dirty="0">
                <a:latin typeface="Arial" panose="020B0604020202020204" pitchFamily="34" charset="0"/>
                <a:cs typeface="Arial" panose="020B0604020202020204" pitchFamily="34" charset="0"/>
              </a:rPr>
              <a:t>: The Role of international business Culture, Ethics and Social Responsibility in International Business</a:t>
            </a:r>
          </a:p>
          <a:p>
            <a:pPr algn="ctr"/>
            <a:r>
              <a:rPr lang="en-US" b="1" dirty="0">
                <a:latin typeface="Arial" panose="020B0604020202020204" pitchFamily="34" charset="0"/>
                <a:cs typeface="Arial" panose="020B0604020202020204" pitchFamily="34" charset="0"/>
              </a:rPr>
              <a:t>BY </a:t>
            </a:r>
          </a:p>
          <a:p>
            <a:pPr algn="ctr"/>
            <a:r>
              <a:rPr lang="en-US" b="1" dirty="0">
                <a:latin typeface="Arial" panose="020B0604020202020204" pitchFamily="34" charset="0"/>
                <a:cs typeface="Arial" panose="020B0604020202020204" pitchFamily="34" charset="0"/>
              </a:rPr>
              <a:t>DR JULIUS KAHUTHIA MWANGI</a:t>
            </a:r>
          </a:p>
        </p:txBody>
      </p:sp>
    </p:spTree>
    <p:extLst>
      <p:ext uri="{BB962C8B-B14F-4D97-AF65-F5344CB8AC3E}">
        <p14:creationId xmlns:p14="http://schemas.microsoft.com/office/powerpoint/2010/main" val="40310029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Expected Learning Outcomes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00000"/>
              </a:lnSpc>
            </a:pPr>
            <a:r>
              <a:rPr lang="en-US" sz="2400" dirty="0" smtClean="0">
                <a:latin typeface="Arial" panose="020B0604020202020204" pitchFamily="34" charset="0"/>
                <a:cs typeface="Arial" panose="020B0604020202020204" pitchFamily="34" charset="0"/>
              </a:rPr>
              <a:t>By the end of this lesson, you should be able to:</a:t>
            </a:r>
          </a:p>
          <a:p>
            <a:pPr lvl="1"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Explain the </a:t>
            </a:r>
            <a:r>
              <a:rPr lang="en-US" sz="2400" dirty="0">
                <a:latin typeface="Arial" panose="020B0604020202020204" pitchFamily="34" charset="0"/>
                <a:cs typeface="Arial" panose="020B0604020202020204" pitchFamily="34" charset="0"/>
              </a:rPr>
              <a:t>Elements of </a:t>
            </a:r>
            <a:r>
              <a:rPr lang="en-US" sz="2400" dirty="0" smtClean="0">
                <a:latin typeface="Arial" panose="020B0604020202020204" pitchFamily="34" charset="0"/>
                <a:cs typeface="Arial" panose="020B0604020202020204" pitchFamily="34" charset="0"/>
              </a:rPr>
              <a:t>Culture influencing the international business </a:t>
            </a:r>
          </a:p>
          <a:p>
            <a:pPr lvl="1"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Discuss how MNC can manage Ethical </a:t>
            </a:r>
            <a:r>
              <a:rPr lang="en-US" sz="2400" dirty="0">
                <a:latin typeface="Arial" panose="020B0604020202020204" pitchFamily="34" charset="0"/>
                <a:cs typeface="Arial" panose="020B0604020202020204" pitchFamily="34" charset="0"/>
              </a:rPr>
              <a:t>Behavior Across </a:t>
            </a:r>
            <a:r>
              <a:rPr lang="en-US" sz="2400" dirty="0" smtClean="0">
                <a:latin typeface="Arial" panose="020B0604020202020204" pitchFamily="34" charset="0"/>
                <a:cs typeface="Arial" panose="020B0604020202020204" pitchFamily="34" charset="0"/>
              </a:rPr>
              <a:t>Borders</a:t>
            </a:r>
          </a:p>
          <a:p>
            <a:pPr lvl="1"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Explain how MNCs can adopt to new cultures across borders</a:t>
            </a:r>
          </a:p>
          <a:p>
            <a:pPr lvl="1"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Explain the </a:t>
            </a:r>
            <a:r>
              <a:rPr lang="en-US" sz="2400" dirty="0">
                <a:latin typeface="Arial" panose="020B0604020202020204" pitchFamily="34" charset="0"/>
                <a:cs typeface="Arial" panose="020B0604020202020204" pitchFamily="34" charset="0"/>
              </a:rPr>
              <a:t>Social Responsibility in Cross-cultural and International Contexts  </a:t>
            </a:r>
          </a:p>
        </p:txBody>
      </p:sp>
      <p:sp>
        <p:nvSpPr>
          <p:cNvPr id="4" name="Slide Number Placeholder 3"/>
          <p:cNvSpPr>
            <a:spLocks noGrp="1"/>
          </p:cNvSpPr>
          <p:nvPr>
            <p:ph type="sldNum" sz="quarter" idx="12"/>
          </p:nvPr>
        </p:nvSpPr>
        <p:spPr/>
        <p:txBody>
          <a:bodyPr/>
          <a:lstStyle/>
          <a:p>
            <a:fld id="{8464A4DC-098B-42AC-A336-181A2717BBE2}" type="slidenum">
              <a:rPr lang="en-US" smtClean="0"/>
              <a:t>2</a:t>
            </a:fld>
            <a:endParaRPr lang="en-US"/>
          </a:p>
        </p:txBody>
      </p:sp>
    </p:spTree>
    <p:extLst>
      <p:ext uri="{BB962C8B-B14F-4D97-AF65-F5344CB8AC3E}">
        <p14:creationId xmlns:p14="http://schemas.microsoft.com/office/powerpoint/2010/main" val="7327828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p:txBody>
          <a:bodyPr>
            <a:normAutofit/>
          </a:bodyPr>
          <a:lstStyle/>
          <a:p>
            <a:pPr>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Characteristics of </a:t>
            </a:r>
            <a:r>
              <a:rPr lang="en-US" sz="2400" dirty="0" smtClean="0">
                <a:latin typeface="Arial" panose="020B0604020202020204" pitchFamily="34" charset="0"/>
                <a:cs typeface="Arial" panose="020B0604020202020204" pitchFamily="34" charset="0"/>
              </a:rPr>
              <a:t>Culture</a:t>
            </a:r>
          </a:p>
          <a:p>
            <a:pPr>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Elements of </a:t>
            </a:r>
            <a:r>
              <a:rPr lang="en-US" sz="2400" dirty="0" smtClean="0">
                <a:latin typeface="Arial" panose="020B0604020202020204" pitchFamily="34" charset="0"/>
                <a:cs typeface="Arial" panose="020B0604020202020204" pitchFamily="34" charset="0"/>
              </a:rPr>
              <a:t>Culture</a:t>
            </a:r>
          </a:p>
          <a:p>
            <a:pPr>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The Cultural Cluster Approach </a:t>
            </a:r>
            <a:endParaRPr lang="en-US" sz="2400" dirty="0"/>
          </a:p>
        </p:txBody>
      </p:sp>
      <p:sp>
        <p:nvSpPr>
          <p:cNvPr id="4" name="Slide Number Placeholder 3"/>
          <p:cNvSpPr>
            <a:spLocks noGrp="1"/>
          </p:cNvSpPr>
          <p:nvPr>
            <p:ph type="sldNum" sz="quarter" idx="12"/>
          </p:nvPr>
        </p:nvSpPr>
        <p:spPr/>
        <p:txBody>
          <a:bodyPr/>
          <a:lstStyle/>
          <a:p>
            <a:fld id="{8464A4DC-098B-42AC-A336-181A2717BBE2}" type="slidenum">
              <a:rPr lang="en-US" smtClean="0"/>
              <a:t>3</a:t>
            </a:fld>
            <a:endParaRPr lang="en-US"/>
          </a:p>
        </p:txBody>
      </p:sp>
    </p:spTree>
    <p:extLst>
      <p:ext uri="{BB962C8B-B14F-4D97-AF65-F5344CB8AC3E}">
        <p14:creationId xmlns:p14="http://schemas.microsoft.com/office/powerpoint/2010/main" val="3644677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Characteristics of Culture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845733"/>
            <a:ext cx="7543800" cy="4502057"/>
          </a:xfrm>
        </p:spPr>
        <p:txBody>
          <a:bodyPr>
            <a:noAutofit/>
          </a:bodyPr>
          <a:lstStyle/>
          <a:p>
            <a:pPr algn="just">
              <a:lnSpc>
                <a:spcPct val="150000"/>
              </a:lnSpc>
              <a:buFont typeface="Wingdings" panose="05000000000000000000" pitchFamily="2" charset="2"/>
              <a:buChar char="v"/>
            </a:pPr>
            <a:r>
              <a:rPr lang="en-US" sz="2100" b="1" dirty="0" smtClean="0">
                <a:latin typeface="Arial" panose="020B0604020202020204" pitchFamily="34" charset="0"/>
                <a:cs typeface="Arial" panose="020B0604020202020204" pitchFamily="34" charset="0"/>
              </a:rPr>
              <a:t>Culture </a:t>
            </a:r>
            <a:r>
              <a:rPr lang="en-US" sz="2100" dirty="0">
                <a:latin typeface="Arial" panose="020B0604020202020204" pitchFamily="34" charset="0"/>
                <a:cs typeface="Arial" panose="020B0604020202020204" pitchFamily="34" charset="0"/>
              </a:rPr>
              <a:t>is the collection of values, beliefs, behaviors, customs, and attitudes that distinguish a society. </a:t>
            </a:r>
            <a:endParaRPr lang="en-US" sz="21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100" dirty="0" smtClean="0">
                <a:latin typeface="Arial" panose="020B0604020202020204" pitchFamily="34" charset="0"/>
                <a:cs typeface="Arial" panose="020B0604020202020204" pitchFamily="34" charset="0"/>
              </a:rPr>
              <a:t>Culture </a:t>
            </a:r>
            <a:r>
              <a:rPr lang="en-US" sz="2100" dirty="0">
                <a:latin typeface="Arial" panose="020B0604020202020204" pitchFamily="34" charset="0"/>
                <a:cs typeface="Arial" panose="020B0604020202020204" pitchFamily="34" charset="0"/>
              </a:rPr>
              <a:t>is important to companies because it determines the rules within which businesses operate.</a:t>
            </a:r>
          </a:p>
          <a:p>
            <a:pPr algn="just">
              <a:lnSpc>
                <a:spcPct val="150000"/>
              </a:lnSpc>
              <a:buFont typeface="Wingdings" panose="05000000000000000000" pitchFamily="2" charset="2"/>
              <a:buChar char="v"/>
            </a:pPr>
            <a:r>
              <a:rPr lang="en-US" sz="2100" b="1" dirty="0">
                <a:latin typeface="Arial" panose="020B0604020202020204" pitchFamily="34" charset="0"/>
                <a:cs typeface="Arial" panose="020B0604020202020204" pitchFamily="34" charset="0"/>
              </a:rPr>
              <a:t>Culture</a:t>
            </a:r>
            <a:r>
              <a:rPr lang="en-US" sz="2100" dirty="0">
                <a:latin typeface="Arial" panose="020B0604020202020204" pitchFamily="34" charset="0"/>
                <a:cs typeface="Arial" panose="020B0604020202020204" pitchFamily="34" charset="0"/>
              </a:rPr>
              <a:t> is a learned behavior that may be transmitted </a:t>
            </a:r>
            <a:r>
              <a:rPr lang="en-US" sz="2100" dirty="0" err="1">
                <a:latin typeface="Arial" panose="020B0604020202020204" pitchFamily="34" charset="0"/>
                <a:cs typeface="Arial" panose="020B0604020202020204" pitchFamily="34" charset="0"/>
              </a:rPr>
              <a:t>intergenerationally</a:t>
            </a:r>
            <a:r>
              <a:rPr lang="en-US" sz="2100" dirty="0">
                <a:latin typeface="Arial" panose="020B0604020202020204" pitchFamily="34" charset="0"/>
                <a:cs typeface="Arial" panose="020B0604020202020204" pitchFamily="34" charset="0"/>
              </a:rPr>
              <a:t> or </a:t>
            </a:r>
            <a:r>
              <a:rPr lang="en-US" sz="2100" dirty="0" err="1">
                <a:latin typeface="Arial" panose="020B0604020202020204" pitchFamily="34" charset="0"/>
                <a:cs typeface="Arial" panose="020B0604020202020204" pitchFamily="34" charset="0"/>
              </a:rPr>
              <a:t>intragenerationally</a:t>
            </a:r>
            <a:r>
              <a:rPr lang="en-US" sz="2100" dirty="0">
                <a:latin typeface="Arial" panose="020B0604020202020204" pitchFamily="34" charset="0"/>
                <a:cs typeface="Arial" panose="020B0604020202020204" pitchFamily="34" charset="0"/>
              </a:rPr>
              <a:t>.  </a:t>
            </a:r>
            <a:endParaRPr lang="en-US" sz="21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100" dirty="0" smtClean="0">
                <a:latin typeface="Arial" panose="020B0604020202020204" pitchFamily="34" charset="0"/>
                <a:cs typeface="Arial" panose="020B0604020202020204" pitchFamily="34" charset="0"/>
              </a:rPr>
              <a:t>Culture’s </a:t>
            </a:r>
            <a:r>
              <a:rPr lang="en-US" sz="2100" dirty="0">
                <a:latin typeface="Arial" panose="020B0604020202020204" pitchFamily="34" charset="0"/>
                <a:cs typeface="Arial" panose="020B0604020202020204" pitchFamily="34" charset="0"/>
              </a:rPr>
              <a:t>elements are interrelated, and may change to adapt to external forces.  Culture is shared by members of a society.</a:t>
            </a:r>
          </a:p>
        </p:txBody>
      </p:sp>
      <p:sp>
        <p:nvSpPr>
          <p:cNvPr id="4" name="Slide Number Placeholder 3"/>
          <p:cNvSpPr>
            <a:spLocks noGrp="1"/>
          </p:cNvSpPr>
          <p:nvPr>
            <p:ph type="sldNum" sz="quarter" idx="12"/>
          </p:nvPr>
        </p:nvSpPr>
        <p:spPr/>
        <p:txBody>
          <a:bodyPr/>
          <a:lstStyle/>
          <a:p>
            <a:fld id="{8464A4DC-098B-42AC-A336-181A2717BBE2}" type="slidenum">
              <a:rPr lang="en-US" smtClean="0"/>
              <a:t>4</a:t>
            </a:fld>
            <a:endParaRPr lang="en-US"/>
          </a:p>
        </p:txBody>
      </p:sp>
    </p:spTree>
    <p:extLst>
      <p:ext uri="{BB962C8B-B14F-4D97-AF65-F5344CB8AC3E}">
        <p14:creationId xmlns:p14="http://schemas.microsoft.com/office/powerpoint/2010/main" val="291790115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Elements of Culture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basic elements of culture are </a:t>
            </a:r>
            <a:r>
              <a:rPr lang="en-US" sz="2400" dirty="0">
                <a:solidFill>
                  <a:srgbClr val="FF0000"/>
                </a:solidFill>
                <a:latin typeface="Arial" panose="020B0604020202020204" pitchFamily="34" charset="0"/>
                <a:cs typeface="Arial" panose="020B0604020202020204" pitchFamily="34" charset="0"/>
              </a:rPr>
              <a:t>social structure</a:t>
            </a:r>
            <a:r>
              <a:rPr lang="en-US" sz="2400" dirty="0">
                <a:latin typeface="Arial" panose="020B0604020202020204" pitchFamily="34" charset="0"/>
                <a:cs typeface="Arial" panose="020B0604020202020204" pitchFamily="34" charset="0"/>
              </a:rPr>
              <a:t>, </a:t>
            </a:r>
            <a:r>
              <a:rPr lang="en-US" sz="2400" dirty="0">
                <a:solidFill>
                  <a:srgbClr val="00B0F0"/>
                </a:solidFill>
                <a:latin typeface="Arial" panose="020B0604020202020204" pitchFamily="34" charset="0"/>
                <a:cs typeface="Arial" panose="020B0604020202020204" pitchFamily="34" charset="0"/>
              </a:rPr>
              <a:t>language</a:t>
            </a:r>
            <a:r>
              <a:rPr lang="en-US" sz="2400" dirty="0">
                <a:latin typeface="Arial" panose="020B0604020202020204" pitchFamily="34" charset="0"/>
                <a:cs typeface="Arial" panose="020B0604020202020204" pitchFamily="34" charset="0"/>
              </a:rPr>
              <a:t>, </a:t>
            </a:r>
            <a:r>
              <a:rPr lang="en-US" sz="2400" dirty="0">
                <a:solidFill>
                  <a:srgbClr val="002060"/>
                </a:solidFill>
                <a:latin typeface="Arial" panose="020B0604020202020204" pitchFamily="34" charset="0"/>
                <a:cs typeface="Arial" panose="020B0604020202020204" pitchFamily="34" charset="0"/>
              </a:rPr>
              <a:t>communication</a:t>
            </a:r>
            <a:r>
              <a:rPr lang="en-US" sz="2400" dirty="0">
                <a:latin typeface="Arial" panose="020B0604020202020204" pitchFamily="34" charset="0"/>
                <a:cs typeface="Arial" panose="020B0604020202020204" pitchFamily="34" charset="0"/>
              </a:rPr>
              <a:t>, </a:t>
            </a:r>
            <a:r>
              <a:rPr lang="en-US" sz="2400" dirty="0">
                <a:solidFill>
                  <a:srgbClr val="00B050"/>
                </a:solidFill>
                <a:latin typeface="Arial" panose="020B0604020202020204" pitchFamily="34" charset="0"/>
                <a:cs typeface="Arial" panose="020B0604020202020204" pitchFamily="34" charset="0"/>
              </a:rPr>
              <a:t>religion</a:t>
            </a:r>
            <a:r>
              <a:rPr lang="en-US" sz="2400" dirty="0">
                <a:latin typeface="Arial" panose="020B0604020202020204" pitchFamily="34" charset="0"/>
                <a:cs typeface="Arial" panose="020B0604020202020204" pitchFamily="34" charset="0"/>
              </a:rPr>
              <a:t>, and </a:t>
            </a:r>
            <a:r>
              <a:rPr lang="en-US" sz="2400" dirty="0">
                <a:solidFill>
                  <a:schemeClr val="accent2"/>
                </a:solidFill>
                <a:latin typeface="Arial" panose="020B0604020202020204" pitchFamily="34" charset="0"/>
                <a:cs typeface="Arial" panose="020B0604020202020204" pitchFamily="34" charset="0"/>
              </a:rPr>
              <a:t>values and attitudes</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way in which the elements interact affects the local environment in which international businesses operate.  </a:t>
            </a:r>
          </a:p>
        </p:txBody>
      </p:sp>
      <p:sp>
        <p:nvSpPr>
          <p:cNvPr id="4" name="Slide Number Placeholder 3"/>
          <p:cNvSpPr>
            <a:spLocks noGrp="1"/>
          </p:cNvSpPr>
          <p:nvPr>
            <p:ph type="sldNum" sz="quarter" idx="12"/>
          </p:nvPr>
        </p:nvSpPr>
        <p:spPr/>
        <p:txBody>
          <a:bodyPr/>
          <a:lstStyle/>
          <a:p>
            <a:fld id="{8464A4DC-098B-42AC-A336-181A2717BBE2}" type="slidenum">
              <a:rPr lang="en-US" smtClean="0"/>
              <a:t>5</a:t>
            </a:fld>
            <a:endParaRPr lang="en-US"/>
          </a:p>
        </p:txBody>
      </p:sp>
    </p:spTree>
    <p:extLst>
      <p:ext uri="{BB962C8B-B14F-4D97-AF65-F5344CB8AC3E}">
        <p14:creationId xmlns:p14="http://schemas.microsoft.com/office/powerpoint/2010/main" val="112777513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Social Structure </a:t>
            </a:r>
          </a:p>
        </p:txBody>
      </p:sp>
      <p:sp>
        <p:nvSpPr>
          <p:cNvPr id="3" name="Content Placeholder 2"/>
          <p:cNvSpPr>
            <a:spLocks noGrp="1"/>
          </p:cNvSpPr>
          <p:nvPr>
            <p:ph idx="1"/>
          </p:nvPr>
        </p:nvSpPr>
        <p:spPr/>
        <p:txBody>
          <a:bodyPr>
            <a:noAutofit/>
          </a:bodyPr>
          <a:lstStyle/>
          <a:p>
            <a:pPr algn="just">
              <a:lnSpc>
                <a:spcPct val="100000"/>
              </a:lnSpc>
              <a:buFont typeface="Wingdings" panose="05000000000000000000" pitchFamily="2" charset="2"/>
              <a:buChar char="§"/>
            </a:pPr>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overall framework that determines the roles of individuals within a society, the stratification of a society, and individuals’ mobility within a society is its social structure.  </a:t>
            </a:r>
            <a:endParaRPr lang="en-US" sz="2300" dirty="0" smtClean="0">
              <a:latin typeface="Arial" panose="020B0604020202020204" pitchFamily="34" charset="0"/>
              <a:cs typeface="Arial" panose="020B0604020202020204" pitchFamily="34" charset="0"/>
            </a:endParaRPr>
          </a:p>
          <a:p>
            <a:pPr marL="0" indent="0" algn="just">
              <a:lnSpc>
                <a:spcPct val="100000"/>
              </a:lnSpc>
              <a:buNone/>
            </a:pPr>
            <a:r>
              <a:rPr lang="en-US" sz="2300" dirty="0">
                <a:solidFill>
                  <a:srgbClr val="0070C0"/>
                </a:solidFill>
                <a:latin typeface="Arial" panose="020B0604020202020204" pitchFamily="34" charset="0"/>
                <a:cs typeface="Arial" panose="020B0604020202020204" pitchFamily="34" charset="0"/>
              </a:rPr>
              <a:t>Individuals, Families, and Groups</a:t>
            </a:r>
            <a:r>
              <a:rPr lang="en-US" sz="2300" dirty="0">
                <a:latin typeface="Arial" panose="020B0604020202020204" pitchFamily="34" charset="0"/>
                <a:cs typeface="Arial" panose="020B0604020202020204" pitchFamily="34" charset="0"/>
              </a:rPr>
              <a:t>. </a:t>
            </a:r>
            <a:endParaRPr lang="en-US" sz="23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n-US" sz="2300" dirty="0" smtClean="0">
                <a:latin typeface="Arial" panose="020B0604020202020204" pitchFamily="34" charset="0"/>
                <a:cs typeface="Arial" panose="020B0604020202020204" pitchFamily="34" charset="0"/>
              </a:rPr>
              <a:t>Societies </a:t>
            </a:r>
            <a:r>
              <a:rPr lang="en-US" sz="2300" dirty="0">
                <a:latin typeface="Arial" panose="020B0604020202020204" pitchFamily="34" charset="0"/>
                <a:cs typeface="Arial" panose="020B0604020202020204" pitchFamily="34" charset="0"/>
              </a:rPr>
              <a:t>differ in terms of how family is defined.  </a:t>
            </a:r>
            <a:endParaRPr lang="en-US" sz="23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n-US" sz="2300" dirty="0" smtClean="0">
                <a:latin typeface="Arial" panose="020B0604020202020204" pitchFamily="34" charset="0"/>
                <a:cs typeface="Arial" panose="020B0604020202020204" pitchFamily="34" charset="0"/>
              </a:rPr>
              <a:t>In </a:t>
            </a:r>
            <a:r>
              <a:rPr lang="en-US" sz="2300" dirty="0">
                <a:latin typeface="Arial" panose="020B0604020202020204" pitchFamily="34" charset="0"/>
                <a:cs typeface="Arial" panose="020B0604020202020204" pitchFamily="34" charset="0"/>
              </a:rPr>
              <a:t>the United States, the term is usually used to describe the nuclear family (father, mother, and offspring), while in other societies the term refers to an extended family.  </a:t>
            </a:r>
            <a:endParaRPr lang="en-US" sz="23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n-US" sz="2300" dirty="0">
                <a:latin typeface="Arial" panose="020B0604020202020204" pitchFamily="34" charset="0"/>
                <a:cs typeface="Arial" panose="020B0604020202020204" pitchFamily="34" charset="0"/>
              </a:rPr>
              <a:t>In others, the term takes an even broader definition.  </a:t>
            </a:r>
          </a:p>
        </p:txBody>
      </p:sp>
      <p:sp>
        <p:nvSpPr>
          <p:cNvPr id="4" name="Slide Number Placeholder 3"/>
          <p:cNvSpPr>
            <a:spLocks noGrp="1"/>
          </p:cNvSpPr>
          <p:nvPr>
            <p:ph type="sldNum" sz="quarter" idx="12"/>
          </p:nvPr>
        </p:nvSpPr>
        <p:spPr/>
        <p:txBody>
          <a:bodyPr/>
          <a:lstStyle/>
          <a:p>
            <a:fld id="{8464A4DC-098B-42AC-A336-181A2717BBE2}" type="slidenum">
              <a:rPr lang="en-US" smtClean="0"/>
              <a:t>6</a:t>
            </a:fld>
            <a:endParaRPr lang="en-US"/>
          </a:p>
        </p:txBody>
      </p:sp>
    </p:spTree>
    <p:extLst>
      <p:ext uri="{BB962C8B-B14F-4D97-AF65-F5344CB8AC3E}">
        <p14:creationId xmlns:p14="http://schemas.microsoft.com/office/powerpoint/2010/main" val="42215246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Social Structure </a:t>
            </a: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importance of family to business is determined in part by a culture’s social attitudes</a:t>
            </a:r>
            <a:r>
              <a:rPr lang="en-US" sz="2400" dirty="0" smtClean="0">
                <a:latin typeface="Arial" panose="020B0604020202020204" pitchFamily="34" charset="0"/>
                <a:cs typeface="Arial" panose="020B0604020202020204" pitchFamily="34" charset="0"/>
              </a:rPr>
              <a:t>.</a:t>
            </a:r>
          </a:p>
          <a:p>
            <a:pPr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 importance of an individual to a group also reflects cultural differences. </a:t>
            </a:r>
          </a:p>
          <a:p>
            <a:pPr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In the United States, individualism is stressed, while in other cultures (for example, China and Japan) the role of the group is emphasized. </a:t>
            </a:r>
          </a:p>
        </p:txBody>
      </p:sp>
      <p:sp>
        <p:nvSpPr>
          <p:cNvPr id="4" name="Slide Number Placeholder 3"/>
          <p:cNvSpPr>
            <a:spLocks noGrp="1"/>
          </p:cNvSpPr>
          <p:nvPr>
            <p:ph type="sldNum" sz="quarter" idx="12"/>
          </p:nvPr>
        </p:nvSpPr>
        <p:spPr/>
        <p:txBody>
          <a:bodyPr/>
          <a:lstStyle/>
          <a:p>
            <a:fld id="{8464A4DC-098B-42AC-A336-181A2717BBE2}" type="slidenum">
              <a:rPr lang="en-US" smtClean="0"/>
              <a:t>7</a:t>
            </a:fld>
            <a:endParaRPr lang="en-US"/>
          </a:p>
        </p:txBody>
      </p:sp>
    </p:spTree>
    <p:extLst>
      <p:ext uri="{BB962C8B-B14F-4D97-AF65-F5344CB8AC3E}">
        <p14:creationId xmlns:p14="http://schemas.microsoft.com/office/powerpoint/2010/main" val="133754869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Social Structure </a:t>
            </a:r>
          </a:p>
        </p:txBody>
      </p:sp>
      <p:sp>
        <p:nvSpPr>
          <p:cNvPr id="3" name="Content Placeholder 2"/>
          <p:cNvSpPr>
            <a:spLocks noGrp="1"/>
          </p:cNvSpPr>
          <p:nvPr>
            <p:ph idx="1"/>
          </p:nvPr>
        </p:nvSpPr>
        <p:spPr/>
        <p:txBody>
          <a:bodyPr>
            <a:noAutofit/>
          </a:bodyPr>
          <a:lstStyle/>
          <a:p>
            <a:pPr marL="0" indent="0" algn="just">
              <a:lnSpc>
                <a:spcPct val="100000"/>
              </a:lnSpc>
              <a:buNone/>
            </a:pPr>
            <a:r>
              <a:rPr lang="en-US" sz="2400" dirty="0" smtClean="0">
                <a:solidFill>
                  <a:srgbClr val="0070C0"/>
                </a:solidFill>
                <a:latin typeface="Arial" panose="020B0604020202020204" pitchFamily="34" charset="0"/>
                <a:cs typeface="Arial" panose="020B0604020202020204" pitchFamily="34" charset="0"/>
              </a:rPr>
              <a:t>Social Stratification</a:t>
            </a:r>
            <a:r>
              <a:rPr lang="en-US" sz="2400" dirty="0" smtClean="0">
                <a:latin typeface="Arial" panose="020B0604020202020204" pitchFamily="34" charset="0"/>
                <a:cs typeface="Arial" panose="020B0604020202020204" pitchFamily="34" charset="0"/>
              </a:rPr>
              <a:t>. </a:t>
            </a:r>
          </a:p>
          <a:p>
            <a:pPr algn="just">
              <a:lnSpc>
                <a:spcPct val="10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 importance of </a:t>
            </a:r>
            <a:r>
              <a:rPr lang="en-US" sz="2400" b="1" dirty="0" smtClean="0">
                <a:latin typeface="Arial" panose="020B0604020202020204" pitchFamily="34" charset="0"/>
                <a:cs typeface="Arial" panose="020B0604020202020204" pitchFamily="34" charset="0"/>
              </a:rPr>
              <a:t>social stratification</a:t>
            </a:r>
            <a:r>
              <a:rPr lang="en-US" sz="2400" dirty="0" smtClean="0">
                <a:latin typeface="Arial" panose="020B0604020202020204" pitchFamily="34" charset="0"/>
                <a:cs typeface="Arial" panose="020B0604020202020204" pitchFamily="34" charset="0"/>
              </a:rPr>
              <a:t> (the categorizing of people on the basis of their birth, occupation, educational achievements, and/or other attributes) differs by society.  </a:t>
            </a:r>
          </a:p>
          <a:p>
            <a:pPr algn="just">
              <a:lnSpc>
                <a:spcPct val="10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MNCs must be aware of the level of social stratification in a particular country when making personnel decisions and also when developing advertising campaigns.</a:t>
            </a:r>
          </a:p>
        </p:txBody>
      </p:sp>
      <p:sp>
        <p:nvSpPr>
          <p:cNvPr id="4" name="Slide Number Placeholder 3"/>
          <p:cNvSpPr>
            <a:spLocks noGrp="1"/>
          </p:cNvSpPr>
          <p:nvPr>
            <p:ph type="sldNum" sz="quarter" idx="12"/>
          </p:nvPr>
        </p:nvSpPr>
        <p:spPr/>
        <p:txBody>
          <a:bodyPr/>
          <a:lstStyle/>
          <a:p>
            <a:fld id="{8464A4DC-098B-42AC-A336-181A2717BBE2}" type="slidenum">
              <a:rPr lang="en-US" smtClean="0"/>
              <a:t>8</a:t>
            </a:fld>
            <a:endParaRPr lang="en-US"/>
          </a:p>
        </p:txBody>
      </p:sp>
    </p:spTree>
    <p:extLst>
      <p:ext uri="{BB962C8B-B14F-4D97-AF65-F5344CB8AC3E}">
        <p14:creationId xmlns:p14="http://schemas.microsoft.com/office/powerpoint/2010/main" val="167737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Social Structure </a:t>
            </a: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
            </a:pPr>
            <a:r>
              <a:rPr lang="en-US" sz="2400" b="1" dirty="0" smtClean="0">
                <a:solidFill>
                  <a:srgbClr val="0070C0"/>
                </a:solidFill>
                <a:latin typeface="Arial" panose="020B0604020202020204" pitchFamily="34" charset="0"/>
                <a:cs typeface="Arial" panose="020B0604020202020204" pitchFamily="34" charset="0"/>
              </a:rPr>
              <a:t>Social mobility</a:t>
            </a:r>
            <a:r>
              <a:rPr lang="en-US" sz="2400" dirty="0" smtClean="0">
                <a:latin typeface="Arial" panose="020B0604020202020204" pitchFamily="34" charset="0"/>
                <a:cs typeface="Arial" panose="020B0604020202020204" pitchFamily="34" charset="0"/>
              </a:rPr>
              <a:t>, the ability of individuals to move from one stratum of society to another, is higher in less stratified societies.  </a:t>
            </a:r>
          </a:p>
          <a:p>
            <a:pPr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Individuals’ attitudes and behaviors toward labor relations, capital formation, risk taking, and entrepreneurship may be determined in part by social mobility.</a:t>
            </a:r>
          </a:p>
        </p:txBody>
      </p:sp>
      <p:sp>
        <p:nvSpPr>
          <p:cNvPr id="4" name="Slide Number Placeholder 3"/>
          <p:cNvSpPr>
            <a:spLocks noGrp="1"/>
          </p:cNvSpPr>
          <p:nvPr>
            <p:ph type="sldNum" sz="quarter" idx="12"/>
          </p:nvPr>
        </p:nvSpPr>
        <p:spPr/>
        <p:txBody>
          <a:bodyPr/>
          <a:lstStyle/>
          <a:p>
            <a:fld id="{8464A4DC-098B-42AC-A336-181A2717BBE2}" type="slidenum">
              <a:rPr lang="en-US" smtClean="0"/>
              <a:t>9</a:t>
            </a:fld>
            <a:endParaRPr lang="en-US"/>
          </a:p>
        </p:txBody>
      </p:sp>
    </p:spTree>
    <p:extLst>
      <p:ext uri="{BB962C8B-B14F-4D97-AF65-F5344CB8AC3E}">
        <p14:creationId xmlns:p14="http://schemas.microsoft.com/office/powerpoint/2010/main" val="40706008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5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Language is a primary means by which members of a society communicate with each other.  </a:t>
            </a:r>
            <a:endParaRPr lang="en-US" sz="24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filters observations and perceptions and thus affects the messages that are sent.  </a:t>
            </a:r>
            <a:endParaRPr lang="en-US" sz="24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fact, it has been shown by researchers that language itself alters the nature of the information that is being conveyed. </a:t>
            </a:r>
          </a:p>
        </p:txBody>
      </p:sp>
      <p:sp>
        <p:nvSpPr>
          <p:cNvPr id="4" name="Slide Number Placeholder 3"/>
          <p:cNvSpPr>
            <a:spLocks noGrp="1"/>
          </p:cNvSpPr>
          <p:nvPr>
            <p:ph type="sldNum" sz="quarter" idx="12"/>
          </p:nvPr>
        </p:nvSpPr>
        <p:spPr/>
        <p:txBody>
          <a:bodyPr/>
          <a:lstStyle/>
          <a:p>
            <a:fld id="{8464A4DC-098B-42AC-A336-181A2717BBE2}" type="slidenum">
              <a:rPr lang="en-US" smtClean="0"/>
              <a:t>10</a:t>
            </a:fld>
            <a:endParaRPr lang="en-US"/>
          </a:p>
        </p:txBody>
      </p:sp>
    </p:spTree>
    <p:extLst>
      <p:ext uri="{BB962C8B-B14F-4D97-AF65-F5344CB8AC3E}">
        <p14:creationId xmlns:p14="http://schemas.microsoft.com/office/powerpoint/2010/main" val="43885177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Language </a:t>
            </a:r>
            <a:r>
              <a:rPr lang="en-US" sz="2400" dirty="0">
                <a:latin typeface="Arial" panose="020B0604020202020204" pitchFamily="34" charset="0"/>
                <a:cs typeface="Arial" panose="020B0604020202020204" pitchFamily="34" charset="0"/>
              </a:rPr>
              <a:t>also provides information about the cultural values of a society and helps in the acculturation process.  </a:t>
            </a:r>
            <a:endParaRPr lang="en-US" sz="24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countries such as India where more than one language is spoken, language provides information about a country’s population and suggests that there may be differences in income, work ethic, and/or educational achievement.  </a:t>
            </a:r>
            <a:endParaRPr lang="en-US" sz="24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information can be used by international businesspeople as they develop their marketing and business practices. </a:t>
            </a:r>
          </a:p>
          <a:p>
            <a:pPr algn="just">
              <a:lnSpc>
                <a:spcPct val="100000"/>
              </a:lnSpc>
              <a:buFont typeface="Courier New" panose="02070309020205020404" pitchFamily="49" charset="0"/>
              <a:buChar char="o"/>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11</a:t>
            </a:fld>
            <a:endParaRPr lang="en-US"/>
          </a:p>
        </p:txBody>
      </p:sp>
    </p:spTree>
    <p:extLst>
      <p:ext uri="{BB962C8B-B14F-4D97-AF65-F5344CB8AC3E}">
        <p14:creationId xmlns:p14="http://schemas.microsoft.com/office/powerpoint/2010/main" val="225804080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Major </a:t>
            </a:r>
            <a:r>
              <a:rPr lang="en-US" sz="2400" dirty="0">
                <a:latin typeface="Arial" panose="020B0604020202020204" pitchFamily="34" charset="0"/>
                <a:cs typeface="Arial" panose="020B0604020202020204" pitchFamily="34" charset="0"/>
              </a:rPr>
              <a:t>linguistic groups within a country may also be an indicator of potential political conflicts between groups.  </a:t>
            </a:r>
            <a:endParaRPr lang="en-US" sz="24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Countries </a:t>
            </a:r>
            <a:r>
              <a:rPr lang="en-US" sz="2400" dirty="0">
                <a:latin typeface="Arial" panose="020B0604020202020204" pitchFamily="34" charset="0"/>
                <a:cs typeface="Arial" panose="020B0604020202020204" pitchFamily="34" charset="0"/>
              </a:rPr>
              <a:t>that share a language may not share a culture.  For example, </a:t>
            </a:r>
            <a:r>
              <a:rPr lang="en-US" sz="2400" dirty="0" smtClean="0">
                <a:latin typeface="Arial" panose="020B0604020202020204" pitchFamily="34" charset="0"/>
                <a:cs typeface="Arial" panose="020B0604020202020204" pitchFamily="34" charset="0"/>
              </a:rPr>
              <a:t>while </a:t>
            </a:r>
            <a:r>
              <a:rPr lang="en-US" sz="2400" dirty="0">
                <a:latin typeface="Arial" panose="020B0604020202020204" pitchFamily="34" charset="0"/>
                <a:cs typeface="Arial" panose="020B0604020202020204" pitchFamily="34" charset="0"/>
              </a:rPr>
              <a:t>the United States and the U.K. share a language, there are actually many differences between the two countries.  </a:t>
            </a:r>
            <a:endParaRPr lang="en-US" sz="24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However</a:t>
            </a:r>
            <a:r>
              <a:rPr lang="en-US" sz="2400" dirty="0">
                <a:latin typeface="Arial" panose="020B0604020202020204" pitchFamily="34" charset="0"/>
                <a:cs typeface="Arial" panose="020B0604020202020204" pitchFamily="34" charset="0"/>
              </a:rPr>
              <a:t>, because cultural similarities facilitate the task of doing business internationally, many domestic firms will initially seek countries that speak the firm’s home language when expanding abroad</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12</a:t>
            </a:fld>
            <a:endParaRPr lang="en-US"/>
          </a:p>
        </p:txBody>
      </p:sp>
    </p:spTree>
    <p:extLst>
      <p:ext uri="{BB962C8B-B14F-4D97-AF65-F5344CB8AC3E}">
        <p14:creationId xmlns:p14="http://schemas.microsoft.com/office/powerpoint/2010/main" val="102875897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50000"/>
              </a:lnSpc>
              <a:buFont typeface="Courier New" panose="02070309020205020404" pitchFamily="49" charset="0"/>
              <a:buChar char="o"/>
            </a:pPr>
            <a:r>
              <a:rPr lang="en-US" sz="2300" b="1" dirty="0" smtClean="0">
                <a:latin typeface="Arial" panose="020B0604020202020204" pitchFamily="34" charset="0"/>
                <a:cs typeface="Arial" panose="020B0604020202020204" pitchFamily="34" charset="0"/>
              </a:rPr>
              <a:t>Language </a:t>
            </a:r>
            <a:r>
              <a:rPr lang="en-US" sz="2300" b="1" dirty="0">
                <a:latin typeface="Arial" panose="020B0604020202020204" pitchFamily="34" charset="0"/>
                <a:cs typeface="Arial" panose="020B0604020202020204" pitchFamily="34" charset="0"/>
              </a:rPr>
              <a:t>as a Competitive Weapon</a:t>
            </a:r>
            <a:r>
              <a:rPr lang="en-US" sz="2300" dirty="0">
                <a:latin typeface="Arial" panose="020B0604020202020204" pitchFamily="34" charset="0"/>
                <a:cs typeface="Arial" panose="020B0604020202020204" pitchFamily="34" charset="0"/>
              </a:rPr>
              <a:t>. Linguistic ties may create important competitive advantages because the ability to communicate is so important in conducting business </a:t>
            </a:r>
            <a:r>
              <a:rPr lang="en-US" sz="2300" dirty="0" smtClean="0">
                <a:latin typeface="Arial" panose="020B0604020202020204" pitchFamily="34" charset="0"/>
                <a:cs typeface="Arial" panose="020B0604020202020204" pitchFamily="34" charset="0"/>
              </a:rPr>
              <a:t>transactions. For instance, the </a:t>
            </a:r>
            <a:r>
              <a:rPr lang="en-US" sz="2300" dirty="0">
                <a:latin typeface="Arial" panose="020B0604020202020204" pitchFamily="34" charset="0"/>
                <a:cs typeface="Arial" panose="020B0604020202020204" pitchFamily="34" charset="0"/>
              </a:rPr>
              <a:t>commerce among Australia, Canada, New Zealand, the U.K., and the United States is facilitated by a common language.  </a:t>
            </a:r>
            <a:r>
              <a:rPr lang="en-US" sz="2300" dirty="0" smtClean="0">
                <a:latin typeface="Arial" panose="020B0604020202020204" pitchFamily="34" charset="0"/>
                <a:cs typeface="Arial" panose="020B0604020202020204" pitchFamily="34" charset="0"/>
              </a:rPr>
              <a:t>Countries </a:t>
            </a:r>
            <a:r>
              <a:rPr lang="en-US" sz="2300" dirty="0">
                <a:latin typeface="Arial" panose="020B0604020202020204" pitchFamily="34" charset="0"/>
                <a:cs typeface="Arial" panose="020B0604020202020204" pitchFamily="34" charset="0"/>
              </a:rPr>
              <a:t>such as France and Britain frequently trade with former colonies that share cultural and linguistic ties. </a:t>
            </a:r>
          </a:p>
        </p:txBody>
      </p:sp>
      <p:sp>
        <p:nvSpPr>
          <p:cNvPr id="4" name="Slide Number Placeholder 3"/>
          <p:cNvSpPr>
            <a:spLocks noGrp="1"/>
          </p:cNvSpPr>
          <p:nvPr>
            <p:ph type="sldNum" sz="quarter" idx="12"/>
          </p:nvPr>
        </p:nvSpPr>
        <p:spPr/>
        <p:txBody>
          <a:bodyPr/>
          <a:lstStyle/>
          <a:p>
            <a:fld id="{8464A4DC-098B-42AC-A336-181A2717BBE2}" type="slidenum">
              <a:rPr lang="en-US" smtClean="0"/>
              <a:t>13</a:t>
            </a:fld>
            <a:endParaRPr lang="en-US"/>
          </a:p>
        </p:txBody>
      </p:sp>
    </p:spTree>
    <p:extLst>
      <p:ext uri="{BB962C8B-B14F-4D97-AF65-F5344CB8AC3E}">
        <p14:creationId xmlns:p14="http://schemas.microsoft.com/office/powerpoint/2010/main" val="68634791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00000"/>
              </a:lnSpc>
              <a:buFont typeface="Courier New" panose="02070309020205020404" pitchFamily="49" charset="0"/>
              <a:buChar char="o"/>
            </a:pPr>
            <a:r>
              <a:rPr lang="en-US" sz="2200" b="1" dirty="0" smtClean="0">
                <a:latin typeface="Arial" panose="020B0604020202020204" pitchFamily="34" charset="0"/>
                <a:cs typeface="Arial" panose="020B0604020202020204" pitchFamily="34" charset="0"/>
              </a:rPr>
              <a:t>Lingua </a:t>
            </a:r>
            <a:r>
              <a:rPr lang="en-US" sz="2200" b="1" dirty="0">
                <a:latin typeface="Arial" panose="020B0604020202020204" pitchFamily="34" charset="0"/>
                <a:cs typeface="Arial" panose="020B0604020202020204" pitchFamily="34" charset="0"/>
              </a:rPr>
              <a:t>Franca</a:t>
            </a:r>
            <a:r>
              <a:rPr lang="en-US" sz="2200" dirty="0">
                <a:latin typeface="Arial" panose="020B0604020202020204" pitchFamily="34" charset="0"/>
                <a:cs typeface="Arial" panose="020B0604020202020204" pitchFamily="34" charset="0"/>
              </a:rPr>
              <a:t>. English has emerged as the predominant common language, or lingua franca, of international business.  </a:t>
            </a:r>
            <a:endParaRPr lang="en-US" sz="22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200" dirty="0" smtClean="0">
                <a:latin typeface="Arial" panose="020B0604020202020204" pitchFamily="34" charset="0"/>
                <a:cs typeface="Arial" panose="020B0604020202020204" pitchFamily="34" charset="0"/>
              </a:rPr>
              <a:t>Consequently</a:t>
            </a:r>
            <a:r>
              <a:rPr lang="en-US" sz="2200" dirty="0">
                <a:latin typeface="Arial" panose="020B0604020202020204" pitchFamily="34" charset="0"/>
                <a:cs typeface="Arial" panose="020B0604020202020204" pitchFamily="34" charset="0"/>
              </a:rPr>
              <a:t>, some countries such as India and Singapore have adopted English as an official language, and some companies (i.e., Philips and </a:t>
            </a:r>
            <a:r>
              <a:rPr lang="en-US" sz="2200" dirty="0" err="1">
                <a:latin typeface="Arial" panose="020B0604020202020204" pitchFamily="34" charset="0"/>
                <a:cs typeface="Arial" panose="020B0604020202020204" pitchFamily="34" charset="0"/>
              </a:rPr>
              <a:t>Asea</a:t>
            </a:r>
            <a:r>
              <a:rPr lang="en-US" sz="2200" dirty="0">
                <a:latin typeface="Arial" panose="020B0604020202020204" pitchFamily="34" charset="0"/>
                <a:cs typeface="Arial" panose="020B0604020202020204" pitchFamily="34" charset="0"/>
              </a:rPr>
              <a:t> Brown </a:t>
            </a:r>
            <a:r>
              <a:rPr lang="en-US" sz="2200" dirty="0" err="1">
                <a:latin typeface="Arial" panose="020B0604020202020204" pitchFamily="34" charset="0"/>
                <a:cs typeface="Arial" panose="020B0604020202020204" pitchFamily="34" charset="0"/>
              </a:rPr>
              <a:t>Boveri</a:t>
            </a:r>
            <a:r>
              <a:rPr lang="en-US" sz="2200" dirty="0">
                <a:latin typeface="Arial" panose="020B0604020202020204" pitchFamily="34" charset="0"/>
                <a:cs typeface="Arial" panose="020B0604020202020204" pitchFamily="34" charset="0"/>
              </a:rPr>
              <a:t>) have adopted English as their corporate language.</a:t>
            </a:r>
          </a:p>
          <a:p>
            <a:pPr algn="just">
              <a:lnSpc>
                <a:spcPct val="100000"/>
              </a:lnSpc>
              <a:buFont typeface="Courier New" panose="02070309020205020404" pitchFamily="49" charset="0"/>
              <a:buChar char="o"/>
            </a:pPr>
            <a:r>
              <a:rPr lang="en-US" sz="2200" dirty="0">
                <a:latin typeface="Arial" panose="020B0604020202020204" pitchFamily="34" charset="0"/>
                <a:cs typeface="Arial" panose="020B0604020202020204" pitchFamily="34" charset="0"/>
              </a:rPr>
              <a:t>Even though English has become a lingua franca, it is important to recognize that communication problems may still exist because the meaning of some common English words varies among English-speaking countries</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14</a:t>
            </a:fld>
            <a:endParaRPr lang="en-US"/>
          </a:p>
        </p:txBody>
      </p:sp>
    </p:spTree>
    <p:extLst>
      <p:ext uri="{BB962C8B-B14F-4D97-AF65-F5344CB8AC3E}">
        <p14:creationId xmlns:p14="http://schemas.microsoft.com/office/powerpoint/2010/main" val="387934907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00000"/>
              </a:lnSpc>
              <a:buFont typeface="Courier New" panose="02070309020205020404" pitchFamily="49" charset="0"/>
              <a:buChar char="o"/>
            </a:pPr>
            <a:r>
              <a:rPr lang="en-US" sz="2200" dirty="0" smtClean="0">
                <a:latin typeface="Arial" panose="020B0604020202020204" pitchFamily="34" charset="0"/>
                <a:cs typeface="Arial" panose="020B0604020202020204" pitchFamily="34" charset="0"/>
              </a:rPr>
              <a:t>Although </a:t>
            </a:r>
            <a:r>
              <a:rPr lang="en-US" sz="2200" dirty="0">
                <a:latin typeface="Arial" panose="020B0604020202020204" pitchFamily="34" charset="0"/>
                <a:cs typeface="Arial" panose="020B0604020202020204" pitchFamily="34" charset="0"/>
              </a:rPr>
              <a:t>the existence of English as a lingua franca may seem to be advantageous to native English international businesspersons, it can actually put them at a disadvantage when negotiating or operating on foreign turf.  </a:t>
            </a:r>
            <a:endParaRPr lang="en-US" sz="22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200" dirty="0" smtClean="0">
                <a:latin typeface="Arial" panose="020B0604020202020204" pitchFamily="34" charset="0"/>
                <a:cs typeface="Arial" panose="020B0604020202020204" pitchFamily="34" charset="0"/>
              </a:rPr>
              <a:t>Failure </a:t>
            </a:r>
            <a:r>
              <a:rPr lang="en-US" sz="2200" dirty="0">
                <a:latin typeface="Arial" panose="020B0604020202020204" pitchFamily="34" charset="0"/>
                <a:cs typeface="Arial" panose="020B0604020202020204" pitchFamily="34" charset="0"/>
              </a:rPr>
              <a:t>by English speakers to learn a second language may spell failure for a firm’s operations in a second country.  </a:t>
            </a:r>
            <a:r>
              <a:rPr lang="en-US" sz="2200" dirty="0" smtClean="0">
                <a:latin typeface="Arial" panose="020B0604020202020204" pitchFamily="34" charset="0"/>
                <a:cs typeface="Arial" panose="020B0604020202020204" pitchFamily="34" charset="0"/>
              </a:rPr>
              <a:t> </a:t>
            </a:r>
          </a:p>
          <a:p>
            <a:pPr algn="just">
              <a:lnSpc>
                <a:spcPct val="100000"/>
              </a:lnSpc>
              <a:buFont typeface="Courier New" panose="02070309020205020404" pitchFamily="49" charset="0"/>
              <a:buChar char="o"/>
            </a:pPr>
            <a:r>
              <a:rPr lang="en-US" sz="2200" dirty="0">
                <a:latin typeface="Arial" panose="020B0604020202020204" pitchFamily="34" charset="0"/>
                <a:cs typeface="Arial" panose="020B0604020202020204" pitchFamily="34" charset="0"/>
              </a:rPr>
              <a:t>While most experts agree that mastering a foreign language is an optimal means of gaining information about a culture, they agree that even modest levels of language training can provide important clues about cultural norms and attitudes that prove helpful in international business.</a:t>
            </a:r>
          </a:p>
          <a:p>
            <a:pPr algn="just">
              <a:lnSpc>
                <a:spcPct val="100000"/>
              </a:lnSpc>
              <a:buFont typeface="Courier New" panose="02070309020205020404" pitchFamily="49" charset="0"/>
              <a:buChar char="o"/>
            </a:pP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15</a:t>
            </a:fld>
            <a:endParaRPr lang="en-US"/>
          </a:p>
        </p:txBody>
      </p:sp>
    </p:spTree>
    <p:extLst>
      <p:ext uri="{BB962C8B-B14F-4D97-AF65-F5344CB8AC3E}">
        <p14:creationId xmlns:p14="http://schemas.microsoft.com/office/powerpoint/2010/main" val="293863777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50000"/>
              </a:lnSpc>
              <a:buFont typeface="Courier New" panose="02070309020205020404" pitchFamily="49" charset="0"/>
              <a:buChar char="o"/>
            </a:pPr>
            <a:r>
              <a:rPr lang="en-US" sz="2400" b="1" dirty="0" smtClean="0">
                <a:latin typeface="Arial" panose="020B0604020202020204" pitchFamily="34" charset="0"/>
                <a:cs typeface="Arial" panose="020B0604020202020204" pitchFamily="34" charset="0"/>
              </a:rPr>
              <a:t>Translation</a:t>
            </a:r>
            <a:r>
              <a:rPr lang="en-US" sz="2400" dirty="0">
                <a:latin typeface="Arial" panose="020B0604020202020204" pitchFamily="34" charset="0"/>
                <a:cs typeface="Arial" panose="020B0604020202020204" pitchFamily="34" charset="0"/>
              </a:rPr>
              <a:t>. Translation is one means of overcoming linguistic differences; however, the translation process requires more than simply substituting the words of one language for those of a second.  </a:t>
            </a:r>
            <a:endParaRPr lang="en-US" sz="24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Translators </a:t>
            </a:r>
            <a:r>
              <a:rPr lang="en-US" sz="2400" dirty="0">
                <a:latin typeface="Arial" panose="020B0604020202020204" pitchFamily="34" charset="0"/>
                <a:cs typeface="Arial" panose="020B0604020202020204" pitchFamily="34" charset="0"/>
              </a:rPr>
              <a:t>must be sensitive to subtleties in the connotations of words and focus on the translation of ideas, not words themselves.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16</a:t>
            </a:fld>
            <a:endParaRPr lang="en-US"/>
          </a:p>
        </p:txBody>
      </p:sp>
    </p:spTree>
    <p:extLst>
      <p:ext uri="{BB962C8B-B14F-4D97-AF65-F5344CB8AC3E}">
        <p14:creationId xmlns:p14="http://schemas.microsoft.com/office/powerpoint/2010/main" val="279352931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5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To </a:t>
            </a:r>
            <a:r>
              <a:rPr lang="en-US" sz="2400" dirty="0">
                <a:latin typeface="Arial" panose="020B0604020202020204" pitchFamily="34" charset="0"/>
                <a:cs typeface="Arial" panose="020B0604020202020204" pitchFamily="34" charset="0"/>
              </a:rPr>
              <a:t>reduce translation problems, firms can hire local native speakers as translators and use </a:t>
            </a:r>
            <a:r>
              <a:rPr lang="en-US" sz="2400" dirty="0" err="1" smtClean="0">
                <a:latin typeface="Arial" panose="020B0604020202020204" pitchFamily="34" charset="0"/>
                <a:cs typeface="Arial" panose="020B0604020202020204" pitchFamily="34" charset="0"/>
              </a:rPr>
              <a:t>backtranslation</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as a check that the intended message is actually being sent. </a:t>
            </a:r>
            <a:endParaRPr lang="en-US" sz="24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400" b="1" dirty="0" err="1" smtClean="0">
                <a:latin typeface="Arial" panose="020B0604020202020204" pitchFamily="34" charset="0"/>
                <a:cs typeface="Arial" panose="020B0604020202020204" pitchFamily="34" charset="0"/>
              </a:rPr>
              <a:t>Backtranslation</a:t>
            </a:r>
            <a:r>
              <a:rPr lang="en-US" sz="2400" b="1"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is a process whereby after one person translates a document, a second person is hired to translate the translated version back into the original language</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17</a:t>
            </a:fld>
            <a:endParaRPr lang="en-US"/>
          </a:p>
        </p:txBody>
      </p:sp>
    </p:spTree>
    <p:extLst>
      <p:ext uri="{BB962C8B-B14F-4D97-AF65-F5344CB8AC3E}">
        <p14:creationId xmlns:p14="http://schemas.microsoft.com/office/powerpoint/2010/main" val="419446134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Language</a:t>
            </a:r>
            <a:r>
              <a:rPr lang="en-US" b="1" dirty="0"/>
              <a:t> </a:t>
            </a:r>
            <a:endParaRPr lang="en-US" dirty="0"/>
          </a:p>
        </p:txBody>
      </p:sp>
      <p:sp>
        <p:nvSpPr>
          <p:cNvPr id="3" name="Content Placeholder 2"/>
          <p:cNvSpPr>
            <a:spLocks noGrp="1"/>
          </p:cNvSpPr>
          <p:nvPr>
            <p:ph idx="1"/>
          </p:nvPr>
        </p:nvSpPr>
        <p:spPr/>
        <p:txBody>
          <a:bodyPr>
            <a:noAutofit/>
          </a:bodyPr>
          <a:lstStyle/>
          <a:p>
            <a:pPr algn="just">
              <a:lnSpc>
                <a:spcPct val="100000"/>
              </a:lnSpc>
              <a:buFont typeface="Courier New" panose="02070309020205020404" pitchFamily="49" charset="0"/>
              <a:buChar char="o"/>
            </a:pPr>
            <a:r>
              <a:rPr lang="en-US" sz="2300" b="1" dirty="0" smtClean="0">
                <a:latin typeface="Arial" panose="020B0604020202020204" pitchFamily="34" charset="0"/>
                <a:cs typeface="Arial" panose="020B0604020202020204" pitchFamily="34" charset="0"/>
              </a:rPr>
              <a:t>Saying </a:t>
            </a:r>
            <a:r>
              <a:rPr lang="en-US" sz="2300" b="1" dirty="0">
                <a:latin typeface="Arial" panose="020B0604020202020204" pitchFamily="34" charset="0"/>
                <a:cs typeface="Arial" panose="020B0604020202020204" pitchFamily="34" charset="0"/>
              </a:rPr>
              <a:t>No</a:t>
            </a:r>
            <a:r>
              <a:rPr lang="en-US" sz="2300" dirty="0">
                <a:latin typeface="Arial" panose="020B0604020202020204" pitchFamily="34" charset="0"/>
                <a:cs typeface="Arial" panose="020B0604020202020204" pitchFamily="34" charset="0"/>
              </a:rPr>
              <a:t>. International businesspeople also may face a situation whereby words may have different meanings to persons with diverse cultural backgrounds.  </a:t>
            </a:r>
            <a:endParaRPr lang="en-US" sz="23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300" dirty="0" smtClean="0">
                <a:latin typeface="Arial" panose="020B0604020202020204" pitchFamily="34" charset="0"/>
                <a:cs typeface="Arial" panose="020B0604020202020204" pitchFamily="34" charset="0"/>
              </a:rPr>
              <a:t>For </a:t>
            </a:r>
            <a:r>
              <a:rPr lang="en-US" sz="2300" dirty="0">
                <a:latin typeface="Arial" panose="020B0604020202020204" pitchFamily="34" charset="0"/>
                <a:cs typeface="Arial" panose="020B0604020202020204" pitchFamily="34" charset="0"/>
              </a:rPr>
              <a:t>example, the word </a:t>
            </a:r>
            <a:r>
              <a:rPr lang="en-US" sz="2300" i="1" dirty="0">
                <a:latin typeface="Arial" panose="020B0604020202020204" pitchFamily="34" charset="0"/>
                <a:cs typeface="Arial" panose="020B0604020202020204" pitchFamily="34" charset="0"/>
              </a:rPr>
              <a:t>yes</a:t>
            </a:r>
            <a:r>
              <a:rPr lang="en-US" sz="2300" dirty="0">
                <a:latin typeface="Arial" panose="020B0604020202020204" pitchFamily="34" charset="0"/>
                <a:cs typeface="Arial" panose="020B0604020202020204" pitchFamily="34" charset="0"/>
              </a:rPr>
              <a:t> is used by the Japanese in a different way than it is used by Americans. </a:t>
            </a:r>
            <a:endParaRPr lang="en-US" sz="23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300" dirty="0" smtClean="0">
                <a:latin typeface="Arial" panose="020B0604020202020204" pitchFamily="34" charset="0"/>
                <a:cs typeface="Arial" panose="020B0604020202020204" pitchFamily="34" charset="0"/>
              </a:rPr>
              <a:t>In </a:t>
            </a:r>
            <a:r>
              <a:rPr lang="en-US" sz="2300" dirty="0">
                <a:latin typeface="Arial" panose="020B0604020202020204" pitchFamily="34" charset="0"/>
                <a:cs typeface="Arial" panose="020B0604020202020204" pitchFamily="34" charset="0"/>
              </a:rPr>
              <a:t>fact, the Japanese avoid the use of the word</a:t>
            </a:r>
            <a:r>
              <a:rPr lang="en-US" sz="2300" i="1" dirty="0">
                <a:latin typeface="Arial" panose="020B0604020202020204" pitchFamily="34" charset="0"/>
                <a:cs typeface="Arial" panose="020B0604020202020204" pitchFamily="34" charset="0"/>
              </a:rPr>
              <a:t> no</a:t>
            </a:r>
            <a:r>
              <a:rPr lang="en-US" sz="2300" dirty="0">
                <a:latin typeface="Arial" panose="020B0604020202020204" pitchFamily="34" charset="0"/>
                <a:cs typeface="Arial" panose="020B0604020202020204" pitchFamily="34" charset="0"/>
              </a:rPr>
              <a:t> because it is considered impolite.  </a:t>
            </a:r>
            <a:endParaRPr lang="en-US" sz="23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300" dirty="0" smtClean="0">
                <a:latin typeface="Arial" panose="020B0604020202020204" pitchFamily="34" charset="0"/>
                <a:cs typeface="Arial" panose="020B0604020202020204" pitchFamily="34" charset="0"/>
              </a:rPr>
              <a:t>It </a:t>
            </a:r>
            <a:r>
              <a:rPr lang="en-US" sz="2300" dirty="0">
                <a:latin typeface="Arial" panose="020B0604020202020204" pitchFamily="34" charset="0"/>
                <a:cs typeface="Arial" panose="020B0604020202020204" pitchFamily="34" charset="0"/>
              </a:rPr>
              <a:t>may be necessary, when negotiating with Japanese businesspeople, to repeat points of agreement in order to avoid misunderstandings.</a:t>
            </a:r>
          </a:p>
        </p:txBody>
      </p:sp>
      <p:sp>
        <p:nvSpPr>
          <p:cNvPr id="4" name="Slide Number Placeholder 3"/>
          <p:cNvSpPr>
            <a:spLocks noGrp="1"/>
          </p:cNvSpPr>
          <p:nvPr>
            <p:ph type="sldNum" sz="quarter" idx="12"/>
          </p:nvPr>
        </p:nvSpPr>
        <p:spPr/>
        <p:txBody>
          <a:bodyPr/>
          <a:lstStyle/>
          <a:p>
            <a:fld id="{8464A4DC-098B-42AC-A336-181A2717BBE2}" type="slidenum">
              <a:rPr lang="en-US" smtClean="0"/>
              <a:t>18</a:t>
            </a:fld>
            <a:endParaRPr lang="en-US"/>
          </a:p>
        </p:txBody>
      </p:sp>
    </p:spTree>
    <p:extLst>
      <p:ext uri="{BB962C8B-B14F-4D97-AF65-F5344CB8AC3E}">
        <p14:creationId xmlns:p14="http://schemas.microsoft.com/office/powerpoint/2010/main" val="163941197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Communication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Communication, whether verbal or nonverbal, can go </a:t>
            </a:r>
            <a:r>
              <a:rPr lang="en-US" sz="2400" dirty="0" smtClean="0">
                <a:latin typeface="Arial" panose="020B0604020202020204" pitchFamily="34" charset="0"/>
                <a:cs typeface="Arial" panose="020B0604020202020204" pitchFamily="34" charset="0"/>
              </a:rPr>
              <a:t>skewed </a:t>
            </a:r>
            <a:r>
              <a:rPr lang="en-US" sz="2400" dirty="0">
                <a:latin typeface="Arial" panose="020B0604020202020204" pitchFamily="34" charset="0"/>
                <a:cs typeface="Arial" panose="020B0604020202020204" pitchFamily="34" charset="0"/>
              </a:rPr>
              <a:t>between people who share a culture.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chance for miscommunication increases </a:t>
            </a:r>
            <a:r>
              <a:rPr lang="en-US" sz="2400" dirty="0" smtClean="0">
                <a:latin typeface="Arial" panose="020B0604020202020204" pitchFamily="34" charset="0"/>
                <a:cs typeface="Arial" panose="020B0604020202020204" pitchFamily="34" charset="0"/>
              </a:rPr>
              <a:t>substantially </a:t>
            </a:r>
            <a:r>
              <a:rPr lang="en-US" sz="2400" dirty="0">
                <a:latin typeface="Arial" panose="020B0604020202020204" pitchFamily="34" charset="0"/>
                <a:cs typeface="Arial" panose="020B0604020202020204" pitchFamily="34" charset="0"/>
              </a:rPr>
              <a:t>when people are from different cultural backgrounds.  </a:t>
            </a:r>
          </a:p>
          <a:p>
            <a:pPr algn="just">
              <a:lnSpc>
                <a:spcPct val="10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In cross-cultural communication, the sender encodes a message using his/her cultural filters and the receiver decodes the same message using his/her cultural filters.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frequently creates misunderstandings.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19</a:t>
            </a:fld>
            <a:endParaRPr lang="en-US"/>
          </a:p>
        </p:txBody>
      </p:sp>
    </p:spTree>
    <p:extLst>
      <p:ext uri="{BB962C8B-B14F-4D97-AF65-F5344CB8AC3E}">
        <p14:creationId xmlns:p14="http://schemas.microsoft.com/office/powerpoint/2010/main" val="272051891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Communication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645922"/>
            <a:ext cx="7543800" cy="4023360"/>
          </a:xfrm>
        </p:spPr>
        <p:txBody>
          <a:bodyPr>
            <a:noAutofit/>
          </a:bodyPr>
          <a:lstStyle/>
          <a:p>
            <a:pPr algn="just">
              <a:lnSpc>
                <a:spcPct val="150000"/>
              </a:lnSpc>
              <a:buFont typeface="Wingdings" panose="05000000000000000000" pitchFamily="2" charset="2"/>
              <a:buChar char="Ø"/>
            </a:pPr>
            <a:r>
              <a:rPr lang="en-US" sz="2400" b="1" dirty="0" smtClean="0">
                <a:latin typeface="Arial" panose="020B0604020202020204" pitchFamily="34" charset="0"/>
                <a:cs typeface="Arial" panose="020B0604020202020204" pitchFamily="34" charset="0"/>
              </a:rPr>
              <a:t>Nonverbal </a:t>
            </a:r>
            <a:r>
              <a:rPr lang="en-US" sz="2400" b="1" dirty="0">
                <a:latin typeface="Arial" panose="020B0604020202020204" pitchFamily="34" charset="0"/>
                <a:cs typeface="Arial" panose="020B0604020202020204" pitchFamily="34" charset="0"/>
              </a:rPr>
              <a:t>Communication</a:t>
            </a:r>
            <a:r>
              <a:rPr lang="en-US" sz="2400" dirty="0">
                <a:latin typeface="Arial" panose="020B0604020202020204" pitchFamily="34" charset="0"/>
                <a:cs typeface="Arial" panose="020B0604020202020204" pitchFamily="34" charset="0"/>
              </a:rPr>
              <a:t>. Between 80 and 90 percent of all information is transmitted among members of a culture via nonverbal communication, such as facial expressions and hand gestures.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Outsiders </a:t>
            </a:r>
            <a:r>
              <a:rPr lang="en-US" sz="2400" dirty="0">
                <a:latin typeface="Arial" panose="020B0604020202020204" pitchFamily="34" charset="0"/>
                <a:cs typeface="Arial" panose="020B0604020202020204" pitchFamily="34" charset="0"/>
              </a:rPr>
              <a:t>may find it difficult to understand nonverbal communication. </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    </a:t>
            </a:r>
          </a:p>
          <a:p>
            <a:pPr algn="just">
              <a:lnSpc>
                <a:spcPct val="15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Nonverbal communication can often lead to misunderstandings.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20</a:t>
            </a:fld>
            <a:endParaRPr lang="en-US"/>
          </a:p>
        </p:txBody>
      </p:sp>
    </p:spTree>
    <p:extLst>
      <p:ext uri="{BB962C8B-B14F-4D97-AF65-F5344CB8AC3E}">
        <p14:creationId xmlns:p14="http://schemas.microsoft.com/office/powerpoint/2010/main" val="119825039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Communication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Ø"/>
            </a:pPr>
            <a:r>
              <a:rPr lang="en-US" sz="2400" b="1" dirty="0" smtClean="0">
                <a:latin typeface="Arial" panose="020B0604020202020204" pitchFamily="34" charset="0"/>
                <a:cs typeface="Arial" panose="020B0604020202020204" pitchFamily="34" charset="0"/>
              </a:rPr>
              <a:t>Gift </a:t>
            </a:r>
            <a:r>
              <a:rPr lang="en-US" sz="2400" b="1" dirty="0">
                <a:latin typeface="Arial" panose="020B0604020202020204" pitchFamily="34" charset="0"/>
                <a:cs typeface="Arial" panose="020B0604020202020204" pitchFamily="34" charset="0"/>
              </a:rPr>
              <a:t>Giving and Hospitality</a:t>
            </a:r>
            <a:r>
              <a:rPr lang="en-US" sz="2400" dirty="0">
                <a:latin typeface="Arial" panose="020B0604020202020204" pitchFamily="34" charset="0"/>
                <a:cs typeface="Arial" panose="020B0604020202020204" pitchFamily="34" charset="0"/>
              </a:rPr>
              <a:t>. In many cultures, gift giving and hospitality are an important means of communication.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is important for international businesspeople to be aware of each culture’s set of rules on the subject.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21</a:t>
            </a:fld>
            <a:endParaRPr lang="en-US"/>
          </a:p>
        </p:txBody>
      </p:sp>
    </p:spTree>
    <p:extLst>
      <p:ext uri="{BB962C8B-B14F-4D97-AF65-F5344CB8AC3E}">
        <p14:creationId xmlns:p14="http://schemas.microsoft.com/office/powerpoint/2010/main" val="253728314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Religion</a:t>
            </a:r>
            <a:r>
              <a:rPr lang="en-US" b="1" dirty="0"/>
              <a:t> </a:t>
            </a:r>
            <a:endParaRPr lang="en-US" dirty="0"/>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00000"/>
              </a:lnSpc>
              <a:buFont typeface="Arial" panose="020B0604020202020204" pitchFamily="34" charset="0"/>
              <a:buChar char="•"/>
            </a:pPr>
            <a:r>
              <a:rPr lang="en-US" sz="2400" dirty="0">
                <a:latin typeface="Arial" panose="020B0604020202020204" pitchFamily="34" charset="0"/>
                <a:cs typeface="Arial" panose="020B0604020202020204" pitchFamily="34" charset="0"/>
              </a:rPr>
              <a:t>Religion affects the ways in which members of a society relate to each other and to outsiders. </a:t>
            </a:r>
            <a:endParaRPr lang="en-US" sz="2400" dirty="0" smtClean="0">
              <a:latin typeface="Arial" panose="020B0604020202020204" pitchFamily="34" charset="0"/>
              <a:cs typeface="Arial" panose="020B0604020202020204" pitchFamily="34" charset="0"/>
            </a:endParaRPr>
          </a:p>
          <a:p>
            <a:pPr algn="just">
              <a:lnSpc>
                <a:spcPct val="100000"/>
              </a:lnSpc>
              <a:buFont typeface="Arial" panose="020B0604020202020204" pitchFamily="34" charset="0"/>
              <a:buChar char="•"/>
            </a:pPr>
            <a:r>
              <a:rPr lang="en-US" sz="2400" dirty="0" smtClean="0">
                <a:latin typeface="Arial" panose="020B0604020202020204" pitchFamily="34" charset="0"/>
                <a:cs typeface="Arial" panose="020B0604020202020204" pitchFamily="34" charset="0"/>
              </a:rPr>
              <a:t>Seventy-four </a:t>
            </a:r>
            <a:r>
              <a:rPr lang="en-US" sz="2400" dirty="0">
                <a:latin typeface="Arial" panose="020B0604020202020204" pitchFamily="34" charset="0"/>
                <a:cs typeface="Arial" panose="020B0604020202020204" pitchFamily="34" charset="0"/>
              </a:rPr>
              <a:t>percent of the world’s population follows Christianity, Islam, Hinduism, or Buddhism. </a:t>
            </a:r>
          </a:p>
          <a:p>
            <a:pPr algn="just">
              <a:lnSpc>
                <a:spcPct val="100000"/>
              </a:lnSpc>
              <a:buFont typeface="Arial" panose="020B0604020202020204" pitchFamily="34" charset="0"/>
              <a:buChar char="•"/>
            </a:pPr>
            <a:r>
              <a:rPr lang="en-US" sz="2400" dirty="0">
                <a:latin typeface="Arial" panose="020B0604020202020204" pitchFamily="34" charset="0"/>
                <a:cs typeface="Arial" panose="020B0604020202020204" pitchFamily="34" charset="0"/>
              </a:rPr>
              <a:t>Religion shapes the attitudes its followers have toward work, consumption, individual responsibility, and planning for the future.  </a:t>
            </a:r>
            <a:endParaRPr lang="en-US" sz="2400" dirty="0" smtClean="0">
              <a:latin typeface="Arial" panose="020B0604020202020204" pitchFamily="34" charset="0"/>
              <a:cs typeface="Arial" panose="020B0604020202020204" pitchFamily="34" charset="0"/>
            </a:endParaRPr>
          </a:p>
          <a:p>
            <a:pPr algn="just">
              <a:lnSpc>
                <a:spcPct val="100000"/>
              </a:lnSpc>
              <a:buFont typeface="Arial" panose="020B0604020202020204" pitchFamily="34" charset="0"/>
              <a:buChar char="•"/>
            </a:pPr>
            <a:r>
              <a:rPr lang="en-US" sz="2400"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Protestant ethic</a:t>
            </a:r>
            <a:r>
              <a:rPr lang="en-US" sz="2400"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for example, stresses individual hard work, frugality, and achievement as a means of glorifying God.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22</a:t>
            </a:fld>
            <a:endParaRPr lang="en-US"/>
          </a:p>
        </p:txBody>
      </p:sp>
    </p:spTree>
    <p:extLst>
      <p:ext uri="{BB962C8B-B14F-4D97-AF65-F5344CB8AC3E}">
        <p14:creationId xmlns:p14="http://schemas.microsoft.com/office/powerpoint/2010/main" val="372971141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Religion</a:t>
            </a:r>
            <a:r>
              <a:rPr lang="en-US" b="1" dirty="0"/>
              <a:t> </a:t>
            </a:r>
            <a:endParaRPr lang="en-US" dirty="0"/>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00000"/>
              </a:lnSpc>
              <a:buFont typeface="Arial" panose="020B0604020202020204" pitchFamily="34" charset="0"/>
              <a:buChar char="•"/>
            </a:pPr>
            <a:r>
              <a:rPr lang="en-US" sz="2200" dirty="0" smtClean="0">
                <a:latin typeface="Arial" panose="020B0604020202020204" pitchFamily="34" charset="0"/>
                <a:cs typeface="Arial" panose="020B0604020202020204" pitchFamily="34" charset="0"/>
              </a:rPr>
              <a:t>On </a:t>
            </a:r>
            <a:r>
              <a:rPr lang="en-US" sz="2200" dirty="0">
                <a:latin typeface="Arial" panose="020B0604020202020204" pitchFamily="34" charset="0"/>
                <a:cs typeface="Arial" panose="020B0604020202020204" pitchFamily="34" charset="0"/>
              </a:rPr>
              <a:t>the other hand, the goal of a Hindu is to achieve </a:t>
            </a:r>
            <a:r>
              <a:rPr lang="en-US" sz="2200" b="1" dirty="0">
                <a:latin typeface="Arial" panose="020B0604020202020204" pitchFamily="34" charset="0"/>
                <a:cs typeface="Arial" panose="020B0604020202020204" pitchFamily="34" charset="0"/>
              </a:rPr>
              <a:t>nirvana</a:t>
            </a:r>
            <a:r>
              <a:rPr lang="en-US" sz="2200" dirty="0">
                <a:latin typeface="Arial" panose="020B0604020202020204" pitchFamily="34" charset="0"/>
                <a:cs typeface="Arial" panose="020B0604020202020204" pitchFamily="34" charset="0"/>
              </a:rPr>
              <a:t>, a state of spiritual perfection, by leading a progressively ascetic and pure life as one’s reincarnated soul goes through the cycles of death and rebirth.  </a:t>
            </a:r>
            <a:endParaRPr lang="en-US" sz="2200" dirty="0" smtClean="0">
              <a:latin typeface="Arial" panose="020B0604020202020204" pitchFamily="34" charset="0"/>
              <a:cs typeface="Arial" panose="020B0604020202020204" pitchFamily="34" charset="0"/>
            </a:endParaRPr>
          </a:p>
          <a:p>
            <a:pPr algn="just">
              <a:lnSpc>
                <a:spcPct val="100000"/>
              </a:lnSpc>
              <a:buFont typeface="Arial" panose="020B0604020202020204" pitchFamily="34" charset="0"/>
              <a:buChar char="•"/>
            </a:pPr>
            <a:r>
              <a:rPr lang="en-US" sz="2200" dirty="0" smtClean="0">
                <a:latin typeface="Arial" panose="020B0604020202020204" pitchFamily="34" charset="0"/>
                <a:cs typeface="Arial" panose="020B0604020202020204" pitchFamily="34" charset="0"/>
              </a:rPr>
              <a:t>Islam </a:t>
            </a:r>
            <a:r>
              <a:rPr lang="en-US" sz="2200" dirty="0">
                <a:latin typeface="Arial" panose="020B0604020202020204" pitchFamily="34" charset="0"/>
                <a:cs typeface="Arial" panose="020B0604020202020204" pitchFamily="34" charset="0"/>
              </a:rPr>
              <a:t>emphasizes the individual’s responsibility to society</a:t>
            </a:r>
            <a:r>
              <a:rPr lang="en-US" sz="2200" dirty="0" smtClean="0">
                <a:latin typeface="Arial" panose="020B0604020202020204" pitchFamily="34" charset="0"/>
                <a:cs typeface="Arial" panose="020B0604020202020204" pitchFamily="34" charset="0"/>
              </a:rPr>
              <a:t>.</a:t>
            </a:r>
          </a:p>
          <a:p>
            <a:pPr algn="just">
              <a:lnSpc>
                <a:spcPct val="100000"/>
              </a:lnSpc>
              <a:buFont typeface="Arial" panose="020B0604020202020204" pitchFamily="34" charset="0"/>
              <a:buChar char="•"/>
            </a:pPr>
            <a:r>
              <a:rPr lang="en-US" sz="2200" dirty="0">
                <a:latin typeface="Arial" panose="020B0604020202020204" pitchFamily="34" charset="0"/>
                <a:cs typeface="Arial" panose="020B0604020202020204" pitchFamily="34" charset="0"/>
              </a:rPr>
              <a:t>Religion may constrain business activities and the types of products consumers may purchase. </a:t>
            </a:r>
            <a:endParaRPr lang="en-US" sz="2200" dirty="0" smtClean="0">
              <a:latin typeface="Arial" panose="020B0604020202020204" pitchFamily="34" charset="0"/>
              <a:cs typeface="Arial" panose="020B0604020202020204" pitchFamily="34" charset="0"/>
            </a:endParaRPr>
          </a:p>
          <a:p>
            <a:pPr algn="just">
              <a:lnSpc>
                <a:spcPct val="100000"/>
              </a:lnSpc>
              <a:buFont typeface="Arial" panose="020B0604020202020204" pitchFamily="34" charset="0"/>
              <a:buChar char="•"/>
            </a:pPr>
            <a:r>
              <a:rPr lang="en-US" sz="2200" dirty="0" smtClean="0">
                <a:latin typeface="Arial" panose="020B0604020202020204" pitchFamily="34" charset="0"/>
                <a:cs typeface="Arial" panose="020B0604020202020204" pitchFamily="34" charset="0"/>
              </a:rPr>
              <a:t>The </a:t>
            </a:r>
            <a:r>
              <a:rPr lang="en-US" sz="2200" dirty="0">
                <a:latin typeface="Arial" panose="020B0604020202020204" pitchFamily="34" charset="0"/>
                <a:cs typeface="Arial" panose="020B0604020202020204" pitchFamily="34" charset="0"/>
              </a:rPr>
              <a:t>impact of religion on international business varies from country to country, depending on a country’s legal system, its homogeneity of religious beliefs, and its tolerance of other religious viewpoints.  </a:t>
            </a:r>
            <a:r>
              <a:rPr lang="en-US" sz="2200" dirty="0" smtClean="0">
                <a:latin typeface="Arial" panose="020B0604020202020204" pitchFamily="34" charset="0"/>
                <a:cs typeface="Arial" panose="020B0604020202020204" pitchFamily="34" charset="0"/>
              </a:rPr>
              <a:t> </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23</a:t>
            </a:fld>
            <a:endParaRPr lang="en-US"/>
          </a:p>
        </p:txBody>
      </p:sp>
    </p:spTree>
    <p:extLst>
      <p:ext uri="{BB962C8B-B14F-4D97-AF65-F5344CB8AC3E}">
        <p14:creationId xmlns:p14="http://schemas.microsoft.com/office/powerpoint/2010/main" val="408336454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Religion</a:t>
            </a:r>
            <a:r>
              <a:rPr lang="en-US" b="1" dirty="0"/>
              <a:t> </a:t>
            </a:r>
            <a:endParaRPr lang="en-US" dirty="0"/>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50000"/>
              </a:lnSpc>
              <a:buFont typeface="Arial" panose="020B0604020202020204" pitchFamily="34" charset="0"/>
              <a:buChar char="•"/>
            </a:pPr>
            <a:r>
              <a:rPr lang="en-US" sz="2400" dirty="0" smtClean="0">
                <a:latin typeface="Arial" panose="020B0604020202020204" pitchFamily="34" charset="0"/>
                <a:cs typeface="Arial" panose="020B0604020202020204" pitchFamily="34" charset="0"/>
              </a:rPr>
              <a:t>Countries </a:t>
            </a:r>
            <a:r>
              <a:rPr lang="en-US" sz="2400" dirty="0">
                <a:latin typeface="Arial" panose="020B0604020202020204" pitchFamily="34" charset="0"/>
                <a:cs typeface="Arial" panose="020B0604020202020204" pitchFamily="34" charset="0"/>
              </a:rPr>
              <a:t>that are religiously diverse may represent a greater challenge to companies than those in which a single religion dominates.  </a:t>
            </a:r>
            <a:endParaRPr lang="en-US" sz="2400" dirty="0" smtClean="0">
              <a:latin typeface="Arial" panose="020B0604020202020204" pitchFamily="34" charset="0"/>
              <a:cs typeface="Arial" panose="020B0604020202020204" pitchFamily="34" charset="0"/>
            </a:endParaRPr>
          </a:p>
          <a:p>
            <a:pPr algn="just">
              <a:lnSpc>
                <a:spcPct val="150000"/>
              </a:lnSpc>
              <a:buFont typeface="Arial" panose="020B0604020202020204" pitchFamily="34" charset="0"/>
              <a:buChar char="•"/>
            </a:pPr>
            <a:r>
              <a:rPr lang="en-US" sz="2400" dirty="0" smtClean="0">
                <a:latin typeface="Arial" panose="020B0604020202020204" pitchFamily="34" charset="0"/>
                <a:cs typeface="Arial" panose="020B0604020202020204" pitchFamily="34" charset="0"/>
              </a:rPr>
              <a:t>Firms </a:t>
            </a:r>
            <a:r>
              <a:rPr lang="en-US" sz="2400" dirty="0">
                <a:latin typeface="Arial" panose="020B0604020202020204" pitchFamily="34" charset="0"/>
                <a:cs typeface="Arial" panose="020B0604020202020204" pitchFamily="34" charset="0"/>
              </a:rPr>
              <a:t>operating in countries with diverse religious beliefs must accommodate followers of each religion or risk absenteeism, low morale, and lost sales.</a:t>
            </a:r>
          </a:p>
          <a:p>
            <a:pPr algn="just">
              <a:lnSpc>
                <a:spcPct val="150000"/>
              </a:lnSpc>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24</a:t>
            </a:fld>
            <a:endParaRPr lang="en-US"/>
          </a:p>
        </p:txBody>
      </p:sp>
    </p:spTree>
    <p:extLst>
      <p:ext uri="{BB962C8B-B14F-4D97-AF65-F5344CB8AC3E}">
        <p14:creationId xmlns:p14="http://schemas.microsoft.com/office/powerpoint/2010/main" val="339214725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Values and Attitudes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Values are the principles and standards accepted by members of a society; attitudes encompass the actions, feelings, and thoughts that result from those values.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Attitudes </a:t>
            </a:r>
            <a:r>
              <a:rPr lang="en-US" sz="2400" dirty="0">
                <a:latin typeface="Arial" panose="020B0604020202020204" pitchFamily="34" charset="0"/>
                <a:cs typeface="Arial" panose="020B0604020202020204" pitchFamily="34" charset="0"/>
              </a:rPr>
              <a:t>about time, authority, education, and rewards reflect an individual’s deep-seated values and shape the behavior of, and opportunities available to, companies operating in a given culture. </a:t>
            </a:r>
          </a:p>
          <a:p>
            <a:pPr marL="0" indent="0" algn="just">
              <a:lnSpc>
                <a:spcPct val="10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25</a:t>
            </a:fld>
            <a:endParaRPr lang="en-US"/>
          </a:p>
        </p:txBody>
      </p:sp>
    </p:spTree>
    <p:extLst>
      <p:ext uri="{BB962C8B-B14F-4D97-AF65-F5344CB8AC3E}">
        <p14:creationId xmlns:p14="http://schemas.microsoft.com/office/powerpoint/2010/main" val="251449011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Values and Attitudes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00000"/>
              </a:lnSpc>
              <a:buFont typeface="Wingdings" panose="05000000000000000000" pitchFamily="2" charset="2"/>
              <a:buChar char="v"/>
            </a:pPr>
            <a:r>
              <a:rPr lang="en-US" sz="2400" b="1" dirty="0" smtClean="0">
                <a:latin typeface="Arial" panose="020B0604020202020204" pitchFamily="34" charset="0"/>
                <a:cs typeface="Arial" panose="020B0604020202020204" pitchFamily="34" charset="0"/>
              </a:rPr>
              <a:t>Time</a:t>
            </a:r>
            <a:r>
              <a:rPr lang="en-US" sz="2400" dirty="0">
                <a:latin typeface="Arial" panose="020B0604020202020204" pitchFamily="34" charset="0"/>
                <a:cs typeface="Arial" panose="020B0604020202020204" pitchFamily="34" charset="0"/>
              </a:rPr>
              <a:t>. In Anglo-Saxon cultures, the prevailing attitude toward time is that it is valuable and should not be wasted.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Conversely</a:t>
            </a:r>
            <a:r>
              <a:rPr lang="en-US" sz="2400" dirty="0">
                <a:latin typeface="Arial" panose="020B0604020202020204" pitchFamily="34" charset="0"/>
                <a:cs typeface="Arial" panose="020B0604020202020204" pitchFamily="34" charset="0"/>
              </a:rPr>
              <a:t>, Latin Americans and Arabs do not share this attitude and think nothing of starting a business meeting late, or being interrupted during a meeting.</a:t>
            </a:r>
          </a:p>
          <a:p>
            <a:pPr algn="just">
              <a:lnSpc>
                <a:spcPct val="10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In low-context cultures, business meetings follow a precise, well-planned agenda, while in high-context cultures, time is initially spent deciding whether there is trust between the participants before focusing on the business at hand</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26</a:t>
            </a:fld>
            <a:endParaRPr lang="en-US"/>
          </a:p>
        </p:txBody>
      </p:sp>
    </p:spTree>
    <p:extLst>
      <p:ext uri="{BB962C8B-B14F-4D97-AF65-F5344CB8AC3E}">
        <p14:creationId xmlns:p14="http://schemas.microsoft.com/office/powerpoint/2010/main" val="1502801996"/>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Values and Attitudes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50000"/>
              </a:lnSpc>
              <a:buFont typeface="Wingdings" panose="05000000000000000000" pitchFamily="2" charset="2"/>
              <a:buChar char="v"/>
            </a:pPr>
            <a:r>
              <a:rPr lang="en-US" sz="2400" b="1" dirty="0" smtClean="0">
                <a:latin typeface="Arial" panose="020B0604020202020204" pitchFamily="34" charset="0"/>
                <a:cs typeface="Arial" panose="020B0604020202020204" pitchFamily="34" charset="0"/>
              </a:rPr>
              <a:t>Age</a:t>
            </a:r>
            <a:r>
              <a:rPr lang="en-US" sz="2400" dirty="0">
                <a:latin typeface="Arial" panose="020B0604020202020204" pitchFamily="34" charset="0"/>
                <a:cs typeface="Arial" panose="020B0604020202020204" pitchFamily="34" charset="0"/>
              </a:rPr>
              <a:t>. Attitudes toward age differ by culture.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the United States, youthfulness is considered a virtue and young “fast-trackers” are nurtured, while in Asian and Arab cultures, age is respected and reflects a manager’s stature.  </a:t>
            </a:r>
          </a:p>
        </p:txBody>
      </p:sp>
      <p:sp>
        <p:nvSpPr>
          <p:cNvPr id="4" name="Slide Number Placeholder 3"/>
          <p:cNvSpPr>
            <a:spLocks noGrp="1"/>
          </p:cNvSpPr>
          <p:nvPr>
            <p:ph type="sldNum" sz="quarter" idx="12"/>
          </p:nvPr>
        </p:nvSpPr>
        <p:spPr/>
        <p:txBody>
          <a:bodyPr/>
          <a:lstStyle/>
          <a:p>
            <a:fld id="{8464A4DC-098B-42AC-A336-181A2717BBE2}" type="slidenum">
              <a:rPr lang="en-US" smtClean="0"/>
              <a:t>27</a:t>
            </a:fld>
            <a:endParaRPr lang="en-US"/>
          </a:p>
        </p:txBody>
      </p:sp>
    </p:spTree>
    <p:extLst>
      <p:ext uri="{BB962C8B-B14F-4D97-AF65-F5344CB8AC3E}">
        <p14:creationId xmlns:p14="http://schemas.microsoft.com/office/powerpoint/2010/main" val="349327839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Values and Attitudes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50000"/>
              </a:lnSpc>
              <a:buFont typeface="Wingdings" panose="05000000000000000000" pitchFamily="2" charset="2"/>
              <a:buChar char="v"/>
            </a:pPr>
            <a:r>
              <a:rPr lang="en-US" sz="2400" b="1" dirty="0" smtClean="0">
                <a:latin typeface="Arial" panose="020B0604020202020204" pitchFamily="34" charset="0"/>
                <a:cs typeface="Arial" panose="020B0604020202020204" pitchFamily="34" charset="0"/>
              </a:rPr>
              <a:t>Education</a:t>
            </a:r>
            <a:r>
              <a:rPr lang="en-US" sz="2400" dirty="0">
                <a:latin typeface="Arial" panose="020B0604020202020204" pitchFamily="34" charset="0"/>
                <a:cs typeface="Arial" panose="020B0604020202020204" pitchFamily="34" charset="0"/>
              </a:rPr>
              <a:t>. A country’s formal education system transmits and reflects the cultural values of its society.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Individualism </a:t>
            </a:r>
            <a:r>
              <a:rPr lang="en-US" sz="2400" dirty="0">
                <a:latin typeface="Arial" panose="020B0604020202020204" pitchFamily="34" charset="0"/>
                <a:cs typeface="Arial" panose="020B0604020202020204" pitchFamily="34" charset="0"/>
              </a:rPr>
              <a:t>is stressed in the U.S. education system, and education is available to everyone.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the U.K., however, education is linked to the class system, and an elite education is available only to a few.  </a:t>
            </a:r>
          </a:p>
        </p:txBody>
      </p:sp>
      <p:sp>
        <p:nvSpPr>
          <p:cNvPr id="4" name="Slide Number Placeholder 3"/>
          <p:cNvSpPr>
            <a:spLocks noGrp="1"/>
          </p:cNvSpPr>
          <p:nvPr>
            <p:ph type="sldNum" sz="quarter" idx="12"/>
          </p:nvPr>
        </p:nvSpPr>
        <p:spPr/>
        <p:txBody>
          <a:bodyPr/>
          <a:lstStyle/>
          <a:p>
            <a:fld id="{8464A4DC-098B-42AC-A336-181A2717BBE2}" type="slidenum">
              <a:rPr lang="en-US" smtClean="0"/>
              <a:t>28</a:t>
            </a:fld>
            <a:endParaRPr lang="en-US"/>
          </a:p>
        </p:txBody>
      </p:sp>
    </p:spTree>
    <p:extLst>
      <p:ext uri="{BB962C8B-B14F-4D97-AF65-F5344CB8AC3E}">
        <p14:creationId xmlns:p14="http://schemas.microsoft.com/office/powerpoint/2010/main" val="95858643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Values and Attitudes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50000"/>
              </a:lnSpc>
              <a:buFont typeface="Wingdings" panose="05000000000000000000" pitchFamily="2" charset="2"/>
              <a:buChar char="v"/>
            </a:pPr>
            <a:r>
              <a:rPr lang="en-US" sz="2400" b="1" dirty="0" smtClean="0">
                <a:latin typeface="Arial" panose="020B0604020202020204" pitchFamily="34" charset="0"/>
                <a:cs typeface="Arial" panose="020B0604020202020204" pitchFamily="34" charset="0"/>
              </a:rPr>
              <a:t>Status</a:t>
            </a:r>
            <a:r>
              <a:rPr lang="en-US" sz="2400" dirty="0">
                <a:latin typeface="Arial" panose="020B0604020202020204" pitchFamily="34" charset="0"/>
                <a:cs typeface="Arial" panose="020B0604020202020204" pitchFamily="34" charset="0"/>
              </a:rPr>
              <a:t>. Status in some cultures is inherited, while in others it is earned through individual achievements.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How </a:t>
            </a:r>
            <a:r>
              <a:rPr lang="en-US" sz="2400" dirty="0">
                <a:latin typeface="Arial" panose="020B0604020202020204" pitchFamily="34" charset="0"/>
                <a:cs typeface="Arial" panose="020B0604020202020204" pitchFamily="34" charset="0"/>
              </a:rPr>
              <a:t>status is acquired affects job attitudes and performance.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29</a:t>
            </a:fld>
            <a:endParaRPr lang="en-US"/>
          </a:p>
        </p:txBody>
      </p:sp>
    </p:spTree>
    <p:extLst>
      <p:ext uri="{BB962C8B-B14F-4D97-AF65-F5344CB8AC3E}">
        <p14:creationId xmlns:p14="http://schemas.microsoft.com/office/powerpoint/2010/main" val="26661100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Cultural Cluster Approach </a:t>
            </a: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00000"/>
              </a:lnSpc>
              <a:buFont typeface="Wingdings" panose="05000000000000000000" pitchFamily="2" charset="2"/>
              <a:buChar char="§"/>
            </a:pPr>
            <a:r>
              <a:rPr lang="en-US" sz="2200" dirty="0">
                <a:latin typeface="Arial" panose="020B0604020202020204" pitchFamily="34" charset="0"/>
                <a:cs typeface="Arial" panose="020B0604020202020204" pitchFamily="34" charset="0"/>
              </a:rPr>
              <a:t>International </a:t>
            </a:r>
            <a:r>
              <a:rPr lang="en-US" sz="2200" dirty="0" smtClean="0">
                <a:latin typeface="Arial" panose="020B0604020202020204" pitchFamily="34" charset="0"/>
                <a:cs typeface="Arial" panose="020B0604020202020204" pitchFamily="34" charset="0"/>
              </a:rPr>
              <a:t>business people </a:t>
            </a:r>
            <a:r>
              <a:rPr lang="en-US" sz="2200" dirty="0">
                <a:latin typeface="Arial" panose="020B0604020202020204" pitchFamily="34" charset="0"/>
                <a:cs typeface="Arial" panose="020B0604020202020204" pitchFamily="34" charset="0"/>
              </a:rPr>
              <a:t>must recognize cultural differences as they market products, manage workforces, and deal with host country governments.  </a:t>
            </a:r>
            <a:endParaRPr lang="en-US" sz="22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n-US" sz="2200" dirty="0" smtClean="0">
                <a:latin typeface="Arial" panose="020B0604020202020204" pitchFamily="34" charset="0"/>
                <a:cs typeface="Arial" panose="020B0604020202020204" pitchFamily="34" charset="0"/>
              </a:rPr>
              <a:t>While </a:t>
            </a:r>
            <a:r>
              <a:rPr lang="en-US" sz="2200" dirty="0">
                <a:latin typeface="Arial" panose="020B0604020202020204" pitchFamily="34" charset="0"/>
                <a:cs typeface="Arial" panose="020B0604020202020204" pitchFamily="34" charset="0"/>
              </a:rPr>
              <a:t>one may initially conclude that business practices must be customized to meet the demands of each local culture, in reality there are similarities between cultures.</a:t>
            </a:r>
          </a:p>
          <a:p>
            <a:pPr algn="just">
              <a:lnSpc>
                <a:spcPct val="100000"/>
              </a:lnSpc>
              <a:buFont typeface="Wingdings" panose="05000000000000000000" pitchFamily="2" charset="2"/>
              <a:buChar char="§"/>
            </a:pPr>
            <a:r>
              <a:rPr lang="en-US" sz="2200" dirty="0">
                <a:latin typeface="Arial" panose="020B0604020202020204" pitchFamily="34" charset="0"/>
                <a:cs typeface="Arial" panose="020B0604020202020204" pitchFamily="34" charset="0"/>
              </a:rPr>
              <a:t>Eight country clusters have been identified by researchers.  </a:t>
            </a:r>
            <a:endParaRPr lang="en-US" sz="22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n-US" sz="2200" dirty="0" smtClean="0">
                <a:latin typeface="Arial" panose="020B0604020202020204" pitchFamily="34" charset="0"/>
                <a:cs typeface="Arial" panose="020B0604020202020204" pitchFamily="34" charset="0"/>
              </a:rPr>
              <a:t>Each </a:t>
            </a:r>
            <a:r>
              <a:rPr lang="en-US" sz="2200" b="1" dirty="0">
                <a:latin typeface="Arial" panose="020B0604020202020204" pitchFamily="34" charset="0"/>
                <a:cs typeface="Arial" panose="020B0604020202020204" pitchFamily="34" charset="0"/>
              </a:rPr>
              <a:t>cultural cluster</a:t>
            </a:r>
            <a:r>
              <a:rPr lang="en-US" sz="2200" dirty="0">
                <a:latin typeface="Arial" panose="020B0604020202020204" pitchFamily="34" charset="0"/>
                <a:cs typeface="Arial" panose="020B0604020202020204" pitchFamily="34" charset="0"/>
              </a:rPr>
              <a:t> comprises countries that share many cultural similarities, although differences do remain.  </a:t>
            </a:r>
          </a:p>
          <a:p>
            <a:pPr algn="just">
              <a:lnSpc>
                <a:spcPct val="100000"/>
              </a:lnSpc>
              <a:buFont typeface="Wingdings" panose="05000000000000000000" pitchFamily="2" charset="2"/>
              <a:buChar char="§"/>
            </a:pPr>
            <a:r>
              <a:rPr lang="en-US" sz="2200" dirty="0">
                <a:latin typeface="Arial" panose="020B0604020202020204" pitchFamily="34" charset="0"/>
                <a:cs typeface="Arial" panose="020B0604020202020204" pitchFamily="34" charset="0"/>
              </a:rPr>
              <a:t>Many companies formulate their internationalization strategies using the country-clustering approach. </a:t>
            </a:r>
            <a:r>
              <a:rPr lang="en-US" sz="2200" dirty="0" smtClean="0">
                <a:latin typeface="Arial" panose="020B0604020202020204" pitchFamily="34" charset="0"/>
                <a:cs typeface="Arial" panose="020B0604020202020204" pitchFamily="34" charset="0"/>
              </a:rPr>
              <a:t> </a:t>
            </a:r>
            <a:endParaRPr lang="en-US" sz="2200" dirty="0">
              <a:latin typeface="Arial" panose="020B0604020202020204" pitchFamily="34" charset="0"/>
              <a:cs typeface="Arial" panose="020B0604020202020204" pitchFamily="34" charset="0"/>
            </a:endParaRPr>
          </a:p>
          <a:p>
            <a:pPr marL="0" indent="0" algn="just">
              <a:lnSpc>
                <a:spcPct val="10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30</a:t>
            </a:fld>
            <a:endParaRPr lang="en-US"/>
          </a:p>
        </p:txBody>
      </p:sp>
    </p:spTree>
    <p:extLst>
      <p:ext uri="{BB962C8B-B14F-4D97-AF65-F5344CB8AC3E}">
        <p14:creationId xmlns:p14="http://schemas.microsoft.com/office/powerpoint/2010/main" val="413316238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Cultural Cluster Approach </a:t>
            </a: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Cultural similarities may impact a firm’s choice of entry method.  </a:t>
            </a:r>
          </a:p>
          <a:p>
            <a:pPr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Canadian </a:t>
            </a:r>
            <a:r>
              <a:rPr lang="en-US" sz="2400" dirty="0">
                <a:latin typeface="Arial" panose="020B0604020202020204" pitchFamily="34" charset="0"/>
                <a:cs typeface="Arial" panose="020B0604020202020204" pitchFamily="34" charset="0"/>
              </a:rPr>
              <a:t>firms are likely to expand into Britain via a joint venture with a British partner; however, Japanese firms are likely to enter the market via a </a:t>
            </a:r>
            <a:r>
              <a:rPr lang="en-US" sz="2400" b="1" dirty="0">
                <a:latin typeface="Arial" panose="020B0604020202020204" pitchFamily="34" charset="0"/>
                <a:cs typeface="Arial" panose="020B0604020202020204" pitchFamily="34" charset="0"/>
              </a:rPr>
              <a:t>greenfield investment</a:t>
            </a:r>
            <a:r>
              <a:rPr lang="en-US" sz="2400" dirty="0">
                <a:latin typeface="Arial" panose="020B0604020202020204" pitchFamily="34" charset="0"/>
                <a:cs typeface="Arial" panose="020B0604020202020204" pitchFamily="34" charset="0"/>
              </a:rPr>
              <a:t> (a brand new one) because they are less comfortable working with British partners.</a:t>
            </a:r>
          </a:p>
        </p:txBody>
      </p:sp>
      <p:sp>
        <p:nvSpPr>
          <p:cNvPr id="4" name="Slide Number Placeholder 3"/>
          <p:cNvSpPr>
            <a:spLocks noGrp="1"/>
          </p:cNvSpPr>
          <p:nvPr>
            <p:ph type="sldNum" sz="quarter" idx="12"/>
          </p:nvPr>
        </p:nvSpPr>
        <p:spPr/>
        <p:txBody>
          <a:bodyPr/>
          <a:lstStyle/>
          <a:p>
            <a:fld id="{8464A4DC-098B-42AC-A336-181A2717BBE2}" type="slidenum">
              <a:rPr lang="en-US" smtClean="0"/>
              <a:t>31</a:t>
            </a:fld>
            <a:endParaRPr lang="en-US"/>
          </a:p>
        </p:txBody>
      </p:sp>
    </p:spTree>
    <p:extLst>
      <p:ext uri="{BB962C8B-B14F-4D97-AF65-F5344CB8AC3E}">
        <p14:creationId xmlns:p14="http://schemas.microsoft.com/office/powerpoint/2010/main" val="346379957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Hofstede's Five Dimensions </a:t>
            </a:r>
            <a:r>
              <a:rPr lang="en-US" sz="36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p:txBody>
          <a:bodyPr>
            <a:noAutofit/>
          </a:bodyPr>
          <a:lstStyle/>
          <a:p>
            <a:pPr algn="just">
              <a:lnSpc>
                <a:spcPct val="110000"/>
              </a:lnSpc>
              <a:buFont typeface="Wingdings" panose="05000000000000000000" pitchFamily="2" charset="2"/>
              <a:buChar char="q"/>
            </a:pPr>
            <a:r>
              <a:rPr lang="en-US" sz="2400" dirty="0">
                <a:latin typeface="Arial" panose="020B0604020202020204" pitchFamily="34" charset="0"/>
                <a:cs typeface="Arial" panose="020B0604020202020204" pitchFamily="34" charset="0"/>
              </a:rPr>
              <a:t>International </a:t>
            </a:r>
            <a:r>
              <a:rPr lang="en-US" sz="2400" dirty="0" smtClean="0">
                <a:latin typeface="Arial" panose="020B0604020202020204" pitchFamily="34" charset="0"/>
                <a:cs typeface="Arial" panose="020B0604020202020204" pitchFamily="34" charset="0"/>
              </a:rPr>
              <a:t>business people </a:t>
            </a:r>
            <a:r>
              <a:rPr lang="en-US" sz="2400" dirty="0">
                <a:latin typeface="Arial" panose="020B0604020202020204" pitchFamily="34" charset="0"/>
                <a:cs typeface="Arial" panose="020B0604020202020204" pitchFamily="34" charset="0"/>
              </a:rPr>
              <a:t>need to understand how personality traits and need structures differ across cultures.  </a:t>
            </a:r>
            <a:endParaRPr lang="en-US" sz="2400" dirty="0" smtClean="0">
              <a:latin typeface="Arial" panose="020B0604020202020204" pitchFamily="34" charset="0"/>
              <a:cs typeface="Arial" panose="020B0604020202020204" pitchFamily="34" charset="0"/>
            </a:endParaRPr>
          </a:p>
          <a:p>
            <a:pPr algn="just">
              <a:lnSpc>
                <a:spcPct val="110000"/>
              </a:lnSpc>
              <a:buFont typeface="Wingdings" panose="05000000000000000000" pitchFamily="2" charset="2"/>
              <a:buChar char="q"/>
            </a:pPr>
            <a:r>
              <a:rPr lang="en-US" sz="2400" dirty="0" smtClean="0">
                <a:latin typeface="Arial" panose="020B0604020202020204" pitchFamily="34" charset="0"/>
                <a:cs typeface="Arial" panose="020B0604020202020204" pitchFamily="34" charset="0"/>
              </a:rPr>
              <a:t>Many studies today focus on this area.  One </a:t>
            </a:r>
            <a:r>
              <a:rPr lang="en-US" sz="2400" dirty="0">
                <a:latin typeface="Arial" panose="020B0604020202020204" pitchFamily="34" charset="0"/>
                <a:cs typeface="Arial" panose="020B0604020202020204" pitchFamily="34" charset="0"/>
              </a:rPr>
              <a:t>of the most influential studies was done by Geert Hofstede.  His work identified five dimensions along which people seemed to differ across cultures.  </a:t>
            </a:r>
            <a:endParaRPr lang="en-US" sz="2400" dirty="0" smtClean="0">
              <a:latin typeface="Arial" panose="020B0604020202020204" pitchFamily="34" charset="0"/>
              <a:cs typeface="Arial" panose="020B0604020202020204" pitchFamily="34" charset="0"/>
            </a:endParaRPr>
          </a:p>
          <a:p>
            <a:pPr algn="just">
              <a:lnSpc>
                <a:spcPct val="110000"/>
              </a:lnSpc>
              <a:buFont typeface="Wingdings" panose="05000000000000000000" pitchFamily="2" charset="2"/>
              <a:buChar char="q"/>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dimensions include social orientation, power orientation, uncertainty orientation, goal orientation, and time orientation.  </a:t>
            </a:r>
            <a:r>
              <a:rPr lang="en-US" sz="2400" b="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32</a:t>
            </a:fld>
            <a:endParaRPr lang="en-US"/>
          </a:p>
        </p:txBody>
      </p:sp>
    </p:spTree>
    <p:extLst>
      <p:ext uri="{BB962C8B-B14F-4D97-AF65-F5344CB8AC3E}">
        <p14:creationId xmlns:p14="http://schemas.microsoft.com/office/powerpoint/2010/main" val="68391581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Social Orientation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buFont typeface="Wingdings" panose="05000000000000000000" pitchFamily="2" charset="2"/>
              <a:buChar char="Ø"/>
            </a:pPr>
            <a:r>
              <a:rPr lang="en-US" sz="2400" b="1" dirty="0">
                <a:latin typeface="Arial" panose="020B0604020202020204" pitchFamily="34" charset="0"/>
                <a:cs typeface="Arial" panose="020B0604020202020204" pitchFamily="34" charset="0"/>
              </a:rPr>
              <a:t>Social orientation</a:t>
            </a:r>
            <a:r>
              <a:rPr lang="en-US" sz="2400"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the first dimension identified by Hofstede, is a person’s beliefs about the relative importance of the individual and the groups to which the person belongs.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Two </a:t>
            </a:r>
            <a:r>
              <a:rPr lang="en-US" sz="2400" dirty="0">
                <a:latin typeface="Arial" panose="020B0604020202020204" pitchFamily="34" charset="0"/>
                <a:cs typeface="Arial" panose="020B0604020202020204" pitchFamily="34" charset="0"/>
              </a:rPr>
              <a:t>extremes of social orientation are </a:t>
            </a:r>
            <a:r>
              <a:rPr lang="en-US" sz="2400" b="1" dirty="0">
                <a:latin typeface="Arial" panose="020B0604020202020204" pitchFamily="34" charset="0"/>
                <a:cs typeface="Arial" panose="020B0604020202020204" pitchFamily="34" charset="0"/>
              </a:rPr>
              <a:t>individualism</a:t>
            </a:r>
            <a:r>
              <a:rPr lang="en-US" sz="2400" dirty="0">
                <a:latin typeface="Arial" panose="020B0604020202020204" pitchFamily="34" charset="0"/>
                <a:cs typeface="Arial" panose="020B0604020202020204" pitchFamily="34" charset="0"/>
              </a:rPr>
              <a:t> (the cultural belief that the person comes first) and </a:t>
            </a:r>
            <a:r>
              <a:rPr lang="en-US" sz="2400" b="1" dirty="0">
                <a:latin typeface="Arial" panose="020B0604020202020204" pitchFamily="34" charset="0"/>
                <a:cs typeface="Arial" panose="020B0604020202020204" pitchFamily="34" charset="0"/>
              </a:rPr>
              <a:t>collectivism</a:t>
            </a:r>
            <a:r>
              <a:rPr lang="en-US" sz="2400" dirty="0">
                <a:latin typeface="Arial" panose="020B0604020202020204" pitchFamily="34" charset="0"/>
                <a:cs typeface="Arial" panose="020B0604020202020204" pitchFamily="34" charset="0"/>
              </a:rPr>
              <a:t> (the belief that the group comes first).   </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 </a:t>
            </a:r>
          </a:p>
          <a:p>
            <a:pPr algn="just">
              <a:lnSpc>
                <a:spcPct val="10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It is important to be aware of the differences in the cultural orientations of countries along the social orientation dimension.  </a:t>
            </a:r>
          </a:p>
        </p:txBody>
      </p:sp>
      <p:sp>
        <p:nvSpPr>
          <p:cNvPr id="4" name="Slide Number Placeholder 3"/>
          <p:cNvSpPr>
            <a:spLocks noGrp="1"/>
          </p:cNvSpPr>
          <p:nvPr>
            <p:ph type="sldNum" sz="quarter" idx="12"/>
          </p:nvPr>
        </p:nvSpPr>
        <p:spPr/>
        <p:txBody>
          <a:bodyPr/>
          <a:lstStyle/>
          <a:p>
            <a:fld id="{8464A4DC-098B-42AC-A336-181A2717BBE2}" type="slidenum">
              <a:rPr lang="en-US" smtClean="0"/>
              <a:t>33</a:t>
            </a:fld>
            <a:endParaRPr lang="en-US"/>
          </a:p>
        </p:txBody>
      </p:sp>
    </p:spTree>
    <p:extLst>
      <p:ext uri="{BB962C8B-B14F-4D97-AF65-F5344CB8AC3E}">
        <p14:creationId xmlns:p14="http://schemas.microsoft.com/office/powerpoint/2010/main" val="320620457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Social Orientation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U.S</a:t>
            </a:r>
            <a:r>
              <a:rPr lang="en-US" sz="2400" dirty="0">
                <a:latin typeface="Arial" panose="020B0604020202020204" pitchFamily="34" charset="0"/>
                <a:cs typeface="Arial" panose="020B0604020202020204" pitchFamily="34" charset="0"/>
              </a:rPr>
              <a:t>. managers, for example, are compensated according to their individual achievements.  On the other hand, a Japanese manager’s compensation is linked to group performance. </a:t>
            </a:r>
          </a:p>
          <a:p>
            <a:pPr algn="just">
              <a:lnSpc>
                <a:spcPct val="10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Cultural differences also impact worker mobility. Because Japanese workers focus on group goals, individuals who switch jobs are considered disloyal.  In contrast, U.S. managers are expected to accept new jobs that offer better salaries.</a:t>
            </a:r>
          </a:p>
        </p:txBody>
      </p:sp>
      <p:sp>
        <p:nvSpPr>
          <p:cNvPr id="4" name="Slide Number Placeholder 3"/>
          <p:cNvSpPr>
            <a:spLocks noGrp="1"/>
          </p:cNvSpPr>
          <p:nvPr>
            <p:ph type="sldNum" sz="quarter" idx="12"/>
          </p:nvPr>
        </p:nvSpPr>
        <p:spPr/>
        <p:txBody>
          <a:bodyPr/>
          <a:lstStyle/>
          <a:p>
            <a:fld id="{8464A4DC-098B-42AC-A336-181A2717BBE2}" type="slidenum">
              <a:rPr lang="en-US" smtClean="0"/>
              <a:t>34</a:t>
            </a:fld>
            <a:endParaRPr lang="en-US"/>
          </a:p>
        </p:txBody>
      </p:sp>
    </p:spTree>
    <p:extLst>
      <p:ext uri="{BB962C8B-B14F-4D97-AF65-F5344CB8AC3E}">
        <p14:creationId xmlns:p14="http://schemas.microsoft.com/office/powerpoint/2010/main" val="336254294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Power Orientation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00000"/>
              </a:lnSpc>
              <a:buFont typeface="Courier New" panose="02070309020205020404" pitchFamily="49" charset="0"/>
              <a:buChar char="o"/>
            </a:pPr>
            <a:r>
              <a:rPr lang="en-US" sz="2300" b="1" dirty="0">
                <a:latin typeface="Arial" panose="020B0604020202020204" pitchFamily="34" charset="0"/>
                <a:cs typeface="Arial" panose="020B0604020202020204" pitchFamily="34" charset="0"/>
              </a:rPr>
              <a:t>Power orientation</a:t>
            </a:r>
            <a:r>
              <a:rPr lang="en-US" sz="2300" dirty="0">
                <a:latin typeface="Arial" panose="020B0604020202020204" pitchFamily="34" charset="0"/>
                <a:cs typeface="Arial" panose="020B0604020202020204" pitchFamily="34" charset="0"/>
              </a:rPr>
              <a:t>, the second of Hofstede’s dimensions, refers to the beliefs that people in a culture hold about the appropriateness of power and authority differences in hierarchies such as business organizations.   </a:t>
            </a:r>
            <a:r>
              <a:rPr lang="en-US" sz="2300" b="1" dirty="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300" dirty="0">
                <a:latin typeface="Arial" panose="020B0604020202020204" pitchFamily="34" charset="0"/>
                <a:cs typeface="Arial" panose="020B0604020202020204" pitchFamily="34" charset="0"/>
              </a:rPr>
              <a:t>In cultures characterized by </a:t>
            </a:r>
            <a:r>
              <a:rPr lang="en-US" sz="2300" b="1" dirty="0">
                <a:latin typeface="Arial" panose="020B0604020202020204" pitchFamily="34" charset="0"/>
                <a:cs typeface="Arial" panose="020B0604020202020204" pitchFamily="34" charset="0"/>
              </a:rPr>
              <a:t>power respect</a:t>
            </a:r>
            <a:r>
              <a:rPr lang="en-US" sz="2300" dirty="0">
                <a:latin typeface="Arial" panose="020B0604020202020204" pitchFamily="34" charset="0"/>
                <a:cs typeface="Arial" panose="020B0604020202020204" pitchFamily="34" charset="0"/>
              </a:rPr>
              <a:t>, people tend to accept the power and authority of their superior simply on the basis of the superior’s position in the hierarchy and to respect the superior’s right to that power.  </a:t>
            </a:r>
            <a:endParaRPr lang="en-US" sz="23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300" dirty="0" smtClean="0">
                <a:latin typeface="Arial" panose="020B0604020202020204" pitchFamily="34" charset="0"/>
                <a:cs typeface="Arial" panose="020B0604020202020204" pitchFamily="34" charset="0"/>
              </a:rPr>
              <a:t>In </a:t>
            </a:r>
            <a:r>
              <a:rPr lang="en-US" sz="2300" dirty="0">
                <a:latin typeface="Arial" panose="020B0604020202020204" pitchFamily="34" charset="0"/>
                <a:cs typeface="Arial" panose="020B0604020202020204" pitchFamily="34" charset="0"/>
              </a:rPr>
              <a:t>contrast, in cultures that are characterized by </a:t>
            </a:r>
            <a:r>
              <a:rPr lang="en-US" sz="2300" b="1" dirty="0">
                <a:latin typeface="Arial" panose="020B0604020202020204" pitchFamily="34" charset="0"/>
                <a:cs typeface="Arial" panose="020B0604020202020204" pitchFamily="34" charset="0"/>
              </a:rPr>
              <a:t>power tolerance</a:t>
            </a:r>
            <a:r>
              <a:rPr lang="en-US" sz="2300" dirty="0">
                <a:latin typeface="Arial" panose="020B0604020202020204" pitchFamily="34" charset="0"/>
                <a:cs typeface="Arial" panose="020B0604020202020204" pitchFamily="34" charset="0"/>
              </a:rPr>
              <a:t>, much less significance is attached to a person’s position in the hierarchy. </a:t>
            </a:r>
            <a:r>
              <a:rPr lang="en-US" sz="2300" b="1" dirty="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35</a:t>
            </a:fld>
            <a:endParaRPr lang="en-US"/>
          </a:p>
        </p:txBody>
      </p:sp>
    </p:spTree>
    <p:extLst>
      <p:ext uri="{BB962C8B-B14F-4D97-AF65-F5344CB8AC3E}">
        <p14:creationId xmlns:p14="http://schemas.microsoft.com/office/powerpoint/2010/main" val="278512064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Uncertainty Orientation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v"/>
            </a:pPr>
            <a:r>
              <a:rPr lang="en-US" sz="2400" b="1" dirty="0">
                <a:latin typeface="Arial" panose="020B0604020202020204" pitchFamily="34" charset="0"/>
                <a:cs typeface="Arial" panose="020B0604020202020204" pitchFamily="34" charset="0"/>
              </a:rPr>
              <a:t>Uncertainty orientation</a:t>
            </a:r>
            <a:r>
              <a:rPr lang="en-US" sz="2400" dirty="0">
                <a:latin typeface="Arial" panose="020B0604020202020204" pitchFamily="34" charset="0"/>
                <a:cs typeface="Arial" panose="020B0604020202020204" pitchFamily="34" charset="0"/>
              </a:rPr>
              <a:t>, the third of Hofstede’s dimensions, is the feeling that people have regarding uncertain and ambiguous situations.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Those </a:t>
            </a:r>
            <a:r>
              <a:rPr lang="en-US" sz="2400" dirty="0">
                <a:latin typeface="Arial" panose="020B0604020202020204" pitchFamily="34" charset="0"/>
                <a:cs typeface="Arial" panose="020B0604020202020204" pitchFamily="34" charset="0"/>
              </a:rPr>
              <a:t>individuals characterized by </a:t>
            </a:r>
            <a:r>
              <a:rPr lang="en-US" sz="2400" b="1" dirty="0">
                <a:latin typeface="Arial" panose="020B0604020202020204" pitchFamily="34" charset="0"/>
                <a:cs typeface="Arial" panose="020B0604020202020204" pitchFamily="34" charset="0"/>
              </a:rPr>
              <a:t>uncertainty acceptance</a:t>
            </a:r>
            <a:r>
              <a:rPr lang="en-US" sz="2400" dirty="0">
                <a:latin typeface="Arial" panose="020B0604020202020204" pitchFamily="34" charset="0"/>
                <a:cs typeface="Arial" panose="020B0604020202020204" pitchFamily="34" charset="0"/>
              </a:rPr>
              <a:t> are stimulated by change and new opportunities, while those individuals characterized by </a:t>
            </a:r>
            <a:r>
              <a:rPr lang="en-US" sz="2400" b="1" dirty="0">
                <a:latin typeface="Arial" panose="020B0604020202020204" pitchFamily="34" charset="0"/>
                <a:cs typeface="Arial" panose="020B0604020202020204" pitchFamily="34" charset="0"/>
              </a:rPr>
              <a:t>uncertainty</a:t>
            </a:r>
            <a:r>
              <a:rPr lang="en-US" sz="2400"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avoidance </a:t>
            </a:r>
            <a:r>
              <a:rPr lang="en-US" sz="2400" dirty="0">
                <a:latin typeface="Arial" panose="020B0604020202020204" pitchFamily="34" charset="0"/>
                <a:cs typeface="Arial" panose="020B0604020202020204" pitchFamily="34" charset="0"/>
              </a:rPr>
              <a:t>dislike and avoid ambiguity.</a:t>
            </a:r>
          </a:p>
        </p:txBody>
      </p:sp>
      <p:sp>
        <p:nvSpPr>
          <p:cNvPr id="4" name="Slide Number Placeholder 3"/>
          <p:cNvSpPr>
            <a:spLocks noGrp="1"/>
          </p:cNvSpPr>
          <p:nvPr>
            <p:ph type="sldNum" sz="quarter" idx="12"/>
          </p:nvPr>
        </p:nvSpPr>
        <p:spPr/>
        <p:txBody>
          <a:bodyPr/>
          <a:lstStyle/>
          <a:p>
            <a:fld id="{8464A4DC-098B-42AC-A336-181A2717BBE2}" type="slidenum">
              <a:rPr lang="en-US" smtClean="0"/>
              <a:t>36</a:t>
            </a:fld>
            <a:endParaRPr lang="en-US"/>
          </a:p>
        </p:txBody>
      </p:sp>
    </p:spTree>
    <p:extLst>
      <p:ext uri="{BB962C8B-B14F-4D97-AF65-F5344CB8AC3E}">
        <p14:creationId xmlns:p14="http://schemas.microsoft.com/office/powerpoint/2010/main" val="69058981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Goal Orientation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845733"/>
            <a:ext cx="7543800" cy="4449050"/>
          </a:xfrm>
        </p:spPr>
        <p:txBody>
          <a:bodyPr>
            <a:normAutofit fontScale="92500" lnSpcReduction="20000"/>
          </a:bodyPr>
          <a:lstStyle/>
          <a:p>
            <a:pPr lvl="0" algn="just">
              <a:lnSpc>
                <a:spcPct val="150000"/>
              </a:lnSpc>
              <a:buFont typeface="Wingdings" panose="05000000000000000000" pitchFamily="2" charset="2"/>
              <a:buChar char="Ø"/>
            </a:pPr>
            <a:r>
              <a:rPr lang="en-US" sz="2400" b="1" dirty="0">
                <a:latin typeface="Arial" panose="020B0604020202020204" pitchFamily="34" charset="0"/>
                <a:cs typeface="Arial" panose="020B0604020202020204" pitchFamily="34" charset="0"/>
              </a:rPr>
              <a:t>Goal orientation</a:t>
            </a:r>
            <a:r>
              <a:rPr lang="en-US" sz="2400" dirty="0">
                <a:latin typeface="Arial" panose="020B0604020202020204" pitchFamily="34" charset="0"/>
                <a:cs typeface="Arial" panose="020B0604020202020204" pitchFamily="34" charset="0"/>
              </a:rPr>
              <a:t>, Hofstede’s fourth dimension, is the manner in which people are motivated to work toward different kinds of goals.  </a:t>
            </a:r>
            <a:endParaRPr lang="en-US" sz="2400"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People </a:t>
            </a:r>
            <a:r>
              <a:rPr lang="en-US" sz="2400" dirty="0">
                <a:latin typeface="Arial" panose="020B0604020202020204" pitchFamily="34" charset="0"/>
                <a:cs typeface="Arial" panose="020B0604020202020204" pitchFamily="34" charset="0"/>
              </a:rPr>
              <a:t>exhibiting </a:t>
            </a:r>
            <a:r>
              <a:rPr lang="en-US" sz="2400" b="1" dirty="0">
                <a:latin typeface="Arial" panose="020B0604020202020204" pitchFamily="34" charset="0"/>
                <a:cs typeface="Arial" panose="020B0604020202020204" pitchFamily="34" charset="0"/>
              </a:rPr>
              <a:t>aggressive goal behavior</a:t>
            </a:r>
            <a:r>
              <a:rPr lang="en-US" sz="2400" dirty="0">
                <a:latin typeface="Arial" panose="020B0604020202020204" pitchFamily="34" charset="0"/>
                <a:cs typeface="Arial" panose="020B0604020202020204" pitchFamily="34" charset="0"/>
              </a:rPr>
              <a:t> place a high premium on material possessions, money, and assertiveness.  </a:t>
            </a:r>
            <a:endParaRPr lang="en-US" sz="2400"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Those </a:t>
            </a:r>
            <a:r>
              <a:rPr lang="en-US" sz="2400" dirty="0">
                <a:latin typeface="Arial" panose="020B0604020202020204" pitchFamily="34" charset="0"/>
                <a:cs typeface="Arial" panose="020B0604020202020204" pitchFamily="34" charset="0"/>
              </a:rPr>
              <a:t>who exhibit </a:t>
            </a:r>
            <a:r>
              <a:rPr lang="en-US" sz="2400" b="1" dirty="0">
                <a:latin typeface="Arial" panose="020B0604020202020204" pitchFamily="34" charset="0"/>
                <a:cs typeface="Arial" panose="020B0604020202020204" pitchFamily="34" charset="0"/>
              </a:rPr>
              <a:t>passive goal</a:t>
            </a:r>
            <a:r>
              <a:rPr lang="en-US" sz="2400"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behavior</a:t>
            </a:r>
            <a:r>
              <a:rPr lang="en-US" sz="2400" dirty="0">
                <a:latin typeface="Arial" panose="020B0604020202020204" pitchFamily="34" charset="0"/>
                <a:cs typeface="Arial" panose="020B0604020202020204" pitchFamily="34" charset="0"/>
              </a:rPr>
              <a:t> place a higher value on social relationships, quality of life, and concern for others </a:t>
            </a:r>
          </a:p>
        </p:txBody>
      </p:sp>
      <p:sp>
        <p:nvSpPr>
          <p:cNvPr id="4" name="Slide Number Placeholder 3"/>
          <p:cNvSpPr>
            <a:spLocks noGrp="1"/>
          </p:cNvSpPr>
          <p:nvPr>
            <p:ph type="sldNum" sz="quarter" idx="12"/>
          </p:nvPr>
        </p:nvSpPr>
        <p:spPr/>
        <p:txBody>
          <a:bodyPr/>
          <a:lstStyle/>
          <a:p>
            <a:fld id="{8464A4DC-098B-42AC-A336-181A2717BBE2}" type="slidenum">
              <a:rPr lang="en-US" smtClean="0"/>
              <a:t>37</a:t>
            </a:fld>
            <a:endParaRPr lang="en-US"/>
          </a:p>
        </p:txBody>
      </p:sp>
    </p:spTree>
    <p:extLst>
      <p:ext uri="{BB962C8B-B14F-4D97-AF65-F5344CB8AC3E}">
        <p14:creationId xmlns:p14="http://schemas.microsoft.com/office/powerpoint/2010/main" val="395920828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457200" algn="just">
              <a:spcBef>
                <a:spcPts val="0"/>
              </a:spcBef>
            </a:pPr>
            <a:r>
              <a:rPr lang="en-US" sz="3600" b="1" dirty="0">
                <a:latin typeface="Arial" panose="020B0604020202020204" pitchFamily="34" charset="0"/>
                <a:ea typeface="Times New Roman" panose="02020603050405020304" pitchFamily="18" charset="0"/>
                <a:cs typeface="Times New Roman" panose="02020603050405020304" pitchFamily="18" charset="0"/>
              </a:rPr>
              <a:t>Time Orientation </a:t>
            </a:r>
            <a:r>
              <a:rPr lang="en-US" sz="3600" dirty="0">
                <a:latin typeface="Arial" panose="020B0604020202020204" pitchFamily="34" charset="0"/>
                <a:ea typeface="Times New Roman" panose="02020603050405020304" pitchFamily="18" charset="0"/>
                <a:cs typeface="Times New Roman" panose="02020603050405020304" pitchFamily="18" charset="0"/>
              </a:rPr>
              <a:t> </a:t>
            </a:r>
            <a:endParaRPr lang="en-US" sz="4000" dirty="0">
              <a:latin typeface="Times New Roman" panose="02020603050405020304" pitchFamily="18" charset="0"/>
              <a:ea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q"/>
            </a:pPr>
            <a:r>
              <a:rPr lang="en-US" sz="2400" b="1" dirty="0">
                <a:latin typeface="Arial" panose="020B0604020202020204" pitchFamily="34" charset="0"/>
                <a:cs typeface="Arial" panose="020B0604020202020204" pitchFamily="34" charset="0"/>
              </a:rPr>
              <a:t>Time orientation</a:t>
            </a:r>
            <a:r>
              <a:rPr lang="en-US" sz="2400" dirty="0">
                <a:latin typeface="Arial" panose="020B0604020202020204" pitchFamily="34" charset="0"/>
                <a:cs typeface="Arial" panose="020B0604020202020204" pitchFamily="34" charset="0"/>
              </a:rPr>
              <a:t>, a fifth dimension in Hofstede’s framework, is the extent to which members of a culture adopt a long-term versus short-term outlook on life, work, and other aspects of society.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q"/>
            </a:pPr>
            <a:r>
              <a:rPr lang="en-US" sz="2400" dirty="0" smtClean="0">
                <a:latin typeface="Arial" panose="020B0604020202020204" pitchFamily="34" charset="0"/>
                <a:cs typeface="Arial" panose="020B0604020202020204" pitchFamily="34" charset="0"/>
              </a:rPr>
              <a:t>Cultures </a:t>
            </a:r>
            <a:r>
              <a:rPr lang="en-US" sz="2400" dirty="0">
                <a:latin typeface="Arial" panose="020B0604020202020204" pitchFamily="34" charset="0"/>
                <a:cs typeface="Arial" panose="020B0604020202020204" pitchFamily="34" charset="0"/>
              </a:rPr>
              <a:t>such as Japan, Hong Kong, and South Korea have a long-term orientation, while Pakistan and West Africa have a shorter-term outlook. </a:t>
            </a:r>
          </a:p>
        </p:txBody>
      </p:sp>
      <p:sp>
        <p:nvSpPr>
          <p:cNvPr id="4" name="Slide Number Placeholder 3"/>
          <p:cNvSpPr>
            <a:spLocks noGrp="1"/>
          </p:cNvSpPr>
          <p:nvPr>
            <p:ph type="sldNum" sz="quarter" idx="12"/>
          </p:nvPr>
        </p:nvSpPr>
        <p:spPr/>
        <p:txBody>
          <a:bodyPr/>
          <a:lstStyle/>
          <a:p>
            <a:fld id="{8464A4DC-098B-42AC-A336-181A2717BBE2}" type="slidenum">
              <a:rPr lang="en-US" smtClean="0"/>
              <a:t>38</a:t>
            </a:fld>
            <a:endParaRPr lang="en-US"/>
          </a:p>
        </p:txBody>
      </p:sp>
    </p:spTree>
    <p:extLst>
      <p:ext uri="{BB962C8B-B14F-4D97-AF65-F5344CB8AC3E}">
        <p14:creationId xmlns:p14="http://schemas.microsoft.com/office/powerpoint/2010/main" val="232478109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7303" y="2967335"/>
            <a:ext cx="7409401" cy="1446550"/>
          </a:xfrm>
          <a:prstGeom prst="rect">
            <a:avLst/>
          </a:prstGeom>
          <a:noFill/>
        </p:spPr>
        <p:txBody>
          <a:bodyPr wrap="none" lIns="91440" tIns="45720" rIns="91440" bIns="45720">
            <a:spAutoFit/>
          </a:bodyPr>
          <a:lstStyle/>
          <a:p>
            <a:pPr algn="ctr"/>
            <a:r>
              <a:rPr lang="en-US" sz="88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End of part one</a:t>
            </a:r>
            <a:endParaRPr lang="en-US" sz="8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2" name="Slide Number Placeholder 1"/>
          <p:cNvSpPr>
            <a:spLocks noGrp="1"/>
          </p:cNvSpPr>
          <p:nvPr>
            <p:ph type="sldNum" sz="quarter" idx="12"/>
          </p:nvPr>
        </p:nvSpPr>
        <p:spPr/>
        <p:txBody>
          <a:bodyPr/>
          <a:lstStyle/>
          <a:p>
            <a:fld id="{8464A4DC-098B-42AC-A336-181A2717BBE2}" type="slidenum">
              <a:rPr lang="en-US" smtClean="0"/>
              <a:t>39</a:t>
            </a:fld>
            <a:endParaRPr lang="en-US"/>
          </a:p>
        </p:txBody>
      </p:sp>
    </p:spTree>
    <p:extLst>
      <p:ext uri="{BB962C8B-B14F-4D97-AF65-F5344CB8AC3E}">
        <p14:creationId xmlns:p14="http://schemas.microsoft.com/office/powerpoint/2010/main" val="3357354346"/>
      </p:ext>
    </p:extLst>
  </p:cSld>
  <p:clrMapOvr>
    <a:masterClrMapping/>
  </p:clrMapOvr>
  <mc:AlternateContent xmlns:mc="http://schemas.openxmlformats.org/markup-compatibility/2006" xmlns:p14="http://schemas.microsoft.com/office/powerpoint/2010/main">
    <mc:Choice Requires="p14">
      <p:transition spd="slow" p14:dur="4000">
        <p14:rippl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 </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International Management and Cultural </a:t>
            </a:r>
            <a:r>
              <a:rPr lang="en-US" dirty="0" smtClean="0">
                <a:latin typeface="Arial" panose="020B0604020202020204" pitchFamily="34" charset="0"/>
                <a:cs typeface="Arial" panose="020B0604020202020204" pitchFamily="34" charset="0"/>
              </a:rPr>
              <a:t>Differences</a:t>
            </a: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Understanding New </a:t>
            </a:r>
            <a:r>
              <a:rPr lang="en-US" dirty="0" smtClean="0">
                <a:latin typeface="Arial" panose="020B0604020202020204" pitchFamily="34" charset="0"/>
                <a:cs typeface="Arial" panose="020B0604020202020204" pitchFamily="34" charset="0"/>
              </a:rPr>
              <a:t>Cultures</a:t>
            </a: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Nature of Ethics and Social Responsibility in International </a:t>
            </a:r>
            <a:r>
              <a:rPr lang="en-US" dirty="0" smtClean="0">
                <a:latin typeface="Arial" panose="020B0604020202020204" pitchFamily="34" charset="0"/>
                <a:cs typeface="Arial" panose="020B0604020202020204" pitchFamily="34" charset="0"/>
              </a:rPr>
              <a:t>Business</a:t>
            </a: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Ethics in Cross-cultural and International </a:t>
            </a:r>
            <a:r>
              <a:rPr lang="en-US" dirty="0" smtClean="0">
                <a:latin typeface="Arial" panose="020B0604020202020204" pitchFamily="34" charset="0"/>
                <a:cs typeface="Arial" panose="020B0604020202020204" pitchFamily="34" charset="0"/>
              </a:rPr>
              <a:t>Contexts</a:t>
            </a: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Managing Ethical Behavior Across Borders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Social Responsibility in Cross-cultural and International Contexts </a:t>
            </a:r>
            <a:endParaRPr lang="en-US" dirty="0"/>
          </a:p>
        </p:txBody>
      </p:sp>
      <p:sp>
        <p:nvSpPr>
          <p:cNvPr id="4" name="Slide Number Placeholder 3"/>
          <p:cNvSpPr>
            <a:spLocks noGrp="1"/>
          </p:cNvSpPr>
          <p:nvPr>
            <p:ph type="sldNum" sz="quarter" idx="12"/>
          </p:nvPr>
        </p:nvSpPr>
        <p:spPr/>
        <p:txBody>
          <a:bodyPr/>
          <a:lstStyle/>
          <a:p>
            <a:fld id="{8464A4DC-098B-42AC-A336-181A2717BBE2}" type="slidenum">
              <a:rPr lang="en-US" smtClean="0"/>
              <a:t>40</a:t>
            </a:fld>
            <a:endParaRPr lang="en-US"/>
          </a:p>
        </p:txBody>
      </p:sp>
    </p:spTree>
    <p:extLst>
      <p:ext uri="{BB962C8B-B14F-4D97-AF65-F5344CB8AC3E}">
        <p14:creationId xmlns:p14="http://schemas.microsoft.com/office/powerpoint/2010/main" val="1167452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International Management and Cultural Differences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a:bodyPr>
          <a:lstStyle/>
          <a:p>
            <a:pPr algn="just">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Some experts believe that the world is currently experiencing a </a:t>
            </a:r>
            <a:r>
              <a:rPr lang="en-US" sz="2400" b="1" dirty="0">
                <a:latin typeface="Arial" panose="020B0604020202020204" pitchFamily="34" charset="0"/>
                <a:cs typeface="Arial" panose="020B0604020202020204" pitchFamily="34" charset="0"/>
              </a:rPr>
              <a:t>cultural convergence</a:t>
            </a:r>
            <a:r>
              <a:rPr lang="en-US" sz="2400" dirty="0">
                <a:latin typeface="Arial" panose="020B0604020202020204" pitchFamily="34" charset="0"/>
                <a:cs typeface="Arial" panose="020B0604020202020204" pitchFamily="34" charset="0"/>
              </a:rPr>
              <a:t>, as cultures grow more similar as a result of improvements in communication and transportation.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MNCs </a:t>
            </a:r>
            <a:r>
              <a:rPr lang="en-US" sz="2400" dirty="0">
                <a:latin typeface="Arial" panose="020B0604020202020204" pitchFamily="34" charset="0"/>
                <a:cs typeface="Arial" panose="020B0604020202020204" pitchFamily="34" charset="0"/>
              </a:rPr>
              <a:t>facilitate cultural convergence through their advertising and through their transfer of new management techniques, technologies, and cultural values.   </a:t>
            </a:r>
          </a:p>
        </p:txBody>
      </p:sp>
      <p:sp>
        <p:nvSpPr>
          <p:cNvPr id="4" name="Slide Number Placeholder 3"/>
          <p:cNvSpPr>
            <a:spLocks noGrp="1"/>
          </p:cNvSpPr>
          <p:nvPr>
            <p:ph type="sldNum" sz="quarter" idx="12"/>
          </p:nvPr>
        </p:nvSpPr>
        <p:spPr/>
        <p:txBody>
          <a:bodyPr/>
          <a:lstStyle/>
          <a:p>
            <a:fld id="{8464A4DC-098B-42AC-A336-181A2717BBE2}" type="slidenum">
              <a:rPr lang="en-US" smtClean="0"/>
              <a:t>41</a:t>
            </a:fld>
            <a:endParaRPr lang="en-US"/>
          </a:p>
        </p:txBody>
      </p:sp>
    </p:spTree>
    <p:extLst>
      <p:ext uri="{BB962C8B-B14F-4D97-AF65-F5344CB8AC3E}">
        <p14:creationId xmlns:p14="http://schemas.microsoft.com/office/powerpoint/2010/main" val="2164504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Understanding New Cultures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43339" y="1737361"/>
            <a:ext cx="7823421" cy="4023360"/>
          </a:xfrm>
        </p:spPr>
        <p:txBody>
          <a:bodyPr>
            <a:noAutofit/>
          </a:bodyPr>
          <a:lstStyle/>
          <a:p>
            <a:pPr algn="just">
              <a:lnSpc>
                <a:spcPct val="10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Individuals who rely on their </a:t>
            </a:r>
            <a:r>
              <a:rPr lang="en-US" sz="2400" b="1" dirty="0">
                <a:latin typeface="Arial" panose="020B0604020202020204" pitchFamily="34" charset="0"/>
                <a:cs typeface="Arial" panose="020B0604020202020204" pitchFamily="34" charset="0"/>
              </a:rPr>
              <a:t>self-reference criterion</a:t>
            </a:r>
            <a:r>
              <a:rPr lang="en-US" sz="2400" dirty="0">
                <a:latin typeface="Arial" panose="020B0604020202020204" pitchFamily="34" charset="0"/>
                <a:cs typeface="Arial" panose="020B0604020202020204" pitchFamily="34" charset="0"/>
              </a:rPr>
              <a:t> (the unconscious use of one’s own culture to assess new surroundings) may find themselves making numerous cultural blunders.  </a:t>
            </a:r>
            <a:endParaRPr lang="en-US" sz="24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is important that international </a:t>
            </a:r>
            <a:r>
              <a:rPr lang="en-US" sz="2400" dirty="0" smtClean="0">
                <a:latin typeface="Arial" panose="020B0604020202020204" pitchFamily="34" charset="0"/>
                <a:cs typeface="Arial" panose="020B0604020202020204" pitchFamily="34" charset="0"/>
              </a:rPr>
              <a:t>business persons </a:t>
            </a:r>
            <a:r>
              <a:rPr lang="en-US" sz="2400" dirty="0">
                <a:latin typeface="Arial" panose="020B0604020202020204" pitchFamily="34" charset="0"/>
                <a:cs typeface="Arial" panose="020B0604020202020204" pitchFamily="34" charset="0"/>
              </a:rPr>
              <a:t>attempt to follow a “when in Rome, do as the Romans do” philosophy.  </a:t>
            </a:r>
            <a:endParaRPr lang="en-US" sz="24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involves achieving</a:t>
            </a:r>
            <a:r>
              <a:rPr lang="en-US" sz="2400" b="1" dirty="0">
                <a:latin typeface="Arial" panose="020B0604020202020204" pitchFamily="34" charset="0"/>
                <a:cs typeface="Arial" panose="020B0604020202020204" pitchFamily="34" charset="0"/>
              </a:rPr>
              <a:t> cross-cultural literacy</a:t>
            </a:r>
            <a:r>
              <a:rPr lang="en-US" sz="2400" dirty="0">
                <a:latin typeface="Arial" panose="020B0604020202020204" pitchFamily="34" charset="0"/>
                <a:cs typeface="Arial" panose="020B0604020202020204" pitchFamily="34" charset="0"/>
              </a:rPr>
              <a:t>.  Cross-cultural literacy is best achieved through experiences, although cross-cultural training programs and information about specific cultures can facilitate the process.</a:t>
            </a:r>
          </a:p>
          <a:p>
            <a:pPr marL="0" indent="0" algn="just">
              <a:lnSpc>
                <a:spcPct val="10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42</a:t>
            </a:fld>
            <a:endParaRPr lang="en-US"/>
          </a:p>
        </p:txBody>
      </p:sp>
    </p:spTree>
    <p:extLst>
      <p:ext uri="{BB962C8B-B14F-4D97-AF65-F5344CB8AC3E}">
        <p14:creationId xmlns:p14="http://schemas.microsoft.com/office/powerpoint/2010/main" val="242111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Understanding New Cultures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buFont typeface="Courier New" panose="02070309020205020404" pitchFamily="49" charset="0"/>
              <a:buChar char="o"/>
            </a:pPr>
            <a:r>
              <a:rPr lang="en-US" sz="2400" b="1" dirty="0" smtClean="0">
                <a:latin typeface="Arial" panose="020B0604020202020204" pitchFamily="34" charset="0"/>
                <a:cs typeface="Arial" panose="020B0604020202020204" pitchFamily="34" charset="0"/>
              </a:rPr>
              <a:t>Acculturation</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occurs when an individual not only understands a foreign culture, but also modifies and adapts his or her behavior to make it compatible with the foreign culture.  </a:t>
            </a:r>
            <a:endParaRPr lang="en-US" sz="24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Acculturation </a:t>
            </a:r>
            <a:r>
              <a:rPr lang="en-US" sz="2400" dirty="0">
                <a:latin typeface="Arial" panose="020B0604020202020204" pitchFamily="34" charset="0"/>
                <a:cs typeface="Arial" panose="020B0604020202020204" pitchFamily="34" charset="0"/>
              </a:rPr>
              <a:t>is particularly important to the international businessperson that frequently interacts with foreigners.</a:t>
            </a:r>
          </a:p>
        </p:txBody>
      </p:sp>
      <p:sp>
        <p:nvSpPr>
          <p:cNvPr id="4" name="Slide Number Placeholder 3"/>
          <p:cNvSpPr>
            <a:spLocks noGrp="1"/>
          </p:cNvSpPr>
          <p:nvPr>
            <p:ph type="sldNum" sz="quarter" idx="12"/>
          </p:nvPr>
        </p:nvSpPr>
        <p:spPr/>
        <p:txBody>
          <a:bodyPr/>
          <a:lstStyle/>
          <a:p>
            <a:fld id="{8464A4DC-098B-42AC-A336-181A2717BBE2}" type="slidenum">
              <a:rPr lang="en-US" smtClean="0"/>
              <a:t>43</a:t>
            </a:fld>
            <a:endParaRPr lang="en-US"/>
          </a:p>
        </p:txBody>
      </p:sp>
    </p:spTree>
    <p:extLst>
      <p:ext uri="{BB962C8B-B14F-4D97-AF65-F5344CB8AC3E}">
        <p14:creationId xmlns:p14="http://schemas.microsoft.com/office/powerpoint/2010/main" val="3560501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7321" y="286604"/>
            <a:ext cx="8136835" cy="1450757"/>
          </a:xfrm>
        </p:spPr>
        <p:txBody>
          <a:bodyPr>
            <a:noAutofit/>
          </a:bodyPr>
          <a:lstStyle/>
          <a:p>
            <a:pPr algn="ctr"/>
            <a:r>
              <a:rPr lang="en-US" sz="3600" dirty="0" smtClean="0">
                <a:latin typeface="Arial" panose="020B0604020202020204" pitchFamily="34" charset="0"/>
                <a:cs typeface="Arial" panose="020B0604020202020204" pitchFamily="34" charset="0"/>
              </a:rPr>
              <a:t>Nature of Ethics and Social Responsibility in International Business</a:t>
            </a:r>
            <a:endParaRPr lang="en-US" sz="3600" dirty="0">
              <a:latin typeface="Arial" panose="020B0604020202020204" pitchFamily="34" charset="0"/>
              <a:cs typeface="Arial" panose="020B0604020202020204" pitchFamily="34" charset="0"/>
            </a:endParaRPr>
          </a:p>
        </p:txBody>
      </p:sp>
      <p:sp>
        <p:nvSpPr>
          <p:cNvPr id="5" name="Content Placeholder 4"/>
          <p:cNvSpPr>
            <a:spLocks noGrp="1"/>
          </p:cNvSpPr>
          <p:nvPr>
            <p:ph idx="1"/>
          </p:nvPr>
        </p:nvSpPr>
        <p:spPr>
          <a:xfrm>
            <a:off x="733838" y="1737361"/>
            <a:ext cx="7543800" cy="4023360"/>
          </a:xfrm>
        </p:spPr>
        <p:txBody>
          <a:bodyPr>
            <a:noAutofit/>
          </a:bodyPr>
          <a:lstStyle/>
          <a:p>
            <a:pPr algn="just">
              <a:lnSpc>
                <a:spcPct val="150000"/>
              </a:lnSpc>
              <a:buFont typeface="Wingdings" panose="05000000000000000000" pitchFamily="2" charset="2"/>
              <a:buChar char="Ø"/>
            </a:pPr>
            <a:r>
              <a:rPr lang="en-US" sz="2400" b="1" dirty="0">
                <a:latin typeface="Arial" panose="020B0604020202020204" pitchFamily="34" charset="0"/>
                <a:cs typeface="Arial" panose="020B0604020202020204" pitchFamily="34" charset="0"/>
              </a:rPr>
              <a:t>Ethics</a:t>
            </a:r>
            <a:r>
              <a:rPr lang="en-US" sz="2400" dirty="0">
                <a:latin typeface="Arial" panose="020B0604020202020204" pitchFamily="34" charset="0"/>
                <a:cs typeface="Arial" panose="020B0604020202020204" pitchFamily="34" charset="0"/>
              </a:rPr>
              <a:t> is defined as “an individual’s personal beliefs about whether a decision, behavior, or action is right or wrong.”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Ethical </a:t>
            </a:r>
            <a:r>
              <a:rPr lang="en-US" sz="2400" dirty="0">
                <a:latin typeface="Arial" panose="020B0604020202020204" pitchFamily="34" charset="0"/>
                <a:cs typeface="Arial" panose="020B0604020202020204" pitchFamily="34" charset="0"/>
              </a:rPr>
              <a:t>behavior usually refers to behavior that conforms to generally accepted social norms.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Unethical </a:t>
            </a:r>
            <a:r>
              <a:rPr lang="en-US" sz="2400" dirty="0">
                <a:latin typeface="Arial" panose="020B0604020202020204" pitchFamily="34" charset="0"/>
                <a:cs typeface="Arial" panose="020B0604020202020204" pitchFamily="34" charset="0"/>
              </a:rPr>
              <a:t>behavior describes behavior that does not conform to generally accepted social norms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8464A4DC-098B-42AC-A336-181A2717BBE2}" type="slidenum">
              <a:rPr lang="en-US" smtClean="0"/>
              <a:t>44</a:t>
            </a:fld>
            <a:endParaRPr lang="en-US"/>
          </a:p>
        </p:txBody>
      </p:sp>
    </p:spTree>
    <p:extLst>
      <p:ext uri="{BB962C8B-B14F-4D97-AF65-F5344CB8AC3E}">
        <p14:creationId xmlns:p14="http://schemas.microsoft.com/office/powerpoint/2010/main" val="2474026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7321" y="286604"/>
            <a:ext cx="8136835" cy="1450757"/>
          </a:xfrm>
        </p:spPr>
        <p:txBody>
          <a:bodyPr>
            <a:noAutofit/>
          </a:bodyPr>
          <a:lstStyle/>
          <a:p>
            <a:pPr algn="ctr"/>
            <a:r>
              <a:rPr lang="en-US" sz="3600" dirty="0" smtClean="0">
                <a:latin typeface="Arial" panose="020B0604020202020204" pitchFamily="34" charset="0"/>
                <a:cs typeface="Arial" panose="020B0604020202020204" pitchFamily="34" charset="0"/>
              </a:rPr>
              <a:t>Nature of Ethics and Social Responsibility in International Business</a:t>
            </a:r>
            <a:endParaRPr lang="en-US" sz="3600" dirty="0">
              <a:latin typeface="Arial" panose="020B0604020202020204" pitchFamily="34" charset="0"/>
              <a:cs typeface="Arial" panose="020B0604020202020204" pitchFamily="34" charset="0"/>
            </a:endParaRPr>
          </a:p>
        </p:txBody>
      </p:sp>
      <p:sp>
        <p:nvSpPr>
          <p:cNvPr id="5" name="Content Placeholder 4"/>
          <p:cNvSpPr>
            <a:spLocks noGrp="1"/>
          </p:cNvSpPr>
          <p:nvPr>
            <p:ph idx="1"/>
          </p:nvPr>
        </p:nvSpPr>
        <p:spPr>
          <a:xfrm>
            <a:off x="733838" y="1737361"/>
            <a:ext cx="7543800" cy="4023360"/>
          </a:xfrm>
        </p:spPr>
        <p:txBody>
          <a:bodyPr>
            <a:noAutofit/>
          </a:bodyPr>
          <a:lstStyle/>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These definitions suggest the following generalizations: </a:t>
            </a:r>
          </a:p>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Individuals have their own personal belief systems about what constitutes ethical and unethical behavior.</a:t>
            </a:r>
          </a:p>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Common </a:t>
            </a:r>
            <a:r>
              <a:rPr lang="en-US" sz="2400" dirty="0">
                <a:latin typeface="Arial" panose="020B0604020202020204" pitchFamily="34" charset="0"/>
                <a:cs typeface="Arial" panose="020B0604020202020204" pitchFamily="34" charset="0"/>
              </a:rPr>
              <a:t>cultural contexts usually lead to similar views on ethical and unethical behavior.</a:t>
            </a:r>
          </a:p>
          <a:p>
            <a:pPr algn="just">
              <a:lnSpc>
                <a:spcPct val="10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Individuals are able to rationalize behavior based on circumstances.</a:t>
            </a:r>
          </a:p>
          <a:p>
            <a:pPr algn="just">
              <a:lnSpc>
                <a:spcPct val="10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Individuals may deviate from their own belief systems based on different circumstances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8464A4DC-098B-42AC-A336-181A2717BBE2}" type="slidenum">
              <a:rPr lang="en-US" smtClean="0"/>
              <a:t>45</a:t>
            </a:fld>
            <a:endParaRPr lang="en-US"/>
          </a:p>
        </p:txBody>
      </p:sp>
    </p:spTree>
    <p:extLst>
      <p:ext uri="{BB962C8B-B14F-4D97-AF65-F5344CB8AC3E}">
        <p14:creationId xmlns:p14="http://schemas.microsoft.com/office/powerpoint/2010/main" val="319827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7321" y="286604"/>
            <a:ext cx="8136835" cy="1450757"/>
          </a:xfrm>
        </p:spPr>
        <p:txBody>
          <a:bodyPr>
            <a:noAutofit/>
          </a:bodyPr>
          <a:lstStyle/>
          <a:p>
            <a:pPr algn="ctr"/>
            <a:r>
              <a:rPr lang="en-US" sz="3600" dirty="0" smtClean="0">
                <a:latin typeface="Arial" panose="020B0604020202020204" pitchFamily="34" charset="0"/>
                <a:cs typeface="Arial" panose="020B0604020202020204" pitchFamily="34" charset="0"/>
              </a:rPr>
              <a:t>Nature of Ethics and Social Responsibility in International Business</a:t>
            </a:r>
            <a:endParaRPr lang="en-US" sz="3600" dirty="0">
              <a:latin typeface="Arial" panose="020B0604020202020204" pitchFamily="34" charset="0"/>
              <a:cs typeface="Arial" panose="020B0604020202020204" pitchFamily="34" charset="0"/>
            </a:endParaRPr>
          </a:p>
        </p:txBody>
      </p:sp>
      <p:sp>
        <p:nvSpPr>
          <p:cNvPr id="5" name="Content Placeholder 4"/>
          <p:cNvSpPr>
            <a:spLocks noGrp="1"/>
          </p:cNvSpPr>
          <p:nvPr>
            <p:ph idx="1"/>
          </p:nvPr>
        </p:nvSpPr>
        <p:spPr>
          <a:xfrm>
            <a:off x="733838" y="1737361"/>
            <a:ext cx="7543800" cy="4023360"/>
          </a:xfrm>
        </p:spPr>
        <p:txBody>
          <a:bodyPr>
            <a:noAutofit/>
          </a:bodyPr>
          <a:lstStyle/>
          <a:p>
            <a:pPr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Ethical </a:t>
            </a:r>
            <a:r>
              <a:rPr lang="en-US" sz="2400" dirty="0">
                <a:latin typeface="Arial" panose="020B0604020202020204" pitchFamily="34" charset="0"/>
                <a:cs typeface="Arial" panose="020B0604020202020204" pitchFamily="34" charset="0"/>
              </a:rPr>
              <a:t>values are strongly affected by national cultures and customs. </a:t>
            </a:r>
            <a:r>
              <a:rPr lang="en-US" sz="2400" b="1" dirty="0">
                <a:latin typeface="Arial" panose="020B0604020202020204" pitchFamily="34" charset="0"/>
                <a:cs typeface="Arial" panose="020B0604020202020204" pitchFamily="34" charset="0"/>
              </a:rPr>
              <a:t>Values</a:t>
            </a:r>
            <a:r>
              <a:rPr lang="en-US" sz="2400" dirty="0">
                <a:latin typeface="Arial" panose="020B0604020202020204" pitchFamily="34" charset="0"/>
                <a:cs typeface="Arial" panose="020B0604020202020204" pitchFamily="34" charset="0"/>
              </a:rPr>
              <a:t> are the things a person feels to be important.</a:t>
            </a:r>
          </a:p>
          <a:p>
            <a:pPr algn="just">
              <a:lnSpc>
                <a:spcPct val="15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Members of one culture may view a behavior as unethical, while members of another may view that same behavior as perfectly reasonable.</a:t>
            </a:r>
          </a:p>
        </p:txBody>
      </p:sp>
      <p:sp>
        <p:nvSpPr>
          <p:cNvPr id="2" name="Slide Number Placeholder 1"/>
          <p:cNvSpPr>
            <a:spLocks noGrp="1"/>
          </p:cNvSpPr>
          <p:nvPr>
            <p:ph type="sldNum" sz="quarter" idx="12"/>
          </p:nvPr>
        </p:nvSpPr>
        <p:spPr/>
        <p:txBody>
          <a:bodyPr/>
          <a:lstStyle/>
          <a:p>
            <a:fld id="{8464A4DC-098B-42AC-A336-181A2717BBE2}" type="slidenum">
              <a:rPr lang="en-US" smtClean="0"/>
              <a:t>46</a:t>
            </a:fld>
            <a:endParaRPr lang="en-US"/>
          </a:p>
        </p:txBody>
      </p:sp>
    </p:spTree>
    <p:extLst>
      <p:ext uri="{BB962C8B-B14F-4D97-AF65-F5344CB8AC3E}">
        <p14:creationId xmlns:p14="http://schemas.microsoft.com/office/powerpoint/2010/main" val="4138302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Ethics in Cross-cultural and International Contexts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Ethical behaviors are discussed in the context of how organizations treat their employees, how employees treat their organizations, and how employees and their organizations treat other economic agents.</a:t>
            </a:r>
          </a:p>
        </p:txBody>
      </p:sp>
      <p:sp>
        <p:nvSpPr>
          <p:cNvPr id="4" name="Slide Number Placeholder 3"/>
          <p:cNvSpPr>
            <a:spLocks noGrp="1"/>
          </p:cNvSpPr>
          <p:nvPr>
            <p:ph type="sldNum" sz="quarter" idx="12"/>
          </p:nvPr>
        </p:nvSpPr>
        <p:spPr/>
        <p:txBody>
          <a:bodyPr/>
          <a:lstStyle/>
          <a:p>
            <a:fld id="{8464A4DC-098B-42AC-A336-181A2717BBE2}" type="slidenum">
              <a:rPr lang="en-US" smtClean="0"/>
              <a:t>47</a:t>
            </a:fld>
            <a:endParaRPr lang="en-US"/>
          </a:p>
        </p:txBody>
      </p:sp>
    </p:spTree>
    <p:extLst>
      <p:ext uri="{BB962C8B-B14F-4D97-AF65-F5344CB8AC3E}">
        <p14:creationId xmlns:p14="http://schemas.microsoft.com/office/powerpoint/2010/main" val="18828746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latin typeface="Arial" panose="020B0604020202020204" pitchFamily="34" charset="0"/>
                <a:cs typeface="Arial" panose="020B0604020202020204" pitchFamily="34" charset="0"/>
              </a:rPr>
              <a:t>How an Organization Treats its Employees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00000"/>
              </a:lnSpc>
              <a:buFont typeface="Wingdings" panose="05000000000000000000" pitchFamily="2" charset="2"/>
              <a:buChar char="q"/>
            </a:pPr>
            <a:r>
              <a:rPr lang="en-US" sz="2400" dirty="0">
                <a:solidFill>
                  <a:srgbClr val="00B0F0"/>
                </a:solidFill>
                <a:latin typeface="Arial" panose="020B0604020202020204" pitchFamily="34" charset="0"/>
                <a:cs typeface="Arial" panose="020B0604020202020204" pitchFamily="34" charset="0"/>
              </a:rPr>
              <a:t>Hiring and firing</a:t>
            </a:r>
            <a:r>
              <a:rPr lang="en-US" sz="2400" dirty="0">
                <a:latin typeface="Arial" panose="020B0604020202020204" pitchFamily="34" charset="0"/>
                <a:cs typeface="Arial" panose="020B0604020202020204" pitchFamily="34" charset="0"/>
              </a:rPr>
              <a:t>.  In some countries, ethical and legal guidelines suggest that hiring and firing decisions should be based solely on an individual’s ability to perform the job.  In other countries, it is perfectly legitimate to give preference to some individuals based on gender, ethnicity, age, or other factors.</a:t>
            </a:r>
          </a:p>
          <a:p>
            <a:pPr algn="just">
              <a:lnSpc>
                <a:spcPct val="100000"/>
              </a:lnSpc>
              <a:buFont typeface="Wingdings" panose="05000000000000000000" pitchFamily="2" charset="2"/>
              <a:buChar char="q"/>
            </a:pPr>
            <a:r>
              <a:rPr lang="en-US" sz="2400" dirty="0">
                <a:solidFill>
                  <a:srgbClr val="00B0F0"/>
                </a:solidFill>
                <a:latin typeface="Arial" panose="020B0604020202020204" pitchFamily="34" charset="0"/>
                <a:cs typeface="Arial" panose="020B0604020202020204" pitchFamily="34" charset="0"/>
              </a:rPr>
              <a:t>Wages and working conditions</a:t>
            </a:r>
            <a:r>
              <a:rPr lang="en-US" sz="2400" dirty="0">
                <a:latin typeface="Arial" panose="020B0604020202020204" pitchFamily="34" charset="0"/>
                <a:cs typeface="Arial" panose="020B0604020202020204" pitchFamily="34" charset="0"/>
              </a:rPr>
              <a:t>. Similarly, what constitutes appropriate working conditions and a fair wage differs across countries. Protection of employee privacy rights, for example, may vary widely.</a:t>
            </a:r>
          </a:p>
        </p:txBody>
      </p:sp>
      <p:sp>
        <p:nvSpPr>
          <p:cNvPr id="4" name="Slide Number Placeholder 3"/>
          <p:cNvSpPr>
            <a:spLocks noGrp="1"/>
          </p:cNvSpPr>
          <p:nvPr>
            <p:ph type="sldNum" sz="quarter" idx="12"/>
          </p:nvPr>
        </p:nvSpPr>
        <p:spPr/>
        <p:txBody>
          <a:bodyPr/>
          <a:lstStyle/>
          <a:p>
            <a:fld id="{8464A4DC-098B-42AC-A336-181A2717BBE2}" type="slidenum">
              <a:rPr lang="en-US" smtClean="0"/>
              <a:t>48</a:t>
            </a:fld>
            <a:endParaRPr lang="en-US"/>
          </a:p>
        </p:txBody>
      </p:sp>
    </p:spTree>
    <p:extLst>
      <p:ext uri="{BB962C8B-B14F-4D97-AF65-F5344CB8AC3E}">
        <p14:creationId xmlns:p14="http://schemas.microsoft.com/office/powerpoint/2010/main" val="3438551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latin typeface="Arial" panose="020B0604020202020204" pitchFamily="34" charset="0"/>
                <a:cs typeface="Arial" panose="020B0604020202020204" pitchFamily="34" charset="0"/>
              </a:rPr>
              <a:t>How Employees Treat the Organization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03583" y="1737361"/>
            <a:ext cx="7964556" cy="4023360"/>
          </a:xfrm>
        </p:spPr>
        <p:txBody>
          <a:bodyPr>
            <a:noAutofit/>
          </a:bodyPr>
          <a:lstStyle/>
          <a:p>
            <a:pPr algn="just">
              <a:lnSpc>
                <a:spcPct val="100000"/>
              </a:lnSpc>
              <a:buFont typeface="Wingdings" panose="05000000000000000000" pitchFamily="2" charset="2"/>
              <a:buChar char="q"/>
            </a:pPr>
            <a:r>
              <a:rPr lang="en-US" sz="2100" dirty="0">
                <a:solidFill>
                  <a:srgbClr val="00B0F0"/>
                </a:solidFill>
                <a:latin typeface="Arial" panose="020B0604020202020204" pitchFamily="34" charset="0"/>
                <a:cs typeface="Arial" panose="020B0604020202020204" pitchFamily="34" charset="0"/>
              </a:rPr>
              <a:t>Conflicts of interest</a:t>
            </a:r>
            <a:r>
              <a:rPr lang="en-US" sz="2100" dirty="0">
                <a:latin typeface="Arial" panose="020B0604020202020204" pitchFamily="34" charset="0"/>
                <a:cs typeface="Arial" panose="020B0604020202020204" pitchFamily="34" charset="0"/>
              </a:rPr>
              <a:t>. A conflict of interest occurs when a decision potentially benefits the individual to the possible detriment of the organizations.  For example, in some cultures, giving and receiving gifts from suppliers is acceptable, while in others it is not.</a:t>
            </a:r>
          </a:p>
          <a:p>
            <a:pPr algn="just">
              <a:lnSpc>
                <a:spcPct val="100000"/>
              </a:lnSpc>
              <a:buFont typeface="Wingdings" panose="05000000000000000000" pitchFamily="2" charset="2"/>
              <a:buChar char="q"/>
            </a:pPr>
            <a:r>
              <a:rPr lang="en-US" sz="2100" dirty="0">
                <a:solidFill>
                  <a:srgbClr val="00B0F0"/>
                </a:solidFill>
                <a:latin typeface="Arial" panose="020B0604020202020204" pitchFamily="34" charset="0"/>
                <a:cs typeface="Arial" panose="020B0604020202020204" pitchFamily="34" charset="0"/>
              </a:rPr>
              <a:t>Secrecy and confidentiality</a:t>
            </a:r>
            <a:r>
              <a:rPr lang="en-US" sz="2100" dirty="0">
                <a:latin typeface="Arial" panose="020B0604020202020204" pitchFamily="34" charset="0"/>
                <a:cs typeface="Arial" panose="020B0604020202020204" pitchFamily="34" charset="0"/>
              </a:rPr>
              <a:t>. In many cultures, there are laws restricting the disclosure of sensitive information by a firm’s employee to competitors.  In China, noncompetition clauses in contracts (where an employee is prohibited for a certain time from “working for the competition”) are difficult to enforce.</a:t>
            </a:r>
          </a:p>
          <a:p>
            <a:pPr algn="just">
              <a:lnSpc>
                <a:spcPct val="100000"/>
              </a:lnSpc>
              <a:buFont typeface="Wingdings" panose="05000000000000000000" pitchFamily="2" charset="2"/>
              <a:buChar char="q"/>
            </a:pPr>
            <a:r>
              <a:rPr lang="en-US" sz="2100" dirty="0">
                <a:latin typeface="Arial" panose="020B0604020202020204" pitchFamily="34" charset="0"/>
                <a:cs typeface="Arial" panose="020B0604020202020204" pitchFamily="34" charset="0"/>
              </a:rPr>
              <a:t>Simply put, honesty is at the heart of many of these ethical issues.  For example, is it okay to use the company telephone for personal calls?  The answer to that question may vary from one culture to another.</a:t>
            </a:r>
          </a:p>
        </p:txBody>
      </p:sp>
      <p:sp>
        <p:nvSpPr>
          <p:cNvPr id="4" name="Slide Number Placeholder 3"/>
          <p:cNvSpPr>
            <a:spLocks noGrp="1"/>
          </p:cNvSpPr>
          <p:nvPr>
            <p:ph type="sldNum" sz="quarter" idx="12"/>
          </p:nvPr>
        </p:nvSpPr>
        <p:spPr/>
        <p:txBody>
          <a:bodyPr/>
          <a:lstStyle/>
          <a:p>
            <a:fld id="{8464A4DC-098B-42AC-A336-181A2717BBE2}" type="slidenum">
              <a:rPr lang="en-US" smtClean="0"/>
              <a:t>49</a:t>
            </a:fld>
            <a:endParaRPr lang="en-US"/>
          </a:p>
        </p:txBody>
      </p:sp>
    </p:spTree>
    <p:extLst>
      <p:ext uri="{BB962C8B-B14F-4D97-AF65-F5344CB8AC3E}">
        <p14:creationId xmlns:p14="http://schemas.microsoft.com/office/powerpoint/2010/main" val="2482802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6104" y="286604"/>
            <a:ext cx="7730656" cy="1450757"/>
          </a:xfrm>
        </p:spPr>
        <p:txBody>
          <a:bodyPr>
            <a:noAutofit/>
          </a:bodyPr>
          <a:lstStyle/>
          <a:p>
            <a:pPr algn="ctr"/>
            <a:r>
              <a:rPr lang="en-US" sz="3600" b="1" dirty="0">
                <a:latin typeface="Arial" panose="020B0604020202020204" pitchFamily="34" charset="0"/>
                <a:cs typeface="Arial" panose="020B0604020202020204" pitchFamily="34" charset="0"/>
              </a:rPr>
              <a:t>How Employees and the Organization Treat Other Economic Agents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Bribery, pricing, financial disclosure, and advertising practices are all areas where practices vary from one culture to another.  </a:t>
            </a:r>
            <a:endParaRPr lang="en-US" sz="2400"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all these instances, managers may be confronted with accusations of unethical behavior. </a:t>
            </a:r>
          </a:p>
        </p:txBody>
      </p:sp>
      <p:sp>
        <p:nvSpPr>
          <p:cNvPr id="4" name="Slide Number Placeholder 3"/>
          <p:cNvSpPr>
            <a:spLocks noGrp="1"/>
          </p:cNvSpPr>
          <p:nvPr>
            <p:ph type="sldNum" sz="quarter" idx="12"/>
          </p:nvPr>
        </p:nvSpPr>
        <p:spPr/>
        <p:txBody>
          <a:bodyPr/>
          <a:lstStyle/>
          <a:p>
            <a:fld id="{8464A4DC-098B-42AC-A336-181A2717BBE2}" type="slidenum">
              <a:rPr lang="en-US" smtClean="0"/>
              <a:t>50</a:t>
            </a:fld>
            <a:endParaRPr lang="en-US"/>
          </a:p>
        </p:txBody>
      </p:sp>
    </p:spTree>
    <p:extLst>
      <p:ext uri="{BB962C8B-B14F-4D97-AF65-F5344CB8AC3E}">
        <p14:creationId xmlns:p14="http://schemas.microsoft.com/office/powerpoint/2010/main" val="1995306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Managing Ethical Behavior Across Borders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Even though ethics reside in individuals, many companies try to manage the ethical behavior of their employees by clearly specifying what the company considers to be ethical or unethical.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clear specification often takes the form of ethical guidelines or codes, ethics training, organizational practices, and/or corporate culture.</a:t>
            </a:r>
          </a:p>
        </p:txBody>
      </p:sp>
      <p:sp>
        <p:nvSpPr>
          <p:cNvPr id="4" name="Slide Number Placeholder 3"/>
          <p:cNvSpPr>
            <a:spLocks noGrp="1"/>
          </p:cNvSpPr>
          <p:nvPr>
            <p:ph type="sldNum" sz="quarter" idx="12"/>
          </p:nvPr>
        </p:nvSpPr>
        <p:spPr/>
        <p:txBody>
          <a:bodyPr/>
          <a:lstStyle/>
          <a:p>
            <a:fld id="{8464A4DC-098B-42AC-A336-181A2717BBE2}" type="slidenum">
              <a:rPr lang="en-US" smtClean="0"/>
              <a:t>51</a:t>
            </a:fld>
            <a:endParaRPr lang="en-US"/>
          </a:p>
        </p:txBody>
      </p:sp>
    </p:spTree>
    <p:extLst>
      <p:ext uri="{BB962C8B-B14F-4D97-AF65-F5344CB8AC3E}">
        <p14:creationId xmlns:p14="http://schemas.microsoft.com/office/powerpoint/2010/main" val="279551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latin typeface="Arial" panose="020B0604020202020204" pitchFamily="34" charset="0"/>
                <a:cs typeface="Arial" panose="020B0604020202020204" pitchFamily="34" charset="0"/>
              </a:rPr>
              <a:t>Guidelines and Codes of Ethics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lvl="0" algn="just">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Codes of ethics are written guidelines that detail how employees are to treat suppliers, customers, competitors, and other constituents. </a:t>
            </a:r>
            <a:endParaRPr lang="en-US" sz="2400"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multinational must make a decision as to whether to establish one overarching code for all of its units around the globe, or whether it should tailor each code to its local context.</a:t>
            </a:r>
          </a:p>
        </p:txBody>
      </p:sp>
      <p:sp>
        <p:nvSpPr>
          <p:cNvPr id="4" name="Slide Number Placeholder 3"/>
          <p:cNvSpPr>
            <a:spLocks noGrp="1"/>
          </p:cNvSpPr>
          <p:nvPr>
            <p:ph type="sldNum" sz="quarter" idx="12"/>
          </p:nvPr>
        </p:nvSpPr>
        <p:spPr/>
        <p:txBody>
          <a:bodyPr/>
          <a:lstStyle/>
          <a:p>
            <a:fld id="{8464A4DC-098B-42AC-A336-181A2717BBE2}" type="slidenum">
              <a:rPr lang="en-US" smtClean="0"/>
              <a:t>52</a:t>
            </a:fld>
            <a:endParaRPr lang="en-US"/>
          </a:p>
        </p:txBody>
      </p:sp>
    </p:spTree>
    <p:extLst>
      <p:ext uri="{BB962C8B-B14F-4D97-AF65-F5344CB8AC3E}">
        <p14:creationId xmlns:p14="http://schemas.microsoft.com/office/powerpoint/2010/main" val="1475154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latin typeface="Arial" panose="020B0604020202020204" pitchFamily="34" charset="0"/>
                <a:cs typeface="Arial" panose="020B0604020202020204" pitchFamily="34" charset="0"/>
              </a:rPr>
              <a:t>Ethics Training</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lvl="0" algn="just">
              <a:lnSpc>
                <a:spcPct val="150000"/>
              </a:lnSpc>
              <a:buFont typeface="Wingdings" panose="05000000000000000000" pitchFamily="2" charset="2"/>
              <a:buChar char="Ø"/>
            </a:pPr>
            <a:r>
              <a:rPr lang="en-US" sz="2400" dirty="0">
                <a:latin typeface="Arial" panose="020B0604020202020204" pitchFamily="34" charset="0"/>
                <a:cs typeface="Arial" panose="020B0604020202020204" pitchFamily="34" charset="0"/>
              </a:rPr>
              <a:t>Given that it is probably impossible to foresee all potential ethical dilemmas and cover them in a code, some multinational corporations address ethical issues proactively, by offering employees training on how to cope with ethical dilemmas. </a:t>
            </a:r>
            <a:endParaRPr lang="en-US" sz="2400"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For </a:t>
            </a:r>
            <a:r>
              <a:rPr lang="en-US" sz="2400" dirty="0">
                <a:latin typeface="Arial" panose="020B0604020202020204" pitchFamily="34" charset="0"/>
                <a:cs typeface="Arial" panose="020B0604020202020204" pitchFamily="34" charset="0"/>
              </a:rPr>
              <a:t>expatriates in particular, it is important that they receive some training in the business practices and values of the society where they are stationed.</a:t>
            </a:r>
          </a:p>
        </p:txBody>
      </p:sp>
      <p:sp>
        <p:nvSpPr>
          <p:cNvPr id="4" name="Slide Number Placeholder 3"/>
          <p:cNvSpPr>
            <a:spLocks noGrp="1"/>
          </p:cNvSpPr>
          <p:nvPr>
            <p:ph type="sldNum" sz="quarter" idx="12"/>
          </p:nvPr>
        </p:nvSpPr>
        <p:spPr/>
        <p:txBody>
          <a:bodyPr/>
          <a:lstStyle/>
          <a:p>
            <a:fld id="{8464A4DC-098B-42AC-A336-181A2717BBE2}" type="slidenum">
              <a:rPr lang="en-US" smtClean="0"/>
              <a:t>53</a:t>
            </a:fld>
            <a:endParaRPr lang="en-US"/>
          </a:p>
        </p:txBody>
      </p:sp>
    </p:spTree>
    <p:extLst>
      <p:ext uri="{BB962C8B-B14F-4D97-AF65-F5344CB8AC3E}">
        <p14:creationId xmlns:p14="http://schemas.microsoft.com/office/powerpoint/2010/main" val="3448768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latin typeface="Arial" panose="020B0604020202020204" pitchFamily="34" charset="0"/>
                <a:cs typeface="Arial" panose="020B0604020202020204" pitchFamily="34" charset="0"/>
              </a:rPr>
              <a:t>Organizational Practices and the Corporate Culture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lvl="0" algn="just">
              <a:lnSpc>
                <a:spcPct val="100000"/>
              </a:lnSpc>
              <a:buFont typeface="Wingdings" panose="05000000000000000000" pitchFamily="2" charset="2"/>
              <a:buChar char="Ø"/>
            </a:pPr>
            <a:r>
              <a:rPr lang="en-US" sz="2300" dirty="0">
                <a:latin typeface="Arial" panose="020B0604020202020204" pitchFamily="34" charset="0"/>
                <a:cs typeface="Arial" panose="020B0604020202020204" pitchFamily="34" charset="0"/>
              </a:rPr>
              <a:t>Organizational practices and corporate culture contribute to establishing the ethical climate of the firm. </a:t>
            </a:r>
            <a:endParaRPr lang="en-US" sz="2300" dirty="0" smtClean="0">
              <a:latin typeface="Arial" panose="020B0604020202020204" pitchFamily="34" charset="0"/>
              <a:cs typeface="Arial" panose="020B0604020202020204" pitchFamily="34" charset="0"/>
            </a:endParaRPr>
          </a:p>
          <a:p>
            <a:pPr lvl="0" algn="just">
              <a:lnSpc>
                <a:spcPct val="100000"/>
              </a:lnSpc>
              <a:buFont typeface="Wingdings" panose="05000000000000000000" pitchFamily="2" charset="2"/>
              <a:buChar char="Ø"/>
            </a:pPr>
            <a:r>
              <a:rPr lang="en-US" sz="2300" dirty="0" smtClean="0">
                <a:latin typeface="Arial" panose="020B0604020202020204" pitchFamily="34" charset="0"/>
                <a:cs typeface="Arial" panose="020B0604020202020204" pitchFamily="34" charset="0"/>
              </a:rPr>
              <a:t>If </a:t>
            </a:r>
            <a:r>
              <a:rPr lang="en-US" sz="2300" dirty="0">
                <a:latin typeface="Arial" panose="020B0604020202020204" pitchFamily="34" charset="0"/>
                <a:cs typeface="Arial" panose="020B0604020202020204" pitchFamily="34" charset="0"/>
              </a:rPr>
              <a:t>top leaders in a firm behave in an ethical manner and violations of ethical standards are promptly and appropriately addressed, the rest of the organization quickly understands the expectations for their own behavior.</a:t>
            </a:r>
          </a:p>
          <a:p>
            <a:pPr lvl="0" algn="just">
              <a:lnSpc>
                <a:spcPct val="100000"/>
              </a:lnSpc>
              <a:buFont typeface="Wingdings" panose="05000000000000000000" pitchFamily="2" charset="2"/>
              <a:buChar char="Ø"/>
            </a:pPr>
            <a:r>
              <a:rPr lang="en-US" sz="2300" dirty="0">
                <a:latin typeface="Arial" panose="020B0604020202020204" pitchFamily="34" charset="0"/>
                <a:cs typeface="Arial" panose="020B0604020202020204" pitchFamily="34" charset="0"/>
              </a:rPr>
              <a:t>In particular countries, bribery is practically a way of life. </a:t>
            </a:r>
            <a:endParaRPr lang="en-US" sz="2300" dirty="0" smtClean="0">
              <a:latin typeface="Arial" panose="020B0604020202020204" pitchFamily="34" charset="0"/>
              <a:cs typeface="Arial" panose="020B0604020202020204" pitchFamily="34" charset="0"/>
            </a:endParaRPr>
          </a:p>
          <a:p>
            <a:pPr lvl="0" algn="just">
              <a:lnSpc>
                <a:spcPct val="100000"/>
              </a:lnSpc>
              <a:buFont typeface="Wingdings" panose="05000000000000000000" pitchFamily="2" charset="2"/>
              <a:buChar char="Ø"/>
            </a:pPr>
            <a:r>
              <a:rPr lang="en-US" sz="2300" dirty="0" smtClean="0">
                <a:latin typeface="Arial" panose="020B0604020202020204" pitchFamily="34" charset="0"/>
                <a:cs typeface="Arial" panose="020B0604020202020204" pitchFamily="34" charset="0"/>
              </a:rPr>
              <a:t>Organizations </a:t>
            </a:r>
            <a:r>
              <a:rPr lang="en-US" sz="2300" dirty="0">
                <a:latin typeface="Arial" panose="020B0604020202020204" pitchFamily="34" charset="0"/>
                <a:cs typeface="Arial" panose="020B0604020202020204" pitchFamily="34" charset="0"/>
              </a:rPr>
              <a:t>need to be very clear about their practices in such environments if they wish their employees to adhere to company standards instead of local standards.</a:t>
            </a:r>
          </a:p>
        </p:txBody>
      </p:sp>
      <p:sp>
        <p:nvSpPr>
          <p:cNvPr id="4" name="Slide Number Placeholder 3"/>
          <p:cNvSpPr>
            <a:spLocks noGrp="1"/>
          </p:cNvSpPr>
          <p:nvPr>
            <p:ph type="sldNum" sz="quarter" idx="12"/>
          </p:nvPr>
        </p:nvSpPr>
        <p:spPr/>
        <p:txBody>
          <a:bodyPr/>
          <a:lstStyle/>
          <a:p>
            <a:fld id="{8464A4DC-098B-42AC-A336-181A2717BBE2}" type="slidenum">
              <a:rPr lang="en-US" smtClean="0"/>
              <a:t>54</a:t>
            </a:fld>
            <a:endParaRPr lang="en-US"/>
          </a:p>
        </p:txBody>
      </p:sp>
    </p:spTree>
    <p:extLst>
      <p:ext uri="{BB962C8B-B14F-4D97-AF65-F5344CB8AC3E}">
        <p14:creationId xmlns:p14="http://schemas.microsoft.com/office/powerpoint/2010/main" val="939434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Social Responsibility in Cross-cultural and International Contexts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Social responsibility is the set of obligations an organization undertakes to protect and enhance the society in which it functions.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Ethics </a:t>
            </a:r>
            <a:r>
              <a:rPr lang="en-US" sz="2400" dirty="0">
                <a:latin typeface="Arial" panose="020B0604020202020204" pitchFamily="34" charset="0"/>
                <a:cs typeface="Arial" panose="020B0604020202020204" pitchFamily="34" charset="0"/>
              </a:rPr>
              <a:t>relates to individual employees.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Social </a:t>
            </a:r>
            <a:r>
              <a:rPr lang="en-US" sz="2400" dirty="0">
                <a:latin typeface="Arial" panose="020B0604020202020204" pitchFamily="34" charset="0"/>
                <a:cs typeface="Arial" panose="020B0604020202020204" pitchFamily="34" charset="0"/>
              </a:rPr>
              <a:t>responsibility relates to the organization itself.</a:t>
            </a:r>
          </a:p>
        </p:txBody>
      </p:sp>
      <p:sp>
        <p:nvSpPr>
          <p:cNvPr id="4" name="Slide Number Placeholder 3"/>
          <p:cNvSpPr>
            <a:spLocks noGrp="1"/>
          </p:cNvSpPr>
          <p:nvPr>
            <p:ph type="sldNum" sz="quarter" idx="12"/>
          </p:nvPr>
        </p:nvSpPr>
        <p:spPr/>
        <p:txBody>
          <a:bodyPr/>
          <a:lstStyle/>
          <a:p>
            <a:fld id="{8464A4DC-098B-42AC-A336-181A2717BBE2}" type="slidenum">
              <a:rPr lang="en-US" smtClean="0"/>
              <a:t>55</a:t>
            </a:fld>
            <a:endParaRPr lang="en-US"/>
          </a:p>
        </p:txBody>
      </p:sp>
    </p:spTree>
    <p:extLst>
      <p:ext uri="{BB962C8B-B14F-4D97-AF65-F5344CB8AC3E}">
        <p14:creationId xmlns:p14="http://schemas.microsoft.com/office/powerpoint/2010/main" val="22381040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Areas of Social Responsibility </a:t>
            </a:r>
            <a:r>
              <a:rPr lang="en-US" sz="3600" dirty="0" smtClean="0">
                <a:latin typeface="Arial" panose="020B0604020202020204" pitchFamily="34" charset="0"/>
                <a:cs typeface="Arial" panose="020B0604020202020204" pitchFamily="34" charset="0"/>
              </a:rPr>
              <a:t> </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50000"/>
              </a:lnSpc>
              <a:buFont typeface="Arial" panose="020B0604020202020204" pitchFamily="34" charset="0"/>
              <a:buChar char="•"/>
            </a:pPr>
            <a:r>
              <a:rPr lang="en-US" sz="2300" dirty="0">
                <a:latin typeface="Arial" panose="020B0604020202020204" pitchFamily="34" charset="0"/>
                <a:cs typeface="Arial" panose="020B0604020202020204" pitchFamily="34" charset="0"/>
              </a:rPr>
              <a:t>Organizations may exercise social responsibility toward their stakeholders, toward the natural environment, and toward general social welfare. </a:t>
            </a:r>
            <a:endParaRPr lang="en-US" sz="2300" dirty="0" smtClean="0">
              <a:latin typeface="Arial" panose="020B0604020202020204" pitchFamily="34" charset="0"/>
              <a:cs typeface="Arial" panose="020B0604020202020204" pitchFamily="34" charset="0"/>
            </a:endParaRPr>
          </a:p>
          <a:p>
            <a:pPr algn="just">
              <a:lnSpc>
                <a:spcPct val="150000"/>
              </a:lnSpc>
              <a:buFont typeface="Arial" panose="020B0604020202020204" pitchFamily="34" charset="0"/>
              <a:buChar char="•"/>
            </a:pPr>
            <a:r>
              <a:rPr lang="en-US" sz="2300" dirty="0" smtClean="0">
                <a:latin typeface="Arial" panose="020B0604020202020204" pitchFamily="34" charset="0"/>
                <a:cs typeface="Arial" panose="020B0604020202020204" pitchFamily="34" charset="0"/>
              </a:rPr>
              <a:t>Some </a:t>
            </a:r>
            <a:r>
              <a:rPr lang="en-US" sz="2300" dirty="0">
                <a:latin typeface="Arial" panose="020B0604020202020204" pitchFamily="34" charset="0"/>
                <a:cs typeface="Arial" panose="020B0604020202020204" pitchFamily="34" charset="0"/>
              </a:rPr>
              <a:t>organizations acknowledge their responsibilities in all three areas and strive diligently to meet each of them, while others emphasize only one or two areas of social responsibility. </a:t>
            </a:r>
            <a:endParaRPr lang="en-US" sz="2300" dirty="0" smtClean="0">
              <a:latin typeface="Arial" panose="020B0604020202020204" pitchFamily="34" charset="0"/>
              <a:cs typeface="Arial" panose="020B0604020202020204" pitchFamily="34" charset="0"/>
            </a:endParaRPr>
          </a:p>
          <a:p>
            <a:pPr algn="just">
              <a:lnSpc>
                <a:spcPct val="150000"/>
              </a:lnSpc>
              <a:buFont typeface="Arial" panose="020B0604020202020204" pitchFamily="34" charset="0"/>
              <a:buChar char="•"/>
            </a:pPr>
            <a:r>
              <a:rPr lang="en-US" sz="2300" dirty="0" smtClean="0">
                <a:latin typeface="Arial" panose="020B0604020202020204" pitchFamily="34" charset="0"/>
                <a:cs typeface="Arial" panose="020B0604020202020204" pitchFamily="34" charset="0"/>
              </a:rPr>
              <a:t>And </a:t>
            </a:r>
            <a:r>
              <a:rPr lang="en-US" sz="2300" dirty="0">
                <a:latin typeface="Arial" panose="020B0604020202020204" pitchFamily="34" charset="0"/>
                <a:cs typeface="Arial" panose="020B0604020202020204" pitchFamily="34" charset="0"/>
              </a:rPr>
              <a:t>a few acknowledge no social responsibility at </a:t>
            </a:r>
            <a:r>
              <a:rPr lang="en-US" sz="2300" dirty="0" smtClean="0">
                <a:latin typeface="Arial" panose="020B0604020202020204" pitchFamily="34" charset="0"/>
                <a:cs typeface="Arial" panose="020B0604020202020204" pitchFamily="34" charset="0"/>
              </a:rPr>
              <a:t>all.</a:t>
            </a:r>
          </a:p>
          <a:p>
            <a:pPr algn="just">
              <a:lnSpc>
                <a:spcPct val="150000"/>
              </a:lnSpc>
              <a:buFont typeface="Arial" panose="020B0604020202020204" pitchFamily="34" charset="0"/>
              <a:buChar char="•"/>
            </a:pP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56</a:t>
            </a:fld>
            <a:endParaRPr lang="en-US"/>
          </a:p>
        </p:txBody>
      </p:sp>
    </p:spTree>
    <p:extLst>
      <p:ext uri="{BB962C8B-B14F-4D97-AF65-F5344CB8AC3E}">
        <p14:creationId xmlns:p14="http://schemas.microsoft.com/office/powerpoint/2010/main" val="2125293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Areas of Social Responsibility </a:t>
            </a:r>
            <a:r>
              <a:rPr lang="en-US" sz="3600" dirty="0" smtClean="0">
                <a:latin typeface="Arial" panose="020B0604020202020204" pitchFamily="34" charset="0"/>
                <a:cs typeface="Arial" panose="020B0604020202020204" pitchFamily="34" charset="0"/>
              </a:rPr>
              <a:t> </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pPr>
            <a:r>
              <a:rPr lang="en-US" sz="2400" b="1" dirty="0" smtClean="0">
                <a:latin typeface="Arial" panose="020B0604020202020204" pitchFamily="34" charset="0"/>
                <a:cs typeface="Arial" panose="020B0604020202020204" pitchFamily="34" charset="0"/>
              </a:rPr>
              <a:t>Organizational </a:t>
            </a:r>
            <a:r>
              <a:rPr lang="en-US" sz="2400" b="1" dirty="0">
                <a:latin typeface="Arial" panose="020B0604020202020204" pitchFamily="34" charset="0"/>
                <a:cs typeface="Arial" panose="020B0604020202020204" pitchFamily="34" charset="0"/>
              </a:rPr>
              <a:t>Stakeholders</a:t>
            </a:r>
          </a:p>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Organizational </a:t>
            </a:r>
            <a:r>
              <a:rPr lang="en-US" sz="2400" dirty="0">
                <a:latin typeface="Arial" panose="020B0604020202020204" pitchFamily="34" charset="0"/>
                <a:cs typeface="Arial" panose="020B0604020202020204" pitchFamily="34" charset="0"/>
              </a:rPr>
              <a:t>stakeholders are those people and organizations that are directly affected by the practices of an organization and that have a stake in its performance.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Main </a:t>
            </a:r>
            <a:r>
              <a:rPr lang="en-US" sz="2400" dirty="0">
                <a:latin typeface="Arial" panose="020B0604020202020204" pitchFamily="34" charset="0"/>
                <a:cs typeface="Arial" panose="020B0604020202020204" pitchFamily="34" charset="0"/>
              </a:rPr>
              <a:t>stakeholder groups include customers, employees, and investors.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Organizations </a:t>
            </a:r>
            <a:r>
              <a:rPr lang="en-US" sz="2400" dirty="0">
                <a:latin typeface="Arial" panose="020B0604020202020204" pitchFamily="34" charset="0"/>
                <a:cs typeface="Arial" panose="020B0604020202020204" pitchFamily="34" charset="0"/>
              </a:rPr>
              <a:t>that are socially responsible try to treat all the groups with fairness and honesty.</a:t>
            </a:r>
          </a:p>
          <a:p>
            <a:pPr algn="just">
              <a:lnSpc>
                <a:spcPct val="100000"/>
              </a:lnSpc>
            </a:pPr>
            <a:r>
              <a:rPr lang="en-US" sz="2400" b="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57</a:t>
            </a:fld>
            <a:endParaRPr lang="en-US"/>
          </a:p>
        </p:txBody>
      </p:sp>
    </p:spTree>
    <p:extLst>
      <p:ext uri="{BB962C8B-B14F-4D97-AF65-F5344CB8AC3E}">
        <p14:creationId xmlns:p14="http://schemas.microsoft.com/office/powerpoint/2010/main" val="4268878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Areas of Social Responsibility </a:t>
            </a:r>
            <a:r>
              <a:rPr lang="en-US" sz="3600" dirty="0" smtClean="0">
                <a:latin typeface="Arial" panose="020B0604020202020204" pitchFamily="34" charset="0"/>
                <a:cs typeface="Arial" panose="020B0604020202020204" pitchFamily="34" charset="0"/>
              </a:rPr>
              <a:t> </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pPr>
            <a:r>
              <a:rPr lang="en-US" sz="2400" b="1"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Natural Environment</a:t>
            </a:r>
            <a:endParaRPr lang="en-US" sz="2400" dirty="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Not </a:t>
            </a:r>
            <a:r>
              <a:rPr lang="en-US" sz="2400" dirty="0">
                <a:latin typeface="Arial" panose="020B0604020202020204" pitchFamily="34" charset="0"/>
                <a:cs typeface="Arial" panose="020B0604020202020204" pitchFamily="34" charset="0"/>
              </a:rPr>
              <a:t>long ago, many organizations indiscriminately dumped sewage, waste products from production, and trash into streams and rivers, into the air, and onto vacant land.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Today </a:t>
            </a:r>
            <a:r>
              <a:rPr lang="en-US" sz="2400" dirty="0">
                <a:latin typeface="Arial" panose="020B0604020202020204" pitchFamily="34" charset="0"/>
                <a:cs typeface="Arial" panose="020B0604020202020204" pitchFamily="34" charset="0"/>
              </a:rPr>
              <a:t>legal standards and social expectations have changed.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Still</a:t>
            </a:r>
            <a:r>
              <a:rPr lang="en-US" sz="2400" dirty="0">
                <a:latin typeface="Arial" panose="020B0604020202020204" pitchFamily="34" charset="0"/>
                <a:cs typeface="Arial" panose="020B0604020202020204" pitchFamily="34" charset="0"/>
              </a:rPr>
              <a:t>, abuses continue and the socially responsible firm continues to seek ways to protect the natural environment</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58</a:t>
            </a:fld>
            <a:endParaRPr lang="en-US"/>
          </a:p>
        </p:txBody>
      </p:sp>
    </p:spTree>
    <p:extLst>
      <p:ext uri="{BB962C8B-B14F-4D97-AF65-F5344CB8AC3E}">
        <p14:creationId xmlns:p14="http://schemas.microsoft.com/office/powerpoint/2010/main" val="9943451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Areas of Social Responsibility </a:t>
            </a:r>
            <a:r>
              <a:rPr lang="en-US" sz="3600" dirty="0" smtClean="0">
                <a:latin typeface="Arial" panose="020B0604020202020204" pitchFamily="34" charset="0"/>
                <a:cs typeface="Arial" panose="020B0604020202020204" pitchFamily="34" charset="0"/>
              </a:rPr>
              <a:t> </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pPr>
            <a:r>
              <a:rPr lang="en-US" sz="2400" b="1" dirty="0" smtClean="0">
                <a:latin typeface="Arial" panose="020B0604020202020204" pitchFamily="34" charset="0"/>
                <a:cs typeface="Arial" panose="020B0604020202020204" pitchFamily="34" charset="0"/>
              </a:rPr>
              <a:t>General </a:t>
            </a:r>
            <a:r>
              <a:rPr lang="en-US" sz="2400" b="1" dirty="0">
                <a:latin typeface="Arial" panose="020B0604020202020204" pitchFamily="34" charset="0"/>
                <a:cs typeface="Arial" panose="020B0604020202020204" pitchFamily="34" charset="0"/>
              </a:rPr>
              <a:t>Social Welfare</a:t>
            </a:r>
            <a:endParaRPr lang="en-US" sz="2400" dirty="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Some </a:t>
            </a:r>
            <a:r>
              <a:rPr lang="en-US" sz="2400" dirty="0">
                <a:latin typeface="Arial" panose="020B0604020202020204" pitchFamily="34" charset="0"/>
                <a:cs typeface="Arial" panose="020B0604020202020204" pitchFamily="34" charset="0"/>
              </a:rPr>
              <a:t>argue that, in addition to treating their stakeholders and the environment responsibly, business organizations should also promote the general welfare of society.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can be done through philanthropy, taking a role in public health and education, and attempts to correct social inequities (such as global poverty).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59</a:t>
            </a:fld>
            <a:endParaRPr lang="en-US"/>
          </a:p>
        </p:txBody>
      </p:sp>
    </p:spTree>
    <p:extLst>
      <p:ext uri="{BB962C8B-B14F-4D97-AF65-F5344CB8AC3E}">
        <p14:creationId xmlns:p14="http://schemas.microsoft.com/office/powerpoint/2010/main" val="16275801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Managing Social Responsibility Across Borders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r>
              <a:rPr lang="en-US" sz="2400" b="1" dirty="0">
                <a:latin typeface="Arial" panose="020B0604020202020204" pitchFamily="34" charset="0"/>
                <a:cs typeface="Arial" panose="020B0604020202020204" pitchFamily="34" charset="0"/>
              </a:rPr>
              <a:t>Approaches to Social Responsibility </a:t>
            </a:r>
            <a:endParaRPr lang="en-US" sz="2400" dirty="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300" dirty="0" smtClean="0">
                <a:latin typeface="Arial" panose="020B0604020202020204" pitchFamily="34" charset="0"/>
                <a:cs typeface="Arial" panose="020B0604020202020204" pitchFamily="34" charset="0"/>
              </a:rPr>
              <a:t>Some </a:t>
            </a:r>
            <a:r>
              <a:rPr lang="en-US" sz="2300" dirty="0">
                <a:latin typeface="Arial" panose="020B0604020202020204" pitchFamily="34" charset="0"/>
                <a:cs typeface="Arial" panose="020B0604020202020204" pitchFamily="34" charset="0"/>
              </a:rPr>
              <a:t>people advocate a greater social role for organizations, while others argue that the role is already too large.  </a:t>
            </a:r>
            <a:endParaRPr lang="en-US" sz="23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300" dirty="0" smtClean="0">
                <a:latin typeface="Arial" panose="020B0604020202020204" pitchFamily="34" charset="0"/>
                <a:cs typeface="Arial" panose="020B0604020202020204" pitchFamily="34" charset="0"/>
              </a:rPr>
              <a:t>Likewise</a:t>
            </a:r>
            <a:r>
              <a:rPr lang="en-US" sz="2300" dirty="0">
                <a:latin typeface="Arial" panose="020B0604020202020204" pitchFamily="34" charset="0"/>
                <a:cs typeface="Arial" panose="020B0604020202020204" pitchFamily="34" charset="0"/>
              </a:rPr>
              <a:t>, firms adopt a wide range of positions on social responsibility.  </a:t>
            </a:r>
            <a:endParaRPr lang="en-US" sz="2300"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sz="2300" dirty="0" smtClean="0">
                <a:latin typeface="Arial" panose="020B0604020202020204" pitchFamily="34" charset="0"/>
                <a:cs typeface="Arial" panose="020B0604020202020204" pitchFamily="34" charset="0"/>
              </a:rPr>
              <a:t>Most </a:t>
            </a:r>
            <a:r>
              <a:rPr lang="en-US" sz="2300" dirty="0">
                <a:latin typeface="Arial" panose="020B0604020202020204" pitchFamily="34" charset="0"/>
                <a:cs typeface="Arial" panose="020B0604020202020204" pitchFamily="34" charset="0"/>
              </a:rPr>
              <a:t>of these positions can be incorporated into four different “stances</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60</a:t>
            </a:fld>
            <a:endParaRPr lang="en-US"/>
          </a:p>
        </p:txBody>
      </p:sp>
    </p:spTree>
    <p:extLst>
      <p:ext uri="{BB962C8B-B14F-4D97-AF65-F5344CB8AC3E}">
        <p14:creationId xmlns:p14="http://schemas.microsoft.com/office/powerpoint/2010/main" val="3192440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Managing Social Responsibility Across Borders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845733"/>
            <a:ext cx="7543800" cy="4343031"/>
          </a:xfrm>
        </p:spPr>
        <p:txBody>
          <a:bodyPr>
            <a:noAutofit/>
          </a:bodyPr>
          <a:lstStyle/>
          <a:p>
            <a:pPr lvl="0" algn="just">
              <a:lnSpc>
                <a:spcPct val="100000"/>
              </a:lnSpc>
              <a:buFont typeface="Wingdings" panose="05000000000000000000" pitchFamily="2" charset="2"/>
              <a:buChar char="§"/>
            </a:pPr>
            <a:r>
              <a:rPr lang="en-US" sz="2400" b="1" dirty="0" smtClean="0">
                <a:latin typeface="Arial" panose="020B0604020202020204" pitchFamily="34" charset="0"/>
                <a:cs typeface="Arial" panose="020B0604020202020204" pitchFamily="34" charset="0"/>
              </a:rPr>
              <a:t>Obstructionist </a:t>
            </a:r>
            <a:r>
              <a:rPr lang="en-US" sz="2400" b="1" dirty="0">
                <a:latin typeface="Arial" panose="020B0604020202020204" pitchFamily="34" charset="0"/>
                <a:cs typeface="Arial" panose="020B0604020202020204" pitchFamily="34" charset="0"/>
              </a:rPr>
              <a:t>Stance.</a:t>
            </a:r>
            <a:r>
              <a:rPr lang="en-US" sz="2400" dirty="0">
                <a:latin typeface="Arial" panose="020B0604020202020204" pitchFamily="34" charset="0"/>
                <a:cs typeface="Arial" panose="020B0604020202020204" pitchFamily="34" charset="0"/>
              </a:rPr>
              <a:t> These are organizations that do as little as possible in the area of social responsibility and would try to hide or cover up any behavior that might be criticized by outsiders.</a:t>
            </a:r>
          </a:p>
          <a:p>
            <a:pPr algn="just">
              <a:lnSpc>
                <a:spcPct val="100000"/>
              </a:lnSpc>
              <a:buFont typeface="Wingdings" panose="05000000000000000000" pitchFamily="2" charset="2"/>
              <a:buChar char="§"/>
            </a:pPr>
            <a:r>
              <a:rPr lang="en-US" sz="2400" b="1" dirty="0" smtClean="0">
                <a:latin typeface="Arial" panose="020B0604020202020204" pitchFamily="34" charset="0"/>
                <a:cs typeface="Arial" panose="020B0604020202020204" pitchFamily="34" charset="0"/>
              </a:rPr>
              <a:t>Defensive </a:t>
            </a:r>
            <a:r>
              <a:rPr lang="en-US" sz="2400" b="1" dirty="0">
                <a:latin typeface="Arial" panose="020B0604020202020204" pitchFamily="34" charset="0"/>
                <a:cs typeface="Arial" panose="020B0604020202020204" pitchFamily="34" charset="0"/>
              </a:rPr>
              <a:t>Stance. </a:t>
            </a:r>
            <a:r>
              <a:rPr lang="en-US" sz="2400" dirty="0">
                <a:latin typeface="Arial" panose="020B0604020202020204" pitchFamily="34" charset="0"/>
                <a:cs typeface="Arial" panose="020B0604020202020204" pitchFamily="34" charset="0"/>
              </a:rPr>
              <a:t>These firms are one step removed from the obstructionists.  They see their responsibility as being to play by the rules – that is, to obey the law but nothing more. For example, such a firm would install pollution control devices on their equipment if required by law, but only to the extent required by law</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61</a:t>
            </a:fld>
            <a:endParaRPr lang="en-US"/>
          </a:p>
        </p:txBody>
      </p:sp>
    </p:spTree>
    <p:extLst>
      <p:ext uri="{BB962C8B-B14F-4D97-AF65-F5344CB8AC3E}">
        <p14:creationId xmlns:p14="http://schemas.microsoft.com/office/powerpoint/2010/main" val="3180345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Managing Social Responsibility Across Borders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00000"/>
              </a:lnSpc>
              <a:buFont typeface="Wingdings" panose="05000000000000000000" pitchFamily="2" charset="2"/>
              <a:buChar char="§"/>
            </a:pPr>
            <a:r>
              <a:rPr lang="en-US" sz="2400" b="1" dirty="0" smtClean="0">
                <a:latin typeface="Arial" panose="020B0604020202020204" pitchFamily="34" charset="0"/>
                <a:cs typeface="Arial" panose="020B0604020202020204" pitchFamily="34" charset="0"/>
              </a:rPr>
              <a:t>Accommodative </a:t>
            </a:r>
            <a:r>
              <a:rPr lang="en-US" sz="2400" b="1" dirty="0">
                <a:latin typeface="Arial" panose="020B0604020202020204" pitchFamily="34" charset="0"/>
                <a:cs typeface="Arial" panose="020B0604020202020204" pitchFamily="34" charset="0"/>
              </a:rPr>
              <a:t>Stance. </a:t>
            </a:r>
            <a:r>
              <a:rPr lang="en-US" sz="2400" dirty="0">
                <a:latin typeface="Arial" panose="020B0604020202020204" pitchFamily="34" charset="0"/>
                <a:cs typeface="Arial" panose="020B0604020202020204" pitchFamily="34" charset="0"/>
              </a:rPr>
              <a:t>These firms not only meet legal and ethical requirements but also will go beyond them in selected instances.  </a:t>
            </a:r>
            <a:endParaRPr lang="en-US" sz="2400" dirty="0" smtClean="0">
              <a:latin typeface="Arial" panose="020B0604020202020204" pitchFamily="34" charset="0"/>
              <a:cs typeface="Arial" panose="020B0604020202020204" pitchFamily="34" charset="0"/>
            </a:endParaRPr>
          </a:p>
          <a:p>
            <a:pPr lvl="0" algn="just">
              <a:lnSpc>
                <a:spcPct val="10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They </a:t>
            </a:r>
            <a:r>
              <a:rPr lang="en-US" sz="2400" dirty="0">
                <a:latin typeface="Arial" panose="020B0604020202020204" pitchFamily="34" charset="0"/>
                <a:cs typeface="Arial" panose="020B0604020202020204" pitchFamily="34" charset="0"/>
              </a:rPr>
              <a:t>might match employee contributions to charity or donate to worthy causes (once they are persuaded the causes are worthy).  </a:t>
            </a:r>
            <a:endParaRPr lang="en-US" sz="2400" dirty="0" smtClean="0">
              <a:latin typeface="Arial" panose="020B0604020202020204" pitchFamily="34" charset="0"/>
              <a:cs typeface="Arial" panose="020B0604020202020204" pitchFamily="34" charset="0"/>
            </a:endParaRPr>
          </a:p>
          <a:p>
            <a:pPr lvl="0" algn="just">
              <a:lnSpc>
                <a:spcPct val="10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They </a:t>
            </a:r>
            <a:r>
              <a:rPr lang="en-US" sz="2400" dirty="0">
                <a:latin typeface="Arial" panose="020B0604020202020204" pitchFamily="34" charset="0"/>
                <a:cs typeface="Arial" panose="020B0604020202020204" pitchFamily="34" charset="0"/>
              </a:rPr>
              <a:t>don’t necessarily go out looking for ways to do good, but might respond positively when asked to go that extra step</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62</a:t>
            </a:fld>
            <a:endParaRPr lang="en-US"/>
          </a:p>
        </p:txBody>
      </p:sp>
    </p:spTree>
    <p:extLst>
      <p:ext uri="{BB962C8B-B14F-4D97-AF65-F5344CB8AC3E}">
        <p14:creationId xmlns:p14="http://schemas.microsoft.com/office/powerpoint/2010/main" val="4141155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Managing Social Responsibility Across Borders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
            </a:pPr>
            <a:r>
              <a:rPr lang="en-US" sz="2400" b="1" dirty="0" smtClean="0">
                <a:latin typeface="Arial" panose="020B0604020202020204" pitchFamily="34" charset="0"/>
                <a:cs typeface="Arial" panose="020B0604020202020204" pitchFamily="34" charset="0"/>
              </a:rPr>
              <a:t>Proactive </a:t>
            </a:r>
            <a:r>
              <a:rPr lang="en-US" sz="2400" b="1" dirty="0">
                <a:latin typeface="Arial" panose="020B0604020202020204" pitchFamily="34" charset="0"/>
                <a:cs typeface="Arial" panose="020B0604020202020204" pitchFamily="34" charset="0"/>
              </a:rPr>
              <a:t>Stance. </a:t>
            </a:r>
            <a:r>
              <a:rPr lang="en-US" sz="2400" dirty="0">
                <a:latin typeface="Arial" panose="020B0604020202020204" pitchFamily="34" charset="0"/>
                <a:cs typeface="Arial" panose="020B0604020202020204" pitchFamily="34" charset="0"/>
              </a:rPr>
              <a:t>These are firms that truly take to heart the arguments in favor of corporate social responsibility.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They </a:t>
            </a:r>
            <a:r>
              <a:rPr lang="en-US" sz="2400" dirty="0">
                <a:latin typeface="Arial" panose="020B0604020202020204" pitchFamily="34" charset="0"/>
                <a:cs typeface="Arial" panose="020B0604020202020204" pitchFamily="34" charset="0"/>
              </a:rPr>
              <a:t>view themselves as citizens in a society and proactively seek opportunities to contribute.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They </a:t>
            </a:r>
            <a:r>
              <a:rPr lang="en-US" sz="2400" dirty="0">
                <a:latin typeface="Arial" panose="020B0604020202020204" pitchFamily="34" charset="0"/>
                <a:cs typeface="Arial" panose="020B0604020202020204" pitchFamily="34" charset="0"/>
              </a:rPr>
              <a:t>go beyond accommodative firms and take the initiative in performing socially responsibly.</a:t>
            </a:r>
          </a:p>
        </p:txBody>
      </p:sp>
      <p:sp>
        <p:nvSpPr>
          <p:cNvPr id="4" name="Slide Number Placeholder 3"/>
          <p:cNvSpPr>
            <a:spLocks noGrp="1"/>
          </p:cNvSpPr>
          <p:nvPr>
            <p:ph type="sldNum" sz="quarter" idx="12"/>
          </p:nvPr>
        </p:nvSpPr>
        <p:spPr/>
        <p:txBody>
          <a:bodyPr/>
          <a:lstStyle/>
          <a:p>
            <a:fld id="{8464A4DC-098B-42AC-A336-181A2717BBE2}" type="slidenum">
              <a:rPr lang="en-US" smtClean="0"/>
              <a:t>63</a:t>
            </a:fld>
            <a:endParaRPr lang="en-US"/>
          </a:p>
        </p:txBody>
      </p:sp>
    </p:spTree>
    <p:extLst>
      <p:ext uri="{BB962C8B-B14F-4D97-AF65-F5344CB8AC3E}">
        <p14:creationId xmlns:p14="http://schemas.microsoft.com/office/powerpoint/2010/main" val="11190612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Managing Compliance </a:t>
            </a:r>
            <a:r>
              <a:rPr lang="en-US" sz="3600" dirty="0">
                <a:latin typeface="Arial" panose="020B0604020202020204" pitchFamily="34" charset="0"/>
                <a:cs typeface="Arial" panose="020B0604020202020204" pitchFamily="34" charset="0"/>
              </a:rPr>
              <a:t> </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583926"/>
          </a:xfrm>
        </p:spPr>
        <p:txBody>
          <a:bodyPr>
            <a:normAutofit lnSpcReduction="10000"/>
          </a:bodyPr>
          <a:lstStyle/>
          <a:p>
            <a:pPr algn="just">
              <a:lnSpc>
                <a:spcPct val="150000"/>
              </a:lnSpc>
              <a:buFont typeface="Wingdings" panose="05000000000000000000" pitchFamily="2" charset="2"/>
              <a:buChar char="q"/>
            </a:pPr>
            <a:r>
              <a:rPr lang="en-US" sz="2400" b="1" dirty="0" smtClean="0">
                <a:latin typeface="Arial" panose="020B0604020202020204" pitchFamily="34" charset="0"/>
                <a:cs typeface="Arial" panose="020B0604020202020204" pitchFamily="34" charset="0"/>
              </a:rPr>
              <a:t>Legal </a:t>
            </a:r>
            <a:r>
              <a:rPr lang="en-US" sz="2400" b="1" dirty="0">
                <a:latin typeface="Arial" panose="020B0604020202020204" pitchFamily="34" charset="0"/>
                <a:cs typeface="Arial" panose="020B0604020202020204" pitchFamily="34" charset="0"/>
              </a:rPr>
              <a:t>Compliance </a:t>
            </a:r>
            <a:r>
              <a:rPr lang="en-US" sz="2400" dirty="0">
                <a:latin typeface="Arial" panose="020B0604020202020204" pitchFamily="34" charset="0"/>
                <a:cs typeface="Arial" panose="020B0604020202020204" pitchFamily="34" charset="0"/>
              </a:rPr>
              <a:t>is the extent to which the organization conforms to regional, national, and international laws.</a:t>
            </a:r>
          </a:p>
          <a:p>
            <a:pPr algn="just">
              <a:lnSpc>
                <a:spcPct val="150000"/>
              </a:lnSpc>
              <a:buFont typeface="Wingdings" panose="05000000000000000000" pitchFamily="2" charset="2"/>
              <a:buChar char="q"/>
            </a:pPr>
            <a:r>
              <a:rPr lang="en-US" sz="2400" b="1" dirty="0" smtClean="0">
                <a:latin typeface="Arial" panose="020B0604020202020204" pitchFamily="34" charset="0"/>
                <a:cs typeface="Arial" panose="020B0604020202020204" pitchFamily="34" charset="0"/>
              </a:rPr>
              <a:t>Ethical </a:t>
            </a:r>
            <a:r>
              <a:rPr lang="en-US" sz="2400" b="1" dirty="0">
                <a:latin typeface="Arial" panose="020B0604020202020204" pitchFamily="34" charset="0"/>
                <a:cs typeface="Arial" panose="020B0604020202020204" pitchFamily="34" charset="0"/>
              </a:rPr>
              <a:t>Compliance </a:t>
            </a:r>
            <a:r>
              <a:rPr lang="en-US" sz="2400" dirty="0">
                <a:latin typeface="Arial" panose="020B0604020202020204" pitchFamily="34" charset="0"/>
                <a:cs typeface="Arial" panose="020B0604020202020204" pitchFamily="34" charset="0"/>
              </a:rPr>
              <a:t>is the extent to which the members of the organization follow basic ethical (and legal) standards of behavior.</a:t>
            </a:r>
          </a:p>
          <a:p>
            <a:pPr algn="just">
              <a:lnSpc>
                <a:spcPct val="150000"/>
              </a:lnSpc>
              <a:buFont typeface="Wingdings" panose="05000000000000000000" pitchFamily="2" charset="2"/>
              <a:buChar char="q"/>
            </a:pPr>
            <a:r>
              <a:rPr lang="en-US" sz="2400" b="1" dirty="0" smtClean="0">
                <a:latin typeface="Arial" panose="020B0604020202020204" pitchFamily="34" charset="0"/>
                <a:cs typeface="Arial" panose="020B0604020202020204" pitchFamily="34" charset="0"/>
              </a:rPr>
              <a:t>Philanthropic </a:t>
            </a:r>
            <a:r>
              <a:rPr lang="en-US" sz="2400" b="1" dirty="0">
                <a:latin typeface="Arial" panose="020B0604020202020204" pitchFamily="34" charset="0"/>
                <a:cs typeface="Arial" panose="020B0604020202020204" pitchFamily="34" charset="0"/>
              </a:rPr>
              <a:t>Giving</a:t>
            </a:r>
            <a:r>
              <a:rPr lang="en-US" sz="2400" dirty="0">
                <a:latin typeface="Arial" panose="020B0604020202020204" pitchFamily="34" charset="0"/>
                <a:cs typeface="Arial" panose="020B0604020202020204" pitchFamily="34" charset="0"/>
              </a:rPr>
              <a:t> is the awarding of funds or gifts to charities or other social programs.</a:t>
            </a:r>
          </a:p>
        </p:txBody>
      </p:sp>
      <p:sp>
        <p:nvSpPr>
          <p:cNvPr id="4" name="Slide Number Placeholder 3"/>
          <p:cNvSpPr>
            <a:spLocks noGrp="1"/>
          </p:cNvSpPr>
          <p:nvPr>
            <p:ph type="sldNum" sz="quarter" idx="12"/>
          </p:nvPr>
        </p:nvSpPr>
        <p:spPr/>
        <p:txBody>
          <a:bodyPr/>
          <a:lstStyle/>
          <a:p>
            <a:fld id="{8464A4DC-098B-42AC-A336-181A2717BBE2}" type="slidenum">
              <a:rPr lang="en-US" smtClean="0"/>
              <a:t>64</a:t>
            </a:fld>
            <a:endParaRPr lang="en-US"/>
          </a:p>
        </p:txBody>
      </p:sp>
    </p:spTree>
    <p:extLst>
      <p:ext uri="{BB962C8B-B14F-4D97-AF65-F5344CB8AC3E}">
        <p14:creationId xmlns:p14="http://schemas.microsoft.com/office/powerpoint/2010/main" val="3575431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latin typeface="Arial" panose="020B0604020202020204" pitchFamily="34" charset="0"/>
                <a:cs typeface="Arial" panose="020B0604020202020204" pitchFamily="34" charset="0"/>
              </a:rPr>
              <a:t>Informal Dimensions of Social Responsibility</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addition to the formal dimensions of managing corporate social responsibility listed above, leadership, organizational cultures, and how an organization responds to whistle- blowers also shape people’s perceptions of the organization’s stance on social responsibility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65</a:t>
            </a:fld>
            <a:endParaRPr lang="en-US"/>
          </a:p>
        </p:txBody>
      </p:sp>
    </p:spTree>
    <p:extLst>
      <p:ext uri="{BB962C8B-B14F-4D97-AF65-F5344CB8AC3E}">
        <p14:creationId xmlns:p14="http://schemas.microsoft.com/office/powerpoint/2010/main" val="27698950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latin typeface="Arial" panose="020B0604020202020204" pitchFamily="34" charset="0"/>
                <a:cs typeface="Arial" panose="020B0604020202020204" pitchFamily="34" charset="0"/>
              </a:rPr>
              <a:t>Informal Dimensions of Social Responsibility</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algn="just">
              <a:lnSpc>
                <a:spcPct val="100000"/>
              </a:lnSpc>
              <a:buFont typeface="Wingdings" panose="05000000000000000000" pitchFamily="2" charset="2"/>
              <a:buChar char="§"/>
            </a:pPr>
            <a:r>
              <a:rPr lang="en-US" sz="2100" b="1" dirty="0" smtClean="0">
                <a:latin typeface="Arial" panose="020B0604020202020204" pitchFamily="34" charset="0"/>
                <a:cs typeface="Arial" panose="020B0604020202020204" pitchFamily="34" charset="0"/>
              </a:rPr>
              <a:t>Organization </a:t>
            </a:r>
            <a:r>
              <a:rPr lang="en-US" sz="2100" b="1" dirty="0">
                <a:latin typeface="Arial" panose="020B0604020202020204" pitchFamily="34" charset="0"/>
                <a:cs typeface="Arial" panose="020B0604020202020204" pitchFamily="34" charset="0"/>
              </a:rPr>
              <a:t>Leadership and Culture.</a:t>
            </a:r>
            <a:r>
              <a:rPr lang="en-US" sz="2100" dirty="0">
                <a:latin typeface="Arial" panose="020B0604020202020204" pitchFamily="34" charset="0"/>
                <a:cs typeface="Arial" panose="020B0604020202020204" pitchFamily="34" charset="0"/>
              </a:rPr>
              <a:t> When top management at firms like Johnson &amp; Johnson for years provide a consistent message to employees about the importance of responsible behavior toward stakeholders, employees can be expected to act, almost instinctively, in socially responsible ways.</a:t>
            </a:r>
          </a:p>
          <a:p>
            <a:pPr algn="just">
              <a:lnSpc>
                <a:spcPct val="100000"/>
              </a:lnSpc>
              <a:buFont typeface="Wingdings" panose="05000000000000000000" pitchFamily="2" charset="2"/>
              <a:buChar char="§"/>
            </a:pPr>
            <a:r>
              <a:rPr lang="en-US" sz="2100" b="1" dirty="0" smtClean="0">
                <a:latin typeface="Arial" panose="020B0604020202020204" pitchFamily="34" charset="0"/>
                <a:cs typeface="Arial" panose="020B0604020202020204" pitchFamily="34" charset="0"/>
              </a:rPr>
              <a:t>Whistle-Blowing</a:t>
            </a:r>
            <a:r>
              <a:rPr lang="en-US" sz="2100" dirty="0" smtClean="0">
                <a:latin typeface="Arial" panose="020B0604020202020204" pitchFamily="34" charset="0"/>
                <a:cs typeface="Arial" panose="020B0604020202020204" pitchFamily="34" charset="0"/>
              </a:rPr>
              <a:t> </a:t>
            </a:r>
            <a:r>
              <a:rPr lang="en-US" sz="2100" dirty="0">
                <a:latin typeface="Arial" panose="020B0604020202020204" pitchFamily="34" charset="0"/>
                <a:cs typeface="Arial" panose="020B0604020202020204" pitchFamily="34" charset="0"/>
              </a:rPr>
              <a:t>is the disclosure by an employee of illegal or unethical conduct on the part of others within the organization. </a:t>
            </a:r>
            <a:endParaRPr lang="en-US" sz="21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n-US" sz="2100" dirty="0" smtClean="0">
                <a:latin typeface="Arial" panose="020B0604020202020204" pitchFamily="34" charset="0"/>
                <a:cs typeface="Arial" panose="020B0604020202020204" pitchFamily="34" charset="0"/>
              </a:rPr>
              <a:t>How </a:t>
            </a:r>
            <a:r>
              <a:rPr lang="en-US" sz="2100" dirty="0">
                <a:latin typeface="Arial" panose="020B0604020202020204" pitchFamily="34" charset="0"/>
                <a:cs typeface="Arial" panose="020B0604020202020204" pitchFamily="34" charset="0"/>
              </a:rPr>
              <a:t>an organization responds to whistle-blowing (whether it accepts the information and seriously investigates it or whether it considers it a betrayal to the organization) shapes the internal attitudes toward ethics and social responsibility.</a:t>
            </a:r>
          </a:p>
        </p:txBody>
      </p:sp>
      <p:sp>
        <p:nvSpPr>
          <p:cNvPr id="4" name="Slide Number Placeholder 3"/>
          <p:cNvSpPr>
            <a:spLocks noGrp="1"/>
          </p:cNvSpPr>
          <p:nvPr>
            <p:ph type="sldNum" sz="quarter" idx="12"/>
          </p:nvPr>
        </p:nvSpPr>
        <p:spPr/>
        <p:txBody>
          <a:bodyPr/>
          <a:lstStyle/>
          <a:p>
            <a:fld id="{8464A4DC-098B-42AC-A336-181A2717BBE2}" type="slidenum">
              <a:rPr lang="en-US" smtClean="0"/>
              <a:t>66</a:t>
            </a:fld>
            <a:endParaRPr lang="en-US"/>
          </a:p>
        </p:txBody>
      </p:sp>
    </p:spTree>
    <p:extLst>
      <p:ext uri="{BB962C8B-B14F-4D97-AF65-F5344CB8AC3E}">
        <p14:creationId xmlns:p14="http://schemas.microsoft.com/office/powerpoint/2010/main" val="556457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Evaluating Social Responsibility </a:t>
            </a:r>
            <a:r>
              <a:rPr lang="en-US" sz="3600" dirty="0">
                <a:latin typeface="Arial" panose="020B0604020202020204" pitchFamily="34" charset="0"/>
                <a:cs typeface="Arial" panose="020B0604020202020204" pitchFamily="34" charset="0"/>
              </a:rPr>
              <a:t> </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845734"/>
            <a:ext cx="7543800" cy="4250266"/>
          </a:xfrm>
        </p:spPr>
        <p:txBody>
          <a:bodyPr>
            <a:normAutofit/>
          </a:bodyPr>
          <a:lstStyle/>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Organizations </a:t>
            </a:r>
            <a:r>
              <a:rPr lang="en-US" sz="2400" dirty="0">
                <a:latin typeface="Arial" panose="020B0604020202020204" pitchFamily="34" charset="0"/>
                <a:cs typeface="Arial" panose="020B0604020202020204" pitchFamily="34" charset="0"/>
              </a:rPr>
              <a:t>that are serious about social responsibility track their efforts to ensure they are producing appropriate results.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Many </a:t>
            </a:r>
            <a:r>
              <a:rPr lang="en-US" sz="2400" dirty="0">
                <a:latin typeface="Arial" panose="020B0604020202020204" pitchFamily="34" charset="0"/>
                <a:cs typeface="Arial" panose="020B0604020202020204" pitchFamily="34" charset="0"/>
              </a:rPr>
              <a:t>organizations choose to conduct formal evaluations of the effectiveness of their social responsibility efforts through routine collection of information in the form of a </a:t>
            </a:r>
            <a:r>
              <a:rPr lang="en-US" sz="2400" b="1" dirty="0">
                <a:latin typeface="Arial" panose="020B0604020202020204" pitchFamily="34" charset="0"/>
                <a:cs typeface="Arial" panose="020B0604020202020204" pitchFamily="34" charset="0"/>
              </a:rPr>
              <a:t>corporate social audit</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audit, usually undertaken by top-level managers, evaluates the firm’s social performance and makes suggestions for improvement.</a:t>
            </a:r>
          </a:p>
        </p:txBody>
      </p:sp>
      <p:sp>
        <p:nvSpPr>
          <p:cNvPr id="4" name="Slide Number Placeholder 3"/>
          <p:cNvSpPr>
            <a:spLocks noGrp="1"/>
          </p:cNvSpPr>
          <p:nvPr>
            <p:ph type="sldNum" sz="quarter" idx="12"/>
          </p:nvPr>
        </p:nvSpPr>
        <p:spPr/>
        <p:txBody>
          <a:bodyPr/>
          <a:lstStyle/>
          <a:p>
            <a:fld id="{8464A4DC-098B-42AC-A336-181A2717BBE2}" type="slidenum">
              <a:rPr lang="en-US" smtClean="0"/>
              <a:t>67</a:t>
            </a:fld>
            <a:endParaRPr lang="en-US"/>
          </a:p>
        </p:txBody>
      </p:sp>
    </p:spTree>
    <p:extLst>
      <p:ext uri="{BB962C8B-B14F-4D97-AF65-F5344CB8AC3E}">
        <p14:creationId xmlns:p14="http://schemas.microsoft.com/office/powerpoint/2010/main" val="33037341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Difficulties of Managing CSR Across Borders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Different countries have different expectations as far as corporate behavior.  What is socially acceptable behavior in one country may not be acceptable in another. </a:t>
            </a:r>
            <a:endParaRPr lang="en-US" sz="2400" dirty="0" smtClean="0">
              <a:latin typeface="Arial" panose="020B0604020202020204" pitchFamily="34" charset="0"/>
              <a:cs typeface="Arial" panose="020B0604020202020204" pitchFamily="34" charset="0"/>
            </a:endParaRPr>
          </a:p>
          <a:p>
            <a:pPr algn="just">
              <a:lnSpc>
                <a:spcPct val="100000"/>
              </a:lnSpc>
              <a:buFont typeface="Courier New" panose="02070309020205020404" pitchFamily="49" charset="0"/>
              <a:buChar char="o"/>
            </a:pPr>
            <a:r>
              <a:rPr lang="en-US" sz="2400" dirty="0" smtClean="0">
                <a:latin typeface="Arial" panose="020B0604020202020204" pitchFamily="34" charset="0"/>
                <a:cs typeface="Arial" panose="020B0604020202020204" pitchFamily="34" charset="0"/>
              </a:rPr>
              <a:t>Furthermore</a:t>
            </a:r>
            <a:r>
              <a:rPr lang="en-US" sz="2400" dirty="0">
                <a:latin typeface="Arial" panose="020B0604020202020204" pitchFamily="34" charset="0"/>
                <a:cs typeface="Arial" panose="020B0604020202020204" pitchFamily="34" charset="0"/>
              </a:rPr>
              <a:t>, corporations play very different roles in the political process of individual countries. Dutch CSR experts </a:t>
            </a:r>
            <a:r>
              <a:rPr lang="en-US" sz="2400" dirty="0" err="1">
                <a:latin typeface="Arial" panose="020B0604020202020204" pitchFamily="34" charset="0"/>
                <a:cs typeface="Arial" panose="020B0604020202020204" pitchFamily="34" charset="0"/>
              </a:rPr>
              <a:t>Tulder</a:t>
            </a:r>
            <a:r>
              <a:rPr lang="en-US" sz="2400" dirty="0">
                <a:latin typeface="Arial" panose="020B0604020202020204" pitchFamily="34" charset="0"/>
                <a:cs typeface="Arial" panose="020B0604020202020204" pitchFamily="34" charset="0"/>
              </a:rPr>
              <a:t> and Van der </a:t>
            </a:r>
            <a:r>
              <a:rPr lang="en-US" sz="2400" dirty="0" err="1">
                <a:latin typeface="Arial" panose="020B0604020202020204" pitchFamily="34" charset="0"/>
                <a:cs typeface="Arial" panose="020B0604020202020204" pitchFamily="34" charset="0"/>
              </a:rPr>
              <a:t>Zwart</a:t>
            </a:r>
            <a:r>
              <a:rPr lang="en-US" sz="2400" dirty="0">
                <a:latin typeface="Arial" panose="020B0604020202020204" pitchFamily="34" charset="0"/>
                <a:cs typeface="Arial" panose="020B0604020202020204" pitchFamily="34" charset="0"/>
              </a:rPr>
              <a:t> suggest that the interplay among the state, the market, and civil society lead to three regional behaviors toward CSR.  </a:t>
            </a:r>
          </a:p>
          <a:p>
            <a:pPr lvl="0" algn="just">
              <a:lnSpc>
                <a:spcPct val="100000"/>
              </a:lnSpc>
              <a:buFont typeface="Courier New" panose="02070309020205020404" pitchFamily="49" charset="0"/>
              <a:buChar char="o"/>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68</a:t>
            </a:fld>
            <a:endParaRPr lang="en-US"/>
          </a:p>
        </p:txBody>
      </p:sp>
    </p:spTree>
    <p:extLst>
      <p:ext uri="{BB962C8B-B14F-4D97-AF65-F5344CB8AC3E}">
        <p14:creationId xmlns:p14="http://schemas.microsoft.com/office/powerpoint/2010/main" val="39813633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Difficulties of Managing CSR Across Borders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0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Anglo-Saxon approach views the state, market, and civil society as separate, competitive, and antagonistic.</a:t>
            </a:r>
          </a:p>
          <a:p>
            <a:pPr lvl="0" algn="just">
              <a:lnSpc>
                <a:spcPct val="10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The Asian approach believes in a close collaboration between the state and the market, with a lesser role for civil society.</a:t>
            </a:r>
          </a:p>
          <a:p>
            <a:pPr lvl="0" algn="just">
              <a:lnSpc>
                <a:spcPct val="100000"/>
              </a:lnSpc>
              <a:buFont typeface="Wingdings" panose="05000000000000000000" pitchFamily="2" charset="2"/>
              <a:buChar char="§"/>
            </a:pPr>
            <a:r>
              <a:rPr lang="en-US" sz="2400" dirty="0">
                <a:latin typeface="Arial" panose="020B0604020202020204" pitchFamily="34" charset="0"/>
                <a:cs typeface="Arial" panose="020B0604020202020204" pitchFamily="34" charset="0"/>
              </a:rPr>
              <a:t>The Continental European approach sees all three actors as relatively equal collaborators.</a:t>
            </a:r>
          </a:p>
        </p:txBody>
      </p:sp>
      <p:sp>
        <p:nvSpPr>
          <p:cNvPr id="4" name="Slide Number Placeholder 3"/>
          <p:cNvSpPr>
            <a:spLocks noGrp="1"/>
          </p:cNvSpPr>
          <p:nvPr>
            <p:ph type="sldNum" sz="quarter" idx="12"/>
          </p:nvPr>
        </p:nvSpPr>
        <p:spPr/>
        <p:txBody>
          <a:bodyPr/>
          <a:lstStyle/>
          <a:p>
            <a:fld id="{8464A4DC-098B-42AC-A336-181A2717BBE2}" type="slidenum">
              <a:rPr lang="en-US" smtClean="0"/>
              <a:t>69</a:t>
            </a:fld>
            <a:endParaRPr lang="en-US"/>
          </a:p>
        </p:txBody>
      </p:sp>
    </p:spTree>
    <p:extLst>
      <p:ext uri="{BB962C8B-B14F-4D97-AF65-F5344CB8AC3E}">
        <p14:creationId xmlns:p14="http://schemas.microsoft.com/office/powerpoint/2010/main" val="3408881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Regulating International Ethics and Social Responsibility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00000"/>
              </a:lnSpc>
              <a:buFont typeface="Wingdings" panose="05000000000000000000" pitchFamily="2" charset="2"/>
              <a:buChar char="§"/>
            </a:pPr>
            <a:r>
              <a:rPr lang="en-US" sz="2400" b="1" dirty="0">
                <a:latin typeface="Arial" panose="020B0604020202020204" pitchFamily="34" charset="0"/>
                <a:cs typeface="Arial" panose="020B0604020202020204" pitchFamily="34" charset="0"/>
              </a:rPr>
              <a:t>The Foreign Corrupt Practices Act</a:t>
            </a:r>
            <a:r>
              <a:rPr lang="en-US" sz="2400" dirty="0">
                <a:latin typeface="Arial" panose="020B0604020202020204" pitchFamily="34" charset="0"/>
                <a:cs typeface="Arial" panose="020B0604020202020204" pitchFamily="34" charset="0"/>
              </a:rPr>
              <a:t>, passed by the U.S. Congress in 1977, prohibits U.S. firms from paying or offering to pay bribes to any foreign government officials so that they may influence the officials’ actions or policies in order to gain or retain business. </a:t>
            </a:r>
            <a:endParaRPr lang="en-US" sz="2400" dirty="0" smtClean="0">
              <a:latin typeface="Arial" panose="020B0604020202020204" pitchFamily="34" charset="0"/>
              <a:cs typeface="Arial" panose="020B0604020202020204" pitchFamily="34" charset="0"/>
            </a:endParaRPr>
          </a:p>
          <a:p>
            <a:pPr lvl="0" algn="just">
              <a:lnSpc>
                <a:spcPct val="100000"/>
              </a:lnSpc>
              <a:buFont typeface="Wingdings" panose="05000000000000000000" pitchFamily="2" charset="2"/>
              <a:buChar char="§"/>
            </a:pPr>
            <a:r>
              <a:rPr lang="en-US" sz="2400" dirty="0" smtClean="0">
                <a:latin typeface="Arial" panose="020B0604020202020204" pitchFamily="34" charset="0"/>
                <a:cs typeface="Arial" panose="020B0604020202020204" pitchFamily="34" charset="0"/>
              </a:rPr>
              <a:t>However</a:t>
            </a:r>
            <a:r>
              <a:rPr lang="en-US" sz="2400" dirty="0">
                <a:latin typeface="Arial" panose="020B0604020202020204" pitchFamily="34" charset="0"/>
                <a:cs typeface="Arial" panose="020B0604020202020204" pitchFamily="34" charset="0"/>
              </a:rPr>
              <a:t>, the FCPA does not disallow routine payments (however large) to government officials in order to expedite normal commercial transactions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70</a:t>
            </a:fld>
            <a:endParaRPr lang="en-US"/>
          </a:p>
        </p:txBody>
      </p:sp>
    </p:spTree>
    <p:extLst>
      <p:ext uri="{BB962C8B-B14F-4D97-AF65-F5344CB8AC3E}">
        <p14:creationId xmlns:p14="http://schemas.microsoft.com/office/powerpoint/2010/main" val="1592873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Regulating International Ethics and Social Responsibility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v"/>
            </a:pPr>
            <a:r>
              <a:rPr lang="en-US" sz="2400" b="1"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Alien Tort Claims Act</a:t>
            </a:r>
            <a:r>
              <a:rPr lang="en-US" sz="2400" dirty="0">
                <a:latin typeface="Arial" panose="020B0604020202020204" pitchFamily="34" charset="0"/>
                <a:cs typeface="Arial" panose="020B0604020202020204" pitchFamily="34" charset="0"/>
              </a:rPr>
              <a:t> was passed by the United States in 1789.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Under </a:t>
            </a:r>
            <a:r>
              <a:rPr lang="en-US" sz="2400" dirty="0">
                <a:latin typeface="Arial" panose="020B0604020202020204" pitchFamily="34" charset="0"/>
                <a:cs typeface="Arial" panose="020B0604020202020204" pitchFamily="34" charset="0"/>
              </a:rPr>
              <a:t>some recent interpretations of the law, U.S. multinationals may conceivably be held responsible for human rights abuses by foreign governments in the companies benefited from those abuses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71</a:t>
            </a:fld>
            <a:endParaRPr lang="en-US"/>
          </a:p>
        </p:txBody>
      </p:sp>
    </p:spTree>
    <p:extLst>
      <p:ext uri="{BB962C8B-B14F-4D97-AF65-F5344CB8AC3E}">
        <p14:creationId xmlns:p14="http://schemas.microsoft.com/office/powerpoint/2010/main" val="41382266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Regulating International Ethics and Social Responsibility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v"/>
            </a:pPr>
            <a:r>
              <a:rPr lang="en-US" sz="2400" b="1"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Anti-Bribery Convention of the Organization for Economic Cooperation and Development</a:t>
            </a:r>
            <a:r>
              <a:rPr lang="en-US" sz="2400" dirty="0">
                <a:latin typeface="Arial" panose="020B0604020202020204" pitchFamily="34" charset="0"/>
                <a:cs typeface="Arial" panose="020B0604020202020204" pitchFamily="34" charset="0"/>
              </a:rPr>
              <a:t> was developed in and ratified by Canada in 2000.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total of 33 other countries have ratified it since then. Its centerpiece mandates jail time for those convicted of paying bribes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8464A4DC-098B-42AC-A336-181A2717BBE2}" type="slidenum">
              <a:rPr lang="en-US" smtClean="0"/>
              <a:t>72</a:t>
            </a:fld>
            <a:endParaRPr lang="en-US"/>
          </a:p>
        </p:txBody>
      </p:sp>
    </p:spTree>
    <p:extLst>
      <p:ext uri="{BB962C8B-B14F-4D97-AF65-F5344CB8AC3E}">
        <p14:creationId xmlns:p14="http://schemas.microsoft.com/office/powerpoint/2010/main" val="202447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Regulating International Ethics and Social Responsibility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60" y="1737361"/>
            <a:ext cx="7543800" cy="4023360"/>
          </a:xfrm>
        </p:spPr>
        <p:txBody>
          <a:bodyPr>
            <a:noAutofit/>
          </a:bodyPr>
          <a:lstStyle/>
          <a:p>
            <a:pPr lvl="0" algn="just">
              <a:lnSpc>
                <a:spcPct val="150000"/>
              </a:lnSpc>
              <a:buFont typeface="Wingdings" panose="05000000000000000000" pitchFamily="2" charset="2"/>
              <a:buChar char="v"/>
            </a:pPr>
            <a:r>
              <a:rPr lang="en-US" sz="2400" b="1"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International Labor Organization</a:t>
            </a:r>
            <a:r>
              <a:rPr lang="en-US" sz="2400" dirty="0">
                <a:latin typeface="Arial" panose="020B0604020202020204" pitchFamily="34" charset="0"/>
                <a:cs typeface="Arial" panose="020B0604020202020204" pitchFamily="34" charset="0"/>
              </a:rPr>
              <a:t> (ILO) has become the major watchdog for monitoring working conditions in factories in developing countries. </a:t>
            </a:r>
            <a:endParaRPr lang="en-US" sz="2400" dirty="0" smtClean="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ILO </a:t>
            </a:r>
            <a:r>
              <a:rPr lang="en-US" sz="2400" dirty="0">
                <a:latin typeface="Arial" panose="020B0604020202020204" pitchFamily="34" charset="0"/>
                <a:cs typeface="Arial" panose="020B0604020202020204" pitchFamily="34" charset="0"/>
              </a:rPr>
              <a:t>inspections of factories in developing countries helps multinational corporations looking for responsible business partners in developing countries and helps certify that overseas operations of MNCs are performing responsibly.</a:t>
            </a:r>
          </a:p>
        </p:txBody>
      </p:sp>
      <p:sp>
        <p:nvSpPr>
          <p:cNvPr id="4" name="Slide Number Placeholder 3"/>
          <p:cNvSpPr>
            <a:spLocks noGrp="1"/>
          </p:cNvSpPr>
          <p:nvPr>
            <p:ph type="sldNum" sz="quarter" idx="12"/>
          </p:nvPr>
        </p:nvSpPr>
        <p:spPr/>
        <p:txBody>
          <a:bodyPr/>
          <a:lstStyle/>
          <a:p>
            <a:fld id="{8464A4DC-098B-42AC-A336-181A2717BBE2}" type="slidenum">
              <a:rPr lang="en-US" smtClean="0"/>
              <a:t>73</a:t>
            </a:fld>
            <a:endParaRPr lang="en-US"/>
          </a:p>
        </p:txBody>
      </p:sp>
    </p:spTree>
    <p:extLst>
      <p:ext uri="{BB962C8B-B14F-4D97-AF65-F5344CB8AC3E}">
        <p14:creationId xmlns:p14="http://schemas.microsoft.com/office/powerpoint/2010/main" val="2169658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p:txBody>
          <a:bodyPr numCol="2">
            <a:noAutofit/>
          </a:bodyPr>
          <a:lstStyle/>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Characteristics of </a:t>
            </a:r>
            <a:r>
              <a:rPr lang="en-US" sz="2400" dirty="0" smtClean="0">
                <a:latin typeface="Arial" panose="020B0604020202020204" pitchFamily="34" charset="0"/>
                <a:cs typeface="Arial" panose="020B0604020202020204" pitchFamily="34" charset="0"/>
              </a:rPr>
              <a:t>Culture</a:t>
            </a:r>
          </a:p>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Elements of </a:t>
            </a:r>
            <a:r>
              <a:rPr lang="en-US" sz="2400" dirty="0" smtClean="0">
                <a:latin typeface="Arial" panose="020B0604020202020204" pitchFamily="34" charset="0"/>
                <a:cs typeface="Arial" panose="020B0604020202020204" pitchFamily="34" charset="0"/>
              </a:rPr>
              <a:t>Culture</a:t>
            </a:r>
          </a:p>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The Cultural Cluster </a:t>
            </a:r>
            <a:r>
              <a:rPr lang="en-US" sz="2400" dirty="0" smtClean="0">
                <a:latin typeface="Arial" panose="020B0604020202020204" pitchFamily="34" charset="0"/>
                <a:cs typeface="Arial" panose="020B0604020202020204" pitchFamily="34" charset="0"/>
              </a:rPr>
              <a:t>Approach</a:t>
            </a:r>
          </a:p>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International Management and Cultural Differences</a:t>
            </a:r>
          </a:p>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Understanding New Cultures</a:t>
            </a:r>
          </a:p>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Nature of Ethics and Social Responsibility in International Business</a:t>
            </a:r>
          </a:p>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Ethics in Cross-cultural and International Contexts</a:t>
            </a:r>
          </a:p>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Managing Ethical Behavior Across Borders </a:t>
            </a:r>
          </a:p>
          <a:p>
            <a:pPr>
              <a:lnSpc>
                <a:spcPct val="10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Social Responsibility in Cross-cultural and International Contexts </a:t>
            </a:r>
            <a:r>
              <a:rPr lang="en-US" sz="2400" dirty="0" smtClean="0">
                <a:latin typeface="Arial" panose="020B0604020202020204" pitchFamily="34" charset="0"/>
                <a:cs typeface="Arial" panose="020B0604020202020204" pitchFamily="34" charset="0"/>
              </a:rPr>
              <a:t> </a:t>
            </a:r>
            <a:endParaRPr lang="en-US" sz="2400" dirty="0"/>
          </a:p>
        </p:txBody>
      </p:sp>
      <p:sp>
        <p:nvSpPr>
          <p:cNvPr id="4" name="Slide Number Placeholder 3"/>
          <p:cNvSpPr>
            <a:spLocks noGrp="1"/>
          </p:cNvSpPr>
          <p:nvPr>
            <p:ph type="sldNum" sz="quarter" idx="12"/>
          </p:nvPr>
        </p:nvSpPr>
        <p:spPr/>
        <p:txBody>
          <a:bodyPr/>
          <a:lstStyle/>
          <a:p>
            <a:fld id="{8464A4DC-098B-42AC-A336-181A2717BBE2}" type="slidenum">
              <a:rPr lang="en-US" smtClean="0"/>
              <a:t>74</a:t>
            </a:fld>
            <a:endParaRPr lang="en-US"/>
          </a:p>
        </p:txBody>
      </p:sp>
    </p:spTree>
    <p:extLst>
      <p:ext uri="{BB962C8B-B14F-4D97-AF65-F5344CB8AC3E}">
        <p14:creationId xmlns:p14="http://schemas.microsoft.com/office/powerpoint/2010/main" val="2696069167"/>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latin typeface="Arial" panose="020B0604020202020204" pitchFamily="34" charset="0"/>
                <a:cs typeface="Arial" panose="020B0604020202020204" pitchFamily="34" charset="0"/>
              </a:rPr>
              <a:t>References</a:t>
            </a:r>
            <a:r>
              <a:rPr lang="en-US" dirty="0" smtClean="0"/>
              <a:t> </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International business Management.  Case Application, Griffin,  </a:t>
            </a:r>
            <a:r>
              <a:rPr lang="en-US" sz="2400" dirty="0" err="1">
                <a:latin typeface="Arial" panose="020B0604020202020204" pitchFamily="34" charset="0"/>
                <a:cs typeface="Arial" panose="020B0604020202020204" pitchFamily="34" charset="0"/>
              </a:rPr>
              <a:t>Wiwnntson</a:t>
            </a:r>
            <a:r>
              <a:rPr lang="en-US" sz="2400" dirty="0">
                <a:latin typeface="Arial" panose="020B0604020202020204" pitchFamily="34" charset="0"/>
                <a:cs typeface="Arial" panose="020B0604020202020204" pitchFamily="34" charset="0"/>
              </a:rPr>
              <a:t> and </a:t>
            </a:r>
            <a:r>
              <a:rPr lang="en-US" sz="2400" dirty="0" err="1">
                <a:latin typeface="Arial" panose="020B0604020202020204" pitchFamily="34" charset="0"/>
                <a:cs typeface="Arial" panose="020B0604020202020204" pitchFamily="34" charset="0"/>
              </a:rPr>
              <a:t>Chuerchil</a:t>
            </a:r>
            <a:r>
              <a:rPr lang="en-US" sz="2400" dirty="0">
                <a:latin typeface="Arial" panose="020B0604020202020204" pitchFamily="34" charset="0"/>
                <a:cs typeface="Arial" panose="020B0604020202020204" pitchFamily="34" charset="0"/>
              </a:rPr>
              <a:t>. 3rd edition Crest publisher,  2010</a:t>
            </a:r>
          </a:p>
          <a:p>
            <a:pPr algn="just">
              <a:lnSpc>
                <a:spcPct val="15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International Business: Competing in the Global Marketplace; Charles W. L. Hill, McGraw-Hill College, 2004</a:t>
            </a:r>
          </a:p>
          <a:p>
            <a:pPr>
              <a:buFont typeface="Wingdings" panose="05000000000000000000" pitchFamily="2" charset="2"/>
              <a:buChar char="ü"/>
            </a:pPr>
            <a:endParaRPr lang="en-US" sz="2400" dirty="0"/>
          </a:p>
        </p:txBody>
      </p:sp>
      <p:sp>
        <p:nvSpPr>
          <p:cNvPr id="4" name="Slide Number Placeholder 3"/>
          <p:cNvSpPr>
            <a:spLocks noGrp="1"/>
          </p:cNvSpPr>
          <p:nvPr>
            <p:ph type="sldNum" sz="quarter" idx="12"/>
          </p:nvPr>
        </p:nvSpPr>
        <p:spPr/>
        <p:txBody>
          <a:bodyPr/>
          <a:lstStyle/>
          <a:p>
            <a:fld id="{8464A4DC-098B-42AC-A336-181A2717BBE2}" type="slidenum">
              <a:rPr lang="en-US" smtClean="0"/>
              <a:t>75</a:t>
            </a:fld>
            <a:endParaRPr lang="en-US"/>
          </a:p>
        </p:txBody>
      </p:sp>
    </p:spTree>
    <p:extLst>
      <p:ext uri="{BB962C8B-B14F-4D97-AF65-F5344CB8AC3E}">
        <p14:creationId xmlns:p14="http://schemas.microsoft.com/office/powerpoint/2010/main" val="236948219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324</TotalTime>
  <Words>4898</Words>
  <Application>Microsoft Office PowerPoint</Application>
  <PresentationFormat>On-screen Show (4:3)</PresentationFormat>
  <Paragraphs>365</Paragraphs>
  <Slides>75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75</vt:i4>
      </vt:variant>
    </vt:vector>
  </HeadingPairs>
  <TitlesOfParts>
    <vt:vector size="82" baseType="lpstr">
      <vt:lpstr>Arial</vt:lpstr>
      <vt:lpstr>Calibri</vt:lpstr>
      <vt:lpstr>Calibri Light</vt:lpstr>
      <vt:lpstr>Courier New</vt:lpstr>
      <vt:lpstr>Times New Roman</vt:lpstr>
      <vt:lpstr>Wingdings</vt:lpstr>
      <vt:lpstr>Retrospect</vt:lpstr>
      <vt:lpstr>INTERNATIONAL BUSINESS MANAGEMENT</vt:lpstr>
      <vt:lpstr>Expected Learning Outcomes</vt:lpstr>
      <vt:lpstr>Part One</vt:lpstr>
      <vt:lpstr>Characteristics of Culture</vt:lpstr>
      <vt:lpstr>Elements of Culture</vt:lpstr>
      <vt:lpstr>Social Structure </vt:lpstr>
      <vt:lpstr>Social Structure </vt:lpstr>
      <vt:lpstr>Social Structure </vt:lpstr>
      <vt:lpstr>Social Structure </vt:lpstr>
      <vt:lpstr>Language </vt:lpstr>
      <vt:lpstr>Language </vt:lpstr>
      <vt:lpstr>Language </vt:lpstr>
      <vt:lpstr>Language </vt:lpstr>
      <vt:lpstr>Language </vt:lpstr>
      <vt:lpstr>Language </vt:lpstr>
      <vt:lpstr>Language </vt:lpstr>
      <vt:lpstr>Language </vt:lpstr>
      <vt:lpstr>Language </vt:lpstr>
      <vt:lpstr>Communication</vt:lpstr>
      <vt:lpstr>Communication</vt:lpstr>
      <vt:lpstr>Communication</vt:lpstr>
      <vt:lpstr>Religion </vt:lpstr>
      <vt:lpstr>Religion </vt:lpstr>
      <vt:lpstr>Religion </vt:lpstr>
      <vt:lpstr>Values and Attitudes</vt:lpstr>
      <vt:lpstr>Values and Attitudes</vt:lpstr>
      <vt:lpstr>Values and Attitudes</vt:lpstr>
      <vt:lpstr>Values and Attitudes</vt:lpstr>
      <vt:lpstr>Values and Attitudes</vt:lpstr>
      <vt:lpstr>The Cultural Cluster Approach </vt:lpstr>
      <vt:lpstr>The Cultural Cluster Approach </vt:lpstr>
      <vt:lpstr>Hofstede's Five Dimensions  </vt:lpstr>
      <vt:lpstr>Social Orientation</vt:lpstr>
      <vt:lpstr>Social Orientation</vt:lpstr>
      <vt:lpstr>Power Orientation </vt:lpstr>
      <vt:lpstr>Uncertainty Orientation</vt:lpstr>
      <vt:lpstr>Goal Orientation </vt:lpstr>
      <vt:lpstr>Time Orientation  </vt:lpstr>
      <vt:lpstr>PowerPoint Presentation</vt:lpstr>
      <vt:lpstr>Part Two </vt:lpstr>
      <vt:lpstr>International Management and Cultural Differences</vt:lpstr>
      <vt:lpstr>Understanding New Cultures</vt:lpstr>
      <vt:lpstr>Understanding New Cultures</vt:lpstr>
      <vt:lpstr>Nature of Ethics and Social Responsibility in International Business</vt:lpstr>
      <vt:lpstr>Nature of Ethics and Social Responsibility in International Business</vt:lpstr>
      <vt:lpstr>Nature of Ethics and Social Responsibility in International Business</vt:lpstr>
      <vt:lpstr>Ethics in Cross-cultural and International Contexts</vt:lpstr>
      <vt:lpstr>How an Organization Treats its Employees </vt:lpstr>
      <vt:lpstr>How Employees Treat the Organization</vt:lpstr>
      <vt:lpstr>How Employees and the Organization Treat Other Economic Agents</vt:lpstr>
      <vt:lpstr>Managing Ethical Behavior Across Borders </vt:lpstr>
      <vt:lpstr>Guidelines and Codes of Ethics</vt:lpstr>
      <vt:lpstr>Ethics Training</vt:lpstr>
      <vt:lpstr>Organizational Practices and the Corporate Culture</vt:lpstr>
      <vt:lpstr>Social Responsibility in Cross-cultural and International Contexts </vt:lpstr>
      <vt:lpstr>Areas of Social Responsibility  </vt:lpstr>
      <vt:lpstr>Areas of Social Responsibility  </vt:lpstr>
      <vt:lpstr>Areas of Social Responsibility  </vt:lpstr>
      <vt:lpstr>Areas of Social Responsibility  </vt:lpstr>
      <vt:lpstr>Managing Social Responsibility Across Borders</vt:lpstr>
      <vt:lpstr>Managing Social Responsibility Across Borders</vt:lpstr>
      <vt:lpstr>Managing Social Responsibility Across Borders</vt:lpstr>
      <vt:lpstr>Managing Social Responsibility Across Borders</vt:lpstr>
      <vt:lpstr>Managing Compliance  </vt:lpstr>
      <vt:lpstr>Informal Dimensions of Social Responsibility</vt:lpstr>
      <vt:lpstr>Informal Dimensions of Social Responsibility</vt:lpstr>
      <vt:lpstr>Evaluating Social Responsibility  </vt:lpstr>
      <vt:lpstr>Difficulties of Managing CSR Across Borders</vt:lpstr>
      <vt:lpstr>Difficulties of Managing CSR Across Borders</vt:lpstr>
      <vt:lpstr>Regulating International Ethics and Social Responsibility  </vt:lpstr>
      <vt:lpstr>Regulating International Ethics and Social Responsibility  </vt:lpstr>
      <vt:lpstr>Regulating International Ethics and Social Responsibility  </vt:lpstr>
      <vt:lpstr>Regulating International Ethics and Social Responsibility  </vt:lpstr>
      <vt:lpstr>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34</cp:revision>
  <dcterms:created xsi:type="dcterms:W3CDTF">2024-10-25T14:53:02Z</dcterms:created>
  <dcterms:modified xsi:type="dcterms:W3CDTF">2024-10-27T11:16:27Z</dcterms:modified>
</cp:coreProperties>
</file>