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22" r:id="rId1"/>
  </p:sldMasterIdLst>
  <p:notesMasterIdLst>
    <p:notesMasterId r:id="rId72"/>
  </p:notesMasterIdLst>
  <p:sldIdLst>
    <p:sldId id="256" r:id="rId2"/>
    <p:sldId id="326" r:id="rId3"/>
    <p:sldId id="325" r:id="rId4"/>
    <p:sldId id="257" r:id="rId5"/>
    <p:sldId id="258" r:id="rId6"/>
    <p:sldId id="259" r:id="rId7"/>
    <p:sldId id="260" r:id="rId8"/>
    <p:sldId id="283" r:id="rId9"/>
    <p:sldId id="311" r:id="rId10"/>
    <p:sldId id="284" r:id="rId11"/>
    <p:sldId id="312" r:id="rId12"/>
    <p:sldId id="285" r:id="rId13"/>
    <p:sldId id="313" r:id="rId14"/>
    <p:sldId id="314" r:id="rId15"/>
    <p:sldId id="286" r:id="rId16"/>
    <p:sldId id="315" r:id="rId17"/>
    <p:sldId id="316" r:id="rId18"/>
    <p:sldId id="287" r:id="rId19"/>
    <p:sldId id="317" r:id="rId20"/>
    <p:sldId id="288" r:id="rId21"/>
    <p:sldId id="318" r:id="rId22"/>
    <p:sldId id="289" r:id="rId23"/>
    <p:sldId id="261" r:id="rId24"/>
    <p:sldId id="262" r:id="rId25"/>
    <p:sldId id="263" r:id="rId26"/>
    <p:sldId id="290" r:id="rId27"/>
    <p:sldId id="319" r:id="rId28"/>
    <p:sldId id="291" r:id="rId29"/>
    <p:sldId id="320" r:id="rId30"/>
    <p:sldId id="292" r:id="rId31"/>
    <p:sldId id="264" r:id="rId32"/>
    <p:sldId id="321" r:id="rId33"/>
    <p:sldId id="293" r:id="rId34"/>
    <p:sldId id="265" r:id="rId35"/>
    <p:sldId id="294" r:id="rId36"/>
    <p:sldId id="322" r:id="rId37"/>
    <p:sldId id="324" r:id="rId38"/>
    <p:sldId id="266" r:id="rId39"/>
    <p:sldId id="267" r:id="rId40"/>
    <p:sldId id="268" r:id="rId41"/>
    <p:sldId id="269" r:id="rId42"/>
    <p:sldId id="270" r:id="rId43"/>
    <p:sldId id="271" r:id="rId44"/>
    <p:sldId id="295" r:id="rId45"/>
    <p:sldId id="272" r:id="rId46"/>
    <p:sldId id="273" r:id="rId47"/>
    <p:sldId id="274" r:id="rId48"/>
    <p:sldId id="282" r:id="rId49"/>
    <p:sldId id="296" r:id="rId50"/>
    <p:sldId id="297" r:id="rId51"/>
    <p:sldId id="298" r:id="rId52"/>
    <p:sldId id="299" r:id="rId53"/>
    <p:sldId id="300" r:id="rId54"/>
    <p:sldId id="301" r:id="rId55"/>
    <p:sldId id="302" r:id="rId56"/>
    <p:sldId id="303" r:id="rId57"/>
    <p:sldId id="304" r:id="rId58"/>
    <p:sldId id="276" r:id="rId59"/>
    <p:sldId id="277" r:id="rId60"/>
    <p:sldId id="305" r:id="rId61"/>
    <p:sldId id="306" r:id="rId62"/>
    <p:sldId id="279" r:id="rId63"/>
    <p:sldId id="280" r:id="rId64"/>
    <p:sldId id="281" r:id="rId65"/>
    <p:sldId id="307" r:id="rId66"/>
    <p:sldId id="308" r:id="rId67"/>
    <p:sldId id="309" r:id="rId68"/>
    <p:sldId id="310" r:id="rId69"/>
    <p:sldId id="323" r:id="rId70"/>
    <p:sldId id="327" r:id="rId7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8B0E0F-9D6C-4AFC-AB56-C46D46C89958}" type="datetimeFigureOut">
              <a:rPr lang="en-US" smtClean="0"/>
              <a:t>10/27/2024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B4022B-E461-4B83-B0F0-3BFB4196530C}" type="slidenum">
              <a:rPr lang="en-US" smtClean="0"/>
              <a:t>‹#›</a:t>
            </a:fld>
            <a:endParaRPr lang="en-US"/>
          </a:p>
        </p:txBody>
      </p:sp>
    </p:spTree>
    <p:extLst>
      <p:ext uri="{BB962C8B-B14F-4D97-AF65-F5344CB8AC3E}">
        <p14:creationId xmlns:p14="http://schemas.microsoft.com/office/powerpoint/2010/main" val="31366973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02FB10E8-60EC-4B33-BC5D-DB16EA915B0A}" type="datetime1">
              <a:rPr lang="en-US" smtClean="0"/>
              <a:t>10/27/2024</a:t>
            </a:fld>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a:p>
        </p:txBody>
      </p:sp>
      <p:sp>
        <p:nvSpPr>
          <p:cNvPr id="6" name="Slide Number Placeholder 5"/>
          <p:cNvSpPr>
            <a:spLocks noGrp="1"/>
          </p:cNvSpPr>
          <p:nvPr>
            <p:ph type="sldNum" sz="quarter" idx="12"/>
          </p:nvPr>
        </p:nvSpPr>
        <p:spPr>
          <a:xfrm>
            <a:off x="6817317" y="5054602"/>
            <a:ext cx="413483" cy="279400"/>
          </a:xfrm>
        </p:spPr>
        <p:txBody>
          <a:bodyPr/>
          <a:lstStyle/>
          <a:p>
            <a:fld id="{3A1DAEA6-75D5-46E4-837A-94BDD716C155}" type="slidenum">
              <a:rPr lang="en-US" smtClean="0"/>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19264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611A63-1A9C-4DED-A6BF-A026CB149BB1}" type="datetime1">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1DAEA6-75D5-46E4-837A-94BDD716C155}" type="slidenum">
              <a:rPr lang="en-US" smtClean="0"/>
              <a:t>‹#›</a:t>
            </a:fld>
            <a:endParaRPr lang="en-US"/>
          </a:p>
        </p:txBody>
      </p:sp>
    </p:spTree>
    <p:extLst>
      <p:ext uri="{BB962C8B-B14F-4D97-AF65-F5344CB8AC3E}">
        <p14:creationId xmlns:p14="http://schemas.microsoft.com/office/powerpoint/2010/main" val="3860916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F7B4574-972D-4CC8-80A8-FEC95949A36F}" type="datetime1">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1DAEA6-75D5-46E4-837A-94BDD716C155}" type="slidenum">
              <a:rPr lang="en-US" smtClean="0"/>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9754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0292303-7401-48CD-98D1-310A340F76D4}" type="datetime1">
              <a:rPr lang="en-US" smtClean="0"/>
              <a:t>10/27/2024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1DAEA6-75D5-46E4-837A-94BDD716C155}" type="slidenum">
              <a:rPr lang="en-US" smtClean="0"/>
              <a:t>‹#›</a:t>
            </a:fld>
            <a:endParaRPr lang="en-US"/>
          </a:p>
        </p:txBody>
      </p:sp>
    </p:spTree>
    <p:extLst>
      <p:ext uri="{BB962C8B-B14F-4D97-AF65-F5344CB8AC3E}">
        <p14:creationId xmlns:p14="http://schemas.microsoft.com/office/powerpoint/2010/main" val="3140764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892E3CB-F3DD-46F8-B13A-E55956F53784}" type="datetime1">
              <a:rPr lang="en-US" smtClean="0"/>
              <a:t>10/27/2024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A1DAEA6-75D5-46E4-837A-94BDD716C155}" type="slidenum">
              <a:rPr lang="en-US" smtClean="0"/>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06502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A0B63FE-12EE-48B7-8C7C-22059359D75C}" type="datetime1">
              <a:rPr lang="en-US" smtClean="0"/>
              <a:t>10/27/2024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1DAEA6-75D5-46E4-837A-94BDD716C155}" type="slidenum">
              <a:rPr lang="en-US" smtClean="0"/>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17404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482929-27DD-4BDA-9A6E-306FF8B3D593}" type="datetime1">
              <a:rPr lang="en-US" smtClean="0"/>
              <a:t>10/27/2024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A1DAEA6-75D5-46E4-837A-94BDD716C155}" type="slidenum">
              <a:rPr lang="en-US" smtClean="0"/>
              <a:t>‹#›</a:t>
            </a:fld>
            <a:endParaRPr lang="en-US"/>
          </a:p>
        </p:txBody>
      </p:sp>
    </p:spTree>
    <p:extLst>
      <p:ext uri="{BB962C8B-B14F-4D97-AF65-F5344CB8AC3E}">
        <p14:creationId xmlns:p14="http://schemas.microsoft.com/office/powerpoint/2010/main" val="2446510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360C6BE-E69D-4298-8FC4-6721FDD709B5}" type="datetime1">
              <a:rPr lang="en-US" smtClean="0"/>
              <a:t>10/27/2024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1DAEA6-75D5-46E4-837A-94BDD716C155}" type="slidenum">
              <a:rPr lang="en-US" smtClean="0"/>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162619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C8340CB-F3C8-49C8-8732-F4B4BFADFC7F}" type="datetime1">
              <a:rPr lang="en-US" smtClean="0"/>
              <a:t>10/27/2024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1DAEA6-75D5-46E4-837A-94BDD716C155}" type="slidenum">
              <a:rPr lang="en-US" smtClean="0"/>
              <a:t>‹#›</a:t>
            </a:fld>
            <a:endParaRPr lang="en-US"/>
          </a:p>
        </p:txBody>
      </p:sp>
    </p:spTree>
    <p:extLst>
      <p:ext uri="{BB962C8B-B14F-4D97-AF65-F5344CB8AC3E}">
        <p14:creationId xmlns:p14="http://schemas.microsoft.com/office/powerpoint/2010/main" val="3555333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8C20C57-91A7-403B-BD48-DF4041F422D8}" type="datetime1">
              <a:rPr lang="en-US" smtClean="0"/>
              <a:t>10/27/2024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1DAEA6-75D5-46E4-837A-94BDD716C155}" type="slidenum">
              <a:rPr lang="en-US" smtClean="0"/>
              <a:t>‹#›</a:t>
            </a:fld>
            <a:endParaRPr lang="en-US"/>
          </a:p>
        </p:txBody>
      </p:sp>
    </p:spTree>
    <p:extLst>
      <p:ext uri="{BB962C8B-B14F-4D97-AF65-F5344CB8AC3E}">
        <p14:creationId xmlns:p14="http://schemas.microsoft.com/office/powerpoint/2010/main" val="443427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6A19C0C-D9D3-4DE2-A54F-2589AD6E273A}" type="datetime1">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1DAEA6-75D5-46E4-837A-94BDD716C155}" type="slidenum">
              <a:rPr lang="en-US" smtClean="0"/>
              <a:t>‹#›</a:t>
            </a:fld>
            <a:endParaRPr lang="en-US"/>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113191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4F197A5-797D-4C39-A09D-BD84F45EE703}" type="datetime1">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1DAEA6-75D5-46E4-837A-94BDD716C155}" type="slidenum">
              <a:rPr lang="en-US" smtClean="0"/>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113461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37B9E89-2B12-42E4-A0E8-F5EB8A54DA67}" type="datetime1">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1DAEA6-75D5-46E4-837A-94BDD716C155}" type="slidenum">
              <a:rPr lang="en-US" smtClean="0"/>
              <a:t>‹#›</a:t>
            </a:fld>
            <a:endParaRPr lang="en-US"/>
          </a:p>
        </p:txBody>
      </p:sp>
    </p:spTree>
    <p:extLst>
      <p:ext uri="{BB962C8B-B14F-4D97-AF65-F5344CB8AC3E}">
        <p14:creationId xmlns:p14="http://schemas.microsoft.com/office/powerpoint/2010/main" val="27674518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B1E3DD9-0D9C-47E0-BC95-EC7419EEC4FD}" type="datetime1">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1DAEA6-75D5-46E4-837A-94BDD716C155}" type="slidenum">
              <a:rPr lang="en-US" smtClean="0"/>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753077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smtClean="0"/>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6B416DE-77DC-42EE-9602-D575CB07EA2E}" type="datetime1">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1DAEA6-75D5-46E4-837A-94BDD716C155}" type="slidenum">
              <a:rPr lang="en-US" smtClean="0"/>
              <a:t>‹#›</a:t>
            </a:fld>
            <a:endParaRPr lang="en-US"/>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472433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C3EA7BF-824B-4580-A84B-B42E35AFA204}" type="datetime1">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1DAEA6-75D5-46E4-837A-94BDD716C155}" type="slidenum">
              <a:rPr lang="en-US" smtClean="0"/>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318288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21926C-6B75-4E7D-8AE3-4B60E691C4C7}" type="datetime1">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1DAEA6-75D5-46E4-837A-94BDD716C155}" type="slidenum">
              <a:rPr lang="en-US" smtClean="0"/>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23814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7FF264E-338A-4F9F-B3BB-F84095B444C3}" type="datetime1">
              <a:rPr lang="en-US" smtClean="0"/>
              <a:t>10/27/2024</a:t>
            </a:fld>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A1DAEA6-75D5-46E4-837A-94BDD716C155}" type="slidenum">
              <a:rPr lang="en-US" smtClean="0"/>
              <a:t>‹#›</a:t>
            </a:fld>
            <a:endParaRPr lang="en-US"/>
          </a:p>
        </p:txBody>
      </p:sp>
    </p:spTree>
    <p:extLst>
      <p:ext uri="{BB962C8B-B14F-4D97-AF65-F5344CB8AC3E}">
        <p14:creationId xmlns:p14="http://schemas.microsoft.com/office/powerpoint/2010/main" val="1183206752"/>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 id="2147483834" r:id="rId12"/>
    <p:sldLayoutId id="2147483835" r:id="rId13"/>
    <p:sldLayoutId id="2147483836" r:id="rId14"/>
    <p:sldLayoutId id="2147483837" r:id="rId15"/>
    <p:sldLayoutId id="2147483838" r:id="rId16"/>
    <p:sldLayoutId id="2147483839" r:id="rId17"/>
  </p:sldLayoutIdLst>
  <p:hf hdr="0" ftr="0" dt="0"/>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69773" y="1811863"/>
            <a:ext cx="5844209" cy="1646954"/>
          </a:xfrm>
        </p:spPr>
        <p:txBody>
          <a:bodyPr/>
          <a:lstStyle/>
          <a:p>
            <a:r>
              <a:rPr lang="en-US" sz="4000" b="1" dirty="0">
                <a:latin typeface="Arial" panose="020B0604020202020204" pitchFamily="34" charset="0"/>
                <a:cs typeface="Arial" panose="020B0604020202020204" pitchFamily="34" charset="0"/>
              </a:rPr>
              <a:t>INTERNATIONAL BUSINESS </a:t>
            </a:r>
            <a:r>
              <a:rPr lang="en-US" sz="4000" b="1" dirty="0" smtClean="0">
                <a:latin typeface="Arial" panose="020B0604020202020204" pitchFamily="34" charset="0"/>
                <a:cs typeface="Arial" panose="020B0604020202020204" pitchFamily="34" charset="0"/>
              </a:rPr>
              <a:t>MANAGEMENT</a:t>
            </a:r>
            <a:endParaRPr lang="en-US" sz="4000" dirty="0"/>
          </a:p>
        </p:txBody>
      </p:sp>
      <p:sp>
        <p:nvSpPr>
          <p:cNvPr id="3" name="Subtitle 2"/>
          <p:cNvSpPr>
            <a:spLocks noGrp="1"/>
          </p:cNvSpPr>
          <p:nvPr>
            <p:ph type="subTitle" idx="1"/>
          </p:nvPr>
        </p:nvSpPr>
        <p:spPr>
          <a:xfrm>
            <a:off x="1470991" y="3564835"/>
            <a:ext cx="6175513" cy="1411143"/>
          </a:xfrm>
        </p:spPr>
        <p:txBody>
          <a:bodyPr>
            <a:normAutofit fontScale="85000" lnSpcReduction="20000"/>
          </a:bodyPr>
          <a:lstStyle/>
          <a:p>
            <a:r>
              <a:rPr lang="en-US" sz="2800" b="1" dirty="0">
                <a:latin typeface="Arial" panose="020B0604020202020204" pitchFamily="34" charset="0"/>
                <a:cs typeface="Arial" panose="020B0604020202020204" pitchFamily="34" charset="0"/>
              </a:rPr>
              <a:t>Week </a:t>
            </a:r>
            <a:r>
              <a:rPr lang="en-US" sz="2800" b="1" dirty="0" smtClean="0">
                <a:latin typeface="Arial" panose="020B0604020202020204" pitchFamily="34" charset="0"/>
                <a:cs typeface="Arial" panose="020B0604020202020204" pitchFamily="34" charset="0"/>
              </a:rPr>
              <a:t>8: </a:t>
            </a:r>
            <a:r>
              <a:rPr lang="en-US" sz="2800" b="1" dirty="0">
                <a:latin typeface="Arial" panose="020B0604020202020204" pitchFamily="34" charset="0"/>
                <a:cs typeface="Arial" panose="020B0604020202020204" pitchFamily="34" charset="0"/>
              </a:rPr>
              <a:t>International Trade and Investment </a:t>
            </a:r>
          </a:p>
          <a:p>
            <a:r>
              <a:rPr lang="en-US" dirty="0">
                <a:latin typeface="Arial" panose="020B0604020202020204" pitchFamily="34" charset="0"/>
                <a:cs typeface="Arial" panose="020B0604020202020204" pitchFamily="34" charset="0"/>
              </a:rPr>
              <a:t>BY </a:t>
            </a:r>
          </a:p>
          <a:p>
            <a:r>
              <a:rPr lang="en-US" dirty="0">
                <a:latin typeface="Arial" panose="020B0604020202020204" pitchFamily="34" charset="0"/>
                <a:cs typeface="Arial" panose="020B0604020202020204" pitchFamily="34" charset="0"/>
              </a:rPr>
              <a:t>DR JULIUS KAHUTHIA MWANGI</a:t>
            </a:r>
          </a:p>
        </p:txBody>
      </p:sp>
    </p:spTree>
    <p:extLst>
      <p:ext uri="{BB962C8B-B14F-4D97-AF65-F5344CB8AC3E}">
        <p14:creationId xmlns:p14="http://schemas.microsoft.com/office/powerpoint/2010/main" val="2100630300"/>
      </p:ext>
    </p:extLst>
  </p:cSld>
  <p:clrMapOvr>
    <a:masterClrMapping/>
  </p:clrMapOvr>
  <mc:AlternateContent xmlns:mc="http://schemas.openxmlformats.org/markup-compatibility/2006" xmlns:p14="http://schemas.microsoft.com/office/powerpoint/2010/main">
    <mc:Choice Requires="p14">
      <p:transition spd="slow" p14:dur="4000">
        <p:wheel spokes="1"/>
      </p:transition>
    </mc:Choice>
    <mc:Fallback xmlns="">
      <p:transition spd="slow">
        <p:wheel spokes="1"/>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Expected Learning Outcomes </a:t>
            </a:r>
            <a:endParaRPr lang="en-US" dirty="0"/>
          </a:p>
        </p:txBody>
      </p:sp>
      <p:sp>
        <p:nvSpPr>
          <p:cNvPr id="3" name="Content Placeholder 2"/>
          <p:cNvSpPr>
            <a:spLocks noGrp="1"/>
          </p:cNvSpPr>
          <p:nvPr>
            <p:ph idx="1"/>
          </p:nvPr>
        </p:nvSpPr>
        <p:spPr>
          <a:xfrm>
            <a:off x="702365" y="2358887"/>
            <a:ext cx="7726018" cy="3684104"/>
          </a:xfrm>
        </p:spPr>
        <p:txBody>
          <a:bodyPr>
            <a:noAutofit/>
          </a:bodyPr>
          <a:lstStyle/>
          <a:p>
            <a:pPr marL="0" indent="0">
              <a:lnSpc>
                <a:spcPct val="110000"/>
              </a:lnSpc>
              <a:buNone/>
            </a:pPr>
            <a:r>
              <a:rPr lang="en-US" dirty="0" smtClean="0">
                <a:latin typeface="Arial" panose="020B0604020202020204" pitchFamily="34" charset="0"/>
                <a:cs typeface="Arial" panose="020B0604020202020204" pitchFamily="34" charset="0"/>
              </a:rPr>
              <a:t>By the end of this lesson, you are expected to;</a:t>
            </a:r>
          </a:p>
          <a:p>
            <a:pPr>
              <a:lnSpc>
                <a:spcPct val="11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Explain the financial issues affecting international business </a:t>
            </a:r>
          </a:p>
          <a:p>
            <a:pPr>
              <a:lnSpc>
                <a:spcPct val="11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Explain how MNCs can manage Foreign-Exchange </a:t>
            </a:r>
            <a:r>
              <a:rPr lang="en-US" dirty="0">
                <a:latin typeface="Arial" panose="020B0604020202020204" pitchFamily="34" charset="0"/>
                <a:cs typeface="Arial" panose="020B0604020202020204" pitchFamily="34" charset="0"/>
              </a:rPr>
              <a:t>Risk</a:t>
            </a:r>
          </a:p>
          <a:p>
            <a:pPr>
              <a:lnSpc>
                <a:spcPct val="11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Explain the internal and external sources </a:t>
            </a:r>
            <a:r>
              <a:rPr lang="en-US" dirty="0">
                <a:latin typeface="Arial" panose="020B0604020202020204" pitchFamily="34" charset="0"/>
                <a:cs typeface="Arial" panose="020B0604020202020204" pitchFamily="34" charset="0"/>
              </a:rPr>
              <a:t>of International Investment </a:t>
            </a:r>
            <a:r>
              <a:rPr lang="en-US" dirty="0" smtClean="0">
                <a:latin typeface="Arial" panose="020B0604020202020204" pitchFamily="34" charset="0"/>
                <a:cs typeface="Arial" panose="020B0604020202020204" pitchFamily="34" charset="0"/>
              </a:rPr>
              <a:t>Capital</a:t>
            </a:r>
          </a:p>
          <a:p>
            <a:pPr>
              <a:lnSpc>
                <a:spcPct val="11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Give examples of tax havens</a:t>
            </a:r>
          </a:p>
        </p:txBody>
      </p:sp>
      <p:sp>
        <p:nvSpPr>
          <p:cNvPr id="4" name="Slide Number Placeholder 3"/>
          <p:cNvSpPr>
            <a:spLocks noGrp="1"/>
          </p:cNvSpPr>
          <p:nvPr>
            <p:ph type="sldNum" sz="quarter" idx="12"/>
          </p:nvPr>
        </p:nvSpPr>
        <p:spPr/>
        <p:txBody>
          <a:bodyPr/>
          <a:lstStyle/>
          <a:p>
            <a:fld id="{3A1DAEA6-75D5-46E4-837A-94BDD716C155}" type="slidenum">
              <a:rPr lang="en-US" smtClean="0"/>
              <a:t>2</a:t>
            </a:fld>
            <a:endParaRPr lang="en-US"/>
          </a:p>
        </p:txBody>
      </p:sp>
    </p:spTree>
    <p:extLst>
      <p:ext uri="{BB962C8B-B14F-4D97-AF65-F5344CB8AC3E}">
        <p14:creationId xmlns:p14="http://schemas.microsoft.com/office/powerpoint/2010/main" val="729601990"/>
      </p:ext>
    </p:extLst>
  </p:cSld>
  <p:clrMapOvr>
    <a:masterClrMapping/>
  </p:clrMapOvr>
  <mc:AlternateContent xmlns:mc="http://schemas.openxmlformats.org/markup-compatibility/2006" xmlns:p14="http://schemas.microsoft.com/office/powerpoint/2010/main">
    <mc:Choice Requires="p14">
      <p:transition spd="slow" p14:dur="4000">
        <p:randomBar dir="vert"/>
      </p:transition>
    </mc:Choice>
    <mc:Fallback xmlns="">
      <p:transition spd="slow">
        <p:randomBar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Part One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latin typeface="Arial" panose="020B0604020202020204" pitchFamily="34" charset="0"/>
                <a:cs typeface="Arial" panose="020B0604020202020204" pitchFamily="34" charset="0"/>
              </a:rPr>
              <a:t>Financial Issues in International Trade </a:t>
            </a:r>
            <a:endParaRPr lang="en-US" dirty="0" smtClean="0">
              <a:latin typeface="Arial" panose="020B0604020202020204" pitchFamily="34" charset="0"/>
              <a:cs typeface="Arial" panose="020B0604020202020204" pitchFamily="34" charset="0"/>
            </a:endParaRPr>
          </a:p>
          <a:p>
            <a:pPr>
              <a:buFont typeface="Wingdings" panose="05000000000000000000" pitchFamily="2" charset="2"/>
              <a:buChar char="q"/>
            </a:pPr>
            <a:r>
              <a:rPr lang="en-US" dirty="0" smtClean="0">
                <a:latin typeface="Arial" panose="020B0604020202020204" pitchFamily="34" charset="0"/>
                <a:cs typeface="Arial" panose="020B0604020202020204" pitchFamily="34" charset="0"/>
              </a:rPr>
              <a:t>Choice </a:t>
            </a:r>
            <a:r>
              <a:rPr lang="en-US" dirty="0">
                <a:latin typeface="Arial" panose="020B0604020202020204" pitchFamily="34" charset="0"/>
                <a:cs typeface="Arial" panose="020B0604020202020204" pitchFamily="34" charset="0"/>
              </a:rPr>
              <a:t>of Currency</a:t>
            </a:r>
            <a:endParaRPr lang="en-US" dirty="0" smtClean="0">
              <a:latin typeface="Arial" panose="020B0604020202020204" pitchFamily="34" charset="0"/>
              <a:cs typeface="Arial" panose="020B0604020202020204" pitchFamily="34" charset="0"/>
            </a:endParaRPr>
          </a:p>
          <a:p>
            <a:pPr>
              <a:buFont typeface="Wingdings" panose="05000000000000000000" pitchFamily="2" charset="2"/>
              <a:buChar char="q"/>
            </a:pPr>
            <a:r>
              <a:rPr lang="en-US" dirty="0" smtClean="0">
                <a:latin typeface="Arial" panose="020B0604020202020204" pitchFamily="34" charset="0"/>
                <a:cs typeface="Arial" panose="020B0604020202020204" pitchFamily="34" charset="0"/>
              </a:rPr>
              <a:t>Credit </a:t>
            </a:r>
            <a:r>
              <a:rPr lang="en-US" dirty="0">
                <a:latin typeface="Arial" panose="020B0604020202020204" pitchFamily="34" charset="0"/>
                <a:cs typeface="Arial" panose="020B0604020202020204" pitchFamily="34" charset="0"/>
              </a:rPr>
              <a:t>Checking</a:t>
            </a:r>
            <a:endParaRPr lang="en-US" dirty="0" smtClean="0">
              <a:latin typeface="Arial" panose="020B0604020202020204" pitchFamily="34" charset="0"/>
              <a:cs typeface="Arial" panose="020B0604020202020204" pitchFamily="34" charset="0"/>
            </a:endParaRPr>
          </a:p>
          <a:p>
            <a:pPr>
              <a:buFont typeface="Wingdings" panose="05000000000000000000" pitchFamily="2" charset="2"/>
              <a:buChar char="q"/>
            </a:pPr>
            <a:r>
              <a:rPr lang="en-US" dirty="0" smtClean="0">
                <a:latin typeface="Arial" panose="020B0604020202020204" pitchFamily="34" charset="0"/>
                <a:cs typeface="Arial" panose="020B0604020202020204" pitchFamily="34" charset="0"/>
              </a:rPr>
              <a:t>Method </a:t>
            </a:r>
            <a:r>
              <a:rPr lang="en-US" dirty="0">
                <a:latin typeface="Arial" panose="020B0604020202020204" pitchFamily="34" charset="0"/>
                <a:cs typeface="Arial" panose="020B0604020202020204" pitchFamily="34" charset="0"/>
              </a:rPr>
              <a:t>of Payment </a:t>
            </a:r>
            <a:endParaRPr lang="en-US" dirty="0" smtClean="0">
              <a:latin typeface="Arial" panose="020B0604020202020204" pitchFamily="34" charset="0"/>
              <a:cs typeface="Arial" panose="020B0604020202020204" pitchFamily="34" charset="0"/>
            </a:endParaRPr>
          </a:p>
          <a:p>
            <a:pPr>
              <a:buFont typeface="Wingdings" panose="05000000000000000000" pitchFamily="2" charset="2"/>
              <a:buChar char="q"/>
            </a:pPr>
            <a:r>
              <a:rPr lang="en-US" dirty="0">
                <a:latin typeface="Arial" panose="020B0604020202020204" pitchFamily="34" charset="0"/>
                <a:cs typeface="Arial" panose="020B0604020202020204" pitchFamily="34" charset="0"/>
              </a:rPr>
              <a:t>Financing Trade</a:t>
            </a:r>
            <a:endParaRPr lang="en-US" dirty="0" smtClean="0">
              <a:latin typeface="Arial" panose="020B0604020202020204" pitchFamily="34" charset="0"/>
              <a:cs typeface="Arial" panose="020B0604020202020204" pitchFamily="34" charset="0"/>
            </a:endParaRPr>
          </a:p>
          <a:p>
            <a:pPr>
              <a:buFont typeface="Wingdings" panose="05000000000000000000" pitchFamily="2" charset="2"/>
              <a:buChar char="q"/>
            </a:pPr>
            <a:r>
              <a:rPr lang="en-US" dirty="0" smtClean="0">
                <a:latin typeface="Arial" panose="020B0604020202020204" pitchFamily="34" charset="0"/>
                <a:cs typeface="Arial" panose="020B0604020202020204" pitchFamily="34" charset="0"/>
              </a:rPr>
              <a:t>Managing </a:t>
            </a:r>
            <a:r>
              <a:rPr lang="en-US" dirty="0">
                <a:latin typeface="Arial" panose="020B0604020202020204" pitchFamily="34" charset="0"/>
                <a:cs typeface="Arial" panose="020B0604020202020204" pitchFamily="34" charset="0"/>
              </a:rPr>
              <a:t>Foreign-Exchange Risk</a:t>
            </a:r>
            <a:endParaRPr lang="en-US" dirty="0"/>
          </a:p>
        </p:txBody>
      </p:sp>
      <p:sp>
        <p:nvSpPr>
          <p:cNvPr id="4" name="Slide Number Placeholder 3"/>
          <p:cNvSpPr>
            <a:spLocks noGrp="1"/>
          </p:cNvSpPr>
          <p:nvPr>
            <p:ph type="sldNum" sz="quarter" idx="12"/>
          </p:nvPr>
        </p:nvSpPr>
        <p:spPr/>
        <p:txBody>
          <a:bodyPr/>
          <a:lstStyle/>
          <a:p>
            <a:fld id="{3A1DAEA6-75D5-46E4-837A-94BDD716C155}" type="slidenum">
              <a:rPr lang="en-US" smtClean="0"/>
              <a:t>3</a:t>
            </a:fld>
            <a:endParaRPr lang="en-US"/>
          </a:p>
        </p:txBody>
      </p:sp>
    </p:spTree>
    <p:extLst>
      <p:ext uri="{BB962C8B-B14F-4D97-AF65-F5344CB8AC3E}">
        <p14:creationId xmlns:p14="http://schemas.microsoft.com/office/powerpoint/2010/main" val="42501679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airplan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Financial Issues in International Trade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62609" y="2357613"/>
            <a:ext cx="7779026" cy="3937170"/>
          </a:xfrm>
        </p:spPr>
        <p:txBody>
          <a:bodyPr>
            <a:normAutofit/>
          </a:bodyPr>
          <a:lstStyle/>
          <a:p>
            <a:pPr algn="just">
              <a:lnSpc>
                <a:spcPct val="150000"/>
              </a:lnSpc>
            </a:pPr>
            <a:r>
              <a:rPr lang="en-US" dirty="0" smtClean="0">
                <a:latin typeface="Arial" panose="020B0604020202020204" pitchFamily="34" charset="0"/>
                <a:cs typeface="Arial" panose="020B0604020202020204" pitchFamily="34" charset="0"/>
              </a:rPr>
              <a:t>International </a:t>
            </a:r>
            <a:r>
              <a:rPr lang="en-US" dirty="0">
                <a:latin typeface="Arial" panose="020B0604020202020204" pitchFamily="34" charset="0"/>
                <a:cs typeface="Arial" panose="020B0604020202020204" pitchFamily="34" charset="0"/>
              </a:rPr>
              <a:t>business transactions not only require the buyer and seller to reach agreement on price, quantity, and delivery date, they also require buyers and sellers to negotiate and agree on which currency to use for the transaction, when and how to check credit, which form of payment to use, and how to arrange for financing</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4</a:t>
            </a:fld>
            <a:endParaRPr lang="en-US"/>
          </a:p>
        </p:txBody>
      </p:sp>
    </p:spTree>
    <p:extLst>
      <p:ext uri="{BB962C8B-B14F-4D97-AF65-F5344CB8AC3E}">
        <p14:creationId xmlns:p14="http://schemas.microsoft.com/office/powerpoint/2010/main" val="580597700"/>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Choice of Currency</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176865" y="2358887"/>
            <a:ext cx="6798736" cy="3576245"/>
          </a:xfrm>
        </p:spPr>
        <p:txBody>
          <a:bodyPr>
            <a:normAutofit lnSpcReduction="10000"/>
          </a:bodyPr>
          <a:lstStyle/>
          <a:p>
            <a:pPr lvl="0" algn="just"/>
            <a:r>
              <a:rPr lang="en-US" dirty="0" smtClean="0">
                <a:latin typeface="Arial" panose="020B0604020202020204" pitchFamily="34" charset="0"/>
                <a:cs typeface="Arial" panose="020B0604020202020204" pitchFamily="34" charset="0"/>
              </a:rPr>
              <a:t>Exporters </a:t>
            </a:r>
            <a:r>
              <a:rPr lang="en-US" dirty="0">
                <a:latin typeface="Arial" panose="020B0604020202020204" pitchFamily="34" charset="0"/>
                <a:cs typeface="Arial" panose="020B0604020202020204" pitchFamily="34" charset="0"/>
              </a:rPr>
              <a:t>typically prefer to be paid in their home currency so that they know exactly how much they will be receiving from the importer.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Importers</a:t>
            </a:r>
            <a:r>
              <a:rPr lang="en-US" dirty="0">
                <a:latin typeface="Arial" panose="020B0604020202020204" pitchFamily="34" charset="0"/>
                <a:cs typeface="Arial" panose="020B0604020202020204" pitchFamily="34" charset="0"/>
              </a:rPr>
              <a:t>, however, typically prefer to pay in their home currency so that they know exactly how much they will be paying the exporter.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In </a:t>
            </a:r>
            <a:r>
              <a:rPr lang="en-US" dirty="0">
                <a:latin typeface="Arial" panose="020B0604020202020204" pitchFamily="34" charset="0"/>
                <a:cs typeface="Arial" panose="020B0604020202020204" pitchFamily="34" charset="0"/>
              </a:rPr>
              <a:t>some cases, a third country currency will be selected.  For example, </a:t>
            </a: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U.S. dollar is used for transactions in the oil industry.</a:t>
            </a:r>
          </a:p>
        </p:txBody>
      </p:sp>
      <p:sp>
        <p:nvSpPr>
          <p:cNvPr id="4" name="Slide Number Placeholder 3"/>
          <p:cNvSpPr>
            <a:spLocks noGrp="1"/>
          </p:cNvSpPr>
          <p:nvPr>
            <p:ph type="sldNum" sz="quarter" idx="12"/>
          </p:nvPr>
        </p:nvSpPr>
        <p:spPr/>
        <p:txBody>
          <a:bodyPr/>
          <a:lstStyle/>
          <a:p>
            <a:fld id="{3A1DAEA6-75D5-46E4-837A-94BDD716C155}" type="slidenum">
              <a:rPr lang="en-US" smtClean="0"/>
              <a:t>5</a:t>
            </a:fld>
            <a:endParaRPr lang="en-US"/>
          </a:p>
        </p:txBody>
      </p:sp>
    </p:spTree>
    <p:extLst>
      <p:ext uri="{BB962C8B-B14F-4D97-AF65-F5344CB8AC3E}">
        <p14:creationId xmlns:p14="http://schemas.microsoft.com/office/powerpoint/2010/main" val="2535154651"/>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Credit Checking</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0" y="2398643"/>
            <a:ext cx="7726017" cy="3536489"/>
          </a:xfrm>
        </p:spPr>
        <p:txBody>
          <a:bodyPr>
            <a:noAutofit/>
          </a:bodyPr>
          <a:lstStyle/>
          <a:p>
            <a:pPr lvl="0" algn="just"/>
            <a:r>
              <a:rPr lang="en-US" dirty="0" smtClean="0">
                <a:latin typeface="Arial" panose="020B0604020202020204" pitchFamily="34" charset="0"/>
                <a:cs typeface="Arial" panose="020B0604020202020204" pitchFamily="34" charset="0"/>
              </a:rPr>
              <a:t>It </a:t>
            </a:r>
            <a:r>
              <a:rPr lang="en-US" dirty="0">
                <a:latin typeface="Arial" panose="020B0604020202020204" pitchFamily="34" charset="0"/>
                <a:cs typeface="Arial" panose="020B0604020202020204" pitchFamily="34" charset="0"/>
              </a:rPr>
              <a:t>is important for firms to check the credit of their customers prior to completing a business transaction.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In </a:t>
            </a:r>
            <a:r>
              <a:rPr lang="en-US" dirty="0">
                <a:latin typeface="Arial" panose="020B0604020202020204" pitchFamily="34" charset="0"/>
                <a:cs typeface="Arial" panose="020B0604020202020204" pitchFamily="34" charset="0"/>
              </a:rPr>
              <a:t>situations where the importer is financially healthy, exporters may choose to extend credit.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However</a:t>
            </a:r>
            <a:r>
              <a:rPr lang="en-US" dirty="0">
                <a:latin typeface="Arial" panose="020B0604020202020204" pitchFamily="34" charset="0"/>
                <a:cs typeface="Arial" panose="020B0604020202020204" pitchFamily="34" charset="0"/>
              </a:rPr>
              <a:t>, if an importer is financially troubled, an exporter may demand payment in a way that reduces its risk.</a:t>
            </a:r>
          </a:p>
          <a:p>
            <a:pPr lvl="0" algn="just"/>
            <a:r>
              <a:rPr lang="en-US" dirty="0">
                <a:latin typeface="Arial" panose="020B0604020202020204" pitchFamily="34" charset="0"/>
                <a:cs typeface="Arial" panose="020B0604020202020204" pitchFamily="34" charset="0"/>
              </a:rPr>
              <a:t>Firms should aim to build long-term, trusting relationships with customers.      </a:t>
            </a:r>
          </a:p>
        </p:txBody>
      </p:sp>
      <p:sp>
        <p:nvSpPr>
          <p:cNvPr id="4" name="Slide Number Placeholder 3"/>
          <p:cNvSpPr>
            <a:spLocks noGrp="1"/>
          </p:cNvSpPr>
          <p:nvPr>
            <p:ph type="sldNum" sz="quarter" idx="12"/>
          </p:nvPr>
        </p:nvSpPr>
        <p:spPr/>
        <p:txBody>
          <a:bodyPr/>
          <a:lstStyle/>
          <a:p>
            <a:fld id="{3A1DAEA6-75D5-46E4-837A-94BDD716C155}" type="slidenum">
              <a:rPr lang="en-US" smtClean="0"/>
              <a:t>6</a:t>
            </a:fld>
            <a:endParaRPr lang="en-US"/>
          </a:p>
        </p:txBody>
      </p:sp>
    </p:spTree>
    <p:extLst>
      <p:ext uri="{BB962C8B-B14F-4D97-AF65-F5344CB8AC3E}">
        <p14:creationId xmlns:p14="http://schemas.microsoft.com/office/powerpoint/2010/main" val="3555100122"/>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02365" y="2357613"/>
            <a:ext cx="7726018" cy="3444997"/>
          </a:xfrm>
        </p:spPr>
        <p:txBody>
          <a:bodyPr>
            <a:noAutofit/>
          </a:bodyPr>
          <a:lstStyle/>
          <a:p>
            <a:pPr lvl="0" algn="just"/>
            <a:r>
              <a:rPr lang="en-US" dirty="0" smtClean="0">
                <a:latin typeface="Arial" panose="020B0604020202020204" pitchFamily="34" charset="0"/>
                <a:cs typeface="Arial" panose="020B0604020202020204" pitchFamily="34" charset="0"/>
              </a:rPr>
              <a:t>There </a:t>
            </a:r>
            <a:r>
              <a:rPr lang="en-US" dirty="0">
                <a:latin typeface="Arial" panose="020B0604020202020204" pitchFamily="34" charset="0"/>
                <a:cs typeface="Arial" panose="020B0604020202020204" pitchFamily="34" charset="0"/>
              </a:rPr>
              <a:t>are several methods of payment for international business transactions, including payment in advance, open account, documentary collection, letters of credit, credit cards, and countertrade.  Each form involves a different degree of cost and risk.</a:t>
            </a:r>
          </a:p>
          <a:p>
            <a:pPr lvl="0" algn="just"/>
            <a:r>
              <a:rPr lang="en-US" b="1" dirty="0">
                <a:latin typeface="Arial" panose="020B0604020202020204" pitchFamily="34" charset="0"/>
                <a:cs typeface="Arial" panose="020B0604020202020204" pitchFamily="34" charset="0"/>
              </a:rPr>
              <a:t>Payment in Advance</a:t>
            </a:r>
            <a:r>
              <a:rPr lang="en-US" dirty="0">
                <a:latin typeface="Arial" panose="020B0604020202020204" pitchFamily="34" charset="0"/>
                <a:cs typeface="Arial" panose="020B0604020202020204" pitchFamily="34" charset="0"/>
              </a:rPr>
              <a:t>. The safest method of payment from the exporter’s perspective is payment in advance; however, this method of payment is very undesirable from the importer’s point of view</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7</a:t>
            </a:fld>
            <a:endParaRPr lang="en-US"/>
          </a:p>
        </p:txBody>
      </p:sp>
    </p:spTree>
    <p:extLst>
      <p:ext uri="{BB962C8B-B14F-4D97-AF65-F5344CB8AC3E}">
        <p14:creationId xmlns:p14="http://schemas.microsoft.com/office/powerpoint/2010/main" val="2288864978"/>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02365" y="2345635"/>
            <a:ext cx="7739270" cy="3589497"/>
          </a:xfrm>
        </p:spPr>
        <p:txBody>
          <a:bodyPr>
            <a:noAutofit/>
          </a:bodyPr>
          <a:lstStyle/>
          <a:p>
            <a:pPr lvl="0" algn="just"/>
            <a:r>
              <a:rPr lang="en-US" b="1" dirty="0" smtClean="0">
                <a:latin typeface="Arial" panose="020B0604020202020204" pitchFamily="34" charset="0"/>
                <a:cs typeface="Arial" panose="020B0604020202020204" pitchFamily="34" charset="0"/>
              </a:rPr>
              <a:t>Open </a:t>
            </a:r>
            <a:r>
              <a:rPr lang="en-US" b="1" dirty="0">
                <a:latin typeface="Arial" panose="020B0604020202020204" pitchFamily="34" charset="0"/>
                <a:cs typeface="Arial" panose="020B0604020202020204" pitchFamily="34" charset="0"/>
              </a:rPr>
              <a:t>Account</a:t>
            </a:r>
            <a:r>
              <a:rPr lang="en-US" dirty="0">
                <a:latin typeface="Arial" panose="020B0604020202020204" pitchFamily="34" charset="0"/>
                <a:cs typeface="Arial" panose="020B0604020202020204" pitchFamily="34" charset="0"/>
              </a:rPr>
              <a:t>. The safest method of payment from the importer’s perspective is the </a:t>
            </a:r>
            <a:r>
              <a:rPr lang="en-US" b="1" dirty="0">
                <a:latin typeface="Arial" panose="020B0604020202020204" pitchFamily="34" charset="0"/>
                <a:cs typeface="Arial" panose="020B0604020202020204" pitchFamily="34" charset="0"/>
              </a:rPr>
              <a:t>open account</a:t>
            </a:r>
            <a:r>
              <a:rPr lang="en-US" dirty="0">
                <a:latin typeface="Arial" panose="020B0604020202020204" pitchFamily="34" charset="0"/>
                <a:cs typeface="Arial" panose="020B0604020202020204" pitchFamily="34" charset="0"/>
              </a:rPr>
              <a:t>, whereby goods are shipped by the exporter and received by the importer prior to payment.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In </a:t>
            </a:r>
            <a:r>
              <a:rPr lang="en-US" dirty="0">
                <a:latin typeface="Arial" panose="020B0604020202020204" pitchFamily="34" charset="0"/>
                <a:cs typeface="Arial" panose="020B0604020202020204" pitchFamily="34" charset="0"/>
              </a:rPr>
              <a:t>addition, the importer benefits from this form of payment because it avoids the fees that may be associated with other forms of payment, and requires less paperwork</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8</a:t>
            </a:fld>
            <a:endParaRPr lang="en-US"/>
          </a:p>
        </p:txBody>
      </p:sp>
    </p:spTree>
    <p:extLst>
      <p:ext uri="{BB962C8B-B14F-4D97-AF65-F5344CB8AC3E}">
        <p14:creationId xmlns:p14="http://schemas.microsoft.com/office/powerpoint/2010/main" val="1111311721"/>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02365" y="2345635"/>
            <a:ext cx="7739270" cy="3589497"/>
          </a:xfrm>
        </p:spPr>
        <p:txBody>
          <a:bodyPr>
            <a:noAutofit/>
          </a:bodyPr>
          <a:lstStyle/>
          <a:p>
            <a:pPr lvl="0" algn="just">
              <a:lnSpc>
                <a:spcPct val="150000"/>
              </a:lnSpc>
            </a:pPr>
            <a:r>
              <a:rPr lang="en-US" dirty="0" smtClean="0">
                <a:latin typeface="Arial" panose="020B0604020202020204" pitchFamily="34" charset="0"/>
                <a:cs typeface="Arial" panose="020B0604020202020204" pitchFamily="34" charset="0"/>
              </a:rPr>
              <a:t>Open </a:t>
            </a:r>
            <a:r>
              <a:rPr lang="en-US" dirty="0">
                <a:latin typeface="Arial" panose="020B0604020202020204" pitchFamily="34" charset="0"/>
                <a:cs typeface="Arial" panose="020B0604020202020204" pitchFamily="34" charset="0"/>
              </a:rPr>
              <a:t>accounts are not desirable for exporters because the exporter must rely on the importer’s reputation to pay promptly, it cannot fall back on financial intermediaries in the case of a dispute, the lack of documentation may be disadvantageous if the importer refuses to pay, and working capital must be tied up to finance foreign accounts receivable. </a:t>
            </a:r>
          </a:p>
        </p:txBody>
      </p:sp>
      <p:sp>
        <p:nvSpPr>
          <p:cNvPr id="4" name="Slide Number Placeholder 3"/>
          <p:cNvSpPr>
            <a:spLocks noGrp="1"/>
          </p:cNvSpPr>
          <p:nvPr>
            <p:ph type="sldNum" sz="quarter" idx="12"/>
          </p:nvPr>
        </p:nvSpPr>
        <p:spPr/>
        <p:txBody>
          <a:bodyPr/>
          <a:lstStyle/>
          <a:p>
            <a:fld id="{3A1DAEA6-75D5-46E4-837A-94BDD716C155}" type="slidenum">
              <a:rPr lang="en-US" smtClean="0"/>
              <a:t>9</a:t>
            </a:fld>
            <a:endParaRPr lang="en-US"/>
          </a:p>
        </p:txBody>
      </p:sp>
    </p:spTree>
    <p:extLst>
      <p:ext uri="{BB962C8B-B14F-4D97-AF65-F5344CB8AC3E}">
        <p14:creationId xmlns:p14="http://schemas.microsoft.com/office/powerpoint/2010/main" val="3294528648"/>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0" y="2358887"/>
            <a:ext cx="7739269" cy="3576245"/>
          </a:xfrm>
        </p:spPr>
        <p:txBody>
          <a:bodyPr>
            <a:noAutofit/>
          </a:bodyPr>
          <a:lstStyle/>
          <a:p>
            <a:pPr lvl="0" algn="just"/>
            <a:r>
              <a:rPr lang="en-US" dirty="0">
                <a:latin typeface="Arial" panose="020B0604020202020204" pitchFamily="34" charset="0"/>
                <a:cs typeface="Arial" panose="020B0604020202020204" pitchFamily="34" charset="0"/>
              </a:rPr>
              <a:t>Firms may engage in specialized international lending called </a:t>
            </a:r>
            <a:r>
              <a:rPr lang="en-US" b="1" dirty="0">
                <a:latin typeface="Arial" panose="020B0604020202020204" pitchFamily="34" charset="0"/>
                <a:cs typeface="Arial" panose="020B0604020202020204" pitchFamily="34" charset="0"/>
              </a:rPr>
              <a:t>factoring</a:t>
            </a:r>
            <a:r>
              <a:rPr lang="en-US" dirty="0">
                <a:latin typeface="Arial" panose="020B0604020202020204" pitchFamily="34" charset="0"/>
                <a:cs typeface="Arial" panose="020B0604020202020204" pitchFamily="34" charset="0"/>
              </a:rPr>
              <a:t> whereby they buy foreign accounts receivable at a discount from face value.</a:t>
            </a:r>
          </a:p>
          <a:p>
            <a:pPr lvl="0" algn="just"/>
            <a:r>
              <a:rPr lang="en-US" b="1" dirty="0">
                <a:latin typeface="Arial" panose="020B0604020202020204" pitchFamily="34" charset="0"/>
                <a:cs typeface="Arial" panose="020B0604020202020204" pitchFamily="34" charset="0"/>
              </a:rPr>
              <a:t>Documentary Collection</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Documentary collection </a:t>
            </a:r>
            <a:r>
              <a:rPr lang="en-US" dirty="0">
                <a:latin typeface="Arial" panose="020B0604020202020204" pitchFamily="34" charset="0"/>
                <a:cs typeface="Arial" panose="020B0604020202020204" pitchFamily="34" charset="0"/>
              </a:rPr>
              <a:t>is a method to finance transactions in which commercial banks serve as agents to facilitate the payment process.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An </a:t>
            </a:r>
            <a:r>
              <a:rPr lang="en-US" dirty="0">
                <a:latin typeface="Arial" panose="020B0604020202020204" pitchFamily="34" charset="0"/>
                <a:cs typeface="Arial" panose="020B0604020202020204" pitchFamily="34" charset="0"/>
              </a:rPr>
              <a:t>exporter draws up a document called a </a:t>
            </a:r>
            <a:r>
              <a:rPr lang="en-US" b="1" dirty="0">
                <a:latin typeface="Arial" panose="020B0604020202020204" pitchFamily="34" charset="0"/>
                <a:cs typeface="Arial" panose="020B0604020202020204" pitchFamily="34" charset="0"/>
              </a:rPr>
              <a:t>draft</a:t>
            </a:r>
            <a:r>
              <a:rPr lang="en-US" dirty="0">
                <a:latin typeface="Arial" panose="020B0604020202020204" pitchFamily="34" charset="0"/>
                <a:cs typeface="Arial" panose="020B0604020202020204" pitchFamily="34" charset="0"/>
              </a:rPr>
              <a:t> (or bill of exchange) in which payment is demanded from the buyer at a specified time. </a:t>
            </a:r>
          </a:p>
        </p:txBody>
      </p:sp>
      <p:sp>
        <p:nvSpPr>
          <p:cNvPr id="4" name="Slide Number Placeholder 3"/>
          <p:cNvSpPr>
            <a:spLocks noGrp="1"/>
          </p:cNvSpPr>
          <p:nvPr>
            <p:ph type="sldNum" sz="quarter" idx="12"/>
          </p:nvPr>
        </p:nvSpPr>
        <p:spPr/>
        <p:txBody>
          <a:bodyPr/>
          <a:lstStyle/>
          <a:p>
            <a:fld id="{3A1DAEA6-75D5-46E4-837A-94BDD716C155}" type="slidenum">
              <a:rPr lang="en-US" smtClean="0"/>
              <a:t>10</a:t>
            </a:fld>
            <a:endParaRPr lang="en-US"/>
          </a:p>
        </p:txBody>
      </p:sp>
    </p:spTree>
    <p:extLst>
      <p:ext uri="{BB962C8B-B14F-4D97-AF65-F5344CB8AC3E}">
        <p14:creationId xmlns:p14="http://schemas.microsoft.com/office/powerpoint/2010/main" val="3278840176"/>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0" y="2358887"/>
            <a:ext cx="7739269" cy="3576245"/>
          </a:xfrm>
        </p:spPr>
        <p:txBody>
          <a:bodyPr>
            <a:noAutofit/>
          </a:bodyPr>
          <a:lstStyle/>
          <a:p>
            <a:pPr lvl="0" algn="just"/>
            <a:r>
              <a:rPr lang="en-US" dirty="0" smtClean="0">
                <a:latin typeface="Arial" panose="020B0604020202020204" pitchFamily="34" charset="0"/>
                <a:cs typeface="Arial" panose="020B0604020202020204" pitchFamily="34" charset="0"/>
              </a:rPr>
              <a:t>After </a:t>
            </a:r>
            <a:r>
              <a:rPr lang="en-US" dirty="0">
                <a:latin typeface="Arial" panose="020B0604020202020204" pitchFamily="34" charset="0"/>
                <a:cs typeface="Arial" panose="020B0604020202020204" pitchFamily="34" charset="0"/>
              </a:rPr>
              <a:t>the goods have been shipped, the exporter submits the packing list and the bill of lading among other documents to its local bank.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The </a:t>
            </a:r>
            <a:r>
              <a:rPr lang="en-US" b="1" dirty="0">
                <a:latin typeface="Arial" panose="020B0604020202020204" pitchFamily="34" charset="0"/>
                <a:cs typeface="Arial" panose="020B0604020202020204" pitchFamily="34" charset="0"/>
              </a:rPr>
              <a:t>bill of lading</a:t>
            </a:r>
            <a:r>
              <a:rPr lang="en-US" dirty="0">
                <a:latin typeface="Arial" panose="020B0604020202020204" pitchFamily="34" charset="0"/>
                <a:cs typeface="Arial" panose="020B0604020202020204" pitchFamily="34" charset="0"/>
              </a:rPr>
              <a:t> serves as both a contract for transportation between the exporter and the carrier and as title to the goods in question.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exporter’s bank then authorizes its correspondent bank in the importer’s country to release the bill of lading when the importer honors the terms of the exporter’s draft. </a:t>
            </a:r>
            <a:r>
              <a:rPr lang="en-US" b="1"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11</a:t>
            </a:fld>
            <a:endParaRPr lang="en-US"/>
          </a:p>
        </p:txBody>
      </p:sp>
    </p:spTree>
    <p:extLst>
      <p:ext uri="{BB962C8B-B14F-4D97-AF65-F5344CB8AC3E}">
        <p14:creationId xmlns:p14="http://schemas.microsoft.com/office/powerpoint/2010/main" val="457546202"/>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62609" y="2384117"/>
            <a:ext cx="7739269" cy="3444997"/>
          </a:xfrm>
        </p:spPr>
        <p:txBody>
          <a:bodyPr>
            <a:noAutofit/>
          </a:bodyPr>
          <a:lstStyle/>
          <a:p>
            <a:pPr lvl="0" algn="just"/>
            <a:r>
              <a:rPr lang="en-US" dirty="0">
                <a:latin typeface="Arial" panose="020B0604020202020204" pitchFamily="34" charset="0"/>
                <a:cs typeface="Arial" panose="020B0604020202020204" pitchFamily="34" charset="0"/>
              </a:rPr>
              <a:t>There are three forms of drafts.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A </a:t>
            </a:r>
            <a:r>
              <a:rPr lang="en-US" b="1" dirty="0">
                <a:latin typeface="Arial" panose="020B0604020202020204" pitchFamily="34" charset="0"/>
                <a:cs typeface="Arial" panose="020B0604020202020204" pitchFamily="34" charset="0"/>
              </a:rPr>
              <a:t>sight draft</a:t>
            </a:r>
            <a:r>
              <a:rPr lang="en-US" dirty="0">
                <a:latin typeface="Arial" panose="020B0604020202020204" pitchFamily="34" charset="0"/>
                <a:cs typeface="Arial" panose="020B0604020202020204" pitchFamily="34" charset="0"/>
              </a:rPr>
              <a:t> requires payment upon the transfer of title to the goods from the exporter to the importer.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A </a:t>
            </a:r>
            <a:r>
              <a:rPr lang="en-US" b="1" dirty="0">
                <a:latin typeface="Arial" panose="020B0604020202020204" pitchFamily="34" charset="0"/>
                <a:cs typeface="Arial" panose="020B0604020202020204" pitchFamily="34" charset="0"/>
              </a:rPr>
              <a:t>time draft</a:t>
            </a:r>
            <a:r>
              <a:rPr lang="en-US" dirty="0">
                <a:latin typeface="Arial" panose="020B0604020202020204" pitchFamily="34" charset="0"/>
                <a:cs typeface="Arial" panose="020B0604020202020204" pitchFamily="34" charset="0"/>
              </a:rPr>
              <a:t> extends credit to the importer by requiring payment at some specified time after the importer receives the goods.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A </a:t>
            </a:r>
            <a:r>
              <a:rPr lang="en-US" b="1" dirty="0">
                <a:latin typeface="Arial" panose="020B0604020202020204" pitchFamily="34" charset="0"/>
                <a:cs typeface="Arial" panose="020B0604020202020204" pitchFamily="34" charset="0"/>
              </a:rPr>
              <a:t>date draft</a:t>
            </a:r>
            <a:r>
              <a:rPr lang="en-US" i="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specifies a particular date on which payment must be made</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12</a:t>
            </a:fld>
            <a:endParaRPr lang="en-US"/>
          </a:p>
        </p:txBody>
      </p:sp>
    </p:spTree>
    <p:extLst>
      <p:ext uri="{BB962C8B-B14F-4D97-AF65-F5344CB8AC3E}">
        <p14:creationId xmlns:p14="http://schemas.microsoft.com/office/powerpoint/2010/main" val="1754127471"/>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62609" y="2384117"/>
            <a:ext cx="7739269" cy="3444997"/>
          </a:xfrm>
        </p:spPr>
        <p:txBody>
          <a:bodyPr>
            <a:noAutofit/>
          </a:bodyPr>
          <a:lstStyle/>
          <a:p>
            <a:pPr lvl="0" algn="just">
              <a:lnSpc>
                <a:spcPct val="150000"/>
              </a:lnSpc>
            </a:pPr>
            <a:r>
              <a:rPr lang="en-US" dirty="0" smtClean="0">
                <a:latin typeface="Arial" panose="020B0604020202020204" pitchFamily="34" charset="0"/>
                <a:cs typeface="Arial" panose="020B0604020202020204" pitchFamily="34" charset="0"/>
              </a:rPr>
              <a:t>To </a:t>
            </a:r>
            <a:r>
              <a:rPr lang="en-US" dirty="0">
                <a:latin typeface="Arial" panose="020B0604020202020204" pitchFamily="34" charset="0"/>
                <a:cs typeface="Arial" panose="020B0604020202020204" pitchFamily="34" charset="0"/>
              </a:rPr>
              <a:t>obtain title to the goods, the importer must accept the time draft (and incur a legal obligation to pay it).  </a:t>
            </a:r>
            <a:endParaRPr lang="en-US" dirty="0" smtClean="0">
              <a:latin typeface="Arial" panose="020B0604020202020204" pitchFamily="34" charset="0"/>
              <a:cs typeface="Arial" panose="020B0604020202020204" pitchFamily="34" charset="0"/>
            </a:endParaRPr>
          </a:p>
          <a:p>
            <a:pPr lvl="0" algn="just">
              <a:lnSpc>
                <a:spcPct val="150000"/>
              </a:lnSpc>
            </a:pPr>
            <a:r>
              <a:rPr lang="en-US" dirty="0" smtClean="0">
                <a:latin typeface="Arial" panose="020B0604020202020204" pitchFamily="34" charset="0"/>
                <a:cs typeface="Arial" panose="020B0604020202020204" pitchFamily="34" charset="0"/>
              </a:rPr>
              <a:t>An </a:t>
            </a:r>
            <a:r>
              <a:rPr lang="en-US" dirty="0">
                <a:latin typeface="Arial" panose="020B0604020202020204" pitchFamily="34" charset="0"/>
                <a:cs typeface="Arial" panose="020B0604020202020204" pitchFamily="34" charset="0"/>
              </a:rPr>
              <a:t>accepted time draft is called a </a:t>
            </a:r>
            <a:r>
              <a:rPr lang="en-US" b="1" dirty="0">
                <a:latin typeface="Arial" panose="020B0604020202020204" pitchFamily="34" charset="0"/>
                <a:cs typeface="Arial" panose="020B0604020202020204" pitchFamily="34" charset="0"/>
              </a:rPr>
              <a:t>trade acceptance</a:t>
            </a:r>
            <a:r>
              <a:rPr lang="en-US" dirty="0">
                <a:latin typeface="Arial" panose="020B0604020202020204" pitchFamily="34" charset="0"/>
                <a:cs typeface="Arial" panose="020B0604020202020204" pitchFamily="34" charset="0"/>
              </a:rPr>
              <a:t>.  </a:t>
            </a:r>
            <a:endParaRPr lang="en-US" dirty="0" smtClean="0">
              <a:latin typeface="Arial" panose="020B0604020202020204" pitchFamily="34" charset="0"/>
              <a:cs typeface="Arial" panose="020B0604020202020204" pitchFamily="34" charset="0"/>
            </a:endParaRPr>
          </a:p>
          <a:p>
            <a:pPr lvl="0"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importer’s bank may also accept a time draft, adding its own obligation to pay the </a:t>
            </a:r>
            <a:r>
              <a:rPr lang="en-US" dirty="0" smtClean="0">
                <a:latin typeface="Arial" panose="020B0604020202020204" pitchFamily="34" charset="0"/>
                <a:cs typeface="Arial" panose="020B0604020202020204" pitchFamily="34" charset="0"/>
              </a:rPr>
              <a:t>draft. The </a:t>
            </a:r>
            <a:r>
              <a:rPr lang="en-US" dirty="0">
                <a:latin typeface="Arial" panose="020B0604020202020204" pitchFamily="34" charset="0"/>
                <a:cs typeface="Arial" panose="020B0604020202020204" pitchFamily="34" charset="0"/>
              </a:rPr>
              <a:t>draft then becomes a </a:t>
            </a:r>
            <a:r>
              <a:rPr lang="en-US" b="1" dirty="0">
                <a:latin typeface="Arial" panose="020B0604020202020204" pitchFamily="34" charset="0"/>
                <a:cs typeface="Arial" panose="020B0604020202020204" pitchFamily="34" charset="0"/>
              </a:rPr>
              <a:t>banker’s acceptance</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13</a:t>
            </a:fld>
            <a:endParaRPr lang="en-US"/>
          </a:p>
        </p:txBody>
      </p:sp>
    </p:spTree>
    <p:extLst>
      <p:ext uri="{BB962C8B-B14F-4D97-AF65-F5344CB8AC3E}">
        <p14:creationId xmlns:p14="http://schemas.microsoft.com/office/powerpoint/2010/main" val="4161011809"/>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62609" y="2384117"/>
            <a:ext cx="7739269" cy="3444997"/>
          </a:xfrm>
        </p:spPr>
        <p:txBody>
          <a:bodyPr>
            <a:noAutofit/>
          </a:bodyPr>
          <a:lstStyle/>
          <a:p>
            <a:pPr lvl="0" algn="just">
              <a:lnSpc>
                <a:spcPct val="150000"/>
              </a:lnSpc>
            </a:pPr>
            <a:r>
              <a:rPr lang="en-US" dirty="0" smtClean="0">
                <a:latin typeface="Arial" panose="020B0604020202020204" pitchFamily="34" charset="0"/>
                <a:cs typeface="Arial" panose="020B0604020202020204" pitchFamily="34" charset="0"/>
              </a:rPr>
              <a:t>If </a:t>
            </a:r>
            <a:r>
              <a:rPr lang="en-US" dirty="0">
                <a:latin typeface="Arial" panose="020B0604020202020204" pitchFamily="34" charset="0"/>
                <a:cs typeface="Arial" panose="020B0604020202020204" pitchFamily="34" charset="0"/>
              </a:rPr>
              <a:t>the exporter chooses to sell its draft at a discount in order to receive immediate payment, it may be sold </a:t>
            </a:r>
            <a:r>
              <a:rPr lang="en-US" b="1" dirty="0">
                <a:latin typeface="Arial" panose="020B0604020202020204" pitchFamily="34" charset="0"/>
                <a:cs typeface="Arial" panose="020B0604020202020204" pitchFamily="34" charset="0"/>
              </a:rPr>
              <a:t>without recourse</a:t>
            </a:r>
            <a:r>
              <a:rPr lang="en-US" dirty="0">
                <a:latin typeface="Arial" panose="020B0604020202020204" pitchFamily="34" charset="0"/>
                <a:cs typeface="Arial" panose="020B0604020202020204" pitchFamily="34" charset="0"/>
              </a:rPr>
              <a:t>, meaning that the buyer of the acceptance is stuck with the loss if the importer does not pay, or </a:t>
            </a:r>
            <a:r>
              <a:rPr lang="en-US" b="1" dirty="0">
                <a:latin typeface="Arial" panose="020B0604020202020204" pitchFamily="34" charset="0"/>
                <a:cs typeface="Arial" panose="020B0604020202020204" pitchFamily="34" charset="0"/>
              </a:rPr>
              <a:t>with recourse</a:t>
            </a:r>
            <a:r>
              <a:rPr lang="en-US" dirty="0">
                <a:latin typeface="Arial" panose="020B0604020202020204" pitchFamily="34" charset="0"/>
                <a:cs typeface="Arial" panose="020B0604020202020204" pitchFamily="34" charset="0"/>
              </a:rPr>
              <a:t>, meaning that the exporter will have to pay the buyer of the acceptance if the importer does not pay.</a:t>
            </a:r>
          </a:p>
        </p:txBody>
      </p:sp>
      <p:sp>
        <p:nvSpPr>
          <p:cNvPr id="4" name="Slide Number Placeholder 3"/>
          <p:cNvSpPr>
            <a:spLocks noGrp="1"/>
          </p:cNvSpPr>
          <p:nvPr>
            <p:ph type="sldNum" sz="quarter" idx="12"/>
          </p:nvPr>
        </p:nvSpPr>
        <p:spPr/>
        <p:txBody>
          <a:bodyPr/>
          <a:lstStyle/>
          <a:p>
            <a:fld id="{3A1DAEA6-75D5-46E4-837A-94BDD716C155}" type="slidenum">
              <a:rPr lang="en-US" smtClean="0"/>
              <a:t>14</a:t>
            </a:fld>
            <a:endParaRPr lang="en-US"/>
          </a:p>
        </p:txBody>
      </p:sp>
    </p:spTree>
    <p:extLst>
      <p:ext uri="{BB962C8B-B14F-4D97-AF65-F5344CB8AC3E}">
        <p14:creationId xmlns:p14="http://schemas.microsoft.com/office/powerpoint/2010/main" val="668637783"/>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62609" y="2385391"/>
            <a:ext cx="7765774" cy="3549741"/>
          </a:xfrm>
        </p:spPr>
        <p:txBody>
          <a:bodyPr>
            <a:noAutofit/>
          </a:bodyPr>
          <a:lstStyle/>
          <a:p>
            <a:pPr lvl="0" algn="just"/>
            <a:r>
              <a:rPr lang="en-US" dirty="0">
                <a:latin typeface="Arial" panose="020B0604020202020204" pitchFamily="34" charset="0"/>
                <a:cs typeface="Arial" panose="020B0604020202020204" pitchFamily="34" charset="0"/>
              </a:rPr>
              <a:t>Documentary collection has several advantages for exporters.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First</a:t>
            </a:r>
            <a:r>
              <a:rPr lang="en-US" dirty="0">
                <a:latin typeface="Arial" panose="020B0604020202020204" pitchFamily="34" charset="0"/>
                <a:cs typeface="Arial" panose="020B0604020202020204" pitchFamily="34" charset="0"/>
              </a:rPr>
              <a:t>, the fees involved are reasonable since the banks involved are acting as agents rather than risk takers.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Second</a:t>
            </a:r>
            <a:r>
              <a:rPr lang="en-US" dirty="0">
                <a:latin typeface="Arial" panose="020B0604020202020204" pitchFamily="34" charset="0"/>
                <a:cs typeface="Arial" panose="020B0604020202020204" pitchFamily="34" charset="0"/>
              </a:rPr>
              <a:t>, a trade acceptance or banker’s acceptance is a legally enforceable debt instrument in most countries.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Third</a:t>
            </a:r>
            <a:r>
              <a:rPr lang="en-US" dirty="0">
                <a:latin typeface="Arial" panose="020B0604020202020204" pitchFamily="34" charset="0"/>
                <a:cs typeface="Arial" panose="020B0604020202020204" pitchFamily="34" charset="0"/>
              </a:rPr>
              <a:t>, using banks facilitates the collection process.  </a:t>
            </a:r>
            <a:endParaRPr lang="en-US"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15</a:t>
            </a:fld>
            <a:endParaRPr lang="en-US"/>
          </a:p>
        </p:txBody>
      </p:sp>
    </p:spTree>
    <p:extLst>
      <p:ext uri="{BB962C8B-B14F-4D97-AF65-F5344CB8AC3E}">
        <p14:creationId xmlns:p14="http://schemas.microsoft.com/office/powerpoint/2010/main" val="3590041387"/>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62609" y="2385391"/>
            <a:ext cx="7765774" cy="3549741"/>
          </a:xfrm>
        </p:spPr>
        <p:txBody>
          <a:bodyPr>
            <a:noAutofit/>
          </a:bodyPr>
          <a:lstStyle/>
          <a:p>
            <a:pPr lvl="0" algn="just"/>
            <a:r>
              <a:rPr lang="en-US" dirty="0" smtClean="0">
                <a:latin typeface="Arial" panose="020B0604020202020204" pitchFamily="34" charset="0"/>
                <a:cs typeface="Arial" panose="020B0604020202020204" pitchFamily="34" charset="0"/>
              </a:rPr>
              <a:t>Finally</a:t>
            </a:r>
            <a:r>
              <a:rPr lang="en-US" dirty="0">
                <a:latin typeface="Arial" panose="020B0604020202020204" pitchFamily="34" charset="0"/>
                <a:cs typeface="Arial" panose="020B0604020202020204" pitchFamily="34" charset="0"/>
              </a:rPr>
              <a:t>, financing for foreign accounts receivable is easier and less expensive when documentary collection is used rather than open accounts since acceptances are legally enforceable.</a:t>
            </a:r>
          </a:p>
          <a:p>
            <a:pPr lvl="0" algn="just"/>
            <a:r>
              <a:rPr lang="en-US" dirty="0">
                <a:latin typeface="Arial" panose="020B0604020202020204" pitchFamily="34" charset="0"/>
                <a:cs typeface="Arial" panose="020B0604020202020204" pitchFamily="34" charset="0"/>
              </a:rPr>
              <a:t>Importers may still refuse a shipment and decline to accept the draft, or may default on the time draft when it comes due.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Either </a:t>
            </a:r>
            <a:r>
              <a:rPr lang="en-US" dirty="0">
                <a:latin typeface="Arial" panose="020B0604020202020204" pitchFamily="34" charset="0"/>
                <a:cs typeface="Arial" panose="020B0604020202020204" pitchFamily="34" charset="0"/>
              </a:rPr>
              <a:t>situation could be costly for exporters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16</a:t>
            </a:fld>
            <a:endParaRPr lang="en-US"/>
          </a:p>
        </p:txBody>
      </p:sp>
    </p:spTree>
    <p:extLst>
      <p:ext uri="{BB962C8B-B14F-4D97-AF65-F5344CB8AC3E}">
        <p14:creationId xmlns:p14="http://schemas.microsoft.com/office/powerpoint/2010/main" val="1561714176"/>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62609" y="2385391"/>
            <a:ext cx="7765774" cy="3549741"/>
          </a:xfrm>
        </p:spPr>
        <p:txBody>
          <a:bodyPr>
            <a:noAutofit/>
          </a:bodyPr>
          <a:lstStyle/>
          <a:p>
            <a:pPr lvl="0" algn="just"/>
            <a:r>
              <a:rPr lang="en-US" b="1" dirty="0" smtClean="0">
                <a:latin typeface="Arial" panose="020B0604020202020204" pitchFamily="34" charset="0"/>
                <a:cs typeface="Arial" panose="020B0604020202020204" pitchFamily="34" charset="0"/>
              </a:rPr>
              <a:t>Letters </a:t>
            </a:r>
            <a:r>
              <a:rPr lang="en-US" b="1" dirty="0">
                <a:latin typeface="Arial" panose="020B0604020202020204" pitchFamily="34" charset="0"/>
                <a:cs typeface="Arial" panose="020B0604020202020204" pitchFamily="34" charset="0"/>
              </a:rPr>
              <a:t>of Credit. </a:t>
            </a:r>
            <a:r>
              <a:rPr lang="en-US" dirty="0">
                <a:latin typeface="Arial" panose="020B0604020202020204" pitchFamily="34" charset="0"/>
                <a:cs typeface="Arial" panose="020B0604020202020204" pitchFamily="34" charset="0"/>
              </a:rPr>
              <a:t>International businesses may use letters of credit to arrange for payment.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A </a:t>
            </a:r>
            <a:r>
              <a:rPr lang="en-US" b="1" dirty="0">
                <a:latin typeface="Arial" panose="020B0604020202020204" pitchFamily="34" charset="0"/>
                <a:cs typeface="Arial" panose="020B0604020202020204" pitchFamily="34" charset="0"/>
              </a:rPr>
              <a:t>letter of credit</a:t>
            </a:r>
            <a:r>
              <a:rPr lang="en-US" dirty="0">
                <a:latin typeface="Arial" panose="020B0604020202020204" pitchFamily="34" charset="0"/>
                <a:cs typeface="Arial" panose="020B0604020202020204" pitchFamily="34" charset="0"/>
              </a:rPr>
              <a:t> is a document that is issued by a bank and contains its promise to pay the exporter upon receiving proof that the exporter has fulfilled all requirements specified in the document.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Exporters </a:t>
            </a:r>
            <a:r>
              <a:rPr lang="en-US" dirty="0">
                <a:latin typeface="Arial" panose="020B0604020202020204" pitchFamily="34" charset="0"/>
                <a:cs typeface="Arial" panose="020B0604020202020204" pitchFamily="34" charset="0"/>
              </a:rPr>
              <a:t>bear less risk by using a letter of credit than by relying on documentary collection.      </a:t>
            </a:r>
          </a:p>
        </p:txBody>
      </p:sp>
      <p:sp>
        <p:nvSpPr>
          <p:cNvPr id="4" name="Slide Number Placeholder 3"/>
          <p:cNvSpPr>
            <a:spLocks noGrp="1"/>
          </p:cNvSpPr>
          <p:nvPr>
            <p:ph type="sldNum" sz="quarter" idx="12"/>
          </p:nvPr>
        </p:nvSpPr>
        <p:spPr/>
        <p:txBody>
          <a:bodyPr/>
          <a:lstStyle/>
          <a:p>
            <a:fld id="{3A1DAEA6-75D5-46E4-837A-94BDD716C155}" type="slidenum">
              <a:rPr lang="en-US" smtClean="0"/>
              <a:t>17</a:t>
            </a:fld>
            <a:endParaRPr lang="en-US"/>
          </a:p>
        </p:txBody>
      </p:sp>
    </p:spTree>
    <p:extLst>
      <p:ext uri="{BB962C8B-B14F-4D97-AF65-F5344CB8AC3E}">
        <p14:creationId xmlns:p14="http://schemas.microsoft.com/office/powerpoint/2010/main" val="3705596835"/>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93346" y="2317858"/>
            <a:ext cx="7765774" cy="3444997"/>
          </a:xfrm>
        </p:spPr>
        <p:txBody>
          <a:bodyPr>
            <a:noAutofit/>
          </a:bodyPr>
          <a:lstStyle/>
          <a:p>
            <a:pPr lvl="0" algn="just"/>
            <a:r>
              <a:rPr lang="en-US" sz="2300" dirty="0">
                <a:latin typeface="Arial" panose="020B0604020202020204" pitchFamily="34" charset="0"/>
                <a:cs typeface="Arial" panose="020B0604020202020204" pitchFamily="34" charset="0"/>
              </a:rPr>
              <a:t>An importer applies to its local bank for a letter of credit.  In the bank’s assessment of the importer’s credit worthiness, various documents may be required such as invoices, customs documents, a bill of lading, </a:t>
            </a:r>
            <a:r>
              <a:rPr lang="en-US" sz="2300" i="1" dirty="0">
                <a:latin typeface="Arial" panose="020B0604020202020204" pitchFamily="34" charset="0"/>
                <a:cs typeface="Arial" panose="020B0604020202020204" pitchFamily="34" charset="0"/>
              </a:rPr>
              <a:t>export licenses</a:t>
            </a:r>
            <a:r>
              <a:rPr lang="en-US" sz="2300" dirty="0">
                <a:latin typeface="Arial" panose="020B0604020202020204" pitchFamily="34" charset="0"/>
                <a:cs typeface="Arial" panose="020B0604020202020204" pitchFamily="34" charset="0"/>
              </a:rPr>
              <a:t>, </a:t>
            </a:r>
            <a:r>
              <a:rPr lang="en-US" sz="2300" i="1" dirty="0">
                <a:latin typeface="Arial" panose="020B0604020202020204" pitchFamily="34" charset="0"/>
                <a:cs typeface="Arial" panose="020B0604020202020204" pitchFamily="34" charset="0"/>
              </a:rPr>
              <a:t>certificates of product origin</a:t>
            </a:r>
            <a:r>
              <a:rPr lang="en-US" sz="2300" dirty="0">
                <a:latin typeface="Arial" panose="020B0604020202020204" pitchFamily="34" charset="0"/>
                <a:cs typeface="Arial" panose="020B0604020202020204" pitchFamily="34" charset="0"/>
              </a:rPr>
              <a:t>, and </a:t>
            </a:r>
            <a:r>
              <a:rPr lang="en-US" sz="2300" i="1" dirty="0">
                <a:latin typeface="Arial" panose="020B0604020202020204" pitchFamily="34" charset="0"/>
                <a:cs typeface="Arial" panose="020B0604020202020204" pitchFamily="34" charset="0"/>
              </a:rPr>
              <a:t>inspection certificates</a:t>
            </a:r>
            <a:r>
              <a:rPr lang="en-US" sz="2300" dirty="0">
                <a:latin typeface="Arial" panose="020B0604020202020204" pitchFamily="34" charset="0"/>
                <a:cs typeface="Arial" panose="020B0604020202020204" pitchFamily="34" charset="0"/>
              </a:rPr>
              <a:t>.</a:t>
            </a:r>
          </a:p>
          <a:p>
            <a:pPr lvl="0" algn="just"/>
            <a:r>
              <a:rPr lang="en-US" sz="2300" dirty="0">
                <a:latin typeface="Arial" panose="020B0604020202020204" pitchFamily="34" charset="0"/>
                <a:cs typeface="Arial" panose="020B0604020202020204" pitchFamily="34" charset="0"/>
              </a:rPr>
              <a:t>After issuing the letter of credit, the importer’s bank sends it and the accompanying documents to the exporter’s bank, which then advises the exporter of the terms of the instrument, creating an </a:t>
            </a:r>
            <a:r>
              <a:rPr lang="en-US" sz="2300" b="1" dirty="0">
                <a:latin typeface="Arial" panose="020B0604020202020204" pitchFamily="34" charset="0"/>
                <a:cs typeface="Arial" panose="020B0604020202020204" pitchFamily="34" charset="0"/>
              </a:rPr>
              <a:t>advised letter of credit</a:t>
            </a:r>
            <a:r>
              <a:rPr lang="en-US" sz="2300" dirty="0">
                <a:latin typeface="Arial" panose="020B0604020202020204" pitchFamily="34" charset="0"/>
                <a:cs typeface="Arial" panose="020B0604020202020204" pitchFamily="34" charset="0"/>
              </a:rPr>
              <a:t>.  </a:t>
            </a:r>
          </a:p>
        </p:txBody>
      </p:sp>
      <p:sp>
        <p:nvSpPr>
          <p:cNvPr id="4" name="Slide Number Placeholder 3"/>
          <p:cNvSpPr>
            <a:spLocks noGrp="1"/>
          </p:cNvSpPr>
          <p:nvPr>
            <p:ph type="sldNum" sz="quarter" idx="12"/>
          </p:nvPr>
        </p:nvSpPr>
        <p:spPr/>
        <p:txBody>
          <a:bodyPr/>
          <a:lstStyle/>
          <a:p>
            <a:fld id="{3A1DAEA6-75D5-46E4-837A-94BDD716C155}" type="slidenum">
              <a:rPr lang="en-US" smtClean="0"/>
              <a:t>18</a:t>
            </a:fld>
            <a:endParaRPr lang="en-US"/>
          </a:p>
        </p:txBody>
      </p:sp>
    </p:spTree>
    <p:extLst>
      <p:ext uri="{BB962C8B-B14F-4D97-AF65-F5344CB8AC3E}">
        <p14:creationId xmlns:p14="http://schemas.microsoft.com/office/powerpoint/2010/main" val="3227519593"/>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3" y="2384118"/>
            <a:ext cx="7765774" cy="3444997"/>
          </a:xfrm>
        </p:spPr>
        <p:txBody>
          <a:bodyPr>
            <a:noAutofit/>
          </a:bodyPr>
          <a:lstStyle/>
          <a:p>
            <a:pPr lvl="0"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exporter could request its own bank to add a guarantee of payment to the letter of credit, creating a </a:t>
            </a:r>
            <a:r>
              <a:rPr lang="en-US" b="1" dirty="0">
                <a:latin typeface="Arial" panose="020B0604020202020204" pitchFamily="34" charset="0"/>
                <a:cs typeface="Arial" panose="020B0604020202020204" pitchFamily="34" charset="0"/>
              </a:rPr>
              <a:t>confirmed letter of credit</a:t>
            </a:r>
            <a:r>
              <a:rPr lang="en-US" dirty="0">
                <a:latin typeface="Arial" panose="020B0604020202020204" pitchFamily="34" charset="0"/>
                <a:cs typeface="Arial" panose="020B0604020202020204" pitchFamily="34" charset="0"/>
              </a:rPr>
              <a:t>.</a:t>
            </a:r>
          </a:p>
          <a:p>
            <a:pPr lvl="0" algn="just"/>
            <a:r>
              <a:rPr lang="en-US" dirty="0">
                <a:latin typeface="Arial" panose="020B0604020202020204" pitchFamily="34" charset="0"/>
                <a:cs typeface="Arial" panose="020B0604020202020204" pitchFamily="34" charset="0"/>
              </a:rPr>
              <a:t>An </a:t>
            </a:r>
            <a:r>
              <a:rPr lang="en-US" b="1" dirty="0">
                <a:latin typeface="Arial" panose="020B0604020202020204" pitchFamily="34" charset="0"/>
                <a:cs typeface="Arial" panose="020B0604020202020204" pitchFamily="34" charset="0"/>
              </a:rPr>
              <a:t>irrevocable letter of credit</a:t>
            </a:r>
            <a:r>
              <a:rPr lang="en-US" dirty="0">
                <a:latin typeface="Arial" panose="020B0604020202020204" pitchFamily="34" charset="0"/>
                <a:cs typeface="Arial" panose="020B0604020202020204" pitchFamily="34" charset="0"/>
              </a:rPr>
              <a:t> cannot be altered without the written consent of both the importer and the exporter, while a </a:t>
            </a:r>
            <a:r>
              <a:rPr lang="en-US" b="1" dirty="0">
                <a:latin typeface="Arial" panose="020B0604020202020204" pitchFamily="34" charset="0"/>
                <a:cs typeface="Arial" panose="020B0604020202020204" pitchFamily="34" charset="0"/>
              </a:rPr>
              <a:t>revocable letter of credit</a:t>
            </a:r>
            <a:r>
              <a:rPr lang="en-US" dirty="0">
                <a:latin typeface="Arial" panose="020B0604020202020204" pitchFamily="34" charset="0"/>
                <a:cs typeface="Arial" panose="020B0604020202020204" pitchFamily="34" charset="0"/>
              </a:rPr>
              <a:t> may be altered at any time for any reason</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19</a:t>
            </a:fld>
            <a:endParaRPr lang="en-US"/>
          </a:p>
        </p:txBody>
      </p:sp>
    </p:spTree>
    <p:extLst>
      <p:ext uri="{BB962C8B-B14F-4D97-AF65-F5344CB8AC3E}">
        <p14:creationId xmlns:p14="http://schemas.microsoft.com/office/powerpoint/2010/main" val="3065798174"/>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3" y="2357613"/>
            <a:ext cx="7752522" cy="3444997"/>
          </a:xfrm>
        </p:spPr>
        <p:txBody>
          <a:bodyPr>
            <a:noAutofit/>
          </a:bodyPr>
          <a:lstStyle/>
          <a:p>
            <a:pPr lvl="0" algn="just"/>
            <a:r>
              <a:rPr lang="en-US" dirty="0">
                <a:latin typeface="Arial" panose="020B0604020202020204" pitchFamily="34" charset="0"/>
                <a:cs typeface="Arial" panose="020B0604020202020204" pitchFamily="34" charset="0"/>
              </a:rPr>
              <a:t>Since banks charge a fee for these services, companies must determine which are necessary forms of insurance and which are not. </a:t>
            </a:r>
            <a:r>
              <a:rPr lang="en-US" b="1"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pPr lvl="0" algn="just"/>
            <a:r>
              <a:rPr lang="en-US" b="1" dirty="0">
                <a:latin typeface="Arial" panose="020B0604020202020204" pitchFamily="34" charset="0"/>
                <a:cs typeface="Arial" panose="020B0604020202020204" pitchFamily="34" charset="0"/>
              </a:rPr>
              <a:t>Credit Cards</a:t>
            </a:r>
            <a:r>
              <a:rPr lang="en-US" dirty="0">
                <a:latin typeface="Arial" panose="020B0604020202020204" pitchFamily="34" charset="0"/>
                <a:cs typeface="Arial" panose="020B0604020202020204" pitchFamily="34" charset="0"/>
              </a:rPr>
              <a:t>. Firms may use credit cards for small international transactions, particularly those between international merchants and foreign retail customers</a:t>
            </a:r>
            <a:r>
              <a:rPr lang="en-US" dirty="0" smtClean="0">
                <a:latin typeface="Arial" panose="020B0604020202020204" pitchFamily="34" charset="0"/>
                <a:cs typeface="Arial" panose="020B0604020202020204" pitchFamily="34" charset="0"/>
              </a:rPr>
              <a:t>.</a:t>
            </a:r>
          </a:p>
          <a:p>
            <a:pPr algn="just"/>
            <a:r>
              <a:rPr lang="en-US" b="1" dirty="0">
                <a:latin typeface="Arial" panose="020B0604020202020204" pitchFamily="34" charset="0"/>
                <a:cs typeface="Arial" panose="020B0604020202020204" pitchFamily="34" charset="0"/>
              </a:rPr>
              <a:t>Countertrade</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Countertrade</a:t>
            </a:r>
            <a:r>
              <a:rPr lang="en-US" dirty="0">
                <a:latin typeface="Arial" panose="020B0604020202020204" pitchFamily="34" charset="0"/>
                <a:cs typeface="Arial" panose="020B0604020202020204" pitchFamily="34" charset="0"/>
              </a:rPr>
              <a:t> occurs when a firm accepts something other than money as payment for its goods and services. </a:t>
            </a:r>
          </a:p>
          <a:p>
            <a:pPr marL="0" lvl="0" indent="0" algn="just">
              <a:lnSpc>
                <a:spcPct val="150000"/>
              </a:lnSpc>
              <a:buNone/>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20</a:t>
            </a:fld>
            <a:endParaRPr lang="en-US"/>
          </a:p>
        </p:txBody>
      </p:sp>
    </p:spTree>
    <p:extLst>
      <p:ext uri="{BB962C8B-B14F-4D97-AF65-F5344CB8AC3E}">
        <p14:creationId xmlns:p14="http://schemas.microsoft.com/office/powerpoint/2010/main" val="3533990151"/>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3" y="2357613"/>
            <a:ext cx="7752522" cy="3857657"/>
          </a:xfrm>
        </p:spPr>
        <p:txBody>
          <a:bodyPr>
            <a:noAutofit/>
          </a:bodyPr>
          <a:lstStyle/>
          <a:p>
            <a:pPr lvl="0" algn="just"/>
            <a:r>
              <a:rPr lang="en-US" sz="2200" dirty="0" smtClean="0">
                <a:latin typeface="Arial" panose="020B0604020202020204" pitchFamily="34" charset="0"/>
                <a:cs typeface="Arial" panose="020B0604020202020204" pitchFamily="34" charset="0"/>
              </a:rPr>
              <a:t>There </a:t>
            </a:r>
            <a:r>
              <a:rPr lang="en-US" sz="2200" dirty="0">
                <a:latin typeface="Arial" panose="020B0604020202020204" pitchFamily="34" charset="0"/>
                <a:cs typeface="Arial" panose="020B0604020202020204" pitchFamily="34" charset="0"/>
              </a:rPr>
              <a:t>are various forms of countertrade, including </a:t>
            </a:r>
            <a:r>
              <a:rPr lang="en-US" sz="2200" b="1" dirty="0">
                <a:latin typeface="Arial" panose="020B0604020202020204" pitchFamily="34" charset="0"/>
                <a:cs typeface="Arial" panose="020B0604020202020204" pitchFamily="34" charset="0"/>
              </a:rPr>
              <a:t>barter </a:t>
            </a:r>
            <a:r>
              <a:rPr lang="en-US" sz="2200" dirty="0">
                <a:latin typeface="Arial" panose="020B0604020202020204" pitchFamily="34" charset="0"/>
                <a:cs typeface="Arial" panose="020B0604020202020204" pitchFamily="34" charset="0"/>
              </a:rPr>
              <a:t>(each party simultaneously swaps its products for the products of the other), </a:t>
            </a:r>
            <a:r>
              <a:rPr lang="en-US" sz="2200" b="1" dirty="0" err="1">
                <a:latin typeface="Arial" panose="020B0604020202020204" pitchFamily="34" charset="0"/>
                <a:cs typeface="Arial" panose="020B0604020202020204" pitchFamily="34" charset="0"/>
              </a:rPr>
              <a:t>counterpurchase</a:t>
            </a:r>
            <a:r>
              <a:rPr lang="en-US" sz="2200" dirty="0">
                <a:latin typeface="Arial" panose="020B0604020202020204" pitchFamily="34" charset="0"/>
                <a:cs typeface="Arial" panose="020B0604020202020204" pitchFamily="34" charset="0"/>
              </a:rPr>
              <a:t> (one firm sells its products to another at one point in time and is compensated in the form of the other’s products at some future time), </a:t>
            </a:r>
            <a:r>
              <a:rPr lang="en-US" sz="2200" b="1" dirty="0">
                <a:latin typeface="Arial" panose="020B0604020202020204" pitchFamily="34" charset="0"/>
                <a:cs typeface="Arial" panose="020B0604020202020204" pitchFamily="34" charset="0"/>
              </a:rPr>
              <a:t>buy-back</a:t>
            </a:r>
            <a:r>
              <a:rPr lang="en-US" sz="2200" dirty="0">
                <a:latin typeface="Arial" panose="020B0604020202020204" pitchFamily="34" charset="0"/>
                <a:cs typeface="Arial" panose="020B0604020202020204" pitchFamily="34" charset="0"/>
              </a:rPr>
              <a:t> (one firm sells capital goods to a second firm and is compensated in the form of output generated as a result of their use), and </a:t>
            </a:r>
            <a:r>
              <a:rPr lang="en-US" sz="2200" b="1" dirty="0">
                <a:latin typeface="Arial" panose="020B0604020202020204" pitchFamily="34" charset="0"/>
                <a:cs typeface="Arial" panose="020B0604020202020204" pitchFamily="34" charset="0"/>
              </a:rPr>
              <a:t>offset purchases</a:t>
            </a:r>
            <a:r>
              <a:rPr lang="en-US" sz="2200" dirty="0">
                <a:latin typeface="Arial" panose="020B0604020202020204" pitchFamily="34" charset="0"/>
                <a:cs typeface="Arial" panose="020B0604020202020204" pitchFamily="34" charset="0"/>
              </a:rPr>
              <a:t> (part of an exported good is produced in an importing country).  </a:t>
            </a:r>
          </a:p>
        </p:txBody>
      </p:sp>
      <p:sp>
        <p:nvSpPr>
          <p:cNvPr id="4" name="Slide Number Placeholder 3"/>
          <p:cNvSpPr>
            <a:spLocks noGrp="1"/>
          </p:cNvSpPr>
          <p:nvPr>
            <p:ph type="sldNum" sz="quarter" idx="12"/>
          </p:nvPr>
        </p:nvSpPr>
        <p:spPr/>
        <p:txBody>
          <a:bodyPr/>
          <a:lstStyle/>
          <a:p>
            <a:fld id="{3A1DAEA6-75D5-46E4-837A-94BDD716C155}" type="slidenum">
              <a:rPr lang="en-US" smtClean="0"/>
              <a:t>21</a:t>
            </a:fld>
            <a:endParaRPr lang="en-US"/>
          </a:p>
        </p:txBody>
      </p:sp>
    </p:spTree>
    <p:extLst>
      <p:ext uri="{BB962C8B-B14F-4D97-AF65-F5344CB8AC3E}">
        <p14:creationId xmlns:p14="http://schemas.microsoft.com/office/powerpoint/2010/main" val="2670536685"/>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of Payment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02365" y="2384118"/>
            <a:ext cx="7726018" cy="3444997"/>
          </a:xfrm>
        </p:spPr>
        <p:txBody>
          <a:bodyPr>
            <a:noAutofit/>
          </a:bodyPr>
          <a:lstStyle/>
          <a:p>
            <a:pPr lvl="0" algn="just"/>
            <a:r>
              <a:rPr lang="en-US" sz="2200" dirty="0">
                <a:latin typeface="Arial" panose="020B0604020202020204" pitchFamily="34" charset="0"/>
                <a:cs typeface="Arial" panose="020B0604020202020204" pitchFamily="34" charset="0"/>
              </a:rPr>
              <a:t>Firms may establish </a:t>
            </a:r>
            <a:r>
              <a:rPr lang="en-US" sz="2200" b="1" dirty="0">
                <a:latin typeface="Arial" panose="020B0604020202020204" pitchFamily="34" charset="0"/>
                <a:cs typeface="Arial" panose="020B0604020202020204" pitchFamily="34" charset="0"/>
              </a:rPr>
              <a:t>clearinghouse accounts</a:t>
            </a:r>
            <a:r>
              <a:rPr lang="en-US" sz="2200" dirty="0">
                <a:latin typeface="Arial" panose="020B0604020202020204" pitchFamily="34" charset="0"/>
                <a:cs typeface="Arial" panose="020B0604020202020204" pitchFamily="34" charset="0"/>
              </a:rPr>
              <a:t> to facilitate </a:t>
            </a:r>
            <a:r>
              <a:rPr lang="en-US" sz="2200" dirty="0" smtClean="0">
                <a:latin typeface="Arial" panose="020B0604020202020204" pitchFamily="34" charset="0"/>
                <a:cs typeface="Arial" panose="020B0604020202020204" pitchFamily="34" charset="0"/>
              </a:rPr>
              <a:t>countertrade. </a:t>
            </a:r>
            <a:r>
              <a:rPr lang="en-US" sz="2200" b="1" dirty="0" smtClean="0">
                <a:latin typeface="Arial" panose="020B0604020202020204" pitchFamily="34" charset="0"/>
                <a:cs typeface="Arial" panose="020B0604020202020204" pitchFamily="34" charset="0"/>
              </a:rPr>
              <a:t>Switching </a:t>
            </a:r>
            <a:r>
              <a:rPr lang="en-US" sz="2200" b="1" dirty="0">
                <a:latin typeface="Arial" panose="020B0604020202020204" pitchFamily="34" charset="0"/>
                <a:cs typeface="Arial" panose="020B0604020202020204" pitchFamily="34" charset="0"/>
              </a:rPr>
              <a:t>arrangements</a:t>
            </a:r>
            <a:r>
              <a:rPr lang="en-US" sz="2200" dirty="0">
                <a:latin typeface="Arial" panose="020B0604020202020204" pitchFamily="34" charset="0"/>
                <a:cs typeface="Arial" panose="020B0604020202020204" pitchFamily="34" charset="0"/>
              </a:rPr>
              <a:t> (countertrade obligations transferred from one firm to another) may be used by firms that enter into countertrade agreements in order to expand their international sales, without having experience in it or the desire to engage in countertrade.     </a:t>
            </a:r>
          </a:p>
          <a:p>
            <a:pPr lvl="0" algn="just"/>
            <a:r>
              <a:rPr lang="en-US" sz="2200" dirty="0">
                <a:latin typeface="Arial" panose="020B0604020202020204" pitchFamily="34" charset="0"/>
                <a:cs typeface="Arial" panose="020B0604020202020204" pitchFamily="34" charset="0"/>
              </a:rPr>
              <a:t>Countertrade is widely used in international business, and may account for as much as 40 percent of world trade.  </a:t>
            </a:r>
            <a:r>
              <a:rPr lang="en-US" sz="2200" dirty="0" smtClean="0">
                <a:latin typeface="Arial" panose="020B0604020202020204" pitchFamily="34" charset="0"/>
                <a:cs typeface="Arial" panose="020B0604020202020204" pitchFamily="34" charset="0"/>
              </a:rPr>
              <a:t> </a:t>
            </a:r>
            <a:endParaRPr lang="en-US" sz="2200" dirty="0">
              <a:latin typeface="Arial" panose="020B0604020202020204" pitchFamily="34" charset="0"/>
              <a:cs typeface="Arial" panose="020B0604020202020204" pitchFamily="34" charset="0"/>
            </a:endParaRPr>
          </a:p>
          <a:p>
            <a:pPr lvl="0" algn="just"/>
            <a:r>
              <a:rPr lang="en-US" sz="2200" dirty="0">
                <a:latin typeface="Arial" panose="020B0604020202020204" pitchFamily="34" charset="0"/>
                <a:cs typeface="Arial" panose="020B0604020202020204" pitchFamily="34" charset="0"/>
              </a:rPr>
              <a:t>Each method of payment has various costs and risks associated with it.  In the end, the exporter must decide how much risk and cost to bear. </a:t>
            </a:r>
            <a:r>
              <a:rPr lang="en-US" sz="2200" b="1" dirty="0">
                <a:latin typeface="Arial" panose="020B0604020202020204" pitchFamily="34" charset="0"/>
                <a:cs typeface="Arial" panose="020B0604020202020204" pitchFamily="34" charset="0"/>
              </a:rPr>
              <a:t> </a:t>
            </a:r>
            <a:endParaRPr lang="en-US" sz="2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22</a:t>
            </a:fld>
            <a:endParaRPr lang="en-US"/>
          </a:p>
        </p:txBody>
      </p:sp>
    </p:spTree>
    <p:extLst>
      <p:ext uri="{BB962C8B-B14F-4D97-AF65-F5344CB8AC3E}">
        <p14:creationId xmlns:p14="http://schemas.microsoft.com/office/powerpoint/2010/main" val="2914545292"/>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3600" b="1" dirty="0" smtClean="0">
                <a:latin typeface="Arial" panose="020B0604020202020204" pitchFamily="34" charset="0"/>
                <a:cs typeface="Arial" panose="020B0604020202020204" pitchFamily="34" charset="0"/>
              </a:rPr>
              <a:t>Financing Trade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2" y="2358887"/>
            <a:ext cx="7726017" cy="3576245"/>
          </a:xfrm>
        </p:spPr>
        <p:txBody>
          <a:bodyPr>
            <a:normAutofit/>
          </a:bodyPr>
          <a:lstStyle/>
          <a:p>
            <a:pPr lvl="0" algn="just">
              <a:lnSpc>
                <a:spcPct val="110000"/>
              </a:lnSpc>
            </a:pPr>
            <a:r>
              <a:rPr lang="en-US" dirty="0" smtClean="0">
                <a:latin typeface="Arial" panose="020B0604020202020204" pitchFamily="34" charset="0"/>
                <a:cs typeface="Arial" panose="020B0604020202020204" pitchFamily="34" charset="0"/>
              </a:rPr>
              <a:t>International </a:t>
            </a:r>
            <a:r>
              <a:rPr lang="en-US" dirty="0">
                <a:latin typeface="Arial" panose="020B0604020202020204" pitchFamily="34" charset="0"/>
                <a:cs typeface="Arial" panose="020B0604020202020204" pitchFamily="34" charset="0"/>
              </a:rPr>
              <a:t>firms must be ready to offer financing arrangements to foreign customers.  </a:t>
            </a:r>
            <a:endParaRPr lang="en-US" dirty="0" smtClean="0">
              <a:latin typeface="Arial" panose="020B0604020202020204" pitchFamily="34" charset="0"/>
              <a:cs typeface="Arial" panose="020B0604020202020204" pitchFamily="34" charset="0"/>
            </a:endParaRPr>
          </a:p>
          <a:p>
            <a:pPr lvl="0" algn="just">
              <a:lnSpc>
                <a:spcPct val="110000"/>
              </a:lnSpc>
            </a:pPr>
            <a:r>
              <a:rPr lang="en-US" dirty="0" smtClean="0">
                <a:latin typeface="Arial" panose="020B0604020202020204" pitchFamily="34" charset="0"/>
                <a:cs typeface="Arial" panose="020B0604020202020204" pitchFamily="34" charset="0"/>
              </a:rPr>
              <a:t>Exporters </a:t>
            </a:r>
            <a:r>
              <a:rPr lang="en-US" dirty="0">
                <a:latin typeface="Arial" panose="020B0604020202020204" pitchFamily="34" charset="0"/>
                <a:cs typeface="Arial" panose="020B0604020202020204" pitchFamily="34" charset="0"/>
              </a:rPr>
              <a:t>must, however, be aware of the risk of default and balance that risk against the possibility of increased sales.</a:t>
            </a:r>
          </a:p>
          <a:p>
            <a:pPr lvl="0" algn="just">
              <a:lnSpc>
                <a:spcPct val="110000"/>
              </a:lnSpc>
            </a:pPr>
            <a:r>
              <a:rPr lang="en-US" dirty="0">
                <a:latin typeface="Arial" panose="020B0604020202020204" pitchFamily="34" charset="0"/>
                <a:cs typeface="Arial" panose="020B0604020202020204" pitchFamily="34" charset="0"/>
              </a:rPr>
              <a:t>Many developed countries offer financing programs to stimulate exports.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23</a:t>
            </a:fld>
            <a:endParaRPr lang="en-US"/>
          </a:p>
        </p:txBody>
      </p:sp>
    </p:spTree>
    <p:extLst>
      <p:ext uri="{BB962C8B-B14F-4D97-AF65-F5344CB8AC3E}">
        <p14:creationId xmlns:p14="http://schemas.microsoft.com/office/powerpoint/2010/main" val="2500098643"/>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Managing Foreign-Exchange Risk</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pPr>
            <a:r>
              <a:rPr lang="en-US" dirty="0" smtClean="0">
                <a:latin typeface="Arial" panose="020B0604020202020204" pitchFamily="34" charset="0"/>
                <a:cs typeface="Arial" panose="020B0604020202020204" pitchFamily="34" charset="0"/>
              </a:rPr>
              <a:t>There </a:t>
            </a:r>
            <a:r>
              <a:rPr lang="en-US" dirty="0">
                <a:latin typeface="Arial" panose="020B0604020202020204" pitchFamily="34" charset="0"/>
                <a:cs typeface="Arial" panose="020B0604020202020204" pitchFamily="34" charset="0"/>
              </a:rPr>
              <a:t>are three types of foreign-exchange exposure that confront international firms – transaction, translation, and </a:t>
            </a:r>
            <a:r>
              <a:rPr lang="en-US" dirty="0" smtClean="0">
                <a:latin typeface="Arial" panose="020B0604020202020204" pitchFamily="34" charset="0"/>
                <a:cs typeface="Arial" panose="020B0604020202020204" pitchFamily="34" charset="0"/>
              </a:rPr>
              <a:t>economic.</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24</a:t>
            </a:fld>
            <a:endParaRPr lang="en-US"/>
          </a:p>
        </p:txBody>
      </p:sp>
    </p:spTree>
    <p:extLst>
      <p:ext uri="{BB962C8B-B14F-4D97-AF65-F5344CB8AC3E}">
        <p14:creationId xmlns:p14="http://schemas.microsoft.com/office/powerpoint/2010/main" val="3322364327"/>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3600" b="1" dirty="0" smtClean="0">
                <a:latin typeface="Arial" panose="020B0604020202020204" pitchFamily="34" charset="0"/>
                <a:cs typeface="Arial" panose="020B0604020202020204" pitchFamily="34" charset="0"/>
              </a:rPr>
              <a:t>Transaction Exposure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99972" y="2219204"/>
            <a:ext cx="7752522" cy="3444997"/>
          </a:xfrm>
        </p:spPr>
        <p:txBody>
          <a:bodyPr>
            <a:noAutofit/>
          </a:bodyPr>
          <a:lstStyle/>
          <a:p>
            <a:pPr lvl="0" algn="just"/>
            <a:r>
              <a:rPr lang="en-US" sz="2100" dirty="0" smtClean="0">
                <a:latin typeface="Arial" panose="020B0604020202020204" pitchFamily="34" charset="0"/>
                <a:cs typeface="Arial" panose="020B0604020202020204" pitchFamily="34" charset="0"/>
              </a:rPr>
              <a:t>A </a:t>
            </a:r>
            <a:r>
              <a:rPr lang="en-US" sz="2100" dirty="0">
                <a:latin typeface="Arial" panose="020B0604020202020204" pitchFamily="34" charset="0"/>
                <a:cs typeface="Arial" panose="020B0604020202020204" pitchFamily="34" charset="0"/>
              </a:rPr>
              <a:t>firm faces </a:t>
            </a:r>
            <a:r>
              <a:rPr lang="en-US" sz="2100" b="1" dirty="0">
                <a:latin typeface="Arial" panose="020B0604020202020204" pitchFamily="34" charset="0"/>
                <a:cs typeface="Arial" panose="020B0604020202020204" pitchFamily="34" charset="0"/>
              </a:rPr>
              <a:t>transaction exposure</a:t>
            </a:r>
            <a:r>
              <a:rPr lang="en-US" sz="2100" dirty="0">
                <a:latin typeface="Arial" panose="020B0604020202020204" pitchFamily="34" charset="0"/>
                <a:cs typeface="Arial" panose="020B0604020202020204" pitchFamily="34" charset="0"/>
              </a:rPr>
              <a:t> when the financial benefits and costs of an international transaction can be affected by exchange-rate movements that occur after the firm is legally obligated to complete the transaction.  </a:t>
            </a:r>
          </a:p>
          <a:p>
            <a:pPr lvl="0" algn="just"/>
            <a:r>
              <a:rPr lang="en-US" sz="2100" dirty="0">
                <a:latin typeface="Arial" panose="020B0604020202020204" pitchFamily="34" charset="0"/>
                <a:cs typeface="Arial" panose="020B0604020202020204" pitchFamily="34" charset="0"/>
              </a:rPr>
              <a:t>Various transactions, including the purchase of goods, services, or assets, the sale of goods, services, or assets, the extension of credit, and borrowing money can lead to transaction exposure.  </a:t>
            </a:r>
            <a:r>
              <a:rPr lang="en-US" sz="2100" dirty="0" smtClean="0">
                <a:latin typeface="Arial" panose="020B0604020202020204" pitchFamily="34" charset="0"/>
                <a:cs typeface="Arial" panose="020B0604020202020204" pitchFamily="34" charset="0"/>
              </a:rPr>
              <a:t> </a:t>
            </a:r>
            <a:endParaRPr lang="en-US" sz="2100" dirty="0">
              <a:latin typeface="Arial" panose="020B0604020202020204" pitchFamily="34" charset="0"/>
              <a:cs typeface="Arial" panose="020B0604020202020204" pitchFamily="34" charset="0"/>
            </a:endParaRPr>
          </a:p>
          <a:p>
            <a:pPr lvl="0" algn="just"/>
            <a:r>
              <a:rPr lang="en-US" sz="2100" dirty="0">
                <a:latin typeface="Arial" panose="020B0604020202020204" pitchFamily="34" charset="0"/>
                <a:cs typeface="Arial" panose="020B0604020202020204" pitchFamily="34" charset="0"/>
              </a:rPr>
              <a:t>Firms can respond to transaction exposure by going naked, buying the required currency forward, buying the required currency in the currency options market, or acquiring an offsetting asset</a:t>
            </a:r>
            <a:r>
              <a:rPr lang="en-US" sz="2100" dirty="0" smtClean="0">
                <a:latin typeface="Arial" panose="020B0604020202020204" pitchFamily="34" charset="0"/>
                <a:cs typeface="Arial" panose="020B0604020202020204" pitchFamily="34" charset="0"/>
              </a:rPr>
              <a:t>.</a:t>
            </a:r>
            <a:endParaRPr lang="en-US" sz="2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25</a:t>
            </a:fld>
            <a:endParaRPr lang="en-US"/>
          </a:p>
        </p:txBody>
      </p:sp>
    </p:spTree>
    <p:extLst>
      <p:ext uri="{BB962C8B-B14F-4D97-AF65-F5344CB8AC3E}">
        <p14:creationId xmlns:p14="http://schemas.microsoft.com/office/powerpoint/2010/main" val="714544919"/>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3600" b="1" dirty="0" smtClean="0">
                <a:latin typeface="Arial" panose="020B0604020202020204" pitchFamily="34" charset="0"/>
                <a:cs typeface="Arial" panose="020B0604020202020204" pitchFamily="34" charset="0"/>
              </a:rPr>
              <a:t>Transaction Exposure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1" y="2372139"/>
            <a:ext cx="7752522" cy="3562993"/>
          </a:xfrm>
        </p:spPr>
        <p:txBody>
          <a:bodyPr>
            <a:noAutofit/>
          </a:bodyPr>
          <a:lstStyle/>
          <a:p>
            <a:pPr lvl="0" algn="just"/>
            <a:r>
              <a:rPr lang="en-US" b="1" dirty="0" smtClean="0">
                <a:latin typeface="Arial" panose="020B0604020202020204" pitchFamily="34" charset="0"/>
                <a:cs typeface="Arial" panose="020B0604020202020204" pitchFamily="34" charset="0"/>
              </a:rPr>
              <a:t>Go </a:t>
            </a:r>
            <a:r>
              <a:rPr lang="en-US" b="1" dirty="0">
                <a:latin typeface="Arial" panose="020B0604020202020204" pitchFamily="34" charset="0"/>
                <a:cs typeface="Arial" panose="020B0604020202020204" pitchFamily="34" charset="0"/>
              </a:rPr>
              <a:t>Naked</a:t>
            </a:r>
            <a:r>
              <a:rPr lang="en-US" dirty="0">
                <a:latin typeface="Arial" panose="020B0604020202020204" pitchFamily="34" charset="0"/>
                <a:cs typeface="Arial" panose="020B0604020202020204" pitchFamily="34" charset="0"/>
              </a:rPr>
              <a:t>. A company can ignore transaction exposure by simply deciding to buy required currency when it is needed.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An </a:t>
            </a:r>
            <a:r>
              <a:rPr lang="en-US" dirty="0">
                <a:latin typeface="Arial" panose="020B0604020202020204" pitchFamily="34" charset="0"/>
                <a:cs typeface="Arial" panose="020B0604020202020204" pitchFamily="34" charset="0"/>
              </a:rPr>
              <a:t>advantage to this method is that capital does not need to be tied up unnecessarily, nor does it have to pay fees to any intermediaries.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Further</a:t>
            </a:r>
            <a:r>
              <a:rPr lang="en-US" dirty="0">
                <a:latin typeface="Arial" panose="020B0604020202020204" pitchFamily="34" charset="0"/>
                <a:cs typeface="Arial" panose="020B0604020202020204" pitchFamily="34" charset="0"/>
              </a:rPr>
              <a:t>, the company may be able to benefit from exchange rate movements.  </a:t>
            </a:r>
          </a:p>
        </p:txBody>
      </p:sp>
      <p:sp>
        <p:nvSpPr>
          <p:cNvPr id="4" name="Slide Number Placeholder 3"/>
          <p:cNvSpPr>
            <a:spLocks noGrp="1"/>
          </p:cNvSpPr>
          <p:nvPr>
            <p:ph type="sldNum" sz="quarter" idx="12"/>
          </p:nvPr>
        </p:nvSpPr>
        <p:spPr/>
        <p:txBody>
          <a:bodyPr/>
          <a:lstStyle/>
          <a:p>
            <a:fld id="{3A1DAEA6-75D5-46E4-837A-94BDD716C155}" type="slidenum">
              <a:rPr lang="en-US" smtClean="0"/>
              <a:t>26</a:t>
            </a:fld>
            <a:endParaRPr lang="en-US"/>
          </a:p>
        </p:txBody>
      </p:sp>
    </p:spTree>
    <p:extLst>
      <p:ext uri="{BB962C8B-B14F-4D97-AF65-F5344CB8AC3E}">
        <p14:creationId xmlns:p14="http://schemas.microsoft.com/office/powerpoint/2010/main" val="1645629584"/>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3600" b="1" dirty="0" smtClean="0">
                <a:latin typeface="Arial" panose="020B0604020202020204" pitchFamily="34" charset="0"/>
                <a:cs typeface="Arial" panose="020B0604020202020204" pitchFamily="34" charset="0"/>
              </a:rPr>
              <a:t>Transaction Exposure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1" y="2372139"/>
            <a:ext cx="7752522" cy="3562993"/>
          </a:xfrm>
        </p:spPr>
        <p:txBody>
          <a:bodyPr>
            <a:noAutofit/>
          </a:bodyPr>
          <a:lstStyle/>
          <a:p>
            <a:pPr lvl="0" algn="just"/>
            <a:r>
              <a:rPr lang="en-US" b="1" dirty="0" smtClean="0">
                <a:latin typeface="Arial" panose="020B0604020202020204" pitchFamily="34" charset="0"/>
                <a:cs typeface="Arial" panose="020B0604020202020204" pitchFamily="34" charset="0"/>
              </a:rPr>
              <a:t>Buy </a:t>
            </a:r>
            <a:r>
              <a:rPr lang="en-US" b="1" dirty="0">
                <a:latin typeface="Arial" panose="020B0604020202020204" pitchFamily="34" charset="0"/>
                <a:cs typeface="Arial" panose="020B0604020202020204" pitchFamily="34" charset="0"/>
              </a:rPr>
              <a:t>Swiss Francs Forward</a:t>
            </a:r>
            <a:r>
              <a:rPr lang="en-US" dirty="0">
                <a:latin typeface="Arial" panose="020B0604020202020204" pitchFamily="34" charset="0"/>
                <a:cs typeface="Arial" panose="020B0604020202020204" pitchFamily="34" charset="0"/>
              </a:rPr>
              <a:t>. A </a:t>
            </a:r>
            <a:r>
              <a:rPr lang="en-US" dirty="0" smtClean="0">
                <a:latin typeface="Arial" panose="020B0604020202020204" pitchFamily="34" charset="0"/>
                <a:cs typeface="Arial" panose="020B0604020202020204" pitchFamily="34" charset="0"/>
              </a:rPr>
              <a:t>company </a:t>
            </a:r>
            <a:r>
              <a:rPr lang="en-US" dirty="0">
                <a:latin typeface="Arial" panose="020B0604020202020204" pitchFamily="34" charset="0"/>
                <a:cs typeface="Arial" panose="020B0604020202020204" pitchFamily="34" charset="0"/>
              </a:rPr>
              <a:t>could buy the required foreign currency in the forward market and lock in the price it will pay for the currency.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Like </a:t>
            </a:r>
            <a:r>
              <a:rPr lang="en-US" dirty="0">
                <a:latin typeface="Arial" panose="020B0604020202020204" pitchFamily="34" charset="0"/>
                <a:cs typeface="Arial" panose="020B0604020202020204" pitchFamily="34" charset="0"/>
              </a:rPr>
              <a:t>going naked, this strategy allows a company to keep its capital free for other uses; however, it also provides a company with a guaranteed price it will pay for the foreign currency.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company will miss any opportunity to capitalize on exchange-rate movements, </a:t>
            </a:r>
            <a:r>
              <a:rPr lang="en-US" dirty="0" smtClean="0">
                <a:latin typeface="Arial" panose="020B0604020202020204" pitchFamily="34" charset="0"/>
                <a:cs typeface="Arial" panose="020B0604020202020204" pitchFamily="34" charset="0"/>
              </a:rPr>
              <a:t>though</a:t>
            </a:r>
            <a:r>
              <a:rPr lang="en-US" dirty="0">
                <a:latin typeface="Arial" panose="020B0604020202020204" pitchFamily="34" charset="0"/>
                <a:cs typeface="Arial" panose="020B0604020202020204" pitchFamily="34" charset="0"/>
              </a:rPr>
              <a:t>.</a:t>
            </a:r>
          </a:p>
        </p:txBody>
      </p:sp>
      <p:sp>
        <p:nvSpPr>
          <p:cNvPr id="4" name="Slide Number Placeholder 3"/>
          <p:cNvSpPr>
            <a:spLocks noGrp="1"/>
          </p:cNvSpPr>
          <p:nvPr>
            <p:ph type="sldNum" sz="quarter" idx="12"/>
          </p:nvPr>
        </p:nvSpPr>
        <p:spPr/>
        <p:txBody>
          <a:bodyPr/>
          <a:lstStyle/>
          <a:p>
            <a:fld id="{3A1DAEA6-75D5-46E4-837A-94BDD716C155}" type="slidenum">
              <a:rPr lang="en-US" smtClean="0"/>
              <a:t>27</a:t>
            </a:fld>
            <a:endParaRPr lang="en-US"/>
          </a:p>
        </p:txBody>
      </p:sp>
    </p:spTree>
    <p:extLst>
      <p:ext uri="{BB962C8B-B14F-4D97-AF65-F5344CB8AC3E}">
        <p14:creationId xmlns:p14="http://schemas.microsoft.com/office/powerpoint/2010/main" val="864543080"/>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3600" b="1" dirty="0" smtClean="0">
                <a:latin typeface="Arial" panose="020B0604020202020204" pitchFamily="34" charset="0"/>
                <a:cs typeface="Arial" panose="020B0604020202020204" pitchFamily="34" charset="0"/>
              </a:rPr>
              <a:t>Transaction Exposure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62609" y="2372139"/>
            <a:ext cx="7765774" cy="3562993"/>
          </a:xfrm>
        </p:spPr>
        <p:txBody>
          <a:bodyPr>
            <a:noAutofit/>
          </a:bodyPr>
          <a:lstStyle/>
          <a:p>
            <a:pPr lvl="0" algn="just">
              <a:lnSpc>
                <a:spcPct val="120000"/>
              </a:lnSpc>
            </a:pPr>
            <a:r>
              <a:rPr lang="en-US" dirty="0" smtClean="0">
                <a:latin typeface="Arial" panose="020B0604020202020204" pitchFamily="34" charset="0"/>
                <a:cs typeface="Arial" panose="020B0604020202020204" pitchFamily="34" charset="0"/>
              </a:rPr>
              <a:t>A similar strategy to buying in the forward market is buying in the futures market.  The choice between the two markets will be affected by the price of the required currency and relative transaction costs.  </a:t>
            </a:r>
          </a:p>
          <a:p>
            <a:pPr lvl="0" algn="just">
              <a:lnSpc>
                <a:spcPct val="120000"/>
              </a:lnSpc>
            </a:pPr>
            <a:r>
              <a:rPr lang="en-US" b="1" dirty="0" smtClean="0">
                <a:latin typeface="Arial" panose="020B0604020202020204" pitchFamily="34" charset="0"/>
                <a:cs typeface="Arial" panose="020B0604020202020204" pitchFamily="34" charset="0"/>
              </a:rPr>
              <a:t>Buy </a:t>
            </a:r>
            <a:r>
              <a:rPr lang="en-US" b="1" dirty="0">
                <a:latin typeface="Arial" panose="020B0604020202020204" pitchFamily="34" charset="0"/>
                <a:cs typeface="Arial" panose="020B0604020202020204" pitchFamily="34" charset="0"/>
              </a:rPr>
              <a:t>Swiss Franc Currency Options</a:t>
            </a:r>
            <a:r>
              <a:rPr lang="en-US" dirty="0">
                <a:latin typeface="Arial" panose="020B0604020202020204" pitchFamily="34" charset="0"/>
                <a:cs typeface="Arial" panose="020B0604020202020204" pitchFamily="34" charset="0"/>
              </a:rPr>
              <a:t>. A company could acquire a currency options contract, allowing it to buy the required </a:t>
            </a:r>
            <a:r>
              <a:rPr lang="en-US" dirty="0" smtClean="0">
                <a:latin typeface="Arial" panose="020B0604020202020204" pitchFamily="34" charset="0"/>
                <a:cs typeface="Arial" panose="020B0604020202020204" pitchFamily="34" charset="0"/>
              </a:rPr>
              <a:t>currency. </a:t>
            </a:r>
          </a:p>
        </p:txBody>
      </p:sp>
      <p:sp>
        <p:nvSpPr>
          <p:cNvPr id="4" name="Slide Number Placeholder 3"/>
          <p:cNvSpPr>
            <a:spLocks noGrp="1"/>
          </p:cNvSpPr>
          <p:nvPr>
            <p:ph type="sldNum" sz="quarter" idx="12"/>
          </p:nvPr>
        </p:nvSpPr>
        <p:spPr/>
        <p:txBody>
          <a:bodyPr/>
          <a:lstStyle/>
          <a:p>
            <a:fld id="{3A1DAEA6-75D5-46E4-837A-94BDD716C155}" type="slidenum">
              <a:rPr lang="en-US" smtClean="0"/>
              <a:t>28</a:t>
            </a:fld>
            <a:endParaRPr lang="en-US"/>
          </a:p>
        </p:txBody>
      </p:sp>
    </p:spTree>
    <p:extLst>
      <p:ext uri="{BB962C8B-B14F-4D97-AF65-F5344CB8AC3E}">
        <p14:creationId xmlns:p14="http://schemas.microsoft.com/office/powerpoint/2010/main" val="603329004"/>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3600" b="1" dirty="0" smtClean="0">
                <a:latin typeface="Arial" panose="020B0604020202020204" pitchFamily="34" charset="0"/>
                <a:cs typeface="Arial" panose="020B0604020202020204" pitchFamily="34" charset="0"/>
              </a:rPr>
              <a:t>Transaction Exposure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62609" y="2372139"/>
            <a:ext cx="7765774" cy="3562993"/>
          </a:xfrm>
        </p:spPr>
        <p:txBody>
          <a:bodyPr>
            <a:noAutofit/>
          </a:bodyPr>
          <a:lstStyle/>
          <a:p>
            <a:pPr lvl="0" algn="just">
              <a:lnSpc>
                <a:spcPct val="120000"/>
              </a:lnSpc>
            </a:pPr>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would give the company the opportunity, but not the obligation, to buy the required currency at a given price in the future.  </a:t>
            </a:r>
            <a:endParaRPr lang="en-US" dirty="0" smtClean="0">
              <a:latin typeface="Arial" panose="020B0604020202020204" pitchFamily="34" charset="0"/>
              <a:cs typeface="Arial" panose="020B0604020202020204" pitchFamily="34" charset="0"/>
            </a:endParaRPr>
          </a:p>
          <a:p>
            <a:pPr lvl="0" algn="just">
              <a:lnSpc>
                <a:spcPct val="120000"/>
              </a:lnSpc>
            </a:pPr>
            <a:r>
              <a:rPr lang="en-US" dirty="0" smtClean="0">
                <a:latin typeface="Arial" panose="020B0604020202020204" pitchFamily="34" charset="0"/>
                <a:cs typeface="Arial" panose="020B0604020202020204" pitchFamily="34" charset="0"/>
              </a:rPr>
              <a:t>Thus</a:t>
            </a:r>
            <a:r>
              <a:rPr lang="en-US" dirty="0">
                <a:latin typeface="Arial" panose="020B0604020202020204" pitchFamily="34" charset="0"/>
                <a:cs typeface="Arial" panose="020B0604020202020204" pitchFamily="34" charset="0"/>
              </a:rPr>
              <a:t>, this strategy gives companies the option of capitalizing on movements in exchange rates.  </a:t>
            </a:r>
            <a:endParaRPr lang="en-US" dirty="0" smtClean="0">
              <a:latin typeface="Arial" panose="020B0604020202020204" pitchFamily="34" charset="0"/>
              <a:cs typeface="Arial" panose="020B0604020202020204" pitchFamily="34" charset="0"/>
            </a:endParaRPr>
          </a:p>
          <a:p>
            <a:pPr lvl="0" algn="just">
              <a:lnSpc>
                <a:spcPct val="12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main disadvantage to this strategy is that it is relatively more expensive than the others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29</a:t>
            </a:fld>
            <a:endParaRPr lang="en-US"/>
          </a:p>
        </p:txBody>
      </p:sp>
    </p:spTree>
    <p:extLst>
      <p:ext uri="{BB962C8B-B14F-4D97-AF65-F5344CB8AC3E}">
        <p14:creationId xmlns:p14="http://schemas.microsoft.com/office/powerpoint/2010/main" val="915574248"/>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3600" b="1" dirty="0" smtClean="0">
                <a:latin typeface="Arial" panose="020B0604020202020204" pitchFamily="34" charset="0"/>
                <a:cs typeface="Arial" panose="020B0604020202020204" pitchFamily="34" charset="0"/>
              </a:rPr>
              <a:t>Transaction Exposure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r>
              <a:rPr lang="en-US" b="1" dirty="0" smtClean="0">
                <a:latin typeface="Arial" panose="020B0604020202020204" pitchFamily="34" charset="0"/>
                <a:cs typeface="Arial" panose="020B0604020202020204" pitchFamily="34" charset="0"/>
              </a:rPr>
              <a:t>Acquire </a:t>
            </a:r>
            <a:r>
              <a:rPr lang="en-US" b="1" dirty="0">
                <a:latin typeface="Arial" panose="020B0604020202020204" pitchFamily="34" charset="0"/>
                <a:cs typeface="Arial" panose="020B0604020202020204" pitchFamily="34" charset="0"/>
              </a:rPr>
              <a:t>an Offsetting Asset</a:t>
            </a:r>
            <a:r>
              <a:rPr lang="en-US" dirty="0">
                <a:latin typeface="Arial" panose="020B0604020202020204" pitchFamily="34" charset="0"/>
                <a:cs typeface="Arial" panose="020B0604020202020204" pitchFamily="34" charset="0"/>
              </a:rPr>
              <a:t>. A company could also neutralize its exposure by acquiring an offsetting asset of equivalent size, denominated in the same currency.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primary disadvantage of this approach is that it may require a firm to tie up some of its capital.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30</a:t>
            </a:fld>
            <a:endParaRPr lang="en-US"/>
          </a:p>
        </p:txBody>
      </p:sp>
    </p:spTree>
    <p:extLst>
      <p:ext uri="{BB962C8B-B14F-4D97-AF65-F5344CB8AC3E}">
        <p14:creationId xmlns:p14="http://schemas.microsoft.com/office/powerpoint/2010/main" val="3855087945"/>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3600" b="1" dirty="0" smtClean="0">
                <a:latin typeface="Arial" panose="020B0604020202020204" pitchFamily="34" charset="0"/>
                <a:cs typeface="Arial" panose="020B0604020202020204" pitchFamily="34" charset="0"/>
              </a:rPr>
              <a:t>Translation Exposure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3" y="2397370"/>
            <a:ext cx="7752522" cy="3444997"/>
          </a:xfrm>
        </p:spPr>
        <p:txBody>
          <a:bodyPr>
            <a:noAutofit/>
          </a:bodyPr>
          <a:lstStyle/>
          <a:p>
            <a:pPr lvl="0" algn="just">
              <a:lnSpc>
                <a:spcPct val="150000"/>
              </a:lnSpc>
            </a:pPr>
            <a:r>
              <a:rPr lang="en-US" b="1" dirty="0" smtClean="0">
                <a:latin typeface="Arial" panose="020B0604020202020204" pitchFamily="34" charset="0"/>
                <a:cs typeface="Arial" panose="020B0604020202020204" pitchFamily="34" charset="0"/>
              </a:rPr>
              <a:t>Translation </a:t>
            </a:r>
            <a:r>
              <a:rPr lang="en-US" b="1" dirty="0">
                <a:latin typeface="Arial" panose="020B0604020202020204" pitchFamily="34" charset="0"/>
                <a:cs typeface="Arial" panose="020B0604020202020204" pitchFamily="34" charset="0"/>
              </a:rPr>
              <a:t>exposure</a:t>
            </a:r>
            <a:r>
              <a:rPr lang="en-US" dirty="0">
                <a:latin typeface="Arial" panose="020B0604020202020204" pitchFamily="34" charset="0"/>
                <a:cs typeface="Arial" panose="020B0604020202020204" pitchFamily="34" charset="0"/>
              </a:rPr>
              <a:t> (also known as accounting exposure) is the impact on the firm’s consolidated financial statements of fluctuations in exchange rates that change the value of foreign subsidiaries as measured in the parent’s currency.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pPr marL="0" lvl="0" indent="0" algn="just">
              <a:lnSpc>
                <a:spcPct val="150000"/>
              </a:lnSpc>
              <a:buNone/>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31</a:t>
            </a:fld>
            <a:endParaRPr lang="en-US"/>
          </a:p>
        </p:txBody>
      </p:sp>
    </p:spTree>
    <p:extLst>
      <p:ext uri="{BB962C8B-B14F-4D97-AF65-F5344CB8AC3E}">
        <p14:creationId xmlns:p14="http://schemas.microsoft.com/office/powerpoint/2010/main" val="1957846812"/>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3600" b="1" dirty="0" smtClean="0">
                <a:latin typeface="Arial" panose="020B0604020202020204" pitchFamily="34" charset="0"/>
                <a:cs typeface="Arial" panose="020B0604020202020204" pitchFamily="34" charset="0"/>
              </a:rPr>
              <a:t>Translation Exposure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3" y="2397370"/>
            <a:ext cx="7752522" cy="3444997"/>
          </a:xfrm>
        </p:spPr>
        <p:txBody>
          <a:bodyPr>
            <a:noAutofit/>
          </a:bodyPr>
          <a:lstStyle/>
          <a:p>
            <a:pPr lvl="0" algn="just">
              <a:lnSpc>
                <a:spcPct val="150000"/>
              </a:lnSpc>
            </a:pPr>
            <a:r>
              <a:rPr lang="en-US" dirty="0" smtClean="0">
                <a:latin typeface="Arial" panose="020B0604020202020204" pitchFamily="34" charset="0"/>
                <a:cs typeface="Arial" panose="020B0604020202020204" pitchFamily="34" charset="0"/>
              </a:rPr>
              <a:t>A </a:t>
            </a:r>
            <a:r>
              <a:rPr lang="en-US" dirty="0">
                <a:latin typeface="Arial" panose="020B0604020202020204" pitchFamily="34" charset="0"/>
                <a:cs typeface="Arial" panose="020B0604020202020204" pitchFamily="34" charset="0"/>
              </a:rPr>
              <a:t>firm’s translation exposure may be reduced through the use of a balance sheet hedge.  </a:t>
            </a:r>
            <a:endParaRPr lang="en-US" dirty="0" smtClean="0">
              <a:latin typeface="Arial" panose="020B0604020202020204" pitchFamily="34" charset="0"/>
              <a:cs typeface="Arial" panose="020B0604020202020204" pitchFamily="34" charset="0"/>
            </a:endParaRPr>
          </a:p>
          <a:p>
            <a:pPr lvl="0" algn="just">
              <a:lnSpc>
                <a:spcPct val="150000"/>
              </a:lnSpc>
            </a:pPr>
            <a:r>
              <a:rPr lang="en-US" dirty="0" smtClean="0">
                <a:latin typeface="Arial" panose="020B0604020202020204" pitchFamily="34" charset="0"/>
                <a:cs typeface="Arial" panose="020B0604020202020204" pitchFamily="34" charset="0"/>
              </a:rPr>
              <a:t>A </a:t>
            </a:r>
            <a:r>
              <a:rPr lang="en-US" b="1" dirty="0">
                <a:latin typeface="Arial" panose="020B0604020202020204" pitchFamily="34" charset="0"/>
                <a:cs typeface="Arial" panose="020B0604020202020204" pitchFamily="34" charset="0"/>
              </a:rPr>
              <a:t>balance sheet hedge</a:t>
            </a:r>
            <a:r>
              <a:rPr lang="en-US" dirty="0">
                <a:latin typeface="Arial" panose="020B0604020202020204" pitchFamily="34" charset="0"/>
                <a:cs typeface="Arial" panose="020B0604020202020204" pitchFamily="34" charset="0"/>
              </a:rPr>
              <a:t> is created when an international firm matches its assets denominated in a given currency with its liabilities denominated in the same currency.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32</a:t>
            </a:fld>
            <a:endParaRPr lang="en-US"/>
          </a:p>
        </p:txBody>
      </p:sp>
    </p:spTree>
    <p:extLst>
      <p:ext uri="{BB962C8B-B14F-4D97-AF65-F5344CB8AC3E}">
        <p14:creationId xmlns:p14="http://schemas.microsoft.com/office/powerpoint/2010/main" val="4243070874"/>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3600" b="1" dirty="0" smtClean="0">
                <a:latin typeface="Arial" panose="020B0604020202020204" pitchFamily="34" charset="0"/>
                <a:cs typeface="Arial" panose="020B0604020202020204" pitchFamily="34" charset="0"/>
              </a:rPr>
              <a:t>Translation Exposure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lvl="0" algn="just"/>
            <a:r>
              <a:rPr lang="en-US" dirty="0" smtClean="0">
                <a:latin typeface="Arial" panose="020B0604020202020204" pitchFamily="34" charset="0"/>
                <a:cs typeface="Arial" panose="020B0604020202020204" pitchFamily="34" charset="0"/>
              </a:rPr>
              <a:t>It </a:t>
            </a:r>
            <a:r>
              <a:rPr lang="en-US" dirty="0">
                <a:latin typeface="Arial" panose="020B0604020202020204" pitchFamily="34" charset="0"/>
                <a:cs typeface="Arial" panose="020B0604020202020204" pitchFamily="34" charset="0"/>
              </a:rPr>
              <a:t>may be difficult to avoid both transaction and translation exposure.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Since </a:t>
            </a:r>
            <a:r>
              <a:rPr lang="en-US" dirty="0">
                <a:latin typeface="Arial" panose="020B0604020202020204" pitchFamily="34" charset="0"/>
                <a:cs typeface="Arial" panose="020B0604020202020204" pitchFamily="34" charset="0"/>
              </a:rPr>
              <a:t>transaction exposure can result in real losses while translation exposure only results in paper losses, it is generally recommended that transaction exposure be avoided before translation exposure is.</a:t>
            </a:r>
          </a:p>
        </p:txBody>
      </p:sp>
      <p:sp>
        <p:nvSpPr>
          <p:cNvPr id="4" name="Slide Number Placeholder 3"/>
          <p:cNvSpPr>
            <a:spLocks noGrp="1"/>
          </p:cNvSpPr>
          <p:nvPr>
            <p:ph type="sldNum" sz="quarter" idx="12"/>
          </p:nvPr>
        </p:nvSpPr>
        <p:spPr/>
        <p:txBody>
          <a:bodyPr/>
          <a:lstStyle/>
          <a:p>
            <a:fld id="{3A1DAEA6-75D5-46E4-837A-94BDD716C155}" type="slidenum">
              <a:rPr lang="en-US" smtClean="0"/>
              <a:t>33</a:t>
            </a:fld>
            <a:endParaRPr lang="en-US"/>
          </a:p>
        </p:txBody>
      </p:sp>
    </p:spTree>
    <p:extLst>
      <p:ext uri="{BB962C8B-B14F-4D97-AF65-F5344CB8AC3E}">
        <p14:creationId xmlns:p14="http://schemas.microsoft.com/office/powerpoint/2010/main" val="2551911097"/>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Economic Exposure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1" y="2372139"/>
            <a:ext cx="7779026" cy="3562993"/>
          </a:xfrm>
        </p:spPr>
        <p:txBody>
          <a:bodyPr>
            <a:noAutofit/>
          </a:bodyPr>
          <a:lstStyle/>
          <a:p>
            <a:pPr lvl="0" algn="just"/>
            <a:r>
              <a:rPr lang="en-US" b="1" dirty="0" smtClean="0">
                <a:latin typeface="Arial" panose="020B0604020202020204" pitchFamily="34" charset="0"/>
                <a:cs typeface="Arial" panose="020B0604020202020204" pitchFamily="34" charset="0"/>
              </a:rPr>
              <a:t>Economic </a:t>
            </a:r>
            <a:r>
              <a:rPr lang="en-US" b="1" dirty="0">
                <a:latin typeface="Arial" panose="020B0604020202020204" pitchFamily="34" charset="0"/>
                <a:cs typeface="Arial" panose="020B0604020202020204" pitchFamily="34" charset="0"/>
              </a:rPr>
              <a:t>exposure</a:t>
            </a:r>
            <a:r>
              <a:rPr lang="en-US" dirty="0">
                <a:latin typeface="Arial" panose="020B0604020202020204" pitchFamily="34" charset="0"/>
                <a:cs typeface="Arial" panose="020B0604020202020204" pitchFamily="34" charset="0"/>
              </a:rPr>
              <a:t> is the impact on the value of a firm’s operations of unanticipated exchange-rate changes.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type of exposure affects virtually every area of operations. </a:t>
            </a:r>
          </a:p>
          <a:p>
            <a:pPr lvl="0" algn="just"/>
            <a:r>
              <a:rPr lang="en-US" dirty="0">
                <a:latin typeface="Arial" panose="020B0604020202020204" pitchFamily="34" charset="0"/>
                <a:cs typeface="Arial" panose="020B0604020202020204" pitchFamily="34" charset="0"/>
              </a:rPr>
              <a:t>Long-term investments in property, plant, and equipment are particularly vulnerable to economic exposure.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34</a:t>
            </a:fld>
            <a:endParaRPr lang="en-US"/>
          </a:p>
        </p:txBody>
      </p:sp>
    </p:spTree>
    <p:extLst>
      <p:ext uri="{BB962C8B-B14F-4D97-AF65-F5344CB8AC3E}">
        <p14:creationId xmlns:p14="http://schemas.microsoft.com/office/powerpoint/2010/main" val="2171484155"/>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Economic Exposure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02364" y="2372139"/>
            <a:ext cx="7699513" cy="3909391"/>
          </a:xfrm>
        </p:spPr>
        <p:txBody>
          <a:bodyPr>
            <a:normAutofit lnSpcReduction="10000"/>
          </a:bodyPr>
          <a:lstStyle/>
          <a:p>
            <a:pPr algn="just"/>
            <a:r>
              <a:rPr lang="en-US" dirty="0" smtClean="0">
                <a:latin typeface="Arial" panose="020B0604020202020204" pitchFamily="34" charset="0"/>
                <a:cs typeface="Arial" panose="020B0604020202020204" pitchFamily="34" charset="0"/>
              </a:rPr>
              <a:t>There </a:t>
            </a:r>
            <a:r>
              <a:rPr lang="en-US" dirty="0">
                <a:latin typeface="Arial" panose="020B0604020202020204" pitchFamily="34" charset="0"/>
                <a:cs typeface="Arial" panose="020B0604020202020204" pitchFamily="34" charset="0"/>
              </a:rPr>
              <a:t>are other ways for dealing with economic exposure.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It </a:t>
            </a:r>
            <a:r>
              <a:rPr lang="en-US" dirty="0">
                <a:latin typeface="Arial" panose="020B0604020202020204" pitchFamily="34" charset="0"/>
                <a:cs typeface="Arial" panose="020B0604020202020204" pitchFamily="34" charset="0"/>
              </a:rPr>
              <a:t>is also important for firms to analyze likely changes in exchange rates, and consult with experts about long-term trends.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For </a:t>
            </a:r>
            <a:r>
              <a:rPr lang="en-US" dirty="0">
                <a:latin typeface="Arial" panose="020B0604020202020204" pitchFamily="34" charset="0"/>
                <a:cs typeface="Arial" panose="020B0604020202020204" pitchFamily="34" charset="0"/>
              </a:rPr>
              <a:t>example, although there is a common perception that the dollar is losing value against most currencies, in reality it has actually appreciated against most currencies, and has depreciated against relatively few.</a:t>
            </a:r>
          </a:p>
        </p:txBody>
      </p:sp>
      <p:sp>
        <p:nvSpPr>
          <p:cNvPr id="4" name="Slide Number Placeholder 3"/>
          <p:cNvSpPr>
            <a:spLocks noGrp="1"/>
          </p:cNvSpPr>
          <p:nvPr>
            <p:ph type="sldNum" sz="quarter" idx="12"/>
          </p:nvPr>
        </p:nvSpPr>
        <p:spPr/>
        <p:txBody>
          <a:bodyPr/>
          <a:lstStyle/>
          <a:p>
            <a:fld id="{3A1DAEA6-75D5-46E4-837A-94BDD716C155}" type="slidenum">
              <a:rPr lang="en-US" smtClean="0"/>
              <a:t>35</a:t>
            </a:fld>
            <a:endParaRPr lang="en-US"/>
          </a:p>
        </p:txBody>
      </p:sp>
    </p:spTree>
    <p:extLst>
      <p:ext uri="{BB962C8B-B14F-4D97-AF65-F5344CB8AC3E}">
        <p14:creationId xmlns:p14="http://schemas.microsoft.com/office/powerpoint/2010/main" val="124530977"/>
      </p:ext>
    </p:extLst>
  </p:cSld>
  <p:clrMapOvr>
    <a:masterClrMapping/>
  </p:clrMapOvr>
  <mc:AlternateContent xmlns:mc="http://schemas.openxmlformats.org/markup-compatibility/2006" xmlns:p14="http://schemas.microsoft.com/office/powerpoint/2010/main">
    <mc:Choice Requires="p14">
      <p:transition spd="slow" p14:dur="4000">
        <p:pull/>
      </p:transition>
    </mc:Choice>
    <mc:Fallback xmlns="">
      <p:transition spd="slow">
        <p:pull/>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10934" y="3417909"/>
            <a:ext cx="6748642" cy="1200329"/>
          </a:xfrm>
          <a:prstGeom prst="rect">
            <a:avLst/>
          </a:prstGeom>
          <a:noFill/>
        </p:spPr>
        <p:txBody>
          <a:bodyPr wrap="none" lIns="91440" tIns="45720" rIns="91440" bIns="45720">
            <a:spAutoFit/>
            <a:scene3d>
              <a:camera prst="isometricRightUp"/>
              <a:lightRig rig="threePt" dir="t"/>
            </a:scene3d>
          </a:bodyPr>
          <a:lstStyle/>
          <a:p>
            <a:pPr algn="ctr"/>
            <a:r>
              <a:rPr lang="en-US" sz="7200" b="1" dirty="0">
                <a:ln w="22225">
                  <a:solidFill>
                    <a:schemeClr val="accent2"/>
                  </a:solidFill>
                  <a:prstDash val="solid"/>
                </a:ln>
                <a:solidFill>
                  <a:schemeClr val="accent2">
                    <a:lumMod val="40000"/>
                    <a:lumOff val="60000"/>
                  </a:schemeClr>
                </a:solidFill>
              </a:rPr>
              <a:t>End of Part </a:t>
            </a:r>
            <a:r>
              <a:rPr lang="en-US" sz="7200" b="1" dirty="0" smtClean="0">
                <a:ln w="22225">
                  <a:solidFill>
                    <a:schemeClr val="accent2"/>
                  </a:solidFill>
                  <a:prstDash val="solid"/>
                </a:ln>
                <a:solidFill>
                  <a:schemeClr val="accent2">
                    <a:lumMod val="40000"/>
                    <a:lumOff val="60000"/>
                  </a:schemeClr>
                </a:solidFill>
              </a:rPr>
              <a:t>One</a:t>
            </a:r>
            <a:endParaRPr lang="en-US" sz="7200" b="1" dirty="0">
              <a:ln w="22225">
                <a:solidFill>
                  <a:schemeClr val="accent2"/>
                </a:solidFill>
                <a:prstDash val="solid"/>
              </a:ln>
              <a:solidFill>
                <a:schemeClr val="accent2">
                  <a:lumMod val="40000"/>
                  <a:lumOff val="60000"/>
                </a:schemeClr>
              </a:solidFill>
            </a:endParaRPr>
          </a:p>
        </p:txBody>
      </p:sp>
      <p:sp>
        <p:nvSpPr>
          <p:cNvPr id="2" name="Slide Number Placeholder 1"/>
          <p:cNvSpPr>
            <a:spLocks noGrp="1"/>
          </p:cNvSpPr>
          <p:nvPr>
            <p:ph type="sldNum" sz="quarter" idx="12"/>
          </p:nvPr>
        </p:nvSpPr>
        <p:spPr/>
        <p:txBody>
          <a:bodyPr/>
          <a:lstStyle/>
          <a:p>
            <a:fld id="{3A1DAEA6-75D5-46E4-837A-94BDD716C155}" type="slidenum">
              <a:rPr lang="en-US" smtClean="0"/>
              <a:t>36</a:t>
            </a:fld>
            <a:endParaRPr lang="en-US"/>
          </a:p>
        </p:txBody>
      </p:sp>
    </p:spTree>
    <p:extLst>
      <p:ext uri="{BB962C8B-B14F-4D97-AF65-F5344CB8AC3E}">
        <p14:creationId xmlns:p14="http://schemas.microsoft.com/office/powerpoint/2010/main" val="36621040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rush"/>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Two</a:t>
            </a:r>
            <a:endParaRPr lang="en-US" dirty="0"/>
          </a:p>
        </p:txBody>
      </p:sp>
      <p:sp>
        <p:nvSpPr>
          <p:cNvPr id="3" name="Content Placeholder 2"/>
          <p:cNvSpPr>
            <a:spLocks noGrp="1"/>
          </p:cNvSpPr>
          <p:nvPr>
            <p:ph idx="1"/>
          </p:nvPr>
        </p:nvSpPr>
        <p:spPr/>
        <p:txBody>
          <a:bodyPr/>
          <a:lstStyle/>
          <a:p>
            <a:r>
              <a:rPr lang="en-US" dirty="0">
                <a:latin typeface="Arial" panose="020B0604020202020204" pitchFamily="34" charset="0"/>
                <a:cs typeface="Arial" panose="020B0604020202020204" pitchFamily="34" charset="0"/>
              </a:rPr>
              <a:t>Management of Working </a:t>
            </a:r>
            <a:r>
              <a:rPr lang="en-US" dirty="0" smtClean="0">
                <a:latin typeface="Arial" panose="020B0604020202020204" pitchFamily="34" charset="0"/>
                <a:cs typeface="Arial" panose="020B0604020202020204" pitchFamily="34" charset="0"/>
              </a:rPr>
              <a:t>Capital</a:t>
            </a:r>
          </a:p>
          <a:p>
            <a:r>
              <a:rPr lang="en-US" dirty="0">
                <a:latin typeface="Arial" panose="020B0604020202020204" pitchFamily="34" charset="0"/>
                <a:cs typeface="Arial" panose="020B0604020202020204" pitchFamily="34" charset="0"/>
              </a:rPr>
              <a:t>International Capital </a:t>
            </a:r>
            <a:r>
              <a:rPr lang="en-US" dirty="0" smtClean="0">
                <a:latin typeface="Arial" panose="020B0604020202020204" pitchFamily="34" charset="0"/>
                <a:cs typeface="Arial" panose="020B0604020202020204" pitchFamily="34" charset="0"/>
              </a:rPr>
              <a:t>Budgeting</a:t>
            </a:r>
          </a:p>
          <a:p>
            <a:r>
              <a:rPr lang="en-US" dirty="0">
                <a:latin typeface="Arial" panose="020B0604020202020204" pitchFamily="34" charset="0"/>
                <a:cs typeface="Arial" panose="020B0604020202020204" pitchFamily="34" charset="0"/>
              </a:rPr>
              <a:t>Sources of International Investment </a:t>
            </a:r>
            <a:r>
              <a:rPr lang="en-US" dirty="0" smtClean="0">
                <a:latin typeface="Arial" panose="020B0604020202020204" pitchFamily="34" charset="0"/>
                <a:cs typeface="Arial" panose="020B0604020202020204" pitchFamily="34" charset="0"/>
              </a:rPr>
              <a:t>Capital</a:t>
            </a:r>
          </a:p>
          <a:p>
            <a:r>
              <a:rPr lang="en-US" dirty="0">
                <a:latin typeface="Arial" panose="020B0604020202020204" pitchFamily="34" charset="0"/>
                <a:cs typeface="Arial" panose="020B0604020202020204" pitchFamily="34" charset="0"/>
              </a:rPr>
              <a:t>Strategic Use of Transfer Pricing</a:t>
            </a:r>
            <a:r>
              <a:rPr lang="en-US" dirty="0" smtClean="0">
                <a:latin typeface="Arial" panose="020B0604020202020204" pitchFamily="34" charset="0"/>
                <a:cs typeface="Arial" panose="020B0604020202020204" pitchFamily="34" charset="0"/>
              </a:rPr>
              <a:t> </a:t>
            </a:r>
          </a:p>
          <a:p>
            <a:r>
              <a:rPr lang="en-US" dirty="0">
                <a:latin typeface="Arial" panose="020B0604020202020204" pitchFamily="34" charset="0"/>
                <a:cs typeface="Arial" panose="020B0604020202020204" pitchFamily="34" charset="0"/>
              </a:rPr>
              <a:t>Tax Havens</a:t>
            </a:r>
            <a:endParaRPr lang="en-US" dirty="0"/>
          </a:p>
        </p:txBody>
      </p:sp>
      <p:sp>
        <p:nvSpPr>
          <p:cNvPr id="4" name="Slide Number Placeholder 3"/>
          <p:cNvSpPr>
            <a:spLocks noGrp="1"/>
          </p:cNvSpPr>
          <p:nvPr>
            <p:ph type="sldNum" sz="quarter" idx="12"/>
          </p:nvPr>
        </p:nvSpPr>
        <p:spPr/>
        <p:txBody>
          <a:bodyPr/>
          <a:lstStyle/>
          <a:p>
            <a:fld id="{3A1DAEA6-75D5-46E4-837A-94BDD716C155}" type="slidenum">
              <a:rPr lang="en-US" smtClean="0"/>
              <a:t>37</a:t>
            </a:fld>
            <a:endParaRPr lang="en-US"/>
          </a:p>
        </p:txBody>
      </p:sp>
    </p:spTree>
    <p:extLst>
      <p:ext uri="{BB962C8B-B14F-4D97-AF65-F5344CB8AC3E}">
        <p14:creationId xmlns:p14="http://schemas.microsoft.com/office/powerpoint/2010/main" val="3279401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Management of Working Capital</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1" y="2332383"/>
            <a:ext cx="7752522" cy="3602749"/>
          </a:xfrm>
        </p:spPr>
        <p:txBody>
          <a:bodyPr>
            <a:noAutofit/>
          </a:bodyPr>
          <a:lstStyle/>
          <a:p>
            <a:pPr lvl="0"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management of working capital is more complicated for international firms than purely domestic ones because the working capital position for each subsidiary (in each currency) must be considered in addition to the firm’s position as a whole.</a:t>
            </a:r>
          </a:p>
          <a:p>
            <a:pPr lvl="0" algn="just"/>
            <a:r>
              <a:rPr lang="en-US" dirty="0">
                <a:latin typeface="Arial" panose="020B0604020202020204" pitchFamily="34" charset="0"/>
                <a:cs typeface="Arial" panose="020B0604020202020204" pitchFamily="34" charset="0"/>
              </a:rPr>
              <a:t>Three corporate financial goals must be balanced: minimizing working capital balances; minimizing currency conversion costs; and minimizing foreign-exchange risks.</a:t>
            </a:r>
          </a:p>
        </p:txBody>
      </p:sp>
      <p:sp>
        <p:nvSpPr>
          <p:cNvPr id="4" name="Slide Number Placeholder 3"/>
          <p:cNvSpPr>
            <a:spLocks noGrp="1"/>
          </p:cNvSpPr>
          <p:nvPr>
            <p:ph type="sldNum" sz="quarter" idx="12"/>
          </p:nvPr>
        </p:nvSpPr>
        <p:spPr/>
        <p:txBody>
          <a:bodyPr/>
          <a:lstStyle/>
          <a:p>
            <a:fld id="{3A1DAEA6-75D5-46E4-837A-94BDD716C155}" type="slidenum">
              <a:rPr lang="en-US" smtClean="0"/>
              <a:t>38</a:t>
            </a:fld>
            <a:endParaRPr lang="en-US"/>
          </a:p>
        </p:txBody>
      </p:sp>
    </p:spTree>
    <p:extLst>
      <p:ext uri="{BB962C8B-B14F-4D97-AF65-F5344CB8AC3E}">
        <p14:creationId xmlns:p14="http://schemas.microsoft.com/office/powerpoint/2010/main" val="3278003835"/>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Minimizing Working Capital Balances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1" y="2358887"/>
            <a:ext cx="7752522" cy="3576245"/>
          </a:xfrm>
        </p:spPr>
        <p:txBody>
          <a:bodyPr>
            <a:normAutofit fontScale="92500"/>
          </a:bodyPr>
          <a:lstStyle/>
          <a:p>
            <a:pPr lvl="0" algn="just"/>
            <a:r>
              <a:rPr lang="en-US" dirty="0" smtClean="0">
                <a:latin typeface="Arial" panose="020B0604020202020204" pitchFamily="34" charset="0"/>
                <a:cs typeface="Arial" panose="020B0604020202020204" pitchFamily="34" charset="0"/>
              </a:rPr>
              <a:t>Working </a:t>
            </a:r>
            <a:r>
              <a:rPr lang="en-US" dirty="0">
                <a:latin typeface="Arial" panose="020B0604020202020204" pitchFamily="34" charset="0"/>
                <a:cs typeface="Arial" panose="020B0604020202020204" pitchFamily="34" charset="0"/>
              </a:rPr>
              <a:t>capital is held to facilitate day-to-day transactions and to cover the firm against unexpected demands for cash.  </a:t>
            </a:r>
            <a:endParaRPr lang="en-US" dirty="0" smtClean="0">
              <a:latin typeface="Arial" panose="020B0604020202020204" pitchFamily="34" charset="0"/>
              <a:cs typeface="Arial" panose="020B0604020202020204" pitchFamily="34" charset="0"/>
            </a:endParaRPr>
          </a:p>
          <a:p>
            <a:pPr lvl="0" algn="just"/>
            <a:r>
              <a:rPr lang="en-US" dirty="0" smtClean="0">
                <a:latin typeface="Arial" panose="020B0604020202020204" pitchFamily="34" charset="0"/>
                <a:cs typeface="Arial" panose="020B0604020202020204" pitchFamily="34" charset="0"/>
              </a:rPr>
              <a:t>However</a:t>
            </a:r>
            <a:r>
              <a:rPr lang="en-US" dirty="0">
                <a:latin typeface="Arial" panose="020B0604020202020204" pitchFamily="34" charset="0"/>
                <a:cs typeface="Arial" panose="020B0604020202020204" pitchFamily="34" charset="0"/>
              </a:rPr>
              <a:t>, since the return on working capital is low, financial managers generally try to minimize balances.</a:t>
            </a:r>
          </a:p>
          <a:p>
            <a:pPr lvl="0" algn="just"/>
            <a:r>
              <a:rPr lang="en-US" dirty="0">
                <a:latin typeface="Arial" panose="020B0604020202020204" pitchFamily="34" charset="0"/>
                <a:cs typeface="Arial" panose="020B0604020202020204" pitchFamily="34" charset="0"/>
              </a:rPr>
              <a:t>One means of minimizing working capital balances is </a:t>
            </a:r>
            <a:r>
              <a:rPr lang="en-US" b="1" dirty="0">
                <a:latin typeface="Arial" panose="020B0604020202020204" pitchFamily="34" charset="0"/>
                <a:cs typeface="Arial" panose="020B0604020202020204" pitchFamily="34" charset="0"/>
              </a:rPr>
              <a:t>centralized cash management</a:t>
            </a:r>
            <a:r>
              <a:rPr lang="en-US" dirty="0">
                <a:latin typeface="Arial" panose="020B0604020202020204" pitchFamily="34" charset="0"/>
                <a:cs typeface="Arial" panose="020B0604020202020204" pitchFamily="34" charset="0"/>
              </a:rPr>
              <a:t>, which involves coordinating an MNC’s worldwide cash flows and pooling its cash reserves.</a:t>
            </a:r>
          </a:p>
        </p:txBody>
      </p:sp>
      <p:sp>
        <p:nvSpPr>
          <p:cNvPr id="4" name="Slide Number Placeholder 3"/>
          <p:cNvSpPr>
            <a:spLocks noGrp="1"/>
          </p:cNvSpPr>
          <p:nvPr>
            <p:ph type="sldNum" sz="quarter" idx="12"/>
          </p:nvPr>
        </p:nvSpPr>
        <p:spPr/>
        <p:txBody>
          <a:bodyPr/>
          <a:lstStyle/>
          <a:p>
            <a:fld id="{3A1DAEA6-75D5-46E4-837A-94BDD716C155}" type="slidenum">
              <a:rPr lang="en-US" smtClean="0"/>
              <a:t>39</a:t>
            </a:fld>
            <a:endParaRPr lang="en-US"/>
          </a:p>
        </p:txBody>
      </p:sp>
    </p:spTree>
    <p:extLst>
      <p:ext uri="{BB962C8B-B14F-4D97-AF65-F5344CB8AC3E}">
        <p14:creationId xmlns:p14="http://schemas.microsoft.com/office/powerpoint/2010/main" val="1199221995"/>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Minimizing Currency Conversion Costs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3" y="2372139"/>
            <a:ext cx="7739270" cy="3856383"/>
          </a:xfrm>
        </p:spPr>
        <p:txBody>
          <a:bodyPr>
            <a:normAutofit fontScale="92500" lnSpcReduction="20000"/>
          </a:bodyPr>
          <a:lstStyle/>
          <a:p>
            <a:pPr algn="just">
              <a:lnSpc>
                <a:spcPct val="110000"/>
              </a:lnSpc>
            </a:pPr>
            <a:r>
              <a:rPr lang="en-US" dirty="0" smtClean="0">
                <a:latin typeface="Arial" panose="020B0604020202020204" pitchFamily="34" charset="0"/>
                <a:cs typeface="Arial" panose="020B0604020202020204" pitchFamily="34" charset="0"/>
              </a:rPr>
              <a:t>Because </a:t>
            </a:r>
            <a:r>
              <a:rPr lang="en-US" dirty="0">
                <a:latin typeface="Arial" panose="020B0604020202020204" pitchFamily="34" charset="0"/>
                <a:cs typeface="Arial" panose="020B0604020202020204" pitchFamily="34" charset="0"/>
              </a:rPr>
              <a:t>there is a lot of internal trade among the various units of some MNCs, firms may experience a constant need to transfer funds among the subsidiaries’ bank accounts.  </a:t>
            </a:r>
            <a:endParaRPr lang="en-US" dirty="0" smtClean="0">
              <a:latin typeface="Arial" panose="020B0604020202020204" pitchFamily="34" charset="0"/>
              <a:cs typeface="Arial" panose="020B0604020202020204" pitchFamily="34" charset="0"/>
            </a:endParaRPr>
          </a:p>
          <a:p>
            <a:pPr algn="just">
              <a:lnSpc>
                <a:spcPct val="110000"/>
              </a:lnSpc>
            </a:pPr>
            <a:r>
              <a:rPr lang="en-US" dirty="0" smtClean="0">
                <a:latin typeface="Arial" panose="020B0604020202020204" pitchFamily="34" charset="0"/>
                <a:cs typeface="Arial" panose="020B0604020202020204" pitchFamily="34" charset="0"/>
              </a:rPr>
              <a:t>Cumulative </a:t>
            </a:r>
            <a:r>
              <a:rPr lang="en-US" dirty="0">
                <a:latin typeface="Arial" panose="020B0604020202020204" pitchFamily="34" charset="0"/>
                <a:cs typeface="Arial" panose="020B0604020202020204" pitchFamily="34" charset="0"/>
              </a:rPr>
              <a:t>bank charges for these transactions can be high, and consequently, most MNCs use netting operations, where possible, to minimize the amount of funds that must be converted.</a:t>
            </a:r>
          </a:p>
          <a:p>
            <a:pPr algn="just">
              <a:lnSpc>
                <a:spcPct val="110000"/>
              </a:lnSpc>
            </a:pPr>
            <a:r>
              <a:rPr lang="en-US" b="1" dirty="0">
                <a:latin typeface="Arial" panose="020B0604020202020204" pitchFamily="34" charset="0"/>
                <a:cs typeface="Arial" panose="020B0604020202020204" pitchFamily="34" charset="0"/>
              </a:rPr>
              <a:t>Bilateral netting</a:t>
            </a:r>
            <a:r>
              <a:rPr lang="en-US" dirty="0">
                <a:latin typeface="Arial" panose="020B0604020202020204" pitchFamily="34" charset="0"/>
                <a:cs typeface="Arial" panose="020B0604020202020204" pitchFamily="34" charset="0"/>
              </a:rPr>
              <a:t> is done between two business units, and </a:t>
            </a:r>
            <a:r>
              <a:rPr lang="en-US" b="1" dirty="0">
                <a:latin typeface="Arial" panose="020B0604020202020204" pitchFamily="34" charset="0"/>
                <a:cs typeface="Arial" panose="020B0604020202020204" pitchFamily="34" charset="0"/>
              </a:rPr>
              <a:t>multilateral netting</a:t>
            </a:r>
            <a:r>
              <a:rPr lang="en-US" dirty="0">
                <a:latin typeface="Arial" panose="020B0604020202020204" pitchFamily="34" charset="0"/>
                <a:cs typeface="Arial" panose="020B0604020202020204" pitchFamily="34" charset="0"/>
              </a:rPr>
              <a:t> is done among three or more business units.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40</a:t>
            </a:fld>
            <a:endParaRPr lang="en-US"/>
          </a:p>
        </p:txBody>
      </p:sp>
    </p:spTree>
    <p:extLst>
      <p:ext uri="{BB962C8B-B14F-4D97-AF65-F5344CB8AC3E}">
        <p14:creationId xmlns:p14="http://schemas.microsoft.com/office/powerpoint/2010/main" val="2545706427"/>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b="1" dirty="0" smtClean="0">
                <a:latin typeface="Arial" panose="020B0604020202020204" pitchFamily="34" charset="0"/>
                <a:cs typeface="Arial" panose="020B0604020202020204" pitchFamily="34" charset="0"/>
              </a:rPr>
              <a:t>Minimizing Foreign-Exchange Risk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pPr>
            <a:r>
              <a:rPr lang="en-US" dirty="0" smtClean="0">
                <a:latin typeface="Arial" panose="020B0604020202020204" pitchFamily="34" charset="0"/>
                <a:cs typeface="Arial" panose="020B0604020202020204" pitchFamily="34" charset="0"/>
              </a:rPr>
              <a:t>Firms </a:t>
            </a:r>
            <a:r>
              <a:rPr lang="en-US" dirty="0">
                <a:latin typeface="Arial" panose="020B0604020202020204" pitchFamily="34" charset="0"/>
                <a:cs typeface="Arial" panose="020B0604020202020204" pitchFamily="34" charset="0"/>
              </a:rPr>
              <a:t>may use a </a:t>
            </a:r>
            <a:r>
              <a:rPr lang="en-US" b="1" dirty="0">
                <a:latin typeface="Arial" panose="020B0604020202020204" pitchFamily="34" charset="0"/>
                <a:cs typeface="Arial" panose="020B0604020202020204" pitchFamily="34" charset="0"/>
              </a:rPr>
              <a:t>leads and lags strategy</a:t>
            </a:r>
            <a:r>
              <a:rPr lang="en-US" dirty="0">
                <a:latin typeface="Arial" panose="020B0604020202020204" pitchFamily="34" charset="0"/>
                <a:cs typeface="Arial" panose="020B0604020202020204" pitchFamily="34" charset="0"/>
              </a:rPr>
              <a:t> to try to increase their net holdings of currencies that are expected to rise in value and decrease their net holdings of currencies that are expected to fall in value.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41</a:t>
            </a:fld>
            <a:endParaRPr lang="en-US"/>
          </a:p>
        </p:txBody>
      </p:sp>
    </p:spTree>
    <p:extLst>
      <p:ext uri="{BB962C8B-B14F-4D97-AF65-F5344CB8AC3E}">
        <p14:creationId xmlns:p14="http://schemas.microsoft.com/office/powerpoint/2010/main" val="822406603"/>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Arial" panose="020B0604020202020204" pitchFamily="34" charset="0"/>
                <a:cs typeface="Arial" panose="020B0604020202020204" pitchFamily="34" charset="0"/>
              </a:rPr>
              <a:t>International Capital Budgeting</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more common approaches to evaluate investment projects are net present value, internal rate of return, and payback period.</a:t>
            </a:r>
          </a:p>
          <a:p>
            <a:pPr marL="0" indent="0" algn="just">
              <a:lnSpc>
                <a:spcPct val="150000"/>
              </a:lnSpc>
              <a:buNone/>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42</a:t>
            </a:fld>
            <a:endParaRPr lang="en-US"/>
          </a:p>
        </p:txBody>
      </p:sp>
    </p:spTree>
    <p:extLst>
      <p:ext uri="{BB962C8B-B14F-4D97-AF65-F5344CB8AC3E}">
        <p14:creationId xmlns:p14="http://schemas.microsoft.com/office/powerpoint/2010/main" val="2390649992"/>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Net Present Value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62609" y="2358887"/>
            <a:ext cx="7765774" cy="3576245"/>
          </a:xfrm>
        </p:spPr>
        <p:txBody>
          <a:bodyPr>
            <a:noAutofit/>
          </a:bodyPr>
          <a:lstStyle/>
          <a:p>
            <a:pPr lvl="0" algn="just"/>
            <a:r>
              <a:rPr lang="en-US" sz="2200" dirty="0" smtClean="0">
                <a:latin typeface="Arial" panose="020B0604020202020204" pitchFamily="34" charset="0"/>
                <a:cs typeface="Arial" panose="020B0604020202020204" pitchFamily="34" charset="0"/>
              </a:rPr>
              <a:t>Firms </a:t>
            </a:r>
            <a:r>
              <a:rPr lang="en-US" sz="2200" dirty="0">
                <a:latin typeface="Arial" panose="020B0604020202020204" pitchFamily="34" charset="0"/>
                <a:cs typeface="Arial" panose="020B0604020202020204" pitchFamily="34" charset="0"/>
              </a:rPr>
              <a:t>calculate the net present value of a project by estimating the cash flows the project will generate in each time period, and discounting them back to present. When evaluating international projects, firms must also consider risk adjustment, currency selection, and choice of perspective for the calculations.</a:t>
            </a:r>
          </a:p>
          <a:p>
            <a:pPr lvl="0" algn="just"/>
            <a:r>
              <a:rPr lang="en-US" sz="2200" b="1" dirty="0">
                <a:latin typeface="Arial" panose="020B0604020202020204" pitchFamily="34" charset="0"/>
                <a:cs typeface="Arial" panose="020B0604020202020204" pitchFamily="34" charset="0"/>
              </a:rPr>
              <a:t>Risk Adjustment</a:t>
            </a:r>
            <a:r>
              <a:rPr lang="en-US" sz="2200" dirty="0">
                <a:latin typeface="Arial" panose="020B0604020202020204" pitchFamily="34" charset="0"/>
                <a:cs typeface="Arial" panose="020B0604020202020204" pitchFamily="34" charset="0"/>
              </a:rPr>
              <a:t>.  Firms may adjust the discount rate upward, or the expected cash flows downward, to account for a higher level of risk that may be associated with a project in a particular country</a:t>
            </a:r>
            <a:r>
              <a:rPr lang="en-US" sz="2200" dirty="0" smtClean="0">
                <a:latin typeface="Arial" panose="020B0604020202020204" pitchFamily="34" charset="0"/>
                <a:cs typeface="Arial" panose="020B0604020202020204" pitchFamily="34" charset="0"/>
              </a:rPr>
              <a:t>.</a:t>
            </a:r>
            <a:endParaRPr lang="en-US" sz="2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43</a:t>
            </a:fld>
            <a:endParaRPr lang="en-US"/>
          </a:p>
        </p:txBody>
      </p:sp>
    </p:spTree>
    <p:extLst>
      <p:ext uri="{BB962C8B-B14F-4D97-AF65-F5344CB8AC3E}">
        <p14:creationId xmlns:p14="http://schemas.microsoft.com/office/powerpoint/2010/main" val="929241903"/>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Net Present Value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3" y="2345635"/>
            <a:ext cx="7779026" cy="3909391"/>
          </a:xfrm>
        </p:spPr>
        <p:txBody>
          <a:bodyPr>
            <a:normAutofit fontScale="85000" lnSpcReduction="10000"/>
          </a:bodyPr>
          <a:lstStyle/>
          <a:p>
            <a:pPr lvl="0" algn="just"/>
            <a:r>
              <a:rPr lang="en-US" b="1" dirty="0" smtClean="0">
                <a:latin typeface="Arial" panose="020B0604020202020204" pitchFamily="34" charset="0"/>
                <a:cs typeface="Arial" panose="020B0604020202020204" pitchFamily="34" charset="0"/>
              </a:rPr>
              <a:t>Choice </a:t>
            </a:r>
            <a:r>
              <a:rPr lang="en-US" b="1" dirty="0">
                <a:latin typeface="Arial" panose="020B0604020202020204" pitchFamily="34" charset="0"/>
                <a:cs typeface="Arial" panose="020B0604020202020204" pitchFamily="34" charset="0"/>
              </a:rPr>
              <a:t>of Currency</a:t>
            </a:r>
            <a:r>
              <a:rPr lang="en-US" dirty="0">
                <a:latin typeface="Arial" panose="020B0604020202020204" pitchFamily="34" charset="0"/>
                <a:cs typeface="Arial" panose="020B0604020202020204" pitchFamily="34" charset="0"/>
              </a:rPr>
              <a:t>. The choice of which currency the project should be evaluated in depends on the nature of the project.  A project that is integral to a subsidiary’s strategy may be evaluated in the foreign currency, for example, while a project that is central to the firm’s overall strategy might be evaluated in the home country’s currency.</a:t>
            </a:r>
          </a:p>
          <a:p>
            <a:pPr lvl="0" algn="just"/>
            <a:r>
              <a:rPr lang="en-US" b="1" dirty="0">
                <a:latin typeface="Arial" panose="020B0604020202020204" pitchFamily="34" charset="0"/>
                <a:cs typeface="Arial" panose="020B0604020202020204" pitchFamily="34" charset="0"/>
              </a:rPr>
              <a:t>Whose Perspective: Parent’s or Project’s?</a:t>
            </a:r>
            <a:r>
              <a:rPr lang="en-US" dirty="0">
                <a:latin typeface="Arial" panose="020B0604020202020204" pitchFamily="34" charset="0"/>
                <a:cs typeface="Arial" panose="020B0604020202020204" pitchFamily="34" charset="0"/>
              </a:rPr>
              <a:t> A firm must decide whether to evaluate a project’s potential in terms of the cash flows of the individual project, in terms of its impact on the parent company, or in terms of both. In addition, any governmental restrictions on currency movements that might affect the firm’s ability to repatriate profits must be considered.</a:t>
            </a:r>
          </a:p>
        </p:txBody>
      </p:sp>
      <p:sp>
        <p:nvSpPr>
          <p:cNvPr id="4" name="Slide Number Placeholder 3"/>
          <p:cNvSpPr>
            <a:spLocks noGrp="1"/>
          </p:cNvSpPr>
          <p:nvPr>
            <p:ph type="sldNum" sz="quarter" idx="12"/>
          </p:nvPr>
        </p:nvSpPr>
        <p:spPr/>
        <p:txBody>
          <a:bodyPr/>
          <a:lstStyle/>
          <a:p>
            <a:fld id="{3A1DAEA6-75D5-46E4-837A-94BDD716C155}" type="slidenum">
              <a:rPr lang="en-US" smtClean="0"/>
              <a:t>44</a:t>
            </a:fld>
            <a:endParaRPr lang="en-US"/>
          </a:p>
        </p:txBody>
      </p:sp>
    </p:spTree>
    <p:extLst>
      <p:ext uri="{BB962C8B-B14F-4D97-AF65-F5344CB8AC3E}">
        <p14:creationId xmlns:p14="http://schemas.microsoft.com/office/powerpoint/2010/main" val="4049919312"/>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Internal Rate of Return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3" y="2372138"/>
            <a:ext cx="7739270" cy="3670853"/>
          </a:xfrm>
        </p:spPr>
        <p:txBody>
          <a:bodyPr>
            <a:normAutofit lnSpcReduction="10000"/>
          </a:bodyPr>
          <a:lstStyle/>
          <a:p>
            <a:pPr lvl="0" algn="just"/>
            <a:r>
              <a:rPr lang="en-US" dirty="0" smtClean="0">
                <a:latin typeface="Arial" panose="020B0604020202020204" pitchFamily="34" charset="0"/>
                <a:cs typeface="Arial" panose="020B0604020202020204" pitchFamily="34" charset="0"/>
              </a:rPr>
              <a:t>A </a:t>
            </a:r>
            <a:r>
              <a:rPr lang="en-US" dirty="0">
                <a:latin typeface="Arial" panose="020B0604020202020204" pitchFamily="34" charset="0"/>
                <a:cs typeface="Arial" panose="020B0604020202020204" pitchFamily="34" charset="0"/>
              </a:rPr>
              <a:t>project can also be evaluated using the internal rate of return.  This method requires that managers first estimate the cash flows generated by each project under consideration in each time period, then the interest rate, or internal rate of return is calculated that makes the net present value of the project just equal to zero.</a:t>
            </a:r>
          </a:p>
          <a:p>
            <a:pPr lvl="0" algn="just"/>
            <a:r>
              <a:rPr lang="en-US" dirty="0">
                <a:latin typeface="Arial" panose="020B0604020202020204" pitchFamily="34" charset="0"/>
                <a:cs typeface="Arial" panose="020B0604020202020204" pitchFamily="34" charset="0"/>
              </a:rPr>
              <a:t>The project’s internal rate of return is then compared to the </a:t>
            </a:r>
            <a:r>
              <a:rPr lang="en-US" b="1" dirty="0">
                <a:latin typeface="Arial" panose="020B0604020202020204" pitchFamily="34" charset="0"/>
                <a:cs typeface="Arial" panose="020B0604020202020204" pitchFamily="34" charset="0"/>
              </a:rPr>
              <a:t>hurdle rate</a:t>
            </a:r>
            <a:r>
              <a:rPr lang="en-US" dirty="0">
                <a:latin typeface="Arial" panose="020B0604020202020204" pitchFamily="34" charset="0"/>
                <a:cs typeface="Arial" panose="020B0604020202020204" pitchFamily="34" charset="0"/>
              </a:rPr>
              <a:t>, the minimum rate of return the firm finds acceptable for its capital investments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45</a:t>
            </a:fld>
            <a:endParaRPr lang="en-US"/>
          </a:p>
        </p:txBody>
      </p:sp>
    </p:spTree>
    <p:extLst>
      <p:ext uri="{BB962C8B-B14F-4D97-AF65-F5344CB8AC3E}">
        <p14:creationId xmlns:p14="http://schemas.microsoft.com/office/powerpoint/2010/main" val="2557393065"/>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Payback Period</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A </a:t>
            </a:r>
            <a:r>
              <a:rPr lang="en-US" dirty="0">
                <a:latin typeface="Arial" panose="020B0604020202020204" pitchFamily="34" charset="0"/>
                <a:cs typeface="Arial" panose="020B0604020202020204" pitchFamily="34" charset="0"/>
              </a:rPr>
              <a:t>firm can also calculate a project’s</a:t>
            </a:r>
            <a:r>
              <a:rPr lang="en-US" b="1" dirty="0">
                <a:latin typeface="Arial" panose="020B0604020202020204" pitchFamily="34" charset="0"/>
                <a:cs typeface="Arial" panose="020B0604020202020204" pitchFamily="34" charset="0"/>
              </a:rPr>
              <a:t> payback period</a:t>
            </a:r>
            <a:r>
              <a:rPr lang="en-US" dirty="0">
                <a:latin typeface="Arial" panose="020B0604020202020204" pitchFamily="34" charset="0"/>
                <a:cs typeface="Arial" panose="020B0604020202020204" pitchFamily="34" charset="0"/>
              </a:rPr>
              <a:t>, the number of years it will take to recover, or pay back, the project’s earnings from the original cash investment, when evaluating projects.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method is a simple one; however, it ignores the profits generated by the investment in the longer run.</a:t>
            </a:r>
          </a:p>
          <a:p>
            <a:pPr algn="just"/>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46</a:t>
            </a:fld>
            <a:endParaRPr lang="en-US"/>
          </a:p>
        </p:txBody>
      </p:sp>
    </p:spTree>
    <p:extLst>
      <p:ext uri="{BB962C8B-B14F-4D97-AF65-F5344CB8AC3E}">
        <p14:creationId xmlns:p14="http://schemas.microsoft.com/office/powerpoint/2010/main" val="937152453"/>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Arial" panose="020B0604020202020204" pitchFamily="34" charset="0"/>
                <a:cs typeface="Arial" panose="020B0604020202020204" pitchFamily="34" charset="0"/>
              </a:rPr>
              <a:t>Sources of International Investment Capital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lnSpcReduction="10000"/>
          </a:bodyPr>
          <a:lstStyle/>
          <a:p>
            <a:pPr algn="just">
              <a:lnSpc>
                <a:spcPct val="150000"/>
              </a:lnSpc>
            </a:pPr>
            <a:r>
              <a:rPr lang="en-US" dirty="0" smtClean="0">
                <a:latin typeface="Arial" panose="020B0604020202020204" pitchFamily="34" charset="0"/>
                <a:cs typeface="Arial" panose="020B0604020202020204" pitchFamily="34" charset="0"/>
              </a:rPr>
              <a:t>Firms </a:t>
            </a:r>
            <a:r>
              <a:rPr lang="en-US" dirty="0">
                <a:latin typeface="Arial" panose="020B0604020202020204" pitchFamily="34" charset="0"/>
                <a:cs typeface="Arial" panose="020B0604020202020204" pitchFamily="34" charset="0"/>
              </a:rPr>
              <a:t>must secure sufficient capital to fund promising projects.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Whether </a:t>
            </a:r>
            <a:r>
              <a:rPr lang="en-US" dirty="0">
                <a:latin typeface="Arial" panose="020B0604020202020204" pitchFamily="34" charset="0"/>
                <a:cs typeface="Arial" panose="020B0604020202020204" pitchFamily="34" charset="0"/>
              </a:rPr>
              <a:t>funds come from internal sources or external ones, firms want to minimize the worldwide cost of capital, foreign-exchange risk, political risk, and their global tax burden.</a:t>
            </a: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47</a:t>
            </a:fld>
            <a:endParaRPr lang="en-US"/>
          </a:p>
        </p:txBody>
      </p:sp>
    </p:spTree>
    <p:extLst>
      <p:ext uri="{BB962C8B-B14F-4D97-AF65-F5344CB8AC3E}">
        <p14:creationId xmlns:p14="http://schemas.microsoft.com/office/powerpoint/2010/main" val="2729609920"/>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latin typeface="Arial" panose="020B0604020202020204" pitchFamily="34" charset="0"/>
                <a:cs typeface="Arial" panose="020B0604020202020204" pitchFamily="34" charset="0"/>
              </a:rPr>
              <a:t>External Sources of Investment Capital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3" y="2490135"/>
            <a:ext cx="7752522" cy="3658874"/>
          </a:xfrm>
        </p:spPr>
        <p:txBody>
          <a:bodyPr>
            <a:normAutofit lnSpcReduction="10000"/>
          </a:bodyPr>
          <a:lstStyle/>
          <a:p>
            <a:pPr marL="0" indent="0" algn="just">
              <a:buNone/>
            </a:pPr>
            <a:r>
              <a:rPr lang="en-US" b="1" dirty="0" smtClean="0">
                <a:latin typeface="Arial" panose="020B0604020202020204" pitchFamily="34" charset="0"/>
                <a:cs typeface="Arial" panose="020B0604020202020204" pitchFamily="34" charset="0"/>
              </a:rPr>
              <a:t>Foreign Direct Investment (FDI)</a:t>
            </a:r>
          </a:p>
          <a:p>
            <a:pPr algn="just"/>
            <a:r>
              <a:rPr lang="en-US" dirty="0" smtClean="0">
                <a:latin typeface="Arial" panose="020B0604020202020204" pitchFamily="34" charset="0"/>
                <a:cs typeface="Arial" panose="020B0604020202020204" pitchFamily="34" charset="0"/>
              </a:rPr>
              <a:t>Involves foreign companies or individuals investing directly in businesses, infrastructure, or real estate within a country.</a:t>
            </a:r>
          </a:p>
          <a:p>
            <a:pPr algn="just"/>
            <a:r>
              <a:rPr lang="en-US" dirty="0" smtClean="0">
                <a:latin typeface="Arial" panose="020B0604020202020204" pitchFamily="34" charset="0"/>
                <a:cs typeface="Arial" panose="020B0604020202020204" pitchFamily="34" charset="0"/>
              </a:rPr>
              <a:t>FDI is typically long-term and offers benefits like technology transfer, job creation, and economic growth.</a:t>
            </a:r>
          </a:p>
          <a:p>
            <a:pPr algn="just"/>
            <a:r>
              <a:rPr lang="en-US" dirty="0" smtClean="0">
                <a:latin typeface="Arial" panose="020B0604020202020204" pitchFamily="34" charset="0"/>
                <a:cs typeface="Arial" panose="020B0604020202020204" pitchFamily="34" charset="0"/>
              </a:rPr>
              <a:t>Examples include multinational corporations establishing subsidiaries or joint ventures abroad.</a:t>
            </a:r>
          </a:p>
        </p:txBody>
      </p:sp>
      <p:sp>
        <p:nvSpPr>
          <p:cNvPr id="4" name="Slide Number Placeholder 3"/>
          <p:cNvSpPr>
            <a:spLocks noGrp="1"/>
          </p:cNvSpPr>
          <p:nvPr>
            <p:ph type="sldNum" sz="quarter" idx="12"/>
          </p:nvPr>
        </p:nvSpPr>
        <p:spPr/>
        <p:txBody>
          <a:bodyPr/>
          <a:lstStyle/>
          <a:p>
            <a:fld id="{3A1DAEA6-75D5-46E4-837A-94BDD716C155}" type="slidenum">
              <a:rPr lang="en-US" smtClean="0"/>
              <a:t>48</a:t>
            </a:fld>
            <a:endParaRPr lang="en-US"/>
          </a:p>
        </p:txBody>
      </p:sp>
    </p:spTree>
    <p:extLst>
      <p:ext uri="{BB962C8B-B14F-4D97-AF65-F5344CB8AC3E}">
        <p14:creationId xmlns:p14="http://schemas.microsoft.com/office/powerpoint/2010/main" val="2986669594"/>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latin typeface="Arial" panose="020B0604020202020204" pitchFamily="34" charset="0"/>
                <a:cs typeface="Arial" panose="020B0604020202020204" pitchFamily="34" charset="0"/>
              </a:rPr>
              <a:t>External Sources of Investment Capital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0" y="2490135"/>
            <a:ext cx="7673009" cy="3738387"/>
          </a:xfrm>
        </p:spPr>
        <p:txBody>
          <a:bodyPr>
            <a:normAutofit/>
          </a:bodyPr>
          <a:lstStyle/>
          <a:p>
            <a:pPr marL="0" indent="0" algn="just">
              <a:buNone/>
            </a:pPr>
            <a:r>
              <a:rPr lang="en-US" b="1" dirty="0" smtClean="0">
                <a:latin typeface="Arial" panose="020B0604020202020204" pitchFamily="34" charset="0"/>
                <a:cs typeface="Arial" panose="020B0604020202020204" pitchFamily="34" charset="0"/>
              </a:rPr>
              <a:t>Foreign Portfolio Investment (FPI)</a:t>
            </a:r>
          </a:p>
          <a:p>
            <a:pPr algn="just"/>
            <a:r>
              <a:rPr lang="en-US" dirty="0" smtClean="0">
                <a:latin typeface="Arial" panose="020B0604020202020204" pitchFamily="34" charset="0"/>
                <a:cs typeface="Arial" panose="020B0604020202020204" pitchFamily="34" charset="0"/>
              </a:rPr>
              <a:t>Involves foreign investors purchasing securities (like stocks or bonds) in a foreign country’s financial markets.</a:t>
            </a:r>
          </a:p>
          <a:p>
            <a:pPr algn="just"/>
            <a:r>
              <a:rPr lang="en-US" dirty="0" smtClean="0">
                <a:latin typeface="Arial" panose="020B0604020202020204" pitchFamily="34" charset="0"/>
                <a:cs typeface="Arial" panose="020B0604020202020204" pitchFamily="34" charset="0"/>
              </a:rPr>
              <a:t>FPI is generally more liquid and less permanent than FDI, allowing for quicker entry and exit by investors.</a:t>
            </a:r>
          </a:p>
          <a:p>
            <a:pPr algn="just"/>
            <a:r>
              <a:rPr lang="en-US" dirty="0" smtClean="0">
                <a:latin typeface="Arial" panose="020B0604020202020204" pitchFamily="34" charset="0"/>
                <a:cs typeface="Arial" panose="020B0604020202020204" pitchFamily="34" charset="0"/>
              </a:rPr>
              <a:t>Common in emerging markets seeking to boost liquidity and market growth.</a:t>
            </a:r>
          </a:p>
        </p:txBody>
      </p:sp>
      <p:sp>
        <p:nvSpPr>
          <p:cNvPr id="4" name="Slide Number Placeholder 3"/>
          <p:cNvSpPr>
            <a:spLocks noGrp="1"/>
          </p:cNvSpPr>
          <p:nvPr>
            <p:ph type="sldNum" sz="quarter" idx="12"/>
          </p:nvPr>
        </p:nvSpPr>
        <p:spPr/>
        <p:txBody>
          <a:bodyPr/>
          <a:lstStyle/>
          <a:p>
            <a:fld id="{3A1DAEA6-75D5-46E4-837A-94BDD716C155}" type="slidenum">
              <a:rPr lang="en-US" smtClean="0"/>
              <a:t>49</a:t>
            </a:fld>
            <a:endParaRPr lang="en-US"/>
          </a:p>
        </p:txBody>
      </p:sp>
    </p:spTree>
    <p:extLst>
      <p:ext uri="{BB962C8B-B14F-4D97-AF65-F5344CB8AC3E}">
        <p14:creationId xmlns:p14="http://schemas.microsoft.com/office/powerpoint/2010/main" val="2888638798"/>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latin typeface="Arial" panose="020B0604020202020204" pitchFamily="34" charset="0"/>
                <a:cs typeface="Arial" panose="020B0604020202020204" pitchFamily="34" charset="0"/>
              </a:rPr>
              <a:t>External Sources of Investment Capital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15617" y="2490135"/>
            <a:ext cx="7421218" cy="3658874"/>
          </a:xfrm>
        </p:spPr>
        <p:txBody>
          <a:bodyPr>
            <a:normAutofit/>
          </a:bodyPr>
          <a:lstStyle/>
          <a:p>
            <a:pPr marL="0" indent="0" algn="just">
              <a:buNone/>
            </a:pPr>
            <a:r>
              <a:rPr lang="en-US" b="1" dirty="0" smtClean="0">
                <a:latin typeface="Arial" panose="020B0604020202020204" pitchFamily="34" charset="0"/>
                <a:cs typeface="Arial" panose="020B0604020202020204" pitchFamily="34" charset="0"/>
              </a:rPr>
              <a:t>International Loans and Credit Facilities</a:t>
            </a:r>
          </a:p>
          <a:p>
            <a:pPr algn="just"/>
            <a:r>
              <a:rPr lang="en-US" dirty="0" smtClean="0">
                <a:latin typeface="Arial" panose="020B0604020202020204" pitchFamily="34" charset="0"/>
                <a:cs typeface="Arial" panose="020B0604020202020204" pitchFamily="34" charset="0"/>
              </a:rPr>
              <a:t>Borrowing from international financial institutions (e.g., the World Bank, IMF) or foreign banks.</a:t>
            </a:r>
          </a:p>
          <a:p>
            <a:pPr algn="just"/>
            <a:r>
              <a:rPr lang="en-US" dirty="0" smtClean="0">
                <a:latin typeface="Arial" panose="020B0604020202020204" pitchFamily="34" charset="0"/>
                <a:cs typeface="Arial" panose="020B0604020202020204" pitchFamily="34" charset="0"/>
              </a:rPr>
              <a:t>Used by both governments and corporations for large-scale projects or to stabilize economies during crises.</a:t>
            </a:r>
          </a:p>
          <a:p>
            <a:pPr algn="just"/>
            <a:r>
              <a:rPr lang="en-US" dirty="0" smtClean="0">
                <a:latin typeface="Arial" panose="020B0604020202020204" pitchFamily="34" charset="0"/>
                <a:cs typeface="Arial" panose="020B0604020202020204" pitchFamily="34" charset="0"/>
              </a:rPr>
              <a:t>Typically comes with interest obligations and sometimes conditions for economic reforms.</a:t>
            </a:r>
          </a:p>
        </p:txBody>
      </p:sp>
      <p:sp>
        <p:nvSpPr>
          <p:cNvPr id="4" name="Slide Number Placeholder 3"/>
          <p:cNvSpPr>
            <a:spLocks noGrp="1"/>
          </p:cNvSpPr>
          <p:nvPr>
            <p:ph type="sldNum" sz="quarter" idx="12"/>
          </p:nvPr>
        </p:nvSpPr>
        <p:spPr/>
        <p:txBody>
          <a:bodyPr/>
          <a:lstStyle/>
          <a:p>
            <a:fld id="{3A1DAEA6-75D5-46E4-837A-94BDD716C155}" type="slidenum">
              <a:rPr lang="en-US" smtClean="0"/>
              <a:t>50</a:t>
            </a:fld>
            <a:endParaRPr lang="en-US"/>
          </a:p>
        </p:txBody>
      </p:sp>
    </p:spTree>
    <p:extLst>
      <p:ext uri="{BB962C8B-B14F-4D97-AF65-F5344CB8AC3E}">
        <p14:creationId xmlns:p14="http://schemas.microsoft.com/office/powerpoint/2010/main" val="2440834633"/>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latin typeface="Arial" panose="020B0604020202020204" pitchFamily="34" charset="0"/>
                <a:cs typeface="Arial" panose="020B0604020202020204" pitchFamily="34" charset="0"/>
              </a:rPr>
              <a:t>External Sources of Investment Capital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42122" y="2490135"/>
            <a:ext cx="7500729" cy="3685378"/>
          </a:xfrm>
        </p:spPr>
        <p:txBody>
          <a:bodyPr>
            <a:normAutofit/>
          </a:bodyPr>
          <a:lstStyle/>
          <a:p>
            <a:pPr marL="0" indent="0" algn="just">
              <a:buNone/>
            </a:pPr>
            <a:r>
              <a:rPr lang="en-US" b="1" dirty="0" smtClean="0">
                <a:latin typeface="Arial" panose="020B0604020202020204" pitchFamily="34" charset="0"/>
                <a:cs typeface="Arial" panose="020B0604020202020204" pitchFamily="34" charset="0"/>
              </a:rPr>
              <a:t>External Equity Financing</a:t>
            </a:r>
          </a:p>
          <a:p>
            <a:pPr algn="just"/>
            <a:r>
              <a:rPr lang="en-US" dirty="0" smtClean="0">
                <a:latin typeface="Arial" panose="020B0604020202020204" pitchFamily="34" charset="0"/>
                <a:cs typeface="Arial" panose="020B0604020202020204" pitchFamily="34" charset="0"/>
              </a:rPr>
              <a:t>Issuing shares in foreign stock exchanges to attract international investors.</a:t>
            </a:r>
          </a:p>
          <a:p>
            <a:pPr algn="just"/>
            <a:r>
              <a:rPr lang="en-US" dirty="0" smtClean="0">
                <a:latin typeface="Arial" panose="020B0604020202020204" pitchFamily="34" charset="0"/>
                <a:cs typeface="Arial" panose="020B0604020202020204" pitchFamily="34" charset="0"/>
              </a:rPr>
              <a:t>Involves foreign venture capital or private equity firms investing in startups or mature businesses.</a:t>
            </a:r>
          </a:p>
          <a:p>
            <a:pPr algn="just"/>
            <a:r>
              <a:rPr lang="en-US" dirty="0" smtClean="0">
                <a:latin typeface="Arial" panose="020B0604020202020204" pitchFamily="34" charset="0"/>
                <a:cs typeface="Arial" panose="020B0604020202020204" pitchFamily="34" charset="0"/>
              </a:rPr>
              <a:t>Often sought by companies in high-growth sectors needing capital for expansion and R&amp;D.</a:t>
            </a:r>
          </a:p>
        </p:txBody>
      </p:sp>
      <p:sp>
        <p:nvSpPr>
          <p:cNvPr id="4" name="Slide Number Placeholder 3"/>
          <p:cNvSpPr>
            <a:spLocks noGrp="1"/>
          </p:cNvSpPr>
          <p:nvPr>
            <p:ph type="sldNum" sz="quarter" idx="12"/>
          </p:nvPr>
        </p:nvSpPr>
        <p:spPr/>
        <p:txBody>
          <a:bodyPr/>
          <a:lstStyle/>
          <a:p>
            <a:fld id="{3A1DAEA6-75D5-46E4-837A-94BDD716C155}" type="slidenum">
              <a:rPr lang="en-US" smtClean="0"/>
              <a:t>51</a:t>
            </a:fld>
            <a:endParaRPr lang="en-US"/>
          </a:p>
        </p:txBody>
      </p:sp>
    </p:spTree>
    <p:extLst>
      <p:ext uri="{BB962C8B-B14F-4D97-AF65-F5344CB8AC3E}">
        <p14:creationId xmlns:p14="http://schemas.microsoft.com/office/powerpoint/2010/main" val="1357266236"/>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latin typeface="Arial" panose="020B0604020202020204" pitchFamily="34" charset="0"/>
                <a:cs typeface="Arial" panose="020B0604020202020204" pitchFamily="34" charset="0"/>
              </a:rPr>
              <a:t>External Sources of Investment Capital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1" y="2319131"/>
            <a:ext cx="7299740" cy="3616002"/>
          </a:xfrm>
        </p:spPr>
        <p:txBody>
          <a:bodyPr>
            <a:noAutofit/>
          </a:bodyPr>
          <a:lstStyle/>
          <a:p>
            <a:pPr marL="0" indent="0" algn="just">
              <a:buNone/>
            </a:pPr>
            <a:r>
              <a:rPr lang="en-US" b="1" dirty="0" smtClean="0">
                <a:latin typeface="Arial" panose="020B0604020202020204" pitchFamily="34" charset="0"/>
                <a:cs typeface="Arial" panose="020B0604020202020204" pitchFamily="34" charset="0"/>
              </a:rPr>
              <a:t>Remittances</a:t>
            </a:r>
          </a:p>
          <a:p>
            <a:pPr algn="just"/>
            <a:r>
              <a:rPr lang="en-US" dirty="0" smtClean="0">
                <a:latin typeface="Arial" panose="020B0604020202020204" pitchFamily="34" charset="0"/>
                <a:cs typeface="Arial" panose="020B0604020202020204" pitchFamily="34" charset="0"/>
              </a:rPr>
              <a:t>Money sent by expatriates back to their home country.</a:t>
            </a:r>
          </a:p>
          <a:p>
            <a:pPr algn="just"/>
            <a:r>
              <a:rPr lang="en-US" dirty="0" smtClean="0">
                <a:latin typeface="Arial" panose="020B0604020202020204" pitchFamily="34" charset="0"/>
                <a:cs typeface="Arial" panose="020B0604020202020204" pitchFamily="34" charset="0"/>
              </a:rPr>
              <a:t>A significant source of capital for many developing countries, often used to fund family expenses, housing, and small business investments.</a:t>
            </a:r>
          </a:p>
          <a:p>
            <a:pPr algn="just"/>
            <a:r>
              <a:rPr lang="en-US" dirty="0" smtClean="0">
                <a:latin typeface="Arial" panose="020B0604020202020204" pitchFamily="34" charset="0"/>
                <a:cs typeface="Arial" panose="020B0604020202020204" pitchFamily="34" charset="0"/>
              </a:rPr>
              <a:t>Provides economic support in regions with limited access to traditional investment.</a:t>
            </a:r>
          </a:p>
        </p:txBody>
      </p:sp>
      <p:sp>
        <p:nvSpPr>
          <p:cNvPr id="4" name="Slide Number Placeholder 3"/>
          <p:cNvSpPr>
            <a:spLocks noGrp="1"/>
          </p:cNvSpPr>
          <p:nvPr>
            <p:ph type="sldNum" sz="quarter" idx="12"/>
          </p:nvPr>
        </p:nvSpPr>
        <p:spPr/>
        <p:txBody>
          <a:bodyPr/>
          <a:lstStyle/>
          <a:p>
            <a:fld id="{3A1DAEA6-75D5-46E4-837A-94BDD716C155}" type="slidenum">
              <a:rPr lang="en-US" smtClean="0"/>
              <a:t>52</a:t>
            </a:fld>
            <a:endParaRPr lang="en-US"/>
          </a:p>
        </p:txBody>
      </p:sp>
    </p:spTree>
    <p:extLst>
      <p:ext uri="{BB962C8B-B14F-4D97-AF65-F5344CB8AC3E}">
        <p14:creationId xmlns:p14="http://schemas.microsoft.com/office/powerpoint/2010/main" val="2785894278"/>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latin typeface="Arial" panose="020B0604020202020204" pitchFamily="34" charset="0"/>
                <a:cs typeface="Arial" panose="020B0604020202020204" pitchFamily="34" charset="0"/>
              </a:rPr>
              <a:t>External Sources of Investment Capital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2" y="2358887"/>
            <a:ext cx="7726017" cy="3988904"/>
          </a:xfrm>
        </p:spPr>
        <p:txBody>
          <a:bodyPr>
            <a:normAutofit lnSpcReduction="10000"/>
          </a:bodyPr>
          <a:lstStyle/>
          <a:p>
            <a:pPr marL="0" indent="0" algn="just">
              <a:lnSpc>
                <a:spcPct val="110000"/>
              </a:lnSpc>
              <a:buNone/>
            </a:pPr>
            <a:r>
              <a:rPr lang="en-US" b="1" dirty="0" smtClean="0">
                <a:latin typeface="Arial" panose="020B0604020202020204" pitchFamily="34" charset="0"/>
                <a:cs typeface="Arial" panose="020B0604020202020204" pitchFamily="34" charset="0"/>
              </a:rPr>
              <a:t>Export Credit and Trade Financing</a:t>
            </a:r>
          </a:p>
          <a:p>
            <a:pPr algn="just">
              <a:lnSpc>
                <a:spcPct val="110000"/>
              </a:lnSpc>
            </a:pPr>
            <a:r>
              <a:rPr lang="en-US" dirty="0" smtClean="0">
                <a:latin typeface="Arial" panose="020B0604020202020204" pitchFamily="34" charset="0"/>
                <a:cs typeface="Arial" panose="020B0604020202020204" pitchFamily="34" charset="0"/>
              </a:rPr>
              <a:t>Financing provided to exporters, often by government agencies (like the U.S. Export-Import Bank) or private lenders.</a:t>
            </a:r>
          </a:p>
          <a:p>
            <a:pPr algn="just">
              <a:lnSpc>
                <a:spcPct val="110000"/>
              </a:lnSpc>
            </a:pPr>
            <a:r>
              <a:rPr lang="en-US" dirty="0" smtClean="0">
                <a:latin typeface="Arial" panose="020B0604020202020204" pitchFamily="34" charset="0"/>
                <a:cs typeface="Arial" panose="020B0604020202020204" pitchFamily="34" charset="0"/>
              </a:rPr>
              <a:t>Facilitates international trade by helping businesses manage cash flow and offering insurance against foreign buyers' default.</a:t>
            </a:r>
          </a:p>
          <a:p>
            <a:pPr algn="just">
              <a:lnSpc>
                <a:spcPct val="110000"/>
              </a:lnSpc>
            </a:pPr>
            <a:r>
              <a:rPr lang="en-US" dirty="0" smtClean="0">
                <a:latin typeface="Arial" panose="020B0604020202020204" pitchFamily="34" charset="0"/>
                <a:cs typeface="Arial" panose="020B0604020202020204" pitchFamily="34" charset="0"/>
              </a:rPr>
              <a:t>Particularly useful for exporters entering new, high-risk markets.</a:t>
            </a:r>
          </a:p>
        </p:txBody>
      </p:sp>
      <p:sp>
        <p:nvSpPr>
          <p:cNvPr id="4" name="Slide Number Placeholder 3"/>
          <p:cNvSpPr>
            <a:spLocks noGrp="1"/>
          </p:cNvSpPr>
          <p:nvPr>
            <p:ph type="sldNum" sz="quarter" idx="12"/>
          </p:nvPr>
        </p:nvSpPr>
        <p:spPr/>
        <p:txBody>
          <a:bodyPr/>
          <a:lstStyle/>
          <a:p>
            <a:fld id="{3A1DAEA6-75D5-46E4-837A-94BDD716C155}" type="slidenum">
              <a:rPr lang="en-US" smtClean="0"/>
              <a:t>53</a:t>
            </a:fld>
            <a:endParaRPr lang="en-US"/>
          </a:p>
        </p:txBody>
      </p:sp>
    </p:spTree>
    <p:extLst>
      <p:ext uri="{BB962C8B-B14F-4D97-AF65-F5344CB8AC3E}">
        <p14:creationId xmlns:p14="http://schemas.microsoft.com/office/powerpoint/2010/main" val="1222916796"/>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latin typeface="Arial" panose="020B0604020202020204" pitchFamily="34" charset="0"/>
                <a:cs typeface="Arial" panose="020B0604020202020204" pitchFamily="34" charset="0"/>
              </a:rPr>
              <a:t>External Sources of Investment Capital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42122" y="2358887"/>
            <a:ext cx="7233479" cy="3935896"/>
          </a:xfrm>
        </p:spPr>
        <p:txBody>
          <a:bodyPr>
            <a:normAutofit lnSpcReduction="10000"/>
          </a:bodyPr>
          <a:lstStyle/>
          <a:p>
            <a:pPr marL="0" indent="0" algn="just">
              <a:lnSpc>
                <a:spcPct val="110000"/>
              </a:lnSpc>
              <a:buNone/>
            </a:pPr>
            <a:r>
              <a:rPr lang="en-US" b="1" dirty="0" smtClean="0">
                <a:latin typeface="Arial" panose="020B0604020202020204" pitchFamily="34" charset="0"/>
                <a:cs typeface="Arial" panose="020B0604020202020204" pitchFamily="34" charset="0"/>
              </a:rPr>
              <a:t>Sovereign Wealth Funds (SWFs)</a:t>
            </a:r>
          </a:p>
          <a:p>
            <a:pPr algn="just">
              <a:lnSpc>
                <a:spcPct val="110000"/>
              </a:lnSpc>
            </a:pPr>
            <a:r>
              <a:rPr lang="en-US" dirty="0" smtClean="0">
                <a:latin typeface="Arial" panose="020B0604020202020204" pitchFamily="34" charset="0"/>
                <a:cs typeface="Arial" panose="020B0604020202020204" pitchFamily="34" charset="0"/>
              </a:rPr>
              <a:t>Investment funds owned by governments, typically financed by commodity exports or trade surpluses.</a:t>
            </a:r>
          </a:p>
          <a:p>
            <a:pPr algn="just">
              <a:lnSpc>
                <a:spcPct val="110000"/>
              </a:lnSpc>
            </a:pPr>
            <a:r>
              <a:rPr lang="en-US" dirty="0" smtClean="0">
                <a:latin typeface="Arial" panose="020B0604020202020204" pitchFamily="34" charset="0"/>
                <a:cs typeface="Arial" panose="020B0604020202020204" pitchFamily="34" charset="0"/>
              </a:rPr>
              <a:t>SWFs invest in various assets abroad, including stocks, bonds, real estate, and private equity.</a:t>
            </a:r>
          </a:p>
          <a:p>
            <a:pPr algn="just">
              <a:lnSpc>
                <a:spcPct val="110000"/>
              </a:lnSpc>
            </a:pPr>
            <a:r>
              <a:rPr lang="en-US" dirty="0" smtClean="0">
                <a:latin typeface="Arial" panose="020B0604020202020204" pitchFamily="34" charset="0"/>
                <a:cs typeface="Arial" panose="020B0604020202020204" pitchFamily="34" charset="0"/>
              </a:rPr>
              <a:t>Examples include the Norway Government Pension Fund and Abu Dhabi Investment Authority.</a:t>
            </a:r>
          </a:p>
        </p:txBody>
      </p:sp>
      <p:sp>
        <p:nvSpPr>
          <p:cNvPr id="4" name="Slide Number Placeholder 3"/>
          <p:cNvSpPr>
            <a:spLocks noGrp="1"/>
          </p:cNvSpPr>
          <p:nvPr>
            <p:ph type="sldNum" sz="quarter" idx="12"/>
          </p:nvPr>
        </p:nvSpPr>
        <p:spPr/>
        <p:txBody>
          <a:bodyPr/>
          <a:lstStyle/>
          <a:p>
            <a:fld id="{3A1DAEA6-75D5-46E4-837A-94BDD716C155}" type="slidenum">
              <a:rPr lang="en-US" smtClean="0"/>
              <a:t>54</a:t>
            </a:fld>
            <a:endParaRPr lang="en-US"/>
          </a:p>
        </p:txBody>
      </p:sp>
    </p:spTree>
    <p:extLst>
      <p:ext uri="{BB962C8B-B14F-4D97-AF65-F5344CB8AC3E}">
        <p14:creationId xmlns:p14="http://schemas.microsoft.com/office/powerpoint/2010/main" val="2763102991"/>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latin typeface="Arial" panose="020B0604020202020204" pitchFamily="34" charset="0"/>
                <a:cs typeface="Arial" panose="020B0604020202020204" pitchFamily="34" charset="0"/>
              </a:rPr>
              <a:t>External Sources of Investment Capital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0" y="2358887"/>
            <a:ext cx="7673009" cy="3576245"/>
          </a:xfrm>
        </p:spPr>
        <p:txBody>
          <a:bodyPr>
            <a:normAutofit/>
          </a:bodyPr>
          <a:lstStyle/>
          <a:p>
            <a:pPr marL="0" indent="0" algn="just">
              <a:buNone/>
            </a:pPr>
            <a:r>
              <a:rPr lang="en-US" b="1" dirty="0" smtClean="0">
                <a:latin typeface="Arial" panose="020B0604020202020204" pitchFamily="34" charset="0"/>
                <a:cs typeface="Arial" panose="020B0604020202020204" pitchFamily="34" charset="0"/>
              </a:rPr>
              <a:t>Development Aid and Grants</a:t>
            </a:r>
          </a:p>
          <a:p>
            <a:pPr algn="just"/>
            <a:r>
              <a:rPr lang="en-US" dirty="0" smtClean="0">
                <a:latin typeface="Arial" panose="020B0604020202020204" pitchFamily="34" charset="0"/>
                <a:cs typeface="Arial" panose="020B0604020202020204" pitchFamily="34" charset="0"/>
              </a:rPr>
              <a:t>Financial assistance from foreign governments, international organizations, and NGOs, often for social development projects.</a:t>
            </a:r>
          </a:p>
          <a:p>
            <a:pPr algn="just"/>
            <a:r>
              <a:rPr lang="en-US" dirty="0" smtClean="0">
                <a:latin typeface="Arial" panose="020B0604020202020204" pitchFamily="34" charset="0"/>
                <a:cs typeface="Arial" panose="020B0604020202020204" pitchFamily="34" charset="0"/>
              </a:rPr>
              <a:t>Commonly used in developing countries for infrastructure, healthcare, and education initiatives.</a:t>
            </a:r>
          </a:p>
          <a:p>
            <a:pPr algn="just"/>
            <a:r>
              <a:rPr lang="en-US" dirty="0" smtClean="0">
                <a:latin typeface="Arial" panose="020B0604020202020204" pitchFamily="34" charset="0"/>
                <a:cs typeface="Arial" panose="020B0604020202020204" pitchFamily="34" charset="0"/>
              </a:rPr>
              <a:t>Unlike loans, grants do not need to be repaid, though they may come with conditions on usage.</a:t>
            </a:r>
          </a:p>
        </p:txBody>
      </p:sp>
      <p:sp>
        <p:nvSpPr>
          <p:cNvPr id="4" name="Slide Number Placeholder 3"/>
          <p:cNvSpPr>
            <a:spLocks noGrp="1"/>
          </p:cNvSpPr>
          <p:nvPr>
            <p:ph type="sldNum" sz="quarter" idx="12"/>
          </p:nvPr>
        </p:nvSpPr>
        <p:spPr/>
        <p:txBody>
          <a:bodyPr/>
          <a:lstStyle/>
          <a:p>
            <a:fld id="{3A1DAEA6-75D5-46E4-837A-94BDD716C155}" type="slidenum">
              <a:rPr lang="en-US" smtClean="0"/>
              <a:t>55</a:t>
            </a:fld>
            <a:endParaRPr lang="en-US"/>
          </a:p>
        </p:txBody>
      </p:sp>
    </p:spTree>
    <p:extLst>
      <p:ext uri="{BB962C8B-B14F-4D97-AF65-F5344CB8AC3E}">
        <p14:creationId xmlns:p14="http://schemas.microsoft.com/office/powerpoint/2010/main" val="90417036"/>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latin typeface="Arial" panose="020B0604020202020204" pitchFamily="34" charset="0"/>
                <a:cs typeface="Arial" panose="020B0604020202020204" pitchFamily="34" charset="0"/>
              </a:rPr>
              <a:t>External Sources of Investment Capital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15617" y="2411897"/>
            <a:ext cx="7259984" cy="3697356"/>
          </a:xfrm>
        </p:spPr>
        <p:txBody>
          <a:bodyPr>
            <a:normAutofit fontScale="92500" lnSpcReduction="20000"/>
          </a:bodyPr>
          <a:lstStyle/>
          <a:p>
            <a:pPr marL="0" indent="0" algn="just">
              <a:lnSpc>
                <a:spcPct val="120000"/>
              </a:lnSpc>
              <a:buNone/>
            </a:pPr>
            <a:r>
              <a:rPr lang="en-US" b="1" dirty="0" smtClean="0">
                <a:latin typeface="Arial" panose="020B0604020202020204" pitchFamily="34" charset="0"/>
                <a:cs typeface="Arial" panose="020B0604020202020204" pitchFamily="34" charset="0"/>
              </a:rPr>
              <a:t>International Bonds (Eurobonds, Foreign Bonds)</a:t>
            </a:r>
          </a:p>
          <a:p>
            <a:pPr algn="just">
              <a:lnSpc>
                <a:spcPct val="120000"/>
              </a:lnSpc>
            </a:pPr>
            <a:r>
              <a:rPr lang="en-US" dirty="0" smtClean="0">
                <a:latin typeface="Arial" panose="020B0604020202020204" pitchFamily="34" charset="0"/>
                <a:cs typeface="Arial" panose="020B0604020202020204" pitchFamily="34" charset="0"/>
              </a:rPr>
              <a:t>Bonds issued by a country or corporation in a foreign currency or outside their home market.</a:t>
            </a:r>
          </a:p>
          <a:p>
            <a:pPr algn="just">
              <a:lnSpc>
                <a:spcPct val="120000"/>
              </a:lnSpc>
            </a:pPr>
            <a:r>
              <a:rPr lang="en-US" dirty="0" smtClean="0">
                <a:latin typeface="Arial" panose="020B0604020202020204" pitchFamily="34" charset="0"/>
                <a:cs typeface="Arial" panose="020B0604020202020204" pitchFamily="34" charset="0"/>
              </a:rPr>
              <a:t>Eurobonds are issued in a currency not native to the country where they are issued, providing diversification for investors.</a:t>
            </a:r>
          </a:p>
          <a:p>
            <a:pPr algn="just">
              <a:lnSpc>
                <a:spcPct val="120000"/>
              </a:lnSpc>
            </a:pPr>
            <a:r>
              <a:rPr lang="en-US" dirty="0" smtClean="0">
                <a:latin typeface="Arial" panose="020B0604020202020204" pitchFamily="34" charset="0"/>
                <a:cs typeface="Arial" panose="020B0604020202020204" pitchFamily="34" charset="0"/>
              </a:rPr>
              <a:t>Foreign bonds (like Samurai Bonds in Japan) are issued by foreign entities in the host country’s currency and markets.</a:t>
            </a:r>
          </a:p>
        </p:txBody>
      </p:sp>
      <p:sp>
        <p:nvSpPr>
          <p:cNvPr id="4" name="Slide Number Placeholder 3"/>
          <p:cNvSpPr>
            <a:spLocks noGrp="1"/>
          </p:cNvSpPr>
          <p:nvPr>
            <p:ph type="sldNum" sz="quarter" idx="12"/>
          </p:nvPr>
        </p:nvSpPr>
        <p:spPr/>
        <p:txBody>
          <a:bodyPr/>
          <a:lstStyle/>
          <a:p>
            <a:fld id="{3A1DAEA6-75D5-46E4-837A-94BDD716C155}" type="slidenum">
              <a:rPr lang="en-US" smtClean="0"/>
              <a:t>56</a:t>
            </a:fld>
            <a:endParaRPr lang="en-US"/>
          </a:p>
        </p:txBody>
      </p:sp>
    </p:spTree>
    <p:extLst>
      <p:ext uri="{BB962C8B-B14F-4D97-AF65-F5344CB8AC3E}">
        <p14:creationId xmlns:p14="http://schemas.microsoft.com/office/powerpoint/2010/main" val="354062191"/>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latin typeface="Arial" panose="020B0604020202020204" pitchFamily="34" charset="0"/>
                <a:cs typeface="Arial" panose="020B0604020202020204" pitchFamily="34" charset="0"/>
              </a:rPr>
              <a:t>External Sources of Investment Capital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15617" y="2398643"/>
            <a:ext cx="7460974" cy="3790122"/>
          </a:xfrm>
        </p:spPr>
        <p:txBody>
          <a:bodyPr>
            <a:normAutofit fontScale="92500"/>
          </a:bodyPr>
          <a:lstStyle/>
          <a:p>
            <a:pPr marL="0" indent="0" algn="just">
              <a:lnSpc>
                <a:spcPct val="120000"/>
              </a:lnSpc>
              <a:buNone/>
            </a:pPr>
            <a:r>
              <a:rPr lang="en-US" b="1" dirty="0" smtClean="0">
                <a:latin typeface="Arial" panose="020B0604020202020204" pitchFamily="34" charset="0"/>
                <a:cs typeface="Arial" panose="020B0604020202020204" pitchFamily="34" charset="0"/>
              </a:rPr>
              <a:t>Crowdfunding and International Angel Investors</a:t>
            </a:r>
          </a:p>
          <a:p>
            <a:pPr algn="just">
              <a:lnSpc>
                <a:spcPct val="120000"/>
              </a:lnSpc>
            </a:pPr>
            <a:r>
              <a:rPr lang="en-US" dirty="0" smtClean="0">
                <a:latin typeface="Arial" panose="020B0604020202020204" pitchFamily="34" charset="0"/>
                <a:cs typeface="Arial" panose="020B0604020202020204" pitchFamily="34" charset="0"/>
              </a:rPr>
              <a:t>Crowdfunding platforms allow individuals or small investors worldwide to invest in or support projects and startups.</a:t>
            </a:r>
          </a:p>
          <a:p>
            <a:pPr algn="just">
              <a:lnSpc>
                <a:spcPct val="120000"/>
              </a:lnSpc>
            </a:pPr>
            <a:r>
              <a:rPr lang="en-US" dirty="0" smtClean="0">
                <a:latin typeface="Arial" panose="020B0604020202020204" pitchFamily="34" charset="0"/>
                <a:cs typeface="Arial" panose="020B0604020202020204" pitchFamily="34" charset="0"/>
              </a:rPr>
              <a:t>Angel investors, often individuals from various countries, invest in startups with the potential for high returns.</a:t>
            </a:r>
          </a:p>
          <a:p>
            <a:pPr algn="just">
              <a:lnSpc>
                <a:spcPct val="120000"/>
              </a:lnSpc>
            </a:pPr>
            <a:r>
              <a:rPr lang="en-US" dirty="0" smtClean="0">
                <a:latin typeface="Arial" panose="020B0604020202020204" pitchFamily="34" charset="0"/>
                <a:cs typeface="Arial" panose="020B0604020202020204" pitchFamily="34" charset="0"/>
              </a:rPr>
              <a:t>Especially popular in tech and creative industries, where international support can be crucial for innovation.</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57</a:t>
            </a:fld>
            <a:endParaRPr lang="en-US"/>
          </a:p>
        </p:txBody>
      </p:sp>
    </p:spTree>
    <p:extLst>
      <p:ext uri="{BB962C8B-B14F-4D97-AF65-F5344CB8AC3E}">
        <p14:creationId xmlns:p14="http://schemas.microsoft.com/office/powerpoint/2010/main" val="604813216"/>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latin typeface="Arial" panose="020B0604020202020204" pitchFamily="34" charset="0"/>
                <a:cs typeface="Arial" panose="020B0604020202020204" pitchFamily="34" charset="0"/>
              </a:rPr>
              <a:t>Internal Sources of Investment Capital</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3" y="2372139"/>
            <a:ext cx="7752522" cy="3803374"/>
          </a:xfrm>
        </p:spPr>
        <p:txBody>
          <a:bodyPr>
            <a:normAutofit fontScale="85000" lnSpcReduction="10000"/>
          </a:bodyPr>
          <a:lstStyle/>
          <a:p>
            <a:pPr algn="just">
              <a:lnSpc>
                <a:spcPct val="120000"/>
              </a:lnSpc>
            </a:pPr>
            <a:r>
              <a:rPr lang="en-US" dirty="0" smtClean="0">
                <a:latin typeface="Arial" panose="020B0604020202020204" pitchFamily="34" charset="0"/>
                <a:cs typeface="Arial" panose="020B0604020202020204" pitchFamily="34" charset="0"/>
              </a:rPr>
              <a:t>One </a:t>
            </a:r>
            <a:r>
              <a:rPr lang="en-US" dirty="0">
                <a:latin typeface="Arial" panose="020B0604020202020204" pitchFamily="34" charset="0"/>
                <a:cs typeface="Arial" panose="020B0604020202020204" pitchFamily="34" charset="0"/>
              </a:rPr>
              <a:t>source of investment capital is the cash that a firm generates internally.  A firm can use the cash flow generated by any subsidiary to fund the investment projects of any other subsidiary, subject to legal constraints. </a:t>
            </a:r>
            <a:r>
              <a:rPr lang="en-US" b="1"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pPr lvl="0" algn="just">
              <a:lnSpc>
                <a:spcPct val="120000"/>
              </a:lnSpc>
            </a:pPr>
            <a:r>
              <a:rPr lang="en-US" dirty="0">
                <a:latin typeface="Arial" panose="020B0604020202020204" pitchFamily="34" charset="0"/>
                <a:cs typeface="Arial" panose="020B0604020202020204" pitchFamily="34" charset="0"/>
              </a:rPr>
              <a:t>There are two legal constraints that could affect the parent’s ability to shift funds among its various affiliates.  First, in cases where the subsidiary is not wholly owned, the rights of other shareholders must be considered. Second, </a:t>
            </a:r>
            <a:r>
              <a:rPr lang="en-US" dirty="0" err="1">
                <a:latin typeface="Arial" panose="020B0604020202020204" pitchFamily="34" charset="0"/>
                <a:cs typeface="Arial" panose="020B0604020202020204" pitchFamily="34" charset="0"/>
              </a:rPr>
              <a:t>intracorporate</a:t>
            </a:r>
            <a:r>
              <a:rPr lang="en-US" dirty="0">
                <a:latin typeface="Arial" panose="020B0604020202020204" pitchFamily="34" charset="0"/>
                <a:cs typeface="Arial" panose="020B0604020202020204" pitchFamily="34" charset="0"/>
              </a:rPr>
              <a:t> transfer of funds may be limited by restrictions on the repatriation of profits.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58</a:t>
            </a:fld>
            <a:endParaRPr lang="en-US"/>
          </a:p>
        </p:txBody>
      </p:sp>
    </p:spTree>
    <p:extLst>
      <p:ext uri="{BB962C8B-B14F-4D97-AF65-F5344CB8AC3E}">
        <p14:creationId xmlns:p14="http://schemas.microsoft.com/office/powerpoint/2010/main" val="1543504451"/>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Strategic Use of Transfer Pricing</a:t>
            </a:r>
          </a:p>
        </p:txBody>
      </p:sp>
      <p:sp>
        <p:nvSpPr>
          <p:cNvPr id="3" name="Content Placeholder 2"/>
          <p:cNvSpPr>
            <a:spLocks noGrp="1"/>
          </p:cNvSpPr>
          <p:nvPr>
            <p:ph idx="1"/>
          </p:nvPr>
        </p:nvSpPr>
        <p:spPr>
          <a:xfrm>
            <a:off x="702365" y="2385391"/>
            <a:ext cx="7765774" cy="3843131"/>
          </a:xfrm>
        </p:spPr>
        <p:txBody>
          <a:bodyPr>
            <a:normAutofit fontScale="92500" lnSpcReduction="10000"/>
          </a:bodyPr>
          <a:lstStyle/>
          <a:p>
            <a:pPr lvl="0" algn="just">
              <a:lnSpc>
                <a:spcPct val="120000"/>
              </a:lnSpc>
            </a:pPr>
            <a:r>
              <a:rPr lang="en-US" dirty="0">
                <a:latin typeface="Arial" panose="020B0604020202020204" pitchFamily="34" charset="0"/>
                <a:cs typeface="Arial" panose="020B0604020202020204" pitchFamily="34" charset="0"/>
              </a:rPr>
              <a:t>International businesses can reduce their overall tax burdens by using transfer pricing and tax havens. </a:t>
            </a:r>
            <a:r>
              <a:rPr lang="en-US" b="1" dirty="0">
                <a:latin typeface="Arial" panose="020B0604020202020204" pitchFamily="34" charset="0"/>
                <a:cs typeface="Arial" panose="020B0604020202020204" pitchFamily="34" charset="0"/>
              </a:rPr>
              <a:t>Transfer pricing</a:t>
            </a:r>
            <a:r>
              <a:rPr lang="en-US" dirty="0">
                <a:latin typeface="Arial" panose="020B0604020202020204" pitchFamily="34" charset="0"/>
                <a:cs typeface="Arial" panose="020B0604020202020204" pitchFamily="34" charset="0"/>
              </a:rPr>
              <a:t> refers to the prices one branch or subsidiary of a parent charges a second branch or subsidiary for goods or services.  Transfer prices can be calculated using a market-based approach, or a nonmarket method</a:t>
            </a:r>
            <a:r>
              <a:rPr lang="en-US" dirty="0" smtClean="0">
                <a:latin typeface="Arial" panose="020B0604020202020204" pitchFamily="34" charset="0"/>
                <a:cs typeface="Arial" panose="020B0604020202020204" pitchFamily="34" charset="0"/>
              </a:rPr>
              <a:t>.</a:t>
            </a:r>
          </a:p>
          <a:p>
            <a:pPr algn="just">
              <a:lnSpc>
                <a:spcPct val="120000"/>
              </a:lnSpc>
            </a:pPr>
            <a:r>
              <a:rPr lang="en-US" b="1" dirty="0">
                <a:latin typeface="Arial" panose="020B0604020202020204" pitchFamily="34" charset="0"/>
                <a:cs typeface="Arial" panose="020B0604020202020204" pitchFamily="34" charset="0"/>
              </a:rPr>
              <a:t>Market-Based Transfer Prices</a:t>
            </a:r>
            <a:r>
              <a:rPr lang="en-US" dirty="0">
                <a:latin typeface="Arial" panose="020B0604020202020204" pitchFamily="34" charset="0"/>
                <a:cs typeface="Arial" panose="020B0604020202020204" pitchFamily="34" charset="0"/>
              </a:rPr>
              <a:t>. The market-based method utilizes prices determined in the open market to transfer goods between units of the same company.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59</a:t>
            </a:fld>
            <a:endParaRPr lang="en-US"/>
          </a:p>
        </p:txBody>
      </p:sp>
    </p:spTree>
    <p:extLst>
      <p:ext uri="{BB962C8B-B14F-4D97-AF65-F5344CB8AC3E}">
        <p14:creationId xmlns:p14="http://schemas.microsoft.com/office/powerpoint/2010/main" val="1757035388"/>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Strategic Use of Transfer Pricing</a:t>
            </a:r>
          </a:p>
        </p:txBody>
      </p:sp>
      <p:sp>
        <p:nvSpPr>
          <p:cNvPr id="3" name="Content Placeholder 2"/>
          <p:cNvSpPr>
            <a:spLocks noGrp="1"/>
          </p:cNvSpPr>
          <p:nvPr>
            <p:ph idx="1"/>
          </p:nvPr>
        </p:nvSpPr>
        <p:spPr>
          <a:xfrm>
            <a:off x="675861" y="2358887"/>
            <a:ext cx="7779026" cy="3962400"/>
          </a:xfrm>
        </p:spPr>
        <p:txBody>
          <a:bodyPr>
            <a:normAutofit fontScale="92500" lnSpcReduction="20000"/>
          </a:bodyPr>
          <a:lstStyle/>
          <a:p>
            <a:pPr algn="just">
              <a:lnSpc>
                <a:spcPct val="120000"/>
              </a:lnSpc>
            </a:pPr>
            <a:r>
              <a:rPr lang="en-US" altLang="en-US"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A </a:t>
            </a:r>
            <a:r>
              <a:rPr lang="en-US" altLang="en-US" dirty="0">
                <a:solidFill>
                  <a:schemeClr val="tx1"/>
                </a:solidFill>
                <a:latin typeface="Arial" panose="020B0604020202020204" pitchFamily="34" charset="0"/>
                <a:ea typeface="Times New Roman" panose="02020603050405020304" pitchFamily="18" charset="0"/>
                <a:cs typeface="Arial" panose="020B0604020202020204" pitchFamily="34" charset="0"/>
              </a:rPr>
              <a:t>primary benefit of the market-based approach is that it reduces conflict between units over the appropriate price.  Furthermore, the approach promotes the MNC’s overall profitability by encouraging the efficiency of the selling </a:t>
            </a:r>
            <a:r>
              <a:rPr lang="en-US" altLang="en-US"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unit</a:t>
            </a:r>
          </a:p>
          <a:p>
            <a:pPr algn="just">
              <a:lnSpc>
                <a:spcPct val="120000"/>
              </a:lnSpc>
            </a:pPr>
            <a:r>
              <a:rPr lang="en-US" altLang="en-US" dirty="0">
                <a:solidFill>
                  <a:schemeClr val="tx1"/>
                </a:solidFill>
                <a:latin typeface="Arial" panose="020B0604020202020204" pitchFamily="34" charset="0"/>
                <a:ea typeface="Times New Roman" panose="02020603050405020304" pitchFamily="18" charset="0"/>
                <a:cs typeface="Arial" panose="020B0604020202020204" pitchFamily="34" charset="0"/>
              </a:rPr>
              <a:t>Nonmarket-Based Transfer Prices. Nonmarket-based approaches set prices through negotiations between the buying and selling units or on the basis of cost-based rules of thumb.  These methods may be used when no real market for the product or service exists outside the firm; however, managers may waste time and energy haggling over prices and the selling unit may be less </a:t>
            </a:r>
            <a:r>
              <a:rPr lang="en-US" altLang="en-US"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efficient</a:t>
            </a:r>
          </a:p>
        </p:txBody>
      </p:sp>
      <p:sp>
        <p:nvSpPr>
          <p:cNvPr id="4" name="Slide Number Placeholder 3"/>
          <p:cNvSpPr>
            <a:spLocks noGrp="1"/>
          </p:cNvSpPr>
          <p:nvPr>
            <p:ph type="sldNum" sz="quarter" idx="12"/>
          </p:nvPr>
        </p:nvSpPr>
        <p:spPr/>
        <p:txBody>
          <a:bodyPr/>
          <a:lstStyle/>
          <a:p>
            <a:fld id="{3A1DAEA6-75D5-46E4-837A-94BDD716C155}" type="slidenum">
              <a:rPr lang="en-US" smtClean="0"/>
              <a:t>60</a:t>
            </a:fld>
            <a:endParaRPr lang="en-US"/>
          </a:p>
        </p:txBody>
      </p:sp>
    </p:spTree>
    <p:extLst>
      <p:ext uri="{BB962C8B-B14F-4D97-AF65-F5344CB8AC3E}">
        <p14:creationId xmlns:p14="http://schemas.microsoft.com/office/powerpoint/2010/main" val="4166961163"/>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tx1"/>
                </a:solidFill>
                <a:latin typeface="Arial" panose="020B0604020202020204" pitchFamily="34" charset="0"/>
                <a:cs typeface="Arial" panose="020B0604020202020204" pitchFamily="34" charset="0"/>
              </a:rPr>
              <a:t>Strategic Use of Transfer Pricing</a:t>
            </a:r>
          </a:p>
        </p:txBody>
      </p:sp>
      <p:sp>
        <p:nvSpPr>
          <p:cNvPr id="3" name="Content Placeholder 2"/>
          <p:cNvSpPr>
            <a:spLocks noGrp="1"/>
          </p:cNvSpPr>
          <p:nvPr>
            <p:ph idx="1"/>
          </p:nvPr>
        </p:nvSpPr>
        <p:spPr>
          <a:xfrm>
            <a:off x="662609" y="2358887"/>
            <a:ext cx="7805530" cy="3909391"/>
          </a:xfrm>
        </p:spPr>
        <p:txBody>
          <a:bodyPr>
            <a:normAutofit fontScale="85000" lnSpcReduction="10000"/>
          </a:bodyPr>
          <a:lstStyle/>
          <a:p>
            <a:pPr algn="just">
              <a:lnSpc>
                <a:spcPct val="120000"/>
              </a:lnSpc>
            </a:pPr>
            <a:r>
              <a:rPr lang="en-US" altLang="en-US"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Firms </a:t>
            </a:r>
            <a:r>
              <a:rPr lang="en-US" altLang="en-US" dirty="0">
                <a:solidFill>
                  <a:schemeClr val="tx1"/>
                </a:solidFill>
                <a:latin typeface="Arial" panose="020B0604020202020204" pitchFamily="34" charset="0"/>
                <a:ea typeface="Times New Roman" panose="02020603050405020304" pitchFamily="18" charset="0"/>
                <a:cs typeface="Arial" panose="020B0604020202020204" pitchFamily="34" charset="0"/>
              </a:rPr>
              <a:t>may be able to reduce their tax burdens by using nonmarket-based transfer prices in a strategic manner.  In addition, firms may be able to evade restrictions on the repatriation of profits by carefully adjusting transfer </a:t>
            </a:r>
            <a:r>
              <a:rPr lang="en-US" altLang="en-US"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prices</a:t>
            </a:r>
          </a:p>
          <a:p>
            <a:pPr algn="just">
              <a:lnSpc>
                <a:spcPct val="120000"/>
              </a:lnSpc>
            </a:pPr>
            <a:r>
              <a:rPr lang="en-US" altLang="en-US" dirty="0">
                <a:solidFill>
                  <a:schemeClr val="tx1"/>
                </a:solidFill>
                <a:latin typeface="Arial" panose="020B0604020202020204" pitchFamily="34" charset="0"/>
                <a:ea typeface="Times New Roman" panose="02020603050405020304" pitchFamily="18" charset="0"/>
                <a:cs typeface="Arial" panose="020B0604020202020204" pitchFamily="34" charset="0"/>
              </a:rPr>
              <a:t>Governments, aware that firms may attempt to reduce their tax burdens through the use of transfer prices, frequently scrutinize MNC policies to ensure that they receive the taxes they are entitled to. One approach is to use an arm’s length test, whereby government officials attempt to determine the price that two unrelated firms operating at arm’s length would have agreed on</a:t>
            </a:r>
            <a:endParaRPr lang="en-US" dirty="0">
              <a:solidFill>
                <a:schemeClr val="tx1"/>
              </a:solidFill>
              <a:latin typeface="Arial" panose="020B0604020202020204" pitchFamily="34" charset="0"/>
              <a:cs typeface="Arial" panose="020B0604020202020204" pitchFamily="34" charset="0"/>
            </a:endParaRPr>
          </a:p>
          <a:p>
            <a:pPr lvl="0" algn="just">
              <a:lnSpc>
                <a:spcPct val="120000"/>
              </a:lnSpc>
            </a:pPr>
            <a:endParaRPr lang="en-US"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61</a:t>
            </a:fld>
            <a:endParaRPr lang="en-US"/>
          </a:p>
        </p:txBody>
      </p:sp>
    </p:spTree>
    <p:extLst>
      <p:ext uri="{BB962C8B-B14F-4D97-AF65-F5344CB8AC3E}">
        <p14:creationId xmlns:p14="http://schemas.microsoft.com/office/powerpoint/2010/main" val="2885571496"/>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Tax Havens</a:t>
            </a:r>
            <a:endParaRPr lang="en-US" sz="3600" dirty="0">
              <a:latin typeface="Arial" panose="020B0604020202020204" pitchFamily="34" charset="0"/>
              <a:cs typeface="Arial" panose="020B0604020202020204" pitchFamily="34" charset="0"/>
            </a:endParaRPr>
          </a:p>
        </p:txBody>
      </p:sp>
      <p:sp>
        <p:nvSpPr>
          <p:cNvPr id="8" name="Content Placeholder 7"/>
          <p:cNvSpPr>
            <a:spLocks noGrp="1"/>
          </p:cNvSpPr>
          <p:nvPr>
            <p:ph idx="1"/>
          </p:nvPr>
        </p:nvSpPr>
        <p:spPr>
          <a:xfrm>
            <a:off x="702365" y="2372139"/>
            <a:ext cx="7739270" cy="3935896"/>
          </a:xfrm>
        </p:spPr>
        <p:txBody>
          <a:bodyPr>
            <a:normAutofit fontScale="85000" lnSpcReduction="20000"/>
          </a:bodyPr>
          <a:lstStyle/>
          <a:p>
            <a:pPr algn="just">
              <a:lnSpc>
                <a:spcPct val="120000"/>
              </a:lnSpc>
            </a:pPr>
            <a:r>
              <a:rPr lang="en-US" dirty="0" smtClean="0">
                <a:latin typeface="Arial" panose="020B0604020202020204" pitchFamily="34" charset="0"/>
                <a:cs typeface="Arial" panose="020B0604020202020204" pitchFamily="34" charset="0"/>
              </a:rPr>
              <a:t>Tax havens are countries or jurisdictions with low or no income tax rates, lax regulatory environments, and strong privacy laws that attract individuals and corporations looking to minimize their tax liabilities. These regions often appeal to international businesses and wealthy individuals who seek to shelter their income, assets, and investments from higher tax rates in their home countries.</a:t>
            </a:r>
          </a:p>
          <a:p>
            <a:pPr algn="just">
              <a:lnSpc>
                <a:spcPct val="120000"/>
              </a:lnSpc>
            </a:pPr>
            <a:r>
              <a:rPr lang="en-US" dirty="0">
                <a:latin typeface="Arial" panose="020B0604020202020204" pitchFamily="34" charset="0"/>
                <a:cs typeface="Arial" panose="020B0604020202020204" pitchFamily="34" charset="0"/>
              </a:rPr>
              <a:t>MNCs also reduce their tax burdens by locating their activities in </a:t>
            </a:r>
            <a:r>
              <a:rPr lang="en-US" b="1" dirty="0">
                <a:latin typeface="Arial" panose="020B0604020202020204" pitchFamily="34" charset="0"/>
                <a:cs typeface="Arial" panose="020B0604020202020204" pitchFamily="34" charset="0"/>
              </a:rPr>
              <a:t>tax havens</a:t>
            </a:r>
            <a:r>
              <a:rPr lang="en-US" dirty="0">
                <a:latin typeface="Arial" panose="020B0604020202020204" pitchFamily="34" charset="0"/>
                <a:cs typeface="Arial" panose="020B0604020202020204" pitchFamily="34" charset="0"/>
              </a:rPr>
              <a:t>, countries that impose little or no corporate income taxes.  MNCs using tax havens divert income from subsidiaries in high-tax countries to the subsidiary operating in the tax haven country.  </a:t>
            </a:r>
          </a:p>
        </p:txBody>
      </p:sp>
      <p:sp>
        <p:nvSpPr>
          <p:cNvPr id="3" name="Slide Number Placeholder 2"/>
          <p:cNvSpPr>
            <a:spLocks noGrp="1"/>
          </p:cNvSpPr>
          <p:nvPr>
            <p:ph type="sldNum" sz="quarter" idx="12"/>
          </p:nvPr>
        </p:nvSpPr>
        <p:spPr/>
        <p:txBody>
          <a:bodyPr/>
          <a:lstStyle/>
          <a:p>
            <a:fld id="{3A1DAEA6-75D5-46E4-837A-94BDD716C155}" type="slidenum">
              <a:rPr lang="en-US" smtClean="0"/>
              <a:t>62</a:t>
            </a:fld>
            <a:endParaRPr lang="en-US"/>
          </a:p>
        </p:txBody>
      </p:sp>
    </p:spTree>
    <p:extLst>
      <p:ext uri="{BB962C8B-B14F-4D97-AF65-F5344CB8AC3E}">
        <p14:creationId xmlns:p14="http://schemas.microsoft.com/office/powerpoint/2010/main" val="3066211647"/>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Arial" panose="020B0604020202020204" pitchFamily="34" charset="0"/>
                <a:cs typeface="Arial" panose="020B0604020202020204" pitchFamily="34" charset="0"/>
              </a:rPr>
              <a:t>Characteristics of Tax Havens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02365" y="2372139"/>
            <a:ext cx="7739270" cy="3909391"/>
          </a:xfrm>
        </p:spPr>
        <p:txBody>
          <a:bodyPr>
            <a:normAutofit fontScale="85000" lnSpcReduction="10000"/>
          </a:bodyPr>
          <a:lstStyle/>
          <a:p>
            <a:pPr algn="just"/>
            <a:r>
              <a:rPr lang="en-US" b="1" dirty="0" smtClean="0">
                <a:latin typeface="Arial" panose="020B0604020202020204" pitchFamily="34" charset="0"/>
                <a:cs typeface="Arial" panose="020B0604020202020204" pitchFamily="34" charset="0"/>
              </a:rPr>
              <a:t>Low or Zero Tax Rates</a:t>
            </a:r>
            <a:r>
              <a:rPr lang="en-US" dirty="0" smtClean="0">
                <a:latin typeface="Arial" panose="020B0604020202020204" pitchFamily="34" charset="0"/>
                <a:cs typeface="Arial" panose="020B0604020202020204" pitchFamily="34" charset="0"/>
              </a:rPr>
              <a:t>: Many tax havens impose minimal or no taxes on foreign income, making them attractive for tax avoidance.</a:t>
            </a:r>
          </a:p>
          <a:p>
            <a:pPr algn="just"/>
            <a:r>
              <a:rPr lang="en-US" b="1" dirty="0" smtClean="0">
                <a:latin typeface="Arial" panose="020B0604020202020204" pitchFamily="34" charset="0"/>
                <a:cs typeface="Arial" panose="020B0604020202020204" pitchFamily="34" charset="0"/>
              </a:rPr>
              <a:t>Privacy and Confidentiality</a:t>
            </a:r>
            <a:r>
              <a:rPr lang="en-US" dirty="0" smtClean="0">
                <a:latin typeface="Arial" panose="020B0604020202020204" pitchFamily="34" charset="0"/>
                <a:cs typeface="Arial" panose="020B0604020202020204" pitchFamily="34" charset="0"/>
              </a:rPr>
              <a:t>: These jurisdictions offer high levels of secrecy, protecting account holders’ identities and financial activities.</a:t>
            </a:r>
          </a:p>
          <a:p>
            <a:pPr algn="just"/>
            <a:r>
              <a:rPr lang="en-US" b="1" dirty="0" smtClean="0">
                <a:latin typeface="Arial" panose="020B0604020202020204" pitchFamily="34" charset="0"/>
                <a:cs typeface="Arial" panose="020B0604020202020204" pitchFamily="34" charset="0"/>
              </a:rPr>
              <a:t>Stable and Favorable Legal Systems</a:t>
            </a:r>
            <a:r>
              <a:rPr lang="en-US" dirty="0" smtClean="0">
                <a:latin typeface="Arial" panose="020B0604020202020204" pitchFamily="34" charset="0"/>
                <a:cs typeface="Arial" panose="020B0604020202020204" pitchFamily="34" charset="0"/>
              </a:rPr>
              <a:t>: Most tax havens have stable political and economic environments, with legal frameworks designed to protect foreign investments.</a:t>
            </a:r>
          </a:p>
          <a:p>
            <a:pPr algn="just"/>
            <a:r>
              <a:rPr lang="en-US" b="1" dirty="0" smtClean="0">
                <a:latin typeface="Arial" panose="020B0604020202020204" pitchFamily="34" charset="0"/>
                <a:cs typeface="Arial" panose="020B0604020202020204" pitchFamily="34" charset="0"/>
              </a:rPr>
              <a:t>Ease of Setting Up Corporations</a:t>
            </a:r>
            <a:r>
              <a:rPr lang="en-US" dirty="0" smtClean="0">
                <a:latin typeface="Arial" panose="020B0604020202020204" pitchFamily="34" charset="0"/>
                <a:cs typeface="Arial" panose="020B0604020202020204" pitchFamily="34" charset="0"/>
              </a:rPr>
              <a:t>: Tax havens often simplify business registration and administration processes, facilitating quick setup of entities like shell companies or trusts.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63</a:t>
            </a:fld>
            <a:endParaRPr lang="en-US"/>
          </a:p>
        </p:txBody>
      </p:sp>
    </p:spTree>
    <p:extLst>
      <p:ext uri="{BB962C8B-B14F-4D97-AF65-F5344CB8AC3E}">
        <p14:creationId xmlns:p14="http://schemas.microsoft.com/office/powerpoint/2010/main" val="3648890188"/>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Popular Tax Haven Countries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3" y="2345635"/>
            <a:ext cx="7752522" cy="3988904"/>
          </a:xfrm>
        </p:spPr>
        <p:txBody>
          <a:bodyPr>
            <a:noAutofit/>
          </a:bodyPr>
          <a:lstStyle/>
          <a:p>
            <a:pPr marL="0" indent="0" algn="just">
              <a:buNone/>
            </a:pPr>
            <a:r>
              <a:rPr lang="en-US" sz="2000" b="1" dirty="0" smtClean="0">
                <a:latin typeface="Arial" panose="020B0604020202020204" pitchFamily="34" charset="0"/>
                <a:cs typeface="Arial" panose="020B0604020202020204" pitchFamily="34" charset="0"/>
              </a:rPr>
              <a:t>Cayman Islands</a:t>
            </a:r>
          </a:p>
          <a:p>
            <a:pPr algn="just"/>
            <a:r>
              <a:rPr lang="en-US" sz="2000" dirty="0" smtClean="0">
                <a:latin typeface="Arial" panose="020B0604020202020204" pitchFamily="34" charset="0"/>
                <a:cs typeface="Arial" panose="020B0604020202020204" pitchFamily="34" charset="0"/>
              </a:rPr>
              <a:t>No direct taxes on income, capital gains, or corporate profits. Strong financial privacy laws and a robust banking sector. Popular among multinational corporations, hedge funds, and high-net-worth individuals.</a:t>
            </a:r>
          </a:p>
          <a:p>
            <a:pPr marL="0" indent="0" algn="just">
              <a:buNone/>
            </a:pPr>
            <a:r>
              <a:rPr lang="en-US" sz="2000" b="1" dirty="0" smtClean="0">
                <a:latin typeface="Arial" panose="020B0604020202020204" pitchFamily="34" charset="0"/>
                <a:cs typeface="Arial" panose="020B0604020202020204" pitchFamily="34" charset="0"/>
              </a:rPr>
              <a:t>Switzerland</a:t>
            </a:r>
          </a:p>
          <a:p>
            <a:pPr algn="just"/>
            <a:r>
              <a:rPr lang="en-US" sz="2000" dirty="0" smtClean="0">
                <a:latin typeface="Arial" panose="020B0604020202020204" pitchFamily="34" charset="0"/>
                <a:cs typeface="Arial" panose="020B0604020202020204" pitchFamily="34" charset="0"/>
              </a:rPr>
              <a:t>Known for strict bank secrecy laws, although they’ve loosened under recent international pressures. Low corporate tax rates and attractive tax schemes for foreign residents. Popular for individual wealth storage and private banking.</a:t>
            </a:r>
          </a:p>
          <a:p>
            <a:pPr algn="just"/>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64</a:t>
            </a:fld>
            <a:endParaRPr lang="en-US"/>
          </a:p>
        </p:txBody>
      </p:sp>
    </p:spTree>
    <p:extLst>
      <p:ext uri="{BB962C8B-B14F-4D97-AF65-F5344CB8AC3E}">
        <p14:creationId xmlns:p14="http://schemas.microsoft.com/office/powerpoint/2010/main" val="1922005460"/>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Popular Tax Haven Countries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1" y="2385391"/>
            <a:ext cx="7792278" cy="3843131"/>
          </a:xfrm>
        </p:spPr>
        <p:txBody>
          <a:bodyPr>
            <a:noAutofit/>
          </a:bodyPr>
          <a:lstStyle/>
          <a:p>
            <a:pPr marL="0" indent="0" algn="just">
              <a:buNone/>
            </a:pPr>
            <a:r>
              <a:rPr lang="en-US" sz="2000" b="1" dirty="0" smtClean="0">
                <a:latin typeface="Arial" panose="020B0604020202020204" pitchFamily="34" charset="0"/>
                <a:cs typeface="Arial" panose="020B0604020202020204" pitchFamily="34" charset="0"/>
              </a:rPr>
              <a:t>Luxembourg</a:t>
            </a:r>
          </a:p>
          <a:p>
            <a:pPr algn="just"/>
            <a:r>
              <a:rPr lang="en-US" sz="2000" dirty="0" smtClean="0">
                <a:latin typeface="Arial" panose="020B0604020202020204" pitchFamily="34" charset="0"/>
                <a:cs typeface="Arial" panose="020B0604020202020204" pitchFamily="34" charset="0"/>
              </a:rPr>
              <a:t>A hub for investment funds with favorable tax treaties and incentives for foreign investment. Known for its flexible business regulations and ease of establishing holding companies. Attracts major corporations and financial institutions.</a:t>
            </a:r>
          </a:p>
          <a:p>
            <a:pPr marL="0" indent="0" algn="just">
              <a:buNone/>
            </a:pPr>
            <a:r>
              <a:rPr lang="en-US" sz="2000" b="1" dirty="0" smtClean="0">
                <a:latin typeface="Arial" panose="020B0604020202020204" pitchFamily="34" charset="0"/>
                <a:cs typeface="Arial" panose="020B0604020202020204" pitchFamily="34" charset="0"/>
              </a:rPr>
              <a:t>Singapore</a:t>
            </a:r>
          </a:p>
          <a:p>
            <a:pPr algn="just"/>
            <a:r>
              <a:rPr lang="en-US" sz="2000" dirty="0" smtClean="0">
                <a:latin typeface="Arial" panose="020B0604020202020204" pitchFamily="34" charset="0"/>
                <a:cs typeface="Arial" panose="020B0604020202020204" pitchFamily="34" charset="0"/>
              </a:rPr>
              <a:t>Offers a stable economy, low taxes, and strong privacy laws. Tax-friendly to businesses, with territorial tax systems that only tax domestic income. An Asian financial hub, attracting high-net-worth individuals and multinational companies.</a:t>
            </a:r>
          </a:p>
        </p:txBody>
      </p:sp>
      <p:sp>
        <p:nvSpPr>
          <p:cNvPr id="4" name="Slide Number Placeholder 3"/>
          <p:cNvSpPr>
            <a:spLocks noGrp="1"/>
          </p:cNvSpPr>
          <p:nvPr>
            <p:ph type="sldNum" sz="quarter" idx="12"/>
          </p:nvPr>
        </p:nvSpPr>
        <p:spPr/>
        <p:txBody>
          <a:bodyPr/>
          <a:lstStyle/>
          <a:p>
            <a:fld id="{3A1DAEA6-75D5-46E4-837A-94BDD716C155}" type="slidenum">
              <a:rPr lang="en-US" smtClean="0"/>
              <a:t>65</a:t>
            </a:fld>
            <a:endParaRPr lang="en-US"/>
          </a:p>
        </p:txBody>
      </p:sp>
    </p:spTree>
    <p:extLst>
      <p:ext uri="{BB962C8B-B14F-4D97-AF65-F5344CB8AC3E}">
        <p14:creationId xmlns:p14="http://schemas.microsoft.com/office/powerpoint/2010/main" val="2986906942"/>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Popular Tax Haven Countries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3" y="2397370"/>
            <a:ext cx="7779026" cy="3831152"/>
          </a:xfrm>
        </p:spPr>
        <p:txBody>
          <a:bodyPr>
            <a:noAutofit/>
          </a:bodyPr>
          <a:lstStyle/>
          <a:p>
            <a:pPr marL="0" indent="0" algn="just">
              <a:buNone/>
            </a:pPr>
            <a:r>
              <a:rPr lang="en-US" sz="2000" b="1" dirty="0" smtClean="0">
                <a:latin typeface="Arial" panose="020B0604020202020204" pitchFamily="34" charset="0"/>
                <a:cs typeface="Arial" panose="020B0604020202020204" pitchFamily="34" charset="0"/>
              </a:rPr>
              <a:t>Hong Kong</a:t>
            </a:r>
          </a:p>
          <a:p>
            <a:pPr algn="just"/>
            <a:r>
              <a:rPr lang="en-US" sz="2000" dirty="0" smtClean="0">
                <a:latin typeface="Arial" panose="020B0604020202020204" pitchFamily="34" charset="0"/>
                <a:cs typeface="Arial" panose="020B0604020202020204" pitchFamily="34" charset="0"/>
              </a:rPr>
              <a:t>Territorial tax system, with income tax only on income sourced within Hong Kong. Low corporate tax rates and no capital gains or withholding taxes. A global business hub, particularly popular with companies operating in Asia.</a:t>
            </a:r>
          </a:p>
          <a:p>
            <a:pPr marL="0" indent="0" algn="just">
              <a:buNone/>
            </a:pPr>
            <a:r>
              <a:rPr lang="en-US" sz="2000" b="1" dirty="0" smtClean="0">
                <a:latin typeface="Arial" panose="020B0604020202020204" pitchFamily="34" charset="0"/>
                <a:cs typeface="Arial" panose="020B0604020202020204" pitchFamily="34" charset="0"/>
              </a:rPr>
              <a:t>British Virgin Islands (BVI)</a:t>
            </a:r>
          </a:p>
          <a:p>
            <a:pPr algn="just"/>
            <a:r>
              <a:rPr lang="en-US" sz="2000" dirty="0" smtClean="0">
                <a:latin typeface="Arial" panose="020B0604020202020204" pitchFamily="34" charset="0"/>
                <a:cs typeface="Arial" panose="020B0604020202020204" pitchFamily="34" charset="0"/>
              </a:rPr>
              <a:t>No income, corporate, or capital gains taxes for companies operating outside BVI. Known for low regulatory requirements and ease of setting up offshore companies. A common location for shell companies and holding companies.</a:t>
            </a:r>
          </a:p>
        </p:txBody>
      </p:sp>
      <p:sp>
        <p:nvSpPr>
          <p:cNvPr id="4" name="Slide Number Placeholder 3"/>
          <p:cNvSpPr>
            <a:spLocks noGrp="1"/>
          </p:cNvSpPr>
          <p:nvPr>
            <p:ph type="sldNum" sz="quarter" idx="12"/>
          </p:nvPr>
        </p:nvSpPr>
        <p:spPr/>
        <p:txBody>
          <a:bodyPr/>
          <a:lstStyle/>
          <a:p>
            <a:fld id="{3A1DAEA6-75D5-46E4-837A-94BDD716C155}" type="slidenum">
              <a:rPr lang="en-US" smtClean="0"/>
              <a:t>66</a:t>
            </a:fld>
            <a:endParaRPr lang="en-US"/>
          </a:p>
        </p:txBody>
      </p:sp>
    </p:spTree>
    <p:extLst>
      <p:ext uri="{BB962C8B-B14F-4D97-AF65-F5344CB8AC3E}">
        <p14:creationId xmlns:p14="http://schemas.microsoft.com/office/powerpoint/2010/main" val="3793020052"/>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Popular Tax Haven Countries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02365" y="2358887"/>
            <a:ext cx="7726018" cy="3697356"/>
          </a:xfrm>
        </p:spPr>
        <p:txBody>
          <a:bodyPr>
            <a:noAutofit/>
          </a:bodyPr>
          <a:lstStyle/>
          <a:p>
            <a:pPr marL="0" indent="0">
              <a:buNone/>
            </a:pPr>
            <a:r>
              <a:rPr lang="en-US" sz="2000" b="1" dirty="0" smtClean="0">
                <a:latin typeface="Arial" panose="020B0604020202020204" pitchFamily="34" charset="0"/>
                <a:cs typeface="Arial" panose="020B0604020202020204" pitchFamily="34" charset="0"/>
              </a:rPr>
              <a:t>Bermuda</a:t>
            </a:r>
          </a:p>
          <a:p>
            <a:r>
              <a:rPr lang="en-US" sz="2000" dirty="0" smtClean="0">
                <a:latin typeface="Arial" panose="020B0604020202020204" pitchFamily="34" charset="0"/>
                <a:cs typeface="Arial" panose="020B0604020202020204" pitchFamily="34" charset="0"/>
              </a:rPr>
              <a:t>No corporate or income taxes, though it has high fees for licensing and registration. Popular with insurance and reinsurance companies. Known for strict secrecy laws and minimal regulatory requirements for offshore businesses.</a:t>
            </a:r>
          </a:p>
          <a:p>
            <a:pPr marL="0" indent="0">
              <a:buNone/>
            </a:pPr>
            <a:r>
              <a:rPr lang="en-US" sz="2000" b="1" dirty="0" smtClean="0">
                <a:latin typeface="Arial" panose="020B0604020202020204" pitchFamily="34" charset="0"/>
                <a:cs typeface="Arial" panose="020B0604020202020204" pitchFamily="34" charset="0"/>
              </a:rPr>
              <a:t>United Arab Emirates (UAE)</a:t>
            </a:r>
          </a:p>
          <a:p>
            <a:r>
              <a:rPr lang="en-US" sz="2000" dirty="0" smtClean="0">
                <a:latin typeface="Arial" panose="020B0604020202020204" pitchFamily="34" charset="0"/>
                <a:cs typeface="Arial" panose="020B0604020202020204" pitchFamily="34" charset="0"/>
              </a:rPr>
              <a:t>No personal income tax and zero corporate tax in most cases. Free-trade zones with full foreign ownership and tax exemptions. Dubai and Abu Dhabi are popular destinations for wealthy individuals and corporations.</a:t>
            </a:r>
          </a:p>
        </p:txBody>
      </p:sp>
      <p:sp>
        <p:nvSpPr>
          <p:cNvPr id="4" name="Slide Number Placeholder 3"/>
          <p:cNvSpPr>
            <a:spLocks noGrp="1"/>
          </p:cNvSpPr>
          <p:nvPr>
            <p:ph type="sldNum" sz="quarter" idx="12"/>
          </p:nvPr>
        </p:nvSpPr>
        <p:spPr/>
        <p:txBody>
          <a:bodyPr/>
          <a:lstStyle/>
          <a:p>
            <a:fld id="{3A1DAEA6-75D5-46E4-837A-94BDD716C155}" type="slidenum">
              <a:rPr lang="en-US" smtClean="0"/>
              <a:t>67</a:t>
            </a:fld>
            <a:endParaRPr lang="en-US"/>
          </a:p>
        </p:txBody>
      </p:sp>
    </p:spTree>
    <p:extLst>
      <p:ext uri="{BB962C8B-B14F-4D97-AF65-F5344CB8AC3E}">
        <p14:creationId xmlns:p14="http://schemas.microsoft.com/office/powerpoint/2010/main" val="3665816145"/>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Popular Tax Haven Countries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49357" y="2345635"/>
            <a:ext cx="7779026" cy="3589497"/>
          </a:xfrm>
        </p:spPr>
        <p:txBody>
          <a:bodyPr>
            <a:noAutofit/>
          </a:bodyPr>
          <a:lstStyle/>
          <a:p>
            <a:pPr marL="0" indent="0" algn="just">
              <a:buNone/>
            </a:pPr>
            <a:r>
              <a:rPr lang="en-US" sz="2000" b="1" dirty="0" smtClean="0">
                <a:latin typeface="Arial" panose="020B0604020202020204" pitchFamily="34" charset="0"/>
                <a:cs typeface="Arial" panose="020B0604020202020204" pitchFamily="34" charset="0"/>
              </a:rPr>
              <a:t>Panama</a:t>
            </a:r>
          </a:p>
          <a:p>
            <a:pPr algn="just"/>
            <a:r>
              <a:rPr lang="en-US" sz="2000" dirty="0" smtClean="0">
                <a:latin typeface="Arial" panose="020B0604020202020204" pitchFamily="34" charset="0"/>
                <a:cs typeface="Arial" panose="020B0604020202020204" pitchFamily="34" charset="0"/>
              </a:rPr>
              <a:t>Offers low tax rates for foreign income and favorable corporate privacy laws. Known for the "Panama Papers" scandal, highlighting the risks of secrecy and tax evasion. Favored by individuals and businesses looking for less transparency in financial reporting.</a:t>
            </a:r>
          </a:p>
          <a:p>
            <a:pPr marL="0" indent="0" algn="just">
              <a:buNone/>
            </a:pPr>
            <a:r>
              <a:rPr lang="en-US" sz="2000" b="1" dirty="0" smtClean="0">
                <a:latin typeface="Arial" panose="020B0604020202020204" pitchFamily="34" charset="0"/>
                <a:cs typeface="Arial" panose="020B0604020202020204" pitchFamily="34" charset="0"/>
              </a:rPr>
              <a:t>Jersey and Guernsey (Channel Islands)</a:t>
            </a:r>
          </a:p>
          <a:p>
            <a:pPr algn="just"/>
            <a:r>
              <a:rPr lang="en-US" sz="2000" dirty="0" smtClean="0">
                <a:latin typeface="Arial" panose="020B0604020202020204" pitchFamily="34" charset="0"/>
                <a:cs typeface="Arial" panose="020B0604020202020204" pitchFamily="34" charset="0"/>
              </a:rPr>
              <a:t>No capital gains tax and low corporate tax rates. Strong banking and investment fund industries. Popular with British residents and corporations due to proximity to the UK and Europe.</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68</a:t>
            </a:fld>
            <a:endParaRPr lang="en-US"/>
          </a:p>
        </p:txBody>
      </p:sp>
    </p:spTree>
    <p:extLst>
      <p:ext uri="{BB962C8B-B14F-4D97-AF65-F5344CB8AC3E}">
        <p14:creationId xmlns:p14="http://schemas.microsoft.com/office/powerpoint/2010/main" val="1992276712"/>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Summary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02365" y="2358887"/>
            <a:ext cx="7752522" cy="3949148"/>
          </a:xfrm>
        </p:spPr>
        <p:txBody>
          <a:bodyPr numCol="2">
            <a:noAutofit/>
          </a:bodyPr>
          <a:lstStyle/>
          <a:p>
            <a:pPr>
              <a:buFont typeface="Wingdings" panose="05000000000000000000" pitchFamily="2" charset="2"/>
              <a:buChar char="ü"/>
            </a:pPr>
            <a:r>
              <a:rPr lang="en-US" sz="2200" dirty="0">
                <a:latin typeface="Arial" panose="020B0604020202020204" pitchFamily="34" charset="0"/>
                <a:cs typeface="Arial" panose="020B0604020202020204" pitchFamily="34" charset="0"/>
              </a:rPr>
              <a:t>Financial Issues in International Trade </a:t>
            </a:r>
            <a:endParaRPr lang="en-US" sz="2200" dirty="0" smtClean="0">
              <a:latin typeface="Arial" panose="020B0604020202020204" pitchFamily="34" charset="0"/>
              <a:cs typeface="Arial" panose="020B0604020202020204" pitchFamily="34" charset="0"/>
            </a:endParaRPr>
          </a:p>
          <a:p>
            <a:pPr>
              <a:buFont typeface="Wingdings" panose="05000000000000000000" pitchFamily="2" charset="2"/>
              <a:buChar char="ü"/>
            </a:pPr>
            <a:r>
              <a:rPr lang="en-US" sz="2200" dirty="0" smtClean="0">
                <a:latin typeface="Arial" panose="020B0604020202020204" pitchFamily="34" charset="0"/>
                <a:cs typeface="Arial" panose="020B0604020202020204" pitchFamily="34" charset="0"/>
              </a:rPr>
              <a:t>Choice </a:t>
            </a:r>
            <a:r>
              <a:rPr lang="en-US" sz="2200" dirty="0">
                <a:latin typeface="Arial" panose="020B0604020202020204" pitchFamily="34" charset="0"/>
                <a:cs typeface="Arial" panose="020B0604020202020204" pitchFamily="34" charset="0"/>
              </a:rPr>
              <a:t>of Currency</a:t>
            </a:r>
            <a:endParaRPr lang="en-US" sz="2200" dirty="0" smtClean="0">
              <a:latin typeface="Arial" panose="020B0604020202020204" pitchFamily="34" charset="0"/>
              <a:cs typeface="Arial" panose="020B0604020202020204" pitchFamily="34" charset="0"/>
            </a:endParaRPr>
          </a:p>
          <a:p>
            <a:pPr>
              <a:buFont typeface="Wingdings" panose="05000000000000000000" pitchFamily="2" charset="2"/>
              <a:buChar char="ü"/>
            </a:pPr>
            <a:r>
              <a:rPr lang="en-US" sz="2200" dirty="0" smtClean="0">
                <a:latin typeface="Arial" panose="020B0604020202020204" pitchFamily="34" charset="0"/>
                <a:cs typeface="Arial" panose="020B0604020202020204" pitchFamily="34" charset="0"/>
              </a:rPr>
              <a:t>Credit </a:t>
            </a:r>
            <a:r>
              <a:rPr lang="en-US" sz="2200" dirty="0">
                <a:latin typeface="Arial" panose="020B0604020202020204" pitchFamily="34" charset="0"/>
                <a:cs typeface="Arial" panose="020B0604020202020204" pitchFamily="34" charset="0"/>
              </a:rPr>
              <a:t>Checking</a:t>
            </a:r>
            <a:endParaRPr lang="en-US" sz="2200" dirty="0" smtClean="0">
              <a:latin typeface="Arial" panose="020B0604020202020204" pitchFamily="34" charset="0"/>
              <a:cs typeface="Arial" panose="020B0604020202020204" pitchFamily="34" charset="0"/>
            </a:endParaRPr>
          </a:p>
          <a:p>
            <a:pPr>
              <a:buFont typeface="Wingdings" panose="05000000000000000000" pitchFamily="2" charset="2"/>
              <a:buChar char="ü"/>
            </a:pPr>
            <a:r>
              <a:rPr lang="en-US" sz="2200" dirty="0" smtClean="0">
                <a:latin typeface="Arial" panose="020B0604020202020204" pitchFamily="34" charset="0"/>
                <a:cs typeface="Arial" panose="020B0604020202020204" pitchFamily="34" charset="0"/>
              </a:rPr>
              <a:t>Method </a:t>
            </a:r>
            <a:r>
              <a:rPr lang="en-US" sz="2200" dirty="0">
                <a:latin typeface="Arial" panose="020B0604020202020204" pitchFamily="34" charset="0"/>
                <a:cs typeface="Arial" panose="020B0604020202020204" pitchFamily="34" charset="0"/>
              </a:rPr>
              <a:t>of Payment </a:t>
            </a:r>
            <a:endParaRPr lang="en-US" sz="2200" dirty="0" smtClean="0">
              <a:latin typeface="Arial" panose="020B0604020202020204" pitchFamily="34" charset="0"/>
              <a:cs typeface="Arial" panose="020B0604020202020204" pitchFamily="34" charset="0"/>
            </a:endParaRPr>
          </a:p>
          <a:p>
            <a:pPr>
              <a:buFont typeface="Wingdings" panose="05000000000000000000" pitchFamily="2" charset="2"/>
              <a:buChar char="ü"/>
            </a:pPr>
            <a:r>
              <a:rPr lang="en-US" sz="2200" dirty="0">
                <a:latin typeface="Arial" panose="020B0604020202020204" pitchFamily="34" charset="0"/>
                <a:cs typeface="Arial" panose="020B0604020202020204" pitchFamily="34" charset="0"/>
              </a:rPr>
              <a:t>Financing Trade</a:t>
            </a:r>
            <a:endParaRPr lang="en-US" sz="2200" dirty="0" smtClean="0">
              <a:latin typeface="Arial" panose="020B0604020202020204" pitchFamily="34" charset="0"/>
              <a:cs typeface="Arial" panose="020B0604020202020204" pitchFamily="34" charset="0"/>
            </a:endParaRPr>
          </a:p>
          <a:p>
            <a:pPr>
              <a:buFont typeface="Wingdings" panose="05000000000000000000" pitchFamily="2" charset="2"/>
              <a:buChar char="ü"/>
            </a:pPr>
            <a:r>
              <a:rPr lang="en-US" sz="2200" dirty="0" smtClean="0">
                <a:latin typeface="Arial" panose="020B0604020202020204" pitchFamily="34" charset="0"/>
                <a:cs typeface="Arial" panose="020B0604020202020204" pitchFamily="34" charset="0"/>
              </a:rPr>
              <a:t>Managing </a:t>
            </a:r>
            <a:r>
              <a:rPr lang="en-US" sz="2200" dirty="0">
                <a:latin typeface="Arial" panose="020B0604020202020204" pitchFamily="34" charset="0"/>
                <a:cs typeface="Arial" panose="020B0604020202020204" pitchFamily="34" charset="0"/>
              </a:rPr>
              <a:t>Foreign-Exchange </a:t>
            </a:r>
            <a:r>
              <a:rPr lang="en-US" sz="2200" dirty="0" smtClean="0">
                <a:latin typeface="Arial" panose="020B0604020202020204" pitchFamily="34" charset="0"/>
                <a:cs typeface="Arial" panose="020B0604020202020204" pitchFamily="34" charset="0"/>
              </a:rPr>
              <a:t>Risk</a:t>
            </a:r>
          </a:p>
          <a:p>
            <a:pPr>
              <a:buFont typeface="Wingdings" panose="05000000000000000000" pitchFamily="2" charset="2"/>
              <a:buChar char="ü"/>
            </a:pPr>
            <a:r>
              <a:rPr lang="en-US" sz="2200" dirty="0">
                <a:latin typeface="Arial" panose="020B0604020202020204" pitchFamily="34" charset="0"/>
                <a:cs typeface="Arial" panose="020B0604020202020204" pitchFamily="34" charset="0"/>
              </a:rPr>
              <a:t>Management of Working Capital</a:t>
            </a:r>
          </a:p>
          <a:p>
            <a:pPr>
              <a:buFont typeface="Wingdings" panose="05000000000000000000" pitchFamily="2" charset="2"/>
              <a:buChar char="ü"/>
            </a:pPr>
            <a:r>
              <a:rPr lang="en-US" sz="2200" dirty="0">
                <a:latin typeface="Arial" panose="020B0604020202020204" pitchFamily="34" charset="0"/>
                <a:cs typeface="Arial" panose="020B0604020202020204" pitchFamily="34" charset="0"/>
              </a:rPr>
              <a:t>International Capital Budgeting</a:t>
            </a:r>
          </a:p>
          <a:p>
            <a:pPr>
              <a:buFont typeface="Wingdings" panose="05000000000000000000" pitchFamily="2" charset="2"/>
              <a:buChar char="ü"/>
            </a:pPr>
            <a:r>
              <a:rPr lang="en-US" sz="2200" dirty="0">
                <a:latin typeface="Arial" panose="020B0604020202020204" pitchFamily="34" charset="0"/>
                <a:cs typeface="Arial" panose="020B0604020202020204" pitchFamily="34" charset="0"/>
              </a:rPr>
              <a:t>Sources of International Investment Capital</a:t>
            </a:r>
          </a:p>
          <a:p>
            <a:pPr>
              <a:buFont typeface="Wingdings" panose="05000000000000000000" pitchFamily="2" charset="2"/>
              <a:buChar char="ü"/>
            </a:pPr>
            <a:r>
              <a:rPr lang="en-US" sz="2200" dirty="0">
                <a:latin typeface="Arial" panose="020B0604020202020204" pitchFamily="34" charset="0"/>
                <a:cs typeface="Arial" panose="020B0604020202020204" pitchFamily="34" charset="0"/>
              </a:rPr>
              <a:t>Strategic Use of Transfer Pricing </a:t>
            </a:r>
          </a:p>
          <a:p>
            <a:pPr>
              <a:buFont typeface="Wingdings" panose="05000000000000000000" pitchFamily="2" charset="2"/>
              <a:buChar char="ü"/>
            </a:pPr>
            <a:r>
              <a:rPr lang="en-US" sz="2200" dirty="0">
                <a:latin typeface="Arial" panose="020B0604020202020204" pitchFamily="34" charset="0"/>
                <a:cs typeface="Arial" panose="020B0604020202020204" pitchFamily="34" charset="0"/>
              </a:rPr>
              <a:t>Tax </a:t>
            </a:r>
            <a:r>
              <a:rPr lang="en-US" sz="2200" dirty="0" smtClean="0">
                <a:latin typeface="Arial" panose="020B0604020202020204" pitchFamily="34" charset="0"/>
                <a:cs typeface="Arial" panose="020B0604020202020204" pitchFamily="34" charset="0"/>
              </a:rPr>
              <a:t>Havens</a:t>
            </a:r>
            <a:endParaRPr lang="en-US" sz="2200" dirty="0"/>
          </a:p>
        </p:txBody>
      </p:sp>
      <p:sp>
        <p:nvSpPr>
          <p:cNvPr id="4" name="Slide Number Placeholder 3"/>
          <p:cNvSpPr>
            <a:spLocks noGrp="1"/>
          </p:cNvSpPr>
          <p:nvPr>
            <p:ph type="sldNum" sz="quarter" idx="12"/>
          </p:nvPr>
        </p:nvSpPr>
        <p:spPr/>
        <p:txBody>
          <a:bodyPr/>
          <a:lstStyle/>
          <a:p>
            <a:fld id="{3A1DAEA6-75D5-46E4-837A-94BDD716C155}" type="slidenum">
              <a:rPr lang="en-US" smtClean="0"/>
              <a:t>69</a:t>
            </a:fld>
            <a:endParaRPr lang="en-US"/>
          </a:p>
        </p:txBody>
      </p:sp>
    </p:spTree>
    <p:extLst>
      <p:ext uri="{BB962C8B-B14F-4D97-AF65-F5344CB8AC3E}">
        <p14:creationId xmlns:p14="http://schemas.microsoft.com/office/powerpoint/2010/main" val="20858460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endParaRPr lang="en-US" dirty="0"/>
          </a:p>
        </p:txBody>
      </p:sp>
      <p:sp>
        <p:nvSpPr>
          <p:cNvPr id="3" name="Content Placeholder 2"/>
          <p:cNvSpPr>
            <a:spLocks noGrp="1"/>
          </p:cNvSpPr>
          <p:nvPr>
            <p:ph idx="1"/>
          </p:nvPr>
        </p:nvSpPr>
        <p:spPr>
          <a:xfrm>
            <a:off x="702365" y="2397369"/>
            <a:ext cx="7273235" cy="3672127"/>
          </a:xfrm>
        </p:spPr>
        <p:txBody>
          <a:bodyPr>
            <a:noAutofit/>
          </a:bodyPr>
          <a:lstStyle/>
          <a:p>
            <a:pPr algn="just">
              <a:lnSpc>
                <a:spcPct val="150000"/>
              </a:lnSpc>
              <a:buFont typeface="Wingdings" panose="05000000000000000000" pitchFamily="2" charset="2"/>
              <a:buChar char="q"/>
            </a:pPr>
            <a:r>
              <a:rPr lang="en-US" sz="2000" dirty="0">
                <a:latin typeface="Arial" panose="020B0604020202020204" pitchFamily="34" charset="0"/>
                <a:cs typeface="Arial" panose="020B0604020202020204" pitchFamily="34" charset="0"/>
              </a:rPr>
              <a:t>International business Management.  Case Application, Griffin,  </a:t>
            </a:r>
            <a:r>
              <a:rPr lang="en-US" sz="2000" dirty="0" err="1" smtClean="0">
                <a:latin typeface="Arial" panose="020B0604020202020204" pitchFamily="34" charset="0"/>
                <a:cs typeface="Arial" panose="020B0604020202020204" pitchFamily="34" charset="0"/>
              </a:rPr>
              <a:t>Wiwnntson</a:t>
            </a:r>
            <a:r>
              <a:rPr lang="en-US" sz="2000" dirty="0" smtClean="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and </a:t>
            </a:r>
            <a:r>
              <a:rPr lang="en-US" sz="2000" dirty="0" err="1" smtClean="0">
                <a:latin typeface="Arial" panose="020B0604020202020204" pitchFamily="34" charset="0"/>
                <a:cs typeface="Arial" panose="020B0604020202020204" pitchFamily="34" charset="0"/>
              </a:rPr>
              <a:t>Chuerchil</a:t>
            </a:r>
            <a:r>
              <a:rPr lang="en-US" sz="2000" dirty="0">
                <a:latin typeface="Arial" panose="020B0604020202020204" pitchFamily="34" charset="0"/>
                <a:cs typeface="Arial" panose="020B0604020202020204" pitchFamily="34" charset="0"/>
              </a:rPr>
              <a:t>. 3rd edition Crest publisher,  2010</a:t>
            </a:r>
          </a:p>
          <a:p>
            <a:pPr algn="just">
              <a:lnSpc>
                <a:spcPct val="150000"/>
              </a:lnSpc>
              <a:buFont typeface="Wingdings" panose="05000000000000000000" pitchFamily="2" charset="2"/>
              <a:buChar char="q"/>
            </a:pPr>
            <a:r>
              <a:rPr lang="en-US" sz="2000" dirty="0" smtClean="0">
                <a:latin typeface="Arial" panose="020B0604020202020204" pitchFamily="34" charset="0"/>
                <a:cs typeface="Arial" panose="020B0604020202020204" pitchFamily="34" charset="0"/>
              </a:rPr>
              <a:t>International </a:t>
            </a:r>
            <a:r>
              <a:rPr lang="en-US" sz="2000" dirty="0">
                <a:latin typeface="Arial" panose="020B0604020202020204" pitchFamily="34" charset="0"/>
                <a:cs typeface="Arial" panose="020B0604020202020204" pitchFamily="34" charset="0"/>
              </a:rPr>
              <a:t>Business: Competing in the Global Marketplace; Charles W. L. Hill, McGraw-Hill College, </a:t>
            </a:r>
            <a:r>
              <a:rPr lang="en-US" sz="2000" dirty="0" smtClean="0">
                <a:latin typeface="Arial" panose="020B0604020202020204" pitchFamily="34" charset="0"/>
                <a:cs typeface="Arial" panose="020B0604020202020204" pitchFamily="34" charset="0"/>
              </a:rPr>
              <a:t>2004</a:t>
            </a:r>
          </a:p>
          <a:p>
            <a:pPr algn="just">
              <a:lnSpc>
                <a:spcPct val="150000"/>
              </a:lnSpc>
              <a:buFont typeface="Wingdings" panose="05000000000000000000" pitchFamily="2" charset="2"/>
              <a:buChar char="q"/>
            </a:pPr>
            <a:r>
              <a:rPr lang="en-US" sz="2000" dirty="0">
                <a:latin typeface="Arial" panose="020B0604020202020204" pitchFamily="34" charset="0"/>
                <a:cs typeface="Arial" panose="020B0604020202020204" pitchFamily="34" charset="0"/>
              </a:rPr>
              <a:t>Global Marketing Management. </a:t>
            </a:r>
            <a:r>
              <a:rPr lang="en-US" sz="2000" dirty="0" err="1">
                <a:latin typeface="Arial" panose="020B0604020202020204" pitchFamily="34" charset="0"/>
                <a:cs typeface="Arial" panose="020B0604020202020204" pitchFamily="34" charset="0"/>
              </a:rPr>
              <a:t>Kotabe</a:t>
            </a:r>
            <a:r>
              <a:rPr lang="en-US" sz="2000" dirty="0">
                <a:latin typeface="Arial" panose="020B0604020202020204" pitchFamily="34" charset="0"/>
                <a:cs typeface="Arial" panose="020B0604020202020204" pitchFamily="34" charset="0"/>
              </a:rPr>
              <a:t>, M. and </a:t>
            </a:r>
            <a:r>
              <a:rPr lang="en-US" sz="2000" dirty="0" err="1">
                <a:latin typeface="Arial" panose="020B0604020202020204" pitchFamily="34" charset="0"/>
                <a:cs typeface="Arial" panose="020B0604020202020204" pitchFamily="34" charset="0"/>
              </a:rPr>
              <a:t>Helsen</a:t>
            </a:r>
            <a:r>
              <a:rPr lang="en-US" sz="2000" dirty="0">
                <a:latin typeface="Arial" panose="020B0604020202020204" pitchFamily="34" charset="0"/>
                <a:cs typeface="Arial" panose="020B0604020202020204" pitchFamily="34" charset="0"/>
              </a:rPr>
              <a:t>, K. 2nd ed. New York: Wiley,2001</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A1DAEA6-75D5-46E4-837A-94BDD716C155}" type="slidenum">
              <a:rPr lang="en-US" smtClean="0"/>
              <a:t>70</a:t>
            </a:fld>
            <a:endParaRPr lang="en-US"/>
          </a:p>
        </p:txBody>
      </p:sp>
    </p:spTree>
    <p:extLst>
      <p:ext uri="{BB962C8B-B14F-4D97-AF65-F5344CB8AC3E}">
        <p14:creationId xmlns:p14="http://schemas.microsoft.com/office/powerpoint/2010/main" val="4208779002"/>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395</TotalTime>
  <Words>4713</Words>
  <Application>Microsoft Office PowerPoint</Application>
  <PresentationFormat>On-screen Show (4:3)</PresentationFormat>
  <Paragraphs>345</Paragraphs>
  <Slides>70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70</vt:i4>
      </vt:variant>
    </vt:vector>
  </HeadingPairs>
  <TitlesOfParts>
    <vt:vector size="76" baseType="lpstr">
      <vt:lpstr>Arial</vt:lpstr>
      <vt:lpstr>Calibri</vt:lpstr>
      <vt:lpstr>Garamond</vt:lpstr>
      <vt:lpstr>Times New Roman</vt:lpstr>
      <vt:lpstr>Wingdings</vt:lpstr>
      <vt:lpstr>Organic</vt:lpstr>
      <vt:lpstr>INTERNATIONAL BUSINESS MANAGEMENT</vt:lpstr>
      <vt:lpstr>Expected Learning Outcomes </vt:lpstr>
      <vt:lpstr>Part One</vt:lpstr>
      <vt:lpstr>Financial Issues in International Trade  </vt:lpstr>
      <vt:lpstr>Choice of Currency</vt:lpstr>
      <vt:lpstr>Credit Checking</vt:lpstr>
      <vt:lpstr>Method of Payment  </vt:lpstr>
      <vt:lpstr>Method of Payment  </vt:lpstr>
      <vt:lpstr>Method of Payment  </vt:lpstr>
      <vt:lpstr>Method of Payment  </vt:lpstr>
      <vt:lpstr>Method of Payment  </vt:lpstr>
      <vt:lpstr>Method of Payment  </vt:lpstr>
      <vt:lpstr>Method of Payment  </vt:lpstr>
      <vt:lpstr>Method of Payment  </vt:lpstr>
      <vt:lpstr>Method of Payment  </vt:lpstr>
      <vt:lpstr>Method of Payment  </vt:lpstr>
      <vt:lpstr>Method of Payment  </vt:lpstr>
      <vt:lpstr>Method of Payment  </vt:lpstr>
      <vt:lpstr>Method of Payment  </vt:lpstr>
      <vt:lpstr>Method of Payment  </vt:lpstr>
      <vt:lpstr>Method of Payment  </vt:lpstr>
      <vt:lpstr>Method of Payment  </vt:lpstr>
      <vt:lpstr>Financing Trade</vt:lpstr>
      <vt:lpstr>Managing Foreign-Exchange Risk</vt:lpstr>
      <vt:lpstr>Transaction Exposure</vt:lpstr>
      <vt:lpstr>Transaction Exposure</vt:lpstr>
      <vt:lpstr>Transaction Exposure</vt:lpstr>
      <vt:lpstr>Transaction Exposure</vt:lpstr>
      <vt:lpstr>Transaction Exposure</vt:lpstr>
      <vt:lpstr>Transaction Exposure</vt:lpstr>
      <vt:lpstr>Translation Exposure  </vt:lpstr>
      <vt:lpstr>Translation Exposure  </vt:lpstr>
      <vt:lpstr>Translation Exposure  </vt:lpstr>
      <vt:lpstr>Economic Exposure</vt:lpstr>
      <vt:lpstr>Economic Exposure</vt:lpstr>
      <vt:lpstr>PowerPoint Presentation</vt:lpstr>
      <vt:lpstr>Part Two</vt:lpstr>
      <vt:lpstr>Management of Working Capital</vt:lpstr>
      <vt:lpstr>Minimizing Working Capital Balances</vt:lpstr>
      <vt:lpstr>Minimizing Currency Conversion Costs</vt:lpstr>
      <vt:lpstr>Minimizing Foreign-Exchange Risk </vt:lpstr>
      <vt:lpstr>International Capital Budgeting</vt:lpstr>
      <vt:lpstr>Net Present Value  </vt:lpstr>
      <vt:lpstr>Net Present Value  </vt:lpstr>
      <vt:lpstr>Internal Rate of Return</vt:lpstr>
      <vt:lpstr>Payback Period</vt:lpstr>
      <vt:lpstr>Sources of International Investment Capital  </vt:lpstr>
      <vt:lpstr>External Sources of Investment Capital  </vt:lpstr>
      <vt:lpstr>External Sources of Investment Capital  </vt:lpstr>
      <vt:lpstr>External Sources of Investment Capital  </vt:lpstr>
      <vt:lpstr>External Sources of Investment Capital  </vt:lpstr>
      <vt:lpstr>External Sources of Investment Capital  </vt:lpstr>
      <vt:lpstr>External Sources of Investment Capital  </vt:lpstr>
      <vt:lpstr>External Sources of Investment Capital  </vt:lpstr>
      <vt:lpstr>External Sources of Investment Capital  </vt:lpstr>
      <vt:lpstr>External Sources of Investment Capital  </vt:lpstr>
      <vt:lpstr>External Sources of Investment Capital  </vt:lpstr>
      <vt:lpstr>Internal Sources of Investment Capital</vt:lpstr>
      <vt:lpstr>Strategic Use of Transfer Pricing</vt:lpstr>
      <vt:lpstr>Strategic Use of Transfer Pricing</vt:lpstr>
      <vt:lpstr>Strategic Use of Transfer Pricing</vt:lpstr>
      <vt:lpstr>Tax Havens</vt:lpstr>
      <vt:lpstr>Characteristics of Tax Havens</vt:lpstr>
      <vt:lpstr>Popular Tax Haven Countries</vt:lpstr>
      <vt:lpstr>Popular Tax Haven Countries</vt:lpstr>
      <vt:lpstr>Popular Tax Haven Countries</vt:lpstr>
      <vt:lpstr>Popular Tax Haven Countries</vt:lpstr>
      <vt:lpstr>Popular Tax Haven Countries</vt:lpstr>
      <vt:lpstr>Summary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Trade and Investment</dc:title>
  <dc:creator>Kahuthia</dc:creator>
  <cp:lastModifiedBy>Kahuthia</cp:lastModifiedBy>
  <cp:revision>24</cp:revision>
  <dcterms:created xsi:type="dcterms:W3CDTF">2024-10-25T18:40:24Z</dcterms:created>
  <dcterms:modified xsi:type="dcterms:W3CDTF">2024-10-27T14:59:13Z</dcterms:modified>
</cp:coreProperties>
</file>