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93" r:id="rId1"/>
  </p:sldMasterIdLst>
  <p:notesMasterIdLst>
    <p:notesMasterId r:id="rId66"/>
  </p:notesMasterIdLst>
  <p:sldIdLst>
    <p:sldId id="256" r:id="rId2"/>
    <p:sldId id="318" r:id="rId3"/>
    <p:sldId id="317" r:id="rId4"/>
    <p:sldId id="257" r:id="rId5"/>
    <p:sldId id="258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59" r:id="rId15"/>
    <p:sldId id="272" r:id="rId16"/>
    <p:sldId id="273" r:id="rId17"/>
    <p:sldId id="274" r:id="rId18"/>
    <p:sldId id="275" r:id="rId19"/>
    <p:sldId id="276" r:id="rId20"/>
    <p:sldId id="277" r:id="rId21"/>
    <p:sldId id="260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314" r:id="rId30"/>
    <p:sldId id="316" r:id="rId31"/>
    <p:sldId id="261" r:id="rId32"/>
    <p:sldId id="286" r:id="rId33"/>
    <p:sldId id="285" r:id="rId34"/>
    <p:sldId id="287" r:id="rId35"/>
    <p:sldId id="288" r:id="rId36"/>
    <p:sldId id="262" r:id="rId37"/>
    <p:sldId id="289" r:id="rId38"/>
    <p:sldId id="290" r:id="rId39"/>
    <p:sldId id="291" r:id="rId40"/>
    <p:sldId id="292" r:id="rId41"/>
    <p:sldId id="293" r:id="rId42"/>
    <p:sldId id="294" r:id="rId43"/>
    <p:sldId id="263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4" r:id="rId53"/>
    <p:sldId id="305" r:id="rId54"/>
    <p:sldId id="306" r:id="rId55"/>
    <p:sldId id="307" r:id="rId56"/>
    <p:sldId id="308" r:id="rId57"/>
    <p:sldId id="303" r:id="rId58"/>
    <p:sldId id="309" r:id="rId59"/>
    <p:sldId id="310" r:id="rId60"/>
    <p:sldId id="311" r:id="rId61"/>
    <p:sldId id="312" r:id="rId62"/>
    <p:sldId id="313" r:id="rId63"/>
    <p:sldId id="315" r:id="rId64"/>
    <p:sldId id="319" r:id="rId6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5B68"/>
    <a:srgbClr val="44E5F6"/>
    <a:srgbClr val="FDFD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10A56-A34F-4EE7-9294-EB94375E333C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8CFF8-196B-4D3A-9E2C-6E12FDFCC4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538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BD572-9C98-4443-83FC-64133C09E090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376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5BC07-90B4-4E28-A288-AE6DE6BC0CF1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053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6FC85-4631-4325-86F0-859EB7B08EE7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574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558C2-515D-49D2-A66D-E7B14111E3AF}" type="datetime1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222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D30A-2A8C-4543-AA38-A876252B1C13}" type="datetime1">
              <a:rPr lang="en-US" smtClean="0"/>
              <a:t>10/27/2024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46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0ACB-8DCD-4F01-ADBB-B48B6F8C4393}" type="datetime1">
              <a:rPr lang="en-US" smtClean="0"/>
              <a:t>10/27/2024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301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2962-E1BD-4987-B9D9-1A6707CE88A1}" type="datetime1">
              <a:rPr lang="en-US" smtClean="0"/>
              <a:t>10/27/2024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669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DDBD-69D7-490D-8637-BA603B2DDDD6}" type="datetime1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422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89759-7878-4842-9854-327D00441F4B}" type="datetime1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1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0D2A1-16A0-4F4C-902C-C630EDDC3445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130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1B4D7-B93B-4F55-9F74-6716795BA4CB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5205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E7A6F-70AA-4736-BCE5-097DBF39D01A}" type="datetime1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1059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26198-D2A8-4704-A9A3-7E6AC56F25C8}" type="datetime1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2660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CD1E-003D-4BC2-91B0-77FD970CFF00}" type="datetime1">
              <a:rPr lang="en-US" smtClean="0"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37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5B7AA-DBC7-4377-A5CA-650FF48B06E7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343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AF728-7B73-4F8E-B0F2-DB21600D28AE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869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3301D-22B6-42F2-A65F-00EDC46B4230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B74176B-9C1A-44F9-9ED3-B68FD4254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21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383" y="636105"/>
            <a:ext cx="7951304" cy="2643782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BUSINESS 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1236" y="4068418"/>
            <a:ext cx="7111632" cy="1835246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Week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9: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International Monetary System and the Balance of Payments</a:t>
            </a:r>
          </a:p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</a:p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DR JULIUS KAHUTHIA MWANGI</a:t>
            </a:r>
          </a:p>
        </p:txBody>
      </p:sp>
    </p:spTree>
    <p:extLst>
      <p:ext uri="{BB962C8B-B14F-4D97-AF65-F5344CB8AC3E}">
        <p14:creationId xmlns:p14="http://schemas.microsoft.com/office/powerpoint/2010/main" val="158327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Expected Learning Outcomes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0991" y="1905000"/>
            <a:ext cx="7063409" cy="40062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By the end of this lesson, you should be able to: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 the importance of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International Monetary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 to international business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 the functions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Balance of Payments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 the role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International Monetary Fund (IMF) in International business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 the role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World Bank in International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10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0261" y="2133600"/>
            <a:ext cx="6944139" cy="377762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061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2364" y="1749288"/>
            <a:ext cx="7832035" cy="4292076"/>
          </a:xfrm>
        </p:spPr>
        <p:txBody>
          <a:bodyPr>
            <a:noAutofit/>
          </a:bodyPr>
          <a:lstStyle/>
          <a:p>
            <a:pPr algn="just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International Monetary System (IMS) is the framework that governs how countries manage their currencies, exchange rates, and financial transactions with one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another</a:t>
            </a:r>
          </a:p>
          <a:p>
            <a:pPr algn="just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Balance of Payments (BOP) is a comprehensive record of all economic transactions between residents of a country and the rest of the world over a specific period, usually a year. It helps to monitor a country's economic standing in relation to its international trade, investment, and financial transactions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17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4999"/>
            <a:ext cx="7288696" cy="441628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Rate Regimes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Fixed Exchange Rates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Currencies are pegged to a stable asset (like gold or a major currency). This provides predictability but limits monetary policy flexibility.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Floating Exchange Rates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Currency values fluctuate based on market forces, allowing for greater responsiveness to economic conditions.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Managed Float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hybrid system where currencies mostly float but governments may intervene to stabilize or influence their value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95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Institutions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Monetary Fund (IMF)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Provides financial assistance and policy advice to member countries facing economic difficulties, promotes international monetary cooperation, and helps maintain exchange rate stability.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World Bank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Focuses on development projects and poverty alleviation, providing financial resources and expertise to promote sustainable economic growth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82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Currencies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Major currencies, such as the U.S. dollar, euro, and yen, are held by central banks as reserves.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currencies facilitate international trade and investment and are critical for global economic stability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9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Payments Framework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system that records all economic transactions between a country and the rest of the world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helps monitor a country's international financial position and informs policy decisions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Markets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network of institutions and platforms where currencies, commodities, and securities are traded.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markets play a crucial role in determining exchange rates and facilitating capital flows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77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Monetary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Coordination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Central banks may collaborate to coordinate monetary policies, aiming to stabilize exchange rates and promote global economic stability.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includes discussions in forums like the G20 or the Bank for International Settlements (BIS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00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Regulation and Standards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International agreements and frameworks set standards for financial regulation, aiming to enhance transparency, reduce risks, and ensure stability in the global financial system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8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Technical Assistance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Institutions like the IMF and World Bank provide technical assistance to countries for building capacity in economic management, fiscal policy, and monetary policy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91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Components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5" y="1905000"/>
            <a:ext cx="7288696" cy="4006222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Gold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 and Other Monetary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Historically, systems like the gold standard (where currencies were directly linked to gold) provided a basis for international exchange but have largely been replaced by fiat currencies and more flexible arrangements.</a:t>
            </a:r>
          </a:p>
          <a:p>
            <a:pPr lvl="0"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5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Trade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Currency Conversion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IMS provides mechanisms for converting currencies, enabling businesses to conduct cross-border transactions smoothly.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Price Stability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By promoting stable exchange rates, the system reduces uncertainty in international pricing, which helps businesses plan and execute trade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42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Stability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Exchange Rate Stability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IMS helps manage exchange rates, reducing volatility that can disrupt trade and investment.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Crisis Management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Institutions like the IMF provide financial assistance and support to countries facing economic crises, helping stabilize their economies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06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243" y="2133600"/>
            <a:ext cx="7050157" cy="37776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of Payments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Recording Transactions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balance of payments framework records all economic transactions between a country and the rest of the world, helping countries monitor their economic health.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Addressing Imbalances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IMS assists countries in addressing balance of payments issues, such as deficits or surpluses, through adjustments in policies or financial assistance.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33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1" y="2133600"/>
            <a:ext cx="7010400" cy="37776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Cooperation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Dialogue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IMS fosters collaboration among nations through institutions like the IMF and World Bank, promoting discussions on economic policies and trade practices.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Coordination of Monetary Policies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Central banks may coordinate their monetary policies to enhance global economic stability, addressing issues like inflation and economic growth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98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Confidence Building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stable international monetary system increases investor confidence, encouraging both foreign direct investment (FDI) and portfolio investment across borders.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Access to Capital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By facilitating international financial markets, the IMS helps countries access the capital they need for development and growth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17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Markets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Setting Standards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IMS establishes international norms and regulations that promote transparency and reduce risks in global financial markets.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Crisis Prevention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By monitoring global financial stability, the IMS helps identify potential risks and take preventative measures against financial crises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49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Facilitating 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Assistance</a:t>
            </a: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Financial Support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Institutions within the IMS provide loans and grants to developing countries, supporting infrastructure projects, poverty alleviation, and economic growth.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Technical Assistance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Beyond financial aid, the IMS offers technical support to help countries build their economic management capacity.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89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Rate Volatility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Fluctuating Currency Values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Sudden changes in exchange rates can create uncertainty for businesses and investors, complicating international trade and investment decisions.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Speculation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Speculative trading can exacerbate volatility, leading to rapid and unpredictable currency fluctuations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5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Disparities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Developed vs. Developing Economies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There are significant differences in economic stability, growth rates, and financial resilience between developed and developing countries, which can lead to unequal benefits from the IMS.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Access to Resources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Developing nations often face challenges in accessing capital and financial resources compared to wealthier countries.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46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Increased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Protectionism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Trade Barriers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rise in protectionist policies, such as tariffs and non-tariff barriers, undermines the principles of free trade and can lead to trade wars.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Retaliatory Measures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Protectionist measures can provoke retaliatory actions from trading partners, further destabilizing the system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66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Disruptions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Digital Currencies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rise of cryptocurrencies and central bank digital currencies (CBDCs) poses challenges to traditional monetary systems and regulatory frameworks.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Fintech Innovations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Rapid advancements in financial technology can outpace regulatory responses, creating potential risks in the global financial system.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97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Crises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Systemic Risks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Interconnected financial markets can lead to rapid contagion during crises, making it difficult to contain economic shocks.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Crisis Response Limitations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Existing frameworks may be insufficient to address large-scale crises, leading to delays in response and recovery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5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Instability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Geopolitical Tensions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Political conflicts and instability in certain regions can disrupt trade and investment flows, affecting global economic stability.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Nationalism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rise in nationalist policies can lead to reduced international cooperation and increased tensions among countries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64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Concerns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Environmental Challenges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Global economic activities contribute to environmental issues, such as climate change, which require coordinated international responses.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Social Inequality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Economic policies under the IMS can exacerbate social inequalities, leading to unrest and challenges in governance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9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Facing the International Monetary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Regulatory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Inconsistent Regulations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Differences in financial regulations across countries can create loopholes and increase risks in the global financial system.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Lack of Coordination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Insufficient coordination among countries on monetary and fiscal policies can lead to imbalances and crises.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62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4643" y="2133600"/>
            <a:ext cx="7991061" cy="3777622"/>
          </a:xfrm>
        </p:spPr>
        <p:txBody>
          <a:bodyPr>
            <a:normAutofit/>
            <a:scene3d>
              <a:camera prst="isometricOffAxis1Left"/>
              <a:lightRig rig="threePt" dir="t"/>
            </a:scene3d>
          </a:bodyPr>
          <a:lstStyle/>
          <a:p>
            <a:r>
              <a:rPr lang="en-US" sz="7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End of part one</a:t>
            </a:r>
            <a:endParaRPr lang="en-US" sz="7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1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Two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7739" y="2133600"/>
            <a:ext cx="7076661" cy="377762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Functions of Balance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Challenges facing Balance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(IMF) in International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956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905000"/>
            <a:ext cx="6591985" cy="4006222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Account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Trade Balance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Records the difference between exports and imports of goods and services. A surplus indicates more exports than imports, while a deficit shows the opposite.</a:t>
            </a:r>
          </a:p>
          <a:p>
            <a:pPr lvl="1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Includes transactions related to services such as tourism, transportation, and financial services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899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905000"/>
            <a:ext cx="6591985" cy="4006222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Account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Income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Comprises earnings on investments (like dividends and interest) and compensation of employees working abroad.</a:t>
            </a:r>
          </a:p>
          <a:p>
            <a:pPr lvl="1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Current Transfers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Covers unilateral transfers, such as remittances sent by residents to non-residents or foreign aid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36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905000"/>
            <a:ext cx="6591985" cy="4006222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Capital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Records transactions involving the transfer of capital, such as the purchase or sale of fixed assets (like real estate) and capital transfers (like debt forgiveness).</a:t>
            </a:r>
          </a:p>
          <a:p>
            <a:pPr lvl="1" algn="just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Typically smaller in magnitude compared to the other accounts, it is often combined with the financial account in modern reporting.</a:t>
            </a:r>
          </a:p>
          <a:p>
            <a:pPr marL="0" lv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488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905000"/>
            <a:ext cx="6591985" cy="4006222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Direct Investment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Records investments where an investor obtains significant control or influence over a foreign business, such as establishing a subsidiary.</a:t>
            </a:r>
          </a:p>
          <a:p>
            <a:pPr lvl="1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Portfolio Investment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Covers investments in financial assets like stocks and bonds that do not provide significant control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592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905000"/>
            <a:ext cx="6591985" cy="400622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Includes loans, currency deposits, and other types of financial transactions.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652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Indicator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Assessment of Economic Health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BOP provides insights into a country's economic performance, revealing trends in trade, investment, and financial flows.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Surplus and Deficit Analysis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consistent surplus or deficit can indicate underlying economic strengths or weaknesses, influencing policy decisions.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426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Formulation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Guiding Economic Policy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Policymakers use BOP data to inform decisions on monetary, fiscal, and trade policies, helping to address imbalances and promote economic stability.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Crisis Management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Understanding BOP dynamics helps governments respond to economic crises and adjust strategies to restore balance.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872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Rate Determination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Influencing Currency Value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BOP affects exchange rates, with surpluses generally leading to currency appreciation and deficits contributing to depreciation.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Market Signals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BOP trends signal to foreign exchange markets about the health of the economy, influencing investor behavior.</a:t>
            </a:r>
          </a:p>
          <a:p>
            <a:pPr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407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Decisions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Attracting Foreign Investment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positive BOP can enhance investor confidence, making a country more attractive for foreign direct and portfolio investments.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Risk Assessment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Investors analyze BOP data to evaluate economic stability and risks associated with investing in a particular country.</a:t>
            </a:r>
          </a:p>
          <a:p>
            <a:pPr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608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Trade Negotiations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BOP data informs discussions on trade agreements, tariffs, and international economic cooperation.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Development Assistance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Countries with persistent BOP deficits may seek support from international financial institutions, impacting diplomatic relations.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5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Statistical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Comprehensive Data Source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BOP provides a detailed record of all economic transactions, serving as a key statistical reference for economists and researchers.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Comparative Analysis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Countries can use BOP data to compare their economic performance with that of other nations, helping to identify competitive advantages or areas for improvement.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1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Functions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Adjustment 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Automatic Adjustment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BOP serves as a mechanism for automatic adjustment in response to economic shocks, as fluctuations in trade and capital flows can help restore balance over time.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Feedback Loop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Changes in the BOP can influence domestic economic conditions, leading to adjustments in consumption, investment, and production.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56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Trade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Imbalances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Persistent Deficits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 sustained BOP deficit can lead to increased foreign debt, currency depreciation, and reduced investor confidence.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Surpluses and Protectionism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Countries with large surpluses may face pressure from trading partners to adjust their trade practices, leading to potential trade disputes or tariffs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5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Volatility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Capital Flows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Capital Flight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Sudden withdrawals of investment can destabilize economies, especially in emerging markets. This can occur due to political instability or unfavorable economic conditions.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Speculative Investments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Fluctuating capital flows driven by speculation can create instability in financial markets and contribute to economic volatility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01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Conditions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Economic Recession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Global downturns can reduce demand for exports, leading to trade deficits and impacting the overall BOP.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Commodity Price Fluctuations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Countries reliant on specific exports may suffer from price volatility, affecting their trade balance and economic health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172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Rate Fluctuations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Currency Volatility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Rapid changes in exchange rates can impact the competitiveness of exports and the cost of imports, complicating BOP management.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Impact on Inflation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Currency depreciation can lead to higher import costs, contributing to inflation and further complicating the BOP situation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720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Structural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Issues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Dependence on Imports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Countries heavily reliant on imported goods and services may struggle with persistent deficits, making them vulnerable to external shocks.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Lack of Competitiveness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Industries that are not competitive globally can lead to trade deficits, impacting the overall BOP.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858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Economic Instability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Geopolitical Tensions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Conflicts and instability can disrupt trade and investment flows, negatively impacting the BOP.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Policy Uncertainty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Changes in government policies or instability can deter investment and disrupt trade patterns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00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Accuracy and Reporting Issues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Measurement Challenges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Accurately measuring and reporting BOP transactions can be difficult, leading to potential discrepancies and misinterpretations.</a:t>
            </a: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Informal Economy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Large informal sectors can complicate BOP calculations, as unreported transactions are not captured in official statistics.</a:t>
            </a:r>
          </a:p>
          <a:p>
            <a:pPr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436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facing Balance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Payments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Social Factors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Sustainability Concerns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Trade practices that disregard environmental impacts can lead to longer-term economic challenges and backlash from consumers and trading partners.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Social Inequality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Economic policies aimed at improving the BOP may inadvertently exacerbate social inequalities, leading to unrest and further complicating economic management.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842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965" y="331304"/>
            <a:ext cx="7222436" cy="1573696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IMF)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Stability and Surveillance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Monitoring Economies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 conducts regular assessments of the economic performance of member countries, providing analysis that helps identify potential financial risks.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Surveillance Reports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By publishing reports like the World Economic Outlook, the IMF offers insights into global economic trends, aiding businesses in strategic planning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560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965" y="331304"/>
            <a:ext cx="7222436" cy="1573696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IMF)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Assistance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Emergency Support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 provides financial assistance to countries facing balance of payments crises, stabilizing their economies. This support can prevent disruptions that might affect international trade and investment.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Conditional Lending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Assistance often comes with conditions requiring economic reforms, which can improve the business environment in borrowing countries.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35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965" y="331304"/>
            <a:ext cx="7222436" cy="1573696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IMF)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Advice and Guidance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Reform Recommendations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 advises countries on fiscal, monetary, and exchange rate policies, helping them create a stable environment conducive to business.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Capacity Building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 offers technical assistance and training to improve the institutional capacity of member countries, enhancing their ability to implement effective policies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055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965" y="331304"/>
            <a:ext cx="7222436" cy="1573696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IMF)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Crisis 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Prevention and Management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Early Warning Systems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IMF's monitoring helps identify vulnerabilities before they escalate into crises, which can protect businesses from sudden economic shocks.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Crisis Resolution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In times of crisis, the IMF plays a role in coordinating international responses, ensuring that affected countries can stabilize quickly.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6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965" y="331304"/>
            <a:ext cx="7222436" cy="1573696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IMF)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Data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Economic Research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 conducts extensive research on global economic issues, providing valuable data and insights that businesses can use for decision-making.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Statistical Databases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Access to IMF databases allows businesses to analyze economic indicators and trends in various countries.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579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965" y="331304"/>
            <a:ext cx="7222436" cy="1573696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IMF)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Facilitating 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Cooperation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Global Dialogue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IMF fosters dialogue among member countries, promoting cooperation on economic issues that affect global markets and trade.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Policy Coordination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Through forums and discussions, the IMF helps align economic policies among nations, which can lead to a more stable international business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16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8471" y="2001078"/>
            <a:ext cx="7315200" cy="391014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Financing </a:t>
            </a:r>
            <a:r>
              <a:rPr lang="en-US" sz="2400" b="1" dirty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Projects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Infrastructure Investment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 funds large-scale infrastructure projects (like roads, schools, and hospitals), which are essential for economic development and create opportunities for international businesses to invest and operate.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Sectoral Support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It provides financing in sectors such as agriculture, health, and education, promoting stability and growth that can lead to increased demand for goods and services.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319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 </a:t>
            </a:r>
            <a:r>
              <a:rPr lang="en-US" sz="2400" b="1" dirty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Assistance and Expertise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Policy Advice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 offers guidance on economic policy, governance, and institutional reforms, helping countries create a business-friendly environment.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Capacity Building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Through training and technical assistance, it enhances the capabilities of governments to implement effective policies and regulations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646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7253" y="2133600"/>
            <a:ext cx="6997148" cy="37776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</a:t>
            </a:r>
            <a:r>
              <a:rPr lang="en-US" sz="2400" b="1" dirty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Data Provision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Economic Research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 conducts extensive research on global and regional economic issues, offering insights and data that businesses can use for market analysis and strategic planning.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World Development Reports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These reports provide valuable information on various development issues, informing businesses about market conditions and potential risks.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514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8471" y="2133600"/>
            <a:ext cx="7195930" cy="37776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Promoting </a:t>
            </a:r>
            <a:r>
              <a:rPr lang="en-US" sz="2400" b="1" dirty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Private Sector Development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Investment Climate Improvement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 works to enhance the investment climate in developing countries, making them more attractive for foreign direct investment (FDI).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IFC (International Finance Corporation)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Bank’s private sector arm focuses on fostering private sector growth by providing financial support and advisory services to businesses in developing markets.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46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2696" y="1905000"/>
            <a:ext cx="7341705" cy="40062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Facilitating </a:t>
            </a:r>
            <a:r>
              <a:rPr lang="en-US" sz="2400" b="1" dirty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Partnerships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Collaboration with Stakeholders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 collaborates with governments, NGOs, and private sector actors to pool resources and knowledge for development projects, thereby creating synergies that benefit international business.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Public-Private Partnerships (PPPs)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It promotes PPPs to leverage private investment in public projects, which can lead to improved infrastructure and services, benefiting businesses.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54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</a:t>
            </a:r>
            <a:r>
              <a:rPr lang="en-US" sz="2400" b="1" dirty="0">
                <a:solidFill>
                  <a:srgbClr val="DF5B6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Mitigation</a:t>
            </a:r>
          </a:p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Insurance and Guarantees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The World Bank offers risk mitigation products, such as political risk insurance, which can encourage businesses to invest in regions that might otherwise be considered too risky.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18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833629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0174" y="1457739"/>
            <a:ext cx="7646504" cy="3989657"/>
          </a:xfrm>
        </p:spPr>
        <p:txBody>
          <a:bodyPr>
            <a:noAutofit/>
          </a:bodyPr>
          <a:lstStyle/>
          <a:p>
            <a:pPr algn="just">
              <a:buFontTx/>
              <a:buChar char="√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International Monetary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algn="just">
              <a:buFontTx/>
              <a:buChar char="√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Functions of the International Monetary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algn="just">
              <a:buFontTx/>
              <a:buChar char="√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Facing the International Monetary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algn="just">
              <a:buFontTx/>
              <a:buChar char="√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Components of the Balance of Payments</a:t>
            </a:r>
          </a:p>
          <a:p>
            <a:pPr algn="just">
              <a:buFontTx/>
              <a:buChar char="√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Functions of Balance of Payments</a:t>
            </a:r>
          </a:p>
          <a:p>
            <a:pPr algn="just">
              <a:buFontTx/>
              <a:buChar char="√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Challenges facing Balance of Payments</a:t>
            </a:r>
          </a:p>
          <a:p>
            <a:pPr algn="just">
              <a:buFontTx/>
              <a:buChar char="√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Role of The International Monetary Fund (IMF) in International business</a:t>
            </a:r>
          </a:p>
          <a:p>
            <a:pPr algn="just">
              <a:buFontTx/>
              <a:buChar char="√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Role of the World Bank in International business</a:t>
            </a:r>
          </a:p>
          <a:p>
            <a:pPr marL="0" indent="0" algn="just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135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0175" y="1656522"/>
            <a:ext cx="7474226" cy="42547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International business Management.  Case Application, Griffin, 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Wiwnntson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Chuerchil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3rd edition Crest publisher,  2010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Global Marketing Management.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Kotabe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M.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Helsen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K. 2nd ed. New York: Wiley,2001.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International Business: Competing in the Global Marketplace; Charles W. L. Hill, McGraw-Hill College, 2004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4176B-9C1A-44F9-9ED3-B68FD4254CAC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47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147</TotalTime>
  <Words>3500</Words>
  <Application>Microsoft Office PowerPoint</Application>
  <PresentationFormat>On-screen Show (4:3)</PresentationFormat>
  <Paragraphs>320</Paragraphs>
  <Slides>64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0" baseType="lpstr">
      <vt:lpstr>Arial</vt:lpstr>
      <vt:lpstr>Calibri</vt:lpstr>
      <vt:lpstr>Century Gothic</vt:lpstr>
      <vt:lpstr>Wingdings</vt:lpstr>
      <vt:lpstr>Wingdings 3</vt:lpstr>
      <vt:lpstr>Wisp</vt:lpstr>
      <vt:lpstr>INTERNATIONAL BUSINESS MANAGEMENT</vt:lpstr>
      <vt:lpstr>Expected Learning Outcomes</vt:lpstr>
      <vt:lpstr>Part One</vt:lpstr>
      <vt:lpstr>Introduction</vt:lpstr>
      <vt:lpstr>Components of the International Monetary System</vt:lpstr>
      <vt:lpstr>Components of the International Monetary System</vt:lpstr>
      <vt:lpstr>Components of the International Monetary System</vt:lpstr>
      <vt:lpstr>Components of the International Monetary System</vt:lpstr>
      <vt:lpstr>Components of the International Monetary System</vt:lpstr>
      <vt:lpstr>Components of the International Monetary System</vt:lpstr>
      <vt:lpstr>Components of the International Monetary System</vt:lpstr>
      <vt:lpstr>Components of the International Monetary System</vt:lpstr>
      <vt:lpstr>Components of the International Monetary System</vt:lpstr>
      <vt:lpstr>Functions of the International Monetary System</vt:lpstr>
      <vt:lpstr>Functions of the International Monetary System</vt:lpstr>
      <vt:lpstr>Functions of the International Monetary System</vt:lpstr>
      <vt:lpstr>Functions of the International Monetary System</vt:lpstr>
      <vt:lpstr>Functions of the International Monetary System</vt:lpstr>
      <vt:lpstr>Functions of the International Monetary System</vt:lpstr>
      <vt:lpstr>Functions of the International Monetary System</vt:lpstr>
      <vt:lpstr>Challenges Facing the International Monetary System</vt:lpstr>
      <vt:lpstr>Challenges Facing the International Monetary System</vt:lpstr>
      <vt:lpstr>Challenges Facing the International Monetary System</vt:lpstr>
      <vt:lpstr>Challenges Facing the International Monetary System</vt:lpstr>
      <vt:lpstr>Challenges Facing the International Monetary System</vt:lpstr>
      <vt:lpstr>Challenges Facing the International Monetary System</vt:lpstr>
      <vt:lpstr>Challenges Facing the International Monetary System</vt:lpstr>
      <vt:lpstr>Challenges Facing the International Monetary System</vt:lpstr>
      <vt:lpstr>PowerPoint Presentation</vt:lpstr>
      <vt:lpstr>Part Two</vt:lpstr>
      <vt:lpstr>Components of the Balance of Payments</vt:lpstr>
      <vt:lpstr>Components of the Balance of Payments</vt:lpstr>
      <vt:lpstr>Components of the Balance of Payments</vt:lpstr>
      <vt:lpstr>Components of the Balance of Payments</vt:lpstr>
      <vt:lpstr>Components of the Balance of Payments</vt:lpstr>
      <vt:lpstr>Functions of Balance of Payments</vt:lpstr>
      <vt:lpstr>Functions of Balance of Payments</vt:lpstr>
      <vt:lpstr>Functions of Balance of Payments</vt:lpstr>
      <vt:lpstr>Functions of Balance of Payments</vt:lpstr>
      <vt:lpstr>Functions of Balance of Payments</vt:lpstr>
      <vt:lpstr>Functions of Balance of Payments</vt:lpstr>
      <vt:lpstr>Functions of Balance of Payments</vt:lpstr>
      <vt:lpstr>Challenges facing Balance of Payments</vt:lpstr>
      <vt:lpstr>Challenges facing Balance of Payments</vt:lpstr>
      <vt:lpstr>Challenges facing Balance of Payments</vt:lpstr>
      <vt:lpstr>Challenges facing Balance of Payments</vt:lpstr>
      <vt:lpstr>Challenges facing Balance of Payments</vt:lpstr>
      <vt:lpstr>Challenges facing Balance of Payments</vt:lpstr>
      <vt:lpstr>Challenges facing Balance of Payments</vt:lpstr>
      <vt:lpstr>Challenges facing Balance of Payments</vt:lpstr>
      <vt:lpstr>Role of The International Monetary Fund (IMF) in International business</vt:lpstr>
      <vt:lpstr>Role of The International Monetary Fund (IMF) in International business</vt:lpstr>
      <vt:lpstr>Role of The International Monetary Fund (IMF) in International business</vt:lpstr>
      <vt:lpstr>Role of The International Monetary Fund (IMF) in International business</vt:lpstr>
      <vt:lpstr>Role of The International Monetary Fund (IMF) in International business</vt:lpstr>
      <vt:lpstr>Role of The International Monetary Fund (IMF) in International business</vt:lpstr>
      <vt:lpstr>Role of the World Bank in International business</vt:lpstr>
      <vt:lpstr>Role of the World Bank in International business</vt:lpstr>
      <vt:lpstr>Role of the World Bank in International business</vt:lpstr>
      <vt:lpstr>Role of the World Bank in International business</vt:lpstr>
      <vt:lpstr>Role of the World Bank in International business</vt:lpstr>
      <vt:lpstr>Role of the World Bank in International business</vt:lpstr>
      <vt:lpstr>Summary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International Monetary System and the Balance of Payments</dc:title>
  <dc:creator>Kahuthia</dc:creator>
  <cp:lastModifiedBy>Kahuthia</cp:lastModifiedBy>
  <cp:revision>18</cp:revision>
  <dcterms:created xsi:type="dcterms:W3CDTF">2024-10-26T17:08:00Z</dcterms:created>
  <dcterms:modified xsi:type="dcterms:W3CDTF">2024-10-27T15:45:49Z</dcterms:modified>
</cp:coreProperties>
</file>