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90" r:id="rId1"/>
  </p:sldMasterIdLst>
  <p:notesMasterIdLst>
    <p:notesMasterId r:id="rId64"/>
  </p:notesMasterIdLst>
  <p:sldIdLst>
    <p:sldId id="256" r:id="rId2"/>
    <p:sldId id="326" r:id="rId3"/>
    <p:sldId id="325" r:id="rId4"/>
    <p:sldId id="276" r:id="rId5"/>
    <p:sldId id="277" r:id="rId6"/>
    <p:sldId id="278" r:id="rId7"/>
    <p:sldId id="279" r:id="rId8"/>
    <p:sldId id="280" r:id="rId9"/>
    <p:sldId id="281" r:id="rId10"/>
    <p:sldId id="282" r:id="rId11"/>
    <p:sldId id="283" r:id="rId12"/>
    <p:sldId id="284" r:id="rId13"/>
    <p:sldId id="285" r:id="rId14"/>
    <p:sldId id="257" r:id="rId15"/>
    <p:sldId id="286" r:id="rId16"/>
    <p:sldId id="287" r:id="rId17"/>
    <p:sldId id="258" r:id="rId18"/>
    <p:sldId id="288" r:id="rId19"/>
    <p:sldId id="289" r:id="rId20"/>
    <p:sldId id="290" r:id="rId21"/>
    <p:sldId id="259" r:id="rId22"/>
    <p:sldId id="261" r:id="rId23"/>
    <p:sldId id="291" r:id="rId24"/>
    <p:sldId id="292" r:id="rId25"/>
    <p:sldId id="294" r:id="rId26"/>
    <p:sldId id="260" r:id="rId27"/>
    <p:sldId id="295" r:id="rId28"/>
    <p:sldId id="296" r:id="rId29"/>
    <p:sldId id="322" r:id="rId30"/>
    <p:sldId id="324" r:id="rId31"/>
    <p:sldId id="262" r:id="rId32"/>
    <p:sldId id="263" r:id="rId33"/>
    <p:sldId id="297" r:id="rId34"/>
    <p:sldId id="298" r:id="rId35"/>
    <p:sldId id="299" r:id="rId36"/>
    <p:sldId id="264" r:id="rId37"/>
    <p:sldId id="301" r:id="rId38"/>
    <p:sldId id="302" r:id="rId39"/>
    <p:sldId id="303" r:id="rId40"/>
    <p:sldId id="304" r:id="rId41"/>
    <p:sldId id="305" r:id="rId42"/>
    <p:sldId id="306" r:id="rId43"/>
    <p:sldId id="307" r:id="rId44"/>
    <p:sldId id="308" r:id="rId45"/>
    <p:sldId id="309" r:id="rId46"/>
    <p:sldId id="310" r:id="rId47"/>
    <p:sldId id="265" r:id="rId48"/>
    <p:sldId id="266" r:id="rId49"/>
    <p:sldId id="311" r:id="rId50"/>
    <p:sldId id="312" r:id="rId51"/>
    <p:sldId id="268" r:id="rId52"/>
    <p:sldId id="269" r:id="rId53"/>
    <p:sldId id="270" r:id="rId54"/>
    <p:sldId id="317" r:id="rId55"/>
    <p:sldId id="316" r:id="rId56"/>
    <p:sldId id="318" r:id="rId57"/>
    <p:sldId id="319" r:id="rId58"/>
    <p:sldId id="272" r:id="rId59"/>
    <p:sldId id="273" r:id="rId60"/>
    <p:sldId id="320" r:id="rId61"/>
    <p:sldId id="323" r:id="rId62"/>
    <p:sldId id="327" r:id="rId6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135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EBA20B-23D4-4C3F-A29C-047C03E0814F}" type="datetimeFigureOut">
              <a:rPr lang="en-US" smtClean="0"/>
              <a:t>10/28/2024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3C712C-DA38-4A19-A4B5-92025A2094DF}" type="slidenum">
              <a:rPr lang="en-US" smtClean="0"/>
              <a:t>‹#›</a:t>
            </a:fld>
            <a:endParaRPr lang="en-US"/>
          </a:p>
        </p:txBody>
      </p:sp>
    </p:spTree>
    <p:extLst>
      <p:ext uri="{BB962C8B-B14F-4D97-AF65-F5344CB8AC3E}">
        <p14:creationId xmlns:p14="http://schemas.microsoft.com/office/powerpoint/2010/main" val="16754386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9" name="Rectangle 8"/>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Oval 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866440" y="2226503"/>
            <a:ext cx="5917679" cy="2550877"/>
          </a:xfrm>
        </p:spPr>
        <p:txBody>
          <a:bodyPr anchor="b"/>
          <a:lstStyle>
            <a:lvl1pP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866440" y="4777380"/>
            <a:ext cx="5917679"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7498080" y="1828800"/>
            <a:ext cx="990599" cy="228659"/>
          </a:xfrm>
        </p:spPr>
        <p:txBody>
          <a:bodyPr anchor="t"/>
          <a:lstStyle>
            <a:lvl1pPr algn="l">
              <a:defRPr b="0" i="0">
                <a:solidFill>
                  <a:schemeClr val="bg1">
                    <a:alpha val="60000"/>
                  </a:schemeClr>
                </a:solidFill>
              </a:defRPr>
            </a:lvl1pPr>
          </a:lstStyle>
          <a:p>
            <a:fld id="{46704EF9-D6B5-4EA4-ADB3-F57AE051CB0C}" type="datetime1">
              <a:rPr lang="en-US" smtClean="0"/>
              <a:t>10/28/2024</a:t>
            </a:fld>
            <a:endParaRPr lang="en-US"/>
          </a:p>
        </p:txBody>
      </p:sp>
      <p:sp>
        <p:nvSpPr>
          <p:cNvPr id="5" name="Footer Placeholder 4"/>
          <p:cNvSpPr>
            <a:spLocks noGrp="1"/>
          </p:cNvSpPr>
          <p:nvPr>
            <p:ph type="ftr" sz="quarter" idx="11"/>
          </p:nvPr>
        </p:nvSpPr>
        <p:spPr bwMode="gray">
          <a:xfrm rot="5400000">
            <a:off x="6236208" y="3264408"/>
            <a:ext cx="3859795" cy="228660"/>
          </a:xfrm>
        </p:spPr>
        <p:txBody>
          <a:bodyPr/>
          <a:lstStyle>
            <a:lvl1pPr>
              <a:defRPr b="0" i="0">
                <a:solidFill>
                  <a:schemeClr val="bg1">
                    <a:alpha val="60000"/>
                  </a:schemeClr>
                </a:solidFill>
              </a:defRPr>
            </a:lvl1pPr>
          </a:lstStyle>
          <a:p>
            <a:endParaRPr lang="en-US"/>
          </a:p>
        </p:txBody>
      </p:sp>
      <p:sp>
        <p:nvSpPr>
          <p:cNvPr id="11" name="Rectangle 10"/>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B15B3979-4235-4F90-9FFC-7D090E5199B5}" type="slidenum">
              <a:rPr lang="en-US" smtClean="0"/>
              <a:t>‹#›</a:t>
            </a:fld>
            <a:endParaRPr lang="en-US"/>
          </a:p>
        </p:txBody>
      </p:sp>
    </p:spTree>
    <p:extLst>
      <p:ext uri="{BB962C8B-B14F-4D97-AF65-F5344CB8AC3E}">
        <p14:creationId xmlns:p14="http://schemas.microsoft.com/office/powerpoint/2010/main" val="23242754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6343672" cy="709865"/>
          </a:xfrm>
        </p:spPr>
        <p:txBody>
          <a:bodyPr anchor="ctr"/>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DD9857A-5070-49B3-A543-8CA94CA0F2EE}" type="datetime1">
              <a:rPr lang="en-US" smtClean="0"/>
              <a:t>10/28/2024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B15B3979-4235-4F90-9FFC-7D090E5199B5}" type="slidenum">
              <a:rPr lang="en-US" smtClean="0"/>
              <a:t>‹#›</a:t>
            </a:fld>
            <a:endParaRPr lang="en-US"/>
          </a:p>
        </p:txBody>
      </p:sp>
    </p:spTree>
    <p:extLst>
      <p:ext uri="{BB962C8B-B14F-4D97-AF65-F5344CB8AC3E}">
        <p14:creationId xmlns:p14="http://schemas.microsoft.com/office/powerpoint/2010/main" val="3733819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6200000">
              <a:off x="3105027"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p:nvPr/>
          </p:nvSpPr>
          <p:spPr bwMode="gray">
            <a:xfrm rot="15687606">
              <a:off x="3320102"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77534" y="2257588"/>
            <a:ext cx="3090672" cy="3020344"/>
          </a:xfrm>
        </p:spPr>
        <p:txBody>
          <a:bodyPr anchor="ct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119261" y="2257588"/>
            <a:ext cx="3082516" cy="302034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395692F-B48F-4CBE-94DC-B98CD2CA8793}" type="datetime1">
              <a:rPr lang="en-US" smtClean="0"/>
              <a:t>10/28/2024</a:t>
            </a:fld>
            <a:endParaRPr lang="en-US"/>
          </a:p>
        </p:txBody>
      </p:sp>
      <p:sp>
        <p:nvSpPr>
          <p:cNvPr id="5" name="Footer Placeholder 4"/>
          <p:cNvSpPr>
            <a:spLocks noGrp="1"/>
          </p:cNvSpPr>
          <p:nvPr>
            <p:ph type="ftr" sz="quarter" idx="11"/>
          </p:nvPr>
        </p:nvSpPr>
        <p:spPr/>
        <p:txBody>
          <a:bodyPr/>
          <a:lstStyle/>
          <a:p>
            <a:endParaRPr lang="en-US"/>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B15B3979-4235-4F90-9FFC-7D090E5199B5}" type="slidenum">
              <a:rPr lang="en-US" smtClean="0"/>
              <a:t>‹#›</a:t>
            </a:fld>
            <a:endParaRPr lang="en-US"/>
          </a:p>
        </p:txBody>
      </p:sp>
    </p:spTree>
    <p:extLst>
      <p:ext uri="{BB962C8B-B14F-4D97-AF65-F5344CB8AC3E}">
        <p14:creationId xmlns:p14="http://schemas.microsoft.com/office/powerpoint/2010/main" val="12519359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smtClean="0"/>
              <a:t>Click to edit Master title style</a:t>
            </a:r>
            <a:endParaRPr lang="en-US" dirty="0"/>
          </a:p>
        </p:txBody>
      </p:sp>
      <p:sp>
        <p:nvSpPr>
          <p:cNvPr id="3" name="Content Placeholder 2"/>
          <p:cNvSpPr>
            <a:spLocks noGrp="1"/>
          </p:cNvSpPr>
          <p:nvPr>
            <p:ph sz="half" idx="1"/>
          </p:nvPr>
        </p:nvSpPr>
        <p:spPr>
          <a:xfrm>
            <a:off x="866440" y="2489200"/>
            <a:ext cx="3636980" cy="353060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0581" y="2489203"/>
            <a:ext cx="3636980" cy="35306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4891C5F-2250-4017-9710-F91D05DF41C1}" type="datetime1">
              <a:rPr lang="en-US" smtClean="0"/>
              <a:t>10/28/2024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B15B3979-4235-4F90-9FFC-7D090E5199B5}" type="slidenum">
              <a:rPr lang="en-US" smtClean="0"/>
              <a:t>‹#›</a:t>
            </a:fld>
            <a:endParaRPr lang="en-US"/>
          </a:p>
        </p:txBody>
      </p:sp>
    </p:spTree>
    <p:extLst>
      <p:ext uri="{BB962C8B-B14F-4D97-AF65-F5344CB8AC3E}">
        <p14:creationId xmlns:p14="http://schemas.microsoft.com/office/powerpoint/2010/main" val="38961246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69918" y="2489200"/>
            <a:ext cx="3633502" cy="759290"/>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66440" y="3248490"/>
            <a:ext cx="3636980" cy="277131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0581" y="2489200"/>
            <a:ext cx="3636979" cy="756635"/>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0581" y="3245835"/>
            <a:ext cx="3636980" cy="277396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C71E570-8F70-49E7-A505-186254133373}" type="datetime1">
              <a:rPr lang="en-US" smtClean="0"/>
              <a:t>10/28/2024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B15B3979-4235-4F90-9FFC-7D090E5199B5}" type="slidenum">
              <a:rPr lang="en-US" smtClean="0"/>
              <a:t>‹#›</a:t>
            </a:fld>
            <a:endParaRPr lang="en-US"/>
          </a:p>
        </p:txBody>
      </p:sp>
    </p:spTree>
    <p:extLst>
      <p:ext uri="{BB962C8B-B14F-4D97-AF65-F5344CB8AC3E}">
        <p14:creationId xmlns:p14="http://schemas.microsoft.com/office/powerpoint/2010/main" val="4680793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E2C3661-4431-4CC9-99AF-75F9D421D7A2}" type="datetime1">
              <a:rPr lang="en-US" smtClean="0"/>
              <a:t>10/28/2024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B15B3979-4235-4F90-9FFC-7D090E5199B5}" type="slidenum">
              <a:rPr lang="en-US" smtClean="0"/>
              <a:t>‹#›</a:t>
            </a:fld>
            <a:endParaRPr lang="en-US"/>
          </a:p>
        </p:txBody>
      </p:sp>
    </p:spTree>
    <p:extLst>
      <p:ext uri="{BB962C8B-B14F-4D97-AF65-F5344CB8AC3E}">
        <p14:creationId xmlns:p14="http://schemas.microsoft.com/office/powerpoint/2010/main" val="23446212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Date Placeholder 1"/>
          <p:cNvSpPr>
            <a:spLocks noGrp="1"/>
          </p:cNvSpPr>
          <p:nvPr>
            <p:ph type="dt" sz="half" idx="10"/>
          </p:nvPr>
        </p:nvSpPr>
        <p:spPr/>
        <p:txBody>
          <a:bodyPr/>
          <a:lstStyle/>
          <a:p>
            <a:fld id="{0B0819D7-D456-4612-AF1F-ACC16043A25D}" type="datetime1">
              <a:rPr lang="en-US" smtClean="0"/>
              <a:t>10/28/2024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7678616" y="295730"/>
            <a:ext cx="791308" cy="767687"/>
          </a:xfrm>
          <a:prstGeom prst="rect">
            <a:avLst/>
          </a:prstGeom>
        </p:spPr>
        <p:txBody>
          <a:bodyPr/>
          <a:lstStyle>
            <a:lvl1pPr algn="ctr">
              <a:defRPr sz="2800"/>
            </a:lvl1pPr>
          </a:lstStyle>
          <a:p>
            <a:fld id="{B15B3979-4235-4F90-9FFC-7D090E5199B5}" type="slidenum">
              <a:rPr lang="en-US" smtClean="0"/>
              <a:t>‹#›</a:t>
            </a:fld>
            <a:endParaRPr lang="en-US"/>
          </a:p>
        </p:txBody>
      </p:sp>
    </p:spTree>
    <p:extLst>
      <p:ext uri="{BB962C8B-B14F-4D97-AF65-F5344CB8AC3E}">
        <p14:creationId xmlns:p14="http://schemas.microsoft.com/office/powerpoint/2010/main" val="42315798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548536"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2" name="Freeform 5"/>
            <p:cNvSpPr/>
            <p:nvPr/>
          </p:nvSpPr>
          <p:spPr bwMode="gray">
            <a:xfrm rot="15687606">
              <a:off x="2769747"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1447800"/>
            <a:ext cx="2712590" cy="1495588"/>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568927" y="1447800"/>
            <a:ext cx="3632850"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866441" y="3086845"/>
            <a:ext cx="2712589" cy="2933701"/>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D657648F-47CD-4DE4-AD23-644F83B358D9}" type="datetime1">
              <a:rPr lang="en-US" smtClean="0"/>
              <a:t>10/28/2024</a:t>
            </a:fld>
            <a:endParaRPr lang="en-US"/>
          </a:p>
        </p:txBody>
      </p:sp>
      <p:sp>
        <p:nvSpPr>
          <p:cNvPr id="6" name="Footer Placeholder 5"/>
          <p:cNvSpPr>
            <a:spLocks noGrp="1"/>
          </p:cNvSpPr>
          <p:nvPr>
            <p:ph type="ftr" sz="quarter" idx="11"/>
          </p:nvPr>
        </p:nvSpPr>
        <p:spPr/>
        <p:txBody>
          <a:bodyPr/>
          <a:lstStyle/>
          <a:p>
            <a:endParaRPr lang="en-US"/>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B15B3979-4235-4F90-9FFC-7D090E5199B5}" type="slidenum">
              <a:rPr lang="en-US" smtClean="0"/>
              <a:t>‹#›</a:t>
            </a:fld>
            <a:endParaRPr lang="en-US"/>
          </a:p>
        </p:txBody>
      </p:sp>
    </p:spTree>
    <p:extLst>
      <p:ext uri="{BB962C8B-B14F-4D97-AF65-F5344CB8AC3E}">
        <p14:creationId xmlns:p14="http://schemas.microsoft.com/office/powerpoint/2010/main" val="13272378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852610"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4" name="Freeform 5"/>
            <p:cNvSpPr/>
            <p:nvPr/>
          </p:nvSpPr>
          <p:spPr bwMode="gray">
            <a:xfrm rot="15687606">
              <a:off x="3074559"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1381390"/>
            <a:ext cx="2987089" cy="157480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722909" y="1320800"/>
            <a:ext cx="2791102" cy="42164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866440" y="3086100"/>
            <a:ext cx="2987089" cy="24511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E9EACFC2-535C-439C-AC87-59B3013BA461}" type="datetime1">
              <a:rPr lang="en-US" smtClean="0"/>
              <a:t>10/28/2024</a:t>
            </a:fld>
            <a:endParaRPr lang="en-US"/>
          </a:p>
        </p:txBody>
      </p:sp>
      <p:sp>
        <p:nvSpPr>
          <p:cNvPr id="6" name="Footer Placeholder 5"/>
          <p:cNvSpPr>
            <a:spLocks noGrp="1"/>
          </p:cNvSpPr>
          <p:nvPr>
            <p:ph type="ftr" sz="quarter" idx="11"/>
          </p:nvPr>
        </p:nvSpPr>
        <p:spPr/>
        <p:txBody>
          <a:bodyPr/>
          <a:lstStyle/>
          <a:p>
            <a:endParaRPr lang="en-US"/>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B15B3979-4235-4F90-9FFC-7D090E5199B5}" type="slidenum">
              <a:rPr lang="en-US" smtClean="0"/>
              <a:t>‹#›</a:t>
            </a:fld>
            <a:endParaRPr lang="en-US"/>
          </a:p>
        </p:txBody>
      </p:sp>
    </p:spTree>
    <p:extLst>
      <p:ext uri="{BB962C8B-B14F-4D97-AF65-F5344CB8AC3E}">
        <p14:creationId xmlns:p14="http://schemas.microsoft.com/office/powerpoint/2010/main" val="42522849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10204164">
              <a:off x="426788" y="456424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Rectangle 15"/>
            <p:cNvSpPr/>
            <p:nvPr/>
          </p:nvSpPr>
          <p:spPr>
            <a:xfrm>
              <a:off x="421503" y="402165"/>
              <a:ext cx="8327939" cy="314113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0800000">
              <a:off x="485023" y="2670079"/>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1" y="4961454"/>
            <a:ext cx="642200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66441" y="685800"/>
            <a:ext cx="6422004"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bwMode="gray">
          <a:xfrm>
            <a:off x="866440" y="5528192"/>
            <a:ext cx="6422004"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A983978-3009-46A7-8216-CFA843ADDE19}" type="datetime1">
              <a:rPr lang="en-US" smtClean="0"/>
              <a:t>10/28/2024</a:t>
            </a:fld>
            <a:endParaRPr lang="en-US"/>
          </a:p>
        </p:txBody>
      </p:sp>
      <p:sp>
        <p:nvSpPr>
          <p:cNvPr id="6" name="Footer Placeholder 5"/>
          <p:cNvSpPr>
            <a:spLocks noGrp="1"/>
          </p:cNvSpPr>
          <p:nvPr>
            <p:ph type="ftr" sz="quarter" idx="11"/>
          </p:nvPr>
        </p:nvSpPr>
        <p:spPr/>
        <p:txBody>
          <a:bodyPr/>
          <a:lstStyle/>
          <a:p>
            <a:endParaRPr lang="en-US"/>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B15B3979-4235-4F90-9FFC-7D090E5199B5}" type="slidenum">
              <a:rPr lang="en-US" smtClean="0"/>
              <a:t>‹#›</a:t>
            </a:fld>
            <a:endParaRPr lang="en-US"/>
          </a:p>
        </p:txBody>
      </p:sp>
    </p:spTree>
    <p:extLst>
      <p:ext uri="{BB962C8B-B14F-4D97-AF65-F5344CB8AC3E}">
        <p14:creationId xmlns:p14="http://schemas.microsoft.com/office/powerpoint/2010/main" val="34722178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2780895"/>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Rectangle 8"/>
            <p:cNvSpPr/>
            <p:nvPr/>
          </p:nvSpPr>
          <p:spPr>
            <a:xfrm>
              <a:off x="485023" y="4343399"/>
              <a:ext cx="8182128" cy="211243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a:off x="485023" y="2854646"/>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927100"/>
            <a:ext cx="6422005" cy="1692720"/>
          </a:xfrm>
        </p:spPr>
        <p:txBody>
          <a:bodyPr/>
          <a:lstStyle>
            <a:lvl1pPr>
              <a:defRPr sz="3600"/>
            </a:lvl1pPr>
          </a:lstStyle>
          <a:p>
            <a:r>
              <a:rPr lang="en-US" smtClean="0"/>
              <a:t>Click to edit Master title style</a:t>
            </a:r>
            <a:endParaRPr lang="en-US" dirty="0"/>
          </a:p>
        </p:txBody>
      </p:sp>
      <p:sp>
        <p:nvSpPr>
          <p:cNvPr id="13" name="Text Placeholder 3"/>
          <p:cNvSpPr>
            <a:spLocks noGrp="1"/>
          </p:cNvSpPr>
          <p:nvPr>
            <p:ph type="body" sz="half" idx="2"/>
          </p:nvPr>
        </p:nvSpPr>
        <p:spPr>
          <a:xfrm>
            <a:off x="866440" y="3488023"/>
            <a:ext cx="6422005" cy="2536857"/>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375E6DA9-718A-451F-9037-D0947EC0E169}" type="datetime1">
              <a:rPr lang="en-US" smtClean="0"/>
              <a:t>10/28/2024</a:t>
            </a:fld>
            <a:endParaRPr lang="en-US"/>
          </a:p>
        </p:txBody>
      </p:sp>
      <p:sp>
        <p:nvSpPr>
          <p:cNvPr id="5" name="Footer Placeholder 4"/>
          <p:cNvSpPr>
            <a:spLocks noGrp="1"/>
          </p:cNvSpPr>
          <p:nvPr>
            <p:ph type="ftr" sz="quarter" idx="11"/>
          </p:nvPr>
        </p:nvSpPr>
        <p:spPr/>
        <p:txBody>
          <a:bodyPr/>
          <a:lstStyle/>
          <a:p>
            <a:endParaRPr lang="en-US"/>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B15B3979-4235-4F90-9FFC-7D090E5199B5}" type="slidenum">
              <a:rPr lang="en-US" smtClean="0"/>
              <a:t>‹#›</a:t>
            </a:fld>
            <a:endParaRPr lang="en-US"/>
          </a:p>
        </p:txBody>
      </p:sp>
    </p:spTree>
    <p:extLst>
      <p:ext uri="{BB962C8B-B14F-4D97-AF65-F5344CB8AC3E}">
        <p14:creationId xmlns:p14="http://schemas.microsoft.com/office/powerpoint/2010/main" val="37912816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430920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10"/>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4"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3" name="TextBox 22"/>
          <p:cNvSpPr txBox="1"/>
          <p:nvPr/>
        </p:nvSpPr>
        <p:spPr bwMode="gray">
          <a:xfrm>
            <a:off x="647430" y="651690"/>
            <a:ext cx="601591"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14" name="TextBox 13"/>
          <p:cNvSpPr txBox="1"/>
          <p:nvPr/>
        </p:nvSpPr>
        <p:spPr bwMode="gray">
          <a:xfrm>
            <a:off x="7069418" y="2900292"/>
            <a:ext cx="619063"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128060" y="927099"/>
            <a:ext cx="6160385" cy="2882179"/>
          </a:xfrm>
        </p:spPr>
        <p:txBody>
          <a:bodyPr anchor="ctr"/>
          <a:lstStyle>
            <a:lvl1pPr>
              <a:defRPr sz="3600"/>
            </a:lvl1pPr>
          </a:lstStyle>
          <a:p>
            <a:r>
              <a:rPr lang="en-US" smtClean="0"/>
              <a:t>Click to edit Master title style</a:t>
            </a:r>
            <a:endParaRPr lang="en-US" dirty="0"/>
          </a:p>
        </p:txBody>
      </p:sp>
      <p:sp>
        <p:nvSpPr>
          <p:cNvPr id="17" name="Text Placeholder 3"/>
          <p:cNvSpPr>
            <a:spLocks noGrp="1"/>
          </p:cNvSpPr>
          <p:nvPr>
            <p:ph type="body" sz="half" idx="13"/>
          </p:nvPr>
        </p:nvSpPr>
        <p:spPr bwMode="gray">
          <a:xfrm>
            <a:off x="1387278" y="3809278"/>
            <a:ext cx="5646143" cy="333113"/>
          </a:xfrm>
        </p:spPr>
        <p:txBody>
          <a:bodyPr>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6" name="Text Placeholder 3"/>
          <p:cNvSpPr>
            <a:spLocks noGrp="1"/>
          </p:cNvSpPr>
          <p:nvPr>
            <p:ph type="body" sz="half" idx="2"/>
          </p:nvPr>
        </p:nvSpPr>
        <p:spPr>
          <a:xfrm>
            <a:off x="866440" y="5000816"/>
            <a:ext cx="6343673" cy="1010619"/>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92B02F96-C728-4255-AA2B-5E58D4618B27}" type="datetime1">
              <a:rPr lang="en-US" smtClean="0"/>
              <a:t>10/28/2024</a:t>
            </a:fld>
            <a:endParaRPr lang="en-US"/>
          </a:p>
        </p:txBody>
      </p:sp>
      <p:sp>
        <p:nvSpPr>
          <p:cNvPr id="5" name="Footer Placeholder 4"/>
          <p:cNvSpPr>
            <a:spLocks noGrp="1"/>
          </p:cNvSpPr>
          <p:nvPr>
            <p:ph type="ftr" sz="quarter" idx="11"/>
          </p:nvPr>
        </p:nvSpPr>
        <p:spPr/>
        <p:txBody>
          <a:bodyPr/>
          <a:lstStyle/>
          <a:p>
            <a:endParaRPr lang="en-US"/>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B15B3979-4235-4F90-9FFC-7D090E5199B5}" type="slidenum">
              <a:rPr lang="en-US" smtClean="0"/>
              <a:t>‹#›</a:t>
            </a:fld>
            <a:endParaRPr lang="en-US"/>
          </a:p>
        </p:txBody>
      </p:sp>
    </p:spTree>
    <p:extLst>
      <p:ext uri="{BB962C8B-B14F-4D97-AF65-F5344CB8AC3E}">
        <p14:creationId xmlns:p14="http://schemas.microsoft.com/office/powerpoint/2010/main" val="41187282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1588" y="0"/>
            <a:ext cx="9145588" cy="6860798"/>
            <a:chOff x="-1588" y="0"/>
            <a:chExt cx="9145588" cy="6860798"/>
          </a:xfrm>
        </p:grpSpPr>
        <p:sp>
          <p:nvSpPr>
            <p:cNvPr id="10" name="Rectangle 9"/>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p:nvPr/>
          </p:nvSpPr>
          <p:spPr bwMode="gray">
            <a:xfrm rot="21010068">
              <a:off x="6359946" y="431124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7"/>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7"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2057400"/>
            <a:ext cx="6422005" cy="20955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66441" y="5024908"/>
            <a:ext cx="6422004" cy="994891"/>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034E17D-0712-4E39-A38F-42851A1F126B}" type="datetime1">
              <a:rPr lang="en-US" smtClean="0"/>
              <a:t>10/28/2024</a:t>
            </a:fld>
            <a:endParaRPr lang="en-US"/>
          </a:p>
        </p:txBody>
      </p:sp>
      <p:sp>
        <p:nvSpPr>
          <p:cNvPr id="5" name="Footer Placeholder 4"/>
          <p:cNvSpPr>
            <a:spLocks noGrp="1"/>
          </p:cNvSpPr>
          <p:nvPr>
            <p:ph type="ftr" sz="quarter" idx="11"/>
          </p:nvPr>
        </p:nvSpPr>
        <p:spPr/>
        <p:txBody>
          <a:bodyPr/>
          <a:lstStyle/>
          <a:p>
            <a:endParaRPr lang="en-US"/>
          </a:p>
        </p:txBody>
      </p:sp>
      <p:sp>
        <p:nvSpPr>
          <p:cNvPr id="7" name="Rectangle 6"/>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B15B3979-4235-4F90-9FFC-7D090E5199B5}" type="slidenum">
              <a:rPr lang="en-US" smtClean="0"/>
              <a:t>‹#›</a:t>
            </a:fld>
            <a:endParaRPr lang="en-US"/>
          </a:p>
        </p:txBody>
      </p:sp>
    </p:spTree>
    <p:extLst>
      <p:ext uri="{BB962C8B-B14F-4D97-AF65-F5344CB8AC3E}">
        <p14:creationId xmlns:p14="http://schemas.microsoft.com/office/powerpoint/2010/main" val="36420024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423593" cy="709864"/>
          </a:xfrm>
        </p:spPr>
        <p:txBody>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866440" y="2489200"/>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2" name="Text Placeholder 3"/>
          <p:cNvSpPr>
            <a:spLocks noGrp="1"/>
          </p:cNvSpPr>
          <p:nvPr>
            <p:ph type="body" sz="half" idx="15"/>
          </p:nvPr>
        </p:nvSpPr>
        <p:spPr>
          <a:xfrm>
            <a:off x="866440" y="3147164"/>
            <a:ext cx="2313432"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405614"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Text Placeholder 3"/>
          <p:cNvSpPr>
            <a:spLocks noGrp="1"/>
          </p:cNvSpPr>
          <p:nvPr>
            <p:ph type="body" sz="half" idx="16"/>
          </p:nvPr>
        </p:nvSpPr>
        <p:spPr>
          <a:xfrm>
            <a:off x="3408471" y="3147164"/>
            <a:ext cx="2318918"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5958642"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4" name="Text Placeholder 3"/>
          <p:cNvSpPr>
            <a:spLocks noGrp="1"/>
          </p:cNvSpPr>
          <p:nvPr>
            <p:ph type="body" sz="half" idx="17"/>
          </p:nvPr>
        </p:nvSpPr>
        <p:spPr>
          <a:xfrm>
            <a:off x="5960935" y="3147164"/>
            <a:ext cx="2316625"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294530"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A8C00569-516B-4A87-BE0F-9C45660D9A39}" type="datetime1">
              <a:rPr lang="en-US" smtClean="0"/>
              <a:t>10/28/2024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B15B3979-4235-4F90-9FFC-7D090E5199B5}" type="slidenum">
              <a:rPr lang="en-US" smtClean="0"/>
              <a:t>‹#›</a:t>
            </a:fld>
            <a:endParaRPr lang="en-US"/>
          </a:p>
        </p:txBody>
      </p:sp>
    </p:spTree>
    <p:extLst>
      <p:ext uri="{BB962C8B-B14F-4D97-AF65-F5344CB8AC3E}">
        <p14:creationId xmlns:p14="http://schemas.microsoft.com/office/powerpoint/2010/main" val="17672229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345260" cy="709864"/>
          </a:xfrm>
        </p:spPr>
        <p:txBody>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866440" y="4179596"/>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2" name="Picture Placeholder 2"/>
          <p:cNvSpPr>
            <a:spLocks noGrp="1" noChangeAspect="1"/>
          </p:cNvSpPr>
          <p:nvPr>
            <p:ph type="pic" idx="15"/>
          </p:nvPr>
        </p:nvSpPr>
        <p:spPr>
          <a:xfrm>
            <a:off x="1019055"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8"/>
          </p:nvPr>
        </p:nvSpPr>
        <p:spPr>
          <a:xfrm>
            <a:off x="866439" y="4837558"/>
            <a:ext cx="2313432"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411125" y="4179595"/>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8" name="Picture Placeholder 2"/>
          <p:cNvSpPr>
            <a:spLocks noGrp="1" noChangeAspect="1"/>
          </p:cNvSpPr>
          <p:nvPr>
            <p:ph type="pic" idx="21"/>
          </p:nvPr>
        </p:nvSpPr>
        <p:spPr>
          <a:xfrm>
            <a:off x="3553189"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411125" y="484820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5958642" y="4179596"/>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9" name="Picture Placeholder 2"/>
          <p:cNvSpPr>
            <a:spLocks noGrp="1" noChangeAspect="1"/>
          </p:cNvSpPr>
          <p:nvPr>
            <p:ph type="pic" idx="22"/>
          </p:nvPr>
        </p:nvSpPr>
        <p:spPr>
          <a:xfrm>
            <a:off x="6108641"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5958642" y="483755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40" name="Straight Connector 39"/>
          <p:cNvCxnSpPr/>
          <p:nvPr/>
        </p:nvCxnSpPr>
        <p:spPr>
          <a:xfrm>
            <a:off x="3290019"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B63D707-B4AD-42C0-9391-99CBDEC993A3}" type="datetime1">
              <a:rPr lang="en-US" smtClean="0"/>
              <a:t>10/28/2024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B15B3979-4235-4F90-9FFC-7D090E5199B5}" type="slidenum">
              <a:rPr lang="en-US" smtClean="0"/>
              <a:t>‹#›</a:t>
            </a:fld>
            <a:endParaRPr lang="en-US"/>
          </a:p>
        </p:txBody>
      </p:sp>
    </p:spTree>
    <p:extLst>
      <p:ext uri="{BB962C8B-B14F-4D97-AF65-F5344CB8AC3E}">
        <p14:creationId xmlns:p14="http://schemas.microsoft.com/office/powerpoint/2010/main" val="2540148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621301" y="6387910"/>
            <a:ext cx="990599" cy="228659"/>
          </a:xfrm>
        </p:spPr>
        <p:txBody>
          <a:bodyPr/>
          <a:lstStyle/>
          <a:p>
            <a:fld id="{679EA8B7-3991-4134-BBDE-5E912EBD4319}" type="datetime1">
              <a:rPr lang="en-US" smtClean="0"/>
              <a:t>10/28/2024</a:t>
            </a:fld>
            <a:endParaRPr lang="en-US"/>
          </a:p>
        </p:txBody>
      </p:sp>
      <p:sp>
        <p:nvSpPr>
          <p:cNvPr id="5" name="Footer Placeholder 4"/>
          <p:cNvSpPr>
            <a:spLocks noGrp="1"/>
          </p:cNvSpPr>
          <p:nvPr>
            <p:ph type="ftr" sz="quarter" idx="11"/>
          </p:nvPr>
        </p:nvSpPr>
        <p:spPr>
          <a:xfrm>
            <a:off x="516133" y="6387910"/>
            <a:ext cx="3859795" cy="228660"/>
          </a:xfrm>
        </p:spPr>
        <p:txBody>
          <a:bodyPr/>
          <a:lstStyle/>
          <a:p>
            <a:endParaRPr lang="en-US"/>
          </a:p>
        </p:txBody>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B15B3979-4235-4F90-9FFC-7D090E5199B5}" type="slidenum">
              <a:rPr lang="en-US" smtClean="0"/>
              <a:t>‹#›</a:t>
            </a:fld>
            <a:endParaRPr lang="en-US"/>
          </a:p>
        </p:txBody>
      </p:sp>
    </p:spTree>
    <p:extLst>
      <p:ext uri="{BB962C8B-B14F-4D97-AF65-F5344CB8AC3E}">
        <p14:creationId xmlns:p14="http://schemas.microsoft.com/office/powerpoint/2010/main" val="40529581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1588" y="0"/>
            <a:ext cx="9120420" cy="6860798"/>
            <a:chOff x="-1588" y="0"/>
            <a:chExt cx="9120420" cy="6860798"/>
          </a:xfrm>
        </p:grpSpPr>
        <p:sp>
          <p:nvSpPr>
            <p:cNvPr id="11" name="Rectangle 10"/>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4966650">
              <a:off x="4673046" y="5107506"/>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grpSp>
      <p:sp>
        <p:nvSpPr>
          <p:cNvPr id="17" name="Rectangle 16"/>
          <p:cNvSpPr/>
          <p:nvPr/>
        </p:nvSpPr>
        <p:spPr>
          <a:xfrm>
            <a:off x="414867" y="402165"/>
            <a:ext cx="46105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bwMode="gray">
          <a:xfrm rot="5400000">
            <a:off x="1299309"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sp>
        <p:nvSpPr>
          <p:cNvPr id="2" name="Vertical Title 1"/>
          <p:cNvSpPr>
            <a:spLocks noGrp="1"/>
          </p:cNvSpPr>
          <p:nvPr>
            <p:ph type="title" orient="vert"/>
          </p:nvPr>
        </p:nvSpPr>
        <p:spPr>
          <a:xfrm>
            <a:off x="6174928" y="1447799"/>
            <a:ext cx="1113516" cy="4572001"/>
          </a:xfrm>
        </p:spPr>
        <p:txBody>
          <a:bodyPr vert="eaVert" anchor="ctr"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66738" y="1447799"/>
            <a:ext cx="4416936" cy="45720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72C4DBA-211D-41F0-974D-38E0C723CD8D}" type="datetime1">
              <a:rPr lang="en-US" smtClean="0"/>
              <a:t>10/28/2024</a:t>
            </a:fld>
            <a:endParaRPr lang="en-US"/>
          </a:p>
        </p:txBody>
      </p:sp>
      <p:sp>
        <p:nvSpPr>
          <p:cNvPr id="5" name="Footer Placeholder 4"/>
          <p:cNvSpPr>
            <a:spLocks noGrp="1"/>
          </p:cNvSpPr>
          <p:nvPr>
            <p:ph type="ftr" sz="quarter" idx="11"/>
          </p:nvPr>
        </p:nvSpPr>
        <p:spPr>
          <a:xfrm>
            <a:off x="538546" y="6365498"/>
            <a:ext cx="3859795" cy="228660"/>
          </a:xfrm>
        </p:spPr>
        <p:txBody>
          <a:bodyPr/>
          <a:lstStyle/>
          <a:p>
            <a:endParaRPr lang="en-US"/>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B15B3979-4235-4F90-9FFC-7D090E5199B5}" type="slidenum">
              <a:rPr lang="en-US" smtClean="0"/>
              <a:t>‹#›</a:t>
            </a:fld>
            <a:endParaRPr lang="en-US"/>
          </a:p>
        </p:txBody>
      </p:sp>
    </p:spTree>
    <p:extLst>
      <p:ext uri="{BB962C8B-B14F-4D97-AF65-F5344CB8AC3E}">
        <p14:creationId xmlns:p14="http://schemas.microsoft.com/office/powerpoint/2010/main" val="235460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14" name="Rectangle 13"/>
            <p:cNvSpPr/>
            <p:nvPr/>
          </p:nvSpPr>
          <p:spPr>
            <a:xfrm>
              <a:off x="0" y="0"/>
              <a:ext cx="9118832"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21010068">
              <a:off x="6359946" y="179029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5" name="Freeform 24"/>
            <p:cNvSpPr/>
            <p:nvPr/>
          </p:nvSpPr>
          <p:spPr bwMode="gray">
            <a:xfrm>
              <a:off x="485023" y="1856450"/>
              <a:ext cx="8173954" cy="4535226"/>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Placeholder 1"/>
          <p:cNvSpPr>
            <a:spLocks noGrp="1"/>
          </p:cNvSpPr>
          <p:nvPr>
            <p:ph type="title"/>
          </p:nvPr>
        </p:nvSpPr>
        <p:spPr bwMode="gray">
          <a:xfrm>
            <a:off x="866440" y="927099"/>
            <a:ext cx="6345260" cy="709865"/>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64382" y="2489200"/>
            <a:ext cx="6345260" cy="35306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574443" y="6365498"/>
            <a:ext cx="990599" cy="228659"/>
          </a:xfrm>
          <a:prstGeom prst="rect">
            <a:avLst/>
          </a:prstGeom>
        </p:spPr>
        <p:txBody>
          <a:bodyPr vert="horz" lIns="91440" tIns="45720" rIns="91440" bIns="45720" rtlCol="0" anchor="b"/>
          <a:lstStyle>
            <a:lvl1pPr algn="r">
              <a:defRPr sz="900" b="1" i="0">
                <a:solidFill>
                  <a:schemeClr val="accent1"/>
                </a:solidFill>
              </a:defRPr>
            </a:lvl1pPr>
          </a:lstStyle>
          <a:p>
            <a:fld id="{12EA2AEF-E640-4B97-BF14-090D1E5A104D}" type="datetime1">
              <a:rPr lang="en-US" smtClean="0"/>
              <a:t>10/28/2024</a:t>
            </a:fld>
            <a:endParaRPr lang="en-US"/>
          </a:p>
        </p:txBody>
      </p:sp>
      <p:sp>
        <p:nvSpPr>
          <p:cNvPr id="5" name="Footer Placeholder 4"/>
          <p:cNvSpPr>
            <a:spLocks noGrp="1"/>
          </p:cNvSpPr>
          <p:nvPr>
            <p:ph type="ftr" sz="quarter" idx="3"/>
          </p:nvPr>
        </p:nvSpPr>
        <p:spPr>
          <a:xfrm>
            <a:off x="590843" y="6365497"/>
            <a:ext cx="3859795" cy="228660"/>
          </a:xfrm>
          <a:prstGeom prst="rect">
            <a:avLst/>
          </a:prstGeom>
        </p:spPr>
        <p:txBody>
          <a:bodyPr vert="horz" lIns="91440" tIns="45720" rIns="91440" bIns="45720" rtlCol="0" anchor="b"/>
          <a:lstStyle>
            <a:lvl1pPr algn="l">
              <a:defRPr sz="900" b="1" i="0">
                <a:solidFill>
                  <a:schemeClr val="accent1"/>
                </a:solidFill>
              </a:defRPr>
            </a:lvl1pPr>
          </a:lstStyle>
          <a:p>
            <a:endParaRPr lang="en-US"/>
          </a:p>
        </p:txBody>
      </p:sp>
      <p:sp>
        <p:nvSpPr>
          <p:cNvPr id="26" name="Rectangle 25"/>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8" name="Slide Number Placeholder 5"/>
          <p:cNvSpPr>
            <a:spLocks noGrp="1"/>
          </p:cNvSpPr>
          <p:nvPr>
            <p:ph type="sldNum" sz="quarter" idx="4"/>
          </p:nvPr>
        </p:nvSpPr>
        <p:spPr bwMode="gray">
          <a:xfrm>
            <a:off x="7678616" y="295730"/>
            <a:ext cx="791308" cy="767687"/>
          </a:xfrm>
          <a:prstGeom prst="rect">
            <a:avLst/>
          </a:prstGeom>
        </p:spPr>
        <p:txBody>
          <a:bodyPr anchor="b"/>
          <a:lstStyle>
            <a:lvl1pPr algn="ctr">
              <a:defRPr sz="2800">
                <a:solidFill>
                  <a:schemeClr val="bg1"/>
                </a:solidFill>
              </a:defRPr>
            </a:lvl1pPr>
          </a:lstStyle>
          <a:p>
            <a:fld id="{B15B3979-4235-4F90-9FFC-7D090E5199B5}" type="slidenum">
              <a:rPr lang="en-US" smtClean="0"/>
              <a:t>‹#›</a:t>
            </a:fld>
            <a:endParaRPr lang="en-US"/>
          </a:p>
        </p:txBody>
      </p:sp>
    </p:spTree>
    <p:extLst>
      <p:ext uri="{BB962C8B-B14F-4D97-AF65-F5344CB8AC3E}">
        <p14:creationId xmlns:p14="http://schemas.microsoft.com/office/powerpoint/2010/main" val="460890845"/>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hf hdr="0" ftr="0" dt="0"/>
  <p:txStyles>
    <p:titleStyle>
      <a:lvl1pPr algn="l" defTabSz="457200" rtl="0" eaLnBrk="1" latinLnBrk="0" hangingPunct="1">
        <a:spcBef>
          <a:spcPct val="0"/>
        </a:spcBef>
        <a:buNone/>
        <a:defRPr sz="3200" b="0" i="0" kern="120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685800" indent="-283464"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96012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23444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150876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18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0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225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24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66440" y="1239253"/>
            <a:ext cx="7435349" cy="3092115"/>
          </a:xfrm>
        </p:spPr>
        <p:txBody>
          <a:bodyPr>
            <a:normAutofit fontScale="90000"/>
          </a:bodyPr>
          <a:lstStyle/>
          <a:p>
            <a:pPr algn="ctr"/>
            <a:r>
              <a:rPr lang="en-US" sz="5300" b="1" dirty="0">
                <a:latin typeface="Arial" panose="020B0604020202020204" pitchFamily="34" charset="0"/>
                <a:cs typeface="Arial" panose="020B0604020202020204" pitchFamily="34" charset="0"/>
              </a:rPr>
              <a:t>INTERNATIONAL BUSINESS </a:t>
            </a:r>
            <a:r>
              <a:rPr lang="en-US" sz="5300" b="1" dirty="0" smtClean="0">
                <a:latin typeface="Arial" panose="020B0604020202020204" pitchFamily="34" charset="0"/>
                <a:cs typeface="Arial" panose="020B0604020202020204" pitchFamily="34" charset="0"/>
              </a:rPr>
              <a:t>MANAGEMENT</a:t>
            </a:r>
            <a:r>
              <a:rPr lang="en-US" b="1" dirty="0" smtClean="0">
                <a:latin typeface="Arial" panose="020B0604020202020204" pitchFamily="34" charset="0"/>
                <a:cs typeface="Arial" panose="020B0604020202020204" pitchFamily="34" charset="0"/>
              </a:rPr>
              <a:t/>
            </a:r>
            <a:br>
              <a:rPr lang="en-US" b="1" dirty="0" smtClean="0">
                <a:latin typeface="Arial" panose="020B0604020202020204" pitchFamily="34" charset="0"/>
                <a:cs typeface="Arial" panose="020B0604020202020204" pitchFamily="34" charset="0"/>
              </a:rPr>
            </a:br>
            <a:endParaRPr lang="en-US" dirty="0"/>
          </a:p>
        </p:txBody>
      </p:sp>
      <p:sp>
        <p:nvSpPr>
          <p:cNvPr id="3" name="Subtitle 2"/>
          <p:cNvSpPr>
            <a:spLocks noGrp="1"/>
          </p:cNvSpPr>
          <p:nvPr>
            <p:ph type="subTitle" idx="1"/>
          </p:nvPr>
        </p:nvSpPr>
        <p:spPr>
          <a:xfrm>
            <a:off x="866440" y="4427621"/>
            <a:ext cx="7435349" cy="1491916"/>
          </a:xfrm>
        </p:spPr>
        <p:txBody>
          <a:bodyPr>
            <a:normAutofit fontScale="92500"/>
          </a:bodyPr>
          <a:lstStyle/>
          <a:p>
            <a:pPr algn="ctr"/>
            <a:r>
              <a:rPr lang="en-US" sz="2600" b="1" dirty="0">
                <a:latin typeface="Arial" panose="020B0604020202020204" pitchFamily="34" charset="0"/>
                <a:cs typeface="Arial" panose="020B0604020202020204" pitchFamily="34" charset="0"/>
              </a:rPr>
              <a:t>Week </a:t>
            </a:r>
            <a:r>
              <a:rPr lang="en-US" sz="2600" b="1" dirty="0" smtClean="0">
                <a:latin typeface="Arial" panose="020B0604020202020204" pitchFamily="34" charset="0"/>
                <a:cs typeface="Arial" panose="020B0604020202020204" pitchFamily="34" charset="0"/>
              </a:rPr>
              <a:t>10: </a:t>
            </a:r>
            <a:r>
              <a:rPr lang="en-US" sz="2600" b="1" cap="none" dirty="0" smtClean="0">
                <a:latin typeface="Arial" panose="020B0604020202020204" pitchFamily="34" charset="0"/>
                <a:cs typeface="Arial" panose="020B0604020202020204" pitchFamily="34" charset="0"/>
              </a:rPr>
              <a:t>Formulation of National Trade Policies</a:t>
            </a:r>
            <a:endParaRPr lang="en-US" sz="2600" b="1" dirty="0">
              <a:latin typeface="Arial" panose="020B0604020202020204" pitchFamily="34" charset="0"/>
              <a:cs typeface="Arial" panose="020B0604020202020204" pitchFamily="34" charset="0"/>
            </a:endParaRPr>
          </a:p>
          <a:p>
            <a:pPr algn="ctr"/>
            <a:r>
              <a:rPr lang="en-US" sz="2200" dirty="0">
                <a:latin typeface="Arial" panose="020B0604020202020204" pitchFamily="34" charset="0"/>
                <a:cs typeface="Arial" panose="020B0604020202020204" pitchFamily="34" charset="0"/>
              </a:rPr>
              <a:t>BY </a:t>
            </a:r>
          </a:p>
          <a:p>
            <a:pPr algn="ctr"/>
            <a:r>
              <a:rPr lang="en-US" sz="2200" dirty="0">
                <a:latin typeface="Arial" panose="020B0604020202020204" pitchFamily="34" charset="0"/>
                <a:cs typeface="Arial" panose="020B0604020202020204" pitchFamily="34" charset="0"/>
              </a:rPr>
              <a:t>DR JULIUS KAHUTHIA MWANGI</a:t>
            </a:r>
          </a:p>
        </p:txBody>
      </p:sp>
    </p:spTree>
    <p:extLst>
      <p:ext uri="{BB962C8B-B14F-4D97-AF65-F5344CB8AC3E}">
        <p14:creationId xmlns:p14="http://schemas.microsoft.com/office/powerpoint/2010/main" val="2521305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dirty="0" smtClean="0">
                <a:latin typeface="Arial" panose="020B0604020202020204" pitchFamily="34" charset="0"/>
                <a:cs typeface="Arial" panose="020B0604020202020204" pitchFamily="34" charset="0"/>
              </a:rPr>
              <a:t>Expected Learning Outcomes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65484" y="2489200"/>
            <a:ext cx="7206916" cy="3530600"/>
          </a:xfrm>
        </p:spPr>
        <p:txBody>
          <a:bodyPr>
            <a:normAutofit/>
          </a:bodyPr>
          <a:lstStyle/>
          <a:p>
            <a:pPr marL="0" indent="0" algn="just">
              <a:buNone/>
            </a:pPr>
            <a:r>
              <a:rPr lang="en-US" sz="2400" dirty="0" smtClean="0">
                <a:latin typeface="Arial" panose="020B0604020202020204" pitchFamily="34" charset="0"/>
                <a:cs typeface="Arial" panose="020B0604020202020204" pitchFamily="34" charset="0"/>
              </a:rPr>
              <a:t>By the end of this lesson, you should be able to;</a:t>
            </a:r>
          </a:p>
          <a:p>
            <a:pPr algn="just">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Distinguish Tariffs </a:t>
            </a:r>
            <a:r>
              <a:rPr lang="en-US" sz="2400" dirty="0">
                <a:latin typeface="Arial" panose="020B0604020202020204" pitchFamily="34" charset="0"/>
                <a:cs typeface="Arial" panose="020B0604020202020204" pitchFamily="34" charset="0"/>
              </a:rPr>
              <a:t>Barriers </a:t>
            </a:r>
            <a:r>
              <a:rPr lang="en-US" sz="2400" dirty="0" smtClean="0">
                <a:latin typeface="Arial" panose="020B0604020202020204" pitchFamily="34" charset="0"/>
                <a:cs typeface="Arial" panose="020B0604020202020204" pitchFamily="34" charset="0"/>
              </a:rPr>
              <a:t>and Nontariff </a:t>
            </a:r>
            <a:r>
              <a:rPr lang="en-US" sz="2400" dirty="0">
                <a:latin typeface="Arial" panose="020B0604020202020204" pitchFamily="34" charset="0"/>
                <a:cs typeface="Arial" panose="020B0604020202020204" pitchFamily="34" charset="0"/>
              </a:rPr>
              <a:t>Barriers </a:t>
            </a:r>
            <a:endParaRPr lang="en-US" sz="2400" dirty="0" smtClean="0">
              <a:latin typeface="Arial" panose="020B0604020202020204" pitchFamily="34" charset="0"/>
              <a:cs typeface="Arial" panose="020B0604020202020204" pitchFamily="34" charset="0"/>
            </a:endParaRPr>
          </a:p>
          <a:p>
            <a:pPr algn="just">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Explain why nations develop trade policies</a:t>
            </a:r>
          </a:p>
          <a:p>
            <a:pPr algn="just">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Explain the role of </a:t>
            </a:r>
            <a:r>
              <a:rPr lang="en-US" sz="2400" dirty="0">
                <a:latin typeface="Arial" panose="020B0604020202020204" pitchFamily="34" charset="0"/>
                <a:cs typeface="Arial" panose="020B0604020202020204" pitchFamily="34" charset="0"/>
              </a:rPr>
              <a:t>Export Financing </a:t>
            </a:r>
            <a:r>
              <a:rPr lang="en-US" sz="2400" dirty="0" smtClean="0">
                <a:latin typeface="Arial" panose="020B0604020202020204" pitchFamily="34" charset="0"/>
                <a:cs typeface="Arial" panose="020B0604020202020204" pitchFamily="34" charset="0"/>
              </a:rPr>
              <a:t>Programs in international business </a:t>
            </a:r>
            <a:endParaRPr lang="en-US" sz="2400" dirty="0">
              <a:latin typeface="Arial" panose="020B0604020202020204" pitchFamily="34" charset="0"/>
              <a:cs typeface="Arial" panose="020B0604020202020204" pitchFamily="34" charset="0"/>
            </a:endParaRPr>
          </a:p>
          <a:p>
            <a:pPr algn="just">
              <a:buFont typeface="Wingdings" panose="05000000000000000000" pitchFamily="2" charset="2"/>
              <a:buChar char="Ø"/>
            </a:pPr>
            <a:endParaRPr lang="en-US" sz="2400" dirty="0">
              <a:latin typeface="Arial" panose="020B0604020202020204" pitchFamily="34" charset="0"/>
              <a:cs typeface="Arial" panose="020B0604020202020204" pitchFamily="34" charset="0"/>
            </a:endParaRPr>
          </a:p>
          <a:p>
            <a:pPr algn="just">
              <a:buFont typeface="Wingdings" panose="05000000000000000000" pitchFamily="2" charset="2"/>
              <a:buChar char="Ø"/>
            </a:pPr>
            <a:endParaRPr lang="en-US" sz="2400" dirty="0">
              <a:latin typeface="Arial" panose="020B0604020202020204" pitchFamily="34" charset="0"/>
              <a:cs typeface="Arial" panose="020B0604020202020204" pitchFamily="34" charset="0"/>
            </a:endParaRPr>
          </a:p>
          <a:p>
            <a:pPr algn="just"/>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2</a:t>
            </a:fld>
            <a:endParaRPr lang="en-US"/>
          </a:p>
        </p:txBody>
      </p:sp>
    </p:spTree>
    <p:extLst>
      <p:ext uri="{BB962C8B-B14F-4D97-AF65-F5344CB8AC3E}">
        <p14:creationId xmlns:p14="http://schemas.microsoft.com/office/powerpoint/2010/main" val="13534488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crush"/>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dirty="0" smtClean="0">
                <a:latin typeface="Arial" panose="020B0604020202020204" pitchFamily="34" charset="0"/>
                <a:cs typeface="Arial" panose="020B0604020202020204" pitchFamily="34" charset="0"/>
              </a:rPr>
              <a:t>Part One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Ø"/>
            </a:pPr>
            <a:r>
              <a:rPr lang="en-US" sz="2400" dirty="0">
                <a:latin typeface="Arial" panose="020B0604020202020204" pitchFamily="34" charset="0"/>
                <a:cs typeface="Arial" panose="020B0604020202020204" pitchFamily="34" charset="0"/>
              </a:rPr>
              <a:t>Introduction</a:t>
            </a:r>
            <a:endParaRPr lang="en-US" sz="2400" dirty="0" smtClean="0">
              <a:latin typeface="Arial" panose="020B0604020202020204" pitchFamily="34" charset="0"/>
              <a:cs typeface="Arial" panose="020B0604020202020204" pitchFamily="34" charset="0"/>
            </a:endParaRPr>
          </a:p>
          <a:p>
            <a:pPr algn="just">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Developing </a:t>
            </a:r>
            <a:r>
              <a:rPr lang="en-US" sz="2400" dirty="0">
                <a:latin typeface="Arial" panose="020B0604020202020204" pitchFamily="34" charset="0"/>
                <a:cs typeface="Arial" panose="020B0604020202020204" pitchFamily="34" charset="0"/>
              </a:rPr>
              <a:t>National Trade Policies </a:t>
            </a:r>
            <a:endParaRPr lang="en-US" sz="2400" dirty="0" smtClean="0">
              <a:latin typeface="Arial" panose="020B0604020202020204" pitchFamily="34" charset="0"/>
              <a:cs typeface="Arial" panose="020B0604020202020204" pitchFamily="34" charset="0"/>
            </a:endParaRPr>
          </a:p>
          <a:p>
            <a:pPr algn="just">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Rationales </a:t>
            </a:r>
            <a:r>
              <a:rPr lang="en-US" sz="2400" dirty="0">
                <a:latin typeface="Arial" panose="020B0604020202020204" pitchFamily="34" charset="0"/>
                <a:cs typeface="Arial" panose="020B0604020202020204" pitchFamily="34" charset="0"/>
              </a:rPr>
              <a:t>for Trade Intervention</a:t>
            </a:r>
            <a:endParaRPr lang="en-US" sz="2400" dirty="0" smtClean="0">
              <a:latin typeface="Arial" panose="020B0604020202020204" pitchFamily="34" charset="0"/>
              <a:cs typeface="Arial" panose="020B0604020202020204" pitchFamily="34" charset="0"/>
            </a:endParaRPr>
          </a:p>
          <a:p>
            <a:pPr algn="just">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National </a:t>
            </a:r>
            <a:r>
              <a:rPr lang="en-US" sz="2400" dirty="0">
                <a:latin typeface="Arial" panose="020B0604020202020204" pitchFamily="34" charset="0"/>
                <a:cs typeface="Arial" panose="020B0604020202020204" pitchFamily="34" charset="0"/>
              </a:rPr>
              <a:t>Trade Policies </a:t>
            </a:r>
            <a:endParaRPr lang="en-US" sz="2400" dirty="0" smtClean="0">
              <a:latin typeface="Arial" panose="020B0604020202020204" pitchFamily="34" charset="0"/>
              <a:cs typeface="Arial" panose="020B0604020202020204" pitchFamily="34" charset="0"/>
            </a:endParaRPr>
          </a:p>
          <a:p>
            <a:pPr algn="just">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Components </a:t>
            </a:r>
            <a:r>
              <a:rPr lang="en-US" sz="2400" dirty="0">
                <a:latin typeface="Arial" panose="020B0604020202020204" pitchFamily="34" charset="0"/>
                <a:cs typeface="Arial" panose="020B0604020202020204" pitchFamily="34" charset="0"/>
              </a:rPr>
              <a:t>of National Trade </a:t>
            </a:r>
            <a:r>
              <a:rPr lang="en-US" sz="2400" dirty="0" smtClean="0">
                <a:latin typeface="Arial" panose="020B0604020202020204" pitchFamily="34" charset="0"/>
                <a:cs typeface="Arial" panose="020B0604020202020204" pitchFamily="34" charset="0"/>
              </a:rPr>
              <a:t>Policies</a:t>
            </a:r>
            <a:endParaRPr lang="en-US" sz="2400"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3</a:t>
            </a:fld>
            <a:endParaRPr lang="en-US"/>
          </a:p>
        </p:txBody>
      </p:sp>
    </p:spTree>
    <p:extLst>
      <p:ext uri="{BB962C8B-B14F-4D97-AF65-F5344CB8AC3E}">
        <p14:creationId xmlns:p14="http://schemas.microsoft.com/office/powerpoint/2010/main" val="6334784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dirty="0" smtClean="0">
                <a:latin typeface="Arial" panose="020B0604020202020204" pitchFamily="34" charset="0"/>
                <a:cs typeface="Arial" panose="020B0604020202020204" pitchFamily="34" charset="0"/>
              </a:rPr>
              <a:t>Introduction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r>
              <a:rPr lang="en-US" sz="2400" dirty="0" smtClean="0">
                <a:latin typeface="Arial" panose="020B0604020202020204" pitchFamily="34" charset="0"/>
                <a:cs typeface="Arial" panose="020B0604020202020204" pitchFamily="34" charset="0"/>
              </a:rPr>
              <a:t>The formulation of national trade policies is a complex process that requires careful analysis, stakeholder engagement, and strategic planning. </a:t>
            </a:r>
          </a:p>
          <a:p>
            <a:pPr algn="just"/>
            <a:r>
              <a:rPr lang="en-US" sz="2400" dirty="0" smtClean="0">
                <a:latin typeface="Arial" panose="020B0604020202020204" pitchFamily="34" charset="0"/>
                <a:cs typeface="Arial" panose="020B0604020202020204" pitchFamily="34" charset="0"/>
              </a:rPr>
              <a:t>By considering a wide range of factors and aligning policies with national goals, governments can create effective trade frameworks that promote economic growth and global competitiveness.</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4</a:t>
            </a:fld>
            <a:endParaRPr lang="en-US"/>
          </a:p>
        </p:txBody>
      </p:sp>
    </p:spTree>
    <p:extLst>
      <p:ext uri="{BB962C8B-B14F-4D97-AF65-F5344CB8AC3E}">
        <p14:creationId xmlns:p14="http://schemas.microsoft.com/office/powerpoint/2010/main" val="37959057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Developing National Trade Policies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marL="0" indent="0" algn="just">
              <a:buNone/>
            </a:pPr>
            <a:r>
              <a:rPr lang="en-US" sz="2400" b="1" dirty="0" smtClean="0">
                <a:solidFill>
                  <a:schemeClr val="accent1">
                    <a:lumMod val="60000"/>
                    <a:lumOff val="40000"/>
                  </a:schemeClr>
                </a:solidFill>
                <a:latin typeface="Arial" panose="020B0604020202020204" pitchFamily="34" charset="0"/>
                <a:cs typeface="Arial" panose="020B0604020202020204" pitchFamily="34" charset="0"/>
              </a:rPr>
              <a:t>Assessment of Economic Conditions</a:t>
            </a:r>
          </a:p>
          <a:p>
            <a:pPr algn="just"/>
            <a:r>
              <a:rPr lang="en-US" sz="2400" b="1" dirty="0" smtClean="0">
                <a:latin typeface="Arial" panose="020B0604020202020204" pitchFamily="34" charset="0"/>
                <a:cs typeface="Arial" panose="020B0604020202020204" pitchFamily="34" charset="0"/>
              </a:rPr>
              <a:t>Economic Analysis</a:t>
            </a:r>
            <a:r>
              <a:rPr lang="en-US" sz="2400" dirty="0" smtClean="0">
                <a:latin typeface="Arial" panose="020B0604020202020204" pitchFamily="34" charset="0"/>
                <a:cs typeface="Arial" panose="020B0604020202020204" pitchFamily="34" charset="0"/>
              </a:rPr>
              <a:t>: Evaluate current economic conditions, including GDP growth, trade balances, and sectoral strengths and weaknesses.</a:t>
            </a:r>
          </a:p>
          <a:p>
            <a:pPr algn="just"/>
            <a:r>
              <a:rPr lang="en-US" sz="2400" b="1" dirty="0" smtClean="0">
                <a:latin typeface="Arial" panose="020B0604020202020204" pitchFamily="34" charset="0"/>
                <a:cs typeface="Arial" panose="020B0604020202020204" pitchFamily="34" charset="0"/>
              </a:rPr>
              <a:t>Market Research</a:t>
            </a:r>
            <a:r>
              <a:rPr lang="en-US" sz="2400" dirty="0" smtClean="0">
                <a:latin typeface="Arial" panose="020B0604020202020204" pitchFamily="34" charset="0"/>
                <a:cs typeface="Arial" panose="020B0604020202020204" pitchFamily="34" charset="0"/>
              </a:rPr>
              <a:t>: Identify potential markets for exports and analyze foreign market conditions, including demand, competition, and regulations.</a:t>
            </a:r>
          </a:p>
          <a:p>
            <a:pPr marL="0" indent="0" algn="just">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5</a:t>
            </a:fld>
            <a:endParaRPr lang="en-US"/>
          </a:p>
        </p:txBody>
      </p:sp>
    </p:spTree>
    <p:extLst>
      <p:ext uri="{BB962C8B-B14F-4D97-AF65-F5344CB8AC3E}">
        <p14:creationId xmlns:p14="http://schemas.microsoft.com/office/powerpoint/2010/main" val="27884323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Developing National Trade Policies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marL="0" indent="0" algn="just">
              <a:buNone/>
            </a:pPr>
            <a:r>
              <a:rPr lang="en-US" sz="2400" b="1" dirty="0" smtClean="0">
                <a:solidFill>
                  <a:schemeClr val="accent1">
                    <a:lumMod val="60000"/>
                    <a:lumOff val="40000"/>
                  </a:schemeClr>
                </a:solidFill>
                <a:latin typeface="Arial" panose="020B0604020202020204" pitchFamily="34" charset="0"/>
                <a:cs typeface="Arial" panose="020B0604020202020204" pitchFamily="34" charset="0"/>
              </a:rPr>
              <a:t>Stakeholder Consultation</a:t>
            </a:r>
          </a:p>
          <a:p>
            <a:pPr algn="just"/>
            <a:r>
              <a:rPr lang="en-US" sz="2400" b="1" dirty="0" smtClean="0">
                <a:latin typeface="Arial" panose="020B0604020202020204" pitchFamily="34" charset="0"/>
                <a:cs typeface="Arial" panose="020B0604020202020204" pitchFamily="34" charset="0"/>
              </a:rPr>
              <a:t>Engagement with Industry</a:t>
            </a:r>
            <a:r>
              <a:rPr lang="en-US" sz="2400" dirty="0" smtClean="0">
                <a:latin typeface="Arial" panose="020B0604020202020204" pitchFamily="34" charset="0"/>
                <a:cs typeface="Arial" panose="020B0604020202020204" pitchFamily="34" charset="0"/>
              </a:rPr>
              <a:t>: Consult with businesses, trade associations, and industry experts to understand their needs and challenges.</a:t>
            </a:r>
          </a:p>
          <a:p>
            <a:pPr algn="just"/>
            <a:r>
              <a:rPr lang="en-US" sz="2400" b="1" dirty="0" smtClean="0">
                <a:latin typeface="Arial" panose="020B0604020202020204" pitchFamily="34" charset="0"/>
                <a:cs typeface="Arial" panose="020B0604020202020204" pitchFamily="34" charset="0"/>
              </a:rPr>
              <a:t>Public Input</a:t>
            </a:r>
            <a:r>
              <a:rPr lang="en-US" sz="2400" dirty="0" smtClean="0">
                <a:latin typeface="Arial" panose="020B0604020202020204" pitchFamily="34" charset="0"/>
                <a:cs typeface="Arial" panose="020B0604020202020204" pitchFamily="34" charset="0"/>
              </a:rPr>
              <a:t>: Gather feedback from the public and advocacy groups to consider social and environmental impacts.</a:t>
            </a:r>
          </a:p>
          <a:p>
            <a:pPr marL="0" indent="0" algn="just">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6</a:t>
            </a:fld>
            <a:endParaRPr lang="en-US"/>
          </a:p>
        </p:txBody>
      </p:sp>
    </p:spTree>
    <p:extLst>
      <p:ext uri="{BB962C8B-B14F-4D97-AF65-F5344CB8AC3E}">
        <p14:creationId xmlns:p14="http://schemas.microsoft.com/office/powerpoint/2010/main" val="3489306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Developing National Trade Policies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64382" y="2489200"/>
            <a:ext cx="6583340" cy="3530600"/>
          </a:xfrm>
        </p:spPr>
        <p:txBody>
          <a:bodyPr>
            <a:noAutofit/>
          </a:bodyPr>
          <a:lstStyle/>
          <a:p>
            <a:pPr marL="0" indent="0" algn="just">
              <a:buNone/>
            </a:pPr>
            <a:r>
              <a:rPr lang="en-US" sz="2400" b="1" dirty="0" smtClean="0">
                <a:solidFill>
                  <a:schemeClr val="accent1">
                    <a:lumMod val="60000"/>
                    <a:lumOff val="40000"/>
                  </a:schemeClr>
                </a:solidFill>
                <a:latin typeface="Arial" panose="020B0604020202020204" pitchFamily="34" charset="0"/>
                <a:cs typeface="Arial" panose="020B0604020202020204" pitchFamily="34" charset="0"/>
              </a:rPr>
              <a:t>Setting Objectives</a:t>
            </a:r>
          </a:p>
          <a:p>
            <a:pPr algn="just"/>
            <a:r>
              <a:rPr lang="en-US" sz="2400" b="1" dirty="0" smtClean="0">
                <a:latin typeface="Arial" panose="020B0604020202020204" pitchFamily="34" charset="0"/>
                <a:cs typeface="Arial" panose="020B0604020202020204" pitchFamily="34" charset="0"/>
              </a:rPr>
              <a:t>Define Goals</a:t>
            </a:r>
            <a:r>
              <a:rPr lang="en-US" sz="2400" dirty="0" smtClean="0">
                <a:latin typeface="Arial" panose="020B0604020202020204" pitchFamily="34" charset="0"/>
                <a:cs typeface="Arial" panose="020B0604020202020204" pitchFamily="34" charset="0"/>
              </a:rPr>
              <a:t>: Establish clear, measurable objectives for trade policy, such as increasing exports, protecting domestic industries, or enhancing competitiveness.</a:t>
            </a:r>
          </a:p>
          <a:p>
            <a:pPr algn="just"/>
            <a:r>
              <a:rPr lang="en-US" sz="2400" b="1" dirty="0" smtClean="0">
                <a:latin typeface="Arial" panose="020B0604020202020204" pitchFamily="34" charset="0"/>
                <a:cs typeface="Arial" panose="020B0604020202020204" pitchFamily="34" charset="0"/>
              </a:rPr>
              <a:t>Alignment with National Interests</a:t>
            </a:r>
            <a:r>
              <a:rPr lang="en-US" sz="2400" dirty="0" smtClean="0">
                <a:latin typeface="Arial" panose="020B0604020202020204" pitchFamily="34" charset="0"/>
                <a:cs typeface="Arial" panose="020B0604020202020204" pitchFamily="34" charset="0"/>
              </a:rPr>
              <a:t>: Ensure that trade objectives align with broader national goals, such as economic development, job creation, and social equity.</a:t>
            </a:r>
          </a:p>
        </p:txBody>
      </p:sp>
      <p:sp>
        <p:nvSpPr>
          <p:cNvPr id="4" name="Slide Number Placeholder 3"/>
          <p:cNvSpPr>
            <a:spLocks noGrp="1"/>
          </p:cNvSpPr>
          <p:nvPr>
            <p:ph type="sldNum" sz="quarter" idx="12"/>
          </p:nvPr>
        </p:nvSpPr>
        <p:spPr/>
        <p:txBody>
          <a:bodyPr/>
          <a:lstStyle/>
          <a:p>
            <a:fld id="{B15B3979-4235-4F90-9FFC-7D090E5199B5}" type="slidenum">
              <a:rPr lang="en-US" smtClean="0"/>
              <a:t>7</a:t>
            </a:fld>
            <a:endParaRPr lang="en-US"/>
          </a:p>
        </p:txBody>
      </p:sp>
    </p:spTree>
    <p:extLst>
      <p:ext uri="{BB962C8B-B14F-4D97-AF65-F5344CB8AC3E}">
        <p14:creationId xmlns:p14="http://schemas.microsoft.com/office/powerpoint/2010/main" val="14619710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Developing National Trade Policies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marL="0" indent="0" algn="just">
              <a:buNone/>
            </a:pPr>
            <a:r>
              <a:rPr lang="en-US" sz="2400" b="1" dirty="0" smtClean="0">
                <a:solidFill>
                  <a:schemeClr val="accent1">
                    <a:lumMod val="60000"/>
                    <a:lumOff val="40000"/>
                  </a:schemeClr>
                </a:solidFill>
                <a:latin typeface="Arial" panose="020B0604020202020204" pitchFamily="34" charset="0"/>
                <a:cs typeface="Arial" panose="020B0604020202020204" pitchFamily="34" charset="0"/>
              </a:rPr>
              <a:t>Analysis of Trade Agreements</a:t>
            </a:r>
          </a:p>
          <a:p>
            <a:pPr algn="just"/>
            <a:r>
              <a:rPr lang="en-US" sz="2400" b="1" dirty="0" smtClean="0">
                <a:latin typeface="Arial" panose="020B0604020202020204" pitchFamily="34" charset="0"/>
                <a:cs typeface="Arial" panose="020B0604020202020204" pitchFamily="34" charset="0"/>
              </a:rPr>
              <a:t>Review Existing Agreements</a:t>
            </a:r>
            <a:r>
              <a:rPr lang="en-US" sz="2400" dirty="0" smtClean="0">
                <a:latin typeface="Arial" panose="020B0604020202020204" pitchFamily="34" charset="0"/>
                <a:cs typeface="Arial" panose="020B0604020202020204" pitchFamily="34" charset="0"/>
              </a:rPr>
              <a:t>: Analyze current trade agreements and their impact on domestic industries and consumers.</a:t>
            </a:r>
          </a:p>
          <a:p>
            <a:pPr algn="just"/>
            <a:r>
              <a:rPr lang="en-US" sz="2400" b="1" dirty="0" smtClean="0">
                <a:latin typeface="Arial" panose="020B0604020202020204" pitchFamily="34" charset="0"/>
                <a:cs typeface="Arial" panose="020B0604020202020204" pitchFamily="34" charset="0"/>
              </a:rPr>
              <a:t>Identify Opportunities</a:t>
            </a:r>
            <a:r>
              <a:rPr lang="en-US" sz="2400" dirty="0" smtClean="0">
                <a:latin typeface="Arial" panose="020B0604020202020204" pitchFamily="34" charset="0"/>
                <a:cs typeface="Arial" panose="020B0604020202020204" pitchFamily="34" charset="0"/>
              </a:rPr>
              <a:t>: Explore potential new trade agreements that could enhance market access and trade relations.</a:t>
            </a:r>
          </a:p>
        </p:txBody>
      </p:sp>
      <p:sp>
        <p:nvSpPr>
          <p:cNvPr id="4" name="Slide Number Placeholder 3"/>
          <p:cNvSpPr>
            <a:spLocks noGrp="1"/>
          </p:cNvSpPr>
          <p:nvPr>
            <p:ph type="sldNum" sz="quarter" idx="12"/>
          </p:nvPr>
        </p:nvSpPr>
        <p:spPr/>
        <p:txBody>
          <a:bodyPr/>
          <a:lstStyle/>
          <a:p>
            <a:fld id="{B15B3979-4235-4F90-9FFC-7D090E5199B5}" type="slidenum">
              <a:rPr lang="en-US" smtClean="0"/>
              <a:t>8</a:t>
            </a:fld>
            <a:endParaRPr lang="en-US"/>
          </a:p>
        </p:txBody>
      </p:sp>
    </p:spTree>
    <p:extLst>
      <p:ext uri="{BB962C8B-B14F-4D97-AF65-F5344CB8AC3E}">
        <p14:creationId xmlns:p14="http://schemas.microsoft.com/office/powerpoint/2010/main" val="22018064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Developing National Trade Policies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marL="0" indent="0" algn="just">
              <a:buNone/>
            </a:pPr>
            <a:r>
              <a:rPr lang="en-US" sz="2400" b="1" dirty="0" smtClean="0">
                <a:solidFill>
                  <a:schemeClr val="accent1">
                    <a:lumMod val="60000"/>
                    <a:lumOff val="40000"/>
                  </a:schemeClr>
                </a:solidFill>
                <a:latin typeface="Arial" panose="020B0604020202020204" pitchFamily="34" charset="0"/>
                <a:cs typeface="Arial" panose="020B0604020202020204" pitchFamily="34" charset="0"/>
              </a:rPr>
              <a:t>Evaluation of Trade Barriers</a:t>
            </a:r>
          </a:p>
          <a:p>
            <a:pPr algn="just"/>
            <a:r>
              <a:rPr lang="en-US" sz="2400" b="1" dirty="0" smtClean="0">
                <a:latin typeface="Arial" panose="020B0604020202020204" pitchFamily="34" charset="0"/>
                <a:cs typeface="Arial" panose="020B0604020202020204" pitchFamily="34" charset="0"/>
              </a:rPr>
              <a:t>Identify Barriers</a:t>
            </a:r>
            <a:r>
              <a:rPr lang="en-US" sz="2400" dirty="0" smtClean="0">
                <a:latin typeface="Arial" panose="020B0604020202020204" pitchFamily="34" charset="0"/>
                <a:cs typeface="Arial" panose="020B0604020202020204" pitchFamily="34" charset="0"/>
              </a:rPr>
              <a:t>: Assess existing tariffs, non-tariff barriers, and regulations that may hinder trade.</a:t>
            </a:r>
          </a:p>
          <a:p>
            <a:pPr algn="just"/>
            <a:r>
              <a:rPr lang="en-US" sz="2400" b="1" dirty="0" smtClean="0">
                <a:latin typeface="Arial" panose="020B0604020202020204" pitchFamily="34" charset="0"/>
                <a:cs typeface="Arial" panose="020B0604020202020204" pitchFamily="34" charset="0"/>
              </a:rPr>
              <a:t>Consider International Obligations</a:t>
            </a:r>
            <a:r>
              <a:rPr lang="en-US" sz="2400" dirty="0" smtClean="0">
                <a:latin typeface="Arial" panose="020B0604020202020204" pitchFamily="34" charset="0"/>
                <a:cs typeface="Arial" panose="020B0604020202020204" pitchFamily="34" charset="0"/>
              </a:rPr>
              <a:t>: Ensure compliance with international trade agreements, such as those established by the World Trade Organization (WTO).</a:t>
            </a:r>
          </a:p>
          <a:p>
            <a:pPr marL="0" indent="0" algn="just">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9</a:t>
            </a:fld>
            <a:endParaRPr lang="en-US"/>
          </a:p>
        </p:txBody>
      </p:sp>
    </p:spTree>
    <p:extLst>
      <p:ext uri="{BB962C8B-B14F-4D97-AF65-F5344CB8AC3E}">
        <p14:creationId xmlns:p14="http://schemas.microsoft.com/office/powerpoint/2010/main" val="16479827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Developing National Trade Policies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marL="0" indent="0" algn="just">
              <a:buNone/>
            </a:pPr>
            <a:r>
              <a:rPr lang="en-US" sz="2400" b="1" dirty="0" smtClean="0">
                <a:solidFill>
                  <a:schemeClr val="accent1">
                    <a:lumMod val="60000"/>
                    <a:lumOff val="40000"/>
                  </a:schemeClr>
                </a:solidFill>
                <a:latin typeface="Arial" panose="020B0604020202020204" pitchFamily="34" charset="0"/>
                <a:cs typeface="Arial" panose="020B0604020202020204" pitchFamily="34" charset="0"/>
              </a:rPr>
              <a:t>Policy Development</a:t>
            </a:r>
          </a:p>
          <a:p>
            <a:pPr algn="just"/>
            <a:r>
              <a:rPr lang="en-US" sz="2400" b="1" dirty="0" smtClean="0">
                <a:latin typeface="Arial" panose="020B0604020202020204" pitchFamily="34" charset="0"/>
                <a:cs typeface="Arial" panose="020B0604020202020204" pitchFamily="34" charset="0"/>
              </a:rPr>
              <a:t>Draft Policy Proposals</a:t>
            </a:r>
            <a:r>
              <a:rPr lang="en-US" sz="2400" dirty="0" smtClean="0">
                <a:latin typeface="Arial" panose="020B0604020202020204" pitchFamily="34" charset="0"/>
                <a:cs typeface="Arial" panose="020B0604020202020204" pitchFamily="34" charset="0"/>
              </a:rPr>
              <a:t>: Create comprehensive trade policy proposals that outline specific measures, such as tariffs, subsidies, and regulations.</a:t>
            </a:r>
          </a:p>
          <a:p>
            <a:pPr algn="just"/>
            <a:r>
              <a:rPr lang="en-US" sz="2400" b="1" dirty="0" smtClean="0">
                <a:latin typeface="Arial" panose="020B0604020202020204" pitchFamily="34" charset="0"/>
                <a:cs typeface="Arial" panose="020B0604020202020204" pitchFamily="34" charset="0"/>
              </a:rPr>
              <a:t>Consider Trade-offs</a:t>
            </a:r>
            <a:r>
              <a:rPr lang="en-US" sz="2400" dirty="0" smtClean="0">
                <a:latin typeface="Arial" panose="020B0604020202020204" pitchFamily="34" charset="0"/>
                <a:cs typeface="Arial" panose="020B0604020202020204" pitchFamily="34" charset="0"/>
              </a:rPr>
              <a:t>: Balance the needs of different sectors and stakeholders, taking into account potential trade-offs and impacts.</a:t>
            </a:r>
          </a:p>
          <a:p>
            <a:pPr marL="0" indent="0" algn="just">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10</a:t>
            </a:fld>
            <a:endParaRPr lang="en-US"/>
          </a:p>
        </p:txBody>
      </p:sp>
    </p:spTree>
    <p:extLst>
      <p:ext uri="{BB962C8B-B14F-4D97-AF65-F5344CB8AC3E}">
        <p14:creationId xmlns:p14="http://schemas.microsoft.com/office/powerpoint/2010/main" val="34401952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Developing National Trade Policies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marL="0" indent="0" algn="just">
              <a:buNone/>
            </a:pPr>
            <a:r>
              <a:rPr lang="en-US" sz="2400" b="1" dirty="0" smtClean="0">
                <a:solidFill>
                  <a:schemeClr val="accent1">
                    <a:lumMod val="60000"/>
                    <a:lumOff val="40000"/>
                  </a:schemeClr>
                </a:solidFill>
                <a:latin typeface="Arial" panose="020B0604020202020204" pitchFamily="34" charset="0"/>
                <a:cs typeface="Arial" panose="020B0604020202020204" pitchFamily="34" charset="0"/>
              </a:rPr>
              <a:t>Implementation Strategy</a:t>
            </a:r>
          </a:p>
          <a:p>
            <a:pPr algn="just"/>
            <a:r>
              <a:rPr lang="en-US" sz="2400" b="1" dirty="0" smtClean="0">
                <a:latin typeface="Arial" panose="020B0604020202020204" pitchFamily="34" charset="0"/>
                <a:cs typeface="Arial" panose="020B0604020202020204" pitchFamily="34" charset="0"/>
              </a:rPr>
              <a:t>Action Plan</a:t>
            </a:r>
            <a:r>
              <a:rPr lang="en-US" sz="2400" dirty="0" smtClean="0">
                <a:latin typeface="Arial" panose="020B0604020202020204" pitchFamily="34" charset="0"/>
                <a:cs typeface="Arial" panose="020B0604020202020204" pitchFamily="34" charset="0"/>
              </a:rPr>
              <a:t>: Develop an action plan for implementing the policy, including timelines, responsibilities, and resource allocation.</a:t>
            </a:r>
          </a:p>
          <a:p>
            <a:pPr algn="just"/>
            <a:r>
              <a:rPr lang="en-US" sz="2400" b="1" dirty="0" smtClean="0">
                <a:latin typeface="Arial" panose="020B0604020202020204" pitchFamily="34" charset="0"/>
                <a:cs typeface="Arial" panose="020B0604020202020204" pitchFamily="34" charset="0"/>
              </a:rPr>
              <a:t>Coordination Among Agencies</a:t>
            </a:r>
            <a:r>
              <a:rPr lang="en-US" sz="2400" dirty="0" smtClean="0">
                <a:latin typeface="Arial" panose="020B0604020202020204" pitchFamily="34" charset="0"/>
                <a:cs typeface="Arial" panose="020B0604020202020204" pitchFamily="34" charset="0"/>
              </a:rPr>
              <a:t>: Ensure collaboration among various government agencies, such as trade, finance, and foreign affairs.</a:t>
            </a:r>
          </a:p>
          <a:p>
            <a:pPr marL="0" indent="0" algn="just">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11</a:t>
            </a:fld>
            <a:endParaRPr lang="en-US"/>
          </a:p>
        </p:txBody>
      </p:sp>
    </p:spTree>
    <p:extLst>
      <p:ext uri="{BB962C8B-B14F-4D97-AF65-F5344CB8AC3E}">
        <p14:creationId xmlns:p14="http://schemas.microsoft.com/office/powerpoint/2010/main" val="25694752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Developing National Trade Policies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marL="0" indent="0" algn="just">
              <a:buNone/>
            </a:pPr>
            <a:r>
              <a:rPr lang="en-US" sz="2400" b="1" dirty="0" smtClean="0">
                <a:solidFill>
                  <a:schemeClr val="accent1">
                    <a:lumMod val="60000"/>
                    <a:lumOff val="40000"/>
                  </a:schemeClr>
                </a:solidFill>
                <a:latin typeface="Arial" panose="020B0604020202020204" pitchFamily="34" charset="0"/>
                <a:cs typeface="Arial" panose="020B0604020202020204" pitchFamily="34" charset="0"/>
              </a:rPr>
              <a:t>Monitoring and Evaluation</a:t>
            </a:r>
          </a:p>
          <a:p>
            <a:pPr algn="just"/>
            <a:r>
              <a:rPr lang="en-US" sz="2400" b="1" dirty="0" smtClean="0">
                <a:latin typeface="Arial" panose="020B0604020202020204" pitchFamily="34" charset="0"/>
                <a:cs typeface="Arial" panose="020B0604020202020204" pitchFamily="34" charset="0"/>
              </a:rPr>
              <a:t>Performance Indicators</a:t>
            </a:r>
            <a:r>
              <a:rPr lang="en-US" sz="2400" dirty="0" smtClean="0">
                <a:latin typeface="Arial" panose="020B0604020202020204" pitchFamily="34" charset="0"/>
                <a:cs typeface="Arial" panose="020B0604020202020204" pitchFamily="34" charset="0"/>
              </a:rPr>
              <a:t>: Establish metrics to evaluate the effectiveness of trade policies, such as export growth and trade balance.</a:t>
            </a:r>
          </a:p>
          <a:p>
            <a:pPr algn="just"/>
            <a:r>
              <a:rPr lang="en-US" sz="2400" b="1" dirty="0" smtClean="0">
                <a:latin typeface="Arial" panose="020B0604020202020204" pitchFamily="34" charset="0"/>
                <a:cs typeface="Arial" panose="020B0604020202020204" pitchFamily="34" charset="0"/>
              </a:rPr>
              <a:t>Periodic Review</a:t>
            </a:r>
            <a:r>
              <a:rPr lang="en-US" sz="2400" dirty="0" smtClean="0">
                <a:latin typeface="Arial" panose="020B0604020202020204" pitchFamily="34" charset="0"/>
                <a:cs typeface="Arial" panose="020B0604020202020204" pitchFamily="34" charset="0"/>
              </a:rPr>
              <a:t>: Regularly review and adjust policies based on changing economic conditions, stakeholder feedback, and international developments.</a:t>
            </a:r>
          </a:p>
        </p:txBody>
      </p:sp>
      <p:sp>
        <p:nvSpPr>
          <p:cNvPr id="4" name="Slide Number Placeholder 3"/>
          <p:cNvSpPr>
            <a:spLocks noGrp="1"/>
          </p:cNvSpPr>
          <p:nvPr>
            <p:ph type="sldNum" sz="quarter" idx="12"/>
          </p:nvPr>
        </p:nvSpPr>
        <p:spPr/>
        <p:txBody>
          <a:bodyPr/>
          <a:lstStyle/>
          <a:p>
            <a:fld id="{B15B3979-4235-4F90-9FFC-7D090E5199B5}" type="slidenum">
              <a:rPr lang="en-US" smtClean="0"/>
              <a:t>12</a:t>
            </a:fld>
            <a:endParaRPr lang="en-US"/>
          </a:p>
        </p:txBody>
      </p:sp>
    </p:spTree>
    <p:extLst>
      <p:ext uri="{BB962C8B-B14F-4D97-AF65-F5344CB8AC3E}">
        <p14:creationId xmlns:p14="http://schemas.microsoft.com/office/powerpoint/2010/main" val="14602916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Developing National Trade Policies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marL="0" indent="0" algn="just">
              <a:buNone/>
            </a:pPr>
            <a:r>
              <a:rPr lang="en-US" sz="2400" b="1" dirty="0" smtClean="0">
                <a:solidFill>
                  <a:schemeClr val="accent1">
                    <a:lumMod val="60000"/>
                    <a:lumOff val="40000"/>
                  </a:schemeClr>
                </a:solidFill>
                <a:latin typeface="Arial" panose="020B0604020202020204" pitchFamily="34" charset="0"/>
                <a:cs typeface="Arial" panose="020B0604020202020204" pitchFamily="34" charset="0"/>
              </a:rPr>
              <a:t>Capacity Building</a:t>
            </a:r>
          </a:p>
          <a:p>
            <a:pPr algn="just"/>
            <a:r>
              <a:rPr lang="en-US" sz="2400" b="1" dirty="0" smtClean="0">
                <a:latin typeface="Arial" panose="020B0604020202020204" pitchFamily="34" charset="0"/>
                <a:cs typeface="Arial" panose="020B0604020202020204" pitchFamily="34" charset="0"/>
              </a:rPr>
              <a:t>Support for Businesses</a:t>
            </a:r>
            <a:r>
              <a:rPr lang="en-US" sz="2400" dirty="0" smtClean="0">
                <a:latin typeface="Arial" panose="020B0604020202020204" pitchFamily="34" charset="0"/>
                <a:cs typeface="Arial" panose="020B0604020202020204" pitchFamily="34" charset="0"/>
              </a:rPr>
              <a:t>: Provide training, resources, and support for businesses to navigate international markets and comply with trade regulations.</a:t>
            </a:r>
          </a:p>
          <a:p>
            <a:pPr algn="just"/>
            <a:r>
              <a:rPr lang="en-US" sz="2400" b="1" dirty="0" smtClean="0">
                <a:latin typeface="Arial" panose="020B0604020202020204" pitchFamily="34" charset="0"/>
                <a:cs typeface="Arial" panose="020B0604020202020204" pitchFamily="34" charset="0"/>
              </a:rPr>
              <a:t>Enhancing Trade Infrastructure</a:t>
            </a:r>
            <a:r>
              <a:rPr lang="en-US" sz="2400" dirty="0" smtClean="0">
                <a:latin typeface="Arial" panose="020B0604020202020204" pitchFamily="34" charset="0"/>
                <a:cs typeface="Arial" panose="020B0604020202020204" pitchFamily="34" charset="0"/>
              </a:rPr>
              <a:t>: Invest in infrastructure, logistics, and technology to facilitate trade processes.</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13</a:t>
            </a:fld>
            <a:endParaRPr lang="en-US"/>
          </a:p>
        </p:txBody>
      </p:sp>
    </p:spTree>
    <p:extLst>
      <p:ext uri="{BB962C8B-B14F-4D97-AF65-F5344CB8AC3E}">
        <p14:creationId xmlns:p14="http://schemas.microsoft.com/office/powerpoint/2010/main" val="42699421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5617" y="927098"/>
            <a:ext cx="7580244" cy="709865"/>
          </a:xfrm>
        </p:spPr>
        <p:txBody>
          <a:bodyPr>
            <a:noAutofit/>
          </a:bodyPr>
          <a:lstStyle/>
          <a:p>
            <a:pPr algn="ctr"/>
            <a:r>
              <a:rPr lang="en-US" sz="3600" b="1" dirty="0" smtClean="0">
                <a:latin typeface="Arial" panose="020B0604020202020204" pitchFamily="34" charset="0"/>
                <a:cs typeface="Arial" panose="020B0604020202020204" pitchFamily="34" charset="0"/>
              </a:rPr>
              <a:t>Rationales for Trade Intervention</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69844" y="2316921"/>
            <a:ext cx="7726017" cy="3530600"/>
          </a:xfrm>
        </p:spPr>
        <p:txBody>
          <a:bodyPr>
            <a:noAutofit/>
          </a:bodyPr>
          <a:lstStyle/>
          <a:p>
            <a:pPr lvl="0" algn="just"/>
            <a:r>
              <a:rPr lang="en-US" sz="2400" dirty="0" smtClean="0">
                <a:latin typeface="Arial" panose="020B0604020202020204" pitchFamily="34" charset="0"/>
                <a:cs typeface="Arial" panose="020B0604020202020204" pitchFamily="34" charset="0"/>
              </a:rPr>
              <a:t>There </a:t>
            </a:r>
            <a:r>
              <a:rPr lang="en-US" sz="2400" dirty="0">
                <a:latin typeface="Arial" panose="020B0604020202020204" pitchFamily="34" charset="0"/>
                <a:cs typeface="Arial" panose="020B0604020202020204" pitchFamily="34" charset="0"/>
              </a:rPr>
              <a:t>are two basic issues to consider when developing a national trade policy.  </a:t>
            </a:r>
            <a:endParaRPr lang="en-US" sz="2400" dirty="0" smtClean="0">
              <a:latin typeface="Arial" panose="020B0604020202020204" pitchFamily="34" charset="0"/>
              <a:cs typeface="Arial" panose="020B0604020202020204" pitchFamily="34" charset="0"/>
            </a:endParaRPr>
          </a:p>
          <a:p>
            <a:pPr lvl="0" algn="just"/>
            <a:r>
              <a:rPr lang="en-US" sz="2400" dirty="0" smtClean="0">
                <a:latin typeface="Arial" panose="020B0604020202020204" pitchFamily="34" charset="0"/>
                <a:cs typeface="Arial" panose="020B0604020202020204" pitchFamily="34" charset="0"/>
              </a:rPr>
              <a:t>First</a:t>
            </a:r>
            <a:r>
              <a:rPr lang="en-US" sz="2400" dirty="0">
                <a:latin typeface="Arial" panose="020B0604020202020204" pitchFamily="34" charset="0"/>
                <a:cs typeface="Arial" panose="020B0604020202020204" pitchFamily="34" charset="0"/>
              </a:rPr>
              <a:t>, should a national government intervene to protect its domestic firms by taxing foreign goods entering the domestic market or constructing other barriers against imports?  </a:t>
            </a:r>
            <a:endParaRPr lang="en-US" sz="2400" dirty="0" smtClean="0">
              <a:latin typeface="Arial" panose="020B0604020202020204" pitchFamily="34" charset="0"/>
              <a:cs typeface="Arial" panose="020B0604020202020204" pitchFamily="34" charset="0"/>
            </a:endParaRPr>
          </a:p>
          <a:p>
            <a:pPr lvl="0" algn="just"/>
            <a:r>
              <a:rPr lang="en-US" sz="2400" dirty="0" smtClean="0">
                <a:latin typeface="Arial" panose="020B0604020202020204" pitchFamily="34" charset="0"/>
                <a:cs typeface="Arial" panose="020B0604020202020204" pitchFamily="34" charset="0"/>
              </a:rPr>
              <a:t>Second</a:t>
            </a:r>
            <a:r>
              <a:rPr lang="en-US" sz="2400" dirty="0">
                <a:latin typeface="Arial" panose="020B0604020202020204" pitchFamily="34" charset="0"/>
                <a:cs typeface="Arial" panose="020B0604020202020204" pitchFamily="34" charset="0"/>
              </a:rPr>
              <a:t>, should a government help domestic firms increase their foreign sales through export subsidies, </a:t>
            </a:r>
            <a:r>
              <a:rPr lang="en-US" sz="2400" dirty="0" smtClean="0">
                <a:latin typeface="Arial" panose="020B0604020202020204" pitchFamily="34" charset="0"/>
                <a:cs typeface="Arial" panose="020B0604020202020204" pitchFamily="34" charset="0"/>
              </a:rPr>
              <a:t>government-to-government negotiations</a:t>
            </a:r>
            <a:r>
              <a:rPr lang="en-US" sz="2400" dirty="0">
                <a:latin typeface="Arial" panose="020B0604020202020204" pitchFamily="34" charset="0"/>
                <a:cs typeface="Arial" panose="020B0604020202020204" pitchFamily="34" charset="0"/>
              </a:rPr>
              <a:t>, and guaranteed loan programs</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14</a:t>
            </a:fld>
            <a:endParaRPr lang="en-US"/>
          </a:p>
        </p:txBody>
      </p:sp>
    </p:spTree>
    <p:extLst>
      <p:ext uri="{BB962C8B-B14F-4D97-AF65-F5344CB8AC3E}">
        <p14:creationId xmlns:p14="http://schemas.microsoft.com/office/powerpoint/2010/main" val="35802874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5617" y="927098"/>
            <a:ext cx="7580244" cy="709865"/>
          </a:xfrm>
        </p:spPr>
        <p:txBody>
          <a:bodyPr>
            <a:noAutofit/>
          </a:bodyPr>
          <a:lstStyle/>
          <a:p>
            <a:pPr algn="ctr"/>
            <a:r>
              <a:rPr lang="en-US" sz="3600" b="1" dirty="0" smtClean="0">
                <a:latin typeface="Arial" panose="020B0604020202020204" pitchFamily="34" charset="0"/>
                <a:cs typeface="Arial" panose="020B0604020202020204" pitchFamily="34" charset="0"/>
              </a:rPr>
              <a:t>Rationales for Trade Intervention</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69844" y="2316921"/>
            <a:ext cx="7726017" cy="3530600"/>
          </a:xfrm>
        </p:spPr>
        <p:txBody>
          <a:bodyPr>
            <a:noAutofit/>
          </a:bodyPr>
          <a:lstStyle/>
          <a:p>
            <a:pPr lvl="0" algn="just"/>
            <a:r>
              <a:rPr lang="en-US" sz="2200" dirty="0" smtClean="0">
                <a:latin typeface="Arial" panose="020B0604020202020204" pitchFamily="34" charset="0"/>
                <a:cs typeface="Arial" panose="020B0604020202020204" pitchFamily="34" charset="0"/>
              </a:rPr>
              <a:t>In </a:t>
            </a:r>
            <a:r>
              <a:rPr lang="en-US" sz="2200" dirty="0">
                <a:latin typeface="Arial" panose="020B0604020202020204" pitchFamily="34" charset="0"/>
                <a:cs typeface="Arial" panose="020B0604020202020204" pitchFamily="34" charset="0"/>
              </a:rPr>
              <a:t>the United States, the debate has centered on the question of whether the government should promote free trade or fair trade.  </a:t>
            </a:r>
            <a:endParaRPr lang="en-US" sz="2200" dirty="0" smtClean="0">
              <a:latin typeface="Arial" panose="020B0604020202020204" pitchFamily="34" charset="0"/>
              <a:cs typeface="Arial" panose="020B0604020202020204" pitchFamily="34" charset="0"/>
            </a:endParaRPr>
          </a:p>
          <a:p>
            <a:pPr lvl="0" algn="just"/>
            <a:r>
              <a:rPr lang="en-US" sz="2200" b="1" dirty="0" smtClean="0">
                <a:latin typeface="Arial" panose="020B0604020202020204" pitchFamily="34" charset="0"/>
                <a:cs typeface="Arial" panose="020B0604020202020204" pitchFamily="34" charset="0"/>
              </a:rPr>
              <a:t>Free </a:t>
            </a:r>
            <a:r>
              <a:rPr lang="en-US" sz="2200" b="1" dirty="0">
                <a:latin typeface="Arial" panose="020B0604020202020204" pitchFamily="34" charset="0"/>
                <a:cs typeface="Arial" panose="020B0604020202020204" pitchFamily="34" charset="0"/>
              </a:rPr>
              <a:t>trade</a:t>
            </a:r>
            <a:r>
              <a:rPr lang="en-US" sz="2200" dirty="0">
                <a:latin typeface="Arial" panose="020B0604020202020204" pitchFamily="34" charset="0"/>
                <a:cs typeface="Arial" panose="020B0604020202020204" pitchFamily="34" charset="0"/>
              </a:rPr>
              <a:t> implies minimal government influence on the exporting and importing decisions of private firms and individuals.  </a:t>
            </a:r>
            <a:endParaRPr lang="en-US" sz="2200" dirty="0" smtClean="0">
              <a:latin typeface="Arial" panose="020B0604020202020204" pitchFamily="34" charset="0"/>
              <a:cs typeface="Arial" panose="020B0604020202020204" pitchFamily="34" charset="0"/>
            </a:endParaRPr>
          </a:p>
          <a:p>
            <a:pPr lvl="0" algn="just"/>
            <a:r>
              <a:rPr lang="en-US" sz="2200" b="1" dirty="0" smtClean="0">
                <a:latin typeface="Arial" panose="020B0604020202020204" pitchFamily="34" charset="0"/>
                <a:cs typeface="Arial" panose="020B0604020202020204" pitchFamily="34" charset="0"/>
              </a:rPr>
              <a:t>Fair </a:t>
            </a:r>
            <a:r>
              <a:rPr lang="en-US" sz="2200" b="1" dirty="0">
                <a:latin typeface="Arial" panose="020B0604020202020204" pitchFamily="34" charset="0"/>
                <a:cs typeface="Arial" panose="020B0604020202020204" pitchFamily="34" charset="0"/>
              </a:rPr>
              <a:t>trade</a:t>
            </a:r>
            <a:r>
              <a:rPr lang="en-US" sz="2200" dirty="0">
                <a:latin typeface="Arial" panose="020B0604020202020204" pitchFamily="34" charset="0"/>
                <a:cs typeface="Arial" panose="020B0604020202020204" pitchFamily="34" charset="0"/>
              </a:rPr>
              <a:t> </a:t>
            </a:r>
            <a:r>
              <a:rPr lang="en-US" sz="2200" dirty="0" smtClean="0">
                <a:latin typeface="Arial" panose="020B0604020202020204" pitchFamily="34" charset="0"/>
                <a:cs typeface="Arial" panose="020B0604020202020204" pitchFamily="34" charset="0"/>
              </a:rPr>
              <a:t>(</a:t>
            </a:r>
            <a:r>
              <a:rPr lang="en-US" sz="2200" b="1" dirty="0" smtClean="0">
                <a:latin typeface="Arial" panose="020B0604020202020204" pitchFamily="34" charset="0"/>
                <a:cs typeface="Arial" panose="020B0604020202020204" pitchFamily="34" charset="0"/>
              </a:rPr>
              <a:t>managed </a:t>
            </a:r>
            <a:r>
              <a:rPr lang="en-US" sz="2200" b="1" dirty="0">
                <a:latin typeface="Arial" panose="020B0604020202020204" pitchFamily="34" charset="0"/>
                <a:cs typeface="Arial" panose="020B0604020202020204" pitchFamily="34" charset="0"/>
              </a:rPr>
              <a:t>trade</a:t>
            </a:r>
            <a:r>
              <a:rPr lang="en-US" sz="2200" dirty="0">
                <a:latin typeface="Arial" panose="020B0604020202020204" pitchFamily="34" charset="0"/>
                <a:cs typeface="Arial" panose="020B0604020202020204" pitchFamily="34" charset="0"/>
              </a:rPr>
              <a:t>) suggests active intervention by the national government to ensure that exports receive an equitable share of foreign markets and that imports into the country are controlled to minimize losses of jobs and market share in specific industries</a:t>
            </a:r>
            <a:r>
              <a:rPr lang="en-US" sz="2200" dirty="0" smtClean="0">
                <a:latin typeface="Arial" panose="020B0604020202020204" pitchFamily="34" charset="0"/>
                <a:cs typeface="Arial" panose="020B0604020202020204" pitchFamily="34" charset="0"/>
              </a:rPr>
              <a:t>.</a:t>
            </a:r>
            <a:endParaRPr lang="en-US" sz="2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15</a:t>
            </a:fld>
            <a:endParaRPr lang="en-US"/>
          </a:p>
        </p:txBody>
      </p:sp>
    </p:spTree>
    <p:extLst>
      <p:ext uri="{BB962C8B-B14F-4D97-AF65-F5344CB8AC3E}">
        <p14:creationId xmlns:p14="http://schemas.microsoft.com/office/powerpoint/2010/main" val="8306196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5617" y="927098"/>
            <a:ext cx="7580244" cy="709865"/>
          </a:xfrm>
        </p:spPr>
        <p:txBody>
          <a:bodyPr>
            <a:noAutofit/>
          </a:bodyPr>
          <a:lstStyle/>
          <a:p>
            <a:pPr algn="ctr"/>
            <a:r>
              <a:rPr lang="en-US" sz="3600" b="1" dirty="0" smtClean="0">
                <a:latin typeface="Arial" panose="020B0604020202020204" pitchFamily="34" charset="0"/>
                <a:cs typeface="Arial" panose="020B0604020202020204" pitchFamily="34" charset="0"/>
              </a:rPr>
              <a:t>Rationales for Trade Intervention</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69844" y="2316921"/>
            <a:ext cx="7726017" cy="3530600"/>
          </a:xfrm>
        </p:spPr>
        <p:txBody>
          <a:bodyPr>
            <a:noAutofit/>
          </a:bodyPr>
          <a:lstStyle/>
          <a:p>
            <a:pPr lvl="0" algn="just"/>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“level playing field” argument (whereby foreign firms and domestic businesses compete on equal terms) is often used to justify policies that restrict competition from foreign firms.  </a:t>
            </a:r>
          </a:p>
          <a:p>
            <a:pPr lvl="0" algn="just"/>
            <a:r>
              <a:rPr lang="en-US" sz="2400" dirty="0">
                <a:latin typeface="Arial" panose="020B0604020202020204" pitchFamily="34" charset="0"/>
                <a:cs typeface="Arial" panose="020B0604020202020204" pitchFamily="34" charset="0"/>
              </a:rPr>
              <a:t>Firms are interested in the debate because national trade policy decisions directly affect the size and profitability of foreign markets and investments, and the degree to which firms are threatened by foreign imports in their dominant markets.  </a:t>
            </a:r>
          </a:p>
        </p:txBody>
      </p:sp>
      <p:sp>
        <p:nvSpPr>
          <p:cNvPr id="4" name="Slide Number Placeholder 3"/>
          <p:cNvSpPr>
            <a:spLocks noGrp="1"/>
          </p:cNvSpPr>
          <p:nvPr>
            <p:ph type="sldNum" sz="quarter" idx="12"/>
          </p:nvPr>
        </p:nvSpPr>
        <p:spPr/>
        <p:txBody>
          <a:bodyPr/>
          <a:lstStyle/>
          <a:p>
            <a:fld id="{B15B3979-4235-4F90-9FFC-7D090E5199B5}" type="slidenum">
              <a:rPr lang="en-US" smtClean="0"/>
              <a:t>16</a:t>
            </a:fld>
            <a:endParaRPr lang="en-US"/>
          </a:p>
        </p:txBody>
      </p:sp>
    </p:spTree>
    <p:extLst>
      <p:ext uri="{BB962C8B-B14F-4D97-AF65-F5344CB8AC3E}">
        <p14:creationId xmlns:p14="http://schemas.microsoft.com/office/powerpoint/2010/main" val="8067769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Industry-Level Arguments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lvl="0" algn="just">
              <a:lnSpc>
                <a:spcPct val="150000"/>
              </a:lnSpc>
            </a:pPr>
            <a:r>
              <a:rPr lang="en-US" sz="2400" dirty="0">
                <a:latin typeface="Arial" panose="020B0604020202020204" pitchFamily="34" charset="0"/>
                <a:cs typeface="Arial" panose="020B0604020202020204" pitchFamily="34" charset="0"/>
              </a:rPr>
              <a:t>The </a:t>
            </a:r>
            <a:r>
              <a:rPr lang="en-US" sz="2400" b="1" dirty="0">
                <a:latin typeface="Arial" panose="020B0604020202020204" pitchFamily="34" charset="0"/>
                <a:cs typeface="Arial" panose="020B0604020202020204" pitchFamily="34" charset="0"/>
              </a:rPr>
              <a:t>national defense argument</a:t>
            </a:r>
            <a:r>
              <a:rPr lang="en-US" sz="2400" dirty="0">
                <a:latin typeface="Arial" panose="020B0604020202020204" pitchFamily="34" charset="0"/>
                <a:cs typeface="Arial" panose="020B0604020202020204" pitchFamily="34" charset="0"/>
              </a:rPr>
              <a:t> for intervening in the market suggests that a nation must be self-sufficient in critical raw materials, machinery, and technology, or else be vulnerable to threats from other countries.  </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17</a:t>
            </a:fld>
            <a:endParaRPr lang="en-US"/>
          </a:p>
        </p:txBody>
      </p:sp>
    </p:spTree>
    <p:extLst>
      <p:ext uri="{BB962C8B-B14F-4D97-AF65-F5344CB8AC3E}">
        <p14:creationId xmlns:p14="http://schemas.microsoft.com/office/powerpoint/2010/main" val="22442333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Industry-Level Arguments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69843" y="2332383"/>
            <a:ext cx="7301947" cy="3687417"/>
          </a:xfrm>
        </p:spPr>
        <p:txBody>
          <a:bodyPr>
            <a:noAutofit/>
          </a:bodyPr>
          <a:lstStyle/>
          <a:p>
            <a:pPr lvl="0" algn="just"/>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national defense argument is a popular one, and one that has been used to protect a variety of industries, ranging from electronics to steel.</a:t>
            </a:r>
          </a:p>
          <a:p>
            <a:pPr lvl="0" algn="just"/>
            <a:r>
              <a:rPr lang="en-US" sz="2400" dirty="0">
                <a:latin typeface="Arial" panose="020B0604020202020204" pitchFamily="34" charset="0"/>
                <a:cs typeface="Arial" panose="020B0604020202020204" pitchFamily="34" charset="0"/>
              </a:rPr>
              <a:t>The </a:t>
            </a:r>
            <a:r>
              <a:rPr lang="en-US" sz="2400" b="1" dirty="0">
                <a:latin typeface="Arial" panose="020B0604020202020204" pitchFamily="34" charset="0"/>
                <a:cs typeface="Arial" panose="020B0604020202020204" pitchFamily="34" charset="0"/>
              </a:rPr>
              <a:t>infant industry argument</a:t>
            </a:r>
            <a:r>
              <a:rPr lang="en-US" sz="2400" dirty="0">
                <a:latin typeface="Arial" panose="020B0604020202020204" pitchFamily="34" charset="0"/>
                <a:cs typeface="Arial" panose="020B0604020202020204" pitchFamily="34" charset="0"/>
              </a:rPr>
              <a:t> is based on the idea that some industries could thrive if they are protected from foreign competition during their infancy and adolescence.  </a:t>
            </a:r>
            <a:endParaRPr lang="en-US" sz="2400"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18</a:t>
            </a:fld>
            <a:endParaRPr lang="en-US"/>
          </a:p>
        </p:txBody>
      </p:sp>
    </p:spTree>
    <p:extLst>
      <p:ext uri="{BB962C8B-B14F-4D97-AF65-F5344CB8AC3E}">
        <p14:creationId xmlns:p14="http://schemas.microsoft.com/office/powerpoint/2010/main" val="38872860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Industry-Level Arguments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36105" y="2332383"/>
            <a:ext cx="7235686" cy="3687417"/>
          </a:xfrm>
        </p:spPr>
        <p:txBody>
          <a:bodyPr>
            <a:noAutofit/>
          </a:bodyPr>
          <a:lstStyle/>
          <a:p>
            <a:pPr lvl="0" algn="just"/>
            <a:r>
              <a:rPr lang="en-US" sz="2400" dirty="0" smtClean="0">
                <a:latin typeface="Arial" panose="020B0604020202020204" pitchFamily="34" charset="0"/>
                <a:cs typeface="Arial" panose="020B0604020202020204" pitchFamily="34" charset="0"/>
              </a:rPr>
              <a:t>Developing </a:t>
            </a:r>
            <a:r>
              <a:rPr lang="en-US" sz="2400" dirty="0">
                <a:latin typeface="Arial" panose="020B0604020202020204" pitchFamily="34" charset="0"/>
                <a:cs typeface="Arial" panose="020B0604020202020204" pitchFamily="34" charset="0"/>
              </a:rPr>
              <a:t>policies based on this argument can help a country develop economically; however, industries are often selected for protection on a political basis, and those that are awarded protection are usually reluctant to give it up.</a:t>
            </a:r>
          </a:p>
          <a:p>
            <a:pPr lvl="0" algn="just"/>
            <a:r>
              <a:rPr lang="en-US" sz="2400" b="1" dirty="0">
                <a:latin typeface="Arial" panose="020B0604020202020204" pitchFamily="34" charset="0"/>
                <a:cs typeface="Arial" panose="020B0604020202020204" pitchFamily="34" charset="0"/>
              </a:rPr>
              <a:t>Maintenance of Existing Jobs. </a:t>
            </a:r>
            <a:r>
              <a:rPr lang="en-US" sz="2400" dirty="0">
                <a:latin typeface="Arial" panose="020B0604020202020204" pitchFamily="34" charset="0"/>
                <a:cs typeface="Arial" panose="020B0604020202020204" pitchFamily="34" charset="0"/>
              </a:rPr>
              <a:t>Some countries, particularly high-wage ones, may be pressured to protect industries to avoid a potential job loss if companies are driven out of business by foreign competitors</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19</a:t>
            </a:fld>
            <a:endParaRPr lang="en-US"/>
          </a:p>
        </p:txBody>
      </p:sp>
    </p:spTree>
    <p:extLst>
      <p:ext uri="{BB962C8B-B14F-4D97-AF65-F5344CB8AC3E}">
        <p14:creationId xmlns:p14="http://schemas.microsoft.com/office/powerpoint/2010/main" val="25288449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Industry-Level Arguments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69843" y="2332383"/>
            <a:ext cx="7394714" cy="3687417"/>
          </a:xfrm>
        </p:spPr>
        <p:txBody>
          <a:bodyPr>
            <a:noAutofit/>
          </a:bodyPr>
          <a:lstStyle/>
          <a:p>
            <a:pPr lvl="0" algn="just"/>
            <a:r>
              <a:rPr lang="en-US" sz="2400" b="1" dirty="0" smtClean="0">
                <a:latin typeface="Arial" panose="020B0604020202020204" pitchFamily="34" charset="0"/>
                <a:cs typeface="Arial" panose="020B0604020202020204" pitchFamily="34" charset="0"/>
              </a:rPr>
              <a:t>Strategic </a:t>
            </a:r>
            <a:r>
              <a:rPr lang="en-US" sz="2400" b="1" dirty="0">
                <a:latin typeface="Arial" panose="020B0604020202020204" pitchFamily="34" charset="0"/>
                <a:cs typeface="Arial" panose="020B0604020202020204" pitchFamily="34" charset="0"/>
              </a:rPr>
              <a:t>trade theory</a:t>
            </a:r>
            <a:r>
              <a:rPr lang="en-US" sz="2400" dirty="0">
                <a:latin typeface="Arial" panose="020B0604020202020204" pitchFamily="34" charset="0"/>
                <a:cs typeface="Arial" panose="020B0604020202020204" pitchFamily="34" charset="0"/>
              </a:rPr>
              <a:t> is based on the idea that a government can make its country better off if it adopts trade policies to ensure that a domestic firm captures the monopoly profits that arise from being one of the few firms in an industry.  </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a:p>
            <a:pPr lvl="0" algn="just"/>
            <a:r>
              <a:rPr lang="en-US" sz="2400" dirty="0">
                <a:latin typeface="Arial" panose="020B0604020202020204" pitchFamily="34" charset="0"/>
                <a:cs typeface="Arial" panose="020B0604020202020204" pitchFamily="34" charset="0"/>
              </a:rPr>
              <a:t>Strategic trade theory applies only to markets that are incapable of supporting more than a handful of firms on a worldwide basis.  Since favoring certain industries inevitably hurts other industries, the policy is ineffective for a broad range of industries.</a:t>
            </a:r>
          </a:p>
        </p:txBody>
      </p:sp>
      <p:sp>
        <p:nvSpPr>
          <p:cNvPr id="4" name="Slide Number Placeholder 3"/>
          <p:cNvSpPr>
            <a:spLocks noGrp="1"/>
          </p:cNvSpPr>
          <p:nvPr>
            <p:ph type="sldNum" sz="quarter" idx="12"/>
          </p:nvPr>
        </p:nvSpPr>
        <p:spPr/>
        <p:txBody>
          <a:bodyPr/>
          <a:lstStyle/>
          <a:p>
            <a:fld id="{B15B3979-4235-4F90-9FFC-7D090E5199B5}" type="slidenum">
              <a:rPr lang="en-US" smtClean="0"/>
              <a:t>20</a:t>
            </a:fld>
            <a:endParaRPr lang="en-US"/>
          </a:p>
        </p:txBody>
      </p:sp>
    </p:spTree>
    <p:extLst>
      <p:ext uri="{BB962C8B-B14F-4D97-AF65-F5344CB8AC3E}">
        <p14:creationId xmlns:p14="http://schemas.microsoft.com/office/powerpoint/2010/main" val="13042452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National Trade Policies </a:t>
            </a:r>
            <a:r>
              <a:rPr lang="en-US" sz="3600" dirty="0">
                <a:latin typeface="Arial" panose="020B0604020202020204" pitchFamily="34" charset="0"/>
                <a:cs typeface="Arial" panose="020B0604020202020204" pitchFamily="34" charset="0"/>
              </a:rPr>
              <a:t> </a:t>
            </a:r>
          </a:p>
        </p:txBody>
      </p:sp>
      <p:sp>
        <p:nvSpPr>
          <p:cNvPr id="3" name="Content Placeholder 2"/>
          <p:cNvSpPr>
            <a:spLocks noGrp="1"/>
          </p:cNvSpPr>
          <p:nvPr>
            <p:ph idx="1"/>
          </p:nvPr>
        </p:nvSpPr>
        <p:spPr>
          <a:xfrm>
            <a:off x="530087" y="2489200"/>
            <a:ext cx="7103165" cy="3530600"/>
          </a:xfrm>
        </p:spPr>
        <p:txBody>
          <a:bodyPr>
            <a:noAutofit/>
          </a:bodyPr>
          <a:lstStyle/>
          <a:p>
            <a:pPr algn="just"/>
            <a:r>
              <a:rPr lang="en-US" sz="2400" dirty="0" smtClean="0">
                <a:latin typeface="Arial" panose="020B0604020202020204" pitchFamily="34" charset="0"/>
                <a:cs typeface="Arial" panose="020B0604020202020204" pitchFamily="34" charset="0"/>
              </a:rPr>
              <a:t>National trade policies are government strategies aimed at regulating international trade to achieve economic goals.</a:t>
            </a:r>
          </a:p>
          <a:p>
            <a:pPr algn="just"/>
            <a:r>
              <a:rPr lang="en-US" sz="2400" dirty="0">
                <a:latin typeface="Arial" panose="020B0604020202020204" pitchFamily="34" charset="0"/>
                <a:cs typeface="Arial" panose="020B0604020202020204" pitchFamily="34" charset="0"/>
              </a:rPr>
              <a:t>In addition to focusing on the needs of particular industries, governments may also implement broad policies designed to consider the needs of the economy and society as a whole.  </a:t>
            </a:r>
            <a:endParaRPr lang="en-US" sz="2400" dirty="0" smtClean="0">
              <a:latin typeface="Arial" panose="020B0604020202020204" pitchFamily="34" charset="0"/>
              <a:cs typeface="Arial" panose="020B0604020202020204" pitchFamily="34" charset="0"/>
            </a:endParaRPr>
          </a:p>
          <a:p>
            <a:pPr algn="just"/>
            <a:r>
              <a:rPr lang="en-US" sz="2400" dirty="0" smtClean="0">
                <a:latin typeface="Arial" panose="020B0604020202020204" pitchFamily="34" charset="0"/>
                <a:cs typeface="Arial" panose="020B0604020202020204" pitchFamily="34" charset="0"/>
              </a:rPr>
              <a:t>These </a:t>
            </a:r>
            <a:r>
              <a:rPr lang="en-US" sz="2400" dirty="0">
                <a:latin typeface="Arial" panose="020B0604020202020204" pitchFamily="34" charset="0"/>
                <a:cs typeface="Arial" panose="020B0604020202020204" pitchFamily="34" charset="0"/>
              </a:rPr>
              <a:t>broad national policies are then followed by specific industry policies.</a:t>
            </a:r>
          </a:p>
          <a:p>
            <a:pPr algn="just"/>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21</a:t>
            </a:fld>
            <a:endParaRPr lang="en-US"/>
          </a:p>
        </p:txBody>
      </p:sp>
    </p:spTree>
    <p:extLst>
      <p:ext uri="{BB962C8B-B14F-4D97-AF65-F5344CB8AC3E}">
        <p14:creationId xmlns:p14="http://schemas.microsoft.com/office/powerpoint/2010/main" val="42632545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National Trade Policies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10816" y="2239618"/>
            <a:ext cx="8150087" cy="3674165"/>
          </a:xfrm>
        </p:spPr>
        <p:txBody>
          <a:bodyPr>
            <a:noAutofit/>
          </a:bodyPr>
          <a:lstStyle/>
          <a:p>
            <a:pPr algn="just"/>
            <a:r>
              <a:rPr lang="en-US" sz="2300" b="1" dirty="0">
                <a:latin typeface="Arial" panose="020B0604020202020204" pitchFamily="34" charset="0"/>
                <a:cs typeface="Arial" panose="020B0604020202020204" pitchFamily="34" charset="0"/>
              </a:rPr>
              <a:t>Economic Development Programs.</a:t>
            </a:r>
            <a:r>
              <a:rPr lang="en-US" sz="2300" dirty="0">
                <a:latin typeface="Arial" panose="020B0604020202020204" pitchFamily="34" charset="0"/>
                <a:cs typeface="Arial" panose="020B0604020202020204" pitchFamily="34" charset="0"/>
              </a:rPr>
              <a:t> In many countries, the focus of broad national policies is economic development.  </a:t>
            </a:r>
            <a:endParaRPr lang="en-US" sz="2300" dirty="0" smtClean="0">
              <a:latin typeface="Arial" panose="020B0604020202020204" pitchFamily="34" charset="0"/>
              <a:cs typeface="Arial" panose="020B0604020202020204" pitchFamily="34" charset="0"/>
            </a:endParaRPr>
          </a:p>
          <a:p>
            <a:pPr algn="just"/>
            <a:r>
              <a:rPr lang="en-US" sz="2300" dirty="0" smtClean="0">
                <a:latin typeface="Arial" panose="020B0604020202020204" pitchFamily="34" charset="0"/>
                <a:cs typeface="Arial" panose="020B0604020202020204" pitchFamily="34" charset="0"/>
              </a:rPr>
              <a:t>Some </a:t>
            </a:r>
            <a:r>
              <a:rPr lang="en-US" sz="2300" dirty="0">
                <a:latin typeface="Arial" panose="020B0604020202020204" pitchFamily="34" charset="0"/>
                <a:cs typeface="Arial" panose="020B0604020202020204" pitchFamily="34" charset="0"/>
              </a:rPr>
              <a:t>countries that depend on a single export commodity will attempt to diversify their economies to minimize risk.  </a:t>
            </a:r>
          </a:p>
          <a:p>
            <a:pPr algn="just"/>
            <a:r>
              <a:rPr lang="en-US" sz="2300" dirty="0">
                <a:latin typeface="Arial" panose="020B0604020202020204" pitchFamily="34" charset="0"/>
                <a:cs typeface="Arial" panose="020B0604020202020204" pitchFamily="34" charset="0"/>
              </a:rPr>
              <a:t>Some countries will follow an </a:t>
            </a:r>
            <a:r>
              <a:rPr lang="en-US" sz="2300" b="1" dirty="0">
                <a:latin typeface="Arial" panose="020B0604020202020204" pitchFamily="34" charset="0"/>
                <a:cs typeface="Arial" panose="020B0604020202020204" pitchFamily="34" charset="0"/>
              </a:rPr>
              <a:t>export-promotion strategy</a:t>
            </a:r>
            <a:r>
              <a:rPr lang="en-US" sz="2300" dirty="0">
                <a:latin typeface="Arial" panose="020B0604020202020204" pitchFamily="34" charset="0"/>
                <a:cs typeface="Arial" panose="020B0604020202020204" pitchFamily="34" charset="0"/>
              </a:rPr>
              <a:t> as a means of achieving higher levels of economic </a:t>
            </a:r>
            <a:r>
              <a:rPr lang="en-US" sz="2300" dirty="0" smtClean="0">
                <a:latin typeface="Arial" panose="020B0604020202020204" pitchFamily="34" charset="0"/>
                <a:cs typeface="Arial" panose="020B0604020202020204" pitchFamily="34" charset="0"/>
              </a:rPr>
              <a:t>development. An </a:t>
            </a:r>
            <a:r>
              <a:rPr lang="en-US" sz="2300" dirty="0">
                <a:latin typeface="Arial" panose="020B0604020202020204" pitchFamily="34" charset="0"/>
                <a:cs typeface="Arial" panose="020B0604020202020204" pitchFamily="34" charset="0"/>
              </a:rPr>
              <a:t>export-promotion strategy encourages a country's businesses to compete in foreign markets by capitalizing on a particular advantage the country possesses.      </a:t>
            </a:r>
          </a:p>
          <a:p>
            <a:pPr marL="0" indent="0" algn="just">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22</a:t>
            </a:fld>
            <a:endParaRPr lang="en-US"/>
          </a:p>
        </p:txBody>
      </p:sp>
    </p:spTree>
    <p:extLst>
      <p:ext uri="{BB962C8B-B14F-4D97-AF65-F5344CB8AC3E}">
        <p14:creationId xmlns:p14="http://schemas.microsoft.com/office/powerpoint/2010/main" val="4233968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National Trade Policies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30087" y="2239618"/>
            <a:ext cx="7633252" cy="3674165"/>
          </a:xfrm>
        </p:spPr>
        <p:txBody>
          <a:bodyPr>
            <a:noAutofit/>
          </a:bodyPr>
          <a:lstStyle/>
          <a:p>
            <a:pPr algn="just"/>
            <a:r>
              <a:rPr lang="en-US" sz="2400" dirty="0" smtClean="0">
                <a:latin typeface="Arial" panose="020B0604020202020204" pitchFamily="34" charset="0"/>
                <a:cs typeface="Arial" panose="020B0604020202020204" pitchFamily="34" charset="0"/>
              </a:rPr>
              <a:t>An </a:t>
            </a:r>
            <a:r>
              <a:rPr lang="en-US" sz="2400" b="1" dirty="0">
                <a:latin typeface="Arial" panose="020B0604020202020204" pitchFamily="34" charset="0"/>
                <a:cs typeface="Arial" panose="020B0604020202020204" pitchFamily="34" charset="0"/>
              </a:rPr>
              <a:t>import-substitution strategy</a:t>
            </a:r>
            <a:r>
              <a:rPr lang="en-US" sz="2400" dirty="0">
                <a:latin typeface="Arial" panose="020B0604020202020204" pitchFamily="34" charset="0"/>
                <a:cs typeface="Arial" panose="020B0604020202020204" pitchFamily="34" charset="0"/>
              </a:rPr>
              <a:t> encourages the growth of domestic manufacturing industries through the erection of high barriers to imported goods.  This policy was used by Australia, Argentina, India, and Brazil after World War II.</a:t>
            </a:r>
          </a:p>
          <a:p>
            <a:pPr algn="just"/>
            <a:r>
              <a:rPr lang="en-US" sz="2400" dirty="0">
                <a:latin typeface="Arial" panose="020B0604020202020204" pitchFamily="34" charset="0"/>
                <a:cs typeface="Arial" panose="020B0604020202020204" pitchFamily="34" charset="0"/>
              </a:rPr>
              <a:t>The export-promotion strategy has been more successful at stimulating economic development than the import-substitution strategy</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23</a:t>
            </a:fld>
            <a:endParaRPr lang="en-US"/>
          </a:p>
        </p:txBody>
      </p:sp>
    </p:spTree>
    <p:extLst>
      <p:ext uri="{BB962C8B-B14F-4D97-AF65-F5344CB8AC3E}">
        <p14:creationId xmlns:p14="http://schemas.microsoft.com/office/powerpoint/2010/main" val="6723549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National Trade Policies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85530" y="2239618"/>
            <a:ext cx="8481392" cy="3674165"/>
          </a:xfrm>
        </p:spPr>
        <p:txBody>
          <a:bodyPr>
            <a:noAutofit/>
          </a:bodyPr>
          <a:lstStyle/>
          <a:p>
            <a:pPr algn="just"/>
            <a:r>
              <a:rPr lang="en-US" sz="2400" b="1" dirty="0" smtClean="0">
                <a:latin typeface="Arial" panose="020B0604020202020204" pitchFamily="34" charset="0"/>
                <a:cs typeface="Arial" panose="020B0604020202020204" pitchFamily="34" charset="0"/>
              </a:rPr>
              <a:t>Industrial </a:t>
            </a:r>
            <a:r>
              <a:rPr lang="en-US" sz="2400" b="1" dirty="0">
                <a:latin typeface="Arial" panose="020B0604020202020204" pitchFamily="34" charset="0"/>
                <a:cs typeface="Arial" panose="020B0604020202020204" pitchFamily="34" charset="0"/>
              </a:rPr>
              <a:t>policy</a:t>
            </a:r>
            <a:r>
              <a:rPr lang="en-US" sz="2400" dirty="0">
                <a:latin typeface="Arial" panose="020B0604020202020204" pitchFamily="34" charset="0"/>
                <a:cs typeface="Arial" panose="020B0604020202020204" pitchFamily="34" charset="0"/>
              </a:rPr>
              <a:t> is used by a government to promote the competitiveness of key products and industries with high growth prospects in international markets.  The policies are formulated based on the needs of the national economy.  </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a:p>
            <a:pPr algn="just"/>
            <a:r>
              <a:rPr lang="en-US" sz="2400" dirty="0">
                <a:latin typeface="Arial" panose="020B0604020202020204" pitchFamily="34" charset="0"/>
                <a:cs typeface="Arial" panose="020B0604020202020204" pitchFamily="34" charset="0"/>
              </a:rPr>
              <a:t>Critics of industrial policy argue that such programs may not improve the global competitiveness of a country since bureaucrats cannot perfectly identify the right industries to favor.  Critics further suggest that political clout, rather than potential international competitiveness, may play a role in determining which industries are selected.</a:t>
            </a:r>
          </a:p>
          <a:p>
            <a:pPr marL="0" indent="0" algn="just">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24</a:t>
            </a:fld>
            <a:endParaRPr lang="en-US"/>
          </a:p>
        </p:txBody>
      </p:sp>
    </p:spTree>
    <p:extLst>
      <p:ext uri="{BB962C8B-B14F-4D97-AF65-F5344CB8AC3E}">
        <p14:creationId xmlns:p14="http://schemas.microsoft.com/office/powerpoint/2010/main" val="29279972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National Trade Policies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30087" y="2239618"/>
            <a:ext cx="7633252" cy="3843130"/>
          </a:xfrm>
        </p:spPr>
        <p:txBody>
          <a:bodyPr>
            <a:noAutofit/>
          </a:bodyPr>
          <a:lstStyle/>
          <a:p>
            <a:pPr algn="just"/>
            <a:r>
              <a:rPr lang="en-US" sz="2400" dirty="0" smtClean="0">
                <a:latin typeface="Arial" panose="020B0604020202020204" pitchFamily="34" charset="0"/>
                <a:cs typeface="Arial" panose="020B0604020202020204" pitchFamily="34" charset="0"/>
              </a:rPr>
              <a:t>Governments </a:t>
            </a:r>
            <a:r>
              <a:rPr lang="en-US" sz="2400" dirty="0">
                <a:latin typeface="Arial" panose="020B0604020202020204" pitchFamily="34" charset="0"/>
                <a:cs typeface="Arial" panose="020B0604020202020204" pitchFamily="34" charset="0"/>
              </a:rPr>
              <a:t>struggle to identify what the role of government should be in a market economy.  </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a:p>
            <a:pPr algn="just"/>
            <a:r>
              <a:rPr lang="en-US" sz="2400" b="1" dirty="0">
                <a:latin typeface="Arial" panose="020B0604020202020204" pitchFamily="34" charset="0"/>
                <a:cs typeface="Arial" panose="020B0604020202020204" pitchFamily="34" charset="0"/>
              </a:rPr>
              <a:t>Public choice analysis</a:t>
            </a:r>
            <a:r>
              <a:rPr lang="en-US" sz="2400" dirty="0">
                <a:latin typeface="Arial" panose="020B0604020202020204" pitchFamily="34" charset="0"/>
                <a:cs typeface="Arial" panose="020B0604020202020204" pitchFamily="34" charset="0"/>
              </a:rPr>
              <a:t> suggests that special interest will often dominate the general interest on any given issue because special interest groups are willing to work harder for the passage of laws favorable to their interests than the general public is willing to work for the defeat of laws unfavorable to their interests.  </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25</a:t>
            </a:fld>
            <a:endParaRPr lang="en-US"/>
          </a:p>
        </p:txBody>
      </p:sp>
    </p:spTree>
    <p:extLst>
      <p:ext uri="{BB962C8B-B14F-4D97-AF65-F5344CB8AC3E}">
        <p14:creationId xmlns:p14="http://schemas.microsoft.com/office/powerpoint/2010/main" val="39054046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b="1" dirty="0" smtClean="0">
                <a:latin typeface="Arial" panose="020B0604020202020204" pitchFamily="34" charset="0"/>
                <a:cs typeface="Arial" panose="020B0604020202020204" pitchFamily="34" charset="0"/>
              </a:rPr>
              <a:t>Components of National Trade Policies</a:t>
            </a:r>
          </a:p>
        </p:txBody>
      </p:sp>
      <p:sp>
        <p:nvSpPr>
          <p:cNvPr id="3" name="Content Placeholder 2"/>
          <p:cNvSpPr>
            <a:spLocks noGrp="1"/>
          </p:cNvSpPr>
          <p:nvPr>
            <p:ph idx="1"/>
          </p:nvPr>
        </p:nvSpPr>
        <p:spPr>
          <a:xfrm>
            <a:off x="530087" y="2292626"/>
            <a:ext cx="7474226" cy="3727174"/>
          </a:xfrm>
        </p:spPr>
        <p:txBody>
          <a:bodyPr>
            <a:noAutofit/>
          </a:bodyPr>
          <a:lstStyle/>
          <a:p>
            <a:pPr algn="just"/>
            <a:r>
              <a:rPr lang="en-US" sz="2400" b="1" dirty="0" smtClean="0">
                <a:latin typeface="Arial" panose="020B0604020202020204" pitchFamily="34" charset="0"/>
                <a:cs typeface="Arial" panose="020B0604020202020204" pitchFamily="34" charset="0"/>
              </a:rPr>
              <a:t>Tariffs</a:t>
            </a:r>
            <a:r>
              <a:rPr lang="en-US" sz="2400" dirty="0" smtClean="0">
                <a:latin typeface="Arial" panose="020B0604020202020204" pitchFamily="34" charset="0"/>
                <a:cs typeface="Arial" panose="020B0604020202020204" pitchFamily="34" charset="0"/>
              </a:rPr>
              <a:t>: Taxes imposed on imported goods to protect domestic industries and generate revenue. Tariffs can discourage imports and encourage local production.</a:t>
            </a:r>
          </a:p>
          <a:p>
            <a:pPr algn="just"/>
            <a:r>
              <a:rPr lang="en-US" sz="2400" b="1" dirty="0" smtClean="0">
                <a:latin typeface="Arial" panose="020B0604020202020204" pitchFamily="34" charset="0"/>
                <a:cs typeface="Arial" panose="020B0604020202020204" pitchFamily="34" charset="0"/>
              </a:rPr>
              <a:t>Quotas</a:t>
            </a:r>
            <a:r>
              <a:rPr lang="en-US" sz="2400" dirty="0" smtClean="0">
                <a:latin typeface="Arial" panose="020B0604020202020204" pitchFamily="34" charset="0"/>
                <a:cs typeface="Arial" panose="020B0604020202020204" pitchFamily="34" charset="0"/>
              </a:rPr>
              <a:t>: Limits on the quantity of specific goods that can be imported, aimed at protecting domestic industries from foreign competition.</a:t>
            </a:r>
          </a:p>
          <a:p>
            <a:pPr algn="just"/>
            <a:r>
              <a:rPr lang="en-US" sz="2400" b="1" dirty="0" smtClean="0">
                <a:latin typeface="Arial" panose="020B0604020202020204" pitchFamily="34" charset="0"/>
                <a:cs typeface="Arial" panose="020B0604020202020204" pitchFamily="34" charset="0"/>
              </a:rPr>
              <a:t>Subsidies</a:t>
            </a:r>
            <a:r>
              <a:rPr lang="en-US" sz="2400" dirty="0" smtClean="0">
                <a:latin typeface="Arial" panose="020B0604020202020204" pitchFamily="34" charset="0"/>
                <a:cs typeface="Arial" panose="020B0604020202020204" pitchFamily="34" charset="0"/>
              </a:rPr>
              <a:t>: Financial assistance provided to local industries to help them compete against foreign imports, often used to lower production costs.</a:t>
            </a:r>
          </a:p>
        </p:txBody>
      </p:sp>
      <p:sp>
        <p:nvSpPr>
          <p:cNvPr id="4" name="Slide Number Placeholder 3"/>
          <p:cNvSpPr>
            <a:spLocks noGrp="1"/>
          </p:cNvSpPr>
          <p:nvPr>
            <p:ph type="sldNum" sz="quarter" idx="12"/>
          </p:nvPr>
        </p:nvSpPr>
        <p:spPr/>
        <p:txBody>
          <a:bodyPr/>
          <a:lstStyle/>
          <a:p>
            <a:fld id="{B15B3979-4235-4F90-9FFC-7D090E5199B5}" type="slidenum">
              <a:rPr lang="en-US" smtClean="0"/>
              <a:t>26</a:t>
            </a:fld>
            <a:endParaRPr lang="en-US"/>
          </a:p>
        </p:txBody>
      </p:sp>
    </p:spTree>
    <p:extLst>
      <p:ext uri="{BB962C8B-B14F-4D97-AF65-F5344CB8AC3E}">
        <p14:creationId xmlns:p14="http://schemas.microsoft.com/office/powerpoint/2010/main" val="39840115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b="1" dirty="0" smtClean="0">
                <a:latin typeface="Arial" panose="020B0604020202020204" pitchFamily="34" charset="0"/>
                <a:cs typeface="Arial" panose="020B0604020202020204" pitchFamily="34" charset="0"/>
              </a:rPr>
              <a:t>Components of National Trade Policies</a:t>
            </a:r>
          </a:p>
        </p:txBody>
      </p:sp>
      <p:sp>
        <p:nvSpPr>
          <p:cNvPr id="3" name="Content Placeholder 2"/>
          <p:cNvSpPr>
            <a:spLocks noGrp="1"/>
          </p:cNvSpPr>
          <p:nvPr>
            <p:ph idx="1"/>
          </p:nvPr>
        </p:nvSpPr>
        <p:spPr>
          <a:xfrm>
            <a:off x="530086" y="2146852"/>
            <a:ext cx="7818783" cy="3872948"/>
          </a:xfrm>
        </p:spPr>
        <p:txBody>
          <a:bodyPr>
            <a:noAutofit/>
          </a:bodyPr>
          <a:lstStyle/>
          <a:p>
            <a:pPr algn="just"/>
            <a:r>
              <a:rPr lang="en-US" sz="2400" b="1" dirty="0" smtClean="0">
                <a:latin typeface="Arial" panose="020B0604020202020204" pitchFamily="34" charset="0"/>
                <a:cs typeface="Arial" panose="020B0604020202020204" pitchFamily="34" charset="0"/>
              </a:rPr>
              <a:t>Import Licensing</a:t>
            </a:r>
            <a:r>
              <a:rPr lang="en-US" sz="2400" dirty="0" smtClean="0">
                <a:latin typeface="Arial" panose="020B0604020202020204" pitchFamily="34" charset="0"/>
                <a:cs typeface="Arial" panose="020B0604020202020204" pitchFamily="34" charset="0"/>
              </a:rPr>
              <a:t>: Requirements for importers to obtain permission before bringing certain goods into the country, allowing governments to control the volume and types of imports.</a:t>
            </a:r>
          </a:p>
          <a:p>
            <a:pPr algn="just"/>
            <a:r>
              <a:rPr lang="en-US" sz="2400" b="1" dirty="0" smtClean="0">
                <a:latin typeface="Arial" panose="020B0604020202020204" pitchFamily="34" charset="0"/>
                <a:cs typeface="Arial" panose="020B0604020202020204" pitchFamily="34" charset="0"/>
              </a:rPr>
              <a:t>Trade Agreements</a:t>
            </a:r>
            <a:r>
              <a:rPr lang="en-US" sz="2400" dirty="0" smtClean="0">
                <a:latin typeface="Arial" panose="020B0604020202020204" pitchFamily="34" charset="0"/>
                <a:cs typeface="Arial" panose="020B0604020202020204" pitchFamily="34" charset="0"/>
              </a:rPr>
              <a:t>: Bilateral or multilateral agreements that govern trade relations between countries, such as free trade agreements (FTAs) or regional trade agreements (RTAs).</a:t>
            </a:r>
          </a:p>
          <a:p>
            <a:pPr algn="just"/>
            <a:r>
              <a:rPr lang="en-US" sz="2400" b="1" dirty="0" smtClean="0">
                <a:latin typeface="Arial" panose="020B0604020202020204" pitchFamily="34" charset="0"/>
                <a:cs typeface="Arial" panose="020B0604020202020204" pitchFamily="34" charset="0"/>
              </a:rPr>
              <a:t>Trade Barriers</a:t>
            </a:r>
            <a:r>
              <a:rPr lang="en-US" sz="2400" dirty="0" smtClean="0">
                <a:latin typeface="Arial" panose="020B0604020202020204" pitchFamily="34" charset="0"/>
                <a:cs typeface="Arial" panose="020B0604020202020204" pitchFamily="34" charset="0"/>
              </a:rPr>
              <a:t>: Non-tariff barriers like regulations, standards, and procedures that can impede imports, even if no tariffs are applied.</a:t>
            </a:r>
          </a:p>
          <a:p>
            <a:pPr marL="0" indent="0" algn="just">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27</a:t>
            </a:fld>
            <a:endParaRPr lang="en-US"/>
          </a:p>
        </p:txBody>
      </p:sp>
    </p:spTree>
    <p:extLst>
      <p:ext uri="{BB962C8B-B14F-4D97-AF65-F5344CB8AC3E}">
        <p14:creationId xmlns:p14="http://schemas.microsoft.com/office/powerpoint/2010/main" val="27495879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b="1" dirty="0" smtClean="0">
                <a:latin typeface="Arial" panose="020B0604020202020204" pitchFamily="34" charset="0"/>
                <a:cs typeface="Arial" panose="020B0604020202020204" pitchFamily="34" charset="0"/>
              </a:rPr>
              <a:t>Components of National Trade Policies</a:t>
            </a:r>
          </a:p>
        </p:txBody>
      </p:sp>
      <p:sp>
        <p:nvSpPr>
          <p:cNvPr id="3" name="Content Placeholder 2"/>
          <p:cNvSpPr>
            <a:spLocks noGrp="1"/>
          </p:cNvSpPr>
          <p:nvPr>
            <p:ph idx="1"/>
          </p:nvPr>
        </p:nvSpPr>
        <p:spPr>
          <a:xfrm>
            <a:off x="530087" y="2266122"/>
            <a:ext cx="7474226" cy="3753678"/>
          </a:xfrm>
        </p:spPr>
        <p:txBody>
          <a:bodyPr>
            <a:noAutofit/>
          </a:bodyPr>
          <a:lstStyle/>
          <a:p>
            <a:pPr algn="just"/>
            <a:r>
              <a:rPr lang="en-US" sz="2400" b="1" dirty="0" smtClean="0">
                <a:latin typeface="Arial" panose="020B0604020202020204" pitchFamily="34" charset="0"/>
                <a:cs typeface="Arial" panose="020B0604020202020204" pitchFamily="34" charset="0"/>
              </a:rPr>
              <a:t>Anti-Dumping Measures</a:t>
            </a:r>
            <a:r>
              <a:rPr lang="en-US" sz="2400" dirty="0" smtClean="0">
                <a:latin typeface="Arial" panose="020B0604020202020204" pitchFamily="34" charset="0"/>
                <a:cs typeface="Arial" panose="020B0604020202020204" pitchFamily="34" charset="0"/>
              </a:rPr>
              <a:t>: Regulations aimed at preventing foreign companies from selling goods below market value, which can harm domestic industries.</a:t>
            </a:r>
          </a:p>
          <a:p>
            <a:pPr algn="just"/>
            <a:r>
              <a:rPr lang="en-US" sz="2400" b="1" dirty="0" smtClean="0">
                <a:latin typeface="Arial" panose="020B0604020202020204" pitchFamily="34" charset="0"/>
                <a:cs typeface="Arial" panose="020B0604020202020204" pitchFamily="34" charset="0"/>
              </a:rPr>
              <a:t>Export Controls</a:t>
            </a:r>
            <a:r>
              <a:rPr lang="en-US" sz="2400" dirty="0" smtClean="0">
                <a:latin typeface="Arial" panose="020B0604020202020204" pitchFamily="34" charset="0"/>
                <a:cs typeface="Arial" panose="020B0604020202020204" pitchFamily="34" charset="0"/>
              </a:rPr>
              <a:t>: Restrictions on the export of certain goods, often for national security or foreign policy reasons.</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28</a:t>
            </a:fld>
            <a:endParaRPr lang="en-US"/>
          </a:p>
        </p:txBody>
      </p:sp>
    </p:spTree>
    <p:extLst>
      <p:ext uri="{BB962C8B-B14F-4D97-AF65-F5344CB8AC3E}">
        <p14:creationId xmlns:p14="http://schemas.microsoft.com/office/powerpoint/2010/main" val="20406120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70" y="1010652"/>
            <a:ext cx="6343672" cy="4596064"/>
          </a:xfrm>
        </p:spPr>
        <p:txBody>
          <a:bodyPr/>
          <a:lstStyle/>
          <a:p>
            <a:r>
              <a:rPr lang="en-US" dirty="0"/>
              <a:t>End of part </a:t>
            </a:r>
            <a:r>
              <a:rPr lang="en-US" dirty="0" smtClean="0"/>
              <a:t>one</a:t>
            </a:r>
            <a:endParaRPr lang="en-US" dirty="0"/>
          </a:p>
        </p:txBody>
      </p:sp>
      <p:sp>
        <p:nvSpPr>
          <p:cNvPr id="5" name="Rectangle 4"/>
          <p:cNvSpPr/>
          <p:nvPr/>
        </p:nvSpPr>
        <p:spPr>
          <a:xfrm>
            <a:off x="1895626" y="2967335"/>
            <a:ext cx="5352747" cy="923330"/>
          </a:xfrm>
          <a:prstGeom prst="rect">
            <a:avLst/>
          </a:prstGeom>
          <a:noFill/>
        </p:spPr>
        <p:txBody>
          <a:bodyPr wrap="none" lIns="91440" tIns="45720" rIns="91440" bIns="45720">
            <a:spAutoFit/>
          </a:bodyPr>
          <a:lstStyle/>
          <a:p>
            <a:pPr algn="ctr"/>
            <a:r>
              <a:rPr lang="en-US" sz="5400" b="1" dirty="0" smtClean="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rPr>
              <a:t>End of Part One</a:t>
            </a:r>
            <a:endParaRPr lang="en-US" sz="5400" b="1" cap="none" spc="0"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p:txBody>
      </p:sp>
      <p:sp>
        <p:nvSpPr>
          <p:cNvPr id="3" name="Slide Number Placeholder 2"/>
          <p:cNvSpPr>
            <a:spLocks noGrp="1"/>
          </p:cNvSpPr>
          <p:nvPr>
            <p:ph type="sldNum" sz="quarter" idx="12"/>
          </p:nvPr>
        </p:nvSpPr>
        <p:spPr/>
        <p:txBody>
          <a:bodyPr/>
          <a:lstStyle/>
          <a:p>
            <a:fld id="{B15B3979-4235-4F90-9FFC-7D090E5199B5}" type="slidenum">
              <a:rPr lang="en-US" smtClean="0"/>
              <a:t>29</a:t>
            </a:fld>
            <a:endParaRPr lang="en-US"/>
          </a:p>
        </p:txBody>
      </p:sp>
    </p:spTree>
    <p:extLst>
      <p:ext uri="{BB962C8B-B14F-4D97-AF65-F5344CB8AC3E}">
        <p14:creationId xmlns:p14="http://schemas.microsoft.com/office/powerpoint/2010/main" val="3123042441"/>
      </p:ext>
    </p:extLst>
  </p:cSld>
  <p:clrMapOvr>
    <a:masterClrMapping/>
  </p:clrMapOvr>
  <mc:AlternateContent xmlns:mc="http://schemas.openxmlformats.org/markup-compatibility/2006" xmlns:p14="http://schemas.microsoft.com/office/powerpoint/2010/main">
    <mc:Choice Requires="p14">
      <p:transition spd="slow" p14:dur="4000">
        <p14:ripple/>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dirty="0" smtClean="0">
                <a:latin typeface="Arial" panose="020B0604020202020204" pitchFamily="34" charset="0"/>
                <a:cs typeface="Arial" panose="020B0604020202020204" pitchFamily="34" charset="0"/>
              </a:rPr>
              <a:t>Part Two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q"/>
            </a:pPr>
            <a:r>
              <a:rPr lang="en-US" sz="2400">
                <a:latin typeface="Arial" panose="020B0604020202020204" pitchFamily="34" charset="0"/>
                <a:cs typeface="Arial" panose="020B0604020202020204" pitchFamily="34" charset="0"/>
              </a:rPr>
              <a:t>Tariffs Barriers </a:t>
            </a:r>
          </a:p>
          <a:p>
            <a:pPr algn="just">
              <a:buFont typeface="Wingdings" panose="05000000000000000000" pitchFamily="2" charset="2"/>
              <a:buChar char="q"/>
            </a:pPr>
            <a:r>
              <a:rPr lang="en-US" sz="2400" smtClean="0">
                <a:latin typeface="Arial" panose="020B0604020202020204" pitchFamily="34" charset="0"/>
                <a:cs typeface="Arial" panose="020B0604020202020204" pitchFamily="34" charset="0"/>
              </a:rPr>
              <a:t>Nontariff </a:t>
            </a:r>
            <a:r>
              <a:rPr lang="en-US" sz="2400" dirty="0">
                <a:latin typeface="Arial" panose="020B0604020202020204" pitchFamily="34" charset="0"/>
                <a:cs typeface="Arial" panose="020B0604020202020204" pitchFamily="34" charset="0"/>
              </a:rPr>
              <a:t>Barriers </a:t>
            </a:r>
            <a:endParaRPr lang="en-US" sz="2400" dirty="0" smtClean="0">
              <a:latin typeface="Arial" panose="020B0604020202020204" pitchFamily="34" charset="0"/>
              <a:cs typeface="Arial" panose="020B0604020202020204" pitchFamily="34" charset="0"/>
            </a:endParaRPr>
          </a:p>
          <a:p>
            <a:pPr algn="just">
              <a:buFont typeface="Wingdings" panose="05000000000000000000" pitchFamily="2" charset="2"/>
              <a:buChar char="q"/>
            </a:pPr>
            <a:r>
              <a:rPr lang="en-US" sz="2400" dirty="0">
                <a:latin typeface="Arial" panose="020B0604020202020204" pitchFamily="34" charset="0"/>
                <a:cs typeface="Arial" panose="020B0604020202020204" pitchFamily="34" charset="0"/>
              </a:rPr>
              <a:t>Promotion of International </a:t>
            </a:r>
            <a:r>
              <a:rPr lang="en-US" sz="2400" dirty="0" smtClean="0">
                <a:latin typeface="Arial" panose="020B0604020202020204" pitchFamily="34" charset="0"/>
                <a:cs typeface="Arial" panose="020B0604020202020204" pitchFamily="34" charset="0"/>
              </a:rPr>
              <a:t>Trade</a:t>
            </a:r>
          </a:p>
          <a:p>
            <a:pPr algn="just">
              <a:buFont typeface="Wingdings" panose="05000000000000000000" pitchFamily="2" charset="2"/>
              <a:buChar char="q"/>
            </a:pPr>
            <a:r>
              <a:rPr lang="en-US" sz="2400" dirty="0">
                <a:latin typeface="Arial" panose="020B0604020202020204" pitchFamily="34" charset="0"/>
                <a:cs typeface="Arial" panose="020B0604020202020204" pitchFamily="34" charset="0"/>
              </a:rPr>
              <a:t>Foreign Trade </a:t>
            </a:r>
            <a:r>
              <a:rPr lang="en-US" sz="2400" dirty="0" smtClean="0">
                <a:latin typeface="Arial" panose="020B0604020202020204" pitchFamily="34" charset="0"/>
                <a:cs typeface="Arial" panose="020B0604020202020204" pitchFamily="34" charset="0"/>
              </a:rPr>
              <a:t>Zones</a:t>
            </a:r>
          </a:p>
          <a:p>
            <a:pPr algn="just">
              <a:buFont typeface="Wingdings" panose="05000000000000000000" pitchFamily="2" charset="2"/>
              <a:buChar char="q"/>
            </a:pPr>
            <a:r>
              <a:rPr lang="en-US" sz="2400" dirty="0">
                <a:latin typeface="Arial" panose="020B0604020202020204" pitchFamily="34" charset="0"/>
                <a:cs typeface="Arial" panose="020B0604020202020204" pitchFamily="34" charset="0"/>
              </a:rPr>
              <a:t>Export Financing </a:t>
            </a:r>
            <a:r>
              <a:rPr lang="en-US" sz="2400" dirty="0" smtClean="0">
                <a:latin typeface="Arial" panose="020B0604020202020204" pitchFamily="34" charset="0"/>
                <a:cs typeface="Arial" panose="020B0604020202020204" pitchFamily="34" charset="0"/>
              </a:rPr>
              <a:t>Programs</a:t>
            </a:r>
          </a:p>
          <a:p>
            <a:pPr algn="just">
              <a:buFont typeface="Wingdings" panose="05000000000000000000" pitchFamily="2" charset="2"/>
              <a:buChar char="q"/>
            </a:pPr>
            <a:r>
              <a:rPr lang="en-US" altLang="en-US" sz="2400" dirty="0">
                <a:latin typeface="Arial" panose="020B0604020202020204" pitchFamily="34" charset="0"/>
                <a:ea typeface="Times New Roman" panose="02020603050405020304" pitchFamily="18" charset="0"/>
              </a:rPr>
              <a:t>Controlling Unfair Trade Practices </a:t>
            </a:r>
            <a:endParaRPr lang="en-US" sz="2400" dirty="0"/>
          </a:p>
        </p:txBody>
      </p:sp>
      <p:sp>
        <p:nvSpPr>
          <p:cNvPr id="4" name="Slide Number Placeholder 3"/>
          <p:cNvSpPr>
            <a:spLocks noGrp="1"/>
          </p:cNvSpPr>
          <p:nvPr>
            <p:ph type="sldNum" sz="quarter" idx="12"/>
          </p:nvPr>
        </p:nvSpPr>
        <p:spPr/>
        <p:txBody>
          <a:bodyPr/>
          <a:lstStyle/>
          <a:p>
            <a:fld id="{B15B3979-4235-4F90-9FFC-7D090E5199B5}" type="slidenum">
              <a:rPr lang="en-US" smtClean="0"/>
              <a:t>30</a:t>
            </a:fld>
            <a:endParaRPr lang="en-US"/>
          </a:p>
        </p:txBody>
      </p:sp>
    </p:spTree>
    <p:extLst>
      <p:ext uri="{BB962C8B-B14F-4D97-AF65-F5344CB8AC3E}">
        <p14:creationId xmlns:p14="http://schemas.microsoft.com/office/powerpoint/2010/main" val="3530744932"/>
      </p:ext>
    </p:extLst>
  </p:cSld>
  <p:clrMapOvr>
    <a:masterClrMapping/>
  </p:clrMapOvr>
  <mc:AlternateContent xmlns:mc="http://schemas.openxmlformats.org/markup-compatibility/2006" xmlns:p14="http://schemas.microsoft.com/office/powerpoint/2010/main">
    <mc:Choice Requires="p14">
      <p:transition spd="slow" p14:dur="4000">
        <p14:shred/>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b="1" dirty="0" smtClean="0">
                <a:latin typeface="Arial" panose="020B0604020202020204" pitchFamily="34" charset="0"/>
                <a:cs typeface="Arial" panose="020B0604020202020204" pitchFamily="34" charset="0"/>
              </a:rPr>
              <a:t>Barriers to International Trade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US" sz="2400" dirty="0" smtClean="0">
                <a:latin typeface="Arial" panose="020B0604020202020204" pitchFamily="34" charset="0"/>
                <a:cs typeface="Arial" panose="020B0604020202020204" pitchFamily="34" charset="0"/>
              </a:rPr>
              <a:t>Barriers to international trade are obstacles that countries impose to restrict or regulate trade with other nations. </a:t>
            </a:r>
          </a:p>
          <a:p>
            <a:pPr algn="just">
              <a:lnSpc>
                <a:spcPct val="150000"/>
              </a:lnSpc>
            </a:pPr>
            <a:r>
              <a:rPr lang="en-US" sz="2400" dirty="0" smtClean="0">
                <a:latin typeface="Arial" panose="020B0604020202020204" pitchFamily="34" charset="0"/>
                <a:cs typeface="Arial" panose="020B0604020202020204" pitchFamily="34" charset="0"/>
              </a:rPr>
              <a:t>Barriers </a:t>
            </a:r>
            <a:r>
              <a:rPr lang="en-US" sz="2400" dirty="0">
                <a:latin typeface="Arial" panose="020B0604020202020204" pitchFamily="34" charset="0"/>
                <a:cs typeface="Arial" panose="020B0604020202020204" pitchFamily="34" charset="0"/>
              </a:rPr>
              <a:t>to trade can either be in the form of tariffs or in the form of nontariff barriers.</a:t>
            </a:r>
          </a:p>
        </p:txBody>
      </p:sp>
      <p:sp>
        <p:nvSpPr>
          <p:cNvPr id="4" name="Slide Number Placeholder 3"/>
          <p:cNvSpPr>
            <a:spLocks noGrp="1"/>
          </p:cNvSpPr>
          <p:nvPr>
            <p:ph type="sldNum" sz="quarter" idx="12"/>
          </p:nvPr>
        </p:nvSpPr>
        <p:spPr/>
        <p:txBody>
          <a:bodyPr/>
          <a:lstStyle/>
          <a:p>
            <a:fld id="{B15B3979-4235-4F90-9FFC-7D090E5199B5}" type="slidenum">
              <a:rPr lang="en-US" smtClean="0"/>
              <a:t>31</a:t>
            </a:fld>
            <a:endParaRPr lang="en-US"/>
          </a:p>
        </p:txBody>
      </p:sp>
    </p:spTree>
    <p:extLst>
      <p:ext uri="{BB962C8B-B14F-4D97-AF65-F5344CB8AC3E}">
        <p14:creationId xmlns:p14="http://schemas.microsoft.com/office/powerpoint/2010/main" val="4013093823"/>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dirty="0">
                <a:latin typeface="Arial" panose="020B0604020202020204" pitchFamily="34" charset="0"/>
                <a:cs typeface="Arial" panose="020B0604020202020204" pitchFamily="34" charset="0"/>
              </a:rPr>
              <a:t>Tariffs </a:t>
            </a:r>
            <a:r>
              <a:rPr lang="en-US" sz="3600" dirty="0" smtClean="0">
                <a:latin typeface="Arial" panose="020B0604020202020204" pitchFamily="34" charset="0"/>
                <a:cs typeface="Arial" panose="020B0604020202020204" pitchFamily="34" charset="0"/>
              </a:rPr>
              <a:t>Barriers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83095" y="2239617"/>
            <a:ext cx="7275443" cy="3780183"/>
          </a:xfrm>
        </p:spPr>
        <p:txBody>
          <a:bodyPr>
            <a:noAutofit/>
          </a:bodyPr>
          <a:lstStyle/>
          <a:p>
            <a:pPr lvl="0" algn="just"/>
            <a:r>
              <a:rPr lang="en-US" sz="2400" dirty="0" smtClean="0">
                <a:latin typeface="Arial" panose="020B0604020202020204" pitchFamily="34" charset="0"/>
                <a:cs typeface="Arial" panose="020B0604020202020204" pitchFamily="34" charset="0"/>
              </a:rPr>
              <a:t>Tariff barriers are taxes imposed by governments on imported goods, designed to increase the cost of foreign products in order to protect domestic industries</a:t>
            </a:r>
          </a:p>
          <a:p>
            <a:pPr lvl="0" algn="just"/>
            <a:r>
              <a:rPr lang="en-US" sz="2400" dirty="0" smtClean="0">
                <a:latin typeface="Arial" panose="020B0604020202020204" pitchFamily="34" charset="0"/>
                <a:cs typeface="Arial" panose="020B0604020202020204" pitchFamily="34" charset="0"/>
              </a:rPr>
              <a:t>A </a:t>
            </a:r>
            <a:r>
              <a:rPr lang="en-US" sz="2400" b="1" dirty="0">
                <a:latin typeface="Arial" panose="020B0604020202020204" pitchFamily="34" charset="0"/>
                <a:cs typeface="Arial" panose="020B0604020202020204" pitchFamily="34" charset="0"/>
              </a:rPr>
              <a:t>tariff</a:t>
            </a:r>
            <a:r>
              <a:rPr lang="en-US" sz="2400" dirty="0">
                <a:latin typeface="Arial" panose="020B0604020202020204" pitchFamily="34" charset="0"/>
                <a:cs typeface="Arial" panose="020B0604020202020204" pitchFamily="34" charset="0"/>
              </a:rPr>
              <a:t> is a tax placed on a good involved in international trade.  </a:t>
            </a:r>
            <a:endParaRPr lang="en-US" sz="2400" dirty="0" smtClean="0">
              <a:latin typeface="Arial" panose="020B0604020202020204" pitchFamily="34" charset="0"/>
              <a:cs typeface="Arial" panose="020B0604020202020204" pitchFamily="34" charset="0"/>
            </a:endParaRPr>
          </a:p>
          <a:p>
            <a:pPr lvl="0" algn="just"/>
            <a:r>
              <a:rPr lang="en-US" sz="2400" dirty="0" smtClean="0">
                <a:latin typeface="Arial" panose="020B0604020202020204" pitchFamily="34" charset="0"/>
                <a:cs typeface="Arial" panose="020B0604020202020204" pitchFamily="34" charset="0"/>
              </a:rPr>
              <a:t>Most </a:t>
            </a:r>
            <a:r>
              <a:rPr lang="en-US" sz="2400" dirty="0">
                <a:latin typeface="Arial" panose="020B0604020202020204" pitchFamily="34" charset="0"/>
                <a:cs typeface="Arial" panose="020B0604020202020204" pitchFamily="34" charset="0"/>
              </a:rPr>
              <a:t>tariffs are collected on imported goods (</a:t>
            </a:r>
            <a:r>
              <a:rPr lang="en-US" sz="2400" b="1" dirty="0">
                <a:latin typeface="Arial" panose="020B0604020202020204" pitchFamily="34" charset="0"/>
                <a:cs typeface="Arial" panose="020B0604020202020204" pitchFamily="34" charset="0"/>
              </a:rPr>
              <a:t>import tariffs</a:t>
            </a:r>
            <a:r>
              <a:rPr lang="en-US" sz="2400" dirty="0">
                <a:latin typeface="Arial" panose="020B0604020202020204" pitchFamily="34" charset="0"/>
                <a:cs typeface="Arial" panose="020B0604020202020204" pitchFamily="34" charset="0"/>
              </a:rPr>
              <a:t>), but some are collected on goods as they leave a country (</a:t>
            </a:r>
            <a:r>
              <a:rPr lang="en-US" sz="2400" b="1" dirty="0">
                <a:latin typeface="Arial" panose="020B0604020202020204" pitchFamily="34" charset="0"/>
                <a:cs typeface="Arial" panose="020B0604020202020204" pitchFamily="34" charset="0"/>
              </a:rPr>
              <a:t>export</a:t>
            </a:r>
            <a:r>
              <a:rPr lang="en-US" sz="2400" dirty="0">
                <a:latin typeface="Arial" panose="020B0604020202020204" pitchFamily="34" charset="0"/>
                <a:cs typeface="Arial" panose="020B0604020202020204" pitchFamily="34" charset="0"/>
              </a:rPr>
              <a:t> </a:t>
            </a:r>
            <a:r>
              <a:rPr lang="en-US" sz="2400" b="1" dirty="0">
                <a:latin typeface="Arial" panose="020B0604020202020204" pitchFamily="34" charset="0"/>
                <a:cs typeface="Arial" panose="020B0604020202020204" pitchFamily="34" charset="0"/>
              </a:rPr>
              <a:t>tariffs</a:t>
            </a:r>
            <a:r>
              <a:rPr lang="en-US" sz="2400" dirty="0">
                <a:latin typeface="Arial" panose="020B0604020202020204" pitchFamily="34" charset="0"/>
                <a:cs typeface="Arial" panose="020B0604020202020204" pitchFamily="34" charset="0"/>
              </a:rPr>
              <a:t>) or pass through a country (</a:t>
            </a:r>
            <a:r>
              <a:rPr lang="en-US" sz="2400" b="1" dirty="0">
                <a:latin typeface="Arial" panose="020B0604020202020204" pitchFamily="34" charset="0"/>
                <a:cs typeface="Arial" panose="020B0604020202020204" pitchFamily="34" charset="0"/>
              </a:rPr>
              <a:t>transit tariffs</a:t>
            </a:r>
            <a:r>
              <a:rPr lang="en-US" sz="2400" dirty="0">
                <a:latin typeface="Arial" panose="020B0604020202020204" pitchFamily="34" charset="0"/>
                <a:cs typeface="Arial" panose="020B0604020202020204" pitchFamily="34" charset="0"/>
              </a:rPr>
              <a:t>).</a:t>
            </a:r>
          </a:p>
          <a:p>
            <a:pPr marL="0" lvl="0" indent="0" algn="just">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32</a:t>
            </a:fld>
            <a:endParaRPr lang="en-US"/>
          </a:p>
        </p:txBody>
      </p:sp>
    </p:spTree>
    <p:extLst>
      <p:ext uri="{BB962C8B-B14F-4D97-AF65-F5344CB8AC3E}">
        <p14:creationId xmlns:p14="http://schemas.microsoft.com/office/powerpoint/2010/main" val="41615707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dirty="0">
                <a:latin typeface="Arial" panose="020B0604020202020204" pitchFamily="34" charset="0"/>
                <a:cs typeface="Arial" panose="020B0604020202020204" pitchFamily="34" charset="0"/>
              </a:rPr>
              <a:t>Tariffs </a:t>
            </a:r>
            <a:r>
              <a:rPr lang="en-US" sz="3600" dirty="0" smtClean="0">
                <a:latin typeface="Arial" panose="020B0604020202020204" pitchFamily="34" charset="0"/>
                <a:cs typeface="Arial" panose="020B0604020202020204" pitchFamily="34" charset="0"/>
              </a:rPr>
              <a:t>Barriers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lvl="0" algn="just"/>
            <a:r>
              <a:rPr lang="en-US" sz="2400" b="1" dirty="0" smtClean="0">
                <a:latin typeface="Arial" panose="020B0604020202020204" pitchFamily="34" charset="0"/>
                <a:cs typeface="Arial" panose="020B0604020202020204" pitchFamily="34" charset="0"/>
              </a:rPr>
              <a:t>Ad </a:t>
            </a:r>
            <a:r>
              <a:rPr lang="en-US" sz="2400" b="1" dirty="0">
                <a:latin typeface="Arial" panose="020B0604020202020204" pitchFamily="34" charset="0"/>
                <a:cs typeface="Arial" panose="020B0604020202020204" pitchFamily="34" charset="0"/>
              </a:rPr>
              <a:t>valorem tariffs</a:t>
            </a:r>
            <a:r>
              <a:rPr lang="en-US" sz="2400" dirty="0">
                <a:latin typeface="Arial" panose="020B0604020202020204" pitchFamily="34" charset="0"/>
                <a:cs typeface="Arial" panose="020B0604020202020204" pitchFamily="34" charset="0"/>
              </a:rPr>
              <a:t> are assessed as a percentage of the market value of the goods, while </a:t>
            </a:r>
            <a:r>
              <a:rPr lang="en-US" sz="2400" b="1" dirty="0">
                <a:latin typeface="Arial" panose="020B0604020202020204" pitchFamily="34" charset="0"/>
                <a:cs typeface="Arial" panose="020B0604020202020204" pitchFamily="34" charset="0"/>
              </a:rPr>
              <a:t>specific tariffs</a:t>
            </a:r>
            <a:r>
              <a:rPr lang="en-US" sz="2400" dirty="0">
                <a:latin typeface="Arial" panose="020B0604020202020204" pitchFamily="34" charset="0"/>
                <a:cs typeface="Arial" panose="020B0604020202020204" pitchFamily="34" charset="0"/>
              </a:rPr>
              <a:t> are assessed as a specific dollar amount per unit of weight or other standard measure. </a:t>
            </a:r>
            <a:endParaRPr lang="en-US" sz="2400" dirty="0" smtClean="0">
              <a:latin typeface="Arial" panose="020B0604020202020204" pitchFamily="34" charset="0"/>
              <a:cs typeface="Arial" panose="020B0604020202020204" pitchFamily="34" charset="0"/>
            </a:endParaRPr>
          </a:p>
          <a:p>
            <a:pPr lvl="0" algn="just"/>
            <a:r>
              <a:rPr lang="en-US" sz="2400" b="1" dirty="0" smtClean="0">
                <a:latin typeface="Arial" panose="020B0604020202020204" pitchFamily="34" charset="0"/>
                <a:cs typeface="Arial" panose="020B0604020202020204" pitchFamily="34" charset="0"/>
              </a:rPr>
              <a:t>Compound </a:t>
            </a:r>
            <a:r>
              <a:rPr lang="en-US" sz="2400" b="1" dirty="0">
                <a:latin typeface="Arial" panose="020B0604020202020204" pitchFamily="34" charset="0"/>
                <a:cs typeface="Arial" panose="020B0604020202020204" pitchFamily="34" charset="0"/>
              </a:rPr>
              <a:t>tariffs</a:t>
            </a:r>
            <a:r>
              <a:rPr lang="en-US" sz="2400" dirty="0">
                <a:latin typeface="Arial" panose="020B0604020202020204" pitchFamily="34" charset="0"/>
                <a:cs typeface="Arial" panose="020B0604020202020204" pitchFamily="34" charset="0"/>
              </a:rPr>
              <a:t> include both an ad valorem and a specific component. </a:t>
            </a:r>
            <a:endParaRPr lang="en-US" sz="2400" dirty="0" smtClean="0">
              <a:latin typeface="Arial" panose="020B0604020202020204" pitchFamily="34" charset="0"/>
              <a:cs typeface="Arial" panose="020B0604020202020204" pitchFamily="34" charset="0"/>
            </a:endParaRPr>
          </a:p>
          <a:p>
            <a:pPr lvl="0" algn="just"/>
            <a:r>
              <a:rPr lang="en-US" sz="2400" dirty="0" smtClean="0">
                <a:latin typeface="Arial" panose="020B0604020202020204" pitchFamily="34" charset="0"/>
                <a:cs typeface="Arial" panose="020B0604020202020204" pitchFamily="34" charset="0"/>
              </a:rPr>
              <a:t>Developed </a:t>
            </a:r>
            <a:r>
              <a:rPr lang="en-US" sz="2400" dirty="0">
                <a:latin typeface="Arial" panose="020B0604020202020204" pitchFamily="34" charset="0"/>
                <a:cs typeface="Arial" panose="020B0604020202020204" pitchFamily="34" charset="0"/>
              </a:rPr>
              <a:t>nations typically assess ad valorem tariffs. </a:t>
            </a:r>
            <a:r>
              <a:rPr lang="en-US" sz="2400" b="1" dirty="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a:p>
            <a:pPr marL="0" lvl="0" indent="0" algn="just">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33</a:t>
            </a:fld>
            <a:endParaRPr lang="en-US"/>
          </a:p>
        </p:txBody>
      </p:sp>
    </p:spTree>
    <p:extLst>
      <p:ext uri="{BB962C8B-B14F-4D97-AF65-F5344CB8AC3E}">
        <p14:creationId xmlns:p14="http://schemas.microsoft.com/office/powerpoint/2010/main" val="15260994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dirty="0">
                <a:latin typeface="Arial" panose="020B0604020202020204" pitchFamily="34" charset="0"/>
                <a:cs typeface="Arial" panose="020B0604020202020204" pitchFamily="34" charset="0"/>
              </a:rPr>
              <a:t>Tariffs </a:t>
            </a:r>
            <a:r>
              <a:rPr lang="en-US" sz="3600" dirty="0" smtClean="0">
                <a:latin typeface="Arial" panose="020B0604020202020204" pitchFamily="34" charset="0"/>
                <a:cs typeface="Arial" panose="020B0604020202020204" pitchFamily="34" charset="0"/>
              </a:rPr>
              <a:t>Barriers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lvl="0" algn="just"/>
            <a:r>
              <a:rPr lang="en-US" sz="2400" dirty="0" smtClean="0">
                <a:latin typeface="Arial" panose="020B0604020202020204" pitchFamily="34" charset="0"/>
                <a:cs typeface="Arial" panose="020B0604020202020204" pitchFamily="34" charset="0"/>
              </a:rPr>
              <a:t>The </a:t>
            </a:r>
            <a:r>
              <a:rPr lang="en-US" sz="2400" b="1" dirty="0">
                <a:latin typeface="Arial" panose="020B0604020202020204" pitchFamily="34" charset="0"/>
                <a:cs typeface="Arial" panose="020B0604020202020204" pitchFamily="34" charset="0"/>
              </a:rPr>
              <a:t>harmonized tariff schedule (HTS)</a:t>
            </a:r>
            <a:r>
              <a:rPr lang="en-US" sz="2400" dirty="0">
                <a:latin typeface="Arial" panose="020B0604020202020204" pitchFamily="34" charset="0"/>
                <a:cs typeface="Arial" panose="020B0604020202020204" pitchFamily="34" charset="0"/>
              </a:rPr>
              <a:t> is a detailed classification scheme for imported goods.  </a:t>
            </a:r>
            <a:endParaRPr lang="en-US" sz="2400" dirty="0" smtClean="0">
              <a:latin typeface="Arial" panose="020B0604020202020204" pitchFamily="34" charset="0"/>
              <a:cs typeface="Arial" panose="020B0604020202020204" pitchFamily="34" charset="0"/>
            </a:endParaRPr>
          </a:p>
          <a:p>
            <a:pPr lvl="0" algn="just"/>
            <a:r>
              <a:rPr lang="en-US" sz="2400" dirty="0" smtClean="0">
                <a:latin typeface="Arial" panose="020B0604020202020204" pitchFamily="34" charset="0"/>
                <a:cs typeface="Arial" panose="020B0604020202020204" pitchFamily="34" charset="0"/>
              </a:rPr>
              <a:t>Companies </a:t>
            </a:r>
            <a:r>
              <a:rPr lang="en-US" sz="2400" dirty="0">
                <a:latin typeface="Arial" panose="020B0604020202020204" pitchFamily="34" charset="0"/>
                <a:cs typeface="Arial" panose="020B0604020202020204" pitchFamily="34" charset="0"/>
              </a:rPr>
              <a:t>use the HTS to try to determine what tariffs will be assessed on their goods.  </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34</a:t>
            </a:fld>
            <a:endParaRPr lang="en-US"/>
          </a:p>
        </p:txBody>
      </p:sp>
    </p:spTree>
    <p:extLst>
      <p:ext uri="{BB962C8B-B14F-4D97-AF65-F5344CB8AC3E}">
        <p14:creationId xmlns:p14="http://schemas.microsoft.com/office/powerpoint/2010/main" val="18069188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dirty="0">
                <a:latin typeface="Arial" panose="020B0604020202020204" pitchFamily="34" charset="0"/>
                <a:cs typeface="Arial" panose="020B0604020202020204" pitchFamily="34" charset="0"/>
              </a:rPr>
              <a:t>Tariffs </a:t>
            </a:r>
            <a:r>
              <a:rPr lang="en-US" sz="3600" dirty="0" smtClean="0">
                <a:latin typeface="Arial" panose="020B0604020202020204" pitchFamily="34" charset="0"/>
                <a:cs typeface="Arial" panose="020B0604020202020204" pitchFamily="34" charset="0"/>
              </a:rPr>
              <a:t>Barriers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22852" y="2252870"/>
            <a:ext cx="7328452" cy="3766930"/>
          </a:xfrm>
        </p:spPr>
        <p:txBody>
          <a:bodyPr>
            <a:noAutofit/>
          </a:bodyPr>
          <a:lstStyle/>
          <a:p>
            <a:pPr lvl="0" algn="just"/>
            <a:r>
              <a:rPr lang="en-US" sz="2400" dirty="0" smtClean="0">
                <a:latin typeface="Arial" panose="020B0604020202020204" pitchFamily="34" charset="0"/>
                <a:cs typeface="Arial" panose="020B0604020202020204" pitchFamily="34" charset="0"/>
              </a:rPr>
              <a:t>There </a:t>
            </a:r>
            <a:r>
              <a:rPr lang="en-US" sz="2400" dirty="0">
                <a:latin typeface="Arial" panose="020B0604020202020204" pitchFamily="34" charset="0"/>
                <a:cs typeface="Arial" panose="020B0604020202020204" pitchFamily="34" charset="0"/>
              </a:rPr>
              <a:t>are two main reasons why tariffs have historically been assessed.  </a:t>
            </a:r>
            <a:endParaRPr lang="en-US" sz="2400" dirty="0" smtClean="0">
              <a:latin typeface="Arial" panose="020B0604020202020204" pitchFamily="34" charset="0"/>
              <a:cs typeface="Arial" panose="020B0604020202020204" pitchFamily="34" charset="0"/>
            </a:endParaRPr>
          </a:p>
          <a:p>
            <a:pPr lvl="0" algn="just"/>
            <a:r>
              <a:rPr lang="en-US" sz="2400" dirty="0" smtClean="0">
                <a:latin typeface="Arial" panose="020B0604020202020204" pitchFamily="34" charset="0"/>
                <a:cs typeface="Arial" panose="020B0604020202020204" pitchFamily="34" charset="0"/>
              </a:rPr>
              <a:t>First</a:t>
            </a:r>
            <a:r>
              <a:rPr lang="en-US" sz="2400" dirty="0">
                <a:latin typeface="Arial" panose="020B0604020202020204" pitchFamily="34" charset="0"/>
                <a:cs typeface="Arial" panose="020B0604020202020204" pitchFamily="34" charset="0"/>
              </a:rPr>
              <a:t>, they are a source of revenue for governments, particularly in developing countries.  </a:t>
            </a:r>
            <a:endParaRPr lang="en-US" sz="2400" dirty="0" smtClean="0">
              <a:latin typeface="Arial" panose="020B0604020202020204" pitchFamily="34" charset="0"/>
              <a:cs typeface="Arial" panose="020B0604020202020204" pitchFamily="34" charset="0"/>
            </a:endParaRPr>
          </a:p>
          <a:p>
            <a:pPr lvl="0" algn="just"/>
            <a:r>
              <a:rPr lang="en-US" sz="2400" dirty="0" smtClean="0">
                <a:latin typeface="Arial" panose="020B0604020202020204" pitchFamily="34" charset="0"/>
                <a:cs typeface="Arial" panose="020B0604020202020204" pitchFamily="34" charset="0"/>
              </a:rPr>
              <a:t>Second</a:t>
            </a:r>
            <a:r>
              <a:rPr lang="en-US" sz="2400" dirty="0">
                <a:latin typeface="Arial" panose="020B0604020202020204" pitchFamily="34" charset="0"/>
                <a:cs typeface="Arial" panose="020B0604020202020204" pitchFamily="34" charset="0"/>
              </a:rPr>
              <a:t>, they act as a barrier to trade, and consequently increase the demand for domestic products.  </a:t>
            </a:r>
          </a:p>
          <a:p>
            <a:pPr algn="just"/>
            <a:r>
              <a:rPr lang="en-US" sz="2400" dirty="0">
                <a:latin typeface="Arial" panose="020B0604020202020204" pitchFamily="34" charset="0"/>
                <a:cs typeface="Arial" panose="020B0604020202020204" pitchFamily="34" charset="0"/>
              </a:rPr>
              <a:t>Tariffs affect both domestic and foreign special-interest groups.  </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35</a:t>
            </a:fld>
            <a:endParaRPr lang="en-US"/>
          </a:p>
        </p:txBody>
      </p:sp>
    </p:spTree>
    <p:extLst>
      <p:ext uri="{BB962C8B-B14F-4D97-AF65-F5344CB8AC3E}">
        <p14:creationId xmlns:p14="http://schemas.microsoft.com/office/powerpoint/2010/main" val="37759055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Nontariff Barriers </a:t>
            </a:r>
            <a:r>
              <a:rPr lang="en-US" sz="3600" dirty="0">
                <a:latin typeface="Arial" panose="020B0604020202020204" pitchFamily="34" charset="0"/>
                <a:cs typeface="Arial" panose="020B0604020202020204" pitchFamily="34" charset="0"/>
              </a:rPr>
              <a:t> </a:t>
            </a:r>
          </a:p>
        </p:txBody>
      </p:sp>
      <p:sp>
        <p:nvSpPr>
          <p:cNvPr id="3" name="Content Placeholder 2"/>
          <p:cNvSpPr>
            <a:spLocks noGrp="1"/>
          </p:cNvSpPr>
          <p:nvPr>
            <p:ph idx="1"/>
          </p:nvPr>
        </p:nvSpPr>
        <p:spPr/>
        <p:txBody>
          <a:bodyPr>
            <a:noAutofit/>
          </a:bodyPr>
          <a:lstStyle/>
          <a:p>
            <a:pPr algn="just"/>
            <a:r>
              <a:rPr lang="en-US" sz="2400" dirty="0" smtClean="0">
                <a:latin typeface="Arial" panose="020B0604020202020204" pitchFamily="34" charset="0"/>
                <a:cs typeface="Arial" panose="020B0604020202020204" pitchFamily="34" charset="0"/>
              </a:rPr>
              <a:t>Non-tariff barriers (NTBs) are trade restrictions that countries impose without using tariffs. </a:t>
            </a:r>
          </a:p>
          <a:p>
            <a:pPr algn="just"/>
            <a:r>
              <a:rPr lang="en-US" sz="2400" dirty="0" smtClean="0">
                <a:latin typeface="Arial" panose="020B0604020202020204" pitchFamily="34" charset="0"/>
                <a:cs typeface="Arial" panose="020B0604020202020204" pitchFamily="34" charset="0"/>
              </a:rPr>
              <a:t>These measures can significantly impact international trade by making it more difficult, costly, or time-consuming to import goods.</a:t>
            </a:r>
            <a:endParaRPr lang="en-US" sz="2400" dirty="0">
              <a:latin typeface="Arial" panose="020B0604020202020204" pitchFamily="34" charset="0"/>
              <a:cs typeface="Arial" panose="020B0604020202020204" pitchFamily="34" charset="0"/>
            </a:endParaRPr>
          </a:p>
          <a:p>
            <a:pPr marL="0" indent="0" algn="just">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36</a:t>
            </a:fld>
            <a:endParaRPr lang="en-US"/>
          </a:p>
        </p:txBody>
      </p:sp>
    </p:spTree>
    <p:extLst>
      <p:ext uri="{BB962C8B-B14F-4D97-AF65-F5344CB8AC3E}">
        <p14:creationId xmlns:p14="http://schemas.microsoft.com/office/powerpoint/2010/main" val="1320872146"/>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Nontariff Barriers </a:t>
            </a:r>
            <a:r>
              <a:rPr lang="en-US" sz="3600" dirty="0">
                <a:latin typeface="Arial" panose="020B0604020202020204" pitchFamily="34" charset="0"/>
                <a:cs typeface="Arial" panose="020B0604020202020204" pitchFamily="34" charset="0"/>
              </a:rPr>
              <a:t> </a:t>
            </a:r>
          </a:p>
        </p:txBody>
      </p:sp>
      <p:sp>
        <p:nvSpPr>
          <p:cNvPr id="3" name="Content Placeholder 2"/>
          <p:cNvSpPr>
            <a:spLocks noGrp="1"/>
          </p:cNvSpPr>
          <p:nvPr>
            <p:ph idx="1"/>
          </p:nvPr>
        </p:nvSpPr>
        <p:spPr/>
        <p:txBody>
          <a:bodyPr>
            <a:noAutofit/>
          </a:bodyPr>
          <a:lstStyle/>
          <a:p>
            <a:pPr marL="0" indent="0" algn="just">
              <a:buNone/>
            </a:pPr>
            <a:r>
              <a:rPr lang="en-US" sz="2400" b="1" dirty="0" smtClean="0">
                <a:solidFill>
                  <a:srgbClr val="00B0F0"/>
                </a:solidFill>
                <a:latin typeface="Arial" panose="020B0604020202020204" pitchFamily="34" charset="0"/>
                <a:cs typeface="Arial" panose="020B0604020202020204" pitchFamily="34" charset="0"/>
              </a:rPr>
              <a:t>Quotas</a:t>
            </a:r>
          </a:p>
          <a:p>
            <a:pPr algn="just"/>
            <a:r>
              <a:rPr lang="en-US" sz="2400" dirty="0" smtClean="0">
                <a:latin typeface="Arial" panose="020B0604020202020204" pitchFamily="34" charset="0"/>
                <a:cs typeface="Arial" panose="020B0604020202020204" pitchFamily="34" charset="0"/>
              </a:rPr>
              <a:t>Limits on the quantity of a specific product that can be imported during a given time period.</a:t>
            </a:r>
          </a:p>
          <a:p>
            <a:pPr algn="just"/>
            <a:r>
              <a:rPr lang="en-US" sz="2400" dirty="0" smtClean="0">
                <a:latin typeface="Arial" panose="020B0604020202020204" pitchFamily="34" charset="0"/>
                <a:cs typeface="Arial" panose="020B0604020202020204" pitchFamily="34" charset="0"/>
              </a:rPr>
              <a:t>Quotas can create scarcity, leading to higher prices for consumers and limiting market access for foreign producers.</a:t>
            </a:r>
          </a:p>
          <a:p>
            <a:pPr marL="0" indent="0" algn="just">
              <a:buNone/>
            </a:pPr>
            <a:endParaRPr lang="en-US" sz="2400" dirty="0" smtClean="0">
              <a:latin typeface="Arial" panose="020B0604020202020204" pitchFamily="34" charset="0"/>
              <a:cs typeface="Arial" panose="020B0604020202020204" pitchFamily="34" charset="0"/>
            </a:endParaRPr>
          </a:p>
          <a:p>
            <a:pPr algn="just"/>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37</a:t>
            </a:fld>
            <a:endParaRPr lang="en-US"/>
          </a:p>
        </p:txBody>
      </p:sp>
    </p:spTree>
    <p:extLst>
      <p:ext uri="{BB962C8B-B14F-4D97-AF65-F5344CB8AC3E}">
        <p14:creationId xmlns:p14="http://schemas.microsoft.com/office/powerpoint/2010/main" val="943782280"/>
      </p:ext>
    </p:extLst>
  </p:cSld>
  <p:clrMapOvr>
    <a:masterClrMapping/>
  </p:clrMapOvr>
  <mc:AlternateContent xmlns:mc="http://schemas.openxmlformats.org/markup-compatibility/2006" xmlns:p14="http://schemas.microsoft.com/office/powerpoint/2010/main">
    <mc:Choice Requires="p14">
      <p:transition spd="slow" p14:dur="4000">
        <p14:ferris dir="r"/>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Nontariff Barriers </a:t>
            </a:r>
            <a:r>
              <a:rPr lang="en-US" sz="3600" dirty="0">
                <a:latin typeface="Arial" panose="020B0604020202020204" pitchFamily="34" charset="0"/>
                <a:cs typeface="Arial" panose="020B0604020202020204" pitchFamily="34" charset="0"/>
              </a:rPr>
              <a:t> </a:t>
            </a:r>
          </a:p>
        </p:txBody>
      </p:sp>
      <p:sp>
        <p:nvSpPr>
          <p:cNvPr id="3" name="Content Placeholder 2"/>
          <p:cNvSpPr>
            <a:spLocks noGrp="1"/>
          </p:cNvSpPr>
          <p:nvPr>
            <p:ph idx="1"/>
          </p:nvPr>
        </p:nvSpPr>
        <p:spPr/>
        <p:txBody>
          <a:bodyPr>
            <a:noAutofit/>
          </a:bodyPr>
          <a:lstStyle/>
          <a:p>
            <a:pPr marL="0" indent="0" algn="just">
              <a:buNone/>
            </a:pPr>
            <a:r>
              <a:rPr lang="en-US" sz="2400" b="1" dirty="0" smtClean="0">
                <a:solidFill>
                  <a:srgbClr val="00B0F0"/>
                </a:solidFill>
                <a:latin typeface="Arial" panose="020B0604020202020204" pitchFamily="34" charset="0"/>
                <a:cs typeface="Arial" panose="020B0604020202020204" pitchFamily="34" charset="0"/>
              </a:rPr>
              <a:t>Import Licensing</a:t>
            </a:r>
          </a:p>
          <a:p>
            <a:pPr algn="just"/>
            <a:r>
              <a:rPr lang="en-US" sz="2400" dirty="0" smtClean="0">
                <a:latin typeface="Arial" panose="020B0604020202020204" pitchFamily="34" charset="0"/>
                <a:cs typeface="Arial" panose="020B0604020202020204" pitchFamily="34" charset="0"/>
              </a:rPr>
              <a:t>Requirements for importers to obtain government permission before bringing certain goods into the country.</a:t>
            </a:r>
          </a:p>
          <a:p>
            <a:pPr algn="just"/>
            <a:r>
              <a:rPr lang="en-US" sz="2400" dirty="0" smtClean="0">
                <a:latin typeface="Arial" panose="020B0604020202020204" pitchFamily="34" charset="0"/>
                <a:cs typeface="Arial" panose="020B0604020202020204" pitchFamily="34" charset="0"/>
              </a:rPr>
              <a:t>The licensing process can be time-consuming and may be used to restrict imports indirectly.</a:t>
            </a:r>
          </a:p>
          <a:p>
            <a:pPr marL="0" indent="0" algn="just">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38</a:t>
            </a:fld>
            <a:endParaRPr lang="en-US"/>
          </a:p>
        </p:txBody>
      </p:sp>
    </p:spTree>
    <p:extLst>
      <p:ext uri="{BB962C8B-B14F-4D97-AF65-F5344CB8AC3E}">
        <p14:creationId xmlns:p14="http://schemas.microsoft.com/office/powerpoint/2010/main" val="2277062943"/>
      </p:ext>
    </p:extLst>
  </p:cSld>
  <p:clrMapOvr>
    <a:masterClrMapping/>
  </p:clrMapOvr>
  <mc:AlternateContent xmlns:mc="http://schemas.openxmlformats.org/markup-compatibility/2006" xmlns:p14="http://schemas.microsoft.com/office/powerpoint/2010/main">
    <mc:Choice Requires="p14">
      <p:transition spd="slow" p14:dur="4000">
        <p14:ferris dir="r"/>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Nontariff Barriers </a:t>
            </a:r>
            <a:r>
              <a:rPr lang="en-US" sz="3600" dirty="0">
                <a:latin typeface="Arial" panose="020B0604020202020204" pitchFamily="34" charset="0"/>
                <a:cs typeface="Arial" panose="020B0604020202020204" pitchFamily="34" charset="0"/>
              </a:rPr>
              <a:t> </a:t>
            </a:r>
          </a:p>
        </p:txBody>
      </p:sp>
      <p:sp>
        <p:nvSpPr>
          <p:cNvPr id="3" name="Content Placeholder 2"/>
          <p:cNvSpPr>
            <a:spLocks noGrp="1"/>
          </p:cNvSpPr>
          <p:nvPr>
            <p:ph idx="1"/>
          </p:nvPr>
        </p:nvSpPr>
        <p:spPr/>
        <p:txBody>
          <a:bodyPr>
            <a:noAutofit/>
          </a:bodyPr>
          <a:lstStyle/>
          <a:p>
            <a:pPr marL="0" indent="0" algn="just">
              <a:buNone/>
            </a:pPr>
            <a:r>
              <a:rPr lang="en-US" sz="2400" b="1" dirty="0" smtClean="0">
                <a:solidFill>
                  <a:srgbClr val="00B0F0"/>
                </a:solidFill>
                <a:latin typeface="Arial" panose="020B0604020202020204" pitchFamily="34" charset="0"/>
                <a:cs typeface="Arial" panose="020B0604020202020204" pitchFamily="34" charset="0"/>
              </a:rPr>
              <a:t>Standards and Regulations</a:t>
            </a:r>
          </a:p>
          <a:p>
            <a:pPr algn="just"/>
            <a:r>
              <a:rPr lang="en-US" sz="2400" dirty="0" smtClean="0">
                <a:latin typeface="Arial" panose="020B0604020202020204" pitchFamily="34" charset="0"/>
                <a:cs typeface="Arial" panose="020B0604020202020204" pitchFamily="34" charset="0"/>
              </a:rPr>
              <a:t>Health, safety, and quality standards that goods must meet to be allowed entry into a country.</a:t>
            </a:r>
          </a:p>
          <a:p>
            <a:pPr algn="just"/>
            <a:r>
              <a:rPr lang="en-US" sz="2400" dirty="0" smtClean="0">
                <a:latin typeface="Arial" panose="020B0604020202020204" pitchFamily="34" charset="0"/>
                <a:cs typeface="Arial" panose="020B0604020202020204" pitchFamily="34" charset="0"/>
              </a:rPr>
              <a:t>While intended to protect consumers, stringent or complex standards can effectively limit imports, especially for foreign producers who may struggle to comply.</a:t>
            </a:r>
          </a:p>
          <a:p>
            <a:pPr marL="0" indent="0" algn="just">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39</a:t>
            </a:fld>
            <a:endParaRPr lang="en-US"/>
          </a:p>
        </p:txBody>
      </p:sp>
    </p:spTree>
    <p:extLst>
      <p:ext uri="{BB962C8B-B14F-4D97-AF65-F5344CB8AC3E}">
        <p14:creationId xmlns:p14="http://schemas.microsoft.com/office/powerpoint/2010/main" val="1561559978"/>
      </p:ext>
    </p:extLst>
  </p:cSld>
  <p:clrMapOvr>
    <a:masterClrMapping/>
  </p:clrMapOvr>
  <mc:AlternateContent xmlns:mc="http://schemas.openxmlformats.org/markup-compatibility/2006" xmlns:p14="http://schemas.microsoft.com/office/powerpoint/2010/main">
    <mc:Choice Requires="p14">
      <p:transition spd="slow" p14:dur="4000">
        <p14:ferris dir="r"/>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Nontariff Barriers </a:t>
            </a:r>
            <a:r>
              <a:rPr lang="en-US" sz="3600" dirty="0">
                <a:latin typeface="Arial" panose="020B0604020202020204" pitchFamily="34" charset="0"/>
                <a:cs typeface="Arial" panose="020B0604020202020204" pitchFamily="34" charset="0"/>
              </a:rPr>
              <a:t> </a:t>
            </a:r>
          </a:p>
        </p:txBody>
      </p:sp>
      <p:sp>
        <p:nvSpPr>
          <p:cNvPr id="3" name="Content Placeholder 2"/>
          <p:cNvSpPr>
            <a:spLocks noGrp="1"/>
          </p:cNvSpPr>
          <p:nvPr>
            <p:ph idx="1"/>
          </p:nvPr>
        </p:nvSpPr>
        <p:spPr/>
        <p:txBody>
          <a:bodyPr>
            <a:noAutofit/>
          </a:bodyPr>
          <a:lstStyle/>
          <a:p>
            <a:pPr marL="0" indent="0" algn="just">
              <a:buNone/>
            </a:pPr>
            <a:r>
              <a:rPr lang="en-US" sz="2400" b="1" dirty="0" smtClean="0">
                <a:solidFill>
                  <a:srgbClr val="00B0F0"/>
                </a:solidFill>
                <a:latin typeface="Arial" panose="020B0604020202020204" pitchFamily="34" charset="0"/>
                <a:cs typeface="Arial" panose="020B0604020202020204" pitchFamily="34" charset="0"/>
              </a:rPr>
              <a:t>Customs Procedures</a:t>
            </a:r>
          </a:p>
          <a:p>
            <a:pPr algn="just"/>
            <a:r>
              <a:rPr lang="en-US" sz="2400" dirty="0" smtClean="0">
                <a:latin typeface="Arial" panose="020B0604020202020204" pitchFamily="34" charset="0"/>
                <a:cs typeface="Arial" panose="020B0604020202020204" pitchFamily="34" charset="0"/>
              </a:rPr>
              <a:t>Administrative processes that goods must go through upon entering a country, including inspections and paperwork.</a:t>
            </a:r>
          </a:p>
          <a:p>
            <a:pPr algn="just"/>
            <a:r>
              <a:rPr lang="en-US" sz="2400" dirty="0" smtClean="0">
                <a:latin typeface="Arial" panose="020B0604020202020204" pitchFamily="34" charset="0"/>
                <a:cs typeface="Arial" panose="020B0604020202020204" pitchFamily="34" charset="0"/>
              </a:rPr>
              <a:t>Lengthy or complicated customs procedures can delay shipments and increase costs for importers.</a:t>
            </a:r>
          </a:p>
          <a:p>
            <a:pPr marL="0" indent="0" algn="just">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40</a:t>
            </a:fld>
            <a:endParaRPr lang="en-US"/>
          </a:p>
        </p:txBody>
      </p:sp>
    </p:spTree>
    <p:extLst>
      <p:ext uri="{BB962C8B-B14F-4D97-AF65-F5344CB8AC3E}">
        <p14:creationId xmlns:p14="http://schemas.microsoft.com/office/powerpoint/2010/main" val="4074481379"/>
      </p:ext>
    </p:extLst>
  </p:cSld>
  <p:clrMapOvr>
    <a:masterClrMapping/>
  </p:clrMapOvr>
  <mc:AlternateContent xmlns:mc="http://schemas.openxmlformats.org/markup-compatibility/2006" xmlns:p14="http://schemas.microsoft.com/office/powerpoint/2010/main">
    <mc:Choice Requires="p14">
      <p:transition spd="slow" p14:dur="4000">
        <p14:ferris dir="r"/>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Nontariff Barriers </a:t>
            </a:r>
            <a:r>
              <a:rPr lang="en-US" sz="3600" dirty="0">
                <a:latin typeface="Arial" panose="020B0604020202020204" pitchFamily="34" charset="0"/>
                <a:cs typeface="Arial" panose="020B0604020202020204" pitchFamily="34" charset="0"/>
              </a:rPr>
              <a:t> </a:t>
            </a:r>
          </a:p>
        </p:txBody>
      </p:sp>
      <p:sp>
        <p:nvSpPr>
          <p:cNvPr id="3" name="Content Placeholder 2"/>
          <p:cNvSpPr>
            <a:spLocks noGrp="1"/>
          </p:cNvSpPr>
          <p:nvPr>
            <p:ph idx="1"/>
          </p:nvPr>
        </p:nvSpPr>
        <p:spPr/>
        <p:txBody>
          <a:bodyPr>
            <a:noAutofit/>
          </a:bodyPr>
          <a:lstStyle/>
          <a:p>
            <a:pPr marL="0" indent="0" algn="just">
              <a:buNone/>
            </a:pPr>
            <a:r>
              <a:rPr lang="en-US" sz="2400" b="1" dirty="0" smtClean="0">
                <a:solidFill>
                  <a:srgbClr val="00B0F0"/>
                </a:solidFill>
                <a:latin typeface="Arial" panose="020B0604020202020204" pitchFamily="34" charset="0"/>
                <a:cs typeface="Arial" panose="020B0604020202020204" pitchFamily="34" charset="0"/>
              </a:rPr>
              <a:t>Subsidies</a:t>
            </a:r>
          </a:p>
          <a:p>
            <a:pPr algn="just"/>
            <a:r>
              <a:rPr lang="en-US" sz="2400" dirty="0" smtClean="0">
                <a:latin typeface="Arial" panose="020B0604020202020204" pitchFamily="34" charset="0"/>
                <a:cs typeface="Arial" panose="020B0604020202020204" pitchFamily="34" charset="0"/>
              </a:rPr>
              <a:t>Financial assistance provided by governments to local industries, allowing them to sell goods at lower prices.</a:t>
            </a:r>
          </a:p>
          <a:p>
            <a:pPr algn="just"/>
            <a:r>
              <a:rPr lang="en-US" sz="2400" dirty="0" smtClean="0">
                <a:latin typeface="Arial" panose="020B0604020202020204" pitchFamily="34" charset="0"/>
                <a:cs typeface="Arial" panose="020B0604020202020204" pitchFamily="34" charset="0"/>
              </a:rPr>
              <a:t>Subsidies can distort competition by making it difficult for foreign producers to compete on price.</a:t>
            </a:r>
          </a:p>
          <a:p>
            <a:pPr marL="0" indent="0" algn="just">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41</a:t>
            </a:fld>
            <a:endParaRPr lang="en-US"/>
          </a:p>
        </p:txBody>
      </p:sp>
    </p:spTree>
    <p:extLst>
      <p:ext uri="{BB962C8B-B14F-4D97-AF65-F5344CB8AC3E}">
        <p14:creationId xmlns:p14="http://schemas.microsoft.com/office/powerpoint/2010/main" val="4224330718"/>
      </p:ext>
    </p:extLst>
  </p:cSld>
  <p:clrMapOvr>
    <a:masterClrMapping/>
  </p:clrMapOvr>
  <mc:AlternateContent xmlns:mc="http://schemas.openxmlformats.org/markup-compatibility/2006" xmlns:p14="http://schemas.microsoft.com/office/powerpoint/2010/main">
    <mc:Choice Requires="p14">
      <p:transition spd="slow" p14:dur="4000">
        <p14:ferris dir="r"/>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Nontariff Barriers </a:t>
            </a:r>
            <a:r>
              <a:rPr lang="en-US" sz="3600" dirty="0">
                <a:latin typeface="Arial" panose="020B0604020202020204" pitchFamily="34" charset="0"/>
                <a:cs typeface="Arial" panose="020B0604020202020204" pitchFamily="34" charset="0"/>
              </a:rPr>
              <a:t> </a:t>
            </a:r>
          </a:p>
        </p:txBody>
      </p:sp>
      <p:sp>
        <p:nvSpPr>
          <p:cNvPr id="3" name="Content Placeholder 2"/>
          <p:cNvSpPr>
            <a:spLocks noGrp="1"/>
          </p:cNvSpPr>
          <p:nvPr>
            <p:ph idx="1"/>
          </p:nvPr>
        </p:nvSpPr>
        <p:spPr/>
        <p:txBody>
          <a:bodyPr>
            <a:noAutofit/>
          </a:bodyPr>
          <a:lstStyle/>
          <a:p>
            <a:pPr marL="0" indent="0" algn="just">
              <a:buNone/>
            </a:pPr>
            <a:r>
              <a:rPr lang="en-US" sz="2400" b="1" dirty="0" smtClean="0">
                <a:solidFill>
                  <a:srgbClr val="00B0F0"/>
                </a:solidFill>
                <a:latin typeface="Arial" panose="020B0604020202020204" pitchFamily="34" charset="0"/>
                <a:cs typeface="Arial" panose="020B0604020202020204" pitchFamily="34" charset="0"/>
              </a:rPr>
              <a:t>Anti-Dumping Measures</a:t>
            </a:r>
          </a:p>
          <a:p>
            <a:pPr algn="just"/>
            <a:r>
              <a:rPr lang="en-US" sz="2400" dirty="0" smtClean="0">
                <a:latin typeface="Arial" panose="020B0604020202020204" pitchFamily="34" charset="0"/>
                <a:cs typeface="Arial" panose="020B0604020202020204" pitchFamily="34" charset="0"/>
              </a:rPr>
              <a:t>Regulations designed to prevent foreign companies from selling goods below market value in the importing country.</a:t>
            </a:r>
          </a:p>
          <a:p>
            <a:pPr algn="just"/>
            <a:r>
              <a:rPr lang="en-US" sz="2400" dirty="0" smtClean="0">
                <a:latin typeface="Arial" panose="020B0604020202020204" pitchFamily="34" charset="0"/>
                <a:cs typeface="Arial" panose="020B0604020202020204" pitchFamily="34" charset="0"/>
              </a:rPr>
              <a:t>These measures can be used to protect domestic industries from unfair competition, but they can also lead to trade disputes.</a:t>
            </a:r>
          </a:p>
          <a:p>
            <a:pPr marL="0" indent="0" algn="just">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42</a:t>
            </a:fld>
            <a:endParaRPr lang="en-US"/>
          </a:p>
        </p:txBody>
      </p:sp>
    </p:spTree>
    <p:extLst>
      <p:ext uri="{BB962C8B-B14F-4D97-AF65-F5344CB8AC3E}">
        <p14:creationId xmlns:p14="http://schemas.microsoft.com/office/powerpoint/2010/main" val="208896948"/>
      </p:ext>
    </p:extLst>
  </p:cSld>
  <p:clrMapOvr>
    <a:masterClrMapping/>
  </p:clrMapOvr>
  <mc:AlternateContent xmlns:mc="http://schemas.openxmlformats.org/markup-compatibility/2006" xmlns:p14="http://schemas.microsoft.com/office/powerpoint/2010/main">
    <mc:Choice Requires="p14">
      <p:transition spd="slow" p14:dur="4000">
        <p14:ferris dir="r"/>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Nontariff Barriers </a:t>
            </a:r>
            <a:r>
              <a:rPr lang="en-US" sz="3600" dirty="0">
                <a:latin typeface="Arial" panose="020B0604020202020204" pitchFamily="34" charset="0"/>
                <a:cs typeface="Arial" panose="020B0604020202020204" pitchFamily="34" charset="0"/>
              </a:rPr>
              <a:t> </a:t>
            </a:r>
          </a:p>
        </p:txBody>
      </p:sp>
      <p:sp>
        <p:nvSpPr>
          <p:cNvPr id="3" name="Content Placeholder 2"/>
          <p:cNvSpPr>
            <a:spLocks noGrp="1"/>
          </p:cNvSpPr>
          <p:nvPr>
            <p:ph idx="1"/>
          </p:nvPr>
        </p:nvSpPr>
        <p:spPr/>
        <p:txBody>
          <a:bodyPr>
            <a:noAutofit/>
          </a:bodyPr>
          <a:lstStyle/>
          <a:p>
            <a:pPr marL="0" indent="0" algn="just">
              <a:buNone/>
            </a:pPr>
            <a:r>
              <a:rPr lang="en-US" sz="2400" b="1" dirty="0" smtClean="0">
                <a:solidFill>
                  <a:srgbClr val="00B0F0"/>
                </a:solidFill>
                <a:latin typeface="Arial" panose="020B0604020202020204" pitchFamily="34" charset="0"/>
                <a:cs typeface="Arial" panose="020B0604020202020204" pitchFamily="34" charset="0"/>
              </a:rPr>
              <a:t>Export Controls</a:t>
            </a:r>
          </a:p>
          <a:p>
            <a:pPr algn="just"/>
            <a:r>
              <a:rPr lang="en-US" sz="2400" dirty="0" smtClean="0">
                <a:latin typeface="Arial" panose="020B0604020202020204" pitchFamily="34" charset="0"/>
                <a:cs typeface="Arial" panose="020B0604020202020204" pitchFamily="34" charset="0"/>
              </a:rPr>
              <a:t>Restrictions on the export of certain goods for national security, foreign policy, or other reasons.</a:t>
            </a:r>
          </a:p>
          <a:p>
            <a:pPr algn="just"/>
            <a:r>
              <a:rPr lang="en-US" sz="2400" dirty="0" smtClean="0">
                <a:latin typeface="Arial" panose="020B0604020202020204" pitchFamily="34" charset="0"/>
                <a:cs typeface="Arial" panose="020B0604020202020204" pitchFamily="34" charset="0"/>
              </a:rPr>
              <a:t>Such controls can limit market access for domestic producers and affect international supply chains.</a:t>
            </a:r>
          </a:p>
          <a:p>
            <a:pPr marL="0" indent="0" algn="just">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43</a:t>
            </a:fld>
            <a:endParaRPr lang="en-US"/>
          </a:p>
        </p:txBody>
      </p:sp>
    </p:spTree>
    <p:extLst>
      <p:ext uri="{BB962C8B-B14F-4D97-AF65-F5344CB8AC3E}">
        <p14:creationId xmlns:p14="http://schemas.microsoft.com/office/powerpoint/2010/main" val="2856629751"/>
      </p:ext>
    </p:extLst>
  </p:cSld>
  <p:clrMapOvr>
    <a:masterClrMapping/>
  </p:clrMapOvr>
  <mc:AlternateContent xmlns:mc="http://schemas.openxmlformats.org/markup-compatibility/2006" xmlns:p14="http://schemas.microsoft.com/office/powerpoint/2010/main">
    <mc:Choice Requires="p14">
      <p:transition spd="slow" p14:dur="4000">
        <p14:ferris dir="r"/>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Nontariff Barriers </a:t>
            </a:r>
            <a:r>
              <a:rPr lang="en-US" sz="3600" dirty="0">
                <a:latin typeface="Arial" panose="020B0604020202020204" pitchFamily="34" charset="0"/>
                <a:cs typeface="Arial" panose="020B0604020202020204" pitchFamily="34" charset="0"/>
              </a:rPr>
              <a:t> </a:t>
            </a:r>
          </a:p>
        </p:txBody>
      </p:sp>
      <p:sp>
        <p:nvSpPr>
          <p:cNvPr id="3" name="Content Placeholder 2"/>
          <p:cNvSpPr>
            <a:spLocks noGrp="1"/>
          </p:cNvSpPr>
          <p:nvPr>
            <p:ph idx="1"/>
          </p:nvPr>
        </p:nvSpPr>
        <p:spPr/>
        <p:txBody>
          <a:bodyPr>
            <a:noAutofit/>
          </a:bodyPr>
          <a:lstStyle/>
          <a:p>
            <a:pPr marL="0" indent="0" algn="just">
              <a:buNone/>
            </a:pPr>
            <a:r>
              <a:rPr lang="en-US" sz="2400" b="1" dirty="0" smtClean="0">
                <a:solidFill>
                  <a:srgbClr val="00B0F0"/>
                </a:solidFill>
                <a:latin typeface="Arial" panose="020B0604020202020204" pitchFamily="34" charset="0"/>
                <a:cs typeface="Arial" panose="020B0604020202020204" pitchFamily="34" charset="0"/>
              </a:rPr>
              <a:t>Cultural and Linguistic Barriers</a:t>
            </a:r>
          </a:p>
          <a:p>
            <a:pPr algn="just"/>
            <a:r>
              <a:rPr lang="en-US" sz="2400" dirty="0" smtClean="0">
                <a:latin typeface="Arial" panose="020B0604020202020204" pitchFamily="34" charset="0"/>
                <a:cs typeface="Arial" panose="020B0604020202020204" pitchFamily="34" charset="0"/>
              </a:rPr>
              <a:t>Differences in language, business practices, and consumer preferences that can hinder trade.</a:t>
            </a:r>
          </a:p>
          <a:p>
            <a:pPr algn="just"/>
            <a:r>
              <a:rPr lang="en-US" sz="2400" dirty="0" smtClean="0">
                <a:latin typeface="Arial" panose="020B0604020202020204" pitchFamily="34" charset="0"/>
                <a:cs typeface="Arial" panose="020B0604020202020204" pitchFamily="34" charset="0"/>
              </a:rPr>
              <a:t>Companies may struggle to market their products effectively in foreign markets due to cultural misunderstandings.</a:t>
            </a:r>
          </a:p>
          <a:p>
            <a:pPr marL="0" indent="0" algn="just">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44</a:t>
            </a:fld>
            <a:endParaRPr lang="en-US"/>
          </a:p>
        </p:txBody>
      </p:sp>
    </p:spTree>
    <p:extLst>
      <p:ext uri="{BB962C8B-B14F-4D97-AF65-F5344CB8AC3E}">
        <p14:creationId xmlns:p14="http://schemas.microsoft.com/office/powerpoint/2010/main" val="231465071"/>
      </p:ext>
    </p:extLst>
  </p:cSld>
  <p:clrMapOvr>
    <a:masterClrMapping/>
  </p:clrMapOvr>
  <mc:AlternateContent xmlns:mc="http://schemas.openxmlformats.org/markup-compatibility/2006" xmlns:p14="http://schemas.microsoft.com/office/powerpoint/2010/main">
    <mc:Choice Requires="p14">
      <p:transition spd="slow" p14:dur="4000">
        <p14:ferris dir="r"/>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Nontariff Barriers </a:t>
            </a:r>
            <a:r>
              <a:rPr lang="en-US" sz="3600" dirty="0">
                <a:latin typeface="Arial" panose="020B0604020202020204" pitchFamily="34" charset="0"/>
                <a:cs typeface="Arial" panose="020B0604020202020204" pitchFamily="34" charset="0"/>
              </a:rPr>
              <a:t> </a:t>
            </a:r>
          </a:p>
        </p:txBody>
      </p:sp>
      <p:sp>
        <p:nvSpPr>
          <p:cNvPr id="3" name="Content Placeholder 2"/>
          <p:cNvSpPr>
            <a:spLocks noGrp="1"/>
          </p:cNvSpPr>
          <p:nvPr>
            <p:ph idx="1"/>
          </p:nvPr>
        </p:nvSpPr>
        <p:spPr/>
        <p:txBody>
          <a:bodyPr>
            <a:noAutofit/>
          </a:bodyPr>
          <a:lstStyle/>
          <a:p>
            <a:pPr marL="0" indent="0" algn="just">
              <a:buNone/>
            </a:pPr>
            <a:r>
              <a:rPr lang="en-US" sz="2400" b="1" dirty="0" smtClean="0">
                <a:solidFill>
                  <a:srgbClr val="00B0F0"/>
                </a:solidFill>
                <a:latin typeface="Arial" panose="020B0604020202020204" pitchFamily="34" charset="0"/>
                <a:cs typeface="Arial" panose="020B0604020202020204" pitchFamily="34" charset="0"/>
              </a:rPr>
              <a:t>Geographic Barriers</a:t>
            </a:r>
          </a:p>
          <a:p>
            <a:pPr algn="just"/>
            <a:r>
              <a:rPr lang="en-US" sz="2400" dirty="0" smtClean="0">
                <a:latin typeface="Arial" panose="020B0604020202020204" pitchFamily="34" charset="0"/>
                <a:cs typeface="Arial" panose="020B0604020202020204" pitchFamily="34" charset="0"/>
              </a:rPr>
              <a:t>Physical distance, transportation costs, and infrastructure limitations that can complicate trade.</a:t>
            </a:r>
          </a:p>
          <a:p>
            <a:pPr algn="just"/>
            <a:r>
              <a:rPr lang="en-US" sz="2400" dirty="0" smtClean="0">
                <a:latin typeface="Arial" panose="020B0604020202020204" pitchFamily="34" charset="0"/>
                <a:cs typeface="Arial" panose="020B0604020202020204" pitchFamily="34" charset="0"/>
              </a:rPr>
              <a:t>Geographic challenges can make it more difficult and expensive to move goods across borders.</a:t>
            </a:r>
          </a:p>
          <a:p>
            <a:pPr marL="0" indent="0" algn="just">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45</a:t>
            </a:fld>
            <a:endParaRPr lang="en-US"/>
          </a:p>
        </p:txBody>
      </p:sp>
    </p:spTree>
    <p:extLst>
      <p:ext uri="{BB962C8B-B14F-4D97-AF65-F5344CB8AC3E}">
        <p14:creationId xmlns:p14="http://schemas.microsoft.com/office/powerpoint/2010/main" val="2792304449"/>
      </p:ext>
    </p:extLst>
  </p:cSld>
  <p:clrMapOvr>
    <a:masterClrMapping/>
  </p:clrMapOvr>
  <mc:AlternateContent xmlns:mc="http://schemas.openxmlformats.org/markup-compatibility/2006" xmlns:p14="http://schemas.microsoft.com/office/powerpoint/2010/main">
    <mc:Choice Requires="p14">
      <p:transition spd="slow" p14:dur="4000">
        <p14:ferris dir="r"/>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Nontariff Barriers </a:t>
            </a:r>
            <a:r>
              <a:rPr lang="en-US" sz="3600" dirty="0">
                <a:latin typeface="Arial" panose="020B0604020202020204" pitchFamily="34" charset="0"/>
                <a:cs typeface="Arial" panose="020B0604020202020204" pitchFamily="34" charset="0"/>
              </a:rPr>
              <a:t> </a:t>
            </a:r>
          </a:p>
        </p:txBody>
      </p:sp>
      <p:sp>
        <p:nvSpPr>
          <p:cNvPr id="3" name="Content Placeholder 2"/>
          <p:cNvSpPr>
            <a:spLocks noGrp="1"/>
          </p:cNvSpPr>
          <p:nvPr>
            <p:ph idx="1"/>
          </p:nvPr>
        </p:nvSpPr>
        <p:spPr/>
        <p:txBody>
          <a:bodyPr>
            <a:noAutofit/>
          </a:bodyPr>
          <a:lstStyle/>
          <a:p>
            <a:pPr marL="0" indent="0" algn="just">
              <a:buNone/>
            </a:pPr>
            <a:r>
              <a:rPr lang="en-US" sz="2400" b="1" dirty="0" smtClean="0">
                <a:solidFill>
                  <a:srgbClr val="00B0F0"/>
                </a:solidFill>
                <a:latin typeface="Arial" panose="020B0604020202020204" pitchFamily="34" charset="0"/>
                <a:cs typeface="Arial" panose="020B0604020202020204" pitchFamily="34" charset="0"/>
              </a:rPr>
              <a:t>Intellectual Property Rights Issues</a:t>
            </a:r>
          </a:p>
          <a:p>
            <a:pPr algn="just"/>
            <a:r>
              <a:rPr lang="en-US" sz="2400" dirty="0" smtClean="0">
                <a:latin typeface="Arial" panose="020B0604020202020204" pitchFamily="34" charset="0"/>
                <a:cs typeface="Arial" panose="020B0604020202020204" pitchFamily="34" charset="0"/>
              </a:rPr>
              <a:t>Variations in how countries enforce IP rights can create obstacles for companies trying to protect their innovations in foreign markets.</a:t>
            </a:r>
          </a:p>
          <a:p>
            <a:pPr algn="just"/>
            <a:r>
              <a:rPr lang="en-US" sz="2400" dirty="0" smtClean="0">
                <a:latin typeface="Arial" panose="020B0604020202020204" pitchFamily="34" charset="0"/>
                <a:cs typeface="Arial" panose="020B0604020202020204" pitchFamily="34" charset="0"/>
              </a:rPr>
              <a:t>Concerns over IP theft can deter businesses from entering certain markets.</a:t>
            </a:r>
          </a:p>
          <a:p>
            <a:pPr algn="just"/>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46</a:t>
            </a:fld>
            <a:endParaRPr lang="en-US"/>
          </a:p>
        </p:txBody>
      </p:sp>
    </p:spTree>
    <p:extLst>
      <p:ext uri="{BB962C8B-B14F-4D97-AF65-F5344CB8AC3E}">
        <p14:creationId xmlns:p14="http://schemas.microsoft.com/office/powerpoint/2010/main" val="850498627"/>
      </p:ext>
    </p:extLst>
  </p:cSld>
  <p:clrMapOvr>
    <a:masterClrMapping/>
  </p:clrMapOvr>
  <mc:AlternateContent xmlns:mc="http://schemas.openxmlformats.org/markup-compatibility/2006" xmlns:p14="http://schemas.microsoft.com/office/powerpoint/2010/main">
    <mc:Choice Requires="p14">
      <p:transition spd="slow" p14:dur="4000">
        <p14:ferris dir="r"/>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b="1" dirty="0" smtClean="0">
                <a:latin typeface="Arial" panose="020B0604020202020204" pitchFamily="34" charset="0"/>
                <a:cs typeface="Arial" panose="020B0604020202020204" pitchFamily="34" charset="0"/>
              </a:rPr>
              <a:t>Promotion of International Trade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29389" y="2201779"/>
            <a:ext cx="8061158" cy="3818021"/>
          </a:xfrm>
        </p:spPr>
        <p:txBody>
          <a:bodyPr>
            <a:noAutofit/>
          </a:bodyPr>
          <a:lstStyle/>
          <a:p>
            <a:pPr algn="just"/>
            <a:r>
              <a:rPr lang="en-US" sz="2300" dirty="0">
                <a:latin typeface="Arial" panose="020B0604020202020204" pitchFamily="34" charset="0"/>
                <a:cs typeface="Arial" panose="020B0604020202020204" pitchFamily="34" charset="0"/>
              </a:rPr>
              <a:t>Various techniques such as subsidies, the establishment of foreign trade zones, and export-financing programs are used by governments to promote international business</a:t>
            </a:r>
            <a:r>
              <a:rPr lang="en-US" sz="2300" dirty="0" smtClean="0">
                <a:latin typeface="Arial" panose="020B0604020202020204" pitchFamily="34" charset="0"/>
                <a:cs typeface="Arial" panose="020B0604020202020204" pitchFamily="34" charset="0"/>
              </a:rPr>
              <a:t>.</a:t>
            </a:r>
            <a:endParaRPr lang="en-US" sz="2300" dirty="0">
              <a:latin typeface="Arial" panose="020B0604020202020204" pitchFamily="34" charset="0"/>
              <a:cs typeface="Arial" panose="020B0604020202020204" pitchFamily="34" charset="0"/>
            </a:endParaRPr>
          </a:p>
          <a:p>
            <a:pPr marL="0" indent="0" algn="just">
              <a:buNone/>
            </a:pPr>
            <a:r>
              <a:rPr lang="en-US" sz="2300" b="1" dirty="0" smtClean="0">
                <a:solidFill>
                  <a:schemeClr val="accent5">
                    <a:lumMod val="75000"/>
                  </a:schemeClr>
                </a:solidFill>
                <a:latin typeface="Arial" panose="020B0604020202020204" pitchFamily="34" charset="0"/>
                <a:cs typeface="Arial" panose="020B0604020202020204" pitchFamily="34" charset="0"/>
              </a:rPr>
              <a:t>Subsidies</a:t>
            </a:r>
            <a:endParaRPr lang="en-US" sz="2300" dirty="0">
              <a:solidFill>
                <a:schemeClr val="accent5">
                  <a:lumMod val="75000"/>
                </a:schemeClr>
              </a:solidFill>
              <a:latin typeface="Arial" panose="020B0604020202020204" pitchFamily="34" charset="0"/>
              <a:cs typeface="Arial" panose="020B0604020202020204" pitchFamily="34" charset="0"/>
            </a:endParaRPr>
          </a:p>
          <a:p>
            <a:pPr lvl="0" algn="just"/>
            <a:r>
              <a:rPr lang="en-US" sz="2300" dirty="0">
                <a:latin typeface="Arial" panose="020B0604020202020204" pitchFamily="34" charset="0"/>
                <a:cs typeface="Arial" panose="020B0604020202020204" pitchFamily="34" charset="0"/>
              </a:rPr>
              <a:t>Subsidies reduce the cost of doing business, thus artificially affecting the competitiveness of receiving firms.  </a:t>
            </a:r>
            <a:endParaRPr lang="en-US" sz="2300" dirty="0" smtClean="0">
              <a:latin typeface="Arial" panose="020B0604020202020204" pitchFamily="34" charset="0"/>
              <a:cs typeface="Arial" panose="020B0604020202020204" pitchFamily="34" charset="0"/>
            </a:endParaRPr>
          </a:p>
          <a:p>
            <a:pPr lvl="0" algn="just"/>
            <a:r>
              <a:rPr lang="en-US" sz="2300" dirty="0" smtClean="0">
                <a:latin typeface="Arial" panose="020B0604020202020204" pitchFamily="34" charset="0"/>
                <a:cs typeface="Arial" panose="020B0604020202020204" pitchFamily="34" charset="0"/>
              </a:rPr>
              <a:t>In </a:t>
            </a:r>
            <a:r>
              <a:rPr lang="en-US" sz="2300" dirty="0">
                <a:latin typeface="Arial" panose="020B0604020202020204" pitchFamily="34" charset="0"/>
                <a:cs typeface="Arial" panose="020B0604020202020204" pitchFamily="34" charset="0"/>
              </a:rPr>
              <a:t>an effort to increase economic activity and create jobs, governments may employ subsidies, such as tax breaks and/or direct payments to producers.  </a:t>
            </a:r>
            <a:endParaRPr lang="en-US" sz="2300" dirty="0" smtClean="0">
              <a:latin typeface="Arial" panose="020B0604020202020204" pitchFamily="34" charset="0"/>
              <a:cs typeface="Arial" panose="020B0604020202020204" pitchFamily="34" charset="0"/>
            </a:endParaRPr>
          </a:p>
          <a:p>
            <a:pPr lvl="0" algn="just"/>
            <a:r>
              <a:rPr lang="en-US" sz="2300" dirty="0" smtClean="0">
                <a:latin typeface="Arial" panose="020B0604020202020204" pitchFamily="34" charset="0"/>
                <a:cs typeface="Arial" panose="020B0604020202020204" pitchFamily="34" charset="0"/>
              </a:rPr>
              <a:t>Governments </a:t>
            </a:r>
            <a:r>
              <a:rPr lang="en-US" sz="2300" dirty="0">
                <a:latin typeface="Arial" panose="020B0604020202020204" pitchFamily="34" charset="0"/>
                <a:cs typeface="Arial" panose="020B0604020202020204" pitchFamily="34" charset="0"/>
              </a:rPr>
              <a:t>may also provide economic development incentives to attract investment within their communities.  </a:t>
            </a:r>
            <a:r>
              <a:rPr lang="en-US" sz="2300" dirty="0" smtClean="0">
                <a:latin typeface="Arial" panose="020B0604020202020204" pitchFamily="34" charset="0"/>
                <a:cs typeface="Arial" panose="020B0604020202020204" pitchFamily="34" charset="0"/>
              </a:rPr>
              <a:t> </a:t>
            </a:r>
            <a:endParaRPr lang="en-US" sz="23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47</a:t>
            </a:fld>
            <a:endParaRPr lang="en-US"/>
          </a:p>
        </p:txBody>
      </p:sp>
    </p:spTree>
    <p:extLst>
      <p:ext uri="{BB962C8B-B14F-4D97-AF65-F5344CB8AC3E}">
        <p14:creationId xmlns:p14="http://schemas.microsoft.com/office/powerpoint/2010/main" val="449171367"/>
      </p:ext>
    </p:extLst>
  </p:cSld>
  <p:clrMapOvr>
    <a:masterClrMapping/>
  </p:clrMapOvr>
  <mc:AlternateContent xmlns:mc="http://schemas.openxmlformats.org/markup-compatibility/2006" xmlns:p14="http://schemas.microsoft.com/office/powerpoint/2010/main">
    <mc:Choice Requires="p14">
      <p:transition spd="slow" p14:dur="4000">
        <p14:ferris dir="r"/>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Foreign Trade Zones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64381" y="2249905"/>
            <a:ext cx="7040365" cy="3769895"/>
          </a:xfrm>
        </p:spPr>
        <p:txBody>
          <a:bodyPr>
            <a:noAutofit/>
          </a:bodyPr>
          <a:lstStyle/>
          <a:p>
            <a:pPr algn="just"/>
            <a:r>
              <a:rPr lang="en-US" sz="2400" b="1" dirty="0">
                <a:latin typeface="Arial" panose="020B0604020202020204" pitchFamily="34" charset="0"/>
                <a:cs typeface="Arial" panose="020B0604020202020204" pitchFamily="34" charset="0"/>
              </a:rPr>
              <a:t>Foreign trade zones (FTZ)</a:t>
            </a:r>
            <a:r>
              <a:rPr lang="en-US" sz="2400" dirty="0">
                <a:latin typeface="Arial" panose="020B0604020202020204" pitchFamily="34" charset="0"/>
                <a:cs typeface="Arial" panose="020B0604020202020204" pitchFamily="34" charset="0"/>
              </a:rPr>
              <a:t> are geographic areas in which imported or exported goods receive preferential tariff treatment.</a:t>
            </a:r>
          </a:p>
          <a:p>
            <a:pPr algn="just"/>
            <a:r>
              <a:rPr lang="en-US" sz="2400" dirty="0">
                <a:latin typeface="Arial" panose="020B0604020202020204" pitchFamily="34" charset="0"/>
                <a:cs typeface="Arial" panose="020B0604020202020204" pitchFamily="34" charset="0"/>
              </a:rPr>
              <a:t>FTZs are used by governments to encourage regional economic development.  </a:t>
            </a:r>
            <a:endParaRPr lang="en-US" sz="2400" dirty="0" smtClean="0">
              <a:latin typeface="Arial" panose="020B0604020202020204" pitchFamily="34" charset="0"/>
              <a:cs typeface="Arial" panose="020B0604020202020204" pitchFamily="34" charset="0"/>
            </a:endParaRPr>
          </a:p>
          <a:p>
            <a:pPr algn="just"/>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use of FTZs has grown in recent years. </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a:p>
            <a:pPr marL="0" indent="0" algn="just">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48</a:t>
            </a:fld>
            <a:endParaRPr lang="en-US"/>
          </a:p>
        </p:txBody>
      </p:sp>
    </p:spTree>
    <p:extLst>
      <p:ext uri="{BB962C8B-B14F-4D97-AF65-F5344CB8AC3E}">
        <p14:creationId xmlns:p14="http://schemas.microsoft.com/office/powerpoint/2010/main" val="2775843095"/>
      </p:ext>
    </p:extLst>
  </p:cSld>
  <p:clrMapOvr>
    <a:masterClrMapping/>
  </p:clrMapOvr>
  <mc:AlternateContent xmlns:mc="http://schemas.openxmlformats.org/markup-compatibility/2006" xmlns:p14="http://schemas.microsoft.com/office/powerpoint/2010/main">
    <mc:Choice Requires="p14">
      <p:transition spd="slow" p14:dur="4000">
        <p14:ferris dir="r"/>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Foreign Trade Zones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50000"/>
              </a:lnSpc>
            </a:pPr>
            <a:r>
              <a:rPr lang="en-US" sz="2400" b="1" dirty="0" smtClean="0">
                <a:latin typeface="Arial" panose="020B0604020202020204" pitchFamily="34" charset="0"/>
                <a:cs typeface="Arial" panose="020B0604020202020204" pitchFamily="34" charset="0"/>
              </a:rPr>
              <a:t>Maquiladoras</a:t>
            </a:r>
            <a:r>
              <a:rPr lang="en-US" sz="2400" dirty="0">
                <a:latin typeface="Arial" panose="020B0604020202020204" pitchFamily="34" charset="0"/>
                <a:cs typeface="Arial" panose="020B0604020202020204" pitchFamily="34" charset="0"/>
              </a:rPr>
              <a:t>, factories located in the free trade zone in Mexico along the U.S. border that import finished goods or component parts and </a:t>
            </a:r>
            <a:r>
              <a:rPr lang="en-US" sz="2400" dirty="0" smtClean="0">
                <a:latin typeface="Arial" panose="020B0604020202020204" pitchFamily="34" charset="0"/>
                <a:cs typeface="Arial" panose="020B0604020202020204" pitchFamily="34" charset="0"/>
              </a:rPr>
              <a:t>re-export </a:t>
            </a:r>
            <a:r>
              <a:rPr lang="en-US" sz="2400" dirty="0">
                <a:latin typeface="Arial" panose="020B0604020202020204" pitchFamily="34" charset="0"/>
                <a:cs typeface="Arial" panose="020B0604020202020204" pitchFamily="34" charset="0"/>
              </a:rPr>
              <a:t>them to the United States, are the second largest source of foreign exchange earnings in Mexico. </a:t>
            </a:r>
          </a:p>
          <a:p>
            <a:pPr marL="0" indent="0" algn="just">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49</a:t>
            </a:fld>
            <a:endParaRPr lang="en-US"/>
          </a:p>
        </p:txBody>
      </p:sp>
    </p:spTree>
    <p:extLst>
      <p:ext uri="{BB962C8B-B14F-4D97-AF65-F5344CB8AC3E}">
        <p14:creationId xmlns:p14="http://schemas.microsoft.com/office/powerpoint/2010/main" val="4025827518"/>
      </p:ext>
    </p:extLst>
  </p:cSld>
  <p:clrMapOvr>
    <a:masterClrMapping/>
  </p:clrMapOvr>
  <mc:AlternateContent xmlns:mc="http://schemas.openxmlformats.org/markup-compatibility/2006" xmlns:p14="http://schemas.microsoft.com/office/powerpoint/2010/main">
    <mc:Choice Requires="p14">
      <p:transition spd="slow" p14:dur="4000">
        <p14:ferris dir="r"/>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Foreign Trade Zones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64381" y="2273968"/>
            <a:ext cx="6751607" cy="3745832"/>
          </a:xfrm>
        </p:spPr>
        <p:txBody>
          <a:bodyPr>
            <a:noAutofit/>
          </a:bodyPr>
          <a:lstStyle/>
          <a:p>
            <a:pPr algn="just"/>
            <a:r>
              <a:rPr lang="en-US" sz="2400" dirty="0" smtClean="0">
                <a:latin typeface="Arial" panose="020B0604020202020204" pitchFamily="34" charset="0"/>
                <a:cs typeface="Arial" panose="020B0604020202020204" pitchFamily="34" charset="0"/>
              </a:rPr>
              <a:t>Maquiladoras </a:t>
            </a:r>
            <a:r>
              <a:rPr lang="en-US" sz="2400" dirty="0">
                <a:latin typeface="Arial" panose="020B0604020202020204" pitchFamily="34" charset="0"/>
                <a:cs typeface="Arial" panose="020B0604020202020204" pitchFamily="34" charset="0"/>
              </a:rPr>
              <a:t>have been the target of environmentalists, who claim that the factories allow U.S. firms to escape environmental laws in their own country.  </a:t>
            </a:r>
            <a:endParaRPr lang="en-US" sz="2400" dirty="0" smtClean="0">
              <a:latin typeface="Arial" panose="020B0604020202020204" pitchFamily="34" charset="0"/>
              <a:cs typeface="Arial" panose="020B0604020202020204" pitchFamily="34" charset="0"/>
            </a:endParaRPr>
          </a:p>
          <a:p>
            <a:pPr algn="just"/>
            <a:r>
              <a:rPr lang="en-US" sz="2400" dirty="0" smtClean="0">
                <a:latin typeface="Arial" panose="020B0604020202020204" pitchFamily="34" charset="0"/>
                <a:cs typeface="Arial" panose="020B0604020202020204" pitchFamily="34" charset="0"/>
              </a:rPr>
              <a:t>U.S</a:t>
            </a:r>
            <a:r>
              <a:rPr lang="en-US" sz="2400" dirty="0">
                <a:latin typeface="Arial" panose="020B0604020202020204" pitchFamily="34" charset="0"/>
                <a:cs typeface="Arial" panose="020B0604020202020204" pitchFamily="34" charset="0"/>
              </a:rPr>
              <a:t>. union officials, fearing a loss of jobs, have also criticized the maquiladora industry.  </a:t>
            </a:r>
            <a:endParaRPr lang="en-US" sz="2400" dirty="0" smtClean="0">
              <a:latin typeface="Arial" panose="020B0604020202020204" pitchFamily="34" charset="0"/>
              <a:cs typeface="Arial" panose="020B0604020202020204" pitchFamily="34" charset="0"/>
            </a:endParaRPr>
          </a:p>
          <a:p>
            <a:pPr algn="just"/>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future of the industry is uncertain since NAFTA eliminated the special tariff advantages of Mexican firms located along the U.S. border.</a:t>
            </a:r>
          </a:p>
        </p:txBody>
      </p:sp>
      <p:sp>
        <p:nvSpPr>
          <p:cNvPr id="4" name="Slide Number Placeholder 3"/>
          <p:cNvSpPr>
            <a:spLocks noGrp="1"/>
          </p:cNvSpPr>
          <p:nvPr>
            <p:ph type="sldNum" sz="quarter" idx="12"/>
          </p:nvPr>
        </p:nvSpPr>
        <p:spPr/>
        <p:txBody>
          <a:bodyPr/>
          <a:lstStyle/>
          <a:p>
            <a:fld id="{B15B3979-4235-4F90-9FFC-7D090E5199B5}" type="slidenum">
              <a:rPr lang="en-US" smtClean="0"/>
              <a:t>50</a:t>
            </a:fld>
            <a:endParaRPr lang="en-US"/>
          </a:p>
        </p:txBody>
      </p:sp>
    </p:spTree>
    <p:extLst>
      <p:ext uri="{BB962C8B-B14F-4D97-AF65-F5344CB8AC3E}">
        <p14:creationId xmlns:p14="http://schemas.microsoft.com/office/powerpoint/2010/main" val="2478947764"/>
      </p:ext>
    </p:extLst>
  </p:cSld>
  <p:clrMapOvr>
    <a:masterClrMapping/>
  </p:clrMapOvr>
  <mc:AlternateContent xmlns:mc="http://schemas.openxmlformats.org/markup-compatibility/2006" xmlns:p14="http://schemas.microsoft.com/office/powerpoint/2010/main">
    <mc:Choice Requires="p14">
      <p:transition spd="slow" p14:dur="4000">
        <p14:ferris dir="r"/>
      </p:transition>
    </mc:Choice>
    <mc:Fallback xmlns="">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Export Financing Programs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9232" y="2213811"/>
            <a:ext cx="8205536" cy="3805989"/>
          </a:xfrm>
        </p:spPr>
        <p:txBody>
          <a:bodyPr>
            <a:noAutofit/>
          </a:bodyPr>
          <a:lstStyle/>
          <a:p>
            <a:pPr algn="just"/>
            <a:r>
              <a:rPr lang="en-US" sz="2400" dirty="0">
                <a:latin typeface="Arial" panose="020B0604020202020204" pitchFamily="34" charset="0"/>
                <a:cs typeface="Arial" panose="020B0604020202020204" pitchFamily="34" charset="0"/>
              </a:rPr>
              <a:t>Most major trading nations are, through the creation of government-owned agencies, in a position to assist domestic firms with the financing of export sales.  </a:t>
            </a:r>
            <a:endParaRPr lang="en-US" sz="2400" dirty="0" smtClean="0">
              <a:latin typeface="Arial" panose="020B0604020202020204" pitchFamily="34" charset="0"/>
              <a:cs typeface="Arial" panose="020B0604020202020204" pitchFamily="34" charset="0"/>
            </a:endParaRPr>
          </a:p>
          <a:p>
            <a:pPr algn="just"/>
            <a:r>
              <a:rPr lang="en-US" sz="2400" dirty="0" smtClean="0">
                <a:latin typeface="Arial" panose="020B0604020202020204" pitchFamily="34" charset="0"/>
                <a:cs typeface="Arial" panose="020B0604020202020204" pitchFamily="34" charset="0"/>
              </a:rPr>
              <a:t>The </a:t>
            </a:r>
            <a:r>
              <a:rPr lang="en-US" sz="2400" b="1" dirty="0">
                <a:latin typeface="Arial" panose="020B0604020202020204" pitchFamily="34" charset="0"/>
                <a:cs typeface="Arial" panose="020B0604020202020204" pitchFamily="34" charset="0"/>
              </a:rPr>
              <a:t>Export-Import Bank of the United States (</a:t>
            </a:r>
            <a:r>
              <a:rPr lang="en-US" sz="2400" b="1" dirty="0" err="1">
                <a:latin typeface="Arial" panose="020B0604020202020204" pitchFamily="34" charset="0"/>
                <a:cs typeface="Arial" panose="020B0604020202020204" pitchFamily="34" charset="0"/>
              </a:rPr>
              <a:t>Eximbank</a:t>
            </a:r>
            <a:r>
              <a:rPr lang="en-US" sz="2400" b="1" dirty="0">
                <a:latin typeface="Arial" panose="020B0604020202020204" pitchFamily="34" charset="0"/>
                <a:cs typeface="Arial" panose="020B0604020202020204" pitchFamily="34" charset="0"/>
              </a:rPr>
              <a:t>)</a:t>
            </a:r>
            <a:r>
              <a:rPr lang="en-US" sz="2400" dirty="0">
                <a:latin typeface="Arial" panose="020B0604020202020204" pitchFamily="34" charset="0"/>
                <a:cs typeface="Arial" panose="020B0604020202020204" pitchFamily="34" charset="0"/>
              </a:rPr>
              <a:t> offers assistance to U.S. exporters in the form of direct loans and loan guarantees.  </a:t>
            </a:r>
            <a:endParaRPr lang="en-US" sz="2400" dirty="0" smtClean="0">
              <a:latin typeface="Arial" panose="020B0604020202020204" pitchFamily="34" charset="0"/>
              <a:cs typeface="Arial" panose="020B0604020202020204" pitchFamily="34" charset="0"/>
            </a:endParaRPr>
          </a:p>
          <a:p>
            <a:pPr algn="just"/>
            <a:r>
              <a:rPr lang="en-US" sz="2400" dirty="0" smtClean="0">
                <a:latin typeface="Arial" panose="020B0604020202020204" pitchFamily="34" charset="0"/>
                <a:cs typeface="Arial" panose="020B0604020202020204" pitchFamily="34" charset="0"/>
              </a:rPr>
              <a:t>The </a:t>
            </a:r>
            <a:r>
              <a:rPr lang="en-US" sz="2400" dirty="0" err="1">
                <a:latin typeface="Arial" panose="020B0604020202020204" pitchFamily="34" charset="0"/>
                <a:cs typeface="Arial" panose="020B0604020202020204" pitchFamily="34" charset="0"/>
              </a:rPr>
              <a:t>Eximbank</a:t>
            </a:r>
            <a:r>
              <a:rPr lang="en-US" sz="2400" dirty="0">
                <a:latin typeface="Arial" panose="020B0604020202020204" pitchFamily="34" charset="0"/>
                <a:cs typeface="Arial" panose="020B0604020202020204" pitchFamily="34" charset="0"/>
              </a:rPr>
              <a:t> may also arrange for commercial insurance services.  </a:t>
            </a:r>
            <a:endParaRPr lang="en-US" sz="2400" dirty="0" smtClean="0">
              <a:latin typeface="Arial" panose="020B0604020202020204" pitchFamily="34" charset="0"/>
              <a:cs typeface="Arial" panose="020B0604020202020204" pitchFamily="34" charset="0"/>
            </a:endParaRPr>
          </a:p>
          <a:p>
            <a:pPr algn="just"/>
            <a:r>
              <a:rPr lang="en-US" sz="2400" dirty="0" smtClean="0">
                <a:latin typeface="Arial" panose="020B0604020202020204" pitchFamily="34" charset="0"/>
                <a:cs typeface="Arial" panose="020B0604020202020204" pitchFamily="34" charset="0"/>
              </a:rPr>
              <a:t>Political </a:t>
            </a:r>
            <a:r>
              <a:rPr lang="en-US" sz="2400" dirty="0">
                <a:latin typeface="Arial" panose="020B0604020202020204" pitchFamily="34" charset="0"/>
                <a:cs typeface="Arial" panose="020B0604020202020204" pitchFamily="34" charset="0"/>
              </a:rPr>
              <a:t>risk insurance is provided to U.S. exporters by the </a:t>
            </a:r>
            <a:r>
              <a:rPr lang="en-US" sz="2400" b="1" dirty="0">
                <a:latin typeface="Arial" panose="020B0604020202020204" pitchFamily="34" charset="0"/>
                <a:cs typeface="Arial" panose="020B0604020202020204" pitchFamily="34" charset="0"/>
              </a:rPr>
              <a:t>Overseas Private Investment Corporation (OPIC)</a:t>
            </a:r>
            <a:r>
              <a:rPr lang="en-US" sz="2400" dirty="0">
                <a:latin typeface="Arial" panose="020B0604020202020204" pitchFamily="34" charset="0"/>
                <a:cs typeface="Arial" panose="020B0604020202020204" pitchFamily="34" charset="0"/>
              </a:rPr>
              <a:t>.</a:t>
            </a:r>
          </a:p>
        </p:txBody>
      </p:sp>
      <p:sp>
        <p:nvSpPr>
          <p:cNvPr id="4" name="Slide Number Placeholder 3"/>
          <p:cNvSpPr>
            <a:spLocks noGrp="1"/>
          </p:cNvSpPr>
          <p:nvPr>
            <p:ph type="sldNum" sz="quarter" idx="12"/>
          </p:nvPr>
        </p:nvSpPr>
        <p:spPr/>
        <p:txBody>
          <a:bodyPr/>
          <a:lstStyle/>
          <a:p>
            <a:fld id="{B15B3979-4235-4F90-9FFC-7D090E5199B5}" type="slidenum">
              <a:rPr lang="en-US" smtClean="0"/>
              <a:t>51</a:t>
            </a:fld>
            <a:endParaRPr lang="en-US"/>
          </a:p>
        </p:txBody>
      </p:sp>
    </p:spTree>
    <p:extLst>
      <p:ext uri="{BB962C8B-B14F-4D97-AF65-F5344CB8AC3E}">
        <p14:creationId xmlns:p14="http://schemas.microsoft.com/office/powerpoint/2010/main" val="1361769556"/>
      </p:ext>
    </p:extLst>
  </p:cSld>
  <p:clrMapOvr>
    <a:masterClrMapping/>
  </p:clrMapOvr>
  <mc:AlternateContent xmlns:mc="http://schemas.openxmlformats.org/markup-compatibility/2006" xmlns:p14="http://schemas.microsoft.com/office/powerpoint/2010/main">
    <mc:Choice Requires="p14">
      <p:transition spd="slow" p14:dur="4000">
        <p14:ferris dir="r"/>
      </p:transition>
    </mc:Choice>
    <mc:Fallback xmlns="">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smtClean="0">
                <a:latin typeface="Arial" panose="020B0604020202020204" pitchFamily="34" charset="0"/>
                <a:cs typeface="Arial" panose="020B0604020202020204" pitchFamily="34" charset="0"/>
              </a:rPr>
              <a:t>Export Financing Programs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r>
              <a:rPr lang="en-US" sz="2400" dirty="0" smtClean="0">
                <a:latin typeface="Arial" panose="020B0604020202020204" pitchFamily="34" charset="0"/>
                <a:cs typeface="Arial" panose="020B0604020202020204" pitchFamily="34" charset="0"/>
              </a:rPr>
              <a:t>Export financing programs are initiatives designed to facilitate and support domestic companies in accessing international markets. </a:t>
            </a:r>
          </a:p>
          <a:p>
            <a:pPr algn="just"/>
            <a:r>
              <a:rPr lang="en-US" sz="2400" dirty="0" smtClean="0">
                <a:latin typeface="Arial" panose="020B0604020202020204" pitchFamily="34" charset="0"/>
                <a:cs typeface="Arial" panose="020B0604020202020204" pitchFamily="34" charset="0"/>
              </a:rPr>
              <a:t>These programs help businesses overcome the financial barriers associated with exporting, such as securing capital for production and managing the risks inherent in international trade.</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52</a:t>
            </a:fld>
            <a:endParaRPr lang="en-US"/>
          </a:p>
        </p:txBody>
      </p:sp>
    </p:spTree>
    <p:extLst>
      <p:ext uri="{BB962C8B-B14F-4D97-AF65-F5344CB8AC3E}">
        <p14:creationId xmlns:p14="http://schemas.microsoft.com/office/powerpoint/2010/main" val="1177782036"/>
      </p:ext>
    </p:extLst>
  </p:cSld>
  <p:clrMapOvr>
    <a:masterClrMapping/>
  </p:clrMapOvr>
  <mc:AlternateContent xmlns:mc="http://schemas.openxmlformats.org/markup-compatibility/2006" xmlns:p14="http://schemas.microsoft.com/office/powerpoint/2010/main">
    <mc:Choice Requires="p14">
      <p:transition spd="slow" p14:dur="4000">
        <p14:ferris dir="r"/>
      </p:transition>
    </mc:Choice>
    <mc:Fallback xmlns="">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latin typeface="Arial" panose="020B0604020202020204" pitchFamily="34" charset="0"/>
                <a:cs typeface="Arial" panose="020B0604020202020204" pitchFamily="34" charset="0"/>
              </a:rPr>
              <a:t>Export Financing Programs</a:t>
            </a:r>
            <a:endParaRPr lang="en-US" dirty="0"/>
          </a:p>
        </p:txBody>
      </p:sp>
      <p:sp>
        <p:nvSpPr>
          <p:cNvPr id="3" name="Content Placeholder 2"/>
          <p:cNvSpPr>
            <a:spLocks noGrp="1"/>
          </p:cNvSpPr>
          <p:nvPr>
            <p:ph idx="1"/>
          </p:nvPr>
        </p:nvSpPr>
        <p:spPr>
          <a:xfrm>
            <a:off x="864381" y="2261937"/>
            <a:ext cx="7593819" cy="3757863"/>
          </a:xfrm>
        </p:spPr>
        <p:txBody>
          <a:bodyPr>
            <a:noAutofit/>
          </a:bodyPr>
          <a:lstStyle/>
          <a:p>
            <a:pPr marL="0" indent="0" algn="just">
              <a:buNone/>
            </a:pPr>
            <a:r>
              <a:rPr lang="en-US" sz="2400" b="1" dirty="0" smtClean="0">
                <a:solidFill>
                  <a:srgbClr val="7030A0"/>
                </a:solidFill>
                <a:latin typeface="Arial" panose="020B0604020202020204" pitchFamily="34" charset="0"/>
                <a:cs typeface="Arial" panose="020B0604020202020204" pitchFamily="34" charset="0"/>
              </a:rPr>
              <a:t>Types of Export Financing</a:t>
            </a:r>
          </a:p>
          <a:p>
            <a:pPr algn="just"/>
            <a:r>
              <a:rPr lang="en-US" sz="2400" b="1" dirty="0" smtClean="0">
                <a:latin typeface="Arial" panose="020B0604020202020204" pitchFamily="34" charset="0"/>
                <a:cs typeface="Arial" panose="020B0604020202020204" pitchFamily="34" charset="0"/>
              </a:rPr>
              <a:t>Export Credit Agencies (ECAs)</a:t>
            </a:r>
            <a:r>
              <a:rPr lang="en-US" sz="2400" dirty="0" smtClean="0">
                <a:latin typeface="Arial" panose="020B0604020202020204" pitchFamily="34" charset="0"/>
                <a:cs typeface="Arial" panose="020B0604020202020204" pitchFamily="34" charset="0"/>
              </a:rPr>
              <a:t>: Government-backed institutions that provide financial assistance to domestic exporters. They offer services such as loans, guarantees, and insurance to mitigate risks.</a:t>
            </a:r>
          </a:p>
          <a:p>
            <a:pPr algn="just"/>
            <a:r>
              <a:rPr lang="en-US" sz="2400" b="1" dirty="0" smtClean="0">
                <a:latin typeface="Arial" panose="020B0604020202020204" pitchFamily="34" charset="0"/>
                <a:cs typeface="Arial" panose="020B0604020202020204" pitchFamily="34" charset="0"/>
              </a:rPr>
              <a:t>Working Capital Financing</a:t>
            </a:r>
            <a:r>
              <a:rPr lang="en-US" sz="2400" dirty="0" smtClean="0">
                <a:latin typeface="Arial" panose="020B0604020202020204" pitchFamily="34" charset="0"/>
                <a:cs typeface="Arial" panose="020B0604020202020204" pitchFamily="34" charset="0"/>
              </a:rPr>
              <a:t>: Loans or credit lines specifically for exporters to finance the production and shipment of goods. These can cover costs like materials, labor, and transportation.</a:t>
            </a:r>
          </a:p>
          <a:p>
            <a:pPr marL="0" indent="0" algn="just">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53</a:t>
            </a:fld>
            <a:endParaRPr lang="en-US"/>
          </a:p>
        </p:txBody>
      </p:sp>
    </p:spTree>
    <p:extLst>
      <p:ext uri="{BB962C8B-B14F-4D97-AF65-F5344CB8AC3E}">
        <p14:creationId xmlns:p14="http://schemas.microsoft.com/office/powerpoint/2010/main" val="4040413576"/>
      </p:ext>
    </p:extLst>
  </p:cSld>
  <p:clrMapOvr>
    <a:masterClrMapping/>
  </p:clrMapOvr>
  <mc:AlternateContent xmlns:mc="http://schemas.openxmlformats.org/markup-compatibility/2006" xmlns:p14="http://schemas.microsoft.com/office/powerpoint/2010/main">
    <mc:Choice Requires="p14">
      <p:transition spd="slow" p14:dur="4000">
        <p14:ferris dir="r"/>
      </p:transition>
    </mc:Choice>
    <mc:Fallback xmlns="">
      <p:transition spd="slow">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latin typeface="Arial" panose="020B0604020202020204" pitchFamily="34" charset="0"/>
                <a:cs typeface="Arial" panose="020B0604020202020204" pitchFamily="34" charset="0"/>
              </a:rPr>
              <a:t>Export Financing Programs</a:t>
            </a:r>
            <a:endParaRPr lang="en-US" dirty="0"/>
          </a:p>
        </p:txBody>
      </p:sp>
      <p:sp>
        <p:nvSpPr>
          <p:cNvPr id="3" name="Content Placeholder 2"/>
          <p:cNvSpPr>
            <a:spLocks noGrp="1"/>
          </p:cNvSpPr>
          <p:nvPr>
            <p:ph idx="1"/>
          </p:nvPr>
        </p:nvSpPr>
        <p:spPr>
          <a:xfrm>
            <a:off x="864381" y="2261937"/>
            <a:ext cx="7593819" cy="3757863"/>
          </a:xfrm>
        </p:spPr>
        <p:txBody>
          <a:bodyPr>
            <a:noAutofit/>
          </a:bodyPr>
          <a:lstStyle/>
          <a:p>
            <a:pPr marL="0" indent="0" algn="just">
              <a:buNone/>
            </a:pPr>
            <a:r>
              <a:rPr lang="en-US" sz="2400" b="1" dirty="0" smtClean="0">
                <a:solidFill>
                  <a:srgbClr val="7030A0"/>
                </a:solidFill>
                <a:latin typeface="Arial" panose="020B0604020202020204" pitchFamily="34" charset="0"/>
                <a:cs typeface="Arial" panose="020B0604020202020204" pitchFamily="34" charset="0"/>
              </a:rPr>
              <a:t>Types of Export Financing</a:t>
            </a:r>
          </a:p>
          <a:p>
            <a:pPr algn="just"/>
            <a:r>
              <a:rPr lang="en-US" sz="2400" b="1" dirty="0" smtClean="0">
                <a:latin typeface="Arial" panose="020B0604020202020204" pitchFamily="34" charset="0"/>
                <a:cs typeface="Arial" panose="020B0604020202020204" pitchFamily="34" charset="0"/>
              </a:rPr>
              <a:t>Trade Finance</a:t>
            </a:r>
            <a:r>
              <a:rPr lang="en-US" sz="2400" dirty="0" smtClean="0">
                <a:latin typeface="Arial" panose="020B0604020202020204" pitchFamily="34" charset="0"/>
                <a:cs typeface="Arial" panose="020B0604020202020204" pitchFamily="34" charset="0"/>
              </a:rPr>
              <a:t>: Short-term financing options that provide liquidity for exporters, including letters of credit and trade credit, which help ensure payment for goods sold.</a:t>
            </a:r>
          </a:p>
          <a:p>
            <a:pPr algn="just"/>
            <a:r>
              <a:rPr lang="en-US" sz="2400" b="1" dirty="0" smtClean="0">
                <a:latin typeface="Arial" panose="020B0604020202020204" pitchFamily="34" charset="0"/>
                <a:cs typeface="Arial" panose="020B0604020202020204" pitchFamily="34" charset="0"/>
              </a:rPr>
              <a:t>Insurance Products</a:t>
            </a:r>
            <a:r>
              <a:rPr lang="en-US" sz="2400" dirty="0" smtClean="0">
                <a:latin typeface="Arial" panose="020B0604020202020204" pitchFamily="34" charset="0"/>
                <a:cs typeface="Arial" panose="020B0604020202020204" pitchFamily="34" charset="0"/>
              </a:rPr>
              <a:t>: Programs that protect exporters against risks like non-payment by foreign buyers, political instability, and damage to goods in transit. Examples include Export Credit Insurance.</a:t>
            </a:r>
          </a:p>
          <a:p>
            <a:pPr algn="just"/>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54</a:t>
            </a:fld>
            <a:endParaRPr lang="en-US"/>
          </a:p>
        </p:txBody>
      </p:sp>
    </p:spTree>
    <p:extLst>
      <p:ext uri="{BB962C8B-B14F-4D97-AF65-F5344CB8AC3E}">
        <p14:creationId xmlns:p14="http://schemas.microsoft.com/office/powerpoint/2010/main" val="1475501784"/>
      </p:ext>
    </p:extLst>
  </p:cSld>
  <p:clrMapOvr>
    <a:masterClrMapping/>
  </p:clrMapOvr>
  <mc:AlternateContent xmlns:mc="http://schemas.openxmlformats.org/markup-compatibility/2006" xmlns:p14="http://schemas.microsoft.com/office/powerpoint/2010/main">
    <mc:Choice Requires="p14">
      <p:transition spd="slow" p14:dur="4000">
        <p14:ferris dir="r"/>
      </p:transition>
    </mc:Choice>
    <mc:Fallback xmlns="">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latin typeface="Arial" panose="020B0604020202020204" pitchFamily="34" charset="0"/>
                <a:cs typeface="Arial" panose="020B0604020202020204" pitchFamily="34" charset="0"/>
              </a:rPr>
              <a:t>Export Financing Programs</a:t>
            </a:r>
            <a:endParaRPr lang="en-US" dirty="0"/>
          </a:p>
        </p:txBody>
      </p:sp>
      <p:sp>
        <p:nvSpPr>
          <p:cNvPr id="3" name="Content Placeholder 2"/>
          <p:cNvSpPr>
            <a:spLocks noGrp="1"/>
          </p:cNvSpPr>
          <p:nvPr>
            <p:ph idx="1"/>
          </p:nvPr>
        </p:nvSpPr>
        <p:spPr>
          <a:xfrm>
            <a:off x="529389" y="2153652"/>
            <a:ext cx="8097253" cy="3757863"/>
          </a:xfrm>
        </p:spPr>
        <p:txBody>
          <a:bodyPr>
            <a:noAutofit/>
          </a:bodyPr>
          <a:lstStyle/>
          <a:p>
            <a:pPr marL="0" indent="0" algn="just">
              <a:buNone/>
            </a:pPr>
            <a:r>
              <a:rPr lang="en-US" sz="2100" b="1" dirty="0" smtClean="0">
                <a:solidFill>
                  <a:srgbClr val="7030A0"/>
                </a:solidFill>
                <a:latin typeface="Arial" panose="020B0604020202020204" pitchFamily="34" charset="0"/>
                <a:cs typeface="Arial" panose="020B0604020202020204" pitchFamily="34" charset="0"/>
              </a:rPr>
              <a:t> Government Programs</a:t>
            </a:r>
          </a:p>
          <a:p>
            <a:pPr algn="just"/>
            <a:r>
              <a:rPr lang="en-US" sz="2100" b="1" dirty="0" smtClean="0">
                <a:latin typeface="Arial" panose="020B0604020202020204" pitchFamily="34" charset="0"/>
                <a:cs typeface="Arial" panose="020B0604020202020204" pitchFamily="34" charset="0"/>
              </a:rPr>
              <a:t>U.S. Export-Import Bank (Ex-</a:t>
            </a:r>
            <a:r>
              <a:rPr lang="en-US" sz="2100" b="1" dirty="0" err="1" smtClean="0">
                <a:latin typeface="Arial" panose="020B0604020202020204" pitchFamily="34" charset="0"/>
                <a:cs typeface="Arial" panose="020B0604020202020204" pitchFamily="34" charset="0"/>
              </a:rPr>
              <a:t>Im</a:t>
            </a:r>
            <a:r>
              <a:rPr lang="en-US" sz="2100" b="1" dirty="0" smtClean="0">
                <a:latin typeface="Arial" panose="020B0604020202020204" pitchFamily="34" charset="0"/>
                <a:cs typeface="Arial" panose="020B0604020202020204" pitchFamily="34" charset="0"/>
              </a:rPr>
              <a:t> Bank)</a:t>
            </a:r>
            <a:r>
              <a:rPr lang="en-US" sz="2100" dirty="0" smtClean="0">
                <a:latin typeface="Arial" panose="020B0604020202020204" pitchFamily="34" charset="0"/>
                <a:cs typeface="Arial" panose="020B0604020202020204" pitchFamily="34" charset="0"/>
              </a:rPr>
              <a:t>: A major U.S. government agency that provides financing and insurance for U.S. companies exporting goods and services. It aims to support small and medium-sized enterprises (SMEs) as well as larger corporations.</a:t>
            </a:r>
          </a:p>
          <a:p>
            <a:pPr algn="just"/>
            <a:r>
              <a:rPr lang="en-US" sz="2100" b="1" dirty="0" smtClean="0">
                <a:latin typeface="Arial" panose="020B0604020202020204" pitchFamily="34" charset="0"/>
                <a:cs typeface="Arial" panose="020B0604020202020204" pitchFamily="34" charset="0"/>
              </a:rPr>
              <a:t>Small Business Administration (SBA)</a:t>
            </a:r>
            <a:r>
              <a:rPr lang="en-US" sz="2100" dirty="0" smtClean="0">
                <a:latin typeface="Arial" panose="020B0604020202020204" pitchFamily="34" charset="0"/>
                <a:cs typeface="Arial" panose="020B0604020202020204" pitchFamily="34" charset="0"/>
              </a:rPr>
              <a:t>: Offers loan programs to small businesses engaged in exporting, including guarantees on loans made by private lenders.</a:t>
            </a:r>
          </a:p>
          <a:p>
            <a:pPr algn="just"/>
            <a:r>
              <a:rPr lang="en-US" sz="2100" b="1" dirty="0" smtClean="0">
                <a:latin typeface="Arial" panose="020B0604020202020204" pitchFamily="34" charset="0"/>
                <a:cs typeface="Arial" panose="020B0604020202020204" pitchFamily="34" charset="0"/>
              </a:rPr>
              <a:t>Development Finance Institutions (DFIs)</a:t>
            </a:r>
            <a:r>
              <a:rPr lang="en-US" sz="2100" dirty="0" smtClean="0">
                <a:latin typeface="Arial" panose="020B0604020202020204" pitchFamily="34" charset="0"/>
                <a:cs typeface="Arial" panose="020B0604020202020204" pitchFamily="34" charset="0"/>
              </a:rPr>
              <a:t>: Organizations that provide financing and insurance to support investment in developing countries, promoting exports from the home country.</a:t>
            </a:r>
          </a:p>
          <a:p>
            <a:pPr algn="just"/>
            <a:endParaRPr lang="en-US" sz="2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55</a:t>
            </a:fld>
            <a:endParaRPr lang="en-US"/>
          </a:p>
        </p:txBody>
      </p:sp>
    </p:spTree>
    <p:extLst>
      <p:ext uri="{BB962C8B-B14F-4D97-AF65-F5344CB8AC3E}">
        <p14:creationId xmlns:p14="http://schemas.microsoft.com/office/powerpoint/2010/main" val="1558914138"/>
      </p:ext>
    </p:extLst>
  </p:cSld>
  <p:clrMapOvr>
    <a:masterClrMapping/>
  </p:clrMapOvr>
  <mc:AlternateContent xmlns:mc="http://schemas.openxmlformats.org/markup-compatibility/2006" xmlns:p14="http://schemas.microsoft.com/office/powerpoint/2010/main">
    <mc:Choice Requires="p14">
      <p:transition spd="slow" p14:dur="4000">
        <p14:ferris dir="r"/>
      </p:transition>
    </mc:Choice>
    <mc:Fallback xmlns="">
      <p:transition spd="slow">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latin typeface="Arial" panose="020B0604020202020204" pitchFamily="34" charset="0"/>
                <a:cs typeface="Arial" panose="020B0604020202020204" pitchFamily="34" charset="0"/>
              </a:rPr>
              <a:t>Export Financing Programs</a:t>
            </a:r>
            <a:endParaRPr lang="en-US" dirty="0"/>
          </a:p>
        </p:txBody>
      </p:sp>
      <p:sp>
        <p:nvSpPr>
          <p:cNvPr id="3" name="Content Placeholder 2"/>
          <p:cNvSpPr>
            <a:spLocks noGrp="1"/>
          </p:cNvSpPr>
          <p:nvPr>
            <p:ph idx="1"/>
          </p:nvPr>
        </p:nvSpPr>
        <p:spPr>
          <a:xfrm>
            <a:off x="864381" y="2261937"/>
            <a:ext cx="7593819" cy="3757863"/>
          </a:xfrm>
        </p:spPr>
        <p:txBody>
          <a:bodyPr>
            <a:noAutofit/>
          </a:bodyPr>
          <a:lstStyle/>
          <a:p>
            <a:pPr marL="0" indent="0" algn="just">
              <a:buNone/>
            </a:pPr>
            <a:r>
              <a:rPr lang="en-US" sz="2400" b="1" dirty="0" smtClean="0">
                <a:solidFill>
                  <a:srgbClr val="7030A0"/>
                </a:solidFill>
                <a:latin typeface="Arial" panose="020B0604020202020204" pitchFamily="34" charset="0"/>
                <a:cs typeface="Arial" panose="020B0604020202020204" pitchFamily="34" charset="0"/>
              </a:rPr>
              <a:t>Private Sector Initiatives</a:t>
            </a:r>
          </a:p>
          <a:p>
            <a:pPr algn="just"/>
            <a:r>
              <a:rPr lang="en-US" sz="2400" b="1" dirty="0" smtClean="0">
                <a:latin typeface="Arial" panose="020B0604020202020204" pitchFamily="34" charset="0"/>
                <a:cs typeface="Arial" panose="020B0604020202020204" pitchFamily="34" charset="0"/>
              </a:rPr>
              <a:t>Commercial Banks</a:t>
            </a:r>
            <a:r>
              <a:rPr lang="en-US" sz="2400" dirty="0" smtClean="0">
                <a:latin typeface="Arial" panose="020B0604020202020204" pitchFamily="34" charset="0"/>
                <a:cs typeface="Arial" panose="020B0604020202020204" pitchFamily="34" charset="0"/>
              </a:rPr>
              <a:t>: Many banks offer specialized trade finance products, such as export financing loans, letters of credit, and trade insurance.</a:t>
            </a:r>
          </a:p>
          <a:p>
            <a:pPr algn="just"/>
            <a:r>
              <a:rPr lang="en-US" sz="2400" b="1" dirty="0" smtClean="0">
                <a:latin typeface="Arial" panose="020B0604020202020204" pitchFamily="34" charset="0"/>
                <a:cs typeface="Arial" panose="020B0604020202020204" pitchFamily="34" charset="0"/>
              </a:rPr>
              <a:t>Fintech Solutions</a:t>
            </a:r>
            <a:r>
              <a:rPr lang="en-US" sz="2400" dirty="0" smtClean="0">
                <a:latin typeface="Arial" panose="020B0604020202020204" pitchFamily="34" charset="0"/>
                <a:cs typeface="Arial" panose="020B0604020202020204" pitchFamily="34" charset="0"/>
              </a:rPr>
              <a:t>: Emerging financial technology companies are increasingly providing innovative financing options and platforms to facilitate trade.</a:t>
            </a:r>
          </a:p>
          <a:p>
            <a:pPr marL="0" indent="0" algn="just">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56</a:t>
            </a:fld>
            <a:endParaRPr lang="en-US"/>
          </a:p>
        </p:txBody>
      </p:sp>
    </p:spTree>
    <p:extLst>
      <p:ext uri="{BB962C8B-B14F-4D97-AF65-F5344CB8AC3E}">
        <p14:creationId xmlns:p14="http://schemas.microsoft.com/office/powerpoint/2010/main" val="1231465025"/>
      </p:ext>
    </p:extLst>
  </p:cSld>
  <p:clrMapOvr>
    <a:masterClrMapping/>
  </p:clrMapOvr>
  <mc:AlternateContent xmlns:mc="http://schemas.openxmlformats.org/markup-compatibility/2006" xmlns:p14="http://schemas.microsoft.com/office/powerpoint/2010/main">
    <mc:Choice Requires="p14">
      <p:transition spd="slow" p14:dur="4000">
        <p14:ferris dir="r"/>
      </p:transition>
    </mc:Choice>
    <mc:Fallback xmlns="">
      <p:transition spd="slow">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latin typeface="Arial" panose="020B0604020202020204" pitchFamily="34" charset="0"/>
                <a:cs typeface="Arial" panose="020B0604020202020204" pitchFamily="34" charset="0"/>
              </a:rPr>
              <a:t>Export Financing Programs</a:t>
            </a:r>
            <a:endParaRPr lang="en-US" dirty="0"/>
          </a:p>
        </p:txBody>
      </p:sp>
      <p:sp>
        <p:nvSpPr>
          <p:cNvPr id="3" name="Content Placeholder 2"/>
          <p:cNvSpPr>
            <a:spLocks noGrp="1"/>
          </p:cNvSpPr>
          <p:nvPr>
            <p:ph idx="1"/>
          </p:nvPr>
        </p:nvSpPr>
        <p:spPr>
          <a:xfrm>
            <a:off x="360947" y="2129589"/>
            <a:ext cx="8337885" cy="3890211"/>
          </a:xfrm>
        </p:spPr>
        <p:txBody>
          <a:bodyPr>
            <a:noAutofit/>
          </a:bodyPr>
          <a:lstStyle/>
          <a:p>
            <a:pPr marL="0" indent="0" algn="just">
              <a:buNone/>
            </a:pPr>
            <a:r>
              <a:rPr lang="en-US" sz="2000" b="1" dirty="0" smtClean="0">
                <a:solidFill>
                  <a:srgbClr val="7030A0"/>
                </a:solidFill>
                <a:latin typeface="Arial" panose="020B0604020202020204" pitchFamily="34" charset="0"/>
                <a:cs typeface="Arial" panose="020B0604020202020204" pitchFamily="34" charset="0"/>
              </a:rPr>
              <a:t>Benefits of Export Financing Programs</a:t>
            </a:r>
          </a:p>
          <a:p>
            <a:pPr algn="just"/>
            <a:r>
              <a:rPr lang="en-US" sz="2000" b="1" dirty="0" smtClean="0">
                <a:latin typeface="Arial" panose="020B0604020202020204" pitchFamily="34" charset="0"/>
                <a:cs typeface="Arial" panose="020B0604020202020204" pitchFamily="34" charset="0"/>
              </a:rPr>
              <a:t>Risk Mitigation</a:t>
            </a:r>
            <a:r>
              <a:rPr lang="en-US" sz="2000" dirty="0" smtClean="0">
                <a:latin typeface="Arial" panose="020B0604020202020204" pitchFamily="34" charset="0"/>
                <a:cs typeface="Arial" panose="020B0604020202020204" pitchFamily="34" charset="0"/>
              </a:rPr>
              <a:t>: Help exporters manage financial risks associated with international transactions, such as currency fluctuations and payment defaults.</a:t>
            </a:r>
          </a:p>
          <a:p>
            <a:pPr algn="just"/>
            <a:r>
              <a:rPr lang="en-US" sz="2000" b="1" dirty="0" smtClean="0">
                <a:latin typeface="Arial" panose="020B0604020202020204" pitchFamily="34" charset="0"/>
                <a:cs typeface="Arial" panose="020B0604020202020204" pitchFamily="34" charset="0"/>
              </a:rPr>
              <a:t>Increased Access to Capital</a:t>
            </a:r>
            <a:r>
              <a:rPr lang="en-US" sz="2000" dirty="0" smtClean="0">
                <a:latin typeface="Arial" panose="020B0604020202020204" pitchFamily="34" charset="0"/>
                <a:cs typeface="Arial" panose="020B0604020202020204" pitchFamily="34" charset="0"/>
              </a:rPr>
              <a:t>: Provide exporters with the necessary funds to fulfill international orders and expand their market reach.</a:t>
            </a:r>
          </a:p>
          <a:p>
            <a:pPr algn="just"/>
            <a:r>
              <a:rPr lang="en-US" sz="2000" b="1" dirty="0" smtClean="0">
                <a:latin typeface="Arial" panose="020B0604020202020204" pitchFamily="34" charset="0"/>
                <a:cs typeface="Arial" panose="020B0604020202020204" pitchFamily="34" charset="0"/>
              </a:rPr>
              <a:t>Competitive Advantage</a:t>
            </a:r>
            <a:r>
              <a:rPr lang="en-US" sz="2000" dirty="0" smtClean="0">
                <a:latin typeface="Arial" panose="020B0604020202020204" pitchFamily="34" charset="0"/>
                <a:cs typeface="Arial" panose="020B0604020202020204" pitchFamily="34" charset="0"/>
              </a:rPr>
              <a:t>: Enable companies to offer better payment terms to foreign buyers, making their products more attractive in international markets.</a:t>
            </a:r>
          </a:p>
          <a:p>
            <a:pPr algn="just"/>
            <a:r>
              <a:rPr lang="en-US" sz="2000" b="1" dirty="0" smtClean="0">
                <a:latin typeface="Arial" panose="020B0604020202020204" pitchFamily="34" charset="0"/>
                <a:cs typeface="Arial" panose="020B0604020202020204" pitchFamily="34" charset="0"/>
              </a:rPr>
              <a:t>Support for SMEs</a:t>
            </a:r>
            <a:r>
              <a:rPr lang="en-US" sz="2000" dirty="0" smtClean="0">
                <a:latin typeface="Arial" panose="020B0604020202020204" pitchFamily="34" charset="0"/>
                <a:cs typeface="Arial" panose="020B0604020202020204" pitchFamily="34" charset="0"/>
              </a:rPr>
              <a:t>: Many programs specifically target small and medium-sized enterprises, helping them overcome barriers to entering global markets.</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57</a:t>
            </a:fld>
            <a:endParaRPr lang="en-US"/>
          </a:p>
        </p:txBody>
      </p:sp>
    </p:spTree>
    <p:extLst>
      <p:ext uri="{BB962C8B-B14F-4D97-AF65-F5344CB8AC3E}">
        <p14:creationId xmlns:p14="http://schemas.microsoft.com/office/powerpoint/2010/main" val="1498382329"/>
      </p:ext>
    </p:extLst>
  </p:cSld>
  <p:clrMapOvr>
    <a:masterClrMapping/>
  </p:clrMapOvr>
  <mc:AlternateContent xmlns:mc="http://schemas.openxmlformats.org/markup-compatibility/2006" xmlns:p14="http://schemas.microsoft.com/office/powerpoint/2010/main">
    <mc:Choice Requires="p14">
      <p:transition spd="slow" p14:dur="4000">
        <p14:ferris dir="r"/>
      </p:transition>
    </mc:Choice>
    <mc:Fallback xmlns="">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altLang="en-US" sz="3600" b="1" dirty="0" smtClean="0">
                <a:latin typeface="Arial" panose="020B0604020202020204" pitchFamily="34" charset="0"/>
                <a:ea typeface="Times New Roman" panose="02020603050405020304" pitchFamily="18" charset="0"/>
              </a:rPr>
              <a:t>Controlling Unfair Trade Practices </a:t>
            </a:r>
            <a:endParaRPr lang="en-US" sz="3600" dirty="0"/>
          </a:p>
        </p:txBody>
      </p:sp>
      <p:sp>
        <p:nvSpPr>
          <p:cNvPr id="3" name="Content Placeholder 2"/>
          <p:cNvSpPr>
            <a:spLocks noGrp="1"/>
          </p:cNvSpPr>
          <p:nvPr>
            <p:ph idx="1"/>
          </p:nvPr>
        </p:nvSpPr>
        <p:spPr/>
        <p:txBody>
          <a:bodyPr>
            <a:normAutofit fontScale="92500" lnSpcReduction="10000"/>
          </a:bodyPr>
          <a:lstStyle/>
          <a:p>
            <a:pPr algn="just" eaLnBrk="0" fontAlgn="base" hangingPunct="0">
              <a:lnSpc>
                <a:spcPct val="150000"/>
              </a:lnSpc>
              <a:spcBef>
                <a:spcPct val="0"/>
              </a:spcBef>
              <a:spcAft>
                <a:spcPct val="0"/>
              </a:spcAft>
              <a:buFont typeface="Wingdings" panose="05000000000000000000" pitchFamily="2" charset="2"/>
              <a:buChar char="v"/>
            </a:pPr>
            <a:r>
              <a:rPr lang="en-US" altLang="en-US" sz="2400" dirty="0">
                <a:latin typeface="Arial" panose="020B0604020202020204" pitchFamily="34" charset="0"/>
                <a:ea typeface="Times New Roman" panose="02020603050405020304" pitchFamily="18" charset="0"/>
              </a:rPr>
              <a:t>When governments feel that domestic exporters have received unfair treatment in other countries, they may take retaliatory measures.  </a:t>
            </a:r>
            <a:endParaRPr lang="en-US" altLang="en-US" sz="2400" dirty="0" smtClean="0">
              <a:latin typeface="Arial" panose="020B0604020202020204" pitchFamily="34" charset="0"/>
              <a:ea typeface="Times New Roman" panose="02020603050405020304" pitchFamily="18" charset="0"/>
            </a:endParaRPr>
          </a:p>
          <a:p>
            <a:pPr algn="just" eaLnBrk="0" fontAlgn="base" hangingPunct="0">
              <a:lnSpc>
                <a:spcPct val="150000"/>
              </a:lnSpc>
              <a:spcBef>
                <a:spcPct val="0"/>
              </a:spcBef>
              <a:spcAft>
                <a:spcPct val="0"/>
              </a:spcAft>
              <a:buFont typeface="Wingdings" panose="05000000000000000000" pitchFamily="2" charset="2"/>
              <a:buChar char="v"/>
            </a:pPr>
            <a:r>
              <a:rPr lang="en-US" altLang="en-US" sz="2400" dirty="0" smtClean="0">
                <a:latin typeface="Arial" panose="020B0604020202020204" pitchFamily="34" charset="0"/>
                <a:ea typeface="Times New Roman" panose="02020603050405020304" pitchFamily="18" charset="0"/>
              </a:rPr>
              <a:t>In </a:t>
            </a:r>
            <a:r>
              <a:rPr lang="en-US" altLang="en-US" sz="2400" dirty="0">
                <a:latin typeface="Arial" panose="020B0604020202020204" pitchFamily="34" charset="0"/>
                <a:ea typeface="Times New Roman" panose="02020603050405020304" pitchFamily="18" charset="0"/>
              </a:rPr>
              <a:t>the United States, the International Trade Commission (ITC) may impose duties to counteract unfair trade practices.</a:t>
            </a:r>
            <a:r>
              <a:rPr lang="en-US" altLang="en-US" sz="2400" dirty="0">
                <a:latin typeface="Arial" panose="020B0604020202020204" pitchFamily="34" charset="0"/>
              </a:rPr>
              <a:t> </a:t>
            </a:r>
            <a:endParaRPr lang="en-US" altLang="en-US" sz="5400" dirty="0">
              <a:solidFill>
                <a:schemeClr val="tx1"/>
              </a:solidFill>
              <a:latin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58</a:t>
            </a:fld>
            <a:endParaRPr lang="en-US"/>
          </a:p>
        </p:txBody>
      </p:sp>
    </p:spTree>
    <p:extLst>
      <p:ext uri="{BB962C8B-B14F-4D97-AF65-F5344CB8AC3E}">
        <p14:creationId xmlns:p14="http://schemas.microsoft.com/office/powerpoint/2010/main" val="562339843"/>
      </p:ext>
    </p:extLst>
  </p:cSld>
  <p:clrMapOvr>
    <a:masterClrMapping/>
  </p:clrMapOvr>
  <mc:AlternateContent xmlns:mc="http://schemas.openxmlformats.org/markup-compatibility/2006" xmlns:p14="http://schemas.microsoft.com/office/powerpoint/2010/main">
    <mc:Choice Requires="p14">
      <p:transition spd="slow" p14:dur="4000">
        <p14:ferris dir="r"/>
      </p:transition>
    </mc:Choice>
    <mc:Fallback xmlns="">
      <p:transition spd="slow">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Countervailing Duties </a:t>
            </a:r>
            <a:r>
              <a:rPr lang="en-US" sz="3600" dirty="0">
                <a:latin typeface="Arial" panose="020B0604020202020204" pitchFamily="34" charset="0"/>
                <a:cs typeface="Arial" panose="020B0604020202020204" pitchFamily="34" charset="0"/>
              </a:rPr>
              <a:t> </a:t>
            </a:r>
          </a:p>
        </p:txBody>
      </p:sp>
      <p:sp>
        <p:nvSpPr>
          <p:cNvPr id="3" name="Content Placeholder 2"/>
          <p:cNvSpPr>
            <a:spLocks noGrp="1"/>
          </p:cNvSpPr>
          <p:nvPr>
            <p:ph idx="1"/>
          </p:nvPr>
        </p:nvSpPr>
        <p:spPr/>
        <p:txBody>
          <a:bodyPr>
            <a:normAutofit/>
          </a:bodyPr>
          <a:lstStyle/>
          <a:p>
            <a:pPr lvl="0" algn="just"/>
            <a:r>
              <a:rPr lang="en-US" sz="2400" b="1" dirty="0" smtClean="0">
                <a:latin typeface="Arial" panose="020B0604020202020204" pitchFamily="34" charset="0"/>
                <a:cs typeface="Arial" panose="020B0604020202020204" pitchFamily="34" charset="0"/>
              </a:rPr>
              <a:t>Countervailing </a:t>
            </a:r>
            <a:r>
              <a:rPr lang="en-US" sz="2400" b="1" dirty="0">
                <a:latin typeface="Arial" panose="020B0604020202020204" pitchFamily="34" charset="0"/>
                <a:cs typeface="Arial" panose="020B0604020202020204" pitchFamily="34" charset="0"/>
              </a:rPr>
              <a:t>duties (CVD)</a:t>
            </a:r>
            <a:r>
              <a:rPr lang="en-US" sz="2400" dirty="0">
                <a:latin typeface="Arial" panose="020B0604020202020204" pitchFamily="34" charset="0"/>
                <a:cs typeface="Arial" panose="020B0604020202020204" pitchFamily="34" charset="0"/>
              </a:rPr>
              <a:t> are ad valorem taxes imposed by the government of the importing nation to counter the impact of foreign subsidies.  </a:t>
            </a:r>
            <a:endParaRPr lang="en-US" sz="2400" dirty="0" smtClean="0">
              <a:latin typeface="Arial" panose="020B0604020202020204" pitchFamily="34" charset="0"/>
              <a:cs typeface="Arial" panose="020B0604020202020204" pitchFamily="34" charset="0"/>
            </a:endParaRPr>
          </a:p>
          <a:p>
            <a:pPr lvl="0" algn="just"/>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goal of the CVD is to create a situation in which trade is a result of competitive and comparative advantage, rather than a result of government-provided subsidies</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59</a:t>
            </a:fld>
            <a:endParaRPr lang="en-US"/>
          </a:p>
        </p:txBody>
      </p:sp>
    </p:spTree>
    <p:extLst>
      <p:ext uri="{BB962C8B-B14F-4D97-AF65-F5344CB8AC3E}">
        <p14:creationId xmlns:p14="http://schemas.microsoft.com/office/powerpoint/2010/main" val="1662229952"/>
      </p:ext>
    </p:extLst>
  </p:cSld>
  <p:clrMapOvr>
    <a:masterClrMapping/>
  </p:clrMapOvr>
  <mc:AlternateContent xmlns:mc="http://schemas.openxmlformats.org/markup-compatibility/2006" xmlns:p14="http://schemas.microsoft.com/office/powerpoint/2010/main">
    <mc:Choice Requires="p14">
      <p:transition spd="slow" p14:dur="4000">
        <p14:ferris dir="r"/>
      </p:transition>
    </mc:Choice>
    <mc:Fallback xmlns="">
      <p:transition spd="slow">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Antidumping Regulations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60947" y="2153653"/>
            <a:ext cx="8217569" cy="3866147"/>
          </a:xfrm>
        </p:spPr>
        <p:txBody>
          <a:bodyPr>
            <a:noAutofit/>
          </a:bodyPr>
          <a:lstStyle/>
          <a:p>
            <a:pPr lvl="0" algn="just"/>
            <a:r>
              <a:rPr lang="en-US" sz="2300" b="1" dirty="0" smtClean="0">
                <a:latin typeface="Arial" panose="020B0604020202020204" pitchFamily="34" charset="0"/>
                <a:cs typeface="Arial" panose="020B0604020202020204" pitchFamily="34" charset="0"/>
              </a:rPr>
              <a:t>Dumping</a:t>
            </a:r>
            <a:r>
              <a:rPr lang="en-US" sz="2300" dirty="0" smtClean="0">
                <a:latin typeface="Arial" panose="020B0604020202020204" pitchFamily="34" charset="0"/>
                <a:cs typeface="Arial" panose="020B0604020202020204" pitchFamily="34" charset="0"/>
              </a:rPr>
              <a:t> occurs when </a:t>
            </a:r>
            <a:r>
              <a:rPr lang="en-US" sz="2300" dirty="0">
                <a:latin typeface="Arial" panose="020B0604020202020204" pitchFamily="34" charset="0"/>
                <a:cs typeface="Arial" panose="020B0604020202020204" pitchFamily="34" charset="0"/>
              </a:rPr>
              <a:t>(1) a company sells its goods for a lower price in a foreign market than the price it charges in its home market, in which case it is a form of international price discrimination, or (2) it sells its goods below cost in the foreign market, in which case it is a form of predatory pricing.  </a:t>
            </a:r>
          </a:p>
          <a:p>
            <a:pPr lvl="0" algn="just"/>
            <a:r>
              <a:rPr lang="en-US" sz="2300" b="1" dirty="0">
                <a:latin typeface="Arial" panose="020B0604020202020204" pitchFamily="34" charset="0"/>
                <a:cs typeface="Arial" panose="020B0604020202020204" pitchFamily="34" charset="0"/>
              </a:rPr>
              <a:t>Antidumping laws</a:t>
            </a:r>
            <a:r>
              <a:rPr lang="en-US" sz="2300" dirty="0">
                <a:latin typeface="Arial" panose="020B0604020202020204" pitchFamily="34" charset="0"/>
                <a:cs typeface="Arial" panose="020B0604020202020204" pitchFamily="34" charset="0"/>
              </a:rPr>
              <a:t> are designed to protect local industries from goods that have been “dumped” by foreign producers into the local market.  However, determining whether or not dumping has actually occurred can be tricky.  </a:t>
            </a:r>
            <a:r>
              <a:rPr lang="en-US" sz="2300" dirty="0" smtClean="0">
                <a:latin typeface="Arial" panose="020B0604020202020204" pitchFamily="34" charset="0"/>
                <a:cs typeface="Arial" panose="020B0604020202020204" pitchFamily="34" charset="0"/>
              </a:rPr>
              <a:t> </a:t>
            </a:r>
            <a:endParaRPr lang="en-US" sz="23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60</a:t>
            </a:fld>
            <a:endParaRPr lang="en-US"/>
          </a:p>
        </p:txBody>
      </p:sp>
    </p:spTree>
    <p:extLst>
      <p:ext uri="{BB962C8B-B14F-4D97-AF65-F5344CB8AC3E}">
        <p14:creationId xmlns:p14="http://schemas.microsoft.com/office/powerpoint/2010/main" val="648208810"/>
      </p:ext>
    </p:extLst>
  </p:cSld>
  <p:clrMapOvr>
    <a:masterClrMapping/>
  </p:clrMapOvr>
  <mc:AlternateContent xmlns:mc="http://schemas.openxmlformats.org/markup-compatibility/2006" xmlns:p14="http://schemas.microsoft.com/office/powerpoint/2010/main">
    <mc:Choice Requires="p14">
      <p:transition spd="slow" p14:dur="4000">
        <p14:ferris dir="r"/>
      </p:transition>
    </mc:Choice>
    <mc:Fallback xmlns="">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dirty="0" smtClean="0">
                <a:latin typeface="Arial" panose="020B0604020202020204" pitchFamily="34" charset="0"/>
                <a:cs typeface="Arial" panose="020B0604020202020204" pitchFamily="34" charset="0"/>
              </a:rPr>
              <a:t>Summary</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64382" y="2129589"/>
            <a:ext cx="6559102" cy="4415590"/>
          </a:xfrm>
        </p:spPr>
        <p:txBody>
          <a:bodyPr>
            <a:normAutofit fontScale="70000" lnSpcReduction="20000"/>
          </a:bodyPr>
          <a:lstStyle/>
          <a:p>
            <a:pPr algn="just">
              <a:buFont typeface="Wingdings" panose="05000000000000000000" pitchFamily="2" charset="2"/>
              <a:buChar char="ü"/>
            </a:pPr>
            <a:r>
              <a:rPr lang="en-US" sz="3200" dirty="0">
                <a:latin typeface="Arial" panose="020B0604020202020204" pitchFamily="34" charset="0"/>
                <a:cs typeface="Arial" panose="020B0604020202020204" pitchFamily="34" charset="0"/>
              </a:rPr>
              <a:t>Introduction</a:t>
            </a:r>
            <a:endParaRPr lang="en-US" sz="3200" dirty="0" smtClean="0">
              <a:latin typeface="Arial" panose="020B0604020202020204" pitchFamily="34" charset="0"/>
              <a:cs typeface="Arial" panose="020B0604020202020204" pitchFamily="34" charset="0"/>
            </a:endParaRPr>
          </a:p>
          <a:p>
            <a:pPr algn="just">
              <a:buFont typeface="Wingdings" panose="05000000000000000000" pitchFamily="2" charset="2"/>
              <a:buChar char="ü"/>
            </a:pPr>
            <a:r>
              <a:rPr lang="en-US" sz="3200" dirty="0" smtClean="0">
                <a:latin typeface="Arial" panose="020B0604020202020204" pitchFamily="34" charset="0"/>
                <a:cs typeface="Arial" panose="020B0604020202020204" pitchFamily="34" charset="0"/>
              </a:rPr>
              <a:t>Developing </a:t>
            </a:r>
            <a:r>
              <a:rPr lang="en-US" sz="3200" dirty="0">
                <a:latin typeface="Arial" panose="020B0604020202020204" pitchFamily="34" charset="0"/>
                <a:cs typeface="Arial" panose="020B0604020202020204" pitchFamily="34" charset="0"/>
              </a:rPr>
              <a:t>National Trade Policies </a:t>
            </a:r>
            <a:endParaRPr lang="en-US" sz="3200" dirty="0" smtClean="0">
              <a:latin typeface="Arial" panose="020B0604020202020204" pitchFamily="34" charset="0"/>
              <a:cs typeface="Arial" panose="020B0604020202020204" pitchFamily="34" charset="0"/>
            </a:endParaRPr>
          </a:p>
          <a:p>
            <a:pPr algn="just">
              <a:buFont typeface="Wingdings" panose="05000000000000000000" pitchFamily="2" charset="2"/>
              <a:buChar char="ü"/>
            </a:pPr>
            <a:r>
              <a:rPr lang="en-US" sz="3200" dirty="0" smtClean="0">
                <a:latin typeface="Arial" panose="020B0604020202020204" pitchFamily="34" charset="0"/>
                <a:cs typeface="Arial" panose="020B0604020202020204" pitchFamily="34" charset="0"/>
              </a:rPr>
              <a:t>Rationales </a:t>
            </a:r>
            <a:r>
              <a:rPr lang="en-US" sz="3200" dirty="0">
                <a:latin typeface="Arial" panose="020B0604020202020204" pitchFamily="34" charset="0"/>
                <a:cs typeface="Arial" panose="020B0604020202020204" pitchFamily="34" charset="0"/>
              </a:rPr>
              <a:t>for Trade Intervention</a:t>
            </a:r>
            <a:endParaRPr lang="en-US" sz="3200" dirty="0" smtClean="0">
              <a:latin typeface="Arial" panose="020B0604020202020204" pitchFamily="34" charset="0"/>
              <a:cs typeface="Arial" panose="020B0604020202020204" pitchFamily="34" charset="0"/>
            </a:endParaRPr>
          </a:p>
          <a:p>
            <a:pPr algn="just">
              <a:buFont typeface="Wingdings" panose="05000000000000000000" pitchFamily="2" charset="2"/>
              <a:buChar char="ü"/>
            </a:pPr>
            <a:r>
              <a:rPr lang="en-US" sz="3200" dirty="0" smtClean="0">
                <a:latin typeface="Arial" panose="020B0604020202020204" pitchFamily="34" charset="0"/>
                <a:cs typeface="Arial" panose="020B0604020202020204" pitchFamily="34" charset="0"/>
              </a:rPr>
              <a:t>National </a:t>
            </a:r>
            <a:r>
              <a:rPr lang="en-US" sz="3200" dirty="0">
                <a:latin typeface="Arial" panose="020B0604020202020204" pitchFamily="34" charset="0"/>
                <a:cs typeface="Arial" panose="020B0604020202020204" pitchFamily="34" charset="0"/>
              </a:rPr>
              <a:t>Trade Policies </a:t>
            </a:r>
            <a:endParaRPr lang="en-US" sz="3200" dirty="0" smtClean="0">
              <a:latin typeface="Arial" panose="020B0604020202020204" pitchFamily="34" charset="0"/>
              <a:cs typeface="Arial" panose="020B0604020202020204" pitchFamily="34" charset="0"/>
            </a:endParaRPr>
          </a:p>
          <a:p>
            <a:pPr algn="just">
              <a:buFont typeface="Wingdings" panose="05000000000000000000" pitchFamily="2" charset="2"/>
              <a:buChar char="ü"/>
            </a:pPr>
            <a:r>
              <a:rPr lang="en-US" sz="3200" dirty="0" smtClean="0">
                <a:latin typeface="Arial" panose="020B0604020202020204" pitchFamily="34" charset="0"/>
                <a:cs typeface="Arial" panose="020B0604020202020204" pitchFamily="34" charset="0"/>
              </a:rPr>
              <a:t>Components </a:t>
            </a:r>
            <a:r>
              <a:rPr lang="en-US" sz="3200" dirty="0">
                <a:latin typeface="Arial" panose="020B0604020202020204" pitchFamily="34" charset="0"/>
                <a:cs typeface="Arial" panose="020B0604020202020204" pitchFamily="34" charset="0"/>
              </a:rPr>
              <a:t>of National Trade Policies</a:t>
            </a:r>
            <a:endParaRPr lang="en-US" sz="3200" dirty="0" smtClean="0">
              <a:latin typeface="Arial" panose="020B0604020202020204" pitchFamily="34" charset="0"/>
              <a:cs typeface="Arial" panose="020B0604020202020204" pitchFamily="34" charset="0"/>
            </a:endParaRPr>
          </a:p>
          <a:p>
            <a:pPr algn="just">
              <a:buFont typeface="Wingdings" panose="05000000000000000000" pitchFamily="2" charset="2"/>
              <a:buChar char="ü"/>
            </a:pPr>
            <a:r>
              <a:rPr lang="en-US" sz="3200" dirty="0" smtClean="0">
                <a:latin typeface="Arial" panose="020B0604020202020204" pitchFamily="34" charset="0"/>
                <a:cs typeface="Arial" panose="020B0604020202020204" pitchFamily="34" charset="0"/>
              </a:rPr>
              <a:t>Tariffs </a:t>
            </a:r>
            <a:r>
              <a:rPr lang="en-US" sz="3200" dirty="0">
                <a:latin typeface="Arial" panose="020B0604020202020204" pitchFamily="34" charset="0"/>
                <a:cs typeface="Arial" panose="020B0604020202020204" pitchFamily="34" charset="0"/>
              </a:rPr>
              <a:t>Barriers </a:t>
            </a:r>
            <a:endParaRPr lang="en-US" sz="3200" dirty="0" smtClean="0">
              <a:latin typeface="Arial" panose="020B0604020202020204" pitchFamily="34" charset="0"/>
              <a:cs typeface="Arial" panose="020B0604020202020204" pitchFamily="34" charset="0"/>
            </a:endParaRPr>
          </a:p>
          <a:p>
            <a:pPr algn="just">
              <a:buFont typeface="Wingdings" panose="05000000000000000000" pitchFamily="2" charset="2"/>
              <a:buChar char="ü"/>
            </a:pPr>
            <a:r>
              <a:rPr lang="en-US" sz="3200" dirty="0">
                <a:latin typeface="Arial" panose="020B0604020202020204" pitchFamily="34" charset="0"/>
                <a:cs typeface="Arial" panose="020B0604020202020204" pitchFamily="34" charset="0"/>
              </a:rPr>
              <a:t>Nontariff Barriers </a:t>
            </a:r>
          </a:p>
          <a:p>
            <a:pPr algn="just">
              <a:buFont typeface="Wingdings" panose="05000000000000000000" pitchFamily="2" charset="2"/>
              <a:buChar char="ü"/>
            </a:pPr>
            <a:r>
              <a:rPr lang="en-US" sz="3200" dirty="0">
                <a:latin typeface="Arial" panose="020B0604020202020204" pitchFamily="34" charset="0"/>
                <a:cs typeface="Arial" panose="020B0604020202020204" pitchFamily="34" charset="0"/>
              </a:rPr>
              <a:t>Promotion of International Trade</a:t>
            </a:r>
          </a:p>
          <a:p>
            <a:pPr algn="just">
              <a:buFont typeface="Wingdings" panose="05000000000000000000" pitchFamily="2" charset="2"/>
              <a:buChar char="ü"/>
            </a:pPr>
            <a:r>
              <a:rPr lang="en-US" sz="3200" dirty="0">
                <a:latin typeface="Arial" panose="020B0604020202020204" pitchFamily="34" charset="0"/>
                <a:cs typeface="Arial" panose="020B0604020202020204" pitchFamily="34" charset="0"/>
              </a:rPr>
              <a:t>Foreign Trade Zones</a:t>
            </a:r>
          </a:p>
          <a:p>
            <a:pPr algn="just">
              <a:buFont typeface="Wingdings" panose="05000000000000000000" pitchFamily="2" charset="2"/>
              <a:buChar char="ü"/>
            </a:pPr>
            <a:r>
              <a:rPr lang="en-US" sz="3200" dirty="0">
                <a:latin typeface="Arial" panose="020B0604020202020204" pitchFamily="34" charset="0"/>
                <a:cs typeface="Arial" panose="020B0604020202020204" pitchFamily="34" charset="0"/>
              </a:rPr>
              <a:t>Export Financing Programs</a:t>
            </a:r>
          </a:p>
          <a:p>
            <a:pPr algn="just">
              <a:buFont typeface="Wingdings" panose="05000000000000000000" pitchFamily="2" charset="2"/>
              <a:buChar char="ü"/>
            </a:pPr>
            <a:r>
              <a:rPr lang="en-US" altLang="en-US" sz="3200" dirty="0">
                <a:latin typeface="Arial" panose="020B0604020202020204" pitchFamily="34" charset="0"/>
                <a:ea typeface="Times New Roman" panose="02020603050405020304" pitchFamily="18" charset="0"/>
                <a:cs typeface="Arial" panose="020B0604020202020204" pitchFamily="34" charset="0"/>
              </a:rPr>
              <a:t>Controlling Unfair Trade Practices </a:t>
            </a:r>
            <a:endParaRPr lang="en-US" sz="3200" dirty="0">
              <a:latin typeface="Arial" panose="020B0604020202020204" pitchFamily="34" charset="0"/>
              <a:cs typeface="Arial" panose="020B0604020202020204" pitchFamily="34" charset="0"/>
            </a:endParaRPr>
          </a:p>
          <a:p>
            <a:pPr algn="just">
              <a:buFont typeface="Wingdings" panose="05000000000000000000" pitchFamily="2" charset="2"/>
              <a:buChar char="Ø"/>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B15B3979-4235-4F90-9FFC-7D090E5199B5}" type="slidenum">
              <a:rPr lang="en-US" smtClean="0"/>
              <a:t>61</a:t>
            </a:fld>
            <a:endParaRPr lang="en-US"/>
          </a:p>
        </p:txBody>
      </p:sp>
    </p:spTree>
    <p:extLst>
      <p:ext uri="{BB962C8B-B14F-4D97-AF65-F5344CB8AC3E}">
        <p14:creationId xmlns:p14="http://schemas.microsoft.com/office/powerpoint/2010/main" val="33540618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wind"/>
      </p:transition>
    </mc:Choice>
    <mc:Fallback xmlns="">
      <p:transition spd="slow">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dirty="0" smtClean="0">
                <a:latin typeface="Arial" panose="020B0604020202020204" pitchFamily="34" charset="0"/>
                <a:cs typeface="Arial" panose="020B0604020202020204" pitchFamily="34" charset="0"/>
              </a:rPr>
              <a:t>References</a:t>
            </a:r>
            <a:r>
              <a:rPr lang="en-US" dirty="0" smtClean="0"/>
              <a:t> </a:t>
            </a:r>
            <a:endParaRPr lang="en-US" dirty="0"/>
          </a:p>
        </p:txBody>
      </p:sp>
      <p:sp>
        <p:nvSpPr>
          <p:cNvPr id="3" name="Content Placeholder 2"/>
          <p:cNvSpPr>
            <a:spLocks noGrp="1"/>
          </p:cNvSpPr>
          <p:nvPr>
            <p:ph idx="1"/>
          </p:nvPr>
        </p:nvSpPr>
        <p:spPr/>
        <p:txBody>
          <a:bodyPr>
            <a:noAutofit/>
          </a:bodyPr>
          <a:lstStyle/>
          <a:p>
            <a:pPr algn="just">
              <a:buFont typeface="Wingdings" panose="05000000000000000000" pitchFamily="2" charset="2"/>
              <a:buChar char="v"/>
            </a:pPr>
            <a:r>
              <a:rPr lang="en-US" sz="2400" dirty="0">
                <a:latin typeface="Arial" panose="020B0604020202020204" pitchFamily="34" charset="0"/>
                <a:cs typeface="Arial" panose="020B0604020202020204" pitchFamily="34" charset="0"/>
              </a:rPr>
              <a:t>International business Management.  Case Application, Griffin,  </a:t>
            </a:r>
            <a:r>
              <a:rPr lang="en-US" sz="2400" dirty="0" err="1">
                <a:latin typeface="Arial" panose="020B0604020202020204" pitchFamily="34" charset="0"/>
                <a:cs typeface="Arial" panose="020B0604020202020204" pitchFamily="34" charset="0"/>
              </a:rPr>
              <a:t>wiwnntson</a:t>
            </a:r>
            <a:r>
              <a:rPr lang="en-US" sz="2400" dirty="0">
                <a:latin typeface="Arial" panose="020B0604020202020204" pitchFamily="34" charset="0"/>
                <a:cs typeface="Arial" panose="020B0604020202020204" pitchFamily="34" charset="0"/>
              </a:rPr>
              <a:t> and </a:t>
            </a:r>
            <a:r>
              <a:rPr lang="en-US" sz="2400" dirty="0" err="1">
                <a:latin typeface="Arial" panose="020B0604020202020204" pitchFamily="34" charset="0"/>
                <a:cs typeface="Arial" panose="020B0604020202020204" pitchFamily="34" charset="0"/>
              </a:rPr>
              <a:t>chuerchil</a:t>
            </a:r>
            <a:r>
              <a:rPr lang="en-US" sz="2400" dirty="0">
                <a:latin typeface="Arial" panose="020B0604020202020204" pitchFamily="34" charset="0"/>
                <a:cs typeface="Arial" panose="020B0604020202020204" pitchFamily="34" charset="0"/>
              </a:rPr>
              <a:t>. 3rd edition Crest publisher,  2010</a:t>
            </a:r>
          </a:p>
          <a:p>
            <a:pPr algn="just">
              <a:buFont typeface="Wingdings" panose="05000000000000000000" pitchFamily="2" charset="2"/>
              <a:buChar char="v"/>
            </a:pPr>
            <a:r>
              <a:rPr lang="en-US" sz="2400" dirty="0">
                <a:latin typeface="Arial" panose="020B0604020202020204" pitchFamily="34" charset="0"/>
                <a:cs typeface="Arial" panose="020B0604020202020204" pitchFamily="34" charset="0"/>
              </a:rPr>
              <a:t>Global Marketing Management. </a:t>
            </a:r>
            <a:r>
              <a:rPr lang="en-US" sz="2400" dirty="0" err="1">
                <a:latin typeface="Arial" panose="020B0604020202020204" pitchFamily="34" charset="0"/>
                <a:cs typeface="Arial" panose="020B0604020202020204" pitchFamily="34" charset="0"/>
              </a:rPr>
              <a:t>Kotabe</a:t>
            </a:r>
            <a:r>
              <a:rPr lang="en-US" sz="2400" dirty="0">
                <a:latin typeface="Arial" panose="020B0604020202020204" pitchFamily="34" charset="0"/>
                <a:cs typeface="Arial" panose="020B0604020202020204" pitchFamily="34" charset="0"/>
              </a:rPr>
              <a:t>, M. and </a:t>
            </a:r>
            <a:r>
              <a:rPr lang="en-US" sz="2400" dirty="0" err="1">
                <a:latin typeface="Arial" panose="020B0604020202020204" pitchFamily="34" charset="0"/>
                <a:cs typeface="Arial" panose="020B0604020202020204" pitchFamily="34" charset="0"/>
              </a:rPr>
              <a:t>Helsen</a:t>
            </a:r>
            <a:r>
              <a:rPr lang="en-US" sz="2400" dirty="0">
                <a:latin typeface="Arial" panose="020B0604020202020204" pitchFamily="34" charset="0"/>
                <a:cs typeface="Arial" panose="020B0604020202020204" pitchFamily="34" charset="0"/>
              </a:rPr>
              <a:t>, K. 2nd ed. New York: Wiley,2001.</a:t>
            </a:r>
          </a:p>
          <a:p>
            <a:pPr algn="just">
              <a:buFont typeface="Wingdings" panose="05000000000000000000" pitchFamily="2" charset="2"/>
              <a:buChar char="v"/>
            </a:pPr>
            <a:r>
              <a:rPr lang="en-US" sz="2400" dirty="0">
                <a:latin typeface="Arial" panose="020B0604020202020204" pitchFamily="34" charset="0"/>
                <a:cs typeface="Arial" panose="020B0604020202020204" pitchFamily="34" charset="0"/>
              </a:rPr>
              <a:t>International Business: Competing in the Global Marketplace; Charles W. L. Hill, McGraw-Hill College, 2004</a:t>
            </a:r>
          </a:p>
        </p:txBody>
      </p:sp>
      <p:sp>
        <p:nvSpPr>
          <p:cNvPr id="4" name="Slide Number Placeholder 3"/>
          <p:cNvSpPr>
            <a:spLocks noGrp="1"/>
          </p:cNvSpPr>
          <p:nvPr>
            <p:ph type="sldNum" sz="quarter" idx="12"/>
          </p:nvPr>
        </p:nvSpPr>
        <p:spPr/>
        <p:txBody>
          <a:bodyPr/>
          <a:lstStyle/>
          <a:p>
            <a:fld id="{B15B3979-4235-4F90-9FFC-7D090E5199B5}" type="slidenum">
              <a:rPr lang="en-US" smtClean="0"/>
              <a:t>62</a:t>
            </a:fld>
            <a:endParaRPr lang="en-US"/>
          </a:p>
        </p:txBody>
      </p:sp>
    </p:spTree>
    <p:extLst>
      <p:ext uri="{BB962C8B-B14F-4D97-AF65-F5344CB8AC3E}">
        <p14:creationId xmlns:p14="http://schemas.microsoft.com/office/powerpoint/2010/main" val="67772876"/>
      </p:ext>
    </p:extLst>
  </p:cSld>
  <p:clrMapOvr>
    <a:masterClrMapping/>
  </p:clrMapOvr>
  <mc:AlternateContent xmlns:mc="http://schemas.openxmlformats.org/markup-compatibility/2006" xmlns:p14="http://schemas.microsoft.com/office/powerpoint/2010/main">
    <mc:Choice Requires="p14">
      <p:transition spd="slow" p14:dur="4000">
        <p:comb/>
      </p:transition>
    </mc:Choice>
    <mc:Fallback xmlns="">
      <p:transition spd="slow">
        <p:comb/>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326</TotalTime>
  <Words>3473</Words>
  <Application>Microsoft Office PowerPoint</Application>
  <PresentationFormat>On-screen Show (4:3)</PresentationFormat>
  <Paragraphs>309</Paragraphs>
  <Slides>62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62</vt:i4>
      </vt:variant>
    </vt:vector>
  </HeadingPairs>
  <TitlesOfParts>
    <vt:vector size="69" baseType="lpstr">
      <vt:lpstr>Arial</vt:lpstr>
      <vt:lpstr>Calibri</vt:lpstr>
      <vt:lpstr>Century Gothic</vt:lpstr>
      <vt:lpstr>Times New Roman</vt:lpstr>
      <vt:lpstr>Wingdings</vt:lpstr>
      <vt:lpstr>Wingdings 3</vt:lpstr>
      <vt:lpstr>Ion Boardroom</vt:lpstr>
      <vt:lpstr>INTERNATIONAL BUSINESS MANAGEMENT </vt:lpstr>
      <vt:lpstr>Expected Learning Outcomes</vt:lpstr>
      <vt:lpstr>Part One</vt:lpstr>
      <vt:lpstr>Introduction </vt:lpstr>
      <vt:lpstr>Developing National Trade Policies </vt:lpstr>
      <vt:lpstr>Developing National Trade Policies </vt:lpstr>
      <vt:lpstr>Developing National Trade Policies </vt:lpstr>
      <vt:lpstr>Developing National Trade Policies </vt:lpstr>
      <vt:lpstr>Developing National Trade Policies </vt:lpstr>
      <vt:lpstr>Developing National Trade Policies </vt:lpstr>
      <vt:lpstr>Developing National Trade Policies </vt:lpstr>
      <vt:lpstr>Developing National Trade Policies </vt:lpstr>
      <vt:lpstr>Developing National Trade Policies </vt:lpstr>
      <vt:lpstr>Rationales for Trade Intervention</vt:lpstr>
      <vt:lpstr>Rationales for Trade Intervention</vt:lpstr>
      <vt:lpstr>Rationales for Trade Intervention</vt:lpstr>
      <vt:lpstr>Industry-Level Arguments</vt:lpstr>
      <vt:lpstr>Industry-Level Arguments</vt:lpstr>
      <vt:lpstr>Industry-Level Arguments</vt:lpstr>
      <vt:lpstr>Industry-Level Arguments</vt:lpstr>
      <vt:lpstr>National Trade Policies  </vt:lpstr>
      <vt:lpstr>National Trade Policies </vt:lpstr>
      <vt:lpstr>National Trade Policies </vt:lpstr>
      <vt:lpstr>National Trade Policies </vt:lpstr>
      <vt:lpstr>National Trade Policies </vt:lpstr>
      <vt:lpstr>Components of National Trade Policies</vt:lpstr>
      <vt:lpstr>Components of National Trade Policies</vt:lpstr>
      <vt:lpstr>Components of National Trade Policies</vt:lpstr>
      <vt:lpstr>End of part one</vt:lpstr>
      <vt:lpstr>Part Two </vt:lpstr>
      <vt:lpstr>Barriers to International Trade </vt:lpstr>
      <vt:lpstr>Tariffs Barriers </vt:lpstr>
      <vt:lpstr>Tariffs Barriers </vt:lpstr>
      <vt:lpstr>Tariffs Barriers </vt:lpstr>
      <vt:lpstr>Tariffs Barriers </vt:lpstr>
      <vt:lpstr>Nontariff Barriers  </vt:lpstr>
      <vt:lpstr>Nontariff Barriers  </vt:lpstr>
      <vt:lpstr>Nontariff Barriers  </vt:lpstr>
      <vt:lpstr>Nontariff Barriers  </vt:lpstr>
      <vt:lpstr>Nontariff Barriers  </vt:lpstr>
      <vt:lpstr>Nontariff Barriers  </vt:lpstr>
      <vt:lpstr>Nontariff Barriers  </vt:lpstr>
      <vt:lpstr>Nontariff Barriers  </vt:lpstr>
      <vt:lpstr>Nontariff Barriers  </vt:lpstr>
      <vt:lpstr>Nontariff Barriers  </vt:lpstr>
      <vt:lpstr>Nontariff Barriers  </vt:lpstr>
      <vt:lpstr>Promotion of International Trade</vt:lpstr>
      <vt:lpstr>Foreign Trade Zones</vt:lpstr>
      <vt:lpstr>Foreign Trade Zones</vt:lpstr>
      <vt:lpstr>Foreign Trade Zones</vt:lpstr>
      <vt:lpstr>Export Financing Programs</vt:lpstr>
      <vt:lpstr>Export Financing Programs</vt:lpstr>
      <vt:lpstr>Export Financing Programs</vt:lpstr>
      <vt:lpstr>Export Financing Programs</vt:lpstr>
      <vt:lpstr>Export Financing Programs</vt:lpstr>
      <vt:lpstr>Export Financing Programs</vt:lpstr>
      <vt:lpstr>Export Financing Programs</vt:lpstr>
      <vt:lpstr>Controlling Unfair Trade Practices </vt:lpstr>
      <vt:lpstr>Countervailing Duties  </vt:lpstr>
      <vt:lpstr>Antidumping Regulations</vt:lpstr>
      <vt:lpstr>Summary</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Formulation of National Trade Policies</dc:title>
  <dc:creator>Kahuthia</dc:creator>
  <cp:lastModifiedBy>Kahuthia</cp:lastModifiedBy>
  <cp:revision>29</cp:revision>
  <dcterms:created xsi:type="dcterms:W3CDTF">2024-10-26T15:46:30Z</dcterms:created>
  <dcterms:modified xsi:type="dcterms:W3CDTF">2024-10-28T21:42:28Z</dcterms:modified>
</cp:coreProperties>
</file>