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73" r:id="rId1"/>
  </p:sldMasterIdLst>
  <p:notesMasterIdLst>
    <p:notesMasterId r:id="rId69"/>
  </p:notesMasterIdLst>
  <p:handoutMasterIdLst>
    <p:handoutMasterId r:id="rId70"/>
  </p:handoutMasterIdLst>
  <p:sldIdLst>
    <p:sldId id="256" r:id="rId2"/>
    <p:sldId id="334" r:id="rId3"/>
    <p:sldId id="335" r:id="rId4"/>
    <p:sldId id="293" r:id="rId5"/>
    <p:sldId id="258" r:id="rId6"/>
    <p:sldId id="259" r:id="rId7"/>
    <p:sldId id="294" r:id="rId8"/>
    <p:sldId id="260" r:id="rId9"/>
    <p:sldId id="295" r:id="rId10"/>
    <p:sldId id="296" r:id="rId11"/>
    <p:sldId id="262" r:id="rId12"/>
    <p:sldId id="297" r:id="rId13"/>
    <p:sldId id="298" r:id="rId14"/>
    <p:sldId id="299" r:id="rId15"/>
    <p:sldId id="300" r:id="rId16"/>
    <p:sldId id="301" r:id="rId17"/>
    <p:sldId id="302" r:id="rId18"/>
    <p:sldId id="303" r:id="rId19"/>
    <p:sldId id="263" r:id="rId20"/>
    <p:sldId id="265" r:id="rId21"/>
    <p:sldId id="304" r:id="rId22"/>
    <p:sldId id="267" r:id="rId23"/>
    <p:sldId id="268" r:id="rId24"/>
    <p:sldId id="270" r:id="rId25"/>
    <p:sldId id="272" r:id="rId26"/>
    <p:sldId id="273" r:id="rId27"/>
    <p:sldId id="305" r:id="rId28"/>
    <p:sldId id="275" r:id="rId29"/>
    <p:sldId id="306" r:id="rId30"/>
    <p:sldId id="277" r:id="rId31"/>
    <p:sldId id="307" r:id="rId32"/>
    <p:sldId id="308" r:id="rId33"/>
    <p:sldId id="278" r:id="rId34"/>
    <p:sldId id="332" r:id="rId35"/>
    <p:sldId id="333" r:id="rId36"/>
    <p:sldId id="281" r:id="rId37"/>
    <p:sldId id="309" r:id="rId38"/>
    <p:sldId id="310" r:id="rId39"/>
    <p:sldId id="283" r:id="rId40"/>
    <p:sldId id="311" r:id="rId41"/>
    <p:sldId id="312" r:id="rId42"/>
    <p:sldId id="313" r:id="rId43"/>
    <p:sldId id="314" r:id="rId44"/>
    <p:sldId id="315" r:id="rId45"/>
    <p:sldId id="316" r:id="rId46"/>
    <p:sldId id="317" r:id="rId47"/>
    <p:sldId id="318" r:id="rId48"/>
    <p:sldId id="285" r:id="rId49"/>
    <p:sldId id="319" r:id="rId50"/>
    <p:sldId id="320" r:id="rId51"/>
    <p:sldId id="287" r:id="rId52"/>
    <p:sldId id="321" r:id="rId53"/>
    <p:sldId id="289" r:id="rId54"/>
    <p:sldId id="322" r:id="rId55"/>
    <p:sldId id="323" r:id="rId56"/>
    <p:sldId id="324" r:id="rId57"/>
    <p:sldId id="325" r:id="rId58"/>
    <p:sldId id="326" r:id="rId59"/>
    <p:sldId id="291" r:id="rId60"/>
    <p:sldId id="327" r:id="rId61"/>
    <p:sldId id="328" r:id="rId62"/>
    <p:sldId id="329" r:id="rId63"/>
    <p:sldId id="330" r:id="rId64"/>
    <p:sldId id="292" r:id="rId65"/>
    <p:sldId id="331" r:id="rId66"/>
    <p:sldId id="336" r:id="rId67"/>
    <p:sldId id="337" r:id="rId68"/>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35" autoAdjust="0"/>
    <p:restoredTop sz="84815" autoAdjust="0"/>
  </p:normalViewPr>
  <p:slideViewPr>
    <p:cSldViewPr>
      <p:cViewPr varScale="1">
        <p:scale>
          <a:sx n="61" d="100"/>
          <a:sy n="61" d="100"/>
        </p:scale>
        <p:origin x="1650" y="72"/>
      </p:cViewPr>
      <p:guideLst>
        <p:guide orient="horz" pos="2160"/>
        <p:guide pos="2880"/>
      </p:guideLst>
    </p:cSldViewPr>
  </p:slideViewPr>
  <p:outlineViewPr>
    <p:cViewPr>
      <p:scale>
        <a:sx n="33" d="100"/>
        <a:sy n="33" d="100"/>
      </p:scale>
      <p:origin x="0" y="-2592"/>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13315" name="Rectangle 3"/>
          <p:cNvSpPr>
            <a:spLocks noGrp="1" noChangeArrowheads="1"/>
          </p:cNvSpPr>
          <p:nvPr>
            <p:ph type="dt" sz="quarter" idx="1"/>
          </p:nvPr>
        </p:nvSpPr>
        <p:spPr bwMode="auto">
          <a:xfrm>
            <a:off x="3970338"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13316" name="Rectangle 4"/>
          <p:cNvSpPr>
            <a:spLocks noGrp="1" noChangeArrowheads="1"/>
          </p:cNvSpPr>
          <p:nvPr>
            <p:ph type="ftr" sz="quarter" idx="2"/>
          </p:nvPr>
        </p:nvSpPr>
        <p:spPr bwMode="auto">
          <a:xfrm>
            <a:off x="0"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13317" name="Rectangle 5"/>
          <p:cNvSpPr>
            <a:spLocks noGrp="1" noChangeArrowheads="1"/>
          </p:cNvSpPr>
          <p:nvPr>
            <p:ph type="sldNum" sz="quarter" idx="3"/>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F5215BAE-58F3-4CC9-AC02-0B41C213019C}" type="slidenum">
              <a:rPr lang="en-US"/>
              <a:pPr>
                <a:defRPr/>
              </a:pPr>
              <a:t>‹#›</a:t>
            </a:fld>
            <a:endParaRPr lang="en-US"/>
          </a:p>
        </p:txBody>
      </p:sp>
    </p:spTree>
    <p:extLst>
      <p:ext uri="{BB962C8B-B14F-4D97-AF65-F5344CB8AC3E}">
        <p14:creationId xmlns:p14="http://schemas.microsoft.com/office/powerpoint/2010/main" val="42904180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defTabSz="931863">
              <a:defRPr sz="1200" smtClean="0"/>
            </a:lvl1pPr>
          </a:lstStyle>
          <a:p>
            <a:pPr>
              <a:defRPr/>
            </a:pPr>
            <a:endParaRPr lang="en-US"/>
          </a:p>
        </p:txBody>
      </p:sp>
      <p:sp>
        <p:nvSpPr>
          <p:cNvPr id="12291" name="Rectangle 3"/>
          <p:cNvSpPr>
            <a:spLocks noGrp="1" noChangeArrowheads="1"/>
          </p:cNvSpPr>
          <p:nvPr>
            <p:ph type="dt" idx="1"/>
          </p:nvPr>
        </p:nvSpPr>
        <p:spPr bwMode="auto">
          <a:xfrm>
            <a:off x="3970338"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algn="r" defTabSz="931863">
              <a:defRPr sz="1200" smtClean="0"/>
            </a:lvl1pPr>
          </a:lstStyle>
          <a:p>
            <a:pPr>
              <a:defRPr/>
            </a:pPr>
            <a:endParaRPr lang="en-US"/>
          </a:p>
        </p:txBody>
      </p:sp>
      <p:sp>
        <p:nvSpPr>
          <p:cNvPr id="26628"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2293" name="Rectangle 5"/>
          <p:cNvSpPr>
            <a:spLocks noGrp="1" noChangeArrowheads="1"/>
          </p:cNvSpPr>
          <p:nvPr>
            <p:ph type="body" sz="quarter" idx="3"/>
          </p:nvPr>
        </p:nvSpPr>
        <p:spPr bwMode="auto">
          <a:xfrm>
            <a:off x="701675" y="4416425"/>
            <a:ext cx="5607050" cy="4183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2294" name="Rectangle 6"/>
          <p:cNvSpPr>
            <a:spLocks noGrp="1" noChangeArrowheads="1"/>
          </p:cNvSpPr>
          <p:nvPr>
            <p:ph type="ftr" sz="quarter" idx="4"/>
          </p:nvPr>
        </p:nvSpPr>
        <p:spPr bwMode="auto">
          <a:xfrm>
            <a:off x="0"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defTabSz="931863">
              <a:defRPr sz="1200" smtClean="0"/>
            </a:lvl1pPr>
          </a:lstStyle>
          <a:p>
            <a:pPr>
              <a:defRPr/>
            </a:pPr>
            <a:endParaRPr lang="en-US"/>
          </a:p>
        </p:txBody>
      </p:sp>
      <p:sp>
        <p:nvSpPr>
          <p:cNvPr id="12295" name="Rectangle 7"/>
          <p:cNvSpPr>
            <a:spLocks noGrp="1" noChangeArrowheads="1"/>
          </p:cNvSpPr>
          <p:nvPr>
            <p:ph type="sldNum" sz="quarter" idx="5"/>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algn="r" defTabSz="931863">
              <a:defRPr sz="1200" smtClean="0"/>
            </a:lvl1pPr>
          </a:lstStyle>
          <a:p>
            <a:pPr>
              <a:defRPr/>
            </a:pPr>
            <a:fld id="{B50F397F-195A-4D1F-AF64-1AD255956B05}" type="slidenum">
              <a:rPr lang="en-US"/>
              <a:pPr>
                <a:defRPr/>
              </a:pPr>
              <a:t>‹#›</a:t>
            </a:fld>
            <a:endParaRPr lang="en-US"/>
          </a:p>
        </p:txBody>
      </p:sp>
    </p:spTree>
    <p:extLst>
      <p:ext uri="{BB962C8B-B14F-4D97-AF65-F5344CB8AC3E}">
        <p14:creationId xmlns:p14="http://schemas.microsoft.com/office/powerpoint/2010/main" val="3751334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B50F397F-195A-4D1F-AF64-1AD255956B05}" type="slidenum">
              <a:rPr lang="en-US" smtClean="0"/>
              <a:pPr>
                <a:defRPr/>
              </a:pPr>
              <a:t>37</a:t>
            </a:fld>
            <a:endParaRPr lang="en-US"/>
          </a:p>
        </p:txBody>
      </p:sp>
    </p:spTree>
    <p:extLst>
      <p:ext uri="{BB962C8B-B14F-4D97-AF65-F5344CB8AC3E}">
        <p14:creationId xmlns:p14="http://schemas.microsoft.com/office/powerpoint/2010/main" val="8879091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pPr>
              <a:defRPr/>
            </a:pPr>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pPr>
              <a:defRPr/>
            </a:pPr>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pPr>
              <a:defRPr/>
            </a:pPr>
            <a:fld id="{513CB547-CDE8-494F-8994-FCF2D2A38E01}"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transition spd="slow">
    <p:wip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pPr>
              <a:defRPr/>
            </a:pPr>
            <a:endParaRPr lang="en-US"/>
          </a:p>
        </p:txBody>
      </p:sp>
      <p:sp>
        <p:nvSpPr>
          <p:cNvPr id="9" name="Slide Number Placeholder 8"/>
          <p:cNvSpPr>
            <a:spLocks noGrp="1"/>
          </p:cNvSpPr>
          <p:nvPr>
            <p:ph type="sldNum" sz="quarter" idx="15"/>
          </p:nvPr>
        </p:nvSpPr>
        <p:spPr/>
        <p:txBody>
          <a:bodyPr rtlCol="0"/>
          <a:lstStyle/>
          <a:p>
            <a:pPr>
              <a:defRPr/>
            </a:pPr>
            <a:fld id="{DB157F37-1B1B-4308-BFEE-276F6E4EB435}" type="slidenum">
              <a:rPr lang="en-US" smtClean="0"/>
              <a:pPr>
                <a:defRPr/>
              </a:pPr>
              <a:t>‹#›</a:t>
            </a:fld>
            <a:endParaRPr lang="en-US"/>
          </a:p>
        </p:txBody>
      </p:sp>
      <p:sp>
        <p:nvSpPr>
          <p:cNvPr id="10" name="Footer Placeholder 9"/>
          <p:cNvSpPr>
            <a:spLocks noGrp="1"/>
          </p:cNvSpPr>
          <p:nvPr>
            <p:ph type="ftr" sz="quarter" idx="16"/>
          </p:nvPr>
        </p:nvSpPr>
        <p:spPr/>
        <p:txBody>
          <a:bodyPr rtlCol="0"/>
          <a:lstStyle/>
          <a:p>
            <a:pPr>
              <a:defRPr/>
            </a:pPr>
            <a:endParaRPr lang="en-US"/>
          </a:p>
        </p:txBody>
      </p:sp>
    </p:spTree>
  </p:cSld>
  <p:clrMapOvr>
    <a:masterClrMapping/>
  </p:clrMapOvr>
  <p:transition spd="slow">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pPr>
              <a:defRPr/>
            </a:pPr>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pPr>
              <a:defRPr/>
            </a:pPr>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pPr>
              <a:defRPr/>
            </a:pPr>
            <a:fld id="{053D6745-4FA0-4E8E-9EF8-90FED8700716}" type="slidenum">
              <a:rPr lang="en-US" smtClean="0"/>
              <a:pPr>
                <a:defRPr/>
              </a:pPr>
              <a:t>‹#›</a:t>
            </a:fld>
            <a:endParaRPr lang="en-US"/>
          </a:p>
        </p:txBody>
      </p:sp>
    </p:spTree>
  </p:cSld>
  <p:clrMapOvr>
    <a:overrideClrMapping bg1="dk1" tx1="lt1" bg2="dk2" tx2="lt2" accent1="accent1" accent2="accent2" accent3="accent3" accent4="accent4" accent5="accent5" accent6="accent6" hlink="hlink" folHlink="folHlink"/>
  </p:clrMapOvr>
  <p:transition spd="slow">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2460230-41F4-4E18-9CAB-3CED3EF6407F}" type="slidenum">
              <a:rPr lang="en-US" smtClean="0"/>
              <a:pPr>
                <a:defRPr/>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spd="slow">
    <p:wip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BC1FB6A1-FE9B-4D1F-826F-73BB71882FA2}" type="slidenum">
              <a:rPr lang="en-US" smtClean="0"/>
              <a:pPr>
                <a:defRPr/>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transition spd="slow">
    <p:wip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pPr>
              <a:defRPr/>
            </a:pPr>
            <a:endParaRPr lang="en-US"/>
          </a:p>
        </p:txBody>
      </p:sp>
      <p:sp>
        <p:nvSpPr>
          <p:cNvPr id="7" name="Slide Number Placeholder 6"/>
          <p:cNvSpPr>
            <a:spLocks noGrp="1"/>
          </p:cNvSpPr>
          <p:nvPr>
            <p:ph type="sldNum" sz="quarter" idx="11"/>
          </p:nvPr>
        </p:nvSpPr>
        <p:spPr/>
        <p:txBody>
          <a:bodyPr rtlCol="0"/>
          <a:lstStyle/>
          <a:p>
            <a:pPr>
              <a:defRPr/>
            </a:pPr>
            <a:fld id="{23AA259D-B092-4B12-8DC5-FF4AA93E00ED}" type="slidenum">
              <a:rPr lang="en-US" smtClean="0"/>
              <a:pPr>
                <a:defRPr/>
              </a:pPr>
              <a:t>‹#›</a:t>
            </a:fld>
            <a:endParaRPr lang="en-US"/>
          </a:p>
        </p:txBody>
      </p:sp>
      <p:sp>
        <p:nvSpPr>
          <p:cNvPr id="8" name="Footer Placeholder 7"/>
          <p:cNvSpPr>
            <a:spLocks noGrp="1"/>
          </p:cNvSpPr>
          <p:nvPr>
            <p:ph type="ftr" sz="quarter" idx="12"/>
          </p:nvPr>
        </p:nvSpPr>
        <p:spPr/>
        <p:txBody>
          <a:bodyPr rtlCol="0"/>
          <a:lstStyle/>
          <a:p>
            <a:pPr>
              <a:defRPr/>
            </a:pPr>
            <a:endParaRPr lang="en-US"/>
          </a:p>
        </p:txBody>
      </p:sp>
    </p:spTree>
  </p:cSld>
  <p:clrMapOvr>
    <a:masterClrMapping/>
  </p:clrMapOvr>
  <p:transition spd="slow">
    <p:wip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6D99A884-A7AB-4A30-BF82-798C10D1398C}" type="slidenum">
              <a:rPr lang="en-US" smtClean="0"/>
              <a:pPr>
                <a:defRPr/>
              </a:pPr>
              <a:t>‹#›</a:t>
            </a:fld>
            <a:endParaRPr lang="en-US"/>
          </a:p>
        </p:txBody>
      </p:sp>
    </p:spTree>
  </p:cSld>
  <p:clrMapOvr>
    <a:masterClrMapping/>
  </p:clrMapOvr>
  <p:transition spd="slow">
    <p:wip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pPr>
              <a:defRPr/>
            </a:pPr>
            <a:endParaRPr lang="en-US"/>
          </a:p>
        </p:txBody>
      </p:sp>
      <p:sp>
        <p:nvSpPr>
          <p:cNvPr id="22" name="Slide Number Placeholder 21"/>
          <p:cNvSpPr>
            <a:spLocks noGrp="1"/>
          </p:cNvSpPr>
          <p:nvPr>
            <p:ph type="sldNum" sz="quarter" idx="15"/>
          </p:nvPr>
        </p:nvSpPr>
        <p:spPr/>
        <p:txBody>
          <a:bodyPr rtlCol="0"/>
          <a:lstStyle/>
          <a:p>
            <a:pPr>
              <a:defRPr/>
            </a:pPr>
            <a:fld id="{37DB0F5F-B585-41DE-B981-83690D977770}" type="slidenum">
              <a:rPr lang="en-US" smtClean="0"/>
              <a:pPr>
                <a:defRPr/>
              </a:pPr>
              <a:t>‹#›</a:t>
            </a:fld>
            <a:endParaRPr lang="en-US"/>
          </a:p>
        </p:txBody>
      </p:sp>
      <p:sp>
        <p:nvSpPr>
          <p:cNvPr id="23" name="Footer Placeholder 22"/>
          <p:cNvSpPr>
            <a:spLocks noGrp="1"/>
          </p:cNvSpPr>
          <p:nvPr>
            <p:ph type="ftr" sz="quarter" idx="16"/>
          </p:nvPr>
        </p:nvSpPr>
        <p:spPr/>
        <p:txBody>
          <a:bodyPr rtlCol="0"/>
          <a:lstStyle/>
          <a:p>
            <a:pPr>
              <a:defRPr/>
            </a:pPr>
            <a:endParaRPr lang="en-US"/>
          </a:p>
        </p:txBody>
      </p:sp>
    </p:spTree>
  </p:cSld>
  <p:clrMapOvr>
    <a:overrideClrMapping bg1="lt1" tx1="dk1" bg2="lt2" tx2="dk2" accent1="accent1" accent2="accent2" accent3="accent3" accent4="accent4" accent5="accent5" accent6="accent6" hlink="hlink" folHlink="folHlink"/>
  </p:clrMapOvr>
  <p:transition spd="slow">
    <p:wip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pPr>
              <a:defRPr/>
            </a:pPr>
            <a:endParaRPr lang="en-US"/>
          </a:p>
        </p:txBody>
      </p:sp>
      <p:sp>
        <p:nvSpPr>
          <p:cNvPr id="18" name="Slide Number Placeholder 17"/>
          <p:cNvSpPr>
            <a:spLocks noGrp="1"/>
          </p:cNvSpPr>
          <p:nvPr>
            <p:ph type="sldNum" sz="quarter" idx="11"/>
          </p:nvPr>
        </p:nvSpPr>
        <p:spPr/>
        <p:txBody>
          <a:bodyPr rtlCol="0"/>
          <a:lstStyle/>
          <a:p>
            <a:pPr>
              <a:defRPr/>
            </a:pPr>
            <a:fld id="{60CC4602-B921-469F-B1A1-AC06A25219FC}" type="slidenum">
              <a:rPr lang="en-US" smtClean="0"/>
              <a:pPr>
                <a:defRPr/>
              </a:pPr>
              <a:t>‹#›</a:t>
            </a:fld>
            <a:endParaRPr lang="en-US"/>
          </a:p>
        </p:txBody>
      </p:sp>
      <p:sp>
        <p:nvSpPr>
          <p:cNvPr id="21" name="Footer Placeholder 20"/>
          <p:cNvSpPr>
            <a:spLocks noGrp="1"/>
          </p:cNvSpPr>
          <p:nvPr>
            <p:ph type="ftr" sz="quarter" idx="12"/>
          </p:nvPr>
        </p:nvSpPr>
        <p:spPr/>
        <p:txBody>
          <a:bodyPr rtlCol="0"/>
          <a:lstStyle/>
          <a:p>
            <a:pPr>
              <a:defRPr/>
            </a:pPr>
            <a:endParaRPr lang="en-US"/>
          </a:p>
        </p:txBody>
      </p:sp>
    </p:spTree>
  </p:cSld>
  <p:clrMapOvr>
    <a:masterClrMapping/>
  </p:clrMapOvr>
  <p:transition spd="slow">
    <p:wip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C87B145-2D80-41D8-906B-63D32655CE1A}" type="slidenum">
              <a:rPr lang="en-US" smtClean="0"/>
              <a:pPr>
                <a:defRPr/>
              </a:pPr>
              <a:t>‹#›</a:t>
            </a:fld>
            <a:endParaRPr lang="en-US"/>
          </a:p>
        </p:txBody>
      </p:sp>
    </p:spTree>
  </p:cSld>
  <p:clrMapOvr>
    <a:masterClrMapping/>
  </p:clrMapOvr>
  <p:transition spd="slow">
    <p:wip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368DAF8-1D75-4DDF-93D3-191BDBD15AED}" type="slidenum">
              <a:rPr lang="en-US" smtClean="0"/>
              <a:pPr>
                <a:defRPr/>
              </a:pPr>
              <a:t>‹#›</a:t>
            </a:fld>
            <a:endParaRPr lang="en-US"/>
          </a:p>
        </p:txBody>
      </p:sp>
    </p:spTree>
  </p:cSld>
  <p:clrMapOvr>
    <a:masterClrMapping/>
  </p:clrMapOvr>
  <p:transition spd="slow">
    <p:wip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pPr>
              <a:defRPr/>
            </a:pPr>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pPr>
              <a:defRPr/>
            </a:pPr>
            <a:fld id="{F56B510B-D344-4A8C-AFA7-1D9C376FFA4C}"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p:transition spd="slow">
    <p:wipe/>
  </p:transition>
  <p:timing>
    <p:tnLst>
      <p:par>
        <p:cTn id="1" dur="indefinite" restart="never" nodeType="tmRoot"/>
      </p:par>
    </p:tnLst>
  </p:timing>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066800" y="228601"/>
            <a:ext cx="7848600" cy="1981200"/>
          </a:xfrm>
        </p:spPr>
        <p:txBody>
          <a:bodyPr>
            <a:normAutofit/>
          </a:bodyPr>
          <a:lstStyle/>
          <a:p>
            <a:pPr algn="ctr">
              <a:defRPr/>
            </a:pPr>
            <a:r>
              <a:rPr lang="en-US" sz="4000" dirty="0">
                <a:latin typeface="Arial" panose="020B0604020202020204" pitchFamily="34" charset="0"/>
                <a:cs typeface="Arial" panose="020B0604020202020204" pitchFamily="34" charset="0"/>
              </a:rPr>
              <a:t>INTERNATIONAL BUSINESS </a:t>
            </a:r>
            <a:r>
              <a:rPr lang="en-US" sz="4000" dirty="0" smtClean="0">
                <a:latin typeface="Arial" panose="020B0604020202020204" pitchFamily="34" charset="0"/>
                <a:cs typeface="Arial" panose="020B0604020202020204" pitchFamily="34" charset="0"/>
              </a:rPr>
              <a:t>MANAGEMENT</a:t>
            </a:r>
            <a:endParaRPr lang="en-US" sz="4000" b="1" dirty="0">
              <a:solidFill>
                <a:schemeClr val="tx2">
                  <a:satMod val="130000"/>
                </a:schemeClr>
              </a:solidFill>
            </a:endParaRPr>
          </a:p>
        </p:txBody>
      </p:sp>
      <p:sp>
        <p:nvSpPr>
          <p:cNvPr id="4" name="Rectangle 2"/>
          <p:cNvSpPr txBox="1">
            <a:spLocks noChangeArrowheads="1"/>
          </p:cNvSpPr>
          <p:nvPr/>
        </p:nvSpPr>
        <p:spPr>
          <a:xfrm>
            <a:off x="1218156" y="2971800"/>
            <a:ext cx="7848600" cy="1981200"/>
          </a:xfrm>
          <a:prstGeom prst="rect">
            <a:avLst/>
          </a:prstGeom>
        </p:spPr>
        <p:txBody>
          <a:bodyPr vert="horz" anchor="b">
            <a:normAutofit/>
          </a:bodyPr>
          <a:lstStyle>
            <a:lvl1pPr algn="l" rtl="0" eaLnBrk="1" latinLnBrk="0" hangingPunct="1">
              <a:spcBef>
                <a:spcPct val="0"/>
              </a:spcBef>
              <a:buNone/>
              <a:defRPr kumimoji="0" sz="3000" b="1" kern="1200" cap="small" baseline="0">
                <a:solidFill>
                  <a:schemeClr val="tx2"/>
                </a:solidFill>
                <a:latin typeface="+mj-lt"/>
                <a:ea typeface="+mj-ea"/>
                <a:cs typeface="+mj-cs"/>
              </a:defRPr>
            </a:lvl1pPr>
          </a:lstStyle>
          <a:p>
            <a:pPr algn="ctr"/>
            <a:r>
              <a:rPr lang="en-US" sz="3200" dirty="0">
                <a:latin typeface="Arial" panose="020B0604020202020204" pitchFamily="34" charset="0"/>
                <a:cs typeface="Arial" panose="020B0604020202020204" pitchFamily="34" charset="0"/>
              </a:rPr>
              <a:t>Week </a:t>
            </a:r>
            <a:r>
              <a:rPr lang="en-US" sz="3200" dirty="0" smtClean="0">
                <a:latin typeface="Arial" panose="020B0604020202020204" pitchFamily="34" charset="0"/>
                <a:cs typeface="Arial" panose="020B0604020202020204" pitchFamily="34" charset="0"/>
              </a:rPr>
              <a:t>11: </a:t>
            </a:r>
            <a:r>
              <a:rPr lang="en-US" sz="3200" dirty="0">
                <a:latin typeface="Arial" panose="020B0604020202020204" pitchFamily="34" charset="0"/>
                <a:cs typeface="Arial" panose="020B0604020202020204" pitchFamily="34" charset="0"/>
              </a:rPr>
              <a:t>International Cooperation Among Nations</a:t>
            </a:r>
          </a:p>
          <a:p>
            <a:pPr algn="ctr"/>
            <a:r>
              <a:rPr lang="en-US" sz="2600" b="0" dirty="0">
                <a:latin typeface="Arial" panose="020B0604020202020204" pitchFamily="34" charset="0"/>
                <a:cs typeface="Arial" panose="020B0604020202020204" pitchFamily="34" charset="0"/>
              </a:rPr>
              <a:t>BY </a:t>
            </a:r>
          </a:p>
          <a:p>
            <a:pPr algn="ctr"/>
            <a:r>
              <a:rPr lang="en-US" sz="2600" b="0" dirty="0">
                <a:latin typeface="Arial" panose="020B0604020202020204" pitchFamily="34" charset="0"/>
                <a:cs typeface="Arial" panose="020B0604020202020204" pitchFamily="34" charset="0"/>
              </a:rPr>
              <a:t>DR JULIUS KAHUTHIA MWANGI</a:t>
            </a:r>
          </a:p>
        </p:txBody>
      </p:sp>
    </p:spTree>
  </p:cSld>
  <p:clrMapOvr>
    <a:masterClrMapping/>
  </p:clrMapOvr>
  <mc:AlternateContent xmlns:mc="http://schemas.openxmlformats.org/markup-compatibility/2006" xmlns:p14="http://schemas.microsoft.com/office/powerpoint/2010/main">
    <mc:Choice Requires="p14">
      <p:transition spd="slow" p14:dur="4000">
        <p:randomBar dir="vert"/>
      </p:transition>
    </mc:Choice>
    <mc:Fallback xmlns="">
      <p:transition spd="slow">
        <p:randomBar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15962"/>
          </a:xfrm>
        </p:spPr>
        <p:txBody>
          <a:bodyPr>
            <a:normAutofit/>
          </a:bodyPr>
          <a:lstStyle/>
          <a:p>
            <a:pPr algn="ctr"/>
            <a:r>
              <a:rPr lang="en-US" sz="3600" dirty="0" smtClean="0">
                <a:latin typeface="Arial" panose="020B0604020202020204" pitchFamily="34" charset="0"/>
                <a:cs typeface="Arial" panose="020B0604020202020204" pitchFamily="34" charset="0"/>
              </a:rPr>
              <a:t>Expected learning outcomes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a:xfrm>
            <a:off x="304800" y="990600"/>
            <a:ext cx="8001000" cy="5638800"/>
          </a:xfrm>
        </p:spPr>
        <p:txBody>
          <a:bodyPr>
            <a:normAutofit/>
          </a:bodyPr>
          <a:lstStyle/>
          <a:p>
            <a:pPr marL="0" indent="0" algn="just">
              <a:lnSpc>
                <a:spcPct val="150000"/>
              </a:lnSpc>
              <a:buNone/>
            </a:pPr>
            <a:r>
              <a:rPr lang="en-US" sz="2500" dirty="0" smtClean="0">
                <a:latin typeface="Arial" panose="020B0604020202020204" pitchFamily="34" charset="0"/>
                <a:cs typeface="Arial" panose="020B0604020202020204" pitchFamily="34" charset="0"/>
              </a:rPr>
              <a:t>By the end of this lesson, you should be able to;</a:t>
            </a:r>
          </a:p>
          <a:p>
            <a:pPr marL="514350" indent="-514350" algn="just">
              <a:lnSpc>
                <a:spcPct val="150000"/>
              </a:lnSpc>
              <a:buFont typeface="+mj-lt"/>
              <a:buAutoNum type="romanLcPeriod"/>
            </a:pPr>
            <a:r>
              <a:rPr lang="en-US" sz="2500" dirty="0" smtClean="0">
                <a:latin typeface="Arial" panose="020B0604020202020204" pitchFamily="34" charset="0"/>
                <a:cs typeface="Arial" panose="020B0604020202020204" pitchFamily="34" charset="0"/>
              </a:rPr>
              <a:t>Explain the role of GATT and WTO on international business management</a:t>
            </a:r>
          </a:p>
          <a:p>
            <a:pPr marL="514350" indent="-514350" algn="just">
              <a:lnSpc>
                <a:spcPct val="150000"/>
              </a:lnSpc>
              <a:buFont typeface="+mj-lt"/>
              <a:buAutoNum type="romanLcPeriod"/>
            </a:pPr>
            <a:r>
              <a:rPr lang="en-US" sz="2500" dirty="0" smtClean="0">
                <a:latin typeface="Arial" panose="020B0604020202020204" pitchFamily="34" charset="0"/>
                <a:cs typeface="Arial" panose="020B0604020202020204" pitchFamily="34" charset="0"/>
              </a:rPr>
              <a:t>Discuss the struggle </a:t>
            </a:r>
            <a:r>
              <a:rPr lang="en-US" sz="2500" dirty="0">
                <a:latin typeface="Arial" panose="020B0604020202020204" pitchFamily="34" charset="0"/>
                <a:cs typeface="Arial" panose="020B0604020202020204" pitchFamily="34" charset="0"/>
              </a:rPr>
              <a:t>to create a common market</a:t>
            </a:r>
          </a:p>
          <a:p>
            <a:pPr marL="514350" indent="-514350" algn="just">
              <a:lnSpc>
                <a:spcPct val="150000"/>
              </a:lnSpc>
              <a:buFont typeface="+mj-lt"/>
              <a:buAutoNum type="romanLcPeriod"/>
            </a:pPr>
            <a:r>
              <a:rPr lang="en-US" altLang="en-US" sz="2500" dirty="0" smtClean="0">
                <a:latin typeface="Arial" panose="020B0604020202020204" pitchFamily="34" charset="0"/>
                <a:ea typeface="Times New Roman" panose="02020603050405020304" pitchFamily="18" charset="0"/>
                <a:cs typeface="Arial" panose="020B0604020202020204" pitchFamily="34" charset="0"/>
              </a:rPr>
              <a:t>Discuss the various regional trading blocs across the world. </a:t>
            </a:r>
            <a:endParaRPr lang="en-US" altLang="en-US" sz="2500" dirty="0">
              <a:latin typeface="Arial" panose="020B0604020202020204" pitchFamily="34" charset="0"/>
              <a:ea typeface="Times New Roman" panose="02020603050405020304" pitchFamily="18"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2</a:t>
            </a:fld>
            <a:endParaRPr lang="en-US"/>
          </a:p>
        </p:txBody>
      </p:sp>
    </p:spTree>
    <p:extLst>
      <p:ext uri="{BB962C8B-B14F-4D97-AF65-F5344CB8AC3E}">
        <p14:creationId xmlns:p14="http://schemas.microsoft.com/office/powerpoint/2010/main" val="7520240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Part one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p:txBody>
          <a:bodyPr/>
          <a:lstStyle/>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Introduction </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general agreement on tariffs and trade and the </a:t>
            </a:r>
            <a:r>
              <a:rPr lang="en-US" dirty="0" smtClean="0">
                <a:latin typeface="Arial" panose="020B0604020202020204" pitchFamily="34" charset="0"/>
                <a:cs typeface="Arial" panose="020B0604020202020204" pitchFamily="34" charset="0"/>
              </a:rPr>
              <a:t>WTO</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Regional  </a:t>
            </a:r>
            <a:r>
              <a:rPr lang="en-US" dirty="0">
                <a:latin typeface="Arial" panose="020B0604020202020204" pitchFamily="34" charset="0"/>
                <a:cs typeface="Arial" panose="020B0604020202020204" pitchFamily="34" charset="0"/>
              </a:rPr>
              <a:t>economic </a:t>
            </a:r>
            <a:r>
              <a:rPr lang="en-US" dirty="0" smtClean="0">
                <a:latin typeface="Arial" panose="020B0604020202020204" pitchFamily="34" charset="0"/>
                <a:cs typeface="Arial" panose="020B0604020202020204" pitchFamily="34" charset="0"/>
              </a:rPr>
              <a:t>integration</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impact of economic integration on </a:t>
            </a:r>
            <a:r>
              <a:rPr lang="en-US" dirty="0" smtClean="0">
                <a:latin typeface="Arial" panose="020B0604020202020204" pitchFamily="34" charset="0"/>
                <a:cs typeface="Arial" panose="020B0604020202020204" pitchFamily="34" charset="0"/>
              </a:rPr>
              <a:t>firms</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The European </a:t>
            </a:r>
            <a:r>
              <a:rPr lang="en-US" dirty="0">
                <a:latin typeface="Arial" panose="020B0604020202020204" pitchFamily="34" charset="0"/>
                <a:cs typeface="Arial" panose="020B0604020202020204" pitchFamily="34" charset="0"/>
              </a:rPr>
              <a:t>union</a:t>
            </a:r>
            <a:endParaRPr lang="en-US" dirty="0" smtClean="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3</a:t>
            </a:fld>
            <a:endParaRPr lang="en-US"/>
          </a:p>
        </p:txBody>
      </p:sp>
    </p:spTree>
    <p:extLst>
      <p:ext uri="{BB962C8B-B14F-4D97-AF65-F5344CB8AC3E}">
        <p14:creationId xmlns:p14="http://schemas.microsoft.com/office/powerpoint/2010/main" val="9106571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Introduction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p:txBody>
          <a:bodyPr>
            <a:normAutofit lnSpcReduction="10000"/>
          </a:bodyPr>
          <a:lstStyle/>
          <a:p>
            <a:pPr algn="just">
              <a:lnSpc>
                <a:spcPct val="150000"/>
              </a:lnSpc>
            </a:pPr>
            <a:r>
              <a:rPr lang="en-US" b="1" dirty="0">
                <a:latin typeface="Arial" panose="020B0604020202020204" pitchFamily="34" charset="0"/>
                <a:cs typeface="Arial" panose="020B0604020202020204" pitchFamily="34" charset="0"/>
              </a:rPr>
              <a:t>International Cooperation Among Nations</a:t>
            </a:r>
            <a:r>
              <a:rPr lang="en-US" dirty="0">
                <a:latin typeface="Arial" panose="020B0604020202020204" pitchFamily="34" charset="0"/>
                <a:cs typeface="Arial" panose="020B0604020202020204" pitchFamily="34" charset="0"/>
              </a:rPr>
              <a:t> refers to the collaborative efforts of countries working together to address common challenges, solve global problems, and promote peace, stability, and prosperity across the world.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cooperation can take various forms, including diplomacy, trade agreements, environmental sustainability efforts, conflict resolution, humanitarian aid, and multilateral institutions</a:t>
            </a: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4</a:t>
            </a:fld>
            <a:endParaRPr lang="en-US"/>
          </a:p>
        </p:txBody>
      </p:sp>
    </p:spTree>
    <p:extLst>
      <p:ext uri="{BB962C8B-B14F-4D97-AF65-F5344CB8AC3E}">
        <p14:creationId xmlns:p14="http://schemas.microsoft.com/office/powerpoint/2010/main" val="13336469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37271"/>
            <a:ext cx="8129016" cy="1143000"/>
          </a:xfrm>
        </p:spPr>
        <p:txBody>
          <a:bodyPr>
            <a:noAutofit/>
          </a:bodyPr>
          <a:lstStyle/>
          <a:p>
            <a:pPr algn="ctr"/>
            <a:r>
              <a:rPr lang="en-US" sz="3600" dirty="0" smtClean="0">
                <a:latin typeface="Arial" panose="020B0604020202020204" pitchFamily="34" charset="0"/>
                <a:cs typeface="Arial" panose="020B0604020202020204" pitchFamily="34" charset="0"/>
              </a:rPr>
              <a:t>the general agreement on tariffs and trade and the </a:t>
            </a:r>
            <a:r>
              <a:rPr lang="en-US" sz="3600" dirty="0" err="1" smtClean="0">
                <a:latin typeface="Arial" panose="020B0604020202020204" pitchFamily="34" charset="0"/>
                <a:cs typeface="Arial" panose="020B0604020202020204" pitchFamily="34" charset="0"/>
              </a:rPr>
              <a:t>wto</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p:txBody>
          <a:bodyPr/>
          <a:lstStyle/>
          <a:p>
            <a:pPr algn="just">
              <a:lnSpc>
                <a:spcPct val="150000"/>
              </a:lnSpc>
            </a:pPr>
            <a:r>
              <a:rPr lang="en-US" altLang="en-US" dirty="0">
                <a:latin typeface="Arial" panose="020B0604020202020204" pitchFamily="34" charset="0"/>
                <a:ea typeface="Times New Roman" panose="02020603050405020304" pitchFamily="18" charset="0"/>
              </a:rPr>
              <a:t>The General Agreement on Tariffs and Trade (GATT)</a:t>
            </a:r>
            <a:r>
              <a:rPr lang="en-US" altLang="en-US" b="1" dirty="0">
                <a:latin typeface="Arial" panose="020B0604020202020204" pitchFamily="34" charset="0"/>
                <a:ea typeface="Times New Roman" panose="02020603050405020304" pitchFamily="18" charset="0"/>
              </a:rPr>
              <a:t> </a:t>
            </a:r>
            <a:r>
              <a:rPr lang="en-US" altLang="en-US" dirty="0">
                <a:latin typeface="Arial" panose="020B0604020202020204" pitchFamily="34" charset="0"/>
                <a:ea typeface="Times New Roman" panose="02020603050405020304" pitchFamily="18" charset="0"/>
              </a:rPr>
              <a:t>is a multilateral treaty designed to minimize trade barriers. </a:t>
            </a:r>
            <a:endParaRPr lang="en-US" altLang="en-US" dirty="0" smtClean="0">
              <a:latin typeface="Arial" panose="020B0604020202020204" pitchFamily="34" charset="0"/>
              <a:ea typeface="Times New Roman" panose="02020603050405020304" pitchFamily="18" charset="0"/>
            </a:endParaRPr>
          </a:p>
          <a:p>
            <a:pPr algn="just">
              <a:lnSpc>
                <a:spcPct val="150000"/>
              </a:lnSpc>
            </a:pPr>
            <a:r>
              <a:rPr lang="en-US" altLang="en-US" dirty="0" smtClean="0">
                <a:latin typeface="Arial" panose="020B0604020202020204" pitchFamily="34" charset="0"/>
                <a:ea typeface="Times New Roman" panose="02020603050405020304" pitchFamily="18" charset="0"/>
              </a:rPr>
              <a:t>GATT </a:t>
            </a:r>
            <a:r>
              <a:rPr lang="en-US" altLang="en-US" dirty="0">
                <a:latin typeface="Arial" panose="020B0604020202020204" pitchFamily="34" charset="0"/>
                <a:ea typeface="Times New Roman" panose="02020603050405020304" pitchFamily="18" charset="0"/>
              </a:rPr>
              <a:t>went into effect in 1948. </a:t>
            </a:r>
            <a:endParaRPr lang="en-US" altLang="en-US" dirty="0" smtClean="0">
              <a:latin typeface="Arial" panose="020B0604020202020204" pitchFamily="34" charset="0"/>
              <a:ea typeface="Times New Roman" panose="02020603050405020304" pitchFamily="18" charset="0"/>
            </a:endParaRPr>
          </a:p>
          <a:p>
            <a:pPr algn="just">
              <a:lnSpc>
                <a:spcPct val="150000"/>
              </a:lnSpc>
            </a:pPr>
            <a:r>
              <a:rPr lang="en-US" altLang="en-US" dirty="0" smtClean="0">
                <a:latin typeface="Arial" panose="020B0604020202020204" pitchFamily="34" charset="0"/>
                <a:ea typeface="Times New Roman" panose="02020603050405020304" pitchFamily="18" charset="0"/>
              </a:rPr>
              <a:t>It </a:t>
            </a:r>
            <a:r>
              <a:rPr lang="en-US" altLang="en-US" dirty="0">
                <a:latin typeface="Arial" panose="020B0604020202020204" pitchFamily="34" charset="0"/>
                <a:ea typeface="Times New Roman" panose="02020603050405020304" pitchFamily="18" charset="0"/>
              </a:rPr>
              <a:t>provided a forum for trade ministers to discuss policies and problems of common concern.  </a:t>
            </a:r>
            <a:endParaRPr lang="en-US" altLang="en-US" dirty="0" smtClean="0">
              <a:latin typeface="Arial" panose="020B0604020202020204" pitchFamily="34" charset="0"/>
              <a:ea typeface="Times New Roman" panose="02020603050405020304" pitchFamily="18" charset="0"/>
            </a:endParaRPr>
          </a:p>
          <a:p>
            <a:pPr algn="just">
              <a:lnSpc>
                <a:spcPct val="150000"/>
              </a:lnSpc>
            </a:pPr>
            <a:r>
              <a:rPr lang="en-US" altLang="en-US" dirty="0" smtClean="0">
                <a:latin typeface="Arial" panose="020B0604020202020204" pitchFamily="34" charset="0"/>
                <a:ea typeface="Times New Roman" panose="02020603050405020304" pitchFamily="18" charset="0"/>
              </a:rPr>
              <a:t>GATT’s </a:t>
            </a:r>
            <a:r>
              <a:rPr lang="en-US" altLang="en-US" dirty="0">
                <a:latin typeface="Arial" panose="020B0604020202020204" pitchFamily="34" charset="0"/>
                <a:ea typeface="Times New Roman" panose="02020603050405020304" pitchFamily="18" charset="0"/>
              </a:rPr>
              <a:t>mission was adopted by the World Trade Organization (WTO), which replaced GATT in 1995</a:t>
            </a:r>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5</a:t>
            </a:fld>
            <a:endParaRPr lang="en-US"/>
          </a:p>
        </p:txBody>
      </p:sp>
    </p:spTree>
    <p:extLst>
      <p:ext uri="{BB962C8B-B14F-4D97-AF65-F5344CB8AC3E}">
        <p14:creationId xmlns:p14="http://schemas.microsoft.com/office/powerpoint/2010/main" val="38064357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the role of the general agreement on tariffs and trade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a:xfrm>
            <a:off x="228600" y="1600200"/>
            <a:ext cx="7900416" cy="4873752"/>
          </a:xfrm>
        </p:spPr>
        <p:txBody>
          <a:bodyPr>
            <a:noAutofit/>
          </a:bodyPr>
          <a:lstStyle/>
          <a:p>
            <a:pPr algn="just">
              <a:lnSpc>
                <a:spcPct val="150000"/>
              </a:lnSpc>
            </a:pPr>
            <a:r>
              <a:rPr lang="en-US" sz="2300" dirty="0">
                <a:latin typeface="Arial" panose="020B0604020202020204" pitchFamily="34" charset="0"/>
                <a:cs typeface="Arial" panose="020B0604020202020204" pitchFamily="34" charset="0"/>
              </a:rPr>
              <a:t> </a:t>
            </a:r>
            <a:r>
              <a:rPr lang="en-US" sz="2300" dirty="0" smtClean="0">
                <a:latin typeface="Arial" panose="020B0604020202020204" pitchFamily="34" charset="0"/>
                <a:cs typeface="Arial" panose="020B0604020202020204" pitchFamily="34" charset="0"/>
              </a:rPr>
              <a:t>The </a:t>
            </a:r>
            <a:r>
              <a:rPr lang="en-US" sz="2300" dirty="0">
                <a:latin typeface="Arial" panose="020B0604020202020204" pitchFamily="34" charset="0"/>
                <a:cs typeface="Arial" panose="020B0604020202020204" pitchFamily="34" charset="0"/>
              </a:rPr>
              <a:t>goal of GATT was to promote a free and competitive trading environment that benefits efficient producers.  </a:t>
            </a:r>
            <a:endParaRPr lang="en-US" sz="2300" dirty="0" smtClean="0">
              <a:latin typeface="Arial" panose="020B0604020202020204" pitchFamily="34" charset="0"/>
              <a:cs typeface="Arial" panose="020B0604020202020204" pitchFamily="34" charset="0"/>
            </a:endParaRPr>
          </a:p>
          <a:p>
            <a:pPr algn="just">
              <a:lnSpc>
                <a:spcPct val="150000"/>
              </a:lnSpc>
            </a:pPr>
            <a:r>
              <a:rPr lang="en-US" sz="2300" dirty="0" smtClean="0">
                <a:latin typeface="Arial" panose="020B0604020202020204" pitchFamily="34" charset="0"/>
                <a:cs typeface="Arial" panose="020B0604020202020204" pitchFamily="34" charset="0"/>
              </a:rPr>
              <a:t>To </a:t>
            </a:r>
            <a:r>
              <a:rPr lang="en-US" sz="2300" dirty="0">
                <a:latin typeface="Arial" panose="020B0604020202020204" pitchFamily="34" charset="0"/>
                <a:cs typeface="Arial" panose="020B0604020202020204" pitchFamily="34" charset="0"/>
              </a:rPr>
              <a:t>that end, GATT sponsored international negotiations, called “rounds,” to reduce trade barriers (both tariff and nontariff).  </a:t>
            </a:r>
            <a:endParaRPr lang="en-US" sz="2300" dirty="0" smtClean="0">
              <a:latin typeface="Arial" panose="020B0604020202020204" pitchFamily="34" charset="0"/>
              <a:cs typeface="Arial" panose="020B0604020202020204" pitchFamily="34" charset="0"/>
            </a:endParaRPr>
          </a:p>
          <a:p>
            <a:pPr algn="just">
              <a:lnSpc>
                <a:spcPct val="150000"/>
              </a:lnSpc>
            </a:pPr>
            <a:r>
              <a:rPr lang="en-US" sz="2300" dirty="0" smtClean="0">
                <a:latin typeface="Arial" panose="020B0604020202020204" pitchFamily="34" charset="0"/>
                <a:cs typeface="Arial" panose="020B0604020202020204" pitchFamily="34" charset="0"/>
              </a:rPr>
              <a:t>GATT </a:t>
            </a:r>
            <a:r>
              <a:rPr lang="en-US" sz="2300" dirty="0">
                <a:latin typeface="Arial" panose="020B0604020202020204" pitchFamily="34" charset="0"/>
                <a:cs typeface="Arial" panose="020B0604020202020204" pitchFamily="34" charset="0"/>
              </a:rPr>
              <a:t>successfully oversaw a reduction of tariffs from an average of over 40 percent in 1948 to approximately 3 percent today, and promoted a dramatic increase in world trade. </a:t>
            </a:r>
            <a:r>
              <a:rPr lang="en-US" sz="2300" b="1" dirty="0">
                <a:latin typeface="Arial" panose="020B0604020202020204" pitchFamily="34" charset="0"/>
                <a:cs typeface="Arial" panose="020B0604020202020204" pitchFamily="34" charset="0"/>
              </a:rPr>
              <a:t> </a:t>
            </a:r>
            <a:endParaRPr lang="en-US" sz="2300" dirty="0">
              <a:latin typeface="Arial" panose="020B0604020202020204" pitchFamily="34" charset="0"/>
              <a:cs typeface="Arial" panose="020B0604020202020204" pitchFamily="34" charset="0"/>
            </a:endParaRPr>
          </a:p>
          <a:p>
            <a:pPr algn="just">
              <a:lnSpc>
                <a:spcPct val="150000"/>
              </a:lnSpc>
            </a:pP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6</a:t>
            </a:fld>
            <a:endParaRPr lang="en-US"/>
          </a:p>
        </p:txBody>
      </p:sp>
    </p:spTree>
    <p:extLst>
      <p:ext uri="{BB962C8B-B14F-4D97-AF65-F5344CB8AC3E}">
        <p14:creationId xmlns:p14="http://schemas.microsoft.com/office/powerpoint/2010/main" val="20827221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the role of the general agreement on tariffs and trade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a:xfrm>
            <a:off x="304800" y="1417638"/>
            <a:ext cx="7824216" cy="5056314"/>
          </a:xfrm>
        </p:spPr>
        <p:txBody>
          <a:bodyPr>
            <a:noAutofit/>
          </a:bodyPr>
          <a:lstStyle/>
          <a:p>
            <a:pPr algn="just">
              <a:lnSpc>
                <a:spcPct val="150000"/>
              </a:lnSpc>
            </a:pP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To </a:t>
            </a:r>
            <a:r>
              <a:rPr lang="en-US" dirty="0">
                <a:latin typeface="Arial" panose="020B0604020202020204" pitchFamily="34" charset="0"/>
                <a:cs typeface="Arial" panose="020B0604020202020204" pitchFamily="34" charset="0"/>
              </a:rPr>
              <a:t>ensure that international trade is conducted on a nondiscriminatory basis, GATT follows the </a:t>
            </a:r>
            <a:r>
              <a:rPr lang="en-US" b="1" dirty="0">
                <a:latin typeface="Arial" panose="020B0604020202020204" pitchFamily="34" charset="0"/>
                <a:cs typeface="Arial" panose="020B0604020202020204" pitchFamily="34" charset="0"/>
              </a:rPr>
              <a:t>most favored nation (MFN)</a:t>
            </a:r>
            <a:r>
              <a:rPr lang="en-US" dirty="0">
                <a:latin typeface="Arial" panose="020B0604020202020204" pitchFamily="34" charset="0"/>
                <a:cs typeface="Arial" panose="020B0604020202020204" pitchFamily="34" charset="0"/>
              </a:rPr>
              <a:t> principle which requires one nation to treat a second nation no worse than it treats any third nation.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Any </a:t>
            </a:r>
            <a:r>
              <a:rPr lang="en-US" dirty="0">
                <a:latin typeface="Arial" panose="020B0604020202020204" pitchFamily="34" charset="0"/>
                <a:cs typeface="Arial" panose="020B0604020202020204" pitchFamily="34" charset="0"/>
              </a:rPr>
              <a:t>preferential treatment that is extended to one country must be extended to all countries.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Thus</a:t>
            </a:r>
            <a:r>
              <a:rPr lang="en-US" dirty="0">
                <a:latin typeface="Arial" panose="020B0604020202020204" pitchFamily="34" charset="0"/>
                <a:cs typeface="Arial" panose="020B0604020202020204" pitchFamily="34" charset="0"/>
              </a:rPr>
              <a:t>, the principle implies multilateral rather than bilateral trade negotiations.</a:t>
            </a: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7</a:t>
            </a:fld>
            <a:endParaRPr lang="en-US"/>
          </a:p>
        </p:txBody>
      </p:sp>
    </p:spTree>
    <p:extLst>
      <p:ext uri="{BB962C8B-B14F-4D97-AF65-F5344CB8AC3E}">
        <p14:creationId xmlns:p14="http://schemas.microsoft.com/office/powerpoint/2010/main" val="2359076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the role of the general agreement on tariffs and trade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p:txBody>
          <a:bodyPr>
            <a:noAutofit/>
          </a:bodyPr>
          <a:lstStyle/>
          <a:p>
            <a:pPr algn="just">
              <a:lnSpc>
                <a:spcPct val="150000"/>
              </a:lnSpc>
            </a:pPr>
            <a:r>
              <a:rPr lang="en-US" dirty="0">
                <a:latin typeface="Arial" panose="020B0604020202020204" pitchFamily="34" charset="0"/>
                <a:cs typeface="Arial" panose="020B0604020202020204" pitchFamily="34" charset="0"/>
              </a:rPr>
              <a:t> </a:t>
            </a:r>
            <a:r>
              <a:rPr lang="en-US" altLang="en-US" dirty="0" smtClean="0">
                <a:latin typeface="Arial" panose="020B0604020202020204" pitchFamily="34" charset="0"/>
                <a:ea typeface="Times New Roman" panose="02020603050405020304" pitchFamily="18" charset="0"/>
                <a:cs typeface="Arial" panose="020B0604020202020204" pitchFamily="34" charset="0"/>
              </a:rPr>
              <a:t>There </a:t>
            </a:r>
            <a:r>
              <a:rPr lang="en-US" altLang="en-US" dirty="0">
                <a:latin typeface="Arial" panose="020B0604020202020204" pitchFamily="34" charset="0"/>
                <a:ea typeface="Times New Roman" panose="02020603050405020304" pitchFamily="18" charset="0"/>
                <a:cs typeface="Arial" panose="020B0604020202020204" pitchFamily="34" charset="0"/>
              </a:rPr>
              <a:t>are two exceptions to the MFN clause.  </a:t>
            </a:r>
            <a:endParaRPr lang="en-US" altLang="en-US" dirty="0" smtClean="0">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pPr>
            <a:r>
              <a:rPr lang="en-US" altLang="en-US" dirty="0" smtClean="0">
                <a:latin typeface="Arial" panose="020B0604020202020204" pitchFamily="34" charset="0"/>
                <a:ea typeface="Times New Roman" panose="02020603050405020304" pitchFamily="18" charset="0"/>
                <a:cs typeface="Arial" panose="020B0604020202020204" pitchFamily="34" charset="0"/>
              </a:rPr>
              <a:t>First</a:t>
            </a:r>
            <a:r>
              <a:rPr lang="en-US" altLang="en-US" dirty="0">
                <a:latin typeface="Arial" panose="020B0604020202020204" pitchFamily="34" charset="0"/>
                <a:ea typeface="Times New Roman" panose="02020603050405020304" pitchFamily="18" charset="0"/>
                <a:cs typeface="Arial" panose="020B0604020202020204" pitchFamily="34" charset="0"/>
              </a:rPr>
              <a:t>, in an effort to assist poorer nations with economic development, GATT permits nations to lower tariffs to developing countries without lowering them for more developed countries.  </a:t>
            </a:r>
            <a:endParaRPr lang="en-US" altLang="en-US" dirty="0" smtClean="0">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pPr>
            <a:r>
              <a:rPr lang="en-US" altLang="en-US" dirty="0" smtClean="0">
                <a:latin typeface="Arial" panose="020B0604020202020204" pitchFamily="34" charset="0"/>
                <a:ea typeface="Times New Roman" panose="02020603050405020304" pitchFamily="18" charset="0"/>
                <a:cs typeface="Arial" panose="020B0604020202020204" pitchFamily="34" charset="0"/>
              </a:rPr>
              <a:t>For </a:t>
            </a:r>
            <a:r>
              <a:rPr lang="en-US" altLang="en-US" dirty="0">
                <a:latin typeface="Arial" panose="020B0604020202020204" pitchFamily="34" charset="0"/>
                <a:ea typeface="Times New Roman" panose="02020603050405020304" pitchFamily="18" charset="0"/>
                <a:cs typeface="Arial" panose="020B0604020202020204" pitchFamily="34" charset="0"/>
              </a:rPr>
              <a:t>example, the U.S. follows the </a:t>
            </a:r>
            <a:r>
              <a:rPr lang="en-US" altLang="en-US" b="1" dirty="0">
                <a:latin typeface="Arial" panose="020B0604020202020204" pitchFamily="34" charset="0"/>
                <a:ea typeface="Times New Roman" panose="02020603050405020304" pitchFamily="18" charset="0"/>
                <a:cs typeface="Arial" panose="020B0604020202020204" pitchFamily="34" charset="0"/>
              </a:rPr>
              <a:t>Generalized System of Preferences (GSP)</a:t>
            </a:r>
            <a:r>
              <a:rPr lang="en-US" altLang="en-US" dirty="0">
                <a:latin typeface="Arial" panose="020B0604020202020204" pitchFamily="34" charset="0"/>
                <a:ea typeface="Times New Roman" panose="02020603050405020304" pitchFamily="18" charset="0"/>
                <a:cs typeface="Arial" panose="020B0604020202020204" pitchFamily="34" charset="0"/>
              </a:rPr>
              <a:t> code to offer developing nations reduced tariffs.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8</a:t>
            </a:fld>
            <a:endParaRPr lang="en-US"/>
          </a:p>
        </p:txBody>
      </p:sp>
    </p:spTree>
    <p:extLst>
      <p:ext uri="{BB962C8B-B14F-4D97-AF65-F5344CB8AC3E}">
        <p14:creationId xmlns:p14="http://schemas.microsoft.com/office/powerpoint/2010/main" val="3073847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the role of the general agreement on tariffs and trade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p:txBody>
          <a:bodyPr>
            <a:noAutofit/>
          </a:bodyPr>
          <a:lstStyle/>
          <a:p>
            <a:pPr algn="just">
              <a:lnSpc>
                <a:spcPct val="150000"/>
              </a:lnSpc>
            </a:pPr>
            <a:r>
              <a:rPr lang="en-US" altLang="en-US" dirty="0" smtClean="0">
                <a:latin typeface="Arial" panose="020B0604020202020204" pitchFamily="34" charset="0"/>
                <a:ea typeface="Times New Roman" panose="02020603050405020304" pitchFamily="18" charset="0"/>
                <a:cs typeface="Arial" panose="020B0604020202020204" pitchFamily="34" charset="0"/>
              </a:rPr>
              <a:t>Second</a:t>
            </a:r>
            <a:r>
              <a:rPr lang="en-US" altLang="en-US" dirty="0">
                <a:latin typeface="Arial" panose="020B0604020202020204" pitchFamily="34" charset="0"/>
                <a:ea typeface="Times New Roman" panose="02020603050405020304" pitchFamily="18" charset="0"/>
                <a:cs typeface="Arial" panose="020B0604020202020204" pitchFamily="34" charset="0"/>
              </a:rPr>
              <a:t>, regional agreements promoting economic integration, such as the EU or NAFTA, are exempt from the MFN clause.  </a:t>
            </a:r>
          </a:p>
          <a:p>
            <a:pPr algn="just">
              <a:lnSpc>
                <a:spcPct val="150000"/>
              </a:lnSpc>
            </a:pPr>
            <a:r>
              <a:rPr lang="en-US" altLang="en-US" dirty="0" smtClean="0">
                <a:latin typeface="Arial" panose="020B0604020202020204" pitchFamily="34" charset="0"/>
                <a:ea typeface="Times New Roman" panose="02020603050405020304" pitchFamily="18" charset="0"/>
                <a:cs typeface="Arial" panose="020B0604020202020204" pitchFamily="34" charset="0"/>
              </a:rPr>
              <a:t>Nations </a:t>
            </a:r>
            <a:r>
              <a:rPr lang="en-US" altLang="en-US" dirty="0">
                <a:latin typeface="Arial" panose="020B0604020202020204" pitchFamily="34" charset="0"/>
                <a:ea typeface="Times New Roman" panose="02020603050405020304" pitchFamily="18" charset="0"/>
                <a:cs typeface="Arial" panose="020B0604020202020204" pitchFamily="34" charset="0"/>
              </a:rPr>
              <a:t>following GATT principles are still able to protect domestic industries by finding loopholes in the treaty.  </a:t>
            </a:r>
            <a:endParaRPr lang="en-US" altLang="en-US" dirty="0" smtClean="0">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pPr>
            <a:r>
              <a:rPr lang="en-US" altLang="en-US" dirty="0" smtClean="0">
                <a:latin typeface="Arial" panose="020B0604020202020204" pitchFamily="34" charset="0"/>
                <a:ea typeface="Times New Roman" panose="02020603050405020304" pitchFamily="18" charset="0"/>
                <a:cs typeface="Arial" panose="020B0604020202020204" pitchFamily="34" charset="0"/>
              </a:rPr>
              <a:t>For </a:t>
            </a:r>
            <a:r>
              <a:rPr lang="en-US" altLang="en-US" dirty="0">
                <a:latin typeface="Arial" panose="020B0604020202020204" pitchFamily="34" charset="0"/>
                <a:ea typeface="Times New Roman" panose="02020603050405020304" pitchFamily="18" charset="0"/>
                <a:cs typeface="Arial" panose="020B0604020202020204" pitchFamily="34" charset="0"/>
              </a:rPr>
              <a:t>example, countries may adopt quotas and other nontariff barriers yet still comply with the GATT</a:t>
            </a:r>
            <a:r>
              <a:rPr lang="en-US" altLang="en-US" dirty="0" smtClean="0">
                <a:latin typeface="Arial" panose="020B0604020202020204" pitchFamily="34" charset="0"/>
                <a:ea typeface="Times New Roman" panose="02020603050405020304" pitchFamily="18" charset="0"/>
                <a:cs typeface="Arial" panose="020B0604020202020204" pitchFamily="34" charset="0"/>
              </a:rPr>
              <a:t>.</a:t>
            </a:r>
            <a:endParaRPr lang="en-US" altLang="en-US" dirty="0">
              <a:latin typeface="Arial" panose="020B0604020202020204" pitchFamily="34" charset="0"/>
              <a:ea typeface="Times New Roman" panose="02020603050405020304" pitchFamily="18" charset="0"/>
              <a:cs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9</a:t>
            </a:fld>
            <a:endParaRPr lang="en-US"/>
          </a:p>
        </p:txBody>
      </p:sp>
    </p:spTree>
    <p:extLst>
      <p:ext uri="{BB962C8B-B14F-4D97-AF65-F5344CB8AC3E}">
        <p14:creationId xmlns:p14="http://schemas.microsoft.com/office/powerpoint/2010/main" val="24899634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the role of the general agreement on tariffs and trade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a:xfrm>
            <a:off x="381000" y="1524000"/>
            <a:ext cx="7748016" cy="4873752"/>
          </a:xfrm>
        </p:spPr>
        <p:txBody>
          <a:bodyPr>
            <a:noAutofit/>
          </a:bodyPr>
          <a:lstStyle/>
          <a:p>
            <a:pPr algn="just">
              <a:lnSpc>
                <a:spcPct val="150000"/>
              </a:lnSpc>
            </a:pPr>
            <a:r>
              <a:rPr lang="en-US" altLang="en-US" sz="2300" dirty="0" smtClean="0">
                <a:latin typeface="Arial" panose="020B0604020202020204" pitchFamily="34" charset="0"/>
                <a:ea typeface="Times New Roman" panose="02020603050405020304" pitchFamily="18" charset="0"/>
                <a:cs typeface="Arial" panose="020B0604020202020204" pitchFamily="34" charset="0"/>
              </a:rPr>
              <a:t>The </a:t>
            </a:r>
            <a:r>
              <a:rPr lang="en-US" altLang="en-US" sz="2300" dirty="0">
                <a:latin typeface="Arial" panose="020B0604020202020204" pitchFamily="34" charset="0"/>
                <a:ea typeface="Times New Roman" panose="02020603050405020304" pitchFamily="18" charset="0"/>
                <a:cs typeface="Arial" panose="020B0604020202020204" pitchFamily="34" charset="0"/>
              </a:rPr>
              <a:t>final meeting of GATT took place in </a:t>
            </a:r>
            <a:r>
              <a:rPr lang="en-US" altLang="en-US" sz="2300" dirty="0" smtClean="0">
                <a:latin typeface="Arial" panose="020B0604020202020204" pitchFamily="34" charset="0"/>
                <a:ea typeface="Times New Roman" panose="02020603050405020304" pitchFamily="18" charset="0"/>
                <a:cs typeface="Arial" panose="020B0604020202020204" pitchFamily="34" charset="0"/>
              </a:rPr>
              <a:t>Uruguay.</a:t>
            </a:r>
          </a:p>
          <a:p>
            <a:pPr algn="just">
              <a:lnSpc>
                <a:spcPct val="150000"/>
              </a:lnSpc>
            </a:pPr>
            <a:r>
              <a:rPr lang="en-US" altLang="en-US" sz="2300" dirty="0" smtClean="0">
                <a:latin typeface="Arial" panose="020B0604020202020204" pitchFamily="34" charset="0"/>
                <a:ea typeface="Times New Roman" panose="02020603050405020304" pitchFamily="18" charset="0"/>
                <a:cs typeface="Arial" panose="020B0604020202020204" pitchFamily="34" charset="0"/>
              </a:rPr>
              <a:t>The </a:t>
            </a:r>
            <a:r>
              <a:rPr lang="en-US" altLang="en-US" sz="2300" dirty="0">
                <a:latin typeface="Arial" panose="020B0604020202020204" pitchFamily="34" charset="0"/>
                <a:ea typeface="Times New Roman" panose="02020603050405020304" pitchFamily="18" charset="0"/>
                <a:cs typeface="Arial" panose="020B0604020202020204" pitchFamily="34" charset="0"/>
              </a:rPr>
              <a:t>round was ratified in 1994, and took effect in 1995.  </a:t>
            </a:r>
            <a:endParaRPr lang="en-US" altLang="en-US" sz="2300" dirty="0" smtClean="0">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pPr>
            <a:r>
              <a:rPr lang="en-US" altLang="en-US" sz="2300" dirty="0" smtClean="0">
                <a:latin typeface="Arial" panose="020B0604020202020204" pitchFamily="34" charset="0"/>
                <a:ea typeface="Times New Roman" panose="02020603050405020304" pitchFamily="18" charset="0"/>
                <a:cs typeface="Arial" panose="020B0604020202020204" pitchFamily="34" charset="0"/>
              </a:rPr>
              <a:t>As </a:t>
            </a:r>
            <a:r>
              <a:rPr lang="en-US" altLang="en-US" sz="2300" dirty="0">
                <a:latin typeface="Arial" panose="020B0604020202020204" pitchFamily="34" charset="0"/>
                <a:ea typeface="Times New Roman" panose="02020603050405020304" pitchFamily="18" charset="0"/>
                <a:cs typeface="Arial" panose="020B0604020202020204" pitchFamily="34" charset="0"/>
              </a:rPr>
              <a:t>in previous rounds, negotiations focused on reducing tariff barriers.  </a:t>
            </a:r>
            <a:endParaRPr lang="en-US" altLang="en-US" sz="2300" dirty="0" smtClean="0">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pPr>
            <a:r>
              <a:rPr lang="en-US" altLang="en-US" sz="2300" dirty="0" smtClean="0">
                <a:latin typeface="Arial" panose="020B0604020202020204" pitchFamily="34" charset="0"/>
                <a:ea typeface="Times New Roman" panose="02020603050405020304" pitchFamily="18" charset="0"/>
                <a:cs typeface="Arial" panose="020B0604020202020204" pitchFamily="34" charset="0"/>
              </a:rPr>
              <a:t>Negotiations </a:t>
            </a:r>
            <a:r>
              <a:rPr lang="en-US" altLang="en-US" sz="2300" dirty="0">
                <a:latin typeface="Arial" panose="020B0604020202020204" pitchFamily="34" charset="0"/>
                <a:ea typeface="Times New Roman" panose="02020603050405020304" pitchFamily="18" charset="0"/>
                <a:cs typeface="Arial" panose="020B0604020202020204" pitchFamily="34" charset="0"/>
              </a:rPr>
              <a:t>also took place to reduce nontariff barriers to trade.  </a:t>
            </a:r>
            <a:endParaRPr lang="en-US" altLang="en-US" sz="2300" dirty="0" smtClean="0">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pPr>
            <a:r>
              <a:rPr lang="en-US" altLang="en-US" sz="2300" dirty="0" smtClean="0">
                <a:latin typeface="Arial" panose="020B0604020202020204" pitchFamily="34" charset="0"/>
                <a:ea typeface="Times New Roman" panose="02020603050405020304" pitchFamily="18" charset="0"/>
                <a:cs typeface="Arial" panose="020B0604020202020204" pitchFamily="34" charset="0"/>
              </a:rPr>
              <a:t>Other </a:t>
            </a:r>
            <a:r>
              <a:rPr lang="en-US" altLang="en-US" sz="2300" dirty="0">
                <a:latin typeface="Arial" panose="020B0604020202020204" pitchFamily="34" charset="0"/>
                <a:ea typeface="Times New Roman" panose="02020603050405020304" pitchFamily="18" charset="0"/>
                <a:cs typeface="Arial" panose="020B0604020202020204" pitchFamily="34" charset="0"/>
              </a:rPr>
              <a:t>key areas that were considered include agricultural policy, trade in services, intellectual property rights, and the creation of the World Trade Organization</a:t>
            </a:r>
            <a:endParaRPr lang="en-US" sz="23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10</a:t>
            </a:fld>
            <a:endParaRPr lang="en-US"/>
          </a:p>
        </p:txBody>
      </p:sp>
    </p:spTree>
    <p:extLst>
      <p:ext uri="{BB962C8B-B14F-4D97-AF65-F5344CB8AC3E}">
        <p14:creationId xmlns:p14="http://schemas.microsoft.com/office/powerpoint/2010/main" val="16317269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the world trade organization </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457200" y="1524000"/>
            <a:ext cx="7671816" cy="49499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World Trade Organization (WTO) was founded in 1995, and is comprised of 153 member countries and 30 observer countries.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WTO has three primary goals: to promote trade flows by encouraging nations to adopt non-discriminatory and predictable trade policies, to reduce remaining trade barriers through multilateral negotiations, and to establish impartial procedures for resolving trade disputes among members.  </a:t>
            </a:r>
            <a:endParaRPr lang="en-US" altLang="en-US" dirty="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11</a:t>
            </a:fld>
            <a:endParaRPr lang="en-US"/>
          </a:p>
        </p:txBody>
      </p:sp>
    </p:spTree>
    <p:extLst>
      <p:ext uri="{BB962C8B-B14F-4D97-AF65-F5344CB8AC3E}">
        <p14:creationId xmlns:p14="http://schemas.microsoft.com/office/powerpoint/2010/main" val="14448927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the world trade organization </a:t>
            </a:r>
            <a:endParaRPr lang="en-US" altLang="en-US" sz="2400" dirty="0">
              <a:latin typeface="Arial" panose="020B0604020202020204" pitchFamily="34" charset="0"/>
            </a:endParaRPr>
          </a:p>
        </p:txBody>
      </p:sp>
      <p:sp>
        <p:nvSpPr>
          <p:cNvPr id="3" name="Content Placeholder 2"/>
          <p:cNvSpPr>
            <a:spLocks noGrp="1"/>
          </p:cNvSpPr>
          <p:nvPr>
            <p:ph sz="quarter" idx="1"/>
          </p:nvPr>
        </p:nvSpPr>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b="1" dirty="0" smtClean="0">
                <a:latin typeface="Arial" panose="020B0604020202020204" pitchFamily="34" charset="0"/>
                <a:ea typeface="Times New Roman" panose="02020603050405020304" pitchFamily="18" charset="0"/>
              </a:rPr>
              <a:t>Problem </a:t>
            </a:r>
            <a:r>
              <a:rPr lang="en-US" altLang="en-US" b="1" dirty="0">
                <a:latin typeface="Arial" panose="020B0604020202020204" pitchFamily="34" charset="0"/>
                <a:ea typeface="Times New Roman" panose="02020603050405020304" pitchFamily="18" charset="0"/>
              </a:rPr>
              <a:t>Sectors</a:t>
            </a:r>
            <a:r>
              <a:rPr lang="en-US" altLang="en-US" dirty="0">
                <a:latin typeface="Arial" panose="020B0604020202020204" pitchFamily="34" charset="0"/>
                <a:ea typeface="Times New Roman" panose="02020603050405020304" pitchFamily="18" charset="0"/>
              </a:rPr>
              <a:t>. One challenge facing the WTO is dealing with sectors of the economy such as agriculture and textiles that most nations protect.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Groups </a:t>
            </a:r>
            <a:r>
              <a:rPr lang="en-US" altLang="en-US" dirty="0">
                <a:latin typeface="Arial" panose="020B0604020202020204" pitchFamily="34" charset="0"/>
                <a:ea typeface="Times New Roman" panose="02020603050405020304" pitchFamily="18" charset="0"/>
              </a:rPr>
              <a:t>including the </a:t>
            </a:r>
            <a:r>
              <a:rPr lang="en-US" altLang="en-US" b="1" dirty="0">
                <a:latin typeface="Arial" panose="020B0604020202020204" pitchFamily="34" charset="0"/>
                <a:ea typeface="Times New Roman" panose="02020603050405020304" pitchFamily="18" charset="0"/>
              </a:rPr>
              <a:t>Cairns Group</a:t>
            </a:r>
            <a:r>
              <a:rPr lang="en-US" altLang="en-US" dirty="0">
                <a:latin typeface="Arial" panose="020B0604020202020204" pitchFamily="34" charset="0"/>
                <a:ea typeface="Times New Roman" panose="02020603050405020304" pitchFamily="18" charset="0"/>
              </a:rPr>
              <a:t> (a group of major agricultural exporters) have pressured the WTO to ensure the Uruguay round policies dealing with agricultural trade are implemented according to schedule.  </a:t>
            </a:r>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12</a:t>
            </a:fld>
            <a:endParaRPr lang="en-US"/>
          </a:p>
        </p:txBody>
      </p:sp>
    </p:spTree>
    <p:extLst>
      <p:ext uri="{BB962C8B-B14F-4D97-AF65-F5344CB8AC3E}">
        <p14:creationId xmlns:p14="http://schemas.microsoft.com/office/powerpoint/2010/main" val="40585527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the world trade organization </a:t>
            </a:r>
            <a:endParaRPr lang="en-US" altLang="en-US" sz="2400" dirty="0">
              <a:latin typeface="Arial" panose="020B0604020202020204" pitchFamily="34" charset="0"/>
            </a:endParaRPr>
          </a:p>
        </p:txBody>
      </p:sp>
      <p:sp>
        <p:nvSpPr>
          <p:cNvPr id="3" name="Content Placeholder 2"/>
          <p:cNvSpPr>
            <a:spLocks noGrp="1"/>
          </p:cNvSpPr>
          <p:nvPr>
            <p:ph sz="quarter" idx="1"/>
          </p:nvPr>
        </p:nvSpPr>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Also</a:t>
            </a:r>
            <a:r>
              <a:rPr lang="en-US" altLang="en-US" dirty="0">
                <a:latin typeface="Arial" panose="020B0604020202020204" pitchFamily="34" charset="0"/>
                <a:ea typeface="Times New Roman" panose="02020603050405020304" pitchFamily="18" charset="0"/>
              </a:rPr>
              <a:t>, the dismantling of the </a:t>
            </a:r>
            <a:r>
              <a:rPr lang="en-US" altLang="en-US" b="1" dirty="0" err="1">
                <a:latin typeface="Arial" panose="020B0604020202020204" pitchFamily="34" charset="0"/>
                <a:ea typeface="Times New Roman" panose="02020603050405020304" pitchFamily="18" charset="0"/>
              </a:rPr>
              <a:t>Multifibre</a:t>
            </a:r>
            <a:r>
              <a:rPr lang="en-US" altLang="en-US" b="1" dirty="0">
                <a:latin typeface="Arial" panose="020B0604020202020204" pitchFamily="34" charset="0"/>
                <a:ea typeface="Times New Roman" panose="02020603050405020304" pitchFamily="18" charset="0"/>
              </a:rPr>
              <a:t> Agreement (MFA)</a:t>
            </a:r>
            <a:r>
              <a:rPr lang="en-US" altLang="en-US" dirty="0">
                <a:latin typeface="Arial" panose="020B0604020202020204" pitchFamily="34" charset="0"/>
                <a:ea typeface="Times New Roman" panose="02020603050405020304" pitchFamily="18" charset="0"/>
              </a:rPr>
              <a:t> in 2004 eliminated a complex array of quotas and tariffs on trade in textiles and apparel.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However</a:t>
            </a:r>
            <a:r>
              <a:rPr lang="en-US" altLang="en-US" dirty="0">
                <a:latin typeface="Arial" panose="020B0604020202020204" pitchFamily="34" charset="0"/>
                <a:ea typeface="Times New Roman" panose="02020603050405020304" pitchFamily="18" charset="0"/>
              </a:rPr>
              <a:t>, the surge in textile exports from China has led many countries to impose temporary barriers to protect domestic producers</a:t>
            </a:r>
            <a:r>
              <a:rPr lang="en-US" altLang="en-US" dirty="0" smtClean="0">
                <a:latin typeface="Arial" panose="020B0604020202020204" pitchFamily="34" charset="0"/>
                <a:ea typeface="Times New Roman" panose="02020603050405020304" pitchFamily="18"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13</a:t>
            </a:fld>
            <a:endParaRPr lang="en-US"/>
          </a:p>
        </p:txBody>
      </p:sp>
    </p:spTree>
    <p:extLst>
      <p:ext uri="{BB962C8B-B14F-4D97-AF65-F5344CB8AC3E}">
        <p14:creationId xmlns:p14="http://schemas.microsoft.com/office/powerpoint/2010/main" val="28754157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the world trade organization </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457200" y="1600200"/>
            <a:ext cx="7772400" cy="48737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b="1" dirty="0" smtClean="0">
                <a:latin typeface="Arial" panose="020B0604020202020204" pitchFamily="34" charset="0"/>
                <a:ea typeface="Times New Roman" panose="02020603050405020304" pitchFamily="18" charset="0"/>
              </a:rPr>
              <a:t>The </a:t>
            </a:r>
            <a:r>
              <a:rPr lang="en-US" altLang="en-US" b="1" dirty="0">
                <a:latin typeface="Arial" panose="020B0604020202020204" pitchFamily="34" charset="0"/>
                <a:ea typeface="Times New Roman" panose="02020603050405020304" pitchFamily="18" charset="0"/>
              </a:rPr>
              <a:t>General Agreement on Trade in Services (GATS)</a:t>
            </a:r>
            <a:r>
              <a:rPr lang="en-US" altLang="en-US" dirty="0">
                <a:latin typeface="Arial" panose="020B0604020202020204" pitchFamily="34" charset="0"/>
                <a:ea typeface="Times New Roman" panose="02020603050405020304" pitchFamily="18" charset="0"/>
              </a:rPr>
              <a:t>.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WTO is also focusing on reducing barriers to trade in services.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One </a:t>
            </a:r>
            <a:r>
              <a:rPr lang="en-US" altLang="en-US" dirty="0">
                <a:latin typeface="Arial" panose="020B0604020202020204" pitchFamily="34" charset="0"/>
                <a:ea typeface="Times New Roman" panose="02020603050405020304" pitchFamily="18" charset="0"/>
              </a:rPr>
              <a:t>approach currently in use is the principle of</a:t>
            </a:r>
            <a:r>
              <a:rPr lang="en-US" altLang="en-US" b="1" dirty="0">
                <a:latin typeface="Arial" panose="020B0604020202020204" pitchFamily="34" charset="0"/>
                <a:ea typeface="Times New Roman" panose="02020603050405020304" pitchFamily="18" charset="0"/>
              </a:rPr>
              <a:t> national treatment</a:t>
            </a:r>
            <a:r>
              <a:rPr lang="en-US" altLang="en-US" dirty="0">
                <a:latin typeface="Arial" panose="020B0604020202020204" pitchFamily="34" charset="0"/>
                <a:ea typeface="Times New Roman" panose="02020603050405020304" pitchFamily="18" charset="0"/>
              </a:rPr>
              <a:t>, in which a country treats foreign firms the same as it treats domestic firms.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WTO began negotiating a new GATS agreement in 2000, but progress has been slow. </a:t>
            </a:r>
            <a:endParaRPr lang="en-US" altLang="en-US" dirty="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14</a:t>
            </a:fld>
            <a:endParaRPr lang="en-US"/>
          </a:p>
        </p:txBody>
      </p:sp>
    </p:spTree>
    <p:extLst>
      <p:ext uri="{BB962C8B-B14F-4D97-AF65-F5344CB8AC3E}">
        <p14:creationId xmlns:p14="http://schemas.microsoft.com/office/powerpoint/2010/main" val="42649391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the world trade organization </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457200" y="1600200"/>
            <a:ext cx="7772400" cy="48737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b="1" dirty="0" smtClean="0">
                <a:latin typeface="Arial" panose="020B0604020202020204" pitchFamily="34" charset="0"/>
                <a:ea typeface="Times New Roman" panose="02020603050405020304" pitchFamily="18" charset="0"/>
              </a:rPr>
              <a:t>Agreement </a:t>
            </a:r>
            <a:r>
              <a:rPr lang="en-US" altLang="en-US" b="1" dirty="0">
                <a:latin typeface="Arial" panose="020B0604020202020204" pitchFamily="34" charset="0"/>
                <a:ea typeface="Times New Roman" panose="02020603050405020304" pitchFamily="18" charset="0"/>
              </a:rPr>
              <a:t>on Trade-Related Aspects of Intellectual Property Rights (TRIPS)</a:t>
            </a:r>
            <a:r>
              <a:rPr lang="en-US" altLang="en-US" dirty="0">
                <a:latin typeface="Arial" panose="020B0604020202020204" pitchFamily="34" charset="0"/>
                <a:ea typeface="Times New Roman" panose="02020603050405020304" pitchFamily="18" charset="0"/>
              </a:rPr>
              <a:t>.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third challenge for the WTO is </a:t>
            </a:r>
            <a:r>
              <a:rPr lang="en-US" altLang="en-US" b="1" dirty="0">
                <a:latin typeface="Arial" panose="020B0604020202020204" pitchFamily="34" charset="0"/>
                <a:ea typeface="Times New Roman" panose="02020603050405020304" pitchFamily="18" charset="0"/>
              </a:rPr>
              <a:t>intellectual property rights</a:t>
            </a:r>
            <a:r>
              <a:rPr lang="en-US" altLang="en-US" dirty="0">
                <a:latin typeface="Arial" panose="020B0604020202020204" pitchFamily="34" charset="0"/>
                <a:ea typeface="Times New Roman" panose="02020603050405020304" pitchFamily="18" charset="0"/>
              </a:rPr>
              <a:t> (patents, copyrights, trademarks, and brand names).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Efforts</a:t>
            </a:r>
            <a:r>
              <a:rPr lang="en-US" altLang="en-US" dirty="0">
                <a:latin typeface="Arial" panose="020B0604020202020204" pitchFamily="34" charset="0"/>
                <a:ea typeface="Times New Roman" panose="02020603050405020304" pitchFamily="18" charset="0"/>
              </a:rPr>
              <a:t>, agreed upon at the Uruguay round, to improve intellectual property rights protection have largely failed due to lax enforcement by certain countries</a:t>
            </a:r>
            <a:r>
              <a:rPr lang="en-US" altLang="en-US" dirty="0" smtClean="0">
                <a:latin typeface="Arial" panose="020B0604020202020204" pitchFamily="34" charset="0"/>
                <a:ea typeface="Times New Roman" panose="02020603050405020304" pitchFamily="18"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15</a:t>
            </a:fld>
            <a:endParaRPr lang="en-US"/>
          </a:p>
        </p:txBody>
      </p:sp>
    </p:spTree>
    <p:extLst>
      <p:ext uri="{BB962C8B-B14F-4D97-AF65-F5344CB8AC3E}">
        <p14:creationId xmlns:p14="http://schemas.microsoft.com/office/powerpoint/2010/main" val="21258794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the world trade organization </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457200" y="1600200"/>
            <a:ext cx="7772400" cy="48737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In </a:t>
            </a:r>
            <a:r>
              <a:rPr lang="en-US" altLang="en-US" dirty="0">
                <a:latin typeface="Arial" panose="020B0604020202020204" pitchFamily="34" charset="0"/>
                <a:ea typeface="Times New Roman" panose="02020603050405020304" pitchFamily="18" charset="0"/>
              </a:rPr>
              <a:t>2001, the WTO launched the </a:t>
            </a:r>
            <a:r>
              <a:rPr lang="en-US" altLang="en-US" b="1" dirty="0">
                <a:latin typeface="Arial" panose="020B0604020202020204" pitchFamily="34" charset="0"/>
                <a:ea typeface="Times New Roman" panose="02020603050405020304" pitchFamily="18" charset="0"/>
              </a:rPr>
              <a:t>Doha round</a:t>
            </a:r>
            <a:r>
              <a:rPr lang="en-US" altLang="en-US" dirty="0">
                <a:latin typeface="Arial" panose="020B0604020202020204" pitchFamily="34" charset="0"/>
                <a:ea typeface="Times New Roman" panose="02020603050405020304" pitchFamily="18" charset="0"/>
              </a:rPr>
              <a:t> of negotiations.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Several </a:t>
            </a:r>
            <a:r>
              <a:rPr lang="en-US" altLang="en-US" dirty="0">
                <a:latin typeface="Arial" panose="020B0604020202020204" pitchFamily="34" charset="0"/>
                <a:ea typeface="Times New Roman" panose="02020603050405020304" pitchFamily="18" charset="0"/>
              </a:rPr>
              <a:t>contentious issues were slated to be discussed, including agriculture trade, intellectual property rights, and trade in services</a:t>
            </a:r>
            <a:r>
              <a:rPr lang="en-US" altLang="en-US" dirty="0" smtClean="0">
                <a:latin typeface="Arial" panose="020B0604020202020204" pitchFamily="34" charset="0"/>
                <a:ea typeface="Times New Roman" panose="02020603050405020304" pitchFamily="18"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16</a:t>
            </a:fld>
            <a:endParaRPr lang="en-US"/>
          </a:p>
        </p:txBody>
      </p:sp>
    </p:spTree>
    <p:extLst>
      <p:ext uri="{BB962C8B-B14F-4D97-AF65-F5344CB8AC3E}">
        <p14:creationId xmlns:p14="http://schemas.microsoft.com/office/powerpoint/2010/main" val="40610903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the world trade organization </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457200" y="1600200"/>
            <a:ext cx="7772400" cy="48737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b="1" dirty="0" smtClean="0">
                <a:latin typeface="Arial" panose="020B0604020202020204" pitchFamily="34" charset="0"/>
                <a:ea typeface="Times New Roman" panose="02020603050405020304" pitchFamily="18" charset="0"/>
              </a:rPr>
              <a:t>Trade-Related </a:t>
            </a:r>
            <a:r>
              <a:rPr lang="en-US" altLang="en-US" b="1" dirty="0">
                <a:latin typeface="Arial" panose="020B0604020202020204" pitchFamily="34" charset="0"/>
                <a:ea typeface="Times New Roman" panose="02020603050405020304" pitchFamily="18" charset="0"/>
              </a:rPr>
              <a:t>Investment Measures Agreement (TRIMS)</a:t>
            </a:r>
            <a:r>
              <a:rPr lang="en-US" altLang="en-US" dirty="0">
                <a:latin typeface="Arial" panose="020B0604020202020204" pitchFamily="34" charset="0"/>
                <a:ea typeface="Times New Roman" panose="02020603050405020304" pitchFamily="18" charset="0"/>
              </a:rPr>
              <a:t>.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TRIMS agreement is a start toward eliminating national regulations on FDI, which may distort or restrict trade.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It </a:t>
            </a:r>
            <a:r>
              <a:rPr lang="en-US" altLang="en-US" dirty="0">
                <a:latin typeface="Arial" panose="020B0604020202020204" pitchFamily="34" charset="0"/>
                <a:ea typeface="Times New Roman" panose="02020603050405020304" pitchFamily="18" charset="0"/>
              </a:rPr>
              <a:t>affects trade balancing rules, foreign exchange access, and domestic sales requirements</a:t>
            </a:r>
            <a:r>
              <a:rPr lang="en-US" altLang="en-US" dirty="0" smtClean="0">
                <a:latin typeface="Arial" panose="020B0604020202020204" pitchFamily="34" charset="0"/>
                <a:ea typeface="Times New Roman" panose="02020603050405020304" pitchFamily="18" charset="0"/>
              </a:rPr>
              <a:t>.</a:t>
            </a:r>
            <a:endParaRPr lang="en-US" altLang="en-US" b="1" dirty="0">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17</a:t>
            </a:fld>
            <a:endParaRPr lang="en-US"/>
          </a:p>
        </p:txBody>
      </p:sp>
    </p:spTree>
    <p:extLst>
      <p:ext uri="{BB962C8B-B14F-4D97-AF65-F5344CB8AC3E}">
        <p14:creationId xmlns:p14="http://schemas.microsoft.com/office/powerpoint/2010/main" val="34988624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the world trade organization </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457200" y="1600200"/>
            <a:ext cx="7772400" cy="48737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b="1" dirty="0" smtClean="0">
                <a:latin typeface="Arial" panose="020B0604020202020204" pitchFamily="34" charset="0"/>
                <a:ea typeface="Times New Roman" panose="02020603050405020304" pitchFamily="18" charset="0"/>
              </a:rPr>
              <a:t>Enforcement </a:t>
            </a:r>
            <a:r>
              <a:rPr lang="en-US" altLang="en-US" b="1" dirty="0">
                <a:latin typeface="Arial" panose="020B0604020202020204" pitchFamily="34" charset="0"/>
                <a:ea typeface="Times New Roman" panose="02020603050405020304" pitchFamily="18" charset="0"/>
              </a:rPr>
              <a:t>of WTO Decisions. </a:t>
            </a:r>
            <a:endParaRPr lang="en-US" altLang="en-US" b="1"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WTO, unlike its predecessor GATT, has more power to punish violators of the WTO rules.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Most </a:t>
            </a:r>
            <a:r>
              <a:rPr lang="en-US" altLang="en-US" dirty="0">
                <a:latin typeface="Arial" panose="020B0604020202020204" pitchFamily="34" charset="0"/>
                <a:ea typeface="Times New Roman" panose="02020603050405020304" pitchFamily="18" charset="0"/>
              </a:rPr>
              <a:t>experts feel that the WTO has been successful in implementing its policies during its first years of existence</a:t>
            </a:r>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18</a:t>
            </a:fld>
            <a:endParaRPr lang="en-US"/>
          </a:p>
        </p:txBody>
      </p:sp>
    </p:spTree>
    <p:extLst>
      <p:ext uri="{BB962C8B-B14F-4D97-AF65-F5344CB8AC3E}">
        <p14:creationId xmlns:p14="http://schemas.microsoft.com/office/powerpoint/2010/main" val="28495641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regional economic integration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p:txBody>
          <a:bodyPr/>
          <a:lstStyle/>
          <a:p>
            <a:pPr algn="just">
              <a:lnSpc>
                <a:spcPct val="150000"/>
              </a:lnSpc>
            </a:pPr>
            <a:r>
              <a:rPr lang="en-US" b="1" dirty="0">
                <a:latin typeface="Arial" panose="020B0604020202020204" pitchFamily="34" charset="0"/>
                <a:cs typeface="Arial" panose="020B0604020202020204" pitchFamily="34" charset="0"/>
              </a:rPr>
              <a:t>Forms of Economic Integration </a:t>
            </a:r>
            <a:r>
              <a:rPr lang="en-US" dirty="0">
                <a:latin typeface="Arial" panose="020B0604020202020204" pitchFamily="34" charset="0"/>
                <a:cs typeface="Arial" panose="020B0604020202020204" pitchFamily="34" charset="0"/>
              </a:rPr>
              <a:t> </a:t>
            </a:r>
          </a:p>
          <a:p>
            <a:pPr algn="just">
              <a:lnSpc>
                <a:spcPct val="150000"/>
              </a:lnSpc>
            </a:pPr>
            <a:r>
              <a:rPr lang="en-US" dirty="0">
                <a:latin typeface="Arial" panose="020B0604020202020204" pitchFamily="34" charset="0"/>
                <a:cs typeface="Arial" panose="020B0604020202020204" pitchFamily="34" charset="0"/>
              </a:rPr>
              <a:t>Countries are seeking to integrate their economies to open new markets for their businesses and lower prices for their consumers.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There </a:t>
            </a:r>
            <a:r>
              <a:rPr lang="en-US" dirty="0">
                <a:latin typeface="Arial" panose="020B0604020202020204" pitchFamily="34" charset="0"/>
                <a:cs typeface="Arial" panose="020B0604020202020204" pitchFamily="34" charset="0"/>
              </a:rPr>
              <a:t>are five types of regional economic integration between countries.</a:t>
            </a: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19</a:t>
            </a:fld>
            <a:endParaRPr lang="en-US"/>
          </a:p>
        </p:txBody>
      </p:sp>
    </p:spTree>
    <p:extLst>
      <p:ext uri="{BB962C8B-B14F-4D97-AF65-F5344CB8AC3E}">
        <p14:creationId xmlns:p14="http://schemas.microsoft.com/office/powerpoint/2010/main" val="2573413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spcAft>
                <a:spcPct val="0"/>
              </a:spcAft>
              <a:tabLst>
                <a:tab pos="914400" algn="l"/>
              </a:tabLst>
            </a:pPr>
            <a:r>
              <a:rPr lang="en-US" altLang="en-US" sz="3600" dirty="0" smtClean="0">
                <a:latin typeface="Arial" panose="020B0604020202020204" pitchFamily="34" charset="0"/>
                <a:ea typeface="Times New Roman" panose="02020603050405020304" pitchFamily="18" charset="0"/>
              </a:rPr>
              <a:t>free trade area</a:t>
            </a:r>
            <a:endParaRPr lang="en-US" altLang="en-US" sz="2400" dirty="0">
              <a:latin typeface="Arial" panose="020B0604020202020204" pitchFamily="34" charset="0"/>
            </a:endParaRPr>
          </a:p>
        </p:txBody>
      </p:sp>
      <p:sp>
        <p:nvSpPr>
          <p:cNvPr id="3" name="Content Placeholder 2"/>
          <p:cNvSpPr>
            <a:spLocks noGrp="1"/>
          </p:cNvSpPr>
          <p:nvPr>
            <p:ph sz="quarter" idx="1"/>
          </p:nvPr>
        </p:nvSpPr>
        <p:spPr/>
        <p:txBody>
          <a:bodyPr>
            <a:noAutofit/>
          </a:bodyPr>
          <a:lstStyle/>
          <a:p>
            <a:pPr marL="0" lvl="0" indent="0" algn="just" eaLnBrk="0" fontAlgn="base" hangingPunct="0">
              <a:lnSpc>
                <a:spcPct val="150000"/>
              </a:lnSpc>
              <a:spcBef>
                <a:spcPct val="0"/>
              </a:spcBef>
              <a:spcAft>
                <a:spcPct val="0"/>
              </a:spcAft>
              <a:buClrTx/>
              <a:buSzTx/>
              <a:buFontTx/>
              <a:buChar char="•"/>
              <a:tabLst>
                <a:tab pos="914400" algn="l"/>
              </a:tabLst>
            </a:pPr>
            <a:r>
              <a:rPr lang="en-US" altLang="en-US" dirty="0" smtClean="0">
                <a:latin typeface="Arial" panose="020B0604020202020204" pitchFamily="34" charset="0"/>
                <a:ea typeface="Times New Roman" panose="02020603050405020304" pitchFamily="18" charset="0"/>
              </a:rPr>
              <a:t>A </a:t>
            </a:r>
            <a:r>
              <a:rPr lang="en-US" altLang="en-US" b="1" dirty="0" smtClean="0">
                <a:latin typeface="Arial" panose="020B0604020202020204" pitchFamily="34" charset="0"/>
                <a:ea typeface="Times New Roman" panose="02020603050405020304" pitchFamily="18" charset="0"/>
              </a:rPr>
              <a:t>free trade area</a:t>
            </a:r>
            <a:r>
              <a:rPr lang="en-US" altLang="en-US" dirty="0" smtClean="0">
                <a:latin typeface="Arial" panose="020B0604020202020204" pitchFamily="34" charset="0"/>
                <a:ea typeface="Times New Roman" panose="02020603050405020304" pitchFamily="18" charset="0"/>
              </a:rPr>
              <a:t> eliminates all barriers to trade among member countries, but allows each country to establish its own external trade barriers.  </a:t>
            </a:r>
          </a:p>
          <a:p>
            <a:pPr marL="0" lvl="0" indent="0" algn="just" eaLnBrk="0" fontAlgn="base" hangingPunct="0">
              <a:lnSpc>
                <a:spcPct val="150000"/>
              </a:lnSpc>
              <a:spcBef>
                <a:spcPct val="0"/>
              </a:spcBef>
              <a:spcAft>
                <a:spcPct val="0"/>
              </a:spcAft>
              <a:buClrTx/>
              <a:buSzTx/>
              <a:buFontTx/>
              <a:buChar char="•"/>
              <a:tabLst>
                <a:tab pos="914400" algn="l"/>
              </a:tabLst>
            </a:pPr>
            <a:r>
              <a:rPr lang="en-US" altLang="en-US" dirty="0" smtClean="0">
                <a:latin typeface="Arial" panose="020B0604020202020204" pitchFamily="34" charset="0"/>
                <a:ea typeface="Times New Roman" panose="02020603050405020304" pitchFamily="18" charset="0"/>
              </a:rPr>
              <a:t>The North American Free Trade Agreement (NAFTA) is an imperfect example of creating a free trade area.  </a:t>
            </a:r>
            <a:endParaRPr lang="en-US" altLang="en-US" dirty="0" smtClean="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20</a:t>
            </a:fld>
            <a:endParaRPr lang="en-US"/>
          </a:p>
        </p:txBody>
      </p:sp>
    </p:spTree>
    <p:extLst>
      <p:ext uri="{BB962C8B-B14F-4D97-AF65-F5344CB8AC3E}">
        <p14:creationId xmlns:p14="http://schemas.microsoft.com/office/powerpoint/2010/main" val="4026192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868362"/>
          </a:xfrm>
        </p:spPr>
        <p:txBody>
          <a:bodyPr>
            <a:normAutofit/>
          </a:bodyPr>
          <a:lstStyle/>
          <a:p>
            <a:pPr lvl="0" algn="ctr" eaLnBrk="0" fontAlgn="base" hangingPunct="0">
              <a:spcAft>
                <a:spcPct val="0"/>
              </a:spcAft>
              <a:tabLst>
                <a:tab pos="914400" algn="l"/>
              </a:tabLst>
            </a:pPr>
            <a:r>
              <a:rPr lang="en-US" altLang="en-US" sz="3600" dirty="0" smtClean="0">
                <a:latin typeface="Arial" panose="020B0604020202020204" pitchFamily="34" charset="0"/>
                <a:ea typeface="Times New Roman" panose="02020603050405020304" pitchFamily="18" charset="0"/>
              </a:rPr>
              <a:t>free trade area</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228600" y="1143000"/>
            <a:ext cx="7900416" cy="5330952"/>
          </a:xfrm>
        </p:spPr>
        <p:txBody>
          <a:bodyPr>
            <a:noAutofit/>
          </a:bodyPr>
          <a:lstStyle/>
          <a:p>
            <a:pPr marL="0" lvl="0" indent="0" algn="just" eaLnBrk="0" fontAlgn="base" hangingPunct="0">
              <a:lnSpc>
                <a:spcPct val="150000"/>
              </a:lnSpc>
              <a:spcBef>
                <a:spcPct val="0"/>
              </a:spcBef>
              <a:spcAft>
                <a:spcPct val="0"/>
              </a:spcAft>
              <a:buClrTx/>
              <a:buSzTx/>
              <a:buFontTx/>
              <a:buChar char="•"/>
              <a:tabLst>
                <a:tab pos="914400" algn="l"/>
              </a:tabLst>
            </a:pPr>
            <a:r>
              <a:rPr lang="en-US" altLang="en-US" dirty="0" smtClean="0">
                <a:latin typeface="Arial" panose="020B0604020202020204" pitchFamily="34" charset="0"/>
                <a:ea typeface="Times New Roman" panose="02020603050405020304" pitchFamily="18" charset="0"/>
              </a:rPr>
              <a:t>A </a:t>
            </a:r>
            <a:r>
              <a:rPr lang="en-US" altLang="en-US" dirty="0">
                <a:latin typeface="Arial" panose="020B0604020202020204" pitchFamily="34" charset="0"/>
                <a:ea typeface="Times New Roman" panose="02020603050405020304" pitchFamily="18" charset="0"/>
              </a:rPr>
              <a:t>problem with free trade areas is the potential for </a:t>
            </a:r>
            <a:r>
              <a:rPr lang="en-US" altLang="en-US" b="1" dirty="0">
                <a:latin typeface="Arial" panose="020B0604020202020204" pitchFamily="34" charset="0"/>
                <a:ea typeface="Times New Roman" panose="02020603050405020304" pitchFamily="18" charset="0"/>
              </a:rPr>
              <a:t>trade deflection </a:t>
            </a:r>
            <a:r>
              <a:rPr lang="en-US" altLang="en-US" dirty="0">
                <a:latin typeface="Arial" panose="020B0604020202020204" pitchFamily="34" charset="0"/>
                <a:ea typeface="Times New Roman" panose="02020603050405020304" pitchFamily="18" charset="0"/>
              </a:rPr>
              <a:t>whereby nonmember countries try to avoid trade barriers by initially exporting their products to a member country with low trade barriers, then re-exporting the products to a member country with high trade barriers.   </a:t>
            </a:r>
            <a:endParaRPr lang="en-US" altLang="en-US" dirty="0">
              <a:latin typeface="Arial" panose="020B0604020202020204" pitchFamily="34" charset="0"/>
            </a:endParaRPr>
          </a:p>
          <a:p>
            <a:pPr marL="0" lvl="0" indent="0" algn="just" eaLnBrk="0" fontAlgn="base" hangingPunct="0">
              <a:lnSpc>
                <a:spcPct val="150000"/>
              </a:lnSpc>
              <a:spcBef>
                <a:spcPct val="0"/>
              </a:spcBef>
              <a:spcAft>
                <a:spcPct val="0"/>
              </a:spcAft>
              <a:buClrTx/>
              <a:buSzTx/>
              <a:buFontTx/>
              <a:buChar char="•"/>
              <a:tabLst>
                <a:tab pos="914400" algn="l"/>
              </a:tabLst>
            </a:pPr>
            <a:r>
              <a:rPr lang="en-US" altLang="en-US" dirty="0">
                <a:latin typeface="Arial" panose="020B0604020202020204" pitchFamily="34" charset="0"/>
                <a:ea typeface="Times New Roman" panose="02020603050405020304" pitchFamily="18" charset="0"/>
              </a:rPr>
              <a:t>Most free trade agreements specify </a:t>
            </a:r>
            <a:r>
              <a:rPr lang="en-US" altLang="en-US" b="1" dirty="0">
                <a:latin typeface="Arial" panose="020B0604020202020204" pitchFamily="34" charset="0"/>
                <a:ea typeface="Times New Roman" panose="02020603050405020304" pitchFamily="18" charset="0"/>
              </a:rPr>
              <a:t>rules of origin, </a:t>
            </a:r>
            <a:r>
              <a:rPr lang="en-US" altLang="en-US" dirty="0">
                <a:latin typeface="Arial" panose="020B0604020202020204" pitchFamily="34" charset="0"/>
                <a:ea typeface="Times New Roman" panose="02020603050405020304" pitchFamily="18" charset="0"/>
              </a:rPr>
              <a:t>which detail the conditions under which a good is classified as a member or nonmember good to try to prevent trade deflection</a:t>
            </a:r>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21</a:t>
            </a:fld>
            <a:endParaRPr lang="en-US"/>
          </a:p>
        </p:txBody>
      </p:sp>
    </p:spTree>
    <p:extLst>
      <p:ext uri="{BB962C8B-B14F-4D97-AF65-F5344CB8AC3E}">
        <p14:creationId xmlns:p14="http://schemas.microsoft.com/office/powerpoint/2010/main" val="25375086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868362"/>
          </a:xfrm>
        </p:spPr>
        <p:txBody>
          <a:bodyPr>
            <a:norm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customs union</a:t>
            </a:r>
            <a:endParaRPr lang="en-US" altLang="en-US" sz="3600" dirty="0">
              <a:latin typeface="Arial" panose="020B0604020202020204" pitchFamily="34" charset="0"/>
              <a:ea typeface="Times New Roman" panose="02020603050405020304" pitchFamily="18" charset="0"/>
            </a:endParaRPr>
          </a:p>
        </p:txBody>
      </p:sp>
      <p:sp>
        <p:nvSpPr>
          <p:cNvPr id="3" name="Content Placeholder 2"/>
          <p:cNvSpPr>
            <a:spLocks noGrp="1"/>
          </p:cNvSpPr>
          <p:nvPr>
            <p:ph sz="quarter" idx="1"/>
          </p:nvPr>
        </p:nvSpPr>
        <p:spPr>
          <a:xfrm>
            <a:off x="457200" y="1143000"/>
            <a:ext cx="7671816" cy="5330952"/>
          </a:xfrm>
        </p:spPr>
        <p:txBody>
          <a:bodyPr>
            <a:normAutofit lnSpcReduction="10000"/>
          </a:bodyPr>
          <a:lstStyle/>
          <a:p>
            <a:pPr algn="just" eaLnBrk="0" fontAlgn="base" hangingPunct="0">
              <a:lnSpc>
                <a:spcPct val="150000"/>
              </a:lnSpc>
              <a:spcBef>
                <a:spcPct val="0"/>
              </a:spcBef>
              <a:spcAft>
                <a:spcPct val="0"/>
              </a:spcAft>
              <a:buClrTx/>
              <a:buSzTx/>
              <a:tabLst>
                <a:tab pos="685800" algn="l"/>
              </a:tabLst>
            </a:pPr>
            <a:r>
              <a:rPr lang="en-US" altLang="en-US" dirty="0" smtClean="0">
                <a:latin typeface="Arial" panose="020B0604020202020204" pitchFamily="34" charset="0"/>
                <a:ea typeface="Times New Roman" panose="02020603050405020304" pitchFamily="18" charset="0"/>
              </a:rPr>
              <a:t>A </a:t>
            </a:r>
            <a:r>
              <a:rPr lang="en-US" altLang="en-US" b="1" dirty="0">
                <a:latin typeface="Arial" panose="020B0604020202020204" pitchFamily="34" charset="0"/>
                <a:ea typeface="Times New Roman" panose="02020603050405020304" pitchFamily="18" charset="0"/>
              </a:rPr>
              <a:t>customs union</a:t>
            </a:r>
            <a:r>
              <a:rPr lang="en-US" altLang="en-US" dirty="0">
                <a:latin typeface="Arial" panose="020B0604020202020204" pitchFamily="34" charset="0"/>
                <a:ea typeface="Times New Roman" panose="02020603050405020304" pitchFamily="18" charset="0"/>
              </a:rPr>
              <a:t> combines the elimination of barriers to internal trade among member countries with the adoption of common external trade policies toward nonmembers.  </a:t>
            </a:r>
            <a:endParaRPr lang="en-US" altLang="en-US"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buClrTx/>
              <a:buSzTx/>
              <a:tabLst>
                <a:tab pos="685800" algn="l"/>
              </a:tabLst>
            </a:pPr>
            <a:r>
              <a:rPr lang="en-US" altLang="en-US" dirty="0" smtClean="0">
                <a:latin typeface="Arial" panose="020B0604020202020204" pitchFamily="34" charset="0"/>
                <a:ea typeface="Times New Roman" panose="02020603050405020304" pitchFamily="18" charset="0"/>
              </a:rPr>
              <a:t>Trade </a:t>
            </a:r>
            <a:r>
              <a:rPr lang="en-US" altLang="en-US" dirty="0">
                <a:latin typeface="Arial" panose="020B0604020202020204" pitchFamily="34" charset="0"/>
                <a:ea typeface="Times New Roman" panose="02020603050405020304" pitchFamily="18" charset="0"/>
              </a:rPr>
              <a:t>deflection is not an issue in a customs union since member countries treat nonmembers in a uniform manner.  </a:t>
            </a:r>
            <a:endParaRPr lang="en-US" altLang="en-US"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buClrTx/>
              <a:buSzTx/>
              <a:tabLst>
                <a:tab pos="685800" algn="l"/>
              </a:tabLst>
            </a:pPr>
            <a:r>
              <a:rPr lang="en-US" altLang="en-US" dirty="0" smtClean="0">
                <a:latin typeface="Arial" panose="020B0604020202020204" pitchFamily="34" charset="0"/>
                <a:ea typeface="Times New Roman" panose="02020603050405020304" pitchFamily="18" charset="0"/>
              </a:rPr>
              <a:t>A </a:t>
            </a:r>
            <a:r>
              <a:rPr lang="en-US" altLang="en-US" dirty="0">
                <a:latin typeface="Arial" panose="020B0604020202020204" pitchFamily="34" charset="0"/>
                <a:ea typeface="Times New Roman" panose="02020603050405020304" pitchFamily="18" charset="0"/>
              </a:rPr>
              <a:t>current example of a customs union is the Mercosur Accord, an agreement among Argentina, Brazil, Paraguay, and Uruguay</a:t>
            </a:r>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22</a:t>
            </a:fld>
            <a:endParaRPr lang="en-US"/>
          </a:p>
        </p:txBody>
      </p:sp>
    </p:spTree>
    <p:extLst>
      <p:ext uri="{BB962C8B-B14F-4D97-AF65-F5344CB8AC3E}">
        <p14:creationId xmlns:p14="http://schemas.microsoft.com/office/powerpoint/2010/main" val="893533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a:r>
              <a:rPr lang="en-US" sz="3600" dirty="0" smtClean="0">
                <a:latin typeface="Arial" panose="020B0604020202020204" pitchFamily="34" charset="0"/>
                <a:cs typeface="Arial" panose="020B0604020202020204" pitchFamily="34" charset="0"/>
              </a:rPr>
              <a:t>common market</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p:txBody>
          <a:bodyPr/>
          <a:lstStyle/>
          <a:p>
            <a:pPr lvl="0" algn="just">
              <a:lnSpc>
                <a:spcPct val="150000"/>
              </a:lnSpc>
            </a:pPr>
            <a:r>
              <a:rPr lang="en-US" dirty="0" smtClean="0">
                <a:latin typeface="Arial" panose="020B0604020202020204" pitchFamily="34" charset="0"/>
                <a:cs typeface="Arial" panose="020B0604020202020204" pitchFamily="34" charset="0"/>
              </a:rPr>
              <a:t>A </a:t>
            </a:r>
            <a:r>
              <a:rPr lang="en-US" b="1" dirty="0">
                <a:latin typeface="Arial" panose="020B0604020202020204" pitchFamily="34" charset="0"/>
                <a:cs typeface="Arial" panose="020B0604020202020204" pitchFamily="34" charset="0"/>
              </a:rPr>
              <a:t>common market</a:t>
            </a:r>
            <a:r>
              <a:rPr lang="en-US" dirty="0">
                <a:latin typeface="Arial" panose="020B0604020202020204" pitchFamily="34" charset="0"/>
                <a:cs typeface="Arial" panose="020B0604020202020204" pitchFamily="34" charset="0"/>
              </a:rPr>
              <a:t> combines the elements of a customs union with a policy that allows for the mobility of factors of production.  </a:t>
            </a:r>
            <a:endParaRPr lang="en-US" dirty="0" smtClean="0">
              <a:latin typeface="Arial" panose="020B0604020202020204" pitchFamily="34" charset="0"/>
              <a:cs typeface="Arial" panose="020B0604020202020204" pitchFamily="34" charset="0"/>
            </a:endParaRPr>
          </a:p>
          <a:p>
            <a:pPr lvl="0" algn="just">
              <a:lnSpc>
                <a:spcPct val="150000"/>
              </a:lnSpc>
            </a:pPr>
            <a:r>
              <a:rPr lang="en-US" dirty="0" smtClean="0">
                <a:latin typeface="Arial" panose="020B0604020202020204" pitchFamily="34" charset="0"/>
                <a:cs typeface="Arial" panose="020B0604020202020204" pitchFamily="34" charset="0"/>
              </a:rPr>
              <a:t>Productivity </a:t>
            </a:r>
            <a:r>
              <a:rPr lang="en-US" dirty="0">
                <a:latin typeface="Arial" panose="020B0604020202020204" pitchFamily="34" charset="0"/>
                <a:cs typeface="Arial" panose="020B0604020202020204" pitchFamily="34" charset="0"/>
              </a:rPr>
              <a:t>is expected to rise in a common market because factors of production are free to locate where the returns to them are highest.  </a:t>
            </a:r>
            <a:endParaRPr lang="en-US" dirty="0" smtClean="0">
              <a:latin typeface="Arial" panose="020B0604020202020204" pitchFamily="34" charset="0"/>
              <a:cs typeface="Arial" panose="020B0604020202020204" pitchFamily="34" charset="0"/>
            </a:endParaRPr>
          </a:p>
          <a:p>
            <a:pPr lvl="0"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European Union is an example of a common market.</a:t>
            </a: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23</a:t>
            </a:fld>
            <a:endParaRPr lang="en-US"/>
          </a:p>
        </p:txBody>
      </p:sp>
    </p:spTree>
    <p:extLst>
      <p:ext uri="{BB962C8B-B14F-4D97-AF65-F5344CB8AC3E}">
        <p14:creationId xmlns:p14="http://schemas.microsoft.com/office/powerpoint/2010/main" val="6546172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spcAft>
                <a:spcPct val="0"/>
              </a:spcAft>
              <a:tabLst>
                <a:tab pos="457200" algn="l"/>
              </a:tabLst>
            </a:pPr>
            <a:r>
              <a:rPr lang="en-US" altLang="en-US" sz="3600" dirty="0" smtClean="0">
                <a:latin typeface="Arial" panose="020B0604020202020204" pitchFamily="34" charset="0"/>
                <a:ea typeface="Times New Roman" panose="02020603050405020304" pitchFamily="18" charset="0"/>
              </a:rPr>
              <a:t>economic union</a:t>
            </a:r>
            <a:endParaRPr lang="en-US" altLang="en-US" sz="3600" dirty="0">
              <a:latin typeface="Arial" panose="020B0604020202020204" pitchFamily="34" charset="0"/>
              <a:ea typeface="Times New Roman" panose="02020603050405020304" pitchFamily="18" charset="0"/>
            </a:endParaRPr>
          </a:p>
        </p:txBody>
      </p:sp>
      <p:sp>
        <p:nvSpPr>
          <p:cNvPr id="3" name="Content Placeholder 2"/>
          <p:cNvSpPr>
            <a:spLocks noGrp="1"/>
          </p:cNvSpPr>
          <p:nvPr>
            <p:ph sz="quarter" idx="1"/>
          </p:nvPr>
        </p:nvSpPr>
        <p:spPr/>
        <p:txBody>
          <a:bodyPr>
            <a:normAutofit lnSpcReduction="10000"/>
          </a:bodyPr>
          <a:lstStyle/>
          <a:p>
            <a:pPr algn="just" eaLnBrk="0" fontAlgn="base" hangingPunct="0">
              <a:lnSpc>
                <a:spcPct val="150000"/>
              </a:lnSpc>
              <a:spcBef>
                <a:spcPct val="0"/>
              </a:spcBef>
              <a:spcAft>
                <a:spcPct val="0"/>
              </a:spcAft>
              <a:buClrTx/>
              <a:buSzTx/>
              <a:buFont typeface="Wingdings" panose="05000000000000000000" pitchFamily="2" charset="2"/>
              <a:buChar char="v"/>
              <a:tabLst>
                <a:tab pos="457200" algn="l"/>
              </a:tabLst>
            </a:pPr>
            <a:r>
              <a:rPr lang="en-US" altLang="en-US" dirty="0" smtClean="0">
                <a:latin typeface="Arial" panose="020B0604020202020204" pitchFamily="34" charset="0"/>
                <a:ea typeface="Times New Roman" panose="02020603050405020304" pitchFamily="18" charset="0"/>
              </a:rPr>
              <a:t>An</a:t>
            </a:r>
            <a:r>
              <a:rPr lang="en-US" altLang="en-US" b="1" dirty="0" smtClean="0">
                <a:latin typeface="Arial" panose="020B0604020202020204" pitchFamily="34" charset="0"/>
                <a:ea typeface="Times New Roman" panose="02020603050405020304" pitchFamily="18" charset="0"/>
              </a:rPr>
              <a:t> </a:t>
            </a:r>
            <a:r>
              <a:rPr lang="en-US" altLang="en-US" b="1" dirty="0">
                <a:latin typeface="Arial" panose="020B0604020202020204" pitchFamily="34" charset="0"/>
                <a:ea typeface="Times New Roman" panose="02020603050405020304" pitchFamily="18" charset="0"/>
              </a:rPr>
              <a:t>economic union</a:t>
            </a:r>
            <a:r>
              <a:rPr lang="en-US" altLang="en-US" dirty="0">
                <a:latin typeface="Arial" panose="020B0604020202020204" pitchFamily="34" charset="0"/>
                <a:ea typeface="Times New Roman" panose="02020603050405020304" pitchFamily="18" charset="0"/>
              </a:rPr>
              <a:t> eliminates trade barriers between member countries, establishes a common external trade policy, follows a policy of factor mobility, and coordinates economic policies of member countries.  </a:t>
            </a:r>
            <a:endParaRPr lang="en-US" altLang="en-US"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buClrTx/>
              <a:buSzTx/>
              <a:buFont typeface="Wingdings" panose="05000000000000000000" pitchFamily="2" charset="2"/>
              <a:buChar char="v"/>
              <a:tabLst>
                <a:tab pos="457200" algn="l"/>
              </a:tabLst>
            </a:pPr>
            <a:r>
              <a:rPr lang="en-US" altLang="en-US" dirty="0" smtClean="0">
                <a:latin typeface="Arial" panose="020B0604020202020204" pitchFamily="34" charset="0"/>
                <a:ea typeface="Times New Roman" panose="02020603050405020304" pitchFamily="18" charset="0"/>
              </a:rPr>
              <a:t>An </a:t>
            </a:r>
            <a:r>
              <a:rPr lang="en-US" altLang="en-US" dirty="0">
                <a:latin typeface="Arial" panose="020B0604020202020204" pitchFamily="34" charset="0"/>
                <a:ea typeface="Times New Roman" panose="02020603050405020304" pitchFamily="18" charset="0"/>
              </a:rPr>
              <a:t>example of an economic union is the Belgium-Luxembourg Economic Union. </a:t>
            </a:r>
            <a:endParaRPr lang="en-US" altLang="en-US"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buClrTx/>
              <a:buSzTx/>
              <a:buFont typeface="Wingdings" panose="05000000000000000000" pitchFamily="2" charset="2"/>
              <a:buChar char="v"/>
              <a:tabLst>
                <a:tab pos="457200" algn="l"/>
              </a:tabLst>
            </a:pPr>
            <a:r>
              <a:rPr lang="en-US" altLang="en-US" dirty="0" smtClean="0">
                <a:latin typeface="Arial" panose="020B0604020202020204" pitchFamily="34" charset="0"/>
                <a:ea typeface="Times New Roman" panose="02020603050405020304" pitchFamily="18" charset="0"/>
              </a:rPr>
              <a:t>In </a:t>
            </a:r>
            <a:r>
              <a:rPr lang="en-US" altLang="en-US" dirty="0">
                <a:latin typeface="Arial" panose="020B0604020202020204" pitchFamily="34" charset="0"/>
                <a:ea typeface="Times New Roman" panose="02020603050405020304" pitchFamily="18" charset="0"/>
              </a:rPr>
              <a:t>addition, the European Union is currently moving toward economic union status</a:t>
            </a:r>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24</a:t>
            </a:fld>
            <a:endParaRPr lang="en-US"/>
          </a:p>
        </p:txBody>
      </p:sp>
    </p:spTree>
    <p:extLst>
      <p:ext uri="{BB962C8B-B14F-4D97-AF65-F5344CB8AC3E}">
        <p14:creationId xmlns:p14="http://schemas.microsoft.com/office/powerpoint/2010/main" val="3739934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spcAft>
                <a:spcPct val="0"/>
              </a:spcAft>
              <a:tabLst>
                <a:tab pos="914400" algn="l"/>
              </a:tabLst>
            </a:pPr>
            <a:r>
              <a:rPr lang="en-US" altLang="en-US" sz="3600" dirty="0" smtClean="0">
                <a:latin typeface="Arial" panose="020B0604020202020204" pitchFamily="34" charset="0"/>
                <a:ea typeface="Times New Roman" panose="02020603050405020304" pitchFamily="18" charset="0"/>
              </a:rPr>
              <a:t>political union    </a:t>
            </a:r>
            <a:endParaRPr lang="en-US" altLang="en-US" sz="2400" dirty="0">
              <a:latin typeface="Arial" panose="020B0604020202020204" pitchFamily="34" charset="0"/>
            </a:endParaRPr>
          </a:p>
        </p:txBody>
      </p:sp>
      <p:sp>
        <p:nvSpPr>
          <p:cNvPr id="3" name="Content Placeholder 2"/>
          <p:cNvSpPr>
            <a:spLocks noGrp="1"/>
          </p:cNvSpPr>
          <p:nvPr>
            <p:ph sz="quarter" idx="1"/>
          </p:nvPr>
        </p:nvSpPr>
        <p:spPr/>
        <p:txBody>
          <a:bodyPr/>
          <a:lstStyle/>
          <a:p>
            <a:pPr lvl="0" algn="just" eaLnBrk="0" fontAlgn="base" hangingPunct="0">
              <a:lnSpc>
                <a:spcPct val="150000"/>
              </a:lnSpc>
              <a:spcBef>
                <a:spcPct val="0"/>
              </a:spcBef>
              <a:spcAft>
                <a:spcPct val="0"/>
              </a:spcAft>
              <a:buClrTx/>
              <a:buSzTx/>
              <a:buFont typeface="Wingdings" panose="05000000000000000000" pitchFamily="2" charset="2"/>
              <a:buChar char="Ø"/>
              <a:tabLst>
                <a:tab pos="914400" algn="l"/>
              </a:tabLst>
            </a:pPr>
            <a:r>
              <a:rPr lang="en-US" altLang="en-US" dirty="0" smtClean="0">
                <a:latin typeface="Arial" panose="020B0604020202020204" pitchFamily="34" charset="0"/>
                <a:ea typeface="Times New Roman" panose="02020603050405020304" pitchFamily="18" charset="0"/>
              </a:rPr>
              <a:t>A </a:t>
            </a:r>
            <a:r>
              <a:rPr lang="en-US" altLang="en-US" b="1" dirty="0">
                <a:latin typeface="Arial" panose="020B0604020202020204" pitchFamily="34" charset="0"/>
                <a:ea typeface="Times New Roman" panose="02020603050405020304" pitchFamily="18" charset="0"/>
              </a:rPr>
              <a:t>political union</a:t>
            </a:r>
            <a:r>
              <a:rPr lang="en-US" altLang="en-US" dirty="0">
                <a:latin typeface="Arial" panose="020B0604020202020204" pitchFamily="34" charset="0"/>
                <a:ea typeface="Times New Roman" panose="02020603050405020304" pitchFamily="18" charset="0"/>
              </a:rPr>
              <a:t> combines the elements of an economic union with the added feature of complete political integration.  </a:t>
            </a:r>
            <a:endParaRPr lang="en-US" altLang="en-US" dirty="0" smtClean="0">
              <a:latin typeface="Arial" panose="020B0604020202020204" pitchFamily="34" charset="0"/>
              <a:ea typeface="Times New Roman" panose="02020603050405020304" pitchFamily="18" charset="0"/>
            </a:endParaRPr>
          </a:p>
          <a:p>
            <a:pPr lvl="0" algn="just" eaLnBrk="0" fontAlgn="base" hangingPunct="0">
              <a:lnSpc>
                <a:spcPct val="150000"/>
              </a:lnSpc>
              <a:spcBef>
                <a:spcPct val="0"/>
              </a:spcBef>
              <a:spcAft>
                <a:spcPct val="0"/>
              </a:spcAft>
              <a:buClrTx/>
              <a:buSzTx/>
              <a:buFont typeface="Wingdings" panose="05000000000000000000" pitchFamily="2" charset="2"/>
              <a:buChar char="Ø"/>
              <a:tabLst>
                <a:tab pos="9144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United States, transformed from 13 separate colonies into one, is an example of a political union</a:t>
            </a:r>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25</a:t>
            </a:fld>
            <a:endParaRPr lang="en-US"/>
          </a:p>
        </p:txBody>
      </p:sp>
    </p:spTree>
    <p:extLst>
      <p:ext uri="{BB962C8B-B14F-4D97-AF65-F5344CB8AC3E}">
        <p14:creationId xmlns:p14="http://schemas.microsoft.com/office/powerpoint/2010/main" val="14062370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the impact of economic integration on firms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p:txBody>
          <a:bodyPr>
            <a:noAutofit/>
          </a:bodyPr>
          <a:lstStyle/>
          <a:p>
            <a:pPr lvl="0" algn="just">
              <a:lnSpc>
                <a:spcPct val="150000"/>
              </a:lnSpc>
            </a:pPr>
            <a:r>
              <a:rPr lang="en-US" dirty="0" smtClean="0">
                <a:latin typeface="Arial" panose="020B0604020202020204" pitchFamily="34" charset="0"/>
                <a:cs typeface="Arial" panose="020B0604020202020204" pitchFamily="34" charset="0"/>
              </a:rPr>
              <a:t>Regional </a:t>
            </a:r>
            <a:r>
              <a:rPr lang="en-US" dirty="0">
                <a:latin typeface="Arial" panose="020B0604020202020204" pitchFamily="34" charset="0"/>
                <a:cs typeface="Arial" panose="020B0604020202020204" pitchFamily="34" charset="0"/>
              </a:rPr>
              <a:t>economic integration has both advantages and disadvantages for businesses.  </a:t>
            </a:r>
            <a:endParaRPr lang="en-US" dirty="0" smtClean="0">
              <a:latin typeface="Arial" panose="020B0604020202020204" pitchFamily="34" charset="0"/>
              <a:cs typeface="Arial" panose="020B0604020202020204" pitchFamily="34" charset="0"/>
            </a:endParaRPr>
          </a:p>
          <a:p>
            <a:pPr lvl="0" algn="just">
              <a:lnSpc>
                <a:spcPct val="150000"/>
              </a:lnSpc>
            </a:pPr>
            <a:r>
              <a:rPr lang="en-US" dirty="0" smtClean="0">
                <a:latin typeface="Arial" panose="020B0604020202020204" pitchFamily="34" charset="0"/>
                <a:cs typeface="Arial" panose="020B0604020202020204" pitchFamily="34" charset="0"/>
              </a:rPr>
              <a:t>On </a:t>
            </a:r>
            <a:r>
              <a:rPr lang="en-US" dirty="0">
                <a:latin typeface="Arial" panose="020B0604020202020204" pitchFamily="34" charset="0"/>
                <a:cs typeface="Arial" panose="020B0604020202020204" pitchFamily="34" charset="0"/>
              </a:rPr>
              <a:t>the positive side, because the elimination of trade barriers among member countries opens up new markets, firms can gain scale economies from longer production runs.  </a:t>
            </a:r>
            <a:endParaRPr lang="en-US" dirty="0" smtClean="0">
              <a:latin typeface="Arial" panose="020B0604020202020204" pitchFamily="34" charset="0"/>
              <a:cs typeface="Arial" panose="020B0604020202020204" pitchFamily="34" charset="0"/>
            </a:endParaRPr>
          </a:p>
          <a:p>
            <a:pPr lvl="0"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lower costs also provide an advantage when operating in nonmember countries.  </a:t>
            </a:r>
            <a:endParaRPr lang="en-US"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26</a:t>
            </a:fld>
            <a:endParaRPr lang="en-US"/>
          </a:p>
        </p:txBody>
      </p:sp>
    </p:spTree>
    <p:extLst>
      <p:ext uri="{BB962C8B-B14F-4D97-AF65-F5344CB8AC3E}">
        <p14:creationId xmlns:p14="http://schemas.microsoft.com/office/powerpoint/2010/main" val="4040454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the impact of economic integration on firms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a:xfrm>
            <a:off x="457200" y="1417638"/>
            <a:ext cx="7671816" cy="5056314"/>
          </a:xfrm>
        </p:spPr>
        <p:txBody>
          <a:bodyPr>
            <a:noAutofit/>
          </a:bodyPr>
          <a:lstStyle/>
          <a:p>
            <a:pPr lvl="0" algn="just">
              <a:lnSpc>
                <a:spcPct val="150000"/>
              </a:lnSpc>
            </a:pPr>
            <a:r>
              <a:rPr lang="en-US" dirty="0" smtClean="0">
                <a:latin typeface="Arial" panose="020B0604020202020204" pitchFamily="34" charset="0"/>
                <a:cs typeface="Arial" panose="020B0604020202020204" pitchFamily="34" charset="0"/>
              </a:rPr>
              <a:t>However</a:t>
            </a:r>
            <a:r>
              <a:rPr lang="en-US" dirty="0">
                <a:latin typeface="Arial" panose="020B0604020202020204" pitchFamily="34" charset="0"/>
                <a:cs typeface="Arial" panose="020B0604020202020204" pitchFamily="34" charset="0"/>
              </a:rPr>
              <a:t>, competition in the home market may be increased as firms in nonmember countries increase their investment as they seek insider status.</a:t>
            </a:r>
          </a:p>
          <a:p>
            <a:pPr algn="just">
              <a:lnSpc>
                <a:spcPct val="150000"/>
              </a:lnSpc>
            </a:pPr>
            <a:r>
              <a:rPr lang="en-US" dirty="0">
                <a:latin typeface="Arial" panose="020B0604020202020204" pitchFamily="34" charset="0"/>
                <a:cs typeface="Arial" panose="020B0604020202020204" pitchFamily="34" charset="0"/>
              </a:rPr>
              <a:t>Economic integration may help a country as a whole, but hurt particular sectors or communities within a country.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Therefore</a:t>
            </a:r>
            <a:r>
              <a:rPr lang="en-US" dirty="0">
                <a:latin typeface="Arial" panose="020B0604020202020204" pitchFamily="34" charset="0"/>
                <a:cs typeface="Arial" panose="020B0604020202020204" pitchFamily="34" charset="0"/>
              </a:rPr>
              <a:t>, integration is not always fully supported and agreements frequently include certain exemptions.</a:t>
            </a: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27</a:t>
            </a:fld>
            <a:endParaRPr lang="en-US"/>
          </a:p>
        </p:txBody>
      </p:sp>
    </p:spTree>
    <p:extLst>
      <p:ext uri="{BB962C8B-B14F-4D97-AF65-F5344CB8AC3E}">
        <p14:creationId xmlns:p14="http://schemas.microsoft.com/office/powerpoint/2010/main" val="28117436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the </a:t>
            </a:r>
            <a:r>
              <a:rPr lang="en-US" sz="3600" dirty="0" err="1" smtClean="0">
                <a:latin typeface="Arial" panose="020B0604020202020204" pitchFamily="34" charset="0"/>
                <a:cs typeface="Arial" panose="020B0604020202020204" pitchFamily="34" charset="0"/>
              </a:rPr>
              <a:t>european</a:t>
            </a:r>
            <a:r>
              <a:rPr lang="en-US" sz="3600" dirty="0" smtClean="0">
                <a:latin typeface="Arial" panose="020B0604020202020204" pitchFamily="34" charset="0"/>
                <a:cs typeface="Arial" panose="020B0604020202020204" pitchFamily="34" charset="0"/>
              </a:rPr>
              <a:t> union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a:xfrm>
            <a:off x="457200" y="1600200"/>
            <a:ext cx="7671816" cy="48737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a:latin typeface="Arial" panose="020B0604020202020204" pitchFamily="34" charset="0"/>
                <a:ea typeface="Times New Roman" panose="02020603050405020304" pitchFamily="18" charset="0"/>
              </a:rPr>
              <a:t>The European Union (EU) is the most important trading bloc in the world today.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27 </a:t>
            </a:r>
            <a:r>
              <a:rPr lang="en-US" altLang="en-US" dirty="0">
                <a:latin typeface="Arial" panose="020B0604020202020204" pitchFamily="34" charset="0"/>
                <a:ea typeface="Times New Roman" panose="02020603050405020304" pitchFamily="18" charset="0"/>
              </a:rPr>
              <a:t>countries currently “belong” to the EU, making it the world’s richest market, with a total GDP of $14.4 trillion. </a:t>
            </a:r>
            <a:r>
              <a:rPr lang="en-US" altLang="en-US" b="1" dirty="0">
                <a:latin typeface="Arial" panose="020B0604020202020204" pitchFamily="34" charset="0"/>
                <a:ea typeface="Times New Roman" panose="02020603050405020304" pitchFamily="18" charset="0"/>
              </a:rPr>
              <a:t> </a:t>
            </a:r>
            <a:endParaRPr lang="en-US" altLang="en-US" dirty="0">
              <a:latin typeface="Arial" panose="020B0604020202020204" pitchFamily="34"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a:latin typeface="Arial" panose="020B0604020202020204" pitchFamily="34" charset="0"/>
                <a:ea typeface="Times New Roman" panose="02020603050405020304" pitchFamily="18" charset="0"/>
              </a:rPr>
              <a:t>The European Economic Community (EEC) was established at the </a:t>
            </a:r>
            <a:r>
              <a:rPr lang="en-US" altLang="en-US" b="1" dirty="0">
                <a:latin typeface="Arial" panose="020B0604020202020204" pitchFamily="34" charset="0"/>
                <a:ea typeface="Times New Roman" panose="02020603050405020304" pitchFamily="18" charset="0"/>
              </a:rPr>
              <a:t>Treaty of Rome</a:t>
            </a:r>
            <a:r>
              <a:rPr lang="en-US" altLang="en-US" dirty="0">
                <a:latin typeface="Arial" panose="020B0604020202020204" pitchFamily="34" charset="0"/>
                <a:ea typeface="Times New Roman" panose="02020603050405020304" pitchFamily="18" charset="0"/>
              </a:rPr>
              <a:t> in 1957 by six nations (Belgium, France, Luxembourg, Germany, Italy, and the Netherlands).  </a:t>
            </a:r>
            <a:endParaRPr lang="en-US" altLang="en-US" dirty="0" smtClean="0">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28</a:t>
            </a:fld>
            <a:endParaRPr lang="en-US"/>
          </a:p>
        </p:txBody>
      </p:sp>
    </p:spTree>
    <p:extLst>
      <p:ext uri="{BB962C8B-B14F-4D97-AF65-F5344CB8AC3E}">
        <p14:creationId xmlns:p14="http://schemas.microsoft.com/office/powerpoint/2010/main" val="32545150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the </a:t>
            </a:r>
            <a:r>
              <a:rPr lang="en-US" sz="3600" dirty="0" err="1" smtClean="0">
                <a:latin typeface="Arial" panose="020B0604020202020204" pitchFamily="34" charset="0"/>
                <a:cs typeface="Arial" panose="020B0604020202020204" pitchFamily="34" charset="0"/>
              </a:rPr>
              <a:t>european</a:t>
            </a:r>
            <a:r>
              <a:rPr lang="en-US" sz="3600" dirty="0" smtClean="0">
                <a:latin typeface="Arial" panose="020B0604020202020204" pitchFamily="34" charset="0"/>
                <a:cs typeface="Arial" panose="020B0604020202020204" pitchFamily="34" charset="0"/>
              </a:rPr>
              <a:t> union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a:xfrm>
            <a:off x="457200" y="1600200"/>
            <a:ext cx="7671816" cy="48737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goal of the EEC was to create a common market.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name EU was a result of a name change in 1993.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In </a:t>
            </a:r>
            <a:r>
              <a:rPr lang="en-US" altLang="en-US" dirty="0">
                <a:latin typeface="Arial" panose="020B0604020202020204" pitchFamily="34" charset="0"/>
                <a:ea typeface="Times New Roman" panose="02020603050405020304" pitchFamily="18" charset="0"/>
              </a:rPr>
              <a:t>1995, Austria, Finland, and Sweden joined the </a:t>
            </a:r>
            <a:r>
              <a:rPr lang="en-US" altLang="en-US" dirty="0" smtClean="0">
                <a:latin typeface="Arial" panose="020B0604020202020204" pitchFamily="34" charset="0"/>
                <a:ea typeface="Times New Roman" panose="02020603050405020304" pitchFamily="18" charset="0"/>
              </a:rPr>
              <a:t>EU.</a:t>
            </a: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In </a:t>
            </a:r>
            <a:r>
              <a:rPr lang="en-US" altLang="en-US" dirty="0">
                <a:latin typeface="Arial" panose="020B0604020202020204" pitchFamily="34" charset="0"/>
                <a:ea typeface="Times New Roman" panose="02020603050405020304" pitchFamily="18" charset="0"/>
              </a:rPr>
              <a:t>2004, Cyprus, the Czech Republic, Estonia, Hungary, Latvia, Lithuania, Malta, Poland, the Slovak Republic, and Slovenia </a:t>
            </a:r>
            <a:r>
              <a:rPr lang="en-US" altLang="en-US" dirty="0" smtClean="0">
                <a:latin typeface="Arial" panose="020B0604020202020204" pitchFamily="34" charset="0"/>
                <a:ea typeface="Times New Roman" panose="02020603050405020304" pitchFamily="18" charset="0"/>
              </a:rPr>
              <a:t>joined.</a:t>
            </a: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Norway </a:t>
            </a:r>
            <a:r>
              <a:rPr lang="en-US" altLang="en-US" dirty="0">
                <a:latin typeface="Arial" panose="020B0604020202020204" pitchFamily="34" charset="0"/>
                <a:ea typeface="Times New Roman" panose="02020603050405020304" pitchFamily="18" charset="0"/>
              </a:rPr>
              <a:t>and Switzerland are the only major Western European nations that do not belong to the EU</a:t>
            </a:r>
            <a:r>
              <a:rPr lang="en-US" altLang="en-US" dirty="0">
                <a:latin typeface="Arial" panose="020B0604020202020204" pitchFamily="34" charset="0"/>
              </a:rPr>
              <a:t> </a:t>
            </a: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29</a:t>
            </a:fld>
            <a:endParaRPr lang="en-US"/>
          </a:p>
        </p:txBody>
      </p:sp>
    </p:spTree>
    <p:extLst>
      <p:ext uri="{BB962C8B-B14F-4D97-AF65-F5344CB8AC3E}">
        <p14:creationId xmlns:p14="http://schemas.microsoft.com/office/powerpoint/2010/main" val="10859642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sz="3600" cap="none" dirty="0" smtClean="0">
                <a:solidFill>
                  <a:schemeClr val="tx1"/>
                </a:solidFill>
                <a:latin typeface="Arial" panose="020B0604020202020204" pitchFamily="34" charset="0"/>
                <a:ea typeface="Times New Roman" panose="02020603050405020304" pitchFamily="18" charset="0"/>
              </a:rPr>
              <a:t>Governing The European Union </a:t>
            </a:r>
            <a:endParaRPr lang="en-US" sz="3600" dirty="0"/>
          </a:p>
        </p:txBody>
      </p:sp>
      <p:sp>
        <p:nvSpPr>
          <p:cNvPr id="3" name="Content Placeholder 2"/>
          <p:cNvSpPr>
            <a:spLocks noGrp="1"/>
          </p:cNvSpPr>
          <p:nvPr>
            <p:ph sz="quarter" idx="1"/>
          </p:nvPr>
        </p:nvSpPr>
        <p:spPr/>
        <p:txBody>
          <a:bodyPr>
            <a:noAutofit/>
          </a:bodyPr>
          <a:lstStyle/>
          <a:p>
            <a:pPr algn="just" eaLnBrk="0" fontAlgn="base" hangingPunct="0">
              <a:lnSpc>
                <a:spcPct val="150000"/>
              </a:lnSpc>
              <a:spcBef>
                <a:spcPct val="0"/>
              </a:spcBef>
              <a:spcAft>
                <a:spcPct val="0"/>
              </a:spcAft>
              <a:buClrTx/>
              <a:buSzTx/>
            </a:pPr>
            <a:r>
              <a:rPr lang="en-US" altLang="en-US" dirty="0">
                <a:latin typeface="Arial" panose="020B0604020202020204" pitchFamily="34" charset="0"/>
                <a:ea typeface="Times New Roman" panose="02020603050405020304" pitchFamily="18" charset="0"/>
              </a:rPr>
              <a:t>The EU is governed by four organizations. </a:t>
            </a:r>
            <a:endParaRPr lang="en-US" altLang="en-US"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buClrTx/>
              <a:buSzTx/>
            </a:pPr>
            <a:r>
              <a:rPr lang="en-US" altLang="en-US" dirty="0" smtClean="0">
                <a:latin typeface="Arial" panose="020B0604020202020204" pitchFamily="34" charset="0"/>
                <a:ea typeface="Times New Roman" panose="02020603050405020304" pitchFamily="18" charset="0"/>
              </a:rPr>
              <a:t>The </a:t>
            </a:r>
            <a:r>
              <a:rPr lang="en-US" altLang="en-US" b="1" dirty="0">
                <a:latin typeface="Arial" panose="020B0604020202020204" pitchFamily="34" charset="0"/>
                <a:ea typeface="Times New Roman" panose="02020603050405020304" pitchFamily="18" charset="0"/>
              </a:rPr>
              <a:t>Council of the Economic Union</a:t>
            </a:r>
            <a:r>
              <a:rPr lang="en-US" altLang="en-US" dirty="0">
                <a:latin typeface="Arial" panose="020B0604020202020204" pitchFamily="34" charset="0"/>
                <a:ea typeface="Times New Roman" panose="02020603050405020304" pitchFamily="18" charset="0"/>
              </a:rPr>
              <a:t>,</a:t>
            </a:r>
            <a:r>
              <a:rPr lang="en-US" altLang="en-US" b="1" dirty="0">
                <a:latin typeface="Arial" panose="020B0604020202020204" pitchFamily="34" charset="0"/>
                <a:ea typeface="Times New Roman" panose="02020603050405020304" pitchFamily="18" charset="0"/>
              </a:rPr>
              <a:t> </a:t>
            </a:r>
            <a:r>
              <a:rPr lang="en-US" altLang="en-US" dirty="0">
                <a:latin typeface="Arial" panose="020B0604020202020204" pitchFamily="34" charset="0"/>
                <a:ea typeface="Times New Roman" panose="02020603050405020304" pitchFamily="18" charset="0"/>
              </a:rPr>
              <a:t>made up of 27 members, each of whom is responsible to his or her home government, is the EU’s main decision-making body. </a:t>
            </a:r>
            <a:endParaRPr lang="en-US" altLang="en-US"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buClrTx/>
              <a:buSzTx/>
            </a:pPr>
            <a:r>
              <a:rPr lang="en-US" altLang="en-US" dirty="0" smtClean="0">
                <a:latin typeface="Arial" panose="020B0604020202020204" pitchFamily="34" charset="0"/>
                <a:ea typeface="Times New Roman" panose="02020603050405020304" pitchFamily="18" charset="0"/>
              </a:rPr>
              <a:t>Because </a:t>
            </a:r>
            <a:r>
              <a:rPr lang="en-US" altLang="en-US" dirty="0">
                <a:latin typeface="Arial" panose="020B0604020202020204" pitchFamily="34" charset="0"/>
                <a:ea typeface="Times New Roman" panose="02020603050405020304" pitchFamily="18" charset="0"/>
              </a:rPr>
              <a:t>of its composition, the Council reflects the desire of member states to retain national sovereignty and power.  </a:t>
            </a:r>
            <a:endParaRPr lang="en-US" altLang="en-US" dirty="0" smtClean="0">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30</a:t>
            </a:fld>
            <a:endParaRPr lang="en-US"/>
          </a:p>
        </p:txBody>
      </p:sp>
    </p:spTree>
    <p:extLst>
      <p:ext uri="{BB962C8B-B14F-4D97-AF65-F5344CB8AC3E}">
        <p14:creationId xmlns:p14="http://schemas.microsoft.com/office/powerpoint/2010/main" val="35124186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92162"/>
          </a:xfrm>
        </p:spPr>
        <p:txBody>
          <a:bodyPr>
            <a:normAutofit/>
          </a:bodyPr>
          <a:lstStyle/>
          <a:p>
            <a:r>
              <a:rPr lang="en-US" altLang="en-US" sz="3600" cap="none" dirty="0" smtClean="0">
                <a:solidFill>
                  <a:schemeClr val="tx1"/>
                </a:solidFill>
                <a:latin typeface="Arial" panose="020B0604020202020204" pitchFamily="34" charset="0"/>
                <a:ea typeface="Times New Roman" panose="02020603050405020304" pitchFamily="18" charset="0"/>
              </a:rPr>
              <a:t>Governing The European Union </a:t>
            </a:r>
            <a:endParaRPr lang="en-US" sz="3600" dirty="0"/>
          </a:p>
        </p:txBody>
      </p:sp>
      <p:sp>
        <p:nvSpPr>
          <p:cNvPr id="3" name="Content Placeholder 2"/>
          <p:cNvSpPr>
            <a:spLocks noGrp="1"/>
          </p:cNvSpPr>
          <p:nvPr>
            <p:ph sz="quarter" idx="1"/>
          </p:nvPr>
        </p:nvSpPr>
        <p:spPr>
          <a:xfrm>
            <a:off x="457200" y="1098331"/>
            <a:ext cx="7671816" cy="5056314"/>
          </a:xfrm>
        </p:spPr>
        <p:txBody>
          <a:bodyPr>
            <a:noAutofit/>
          </a:bodyPr>
          <a:lstStyle/>
          <a:p>
            <a:pPr algn="just" eaLnBrk="0" fontAlgn="base" hangingPunct="0">
              <a:lnSpc>
                <a:spcPct val="150000"/>
              </a:lnSpc>
              <a:spcBef>
                <a:spcPct val="0"/>
              </a:spcBef>
              <a:spcAft>
                <a:spcPct val="0"/>
              </a:spcAft>
              <a:buClrTx/>
              <a:buSzTx/>
            </a:pPr>
            <a:r>
              <a:rPr lang="en-US" altLang="en-US" dirty="0" smtClean="0">
                <a:latin typeface="Arial" panose="020B0604020202020204" pitchFamily="34" charset="0"/>
                <a:ea typeface="Times New Roman" panose="02020603050405020304" pitchFamily="18" charset="0"/>
              </a:rPr>
              <a:t>The </a:t>
            </a:r>
            <a:r>
              <a:rPr lang="en-US" altLang="en-US" b="1" dirty="0">
                <a:latin typeface="Arial" panose="020B0604020202020204" pitchFamily="34" charset="0"/>
                <a:ea typeface="Times New Roman" panose="02020603050405020304" pitchFamily="18" charset="0"/>
              </a:rPr>
              <a:t>European Commission</a:t>
            </a:r>
            <a:r>
              <a:rPr lang="en-US" altLang="en-US" dirty="0">
                <a:latin typeface="Arial" panose="020B0604020202020204" pitchFamily="34" charset="0"/>
                <a:ea typeface="Times New Roman" panose="02020603050405020304" pitchFamily="18" charset="0"/>
              </a:rPr>
              <a:t> is composed of 27 individuals whose loyalty is to the EU rather than their home countries.  </a:t>
            </a:r>
            <a:endParaRPr lang="en-US" altLang="en-US"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buClrTx/>
              <a:buSzTx/>
            </a:pPr>
            <a:r>
              <a:rPr lang="en-US" altLang="en-US" dirty="0" smtClean="0">
                <a:latin typeface="Arial" panose="020B0604020202020204" pitchFamily="34" charset="0"/>
                <a:ea typeface="Times New Roman" panose="02020603050405020304" pitchFamily="18" charset="0"/>
              </a:rPr>
              <a:t>Its </a:t>
            </a:r>
            <a:r>
              <a:rPr lang="en-US" altLang="en-US" dirty="0">
                <a:latin typeface="Arial" panose="020B0604020202020204" pitchFamily="34" charset="0"/>
                <a:ea typeface="Times New Roman" panose="02020603050405020304" pitchFamily="18" charset="0"/>
              </a:rPr>
              <a:t>mandate is to be “guardian of the Treaties.”  The </a:t>
            </a:r>
            <a:r>
              <a:rPr lang="en-US" altLang="en-US" b="1" dirty="0">
                <a:latin typeface="Arial" panose="020B0604020202020204" pitchFamily="34" charset="0"/>
                <a:ea typeface="Times New Roman" panose="02020603050405020304" pitchFamily="18" charset="0"/>
              </a:rPr>
              <a:t>European Parliament</a:t>
            </a:r>
            <a:r>
              <a:rPr lang="en-US" altLang="en-US" dirty="0">
                <a:latin typeface="Arial" panose="020B0604020202020204" pitchFamily="34" charset="0"/>
                <a:ea typeface="Times New Roman" panose="02020603050405020304" pitchFamily="18" charset="0"/>
              </a:rPr>
              <a:t>, made of 785 elected representatives, is the weakest of the governing bodies.  </a:t>
            </a:r>
            <a:endParaRPr lang="en-US" altLang="en-US"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buClrTx/>
              <a:buSzTx/>
            </a:pPr>
            <a:r>
              <a:rPr lang="en-US" altLang="en-US" dirty="0" smtClean="0">
                <a:latin typeface="Arial" panose="020B0604020202020204" pitchFamily="34" charset="0"/>
                <a:ea typeface="Times New Roman" panose="02020603050405020304" pitchFamily="18" charset="0"/>
              </a:rPr>
              <a:t>It </a:t>
            </a:r>
            <a:r>
              <a:rPr lang="en-US" altLang="en-US" dirty="0">
                <a:latin typeface="Arial" panose="020B0604020202020204" pitchFamily="34" charset="0"/>
                <a:ea typeface="Times New Roman" panose="02020603050405020304" pitchFamily="18" charset="0"/>
              </a:rPr>
              <a:t>originally acted in a consultative manner in EU policy making, but has expanded its role under the Maastricht Treaty.  </a:t>
            </a:r>
            <a:endParaRPr lang="en-US" altLang="en-US" dirty="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31</a:t>
            </a:fld>
            <a:endParaRPr lang="en-US"/>
          </a:p>
        </p:txBody>
      </p:sp>
    </p:spTree>
    <p:extLst>
      <p:ext uri="{BB962C8B-B14F-4D97-AF65-F5344CB8AC3E}">
        <p14:creationId xmlns:p14="http://schemas.microsoft.com/office/powerpoint/2010/main" val="13923422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sz="3600" cap="none" dirty="0" smtClean="0">
                <a:solidFill>
                  <a:schemeClr val="tx1"/>
                </a:solidFill>
                <a:latin typeface="Arial" panose="020B0604020202020204" pitchFamily="34" charset="0"/>
                <a:ea typeface="Times New Roman" panose="02020603050405020304" pitchFamily="18" charset="0"/>
              </a:rPr>
              <a:t>Governing The European Union </a:t>
            </a:r>
            <a:endParaRPr lang="en-US" sz="3600" dirty="0"/>
          </a:p>
        </p:txBody>
      </p:sp>
      <p:sp>
        <p:nvSpPr>
          <p:cNvPr id="3" name="Content Placeholder 2"/>
          <p:cNvSpPr>
            <a:spLocks noGrp="1"/>
          </p:cNvSpPr>
          <p:nvPr>
            <p:ph sz="quarter" idx="1"/>
          </p:nvPr>
        </p:nvSpPr>
        <p:spPr/>
        <p:txBody>
          <a:bodyPr>
            <a:noAutofit/>
          </a:bodyPr>
          <a:lstStyle/>
          <a:p>
            <a:pPr algn="just" eaLnBrk="0" fontAlgn="base" hangingPunct="0">
              <a:lnSpc>
                <a:spcPct val="150000"/>
              </a:lnSpc>
              <a:spcBef>
                <a:spcPct val="0"/>
              </a:spcBef>
              <a:spcAft>
                <a:spcPct val="0"/>
              </a:spcAft>
              <a:buClrTx/>
              <a:buSzTx/>
            </a:pPr>
            <a:r>
              <a:rPr lang="en-US" altLang="en-US" dirty="0" smtClean="0">
                <a:latin typeface="Arial" panose="020B0604020202020204" pitchFamily="34" charset="0"/>
                <a:ea typeface="Times New Roman" panose="02020603050405020304" pitchFamily="18" charset="0"/>
              </a:rPr>
              <a:t>Finally</a:t>
            </a:r>
            <a:r>
              <a:rPr lang="en-US" altLang="en-US" dirty="0">
                <a:latin typeface="Arial" panose="020B0604020202020204" pitchFamily="34" charset="0"/>
                <a:ea typeface="Times New Roman" panose="02020603050405020304" pitchFamily="18" charset="0"/>
              </a:rPr>
              <a:t>, the </a:t>
            </a:r>
            <a:r>
              <a:rPr lang="en-US" altLang="en-US" b="1" dirty="0">
                <a:latin typeface="Arial" panose="020B0604020202020204" pitchFamily="34" charset="0"/>
                <a:ea typeface="Times New Roman" panose="02020603050405020304" pitchFamily="18" charset="0"/>
              </a:rPr>
              <a:t>European Court of Justice </a:t>
            </a:r>
            <a:r>
              <a:rPr lang="en-US" altLang="en-US" dirty="0">
                <a:latin typeface="Arial" panose="020B0604020202020204" pitchFamily="34" charset="0"/>
                <a:ea typeface="Times New Roman" panose="02020603050405020304" pitchFamily="18" charset="0"/>
              </a:rPr>
              <a:t>interprets the meaning of EU law and ensures that EU regulations and policies are followed by member states.</a:t>
            </a:r>
            <a:r>
              <a:rPr lang="en-US" altLang="en-US" dirty="0">
                <a:latin typeface="Arial" panose="020B0604020202020204" pitchFamily="34" charset="0"/>
              </a:rPr>
              <a:t> </a:t>
            </a: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32</a:t>
            </a:fld>
            <a:endParaRPr lang="en-US"/>
          </a:p>
        </p:txBody>
      </p:sp>
    </p:spTree>
    <p:extLst>
      <p:ext uri="{BB962C8B-B14F-4D97-AF65-F5344CB8AC3E}">
        <p14:creationId xmlns:p14="http://schemas.microsoft.com/office/powerpoint/2010/main" val="1077710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altLang="en-US" sz="3600" cap="none" dirty="0" smtClean="0">
                <a:solidFill>
                  <a:schemeClr val="tx1"/>
                </a:solidFill>
                <a:latin typeface="Arial" panose="020B0604020202020204" pitchFamily="34" charset="0"/>
                <a:ea typeface="Times New Roman" panose="02020603050405020304" pitchFamily="18" charset="0"/>
              </a:rPr>
              <a:t>GOVERNING THE EUROPEAN UNION </a:t>
            </a:r>
            <a:endParaRPr lang="en-US" sz="3200" dirty="0"/>
          </a:p>
        </p:txBody>
      </p:sp>
      <p:sp>
        <p:nvSpPr>
          <p:cNvPr id="3" name="Content Placeholder 2"/>
          <p:cNvSpPr>
            <a:spLocks noGrp="1"/>
          </p:cNvSpPr>
          <p:nvPr>
            <p:ph sz="quarter" idx="1"/>
          </p:nvPr>
        </p:nvSpPr>
        <p:spPr/>
        <p:txBody>
          <a:bodyPr/>
          <a:lstStyle/>
          <a:p>
            <a:pPr lvl="0" algn="just">
              <a:lnSpc>
                <a:spcPct val="150000"/>
              </a:lnSpc>
            </a:pPr>
            <a:r>
              <a:rPr lang="en-US" b="1" dirty="0">
                <a:latin typeface="Arial" panose="020B0604020202020204" pitchFamily="34" charset="0"/>
                <a:cs typeface="Arial" panose="020B0604020202020204" pitchFamily="34" charset="0"/>
              </a:rPr>
              <a:t>The Legislative Process</a:t>
            </a:r>
            <a:r>
              <a:rPr lang="en-US" dirty="0">
                <a:latin typeface="Arial" panose="020B0604020202020204" pitchFamily="34" charset="0"/>
                <a:cs typeface="Arial" panose="020B0604020202020204" pitchFamily="34" charset="0"/>
              </a:rPr>
              <a:t>. </a:t>
            </a:r>
            <a:endParaRPr lang="en-US" dirty="0" smtClean="0">
              <a:latin typeface="Arial" panose="020B0604020202020204" pitchFamily="34" charset="0"/>
              <a:cs typeface="Arial" panose="020B0604020202020204" pitchFamily="34" charset="0"/>
            </a:endParaRPr>
          </a:p>
          <a:p>
            <a:pPr lvl="0"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legislative process in the EU, which is usually initiated by the Commission, is a complicated </a:t>
            </a:r>
            <a:r>
              <a:rPr lang="en-US" dirty="0" smtClean="0">
                <a:latin typeface="Arial" panose="020B0604020202020204" pitchFamily="34" charset="0"/>
                <a:cs typeface="Arial" panose="020B0604020202020204" pitchFamily="34" charset="0"/>
              </a:rPr>
              <a:t>one.</a:t>
            </a:r>
          </a:p>
          <a:p>
            <a:pPr lvl="0" algn="just">
              <a:lnSpc>
                <a:spcPct val="150000"/>
              </a:lnSpc>
            </a:pPr>
            <a:r>
              <a:rPr lang="en-US" dirty="0" smtClean="0">
                <a:latin typeface="Arial" panose="020B0604020202020204" pitchFamily="34" charset="0"/>
                <a:cs typeface="Arial" panose="020B0604020202020204" pitchFamily="34" charset="0"/>
              </a:rPr>
              <a:t>In </a:t>
            </a:r>
            <a:r>
              <a:rPr lang="en-US" dirty="0">
                <a:latin typeface="Arial" panose="020B0604020202020204" pitchFamily="34" charset="0"/>
                <a:cs typeface="Arial" panose="020B0604020202020204" pitchFamily="34" charset="0"/>
              </a:rPr>
              <a:t>fact, transforming a Commission proposal into law may take years.  </a:t>
            </a:r>
            <a:r>
              <a:rPr lang="en-US" b="1"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pPr algn="just">
              <a:lnSpc>
                <a:spcPct val="150000"/>
              </a:lnSpc>
            </a:pPr>
            <a:r>
              <a:rPr lang="en-US" dirty="0">
                <a:latin typeface="Arial" panose="020B0604020202020204" pitchFamily="34" charset="0"/>
                <a:cs typeface="Arial" panose="020B0604020202020204" pitchFamily="34" charset="0"/>
              </a:rPr>
              <a:t>The complex process reflects the desires of member countries to retain their sovereignty yet create a supranational government</a:t>
            </a: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33</a:t>
            </a:fld>
            <a:endParaRPr lang="en-US"/>
          </a:p>
        </p:txBody>
      </p:sp>
    </p:spTree>
    <p:extLst>
      <p:ext uri="{BB962C8B-B14F-4D97-AF65-F5344CB8AC3E}">
        <p14:creationId xmlns:p14="http://schemas.microsoft.com/office/powerpoint/2010/main" val="2201264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9348616">
            <a:off x="-12150" y="2563577"/>
            <a:ext cx="9058271" cy="1143000"/>
          </a:xfrm>
        </p:spPr>
        <p:txBody>
          <a:bodyPr>
            <a:noAutofit/>
          </a:bodyPr>
          <a:lstStyle/>
          <a:p>
            <a:r>
              <a:rPr lang="en-US" sz="7200" dirty="0" smtClean="0">
                <a:latin typeface="Arial" panose="020B0604020202020204" pitchFamily="34" charset="0"/>
                <a:cs typeface="Arial" panose="020B0604020202020204" pitchFamily="34" charset="0"/>
              </a:rPr>
              <a:t>END OF PART ONE</a:t>
            </a:r>
            <a:endParaRPr lang="en-US" sz="7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34</a:t>
            </a:fld>
            <a:endParaRPr lang="en-US"/>
          </a:p>
        </p:txBody>
      </p:sp>
    </p:spTree>
    <p:extLst>
      <p:ext uri="{BB962C8B-B14F-4D97-AF65-F5344CB8AC3E}">
        <p14:creationId xmlns:p14="http://schemas.microsoft.com/office/powerpoint/2010/main" val="33838184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rush"/>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Part two</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p:txBody>
          <a:bodyPr/>
          <a:lstStyle/>
          <a:p>
            <a:pPr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struggle to create a common </a:t>
            </a:r>
            <a:r>
              <a:rPr lang="en-US" dirty="0" smtClean="0">
                <a:latin typeface="Arial" panose="020B0604020202020204" pitchFamily="34" charset="0"/>
                <a:cs typeface="Arial" panose="020B0604020202020204" pitchFamily="34" charset="0"/>
              </a:rPr>
              <a:t>market</a:t>
            </a:r>
          </a:p>
          <a:p>
            <a:pPr algn="just">
              <a:lnSpc>
                <a:spcPct val="150000"/>
              </a:lnSpc>
            </a:pPr>
            <a:r>
              <a:rPr lang="en-US" altLang="en-US" dirty="0" smtClean="0">
                <a:latin typeface="Arial" panose="020B0604020202020204" pitchFamily="34" charset="0"/>
                <a:ea typeface="Times New Roman" panose="02020603050405020304" pitchFamily="18" charset="0"/>
              </a:rPr>
              <a:t>Common </a:t>
            </a:r>
            <a:r>
              <a:rPr lang="en-US" altLang="en-US" dirty="0">
                <a:latin typeface="Arial" panose="020B0604020202020204" pitchFamily="34" charset="0"/>
                <a:ea typeface="Times New Roman" panose="02020603050405020304" pitchFamily="18" charset="0"/>
              </a:rPr>
              <a:t>market to economic </a:t>
            </a:r>
            <a:r>
              <a:rPr lang="en-US" altLang="en-US" dirty="0" smtClean="0">
                <a:latin typeface="Arial" panose="020B0604020202020204" pitchFamily="34" charset="0"/>
                <a:ea typeface="Times New Roman" panose="02020603050405020304" pitchFamily="18" charset="0"/>
              </a:rPr>
              <a:t>union</a:t>
            </a:r>
          </a:p>
          <a:p>
            <a:pPr algn="just">
              <a:lnSpc>
                <a:spcPct val="150000"/>
              </a:lnSpc>
            </a:pPr>
            <a:r>
              <a:rPr lang="en-US" dirty="0" smtClean="0">
                <a:latin typeface="Arial" panose="020B0604020202020204" pitchFamily="34" charset="0"/>
                <a:cs typeface="Arial" panose="020B0604020202020204" pitchFamily="34" charset="0"/>
              </a:rPr>
              <a:t>Other </a:t>
            </a:r>
            <a:r>
              <a:rPr lang="en-US" dirty="0">
                <a:latin typeface="Arial" panose="020B0604020202020204" pitchFamily="34" charset="0"/>
                <a:cs typeface="Arial" panose="020B0604020202020204" pitchFamily="34" charset="0"/>
              </a:rPr>
              <a:t>regional trading </a:t>
            </a:r>
            <a:r>
              <a:rPr lang="en-US" dirty="0" smtClean="0">
                <a:latin typeface="Arial" panose="020B0604020202020204" pitchFamily="34" charset="0"/>
                <a:cs typeface="Arial" panose="020B0604020202020204" pitchFamily="34" charset="0"/>
              </a:rPr>
              <a:t>blocs ( </a:t>
            </a:r>
            <a:r>
              <a:rPr lang="en-US" altLang="en-US" dirty="0" smtClean="0">
                <a:latin typeface="Arial" panose="020B0604020202020204" pitchFamily="34" charset="0"/>
                <a:ea typeface="Times New Roman" panose="02020603050405020304" pitchFamily="18" charset="0"/>
              </a:rPr>
              <a:t>the </a:t>
            </a:r>
            <a:r>
              <a:rPr lang="en-US" altLang="en-US" dirty="0" err="1" smtClean="0">
                <a:latin typeface="Arial" panose="020B0604020202020204" pitchFamily="34" charset="0"/>
                <a:ea typeface="Times New Roman" panose="02020603050405020304" pitchFamily="18" charset="0"/>
              </a:rPr>
              <a:t>american</a:t>
            </a:r>
            <a:r>
              <a:rPr lang="en-US" altLang="en-US" dirty="0">
                <a:latin typeface="Arial" panose="020B0604020202020204" pitchFamily="34" charset="0"/>
                <a:ea typeface="Times New Roman" panose="02020603050405020304" pitchFamily="18" charset="0"/>
              </a:rPr>
              <a:t> </a:t>
            </a:r>
            <a:r>
              <a:rPr lang="en-US" altLang="en-US" dirty="0" smtClean="0">
                <a:latin typeface="Arial" panose="020B0604020202020204" pitchFamily="34" charset="0"/>
                <a:ea typeface="Times New Roman" panose="02020603050405020304" pitchFamily="18" charset="0"/>
              </a:rPr>
              <a:t>region, the Asia-pacific </a:t>
            </a:r>
            <a:r>
              <a:rPr lang="en-US" altLang="en-US" dirty="0">
                <a:latin typeface="Arial" panose="020B0604020202020204" pitchFamily="34" charset="0"/>
                <a:ea typeface="Times New Roman" panose="02020603050405020304" pitchFamily="18" charset="0"/>
              </a:rPr>
              <a:t>region</a:t>
            </a:r>
            <a:r>
              <a:rPr lang="en-US" altLang="en-US" b="1" dirty="0" smtClean="0">
                <a:latin typeface="Arial" panose="020B0604020202020204" pitchFamily="34" charset="0"/>
                <a:ea typeface="Times New Roman" panose="02020603050405020304" pitchFamily="18" charset="0"/>
              </a:rPr>
              <a:t>  </a:t>
            </a:r>
            <a:r>
              <a:rPr lang="en-US" altLang="en-US" dirty="0" smtClean="0">
                <a:latin typeface="Arial" panose="020B0604020202020204" pitchFamily="34" charset="0"/>
                <a:ea typeface="Times New Roman" panose="02020603050405020304" pitchFamily="18" charset="0"/>
              </a:rPr>
              <a:t>and A</a:t>
            </a:r>
            <a:r>
              <a:rPr lang="en-US" dirty="0" smtClean="0">
                <a:latin typeface="Arial" panose="020B0604020202020204" pitchFamily="34" charset="0"/>
                <a:cs typeface="Arial" panose="020B0604020202020204" pitchFamily="34" charset="0"/>
              </a:rPr>
              <a:t>frican region)</a:t>
            </a:r>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35</a:t>
            </a:fld>
            <a:endParaRPr lang="en-US"/>
          </a:p>
        </p:txBody>
      </p:sp>
    </p:spTree>
    <p:extLst>
      <p:ext uri="{BB962C8B-B14F-4D97-AF65-F5344CB8AC3E}">
        <p14:creationId xmlns:p14="http://schemas.microsoft.com/office/powerpoint/2010/main" val="3026677887"/>
      </p:ext>
    </p:extLst>
  </p:cSld>
  <p:clrMapOvr>
    <a:masterClrMapping/>
  </p:clrMapOvr>
  <mc:AlternateContent xmlns:mc="http://schemas.openxmlformats.org/markup-compatibility/2006" xmlns:p14="http://schemas.microsoft.com/office/powerpoint/2010/main">
    <mc:Choice Requires="p14">
      <p:transition spd="slow" p14:dur="4000">
        <p:dissolve/>
      </p:transition>
    </mc:Choice>
    <mc:Fallback xmlns="">
      <p:transition spd="slow">
        <p:dissolv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the struggle to create a common market</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a:xfrm>
            <a:off x="457200" y="1417638"/>
            <a:ext cx="7671816" cy="5056314"/>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a:latin typeface="Arial" panose="020B0604020202020204" pitchFamily="34" charset="0"/>
                <a:ea typeface="Times New Roman" panose="02020603050405020304" pitchFamily="18" charset="0"/>
              </a:rPr>
              <a:t>As a result of pressures from domestic special interest groups, the process of transforming the members of the EU into a common market was a slow one.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Even </a:t>
            </a:r>
            <a:r>
              <a:rPr lang="en-US" altLang="en-US" dirty="0">
                <a:latin typeface="Arial" panose="020B0604020202020204" pitchFamily="34" charset="0"/>
                <a:ea typeface="Times New Roman" panose="02020603050405020304" pitchFamily="18" charset="0"/>
              </a:rPr>
              <a:t>through the 1980s, firms doing business within the area had to comply with 12 different sets of national laws and regulations.  </a:t>
            </a:r>
            <a:endParaRPr lang="en-US" altLang="en-US" dirty="0" smtClean="0">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36</a:t>
            </a:fld>
            <a:endParaRPr lang="en-US"/>
          </a:p>
        </p:txBody>
      </p:sp>
    </p:spTree>
    <p:extLst>
      <p:ext uri="{BB962C8B-B14F-4D97-AF65-F5344CB8AC3E}">
        <p14:creationId xmlns:p14="http://schemas.microsoft.com/office/powerpoint/2010/main" val="20278360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the struggle to create a common market</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a:xfrm>
            <a:off x="457200" y="1600200"/>
            <a:ext cx="7671816" cy="48737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Initially</a:t>
            </a:r>
            <a:r>
              <a:rPr lang="en-US" altLang="en-US" dirty="0">
                <a:latin typeface="Arial" panose="020B0604020202020204" pitchFamily="34" charset="0"/>
                <a:ea typeface="Times New Roman" panose="02020603050405020304" pitchFamily="18" charset="0"/>
              </a:rPr>
              <a:t>, the EU relied on a process of </a:t>
            </a:r>
            <a:r>
              <a:rPr lang="en-US" altLang="en-US" b="1" dirty="0">
                <a:latin typeface="Arial" panose="020B0604020202020204" pitchFamily="34" charset="0"/>
                <a:ea typeface="Times New Roman" panose="02020603050405020304" pitchFamily="18" charset="0"/>
              </a:rPr>
              <a:t>harmonization </a:t>
            </a:r>
            <a:r>
              <a:rPr lang="en-US" altLang="en-US" dirty="0">
                <a:latin typeface="Arial" panose="020B0604020202020204" pitchFamily="34" charset="0"/>
                <a:ea typeface="Times New Roman" panose="02020603050405020304" pitchFamily="18" charset="0"/>
              </a:rPr>
              <a:t>(whereby the EC encouraged members to voluntarily adopt common “harmonized” regulations) to eliminate conflicting regulations.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However</a:t>
            </a:r>
            <a:r>
              <a:rPr lang="en-US" altLang="en-US" dirty="0">
                <a:latin typeface="Arial" panose="020B0604020202020204" pitchFamily="34" charset="0"/>
                <a:ea typeface="Times New Roman" panose="02020603050405020304" pitchFamily="18" charset="0"/>
              </a:rPr>
              <a:t>, because the process moved so slowly </a:t>
            </a:r>
            <a:r>
              <a:rPr lang="en-US" altLang="en-US" dirty="0" smtClean="0">
                <a:latin typeface="Arial" panose="020B0604020202020204" pitchFamily="34" charset="0"/>
                <a:ea typeface="Times New Roman" panose="02020603050405020304" pitchFamily="18" charset="0"/>
              </a:rPr>
              <a:t>one </a:t>
            </a:r>
            <a:r>
              <a:rPr lang="en-US" altLang="en-US" dirty="0">
                <a:latin typeface="Arial" panose="020B0604020202020204" pitchFamily="34" charset="0"/>
                <a:ea typeface="Times New Roman" panose="02020603050405020304" pitchFamily="18" charset="0"/>
              </a:rPr>
              <a:t>of the EU’s governing bodies, the European Commission, issued the </a:t>
            </a:r>
            <a:r>
              <a:rPr lang="en-US" altLang="en-US" i="1" dirty="0">
                <a:latin typeface="Arial" panose="020B0604020202020204" pitchFamily="34" charset="0"/>
                <a:ea typeface="Times New Roman" panose="02020603050405020304" pitchFamily="18" charset="0"/>
              </a:rPr>
              <a:t>White</a:t>
            </a:r>
            <a:r>
              <a:rPr lang="en-US" altLang="en-US" dirty="0">
                <a:latin typeface="Arial" panose="020B0604020202020204" pitchFamily="34" charset="0"/>
                <a:ea typeface="Times New Roman" panose="02020603050405020304" pitchFamily="18" charset="0"/>
              </a:rPr>
              <a:t> </a:t>
            </a:r>
            <a:r>
              <a:rPr lang="en-US" altLang="en-US" i="1" dirty="0">
                <a:latin typeface="Arial" panose="020B0604020202020204" pitchFamily="34" charset="0"/>
                <a:ea typeface="Times New Roman" panose="02020603050405020304" pitchFamily="18" charset="0"/>
              </a:rPr>
              <a:t>Paper on Completing the Internal Market</a:t>
            </a:r>
            <a:r>
              <a:rPr lang="en-US" altLang="en-US" dirty="0">
                <a:latin typeface="Arial" panose="020B0604020202020204" pitchFamily="34" charset="0"/>
                <a:ea typeface="Times New Roman" panose="02020603050405020304" pitchFamily="18" charset="0"/>
              </a:rPr>
              <a:t>. </a:t>
            </a:r>
            <a:endParaRPr lang="en-US" altLang="en-US" dirty="0" smtClean="0">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37</a:t>
            </a:fld>
            <a:endParaRPr lang="en-US"/>
          </a:p>
        </p:txBody>
      </p:sp>
    </p:spTree>
    <p:extLst>
      <p:ext uri="{BB962C8B-B14F-4D97-AF65-F5344CB8AC3E}">
        <p14:creationId xmlns:p14="http://schemas.microsoft.com/office/powerpoint/2010/main" val="33128297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the struggle to create a common market</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a:xfrm>
            <a:off x="304800" y="1417638"/>
            <a:ext cx="7924800" cy="5056314"/>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sz="2300" dirty="0" smtClean="0">
                <a:latin typeface="Arial" panose="020B0604020202020204" pitchFamily="34" charset="0"/>
                <a:ea typeface="Times New Roman" panose="02020603050405020304" pitchFamily="18" charset="0"/>
              </a:rPr>
              <a:t>The </a:t>
            </a:r>
            <a:r>
              <a:rPr lang="en-US" altLang="en-US" sz="2300" i="1" dirty="0">
                <a:latin typeface="Arial" panose="020B0604020202020204" pitchFamily="34" charset="0"/>
                <a:ea typeface="Times New Roman" panose="02020603050405020304" pitchFamily="18" charset="0"/>
              </a:rPr>
              <a:t>White Paper</a:t>
            </a:r>
            <a:r>
              <a:rPr lang="en-US" altLang="en-US" sz="2300" dirty="0">
                <a:latin typeface="Arial" panose="020B0604020202020204" pitchFamily="34" charset="0"/>
                <a:ea typeface="Times New Roman" panose="02020603050405020304" pitchFamily="18" charset="0"/>
              </a:rPr>
              <a:t> called for accelerated progress on ending all trade barriers and restrictions on the movement of the factors of production.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sz="2300" dirty="0" smtClean="0">
                <a:latin typeface="Arial" panose="020B0604020202020204" pitchFamily="34" charset="0"/>
                <a:ea typeface="Times New Roman" panose="02020603050405020304" pitchFamily="18" charset="0"/>
              </a:rPr>
              <a:t>Countries </a:t>
            </a:r>
            <a:r>
              <a:rPr lang="en-US" altLang="en-US" sz="2300" dirty="0">
                <a:latin typeface="Arial" panose="020B0604020202020204" pitchFamily="34" charset="0"/>
                <a:ea typeface="Times New Roman" panose="02020603050405020304" pitchFamily="18" charset="0"/>
              </a:rPr>
              <a:t>that accepted the </a:t>
            </a:r>
            <a:r>
              <a:rPr lang="en-US" altLang="en-US" sz="2300" i="1" dirty="0">
                <a:latin typeface="Arial" panose="020B0604020202020204" pitchFamily="34" charset="0"/>
                <a:ea typeface="Times New Roman" panose="02020603050405020304" pitchFamily="18" charset="0"/>
              </a:rPr>
              <a:t>White Paper</a:t>
            </a:r>
            <a:r>
              <a:rPr lang="en-US" altLang="en-US" sz="2300" dirty="0">
                <a:latin typeface="Arial" panose="020B0604020202020204" pitchFamily="34" charset="0"/>
                <a:ea typeface="Times New Roman" panose="02020603050405020304" pitchFamily="18" charset="0"/>
              </a:rPr>
              <a:t> signed the Single European Act and adopted its goal of completing the transformation to a common market by the end of 1992.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sz="2300" dirty="0" smtClean="0">
                <a:latin typeface="Arial" panose="020B0604020202020204" pitchFamily="34" charset="0"/>
                <a:ea typeface="Times New Roman" panose="02020603050405020304" pitchFamily="18" charset="0"/>
              </a:rPr>
              <a:t>The </a:t>
            </a:r>
            <a:r>
              <a:rPr lang="en-US" altLang="en-US" sz="2300" dirty="0">
                <a:latin typeface="Arial" panose="020B0604020202020204" pitchFamily="34" charset="0"/>
                <a:ea typeface="Times New Roman" panose="02020603050405020304" pitchFamily="18" charset="0"/>
              </a:rPr>
              <a:t>goal is known as </a:t>
            </a:r>
            <a:r>
              <a:rPr lang="en-US" altLang="en-US" sz="2300" b="1" dirty="0">
                <a:latin typeface="Arial" panose="020B0604020202020204" pitchFamily="34" charset="0"/>
                <a:ea typeface="Times New Roman" panose="02020603050405020304" pitchFamily="18" charset="0"/>
              </a:rPr>
              <a:t>EC ‘92</a:t>
            </a:r>
            <a:r>
              <a:rPr lang="en-US" altLang="en-US" sz="2300" dirty="0">
                <a:latin typeface="Arial" panose="020B0604020202020204" pitchFamily="34" charset="0"/>
                <a:ea typeface="Times New Roman" panose="02020603050405020304" pitchFamily="18" charset="0"/>
              </a:rPr>
              <a:t>.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sz="2300" dirty="0" smtClean="0">
                <a:latin typeface="Arial" panose="020B0604020202020204" pitchFamily="34" charset="0"/>
                <a:ea typeface="Times New Roman" panose="02020603050405020304" pitchFamily="18" charset="0"/>
              </a:rPr>
              <a:t>Substantial </a:t>
            </a:r>
            <a:r>
              <a:rPr lang="en-US" altLang="en-US" sz="2300" dirty="0">
                <a:latin typeface="Arial" panose="020B0604020202020204" pitchFamily="34" charset="0"/>
                <a:ea typeface="Times New Roman" panose="02020603050405020304" pitchFamily="18" charset="0"/>
              </a:rPr>
              <a:t>progress toward meeting the goal in the areas of physical, technical, and fiscal barriers has been made</a:t>
            </a:r>
            <a:endParaRPr lang="en-US" sz="2300"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38</a:t>
            </a:fld>
            <a:endParaRPr lang="en-US"/>
          </a:p>
        </p:txBody>
      </p:sp>
    </p:spTree>
    <p:extLst>
      <p:ext uri="{BB962C8B-B14F-4D97-AF65-F5344CB8AC3E}">
        <p14:creationId xmlns:p14="http://schemas.microsoft.com/office/powerpoint/2010/main" val="35841058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r"/>
                <a:tab pos="2743200" algn="ctr"/>
                <a:tab pos="5486400" algn="r"/>
              </a:tabLst>
            </a:pPr>
            <a:r>
              <a:rPr lang="en-US" altLang="en-US" sz="3600" dirty="0" smtClean="0">
                <a:latin typeface="Arial" panose="020B0604020202020204" pitchFamily="34" charset="0"/>
                <a:ea typeface="Times New Roman" panose="02020603050405020304" pitchFamily="18" charset="0"/>
              </a:rPr>
              <a:t>from common market to economic union</a:t>
            </a:r>
            <a:endParaRPr lang="en-US" altLang="en-US" sz="2400" dirty="0">
              <a:latin typeface="Arial" panose="020B0604020202020204" pitchFamily="34" charset="0"/>
            </a:endParaRPr>
          </a:p>
        </p:txBody>
      </p:sp>
      <p:sp>
        <p:nvSpPr>
          <p:cNvPr id="3" name="Content Placeholder 2"/>
          <p:cNvSpPr>
            <a:spLocks noGrp="1"/>
          </p:cNvSpPr>
          <p:nvPr>
            <p:ph sz="quarter" idx="1"/>
          </p:nvPr>
        </p:nvSpPr>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dirty="0" smtClean="0">
                <a:latin typeface="Arial" panose="020B0604020202020204" pitchFamily="34" charset="0"/>
                <a:ea typeface="Times New Roman" panose="02020603050405020304" pitchFamily="18" charset="0"/>
              </a:rPr>
              <a:t>Many </a:t>
            </a:r>
            <a:r>
              <a:rPr lang="en-US" altLang="en-US" dirty="0">
                <a:latin typeface="Arial" panose="020B0604020202020204" pitchFamily="34" charset="0"/>
                <a:ea typeface="Times New Roman" panose="02020603050405020304" pitchFamily="18" charset="0"/>
              </a:rPr>
              <a:t>Europeans have argued for further integration, suggesting that the EU become an economic </a:t>
            </a:r>
            <a:r>
              <a:rPr lang="en-US" altLang="en-US" dirty="0" smtClean="0">
                <a:latin typeface="Arial" panose="020B0604020202020204" pitchFamily="34" charset="0"/>
                <a:ea typeface="Times New Roman" panose="02020603050405020304" pitchFamily="18" charset="0"/>
              </a:rPr>
              <a:t>union.</a:t>
            </a: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dirty="0" smtClean="0">
                <a:latin typeface="Arial" panose="020B0604020202020204" pitchFamily="34" charset="0"/>
                <a:ea typeface="Times New Roman" panose="02020603050405020304" pitchFamily="18" charset="0"/>
              </a:rPr>
              <a:t>To </a:t>
            </a:r>
            <a:r>
              <a:rPr lang="en-US" altLang="en-US" dirty="0">
                <a:latin typeface="Arial" panose="020B0604020202020204" pitchFamily="34" charset="0"/>
                <a:ea typeface="Times New Roman" panose="02020603050405020304" pitchFamily="18" charset="0"/>
              </a:rPr>
              <a:t>that end, the</a:t>
            </a:r>
            <a:r>
              <a:rPr lang="en-US" altLang="en-US" b="1" dirty="0">
                <a:latin typeface="Arial" panose="020B0604020202020204" pitchFamily="34" charset="0"/>
                <a:ea typeface="Times New Roman" panose="02020603050405020304" pitchFamily="18" charset="0"/>
              </a:rPr>
              <a:t> Treaty on European Union</a:t>
            </a:r>
            <a:r>
              <a:rPr lang="en-US" altLang="en-US" dirty="0">
                <a:latin typeface="Arial" panose="020B0604020202020204" pitchFamily="34" charset="0"/>
                <a:ea typeface="Times New Roman" panose="02020603050405020304" pitchFamily="18" charset="0"/>
              </a:rPr>
              <a:t> (also known as the </a:t>
            </a:r>
            <a:r>
              <a:rPr lang="en-US" altLang="en-US" b="1" dirty="0">
                <a:latin typeface="Arial" panose="020B0604020202020204" pitchFamily="34" charset="0"/>
                <a:ea typeface="Times New Roman" panose="02020603050405020304" pitchFamily="18" charset="0"/>
              </a:rPr>
              <a:t>Maastricht Treaty</a:t>
            </a:r>
            <a:r>
              <a:rPr lang="en-US" altLang="en-US" dirty="0">
                <a:latin typeface="Arial" panose="020B0604020202020204" pitchFamily="34" charset="0"/>
                <a:ea typeface="Times New Roman" panose="02020603050405020304" pitchFamily="18" charset="0"/>
              </a:rPr>
              <a:t>) was reached in 1991.  The treaty came into force in 1993.     </a:t>
            </a:r>
            <a:endParaRPr lang="en-US" altLang="en-US" dirty="0">
              <a:latin typeface="Arial" panose="020B0604020202020204" pitchFamily="34" charset="0"/>
            </a:endParaRP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dirty="0">
                <a:latin typeface="Arial" panose="020B0604020202020204" pitchFamily="34" charset="0"/>
                <a:ea typeface="Times New Roman" panose="02020603050405020304" pitchFamily="18" charset="0"/>
              </a:rPr>
              <a:t>The Maastricht Treaty rests on three “pillars” designed to further the economic and political integration of Europe.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endParaRPr lang="en-US" altLang="en-US" dirty="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39</a:t>
            </a:fld>
            <a:endParaRPr lang="en-US"/>
          </a:p>
        </p:txBody>
      </p:sp>
    </p:spTree>
    <p:extLst>
      <p:ext uri="{BB962C8B-B14F-4D97-AF65-F5344CB8AC3E}">
        <p14:creationId xmlns:p14="http://schemas.microsoft.com/office/powerpoint/2010/main" val="23229802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r"/>
                <a:tab pos="2743200" algn="ctr"/>
                <a:tab pos="5486400" algn="r"/>
              </a:tabLst>
            </a:pPr>
            <a:r>
              <a:rPr lang="en-US" altLang="en-US" sz="3600" dirty="0" smtClean="0">
                <a:latin typeface="Arial" panose="020B0604020202020204" pitchFamily="34" charset="0"/>
                <a:ea typeface="Times New Roman" panose="02020603050405020304" pitchFamily="18" charset="0"/>
              </a:rPr>
              <a:t>from common market to economic union</a:t>
            </a:r>
            <a:endParaRPr lang="en-US" altLang="en-US" sz="2400" dirty="0">
              <a:latin typeface="Arial" panose="020B0604020202020204" pitchFamily="34" charset="0"/>
            </a:endParaRPr>
          </a:p>
        </p:txBody>
      </p:sp>
      <p:sp>
        <p:nvSpPr>
          <p:cNvPr id="3" name="Content Placeholder 2"/>
          <p:cNvSpPr>
            <a:spLocks noGrp="1"/>
          </p:cNvSpPr>
          <p:nvPr>
            <p:ph sz="quarter" idx="1"/>
          </p:nvPr>
        </p:nvSpPr>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dirty="0" smtClean="0">
                <a:latin typeface="Arial" panose="020B0604020202020204" pitchFamily="34" charset="0"/>
                <a:ea typeface="Times New Roman" panose="02020603050405020304" pitchFamily="18" charset="0"/>
              </a:rPr>
              <a:t>First </a:t>
            </a:r>
            <a:r>
              <a:rPr lang="en-US" altLang="en-US" dirty="0">
                <a:latin typeface="Arial" panose="020B0604020202020204" pitchFamily="34" charset="0"/>
                <a:ea typeface="Times New Roman" panose="02020603050405020304" pitchFamily="18" charset="0"/>
              </a:rPr>
              <a:t>is the agreement to create a common foreign and defense policy among member states.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dirty="0" smtClean="0">
                <a:latin typeface="Arial" panose="020B0604020202020204" pitchFamily="34" charset="0"/>
                <a:ea typeface="Times New Roman" panose="02020603050405020304" pitchFamily="18" charset="0"/>
              </a:rPr>
              <a:t>Second </a:t>
            </a:r>
            <a:r>
              <a:rPr lang="en-US" altLang="en-US" dirty="0">
                <a:latin typeface="Arial" panose="020B0604020202020204" pitchFamily="34" charset="0"/>
                <a:ea typeface="Times New Roman" panose="02020603050405020304" pitchFamily="18" charset="0"/>
              </a:rPr>
              <a:t>is an agreement to cooperate on police, judicial, and public safety matters.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dirty="0" smtClean="0">
                <a:latin typeface="Arial" panose="020B0604020202020204" pitchFamily="34" charset="0"/>
                <a:ea typeface="Times New Roman" panose="02020603050405020304" pitchFamily="18" charset="0"/>
              </a:rPr>
              <a:t>Third </a:t>
            </a:r>
            <a:r>
              <a:rPr lang="en-US" altLang="en-US" dirty="0">
                <a:latin typeface="Arial" panose="020B0604020202020204" pitchFamily="34" charset="0"/>
                <a:ea typeface="Times New Roman" panose="02020603050405020304" pitchFamily="18" charset="0"/>
              </a:rPr>
              <a:t>are new provisions to create an economic and monetary union among member states to augment the basic European Community agreement.  </a:t>
            </a:r>
            <a:endParaRPr lang="en-US" altLang="en-US" dirty="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40</a:t>
            </a:fld>
            <a:endParaRPr lang="en-US"/>
          </a:p>
        </p:txBody>
      </p:sp>
    </p:spTree>
    <p:extLst>
      <p:ext uri="{BB962C8B-B14F-4D97-AF65-F5344CB8AC3E}">
        <p14:creationId xmlns:p14="http://schemas.microsoft.com/office/powerpoint/2010/main" val="41572393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r"/>
                <a:tab pos="2743200" algn="ctr"/>
                <a:tab pos="5486400" algn="r"/>
              </a:tabLst>
            </a:pPr>
            <a:r>
              <a:rPr lang="en-US" altLang="en-US" sz="3600" dirty="0" smtClean="0">
                <a:latin typeface="Arial" panose="020B0604020202020204" pitchFamily="34" charset="0"/>
                <a:ea typeface="Times New Roman" panose="02020603050405020304" pitchFamily="18" charset="0"/>
              </a:rPr>
              <a:t>from common market to economic union</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457200" y="1417638"/>
            <a:ext cx="7772400" cy="5056314"/>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sz="2300" dirty="0" smtClean="0">
                <a:latin typeface="Arial" panose="020B0604020202020204" pitchFamily="34" charset="0"/>
                <a:ea typeface="Times New Roman" panose="02020603050405020304" pitchFamily="18" charset="0"/>
              </a:rPr>
              <a:t>The </a:t>
            </a:r>
            <a:r>
              <a:rPr lang="en-US" altLang="en-US" sz="2300" dirty="0">
                <a:latin typeface="Arial" panose="020B0604020202020204" pitchFamily="34" charset="0"/>
                <a:ea typeface="Times New Roman" panose="02020603050405020304" pitchFamily="18" charset="0"/>
              </a:rPr>
              <a:t>Maastricht Treaty also grants citizens the right to live, work, vote, and run for election anywhere within the EU, and strengthens the power of the EU’s legislative body, the European Parliament, in budgetary, trade, cultural, and health matters.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sz="2300" dirty="0" smtClean="0">
                <a:latin typeface="Arial" panose="020B0604020202020204" pitchFamily="34" charset="0"/>
                <a:ea typeface="Times New Roman" panose="02020603050405020304" pitchFamily="18" charset="0"/>
              </a:rPr>
              <a:t>In </a:t>
            </a:r>
            <a:r>
              <a:rPr lang="en-US" altLang="en-US" sz="2300" dirty="0">
                <a:latin typeface="Arial" panose="020B0604020202020204" pitchFamily="34" charset="0"/>
                <a:ea typeface="Times New Roman" panose="02020603050405020304" pitchFamily="18" charset="0"/>
              </a:rPr>
              <a:t>addition, a </a:t>
            </a:r>
            <a:r>
              <a:rPr lang="en-US" altLang="en-US" sz="2300" b="1" dirty="0">
                <a:latin typeface="Arial" panose="020B0604020202020204" pitchFamily="34" charset="0"/>
                <a:ea typeface="Times New Roman" panose="02020603050405020304" pitchFamily="18" charset="0"/>
              </a:rPr>
              <a:t>cohesion fund</a:t>
            </a:r>
            <a:r>
              <a:rPr lang="en-US" altLang="en-US" sz="2300" dirty="0">
                <a:latin typeface="Arial" panose="020B0604020202020204" pitchFamily="34" charset="0"/>
                <a:ea typeface="Times New Roman" panose="02020603050405020304" pitchFamily="18" charset="0"/>
              </a:rPr>
              <a:t> was created to funnel economic development aid to countries with a GDP less than 90 percent of the EC average.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sz="2300" dirty="0" smtClean="0">
                <a:latin typeface="Arial" panose="020B0604020202020204" pitchFamily="34" charset="0"/>
                <a:ea typeface="Times New Roman" panose="02020603050405020304" pitchFamily="18" charset="0"/>
              </a:rPr>
              <a:t> </a:t>
            </a:r>
            <a:r>
              <a:rPr lang="en-US" altLang="en-US" sz="2300" dirty="0">
                <a:latin typeface="Arial" panose="020B0604020202020204" pitchFamily="34" charset="0"/>
                <a:ea typeface="Times New Roman" panose="02020603050405020304" pitchFamily="18" charset="0"/>
              </a:rPr>
              <a:t>Finally, the name change mentioned earlier occurred as the EC became the EU</a:t>
            </a:r>
            <a:r>
              <a:rPr lang="en-US" altLang="en-US" sz="2300" dirty="0" smtClean="0">
                <a:latin typeface="Arial" panose="020B0604020202020204" pitchFamily="34" charset="0"/>
                <a:ea typeface="Times New Roman" panose="02020603050405020304" pitchFamily="18" charset="0"/>
              </a:rPr>
              <a:t>.</a:t>
            </a:r>
            <a:endParaRPr lang="en-US" altLang="en-US" sz="2300" dirty="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41</a:t>
            </a:fld>
            <a:endParaRPr lang="en-US"/>
          </a:p>
        </p:txBody>
      </p:sp>
    </p:spTree>
    <p:extLst>
      <p:ext uri="{BB962C8B-B14F-4D97-AF65-F5344CB8AC3E}">
        <p14:creationId xmlns:p14="http://schemas.microsoft.com/office/powerpoint/2010/main" val="5088904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r"/>
                <a:tab pos="2743200" algn="ctr"/>
                <a:tab pos="5486400" algn="r"/>
              </a:tabLst>
            </a:pPr>
            <a:r>
              <a:rPr lang="en-US" altLang="en-US" sz="3600" dirty="0" smtClean="0">
                <a:latin typeface="Arial" panose="020B0604020202020204" pitchFamily="34" charset="0"/>
                <a:ea typeface="Times New Roman" panose="02020603050405020304" pitchFamily="18" charset="0"/>
              </a:rPr>
              <a:t>from common market to economic union</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228600" y="1219200"/>
            <a:ext cx="8305800" cy="52547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sz="2300" dirty="0" smtClean="0">
                <a:latin typeface="Arial" panose="020B0604020202020204" pitchFamily="34" charset="0"/>
                <a:ea typeface="Times New Roman" panose="02020603050405020304" pitchFamily="18" charset="0"/>
              </a:rPr>
              <a:t>The </a:t>
            </a:r>
            <a:r>
              <a:rPr lang="en-US" altLang="en-US" sz="2300" dirty="0">
                <a:latin typeface="Arial" panose="020B0604020202020204" pitchFamily="34" charset="0"/>
                <a:ea typeface="Times New Roman" panose="02020603050405020304" pitchFamily="18" charset="0"/>
              </a:rPr>
              <a:t>most important and controversial aspect of the Maastricht Treaty was the creation of </a:t>
            </a:r>
            <a:r>
              <a:rPr lang="en-US" altLang="en-US" sz="2300" b="1" dirty="0">
                <a:latin typeface="Arial" panose="020B0604020202020204" pitchFamily="34" charset="0"/>
                <a:ea typeface="Times New Roman" panose="02020603050405020304" pitchFamily="18" charset="0"/>
              </a:rPr>
              <a:t>economic and monetary union (EMU)</a:t>
            </a:r>
            <a:r>
              <a:rPr lang="en-US" altLang="en-US" sz="2300" dirty="0">
                <a:latin typeface="Arial" panose="020B0604020202020204" pitchFamily="34" charset="0"/>
                <a:ea typeface="Times New Roman" panose="02020603050405020304" pitchFamily="18" charset="0"/>
              </a:rPr>
              <a:t> among members.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sz="2300" dirty="0" smtClean="0">
                <a:latin typeface="Arial" panose="020B0604020202020204" pitchFamily="34" charset="0"/>
                <a:ea typeface="Times New Roman" panose="02020603050405020304" pitchFamily="18" charset="0"/>
              </a:rPr>
              <a:t>The </a:t>
            </a:r>
            <a:r>
              <a:rPr lang="en-US" altLang="en-US" sz="2300" dirty="0">
                <a:latin typeface="Arial" panose="020B0604020202020204" pitchFamily="34" charset="0"/>
                <a:ea typeface="Times New Roman" panose="02020603050405020304" pitchFamily="18" charset="0"/>
              </a:rPr>
              <a:t>EMU created a single currency, called the euro, for the EU, and a single EU central bank.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sz="2300" dirty="0" smtClean="0">
                <a:latin typeface="Arial" panose="020B0604020202020204" pitchFamily="34" charset="0"/>
                <a:ea typeface="Times New Roman" panose="02020603050405020304" pitchFamily="18" charset="0"/>
              </a:rPr>
              <a:t>As </a:t>
            </a:r>
            <a:r>
              <a:rPr lang="en-US" altLang="en-US" sz="2300" dirty="0">
                <a:latin typeface="Arial" panose="020B0604020202020204" pitchFamily="34" charset="0"/>
                <a:ea typeface="Times New Roman" panose="02020603050405020304" pitchFamily="18" charset="0"/>
              </a:rPr>
              <a:t>of 2009, 16 EU countries utilize the euro.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sz="2300" dirty="0" smtClean="0">
                <a:latin typeface="Arial" panose="020B0604020202020204" pitchFamily="34" charset="0"/>
                <a:ea typeface="Times New Roman" panose="02020603050405020304" pitchFamily="18" charset="0"/>
              </a:rPr>
              <a:t>Denmark</a:t>
            </a:r>
            <a:r>
              <a:rPr lang="en-US" altLang="en-US" sz="2300" dirty="0">
                <a:latin typeface="Arial" panose="020B0604020202020204" pitchFamily="34" charset="0"/>
                <a:ea typeface="Times New Roman" panose="02020603050405020304" pitchFamily="18" charset="0"/>
              </a:rPr>
              <a:t>, Sweden, and the UK chose not to become charter members of the single currency bloc.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sz="2300" dirty="0" smtClean="0">
                <a:latin typeface="Arial" panose="020B0604020202020204" pitchFamily="34" charset="0"/>
                <a:ea typeface="Times New Roman" panose="02020603050405020304" pitchFamily="18" charset="0"/>
              </a:rPr>
              <a:t>Of </a:t>
            </a:r>
            <a:r>
              <a:rPr lang="en-US" altLang="en-US" sz="2300" dirty="0">
                <a:latin typeface="Arial" panose="020B0604020202020204" pitchFamily="34" charset="0"/>
                <a:ea typeface="Times New Roman" panose="02020603050405020304" pitchFamily="18" charset="0"/>
              </a:rPr>
              <a:t>the 12 most recent members, Slovenia, Cyprus, Malta, and Slovakia have adopted the euro as their national currency. </a:t>
            </a:r>
            <a:endParaRPr lang="en-US" altLang="en-US" sz="2300" dirty="0" smtClean="0">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42</a:t>
            </a:fld>
            <a:endParaRPr lang="en-US"/>
          </a:p>
        </p:txBody>
      </p:sp>
    </p:spTree>
    <p:extLst>
      <p:ext uri="{BB962C8B-B14F-4D97-AF65-F5344CB8AC3E}">
        <p14:creationId xmlns:p14="http://schemas.microsoft.com/office/powerpoint/2010/main" val="750884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r"/>
                <a:tab pos="2743200" algn="ctr"/>
                <a:tab pos="5486400" algn="r"/>
              </a:tabLst>
            </a:pPr>
            <a:r>
              <a:rPr lang="en-US" altLang="en-US" sz="3600" dirty="0" smtClean="0">
                <a:latin typeface="Arial" panose="020B0604020202020204" pitchFamily="34" charset="0"/>
                <a:ea typeface="Times New Roman" panose="02020603050405020304" pitchFamily="18" charset="0"/>
              </a:rPr>
              <a:t>from common market to economic union</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457200" y="1417638"/>
            <a:ext cx="7772400" cy="5056314"/>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euro came into being on January 1, 1999, when the 11 charter participants irrevocably fixed the value of their national currencies to the euro.</a:t>
            </a:r>
            <a:endParaRPr lang="en-US" altLang="en-US" dirty="0">
              <a:latin typeface="Arial" panose="020B0604020202020204" pitchFamily="34" charset="0"/>
            </a:endParaRP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dirty="0">
                <a:latin typeface="Arial" panose="020B0604020202020204" pitchFamily="34" charset="0"/>
                <a:ea typeface="Times New Roman" panose="02020603050405020304" pitchFamily="18" charset="0"/>
              </a:rPr>
              <a:t>During a three-year transition period, the euro existed only as a bookkeeping currency.  Actual euro coins and currency were put into circulation at the beginning of 2002</a:t>
            </a:r>
            <a:r>
              <a:rPr lang="en-US" altLang="en-US" dirty="0" smtClean="0">
                <a:latin typeface="Arial" panose="020B0604020202020204" pitchFamily="34" charset="0"/>
                <a:ea typeface="Times New Roman" panose="02020603050405020304" pitchFamily="18"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43</a:t>
            </a:fld>
            <a:endParaRPr lang="en-US"/>
          </a:p>
        </p:txBody>
      </p:sp>
    </p:spTree>
    <p:extLst>
      <p:ext uri="{BB962C8B-B14F-4D97-AF65-F5344CB8AC3E}">
        <p14:creationId xmlns:p14="http://schemas.microsoft.com/office/powerpoint/2010/main" val="17452795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r"/>
                <a:tab pos="2743200" algn="ctr"/>
                <a:tab pos="5486400" algn="r"/>
              </a:tabLst>
            </a:pPr>
            <a:r>
              <a:rPr lang="en-US" altLang="en-US" sz="3600" dirty="0" smtClean="0">
                <a:latin typeface="Arial" panose="020B0604020202020204" pitchFamily="34" charset="0"/>
                <a:ea typeface="Times New Roman" panose="02020603050405020304" pitchFamily="18" charset="0"/>
              </a:rPr>
              <a:t>from common market to economic union</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457200" y="1417638"/>
            <a:ext cx="7772400" cy="5056314"/>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ultimate goal of the EU, the creation of a single EU currency, implies that countries lose their ability to control their own domestic monetary supplies and economic destinies, and thus the goal has not been reached without controversy. </a:t>
            </a:r>
            <a:endParaRPr lang="en-US" altLang="en-US" dirty="0">
              <a:latin typeface="Arial" panose="020B0604020202020204" pitchFamily="34" charset="0"/>
            </a:endParaRP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dirty="0">
                <a:latin typeface="Arial" panose="020B0604020202020204" pitchFamily="34" charset="0"/>
                <a:ea typeface="Times New Roman" panose="02020603050405020304" pitchFamily="18" charset="0"/>
              </a:rPr>
              <a:t>In order to participate in the EMU, member countries met certain </a:t>
            </a:r>
            <a:r>
              <a:rPr lang="en-US" altLang="en-US" b="1" dirty="0">
                <a:latin typeface="Arial" panose="020B0604020202020204" pitchFamily="34" charset="0"/>
                <a:ea typeface="Times New Roman" panose="02020603050405020304" pitchFamily="18" charset="0"/>
              </a:rPr>
              <a:t>convergence criteria</a:t>
            </a:r>
            <a:r>
              <a:rPr lang="en-US" altLang="en-US" dirty="0">
                <a:latin typeface="Arial" panose="020B0604020202020204" pitchFamily="34" charset="0"/>
                <a:ea typeface="Times New Roman" panose="02020603050405020304" pitchFamily="18" charset="0"/>
              </a:rPr>
              <a:t> relating to inflation rates, interest rates, currency values, government budget deficits, and government debt</a:t>
            </a:r>
            <a:r>
              <a:rPr lang="en-US" altLang="en-US" dirty="0" smtClean="0">
                <a:latin typeface="Arial" panose="020B0604020202020204" pitchFamily="34" charset="0"/>
                <a:ea typeface="Times New Roman" panose="02020603050405020304" pitchFamily="18"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44</a:t>
            </a:fld>
            <a:endParaRPr lang="en-US"/>
          </a:p>
        </p:txBody>
      </p:sp>
    </p:spTree>
    <p:extLst>
      <p:ext uri="{BB962C8B-B14F-4D97-AF65-F5344CB8AC3E}">
        <p14:creationId xmlns:p14="http://schemas.microsoft.com/office/powerpoint/2010/main" val="31728999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r"/>
                <a:tab pos="2743200" algn="ctr"/>
                <a:tab pos="5486400" algn="r"/>
              </a:tabLst>
            </a:pPr>
            <a:r>
              <a:rPr lang="en-US" altLang="en-US" sz="3600" dirty="0" smtClean="0">
                <a:latin typeface="Arial" panose="020B0604020202020204" pitchFamily="34" charset="0"/>
                <a:ea typeface="Times New Roman" panose="02020603050405020304" pitchFamily="18" charset="0"/>
              </a:rPr>
              <a:t>from common market to economic union</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457200" y="1417638"/>
            <a:ext cx="7924800" cy="5056314"/>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b="1" dirty="0" smtClean="0">
                <a:latin typeface="Arial" panose="020B0604020202020204" pitchFamily="34" charset="0"/>
                <a:ea typeface="Times New Roman" panose="02020603050405020304" pitchFamily="18" charset="0"/>
              </a:rPr>
              <a:t>The </a:t>
            </a:r>
            <a:r>
              <a:rPr lang="en-US" altLang="en-US" b="1" dirty="0">
                <a:latin typeface="Arial" panose="020B0604020202020204" pitchFamily="34" charset="0"/>
                <a:ea typeface="Times New Roman" panose="02020603050405020304" pitchFamily="18" charset="0"/>
              </a:rPr>
              <a:t>Treaty for Europe</a:t>
            </a:r>
            <a:r>
              <a:rPr lang="en-US" altLang="en-US" dirty="0">
                <a:latin typeface="Arial" panose="020B0604020202020204" pitchFamily="34" charset="0"/>
                <a:ea typeface="Times New Roman" panose="02020603050405020304" pitchFamily="18" charset="0"/>
              </a:rPr>
              <a:t> (also known as the Treaty of Amsterdam), signed in 1997, allowed for a strong commitment to attack the EU’s high levels of unemployment, a strengthening of the role of the EU’s Parliament, and the establishment of a two-track system. </a:t>
            </a:r>
            <a:endParaRPr lang="en-US" altLang="en-US" dirty="0">
              <a:latin typeface="Arial" panose="020B0604020202020204" pitchFamily="34" charset="0"/>
            </a:endParaRP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dirty="0">
                <a:latin typeface="Arial" panose="020B0604020202020204" pitchFamily="34" charset="0"/>
                <a:ea typeface="Times New Roman" panose="02020603050405020304" pitchFamily="18" charset="0"/>
              </a:rPr>
              <a:t>The </a:t>
            </a:r>
            <a:r>
              <a:rPr lang="en-US" altLang="en-US" b="1" dirty="0">
                <a:latin typeface="Arial" panose="020B0604020202020204" pitchFamily="34" charset="0"/>
                <a:ea typeface="Times New Roman" panose="02020603050405020304" pitchFamily="18" charset="0"/>
              </a:rPr>
              <a:t>Treaty of Nice</a:t>
            </a:r>
            <a:r>
              <a:rPr lang="en-US" altLang="en-US" dirty="0">
                <a:latin typeface="Arial" panose="020B0604020202020204" pitchFamily="34" charset="0"/>
                <a:ea typeface="Times New Roman" panose="02020603050405020304" pitchFamily="18" charset="0"/>
              </a:rPr>
              <a:t>, which became effective in February of 2003, reduced the number of areas in which unanimity was required in order for new policies to be approved. </a:t>
            </a:r>
            <a:endParaRPr lang="en-US" altLang="en-US" dirty="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45</a:t>
            </a:fld>
            <a:endParaRPr lang="en-US"/>
          </a:p>
        </p:txBody>
      </p:sp>
    </p:spTree>
    <p:extLst>
      <p:ext uri="{BB962C8B-B14F-4D97-AF65-F5344CB8AC3E}">
        <p14:creationId xmlns:p14="http://schemas.microsoft.com/office/powerpoint/2010/main" val="1914691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r"/>
                <a:tab pos="2743200" algn="ctr"/>
                <a:tab pos="5486400" algn="r"/>
              </a:tabLst>
            </a:pPr>
            <a:r>
              <a:rPr lang="en-US" altLang="en-US" sz="3600" dirty="0" smtClean="0">
                <a:latin typeface="Arial" panose="020B0604020202020204" pitchFamily="34" charset="0"/>
                <a:ea typeface="Times New Roman" panose="02020603050405020304" pitchFamily="18" charset="0"/>
              </a:rPr>
              <a:t>from common market to economic union</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457200" y="1417638"/>
            <a:ext cx="7924800" cy="5056314"/>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b="1" dirty="0" smtClean="0">
                <a:latin typeface="Arial" panose="020B0604020202020204" pitchFamily="34" charset="0"/>
                <a:ea typeface="Times New Roman" panose="02020603050405020304" pitchFamily="18" charset="0"/>
              </a:rPr>
              <a:t>Future </a:t>
            </a:r>
            <a:r>
              <a:rPr lang="en-US" altLang="en-US" b="1" dirty="0">
                <a:latin typeface="Arial" panose="020B0604020202020204" pitchFamily="34" charset="0"/>
                <a:ea typeface="Times New Roman" panose="02020603050405020304" pitchFamily="18" charset="0"/>
              </a:rPr>
              <a:t>EU Challenges</a:t>
            </a:r>
            <a:r>
              <a:rPr lang="en-US" altLang="en-US" dirty="0">
                <a:latin typeface="Arial" panose="020B0604020202020204" pitchFamily="34" charset="0"/>
                <a:ea typeface="Times New Roman" panose="02020603050405020304" pitchFamily="18" charset="0"/>
              </a:rPr>
              <a:t>. Other conflicts continue to be waged within the EU.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dirty="0" smtClean="0">
                <a:latin typeface="Arial" panose="020B0604020202020204" pitchFamily="34" charset="0"/>
                <a:ea typeface="Times New Roman" panose="02020603050405020304" pitchFamily="18" charset="0"/>
              </a:rPr>
              <a:t>For </a:t>
            </a:r>
            <a:r>
              <a:rPr lang="en-US" altLang="en-US" dirty="0">
                <a:latin typeface="Arial" panose="020B0604020202020204" pitchFamily="34" charset="0"/>
                <a:ea typeface="Times New Roman" panose="02020603050405020304" pitchFamily="18" charset="0"/>
              </a:rPr>
              <a:t>example, state aid to industry has been of particular concern to members.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r"/>
                <a:tab pos="2743200" algn="ctr"/>
                <a:tab pos="5486400" algn="r"/>
              </a:tabLst>
            </a:pPr>
            <a:r>
              <a:rPr lang="en-US" altLang="en-US" dirty="0" smtClean="0">
                <a:latin typeface="Arial" panose="020B0604020202020204" pitchFamily="34" charset="0"/>
                <a:ea typeface="Times New Roman" panose="02020603050405020304" pitchFamily="18" charset="0"/>
              </a:rPr>
              <a:t>While </a:t>
            </a:r>
            <a:r>
              <a:rPr lang="en-US" altLang="en-US" dirty="0">
                <a:latin typeface="Arial" panose="020B0604020202020204" pitchFamily="34" charset="0"/>
                <a:ea typeface="Times New Roman" panose="02020603050405020304" pitchFamily="18" charset="0"/>
              </a:rPr>
              <a:t>the EU prohibits national governments from making subsidies that result in a distortion of competition, many governments still assist domestic companies that are in danger of bankruptcy</a:t>
            </a:r>
            <a:r>
              <a:rPr lang="en-US" altLang="en-US" dirty="0" smtClean="0">
                <a:latin typeface="Arial" panose="020B0604020202020204" pitchFamily="34" charset="0"/>
                <a:ea typeface="Times New Roman" panose="02020603050405020304" pitchFamily="18" charset="0"/>
              </a:rPr>
              <a:t>.</a:t>
            </a:r>
            <a:endParaRPr lang="en-US" altLang="en-US" dirty="0">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46</a:t>
            </a:fld>
            <a:endParaRPr lang="en-US"/>
          </a:p>
        </p:txBody>
      </p:sp>
    </p:spTree>
    <p:extLst>
      <p:ext uri="{BB962C8B-B14F-4D97-AF65-F5344CB8AC3E}">
        <p14:creationId xmlns:p14="http://schemas.microsoft.com/office/powerpoint/2010/main" val="35287622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r"/>
                <a:tab pos="2743200" algn="ctr"/>
                <a:tab pos="5486400" algn="r"/>
              </a:tabLst>
            </a:pPr>
            <a:r>
              <a:rPr lang="en-US" altLang="en-US" sz="3600" dirty="0" smtClean="0">
                <a:latin typeface="Arial" panose="020B0604020202020204" pitchFamily="34" charset="0"/>
                <a:ea typeface="Times New Roman" panose="02020603050405020304" pitchFamily="18" charset="0"/>
              </a:rPr>
              <a:t>from common market to economic union</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457200" y="1417638"/>
            <a:ext cx="7924800" cy="5056314"/>
          </a:xfrm>
        </p:spPr>
        <p:txBody>
          <a:bodyPr>
            <a:noAutofit/>
          </a:bodyPr>
          <a:lstStyle/>
          <a:p>
            <a:pPr algn="just" eaLnBrk="0" fontAlgn="base" hangingPunct="0">
              <a:lnSpc>
                <a:spcPct val="150000"/>
              </a:lnSpc>
              <a:spcBef>
                <a:spcPct val="0"/>
              </a:spcBef>
              <a:spcAft>
                <a:spcPct val="0"/>
              </a:spcAft>
              <a:buClrTx/>
              <a:buSzTx/>
              <a:buFont typeface="Arial" panose="020B0604020202020204" pitchFamily="34" charset="0"/>
              <a:buChar char="•"/>
              <a:tabLst>
                <a:tab pos="685800" algn="r"/>
                <a:tab pos="2743200" algn="ctr"/>
                <a:tab pos="5486400" algn="r"/>
              </a:tabLst>
            </a:pPr>
            <a:r>
              <a:rPr lang="en-US" altLang="en-US" dirty="0" smtClean="0">
                <a:latin typeface="Arial" panose="020B0604020202020204" pitchFamily="34" charset="0"/>
                <a:ea typeface="Times New Roman" panose="02020603050405020304" pitchFamily="18" charset="0"/>
              </a:rPr>
              <a:t>Another </a:t>
            </a:r>
            <a:r>
              <a:rPr lang="en-US" altLang="en-US" dirty="0">
                <a:latin typeface="Arial" panose="020B0604020202020204" pitchFamily="34" charset="0"/>
                <a:ea typeface="Times New Roman" panose="02020603050405020304" pitchFamily="18" charset="0"/>
              </a:rPr>
              <a:t>controversy surrounds the question of whether and how the power relationships between member states and the various governing bodies of the EU should be changed as a result of the 2004 and 2007 expansion in membership</a:t>
            </a:r>
            <a:r>
              <a:rPr lang="en-US" altLang="en-US" dirty="0">
                <a:latin typeface="Arial" panose="020B0604020202020204" pitchFamily="34" charset="0"/>
              </a:rPr>
              <a:t> </a:t>
            </a: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47</a:t>
            </a:fld>
            <a:endParaRPr lang="en-US"/>
          </a:p>
        </p:txBody>
      </p:sp>
    </p:spTree>
    <p:extLst>
      <p:ext uri="{BB962C8B-B14F-4D97-AF65-F5344CB8AC3E}">
        <p14:creationId xmlns:p14="http://schemas.microsoft.com/office/powerpoint/2010/main" val="36607630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other regional trading blocs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a:xfrm>
            <a:off x="304800" y="1600200"/>
            <a:ext cx="7824216" cy="4873752"/>
          </a:xfrm>
        </p:spPr>
        <p:txBody>
          <a:bodyPr>
            <a:noAutofit/>
          </a:bodyPr>
          <a:lstStyle/>
          <a:p>
            <a:pPr algn="just" eaLnBrk="0" fontAlgn="base" hangingPunct="0">
              <a:lnSpc>
                <a:spcPct val="150000"/>
              </a:lnSpc>
              <a:spcBef>
                <a:spcPct val="0"/>
              </a:spcBef>
              <a:spcAft>
                <a:spcPct val="0"/>
              </a:spcAft>
              <a:buClrTx/>
              <a:buSzTx/>
              <a:buFont typeface="Wingdings" panose="05000000000000000000" pitchFamily="2" charset="2"/>
              <a:buChar char="§"/>
            </a:pPr>
            <a:r>
              <a:rPr lang="en-US" altLang="en-US" dirty="0">
                <a:latin typeface="Arial" panose="020B0604020202020204" pitchFamily="34" charset="0"/>
                <a:ea typeface="Times New Roman" panose="02020603050405020304" pitchFamily="18" charset="0"/>
              </a:rPr>
              <a:t>The success of the EU in enriching its members has spawned the development of new trading blocs.  </a:t>
            </a:r>
            <a:endParaRPr lang="en-US" altLang="en-US"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buClrTx/>
              <a:buSzTx/>
              <a:buFont typeface="Wingdings" panose="05000000000000000000" pitchFamily="2" charset="2"/>
              <a:buChar char="§"/>
            </a:pPr>
            <a:r>
              <a:rPr lang="en-US" altLang="en-US" dirty="0" smtClean="0">
                <a:latin typeface="Arial" panose="020B0604020202020204" pitchFamily="34" charset="0"/>
                <a:ea typeface="Times New Roman" panose="02020603050405020304" pitchFamily="18" charset="0"/>
              </a:rPr>
              <a:t>Today</a:t>
            </a:r>
            <a:r>
              <a:rPr lang="en-US" altLang="en-US" dirty="0">
                <a:latin typeface="Arial" panose="020B0604020202020204" pitchFamily="34" charset="0"/>
                <a:ea typeface="Times New Roman" panose="02020603050405020304" pitchFamily="18" charset="0"/>
              </a:rPr>
              <a:t>, nearly every continent has at least one regional trading group.  </a:t>
            </a:r>
            <a:endParaRPr lang="en-US" altLang="en-US"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buClrTx/>
              <a:buSzTx/>
              <a:buFont typeface="Wingdings" panose="05000000000000000000" pitchFamily="2" charset="2"/>
              <a:buChar char="§"/>
            </a:pPr>
            <a:r>
              <a:rPr lang="en-US" altLang="en-US" dirty="0" smtClean="0">
                <a:latin typeface="Arial" panose="020B0604020202020204" pitchFamily="34" charset="0"/>
                <a:ea typeface="Times New Roman" panose="02020603050405020304" pitchFamily="18" charset="0"/>
              </a:rPr>
              <a:t>Europe </a:t>
            </a:r>
            <a:r>
              <a:rPr lang="en-US" altLang="en-US" dirty="0">
                <a:latin typeface="Arial" panose="020B0604020202020204" pitchFamily="34" charset="0"/>
                <a:ea typeface="Times New Roman" panose="02020603050405020304" pitchFamily="18" charset="0"/>
              </a:rPr>
              <a:t>contains not only the EU, but also the </a:t>
            </a:r>
            <a:r>
              <a:rPr lang="en-US" altLang="en-US" b="1" dirty="0">
                <a:latin typeface="Arial" panose="020B0604020202020204" pitchFamily="34" charset="0"/>
                <a:ea typeface="Times New Roman" panose="02020603050405020304" pitchFamily="18" charset="0"/>
              </a:rPr>
              <a:t>European Free Trade Area (EFTA)</a:t>
            </a:r>
            <a:r>
              <a:rPr lang="en-US" altLang="en-US" dirty="0">
                <a:latin typeface="Arial" panose="020B0604020202020204" pitchFamily="34" charset="0"/>
                <a:ea typeface="Times New Roman" panose="02020603050405020304" pitchFamily="18" charset="0"/>
              </a:rPr>
              <a:t>.  </a:t>
            </a:r>
            <a:endParaRPr lang="en-US" altLang="en-US"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buClrTx/>
              <a:buSzTx/>
              <a:buFont typeface="Wingdings" panose="05000000000000000000" pitchFamily="2" charset="2"/>
              <a:buChar char="§"/>
            </a:pPr>
            <a:r>
              <a:rPr lang="en-US" altLang="en-US" dirty="0" smtClean="0">
                <a:latin typeface="Arial" panose="020B0604020202020204" pitchFamily="34" charset="0"/>
                <a:ea typeface="Times New Roman" panose="02020603050405020304" pitchFamily="18" charset="0"/>
              </a:rPr>
              <a:t>Members </a:t>
            </a:r>
            <a:r>
              <a:rPr lang="en-US" altLang="en-US" dirty="0">
                <a:latin typeface="Arial" panose="020B0604020202020204" pitchFamily="34" charset="0"/>
                <a:ea typeface="Times New Roman" panose="02020603050405020304" pitchFamily="18" charset="0"/>
              </a:rPr>
              <a:t>of EFTA include Iceland, Liechtenstein, Norway, and Switzerland.  </a:t>
            </a:r>
            <a:endParaRPr lang="en-US" altLang="en-US" dirty="0" smtClean="0">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48</a:t>
            </a:fld>
            <a:endParaRPr lang="en-US"/>
          </a:p>
        </p:txBody>
      </p:sp>
    </p:spTree>
    <p:extLst>
      <p:ext uri="{BB962C8B-B14F-4D97-AF65-F5344CB8AC3E}">
        <p14:creationId xmlns:p14="http://schemas.microsoft.com/office/powerpoint/2010/main" val="39578506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other regional trading blocs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a:xfrm>
            <a:off x="304800" y="1600200"/>
            <a:ext cx="7824216" cy="4873752"/>
          </a:xfrm>
        </p:spPr>
        <p:txBody>
          <a:bodyPr>
            <a:noAutofit/>
          </a:bodyPr>
          <a:lstStyle/>
          <a:p>
            <a:pPr algn="just" eaLnBrk="0" fontAlgn="base" hangingPunct="0">
              <a:lnSpc>
                <a:spcPct val="150000"/>
              </a:lnSpc>
              <a:spcBef>
                <a:spcPct val="0"/>
              </a:spcBef>
              <a:spcAft>
                <a:spcPct val="0"/>
              </a:spcAft>
              <a:buClrTx/>
              <a:buSzTx/>
              <a:buFont typeface="Wingdings" panose="05000000000000000000" pitchFamily="2" charset="2"/>
              <a:buChar char="§"/>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first three of these countries have joined with the EU to create the </a:t>
            </a:r>
            <a:r>
              <a:rPr lang="en-US" altLang="en-US" b="1" dirty="0">
                <a:latin typeface="Arial" panose="020B0604020202020204" pitchFamily="34" charset="0"/>
                <a:ea typeface="Times New Roman" panose="02020603050405020304" pitchFamily="18" charset="0"/>
              </a:rPr>
              <a:t>European Economic Area</a:t>
            </a:r>
            <a:r>
              <a:rPr lang="en-US" altLang="en-US" dirty="0">
                <a:latin typeface="Arial" panose="020B0604020202020204" pitchFamily="34" charset="0"/>
                <a:ea typeface="Times New Roman" panose="02020603050405020304" pitchFamily="18" charset="0"/>
              </a:rPr>
              <a:t>. </a:t>
            </a:r>
            <a:endParaRPr lang="en-US" altLang="en-US"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buClrTx/>
              <a:buSzTx/>
              <a:buFont typeface="Wingdings" panose="05000000000000000000" pitchFamily="2" charset="2"/>
              <a:buChar char="§"/>
            </a:pPr>
            <a:r>
              <a:rPr lang="en-US" altLang="en-US" dirty="0" smtClean="0">
                <a:latin typeface="Arial" panose="020B0604020202020204" pitchFamily="34" charset="0"/>
                <a:ea typeface="Times New Roman" panose="02020603050405020304" pitchFamily="18" charset="0"/>
              </a:rPr>
              <a:t>In </a:t>
            </a:r>
            <a:r>
              <a:rPr lang="en-US" altLang="en-US" dirty="0">
                <a:latin typeface="Arial" panose="020B0604020202020204" pitchFamily="34" charset="0"/>
                <a:ea typeface="Times New Roman" panose="02020603050405020304" pitchFamily="18" charset="0"/>
              </a:rPr>
              <a:t>2000, Tajikistan, Russia, Belarus, Kazakhstan, and Kyrgyzstan created the </a:t>
            </a:r>
            <a:r>
              <a:rPr lang="en-US" altLang="en-US" b="1" dirty="0">
                <a:latin typeface="Arial" panose="020B0604020202020204" pitchFamily="34" charset="0"/>
                <a:ea typeface="Times New Roman" panose="02020603050405020304" pitchFamily="18" charset="0"/>
              </a:rPr>
              <a:t>Eurasian Economic Community</a:t>
            </a:r>
            <a:r>
              <a:rPr lang="en-US" altLang="en-US" dirty="0">
                <a:latin typeface="Arial" panose="020B0604020202020204" pitchFamily="34" charset="0"/>
              </a:rPr>
              <a:t> </a:t>
            </a: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49</a:t>
            </a:fld>
            <a:endParaRPr lang="en-US"/>
          </a:p>
        </p:txBody>
      </p:sp>
    </p:spTree>
    <p:extLst>
      <p:ext uri="{BB962C8B-B14F-4D97-AF65-F5344CB8AC3E}">
        <p14:creationId xmlns:p14="http://schemas.microsoft.com/office/powerpoint/2010/main" val="30746980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the north </a:t>
            </a:r>
            <a:r>
              <a:rPr lang="en-US" altLang="en-US" sz="3600" dirty="0" err="1" smtClean="0">
                <a:latin typeface="Arial" panose="020B0604020202020204" pitchFamily="34" charset="0"/>
                <a:ea typeface="Times New Roman" panose="02020603050405020304" pitchFamily="18" charset="0"/>
              </a:rPr>
              <a:t>american</a:t>
            </a:r>
            <a:r>
              <a:rPr lang="en-US" altLang="en-US" sz="3600" dirty="0" smtClean="0">
                <a:latin typeface="Arial" panose="020B0604020202020204" pitchFamily="34" charset="0"/>
                <a:ea typeface="Times New Roman" panose="02020603050405020304" pitchFamily="18" charset="0"/>
              </a:rPr>
              <a:t> free trade agreement    </a:t>
            </a:r>
            <a:endParaRPr lang="en-US" altLang="en-US" sz="3600" dirty="0">
              <a:latin typeface="Arial" panose="020B0604020202020204" pitchFamily="34" charset="0"/>
            </a:endParaRPr>
          </a:p>
        </p:txBody>
      </p:sp>
      <p:sp>
        <p:nvSpPr>
          <p:cNvPr id="3" name="Content Placeholder 2"/>
          <p:cNvSpPr>
            <a:spLocks noGrp="1"/>
          </p:cNvSpPr>
          <p:nvPr>
            <p:ph sz="quarter" idx="1"/>
          </p:nvPr>
        </p:nvSpPr>
        <p:spPr>
          <a:xfrm>
            <a:off x="228600" y="1417638"/>
            <a:ext cx="7900416" cy="5056314"/>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b="1" dirty="0" smtClean="0">
                <a:latin typeface="Arial" panose="020B0604020202020204" pitchFamily="34" charset="0"/>
                <a:ea typeface="Times New Roman" panose="02020603050405020304" pitchFamily="18" charset="0"/>
              </a:rPr>
              <a:t>North American Free Trade Agreement (NAFTA)</a:t>
            </a:r>
            <a:r>
              <a:rPr lang="en-US" altLang="en-US" dirty="0" smtClean="0">
                <a:latin typeface="Arial" panose="020B0604020202020204" pitchFamily="34" charset="0"/>
                <a:ea typeface="Times New Roman" panose="02020603050405020304" pitchFamily="18" charset="0"/>
              </a:rPr>
              <a:t> was implemented in 1994 to reduce barriers to trade and investment among Canada, Mexico, and the United States.  </a:t>
            </a: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agreement was built upon a trade agreement that had been signed between the U.S. and Canada six years earlier and upon the extensive amount of trade that already existed among the three countries. </a:t>
            </a: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agreement will be phased in over a 15-year period.</a:t>
            </a:r>
            <a:endParaRPr lang="en-US" altLang="en-US" dirty="0" smtClean="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50</a:t>
            </a:fld>
            <a:endParaRPr lang="en-US"/>
          </a:p>
        </p:txBody>
      </p:sp>
    </p:spTree>
    <p:extLst>
      <p:ext uri="{BB962C8B-B14F-4D97-AF65-F5344CB8AC3E}">
        <p14:creationId xmlns:p14="http://schemas.microsoft.com/office/powerpoint/2010/main" val="41499261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the north </a:t>
            </a:r>
            <a:r>
              <a:rPr lang="en-US" altLang="en-US" sz="3600" dirty="0" err="1" smtClean="0">
                <a:latin typeface="Arial" panose="020B0604020202020204" pitchFamily="34" charset="0"/>
                <a:ea typeface="Times New Roman" panose="02020603050405020304" pitchFamily="18" charset="0"/>
              </a:rPr>
              <a:t>american</a:t>
            </a:r>
            <a:r>
              <a:rPr lang="en-US" altLang="en-US" sz="3600" dirty="0" smtClean="0">
                <a:latin typeface="Arial" panose="020B0604020202020204" pitchFamily="34" charset="0"/>
                <a:ea typeface="Times New Roman" panose="02020603050405020304" pitchFamily="18" charset="0"/>
              </a:rPr>
              <a:t> free trade agreement    </a:t>
            </a:r>
            <a:endParaRPr lang="en-US" altLang="en-US" sz="3600" dirty="0">
              <a:latin typeface="Arial" panose="020B0604020202020204" pitchFamily="34" charset="0"/>
            </a:endParaRPr>
          </a:p>
        </p:txBody>
      </p:sp>
      <p:sp>
        <p:nvSpPr>
          <p:cNvPr id="3" name="Content Placeholder 2"/>
          <p:cNvSpPr>
            <a:spLocks noGrp="1"/>
          </p:cNvSpPr>
          <p:nvPr>
            <p:ph sz="quarter" idx="1"/>
          </p:nvPr>
        </p:nvSpPr>
        <p:spPr>
          <a:xfrm>
            <a:off x="228600" y="1417638"/>
            <a:ext cx="7900416" cy="5056314"/>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Trade </a:t>
            </a:r>
            <a:r>
              <a:rPr lang="en-US" altLang="en-US" dirty="0">
                <a:latin typeface="Arial" panose="020B0604020202020204" pitchFamily="34" charset="0"/>
                <a:ea typeface="Times New Roman" panose="02020603050405020304" pitchFamily="18" charset="0"/>
              </a:rPr>
              <a:t>negotiators also made an effort to prevent the establishment of </a:t>
            </a:r>
            <a:r>
              <a:rPr lang="en-US" altLang="en-US" b="1" dirty="0">
                <a:latin typeface="Arial" panose="020B0604020202020204" pitchFamily="34" charset="0"/>
                <a:ea typeface="Times New Roman" panose="02020603050405020304" pitchFamily="18" charset="0"/>
              </a:rPr>
              <a:t>screwdriver plants</a:t>
            </a:r>
            <a:r>
              <a:rPr lang="en-US" altLang="en-US" dirty="0">
                <a:latin typeface="Arial" panose="020B0604020202020204" pitchFamily="34" charset="0"/>
                <a:ea typeface="Times New Roman" panose="02020603050405020304" pitchFamily="18" charset="0"/>
              </a:rPr>
              <a:t> (factories in which very little transformation of the product is undertaken) in Mexico as a means of evading U.S. and Canadian tariffs by developing detailed rules of origin defining whether a good should qualify for preferential tariff treatment or </a:t>
            </a:r>
            <a:r>
              <a:rPr lang="en-US" altLang="en-US" dirty="0" smtClean="0">
                <a:latin typeface="Arial" panose="020B0604020202020204" pitchFamily="34" charset="0"/>
                <a:ea typeface="Times New Roman" panose="02020603050405020304" pitchFamily="18" charset="0"/>
              </a:rPr>
              <a:t>not.</a:t>
            </a: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51</a:t>
            </a:fld>
            <a:endParaRPr lang="en-US"/>
          </a:p>
        </p:txBody>
      </p:sp>
    </p:spTree>
    <p:extLst>
      <p:ext uri="{BB962C8B-B14F-4D97-AF65-F5344CB8AC3E}">
        <p14:creationId xmlns:p14="http://schemas.microsoft.com/office/powerpoint/2010/main" val="27925420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the north </a:t>
            </a:r>
            <a:r>
              <a:rPr lang="en-US" altLang="en-US" sz="3600" dirty="0" err="1" smtClean="0">
                <a:latin typeface="Arial" panose="020B0604020202020204" pitchFamily="34" charset="0"/>
                <a:ea typeface="Times New Roman" panose="02020603050405020304" pitchFamily="18" charset="0"/>
              </a:rPr>
              <a:t>american</a:t>
            </a:r>
            <a:r>
              <a:rPr lang="en-US" altLang="en-US" sz="3600" dirty="0" smtClean="0">
                <a:latin typeface="Arial" panose="020B0604020202020204" pitchFamily="34" charset="0"/>
                <a:ea typeface="Times New Roman" panose="02020603050405020304" pitchFamily="18" charset="0"/>
              </a:rPr>
              <a:t> free trade agreement    </a:t>
            </a:r>
            <a:endParaRPr lang="en-US" altLang="en-US" sz="3600" dirty="0">
              <a:latin typeface="Arial" panose="020B0604020202020204" pitchFamily="34" charset="0"/>
            </a:endParaRPr>
          </a:p>
        </p:txBody>
      </p:sp>
      <p:sp>
        <p:nvSpPr>
          <p:cNvPr id="3" name="Content Placeholder 2"/>
          <p:cNvSpPr>
            <a:spLocks noGrp="1"/>
          </p:cNvSpPr>
          <p:nvPr>
            <p:ph sz="quarter" idx="1"/>
          </p:nvPr>
        </p:nvSpPr>
        <p:spPr>
          <a:xfrm>
            <a:off x="228600" y="1417638"/>
            <a:ext cx="7900416" cy="5056314"/>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agreement provides certain industries with special treatment, a concession that was made in order to ensure that the agreement would be accepted by the three countries.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Expansion </a:t>
            </a:r>
            <a:r>
              <a:rPr lang="en-US" altLang="en-US" dirty="0">
                <a:latin typeface="Arial" panose="020B0604020202020204" pitchFamily="34" charset="0"/>
                <a:ea typeface="Times New Roman" panose="02020603050405020304" pitchFamily="18" charset="0"/>
              </a:rPr>
              <a:t>of the agreement has been endorsed by all three countries; however, the U.S. has been unable to proceed because of the lack of presidential </a:t>
            </a:r>
            <a:r>
              <a:rPr lang="en-US" altLang="en-US" b="1" dirty="0">
                <a:latin typeface="Arial" panose="020B0604020202020204" pitchFamily="34" charset="0"/>
                <a:ea typeface="Times New Roman" panose="02020603050405020304" pitchFamily="18" charset="0"/>
              </a:rPr>
              <a:t>fast-track authority</a:t>
            </a:r>
            <a:r>
              <a:rPr lang="en-US" altLang="en-US" dirty="0">
                <a:latin typeface="Arial" panose="020B0604020202020204" pitchFamily="34" charset="0"/>
                <a:ea typeface="Times New Roman" panose="02020603050405020304" pitchFamily="18" charset="0"/>
              </a:rPr>
              <a:t>, which would give the president the authority to negotiate trade treaties with other countries</a:t>
            </a:r>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52</a:t>
            </a:fld>
            <a:endParaRPr lang="en-US"/>
          </a:p>
        </p:txBody>
      </p:sp>
    </p:spTree>
    <p:extLst>
      <p:ext uri="{BB962C8B-B14F-4D97-AF65-F5344CB8AC3E}">
        <p14:creationId xmlns:p14="http://schemas.microsoft.com/office/powerpoint/2010/main" val="8894160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other free trade agreements in the </a:t>
            </a:r>
            <a:r>
              <a:rPr lang="en-US" altLang="en-US" sz="3600" dirty="0" err="1" smtClean="0">
                <a:latin typeface="Arial" panose="020B0604020202020204" pitchFamily="34" charset="0"/>
                <a:ea typeface="Times New Roman" panose="02020603050405020304" pitchFamily="18" charset="0"/>
              </a:rPr>
              <a:t>americas</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304800" y="1417638"/>
            <a:ext cx="8001000" cy="5056314"/>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Other </a:t>
            </a:r>
            <a:r>
              <a:rPr lang="en-US" altLang="en-US" dirty="0">
                <a:latin typeface="Arial" panose="020B0604020202020204" pitchFamily="34" charset="0"/>
                <a:ea typeface="Times New Roman" panose="02020603050405020304" pitchFamily="18" charset="0"/>
              </a:rPr>
              <a:t>free trade agreements are currently being negotiated.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Mexico </a:t>
            </a:r>
            <a:r>
              <a:rPr lang="en-US" altLang="en-US" dirty="0">
                <a:latin typeface="Arial" panose="020B0604020202020204" pitchFamily="34" charset="0"/>
                <a:ea typeface="Times New Roman" panose="02020603050405020304" pitchFamily="18" charset="0"/>
              </a:rPr>
              <a:t>in particular has been active in that respect, negotiating an agreement with Chile, an agreement with Venezuela and Colombia, and an agreement with five of its Central American neighbors. </a:t>
            </a:r>
            <a:endParaRPr lang="en-US" altLang="en-US" dirty="0">
              <a:latin typeface="Arial" panose="020B0604020202020204" pitchFamily="34"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a:latin typeface="Arial" panose="020B0604020202020204" pitchFamily="34" charset="0"/>
                <a:ea typeface="Times New Roman" panose="02020603050405020304" pitchFamily="18" charset="0"/>
              </a:rPr>
              <a:t>The </a:t>
            </a:r>
            <a:r>
              <a:rPr lang="en-US" altLang="en-US" b="1" dirty="0">
                <a:latin typeface="Arial" panose="020B0604020202020204" pitchFamily="34" charset="0"/>
                <a:ea typeface="Times New Roman" panose="02020603050405020304" pitchFamily="18" charset="0"/>
              </a:rPr>
              <a:t>Caribbean Basin Initiative (CBI)</a:t>
            </a:r>
            <a:r>
              <a:rPr lang="en-US" altLang="en-US" dirty="0">
                <a:latin typeface="Arial" panose="020B0604020202020204" pitchFamily="34" charset="0"/>
                <a:ea typeface="Times New Roman" panose="02020603050405020304" pitchFamily="18" charset="0"/>
              </a:rPr>
              <a:t> to facilitate the economic development of the nations of Central America and the Caribbean Sea was initiated by the U.S. in 1983.  </a:t>
            </a:r>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53</a:t>
            </a:fld>
            <a:endParaRPr lang="en-US"/>
          </a:p>
        </p:txBody>
      </p:sp>
    </p:spTree>
    <p:extLst>
      <p:ext uri="{BB962C8B-B14F-4D97-AF65-F5344CB8AC3E}">
        <p14:creationId xmlns:p14="http://schemas.microsoft.com/office/powerpoint/2010/main" val="38725694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other free trade agreements in the </a:t>
            </a:r>
            <a:r>
              <a:rPr lang="en-US" altLang="en-US" sz="3600" dirty="0" err="1" smtClean="0">
                <a:latin typeface="Arial" panose="020B0604020202020204" pitchFamily="34" charset="0"/>
                <a:ea typeface="Times New Roman" panose="02020603050405020304" pitchFamily="18" charset="0"/>
              </a:rPr>
              <a:t>americas</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304800" y="1417638"/>
            <a:ext cx="8001000" cy="5056314"/>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By offering duty-free access to the U.S. for a wide range of products, the U.S. is hoping to stimulate investment by U.S. and other foreign firms in industries that do not have much of a presence in the Caribbean Basin countries.</a:t>
            </a: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CBI overlaps two regional free trade areas, the Central American Common Market (CACM) and the Caribbean Community and Common Market (CARICOM). </a:t>
            </a:r>
            <a:r>
              <a:rPr lang="en-US" altLang="en-US" b="1" dirty="0" smtClean="0">
                <a:latin typeface="Arial" panose="020B0604020202020204" pitchFamily="34" charset="0"/>
                <a:ea typeface="Times New Roman" panose="02020603050405020304" pitchFamily="18" charset="0"/>
              </a:rPr>
              <a:t> </a:t>
            </a:r>
            <a:endParaRPr lang="en-US" altLang="en-US" dirty="0" smtClean="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54</a:t>
            </a:fld>
            <a:endParaRPr lang="en-US"/>
          </a:p>
        </p:txBody>
      </p:sp>
    </p:spTree>
    <p:extLst>
      <p:ext uri="{BB962C8B-B14F-4D97-AF65-F5344CB8AC3E}">
        <p14:creationId xmlns:p14="http://schemas.microsoft.com/office/powerpoint/2010/main" val="38709081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other free trade agreements in the </a:t>
            </a:r>
            <a:r>
              <a:rPr lang="en-US" altLang="en-US" sz="3600" dirty="0" err="1" smtClean="0">
                <a:latin typeface="Arial" panose="020B0604020202020204" pitchFamily="34" charset="0"/>
                <a:ea typeface="Times New Roman" panose="02020603050405020304" pitchFamily="18" charset="0"/>
              </a:rPr>
              <a:t>americas</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304800" y="1219200"/>
            <a:ext cx="8153400" cy="52547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b="1" dirty="0">
                <a:latin typeface="Arial" panose="020B0604020202020204" pitchFamily="34" charset="0"/>
                <a:ea typeface="Times New Roman" panose="02020603050405020304" pitchFamily="18" charset="0"/>
              </a:rPr>
              <a:t>Central America-Dominican Republic Free Trade Agreement (CAFTA-DR)</a:t>
            </a:r>
            <a:r>
              <a:rPr lang="en-US" altLang="en-US" dirty="0">
                <a:latin typeface="Arial" panose="020B0604020202020204" pitchFamily="34" charset="0"/>
                <a:ea typeface="Times New Roman" panose="02020603050405020304" pitchFamily="18" charset="0"/>
              </a:rPr>
              <a:t> was signed by the U.S., Costa Rica, El Salvador, Guatemala, Honduras, and Nicaragua in 2004.</a:t>
            </a:r>
            <a:endParaRPr lang="en-US" altLang="en-US" dirty="0">
              <a:latin typeface="Arial" panose="020B0604020202020204" pitchFamily="34"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a:latin typeface="Arial" panose="020B0604020202020204" pitchFamily="34" charset="0"/>
                <a:ea typeface="Times New Roman" panose="02020603050405020304" pitchFamily="18" charset="0"/>
              </a:rPr>
              <a:t>The </a:t>
            </a:r>
            <a:r>
              <a:rPr lang="en-US" altLang="en-US" b="1" dirty="0">
                <a:latin typeface="Arial" panose="020B0604020202020204" pitchFamily="34" charset="0"/>
                <a:ea typeface="Times New Roman" panose="02020603050405020304" pitchFamily="18" charset="0"/>
              </a:rPr>
              <a:t>Mercosur Accord</a:t>
            </a:r>
            <a:r>
              <a:rPr lang="en-US" altLang="en-US" dirty="0">
                <a:latin typeface="Arial" panose="020B0604020202020204" pitchFamily="34" charset="0"/>
                <a:ea typeface="Times New Roman" panose="02020603050405020304" pitchFamily="18" charset="0"/>
              </a:rPr>
              <a:t> is an agreement among Argentina, Brazil, Paraguay, and Uruguay to cut internal tariffs and establish common external tariffs.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agreement is expected to revitalize the stagnating economies of Brazil and Argentina by stimulating new flows of FDI.       </a:t>
            </a:r>
            <a:endParaRPr lang="en-US" altLang="en-US" dirty="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55</a:t>
            </a:fld>
            <a:endParaRPr lang="en-US"/>
          </a:p>
        </p:txBody>
      </p:sp>
    </p:spTree>
    <p:extLst>
      <p:ext uri="{BB962C8B-B14F-4D97-AF65-F5344CB8AC3E}">
        <p14:creationId xmlns:p14="http://schemas.microsoft.com/office/powerpoint/2010/main" val="11872776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other free trade agreements in the </a:t>
            </a:r>
            <a:r>
              <a:rPr lang="en-US" altLang="en-US" sz="3600" dirty="0" err="1" smtClean="0">
                <a:latin typeface="Arial" panose="020B0604020202020204" pitchFamily="34" charset="0"/>
                <a:ea typeface="Times New Roman" panose="02020603050405020304" pitchFamily="18" charset="0"/>
              </a:rPr>
              <a:t>americas</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304800" y="1219200"/>
            <a:ext cx="8153400" cy="52547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Response </a:t>
            </a:r>
            <a:r>
              <a:rPr lang="en-US" altLang="en-US" dirty="0">
                <a:latin typeface="Arial" panose="020B0604020202020204" pitchFamily="34" charset="0"/>
                <a:ea typeface="Times New Roman" panose="02020603050405020304" pitchFamily="18" charset="0"/>
              </a:rPr>
              <a:t>to Mercosur by businesses has been </a:t>
            </a:r>
            <a:r>
              <a:rPr lang="en-US" altLang="en-US" dirty="0" smtClean="0">
                <a:latin typeface="Arial" panose="020B0604020202020204" pitchFamily="34" charset="0"/>
                <a:ea typeface="Times New Roman" panose="02020603050405020304" pitchFamily="18" charset="0"/>
              </a:rPr>
              <a:t>mixed.</a:t>
            </a: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Some </a:t>
            </a:r>
            <a:r>
              <a:rPr lang="en-US" altLang="en-US" dirty="0">
                <a:latin typeface="Arial" panose="020B0604020202020204" pitchFamily="34" charset="0"/>
                <a:ea typeface="Times New Roman" panose="02020603050405020304" pitchFamily="18" charset="0"/>
              </a:rPr>
              <a:t>have quickly taken positions that allow them to capitalize on the opportunities created by the accord while others fear an influx of cheaply made products will make it more difficult to compete. </a:t>
            </a:r>
            <a:endParaRPr lang="en-US" altLang="en-US" dirty="0">
              <a:latin typeface="Arial" panose="020B0604020202020204" pitchFamily="34"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a:latin typeface="Arial" panose="020B0604020202020204" pitchFamily="34" charset="0"/>
                <a:ea typeface="Times New Roman" panose="02020603050405020304" pitchFamily="18" charset="0"/>
              </a:rPr>
              <a:t>The </a:t>
            </a:r>
            <a:r>
              <a:rPr lang="en-US" altLang="en-US" b="1" dirty="0">
                <a:latin typeface="Arial" panose="020B0604020202020204" pitchFamily="34" charset="0"/>
                <a:ea typeface="Times New Roman" panose="02020603050405020304" pitchFamily="18" charset="0"/>
              </a:rPr>
              <a:t>Andean Community</a:t>
            </a:r>
            <a:r>
              <a:rPr lang="en-US" altLang="en-US" dirty="0">
                <a:latin typeface="Arial" panose="020B0604020202020204" pitchFamily="34" charset="0"/>
                <a:ea typeface="Times New Roman" panose="02020603050405020304" pitchFamily="18" charset="0"/>
              </a:rPr>
              <a:t> was established in 1969 to promote free trade among Bolivia, Chile, Colombia, Ecuador, and Peru.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56</a:t>
            </a:fld>
            <a:endParaRPr lang="en-US"/>
          </a:p>
        </p:txBody>
      </p:sp>
    </p:spTree>
    <p:extLst>
      <p:ext uri="{BB962C8B-B14F-4D97-AF65-F5344CB8AC3E}">
        <p14:creationId xmlns:p14="http://schemas.microsoft.com/office/powerpoint/2010/main" val="19221448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other free trade agreements in the </a:t>
            </a:r>
            <a:r>
              <a:rPr lang="en-US" altLang="en-US" sz="3600" dirty="0" err="1" smtClean="0">
                <a:latin typeface="Arial" panose="020B0604020202020204" pitchFamily="34" charset="0"/>
                <a:ea typeface="Times New Roman" panose="02020603050405020304" pitchFamily="18" charset="0"/>
              </a:rPr>
              <a:t>americas</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304800" y="1219200"/>
            <a:ext cx="8153400" cy="52547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objective of the agreement was to make these small nations competitive with the continent’s larger countries.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Membership </a:t>
            </a:r>
            <a:r>
              <a:rPr lang="en-US" altLang="en-US" dirty="0">
                <a:latin typeface="Arial" panose="020B0604020202020204" pitchFamily="34" charset="0"/>
                <a:ea typeface="Times New Roman" panose="02020603050405020304" pitchFamily="18" charset="0"/>
              </a:rPr>
              <a:t>has changed over the years (Venezuela joined in 1973 and Chile dropped out in 1976), and at least for the first 20 years, the agreement was not successful.</a:t>
            </a:r>
            <a:endParaRPr lang="en-US" altLang="en-US" dirty="0">
              <a:latin typeface="Arial" panose="020B0604020202020204" pitchFamily="34"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a:latin typeface="Arial" panose="020B0604020202020204" pitchFamily="34" charset="0"/>
                <a:ea typeface="Times New Roman" panose="02020603050405020304" pitchFamily="18" charset="0"/>
              </a:rPr>
              <a:t>The initial lack of success of the Andean Community has primarily been blamed on the protectionist, import-substitution policies adopted by most members, and to a lesser extent on geography problems.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57</a:t>
            </a:fld>
            <a:endParaRPr lang="en-US"/>
          </a:p>
        </p:txBody>
      </p:sp>
    </p:spTree>
    <p:extLst>
      <p:ext uri="{BB962C8B-B14F-4D97-AF65-F5344CB8AC3E}">
        <p14:creationId xmlns:p14="http://schemas.microsoft.com/office/powerpoint/2010/main" val="35542755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other free trade agreements in the </a:t>
            </a:r>
            <a:r>
              <a:rPr lang="en-US" altLang="en-US" sz="3600" dirty="0" err="1" smtClean="0">
                <a:latin typeface="Arial" panose="020B0604020202020204" pitchFamily="34" charset="0"/>
                <a:ea typeface="Times New Roman" panose="02020603050405020304" pitchFamily="18" charset="0"/>
              </a:rPr>
              <a:t>americas</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304800" y="1295400"/>
            <a:ext cx="8153400" cy="51785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In </a:t>
            </a:r>
            <a:r>
              <a:rPr lang="en-US" altLang="en-US" dirty="0">
                <a:latin typeface="Arial" panose="020B0604020202020204" pitchFamily="34" charset="0"/>
                <a:ea typeface="Times New Roman" panose="02020603050405020304" pitchFamily="18" charset="0"/>
              </a:rPr>
              <a:t>1992, following a decision to reinvigorate the agreement, the Andean nations established a customs union for most goods.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Thus </a:t>
            </a:r>
            <a:r>
              <a:rPr lang="en-US" altLang="en-US" dirty="0">
                <a:latin typeface="Arial" panose="020B0604020202020204" pitchFamily="34" charset="0"/>
                <a:ea typeface="Times New Roman" panose="02020603050405020304" pitchFamily="18" charset="0"/>
              </a:rPr>
              <a:t>far, internal trade is increasing, but progress toward establishing common external tariffs has been </a:t>
            </a:r>
            <a:r>
              <a:rPr lang="en-US" altLang="en-US" dirty="0" smtClean="0">
                <a:latin typeface="Arial" panose="020B0604020202020204" pitchFamily="34" charset="0"/>
                <a:ea typeface="Times New Roman" panose="02020603050405020304" pitchFamily="18" charset="0"/>
              </a:rPr>
              <a:t>slow.</a:t>
            </a: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Despite </a:t>
            </a:r>
            <a:r>
              <a:rPr lang="en-US" altLang="en-US" dirty="0">
                <a:latin typeface="Arial" panose="020B0604020202020204" pitchFamily="34" charset="0"/>
                <a:ea typeface="Times New Roman" panose="02020603050405020304" pitchFamily="18" charset="0"/>
              </a:rPr>
              <a:t>setbacks, trade in the region is likely to become freer over time.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In </a:t>
            </a:r>
            <a:r>
              <a:rPr lang="en-US" altLang="en-US" dirty="0">
                <a:latin typeface="Arial" panose="020B0604020202020204" pitchFamily="34" charset="0"/>
                <a:ea typeface="Times New Roman" panose="02020603050405020304" pitchFamily="18" charset="0"/>
              </a:rPr>
              <a:t>2005, the Andean Community negotiated a cooperative agreement with Mercosur.</a:t>
            </a:r>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58</a:t>
            </a:fld>
            <a:endParaRPr lang="en-US"/>
          </a:p>
        </p:txBody>
      </p:sp>
    </p:spTree>
    <p:extLst>
      <p:ext uri="{BB962C8B-B14F-4D97-AF65-F5344CB8AC3E}">
        <p14:creationId xmlns:p14="http://schemas.microsoft.com/office/powerpoint/2010/main" val="20205092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trade arrangements in the </a:t>
            </a:r>
            <a:r>
              <a:rPr lang="en-US" altLang="en-US" sz="3600" dirty="0" err="1" smtClean="0">
                <a:latin typeface="Arial" panose="020B0604020202020204" pitchFamily="34" charset="0"/>
                <a:ea typeface="Times New Roman" panose="02020603050405020304" pitchFamily="18" charset="0"/>
              </a:rPr>
              <a:t>asia</a:t>
            </a:r>
            <a:r>
              <a:rPr lang="en-US" altLang="en-US" sz="3600" dirty="0" smtClean="0">
                <a:latin typeface="Arial" panose="020B0604020202020204" pitchFamily="34" charset="0"/>
                <a:ea typeface="Times New Roman" panose="02020603050405020304" pitchFamily="18" charset="0"/>
              </a:rPr>
              <a:t>-pacific region</a:t>
            </a:r>
            <a:endParaRPr lang="en-US" altLang="en-US" sz="2400" dirty="0">
              <a:latin typeface="Arial" panose="020B0604020202020204" pitchFamily="34" charset="0"/>
            </a:endParaRPr>
          </a:p>
        </p:txBody>
      </p:sp>
      <p:sp>
        <p:nvSpPr>
          <p:cNvPr id="3" name="Content Placeholder 2"/>
          <p:cNvSpPr>
            <a:spLocks noGrp="1"/>
          </p:cNvSpPr>
          <p:nvPr>
            <p:ph sz="quarter" idx="1"/>
          </p:nvPr>
        </p:nvSpPr>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b="1" dirty="0" smtClean="0">
                <a:latin typeface="Arial" panose="020B0604020202020204" pitchFamily="34" charset="0"/>
                <a:ea typeface="Times New Roman" panose="02020603050405020304" pitchFamily="18" charset="0"/>
              </a:rPr>
              <a:t>The </a:t>
            </a:r>
            <a:r>
              <a:rPr lang="en-US" altLang="en-US" b="1" dirty="0">
                <a:latin typeface="Arial" panose="020B0604020202020204" pitchFamily="34" charset="0"/>
                <a:ea typeface="Times New Roman" panose="02020603050405020304" pitchFamily="18" charset="0"/>
              </a:rPr>
              <a:t>Australia-New Zealand Agreement.</a:t>
            </a:r>
            <a:r>
              <a:rPr lang="en-US" altLang="en-US" dirty="0">
                <a:latin typeface="Arial" panose="020B0604020202020204" pitchFamily="34" charset="0"/>
                <a:ea typeface="Times New Roman" panose="02020603050405020304" pitchFamily="18" charset="0"/>
              </a:rPr>
              <a:t>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a:t>
            </a:r>
            <a:r>
              <a:rPr lang="en-US" altLang="en-US" b="1" dirty="0" smtClean="0">
                <a:latin typeface="Arial" panose="020B0604020202020204" pitchFamily="34" charset="0"/>
                <a:ea typeface="Times New Roman" panose="02020603050405020304" pitchFamily="18" charset="0"/>
              </a:rPr>
              <a:t> </a:t>
            </a:r>
            <a:r>
              <a:rPr lang="en-US" altLang="en-US" b="1" dirty="0">
                <a:latin typeface="Arial" panose="020B0604020202020204" pitchFamily="34" charset="0"/>
                <a:ea typeface="Times New Roman" panose="02020603050405020304" pitchFamily="18" charset="0"/>
              </a:rPr>
              <a:t>Australia-New Zealand Closer Economic Relations Trade Agreement</a:t>
            </a:r>
            <a:r>
              <a:rPr lang="en-US" altLang="en-US" dirty="0">
                <a:latin typeface="Arial" panose="020B0604020202020204" pitchFamily="34" charset="0"/>
                <a:ea typeface="Times New Roman" panose="02020603050405020304" pitchFamily="18" charset="0"/>
              </a:rPr>
              <a:t> (known as </a:t>
            </a:r>
            <a:r>
              <a:rPr lang="en-US" altLang="en-US" b="1" dirty="0">
                <a:latin typeface="Arial" panose="020B0604020202020204" pitchFamily="34" charset="0"/>
                <a:ea typeface="Times New Roman" panose="02020603050405020304" pitchFamily="18" charset="0"/>
              </a:rPr>
              <a:t>CER</a:t>
            </a:r>
            <a:r>
              <a:rPr lang="en-US" altLang="en-US" dirty="0">
                <a:latin typeface="Arial" panose="020B0604020202020204" pitchFamily="34" charset="0"/>
                <a:ea typeface="Times New Roman" panose="02020603050405020304" pitchFamily="18" charset="0"/>
              </a:rPr>
              <a:t>) took effect in 1983.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Its </a:t>
            </a:r>
            <a:r>
              <a:rPr lang="en-US" altLang="en-US" dirty="0">
                <a:latin typeface="Arial" panose="020B0604020202020204" pitchFamily="34" charset="0"/>
                <a:ea typeface="Times New Roman" panose="02020603050405020304" pitchFamily="18" charset="0"/>
              </a:rPr>
              <a:t>goal is to expand trade and straighten links in a diverse set of areas including investment, marketing, tourism, and transport.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Most </a:t>
            </a:r>
            <a:r>
              <a:rPr lang="en-US" altLang="en-US" dirty="0">
                <a:latin typeface="Arial" panose="020B0604020202020204" pitchFamily="34" charset="0"/>
                <a:ea typeface="Times New Roman" panose="02020603050405020304" pitchFamily="18" charset="0"/>
              </a:rPr>
              <a:t>analysts agree that it has been highly successful</a:t>
            </a:r>
            <a:r>
              <a:rPr lang="en-US" altLang="en-US" dirty="0" smtClean="0">
                <a:latin typeface="Arial" panose="020B0604020202020204" pitchFamily="34" charset="0"/>
                <a:ea typeface="Times New Roman" panose="02020603050405020304" pitchFamily="18"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59</a:t>
            </a:fld>
            <a:endParaRPr lang="en-US"/>
          </a:p>
        </p:txBody>
      </p:sp>
    </p:spTree>
    <p:extLst>
      <p:ext uri="{BB962C8B-B14F-4D97-AF65-F5344CB8AC3E}">
        <p14:creationId xmlns:p14="http://schemas.microsoft.com/office/powerpoint/2010/main" val="34587803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trade arrangements in the </a:t>
            </a:r>
            <a:r>
              <a:rPr lang="en-US" altLang="en-US" sz="3600" dirty="0" err="1" smtClean="0">
                <a:latin typeface="Arial" panose="020B0604020202020204" pitchFamily="34" charset="0"/>
                <a:ea typeface="Times New Roman" panose="02020603050405020304" pitchFamily="18" charset="0"/>
              </a:rPr>
              <a:t>asia</a:t>
            </a:r>
            <a:r>
              <a:rPr lang="en-US" altLang="en-US" sz="3600" dirty="0" smtClean="0">
                <a:latin typeface="Arial" panose="020B0604020202020204" pitchFamily="34" charset="0"/>
                <a:ea typeface="Times New Roman" panose="02020603050405020304" pitchFamily="18" charset="0"/>
              </a:rPr>
              <a:t>-pacific region</a:t>
            </a:r>
            <a:endParaRPr lang="en-US" altLang="en-US" sz="2400" dirty="0">
              <a:latin typeface="Arial" panose="020B0604020202020204" pitchFamily="34" charset="0"/>
            </a:endParaRPr>
          </a:p>
        </p:txBody>
      </p:sp>
      <p:sp>
        <p:nvSpPr>
          <p:cNvPr id="3" name="Content Placeholder 2"/>
          <p:cNvSpPr>
            <a:spLocks noGrp="1"/>
          </p:cNvSpPr>
          <p:nvPr>
            <p:ph sz="quarter" idx="1"/>
          </p:nvPr>
        </p:nvSpPr>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b="1" dirty="0">
                <a:latin typeface="Arial" panose="020B0604020202020204" pitchFamily="34" charset="0"/>
                <a:ea typeface="Times New Roman" panose="02020603050405020304" pitchFamily="18" charset="0"/>
              </a:rPr>
              <a:t>Association of South East Asian Nations (ASEAN)</a:t>
            </a:r>
            <a:r>
              <a:rPr lang="en-US" altLang="en-US" dirty="0">
                <a:latin typeface="Arial" panose="020B0604020202020204" pitchFamily="34" charset="0"/>
                <a:ea typeface="Times New Roman" panose="02020603050405020304" pitchFamily="18" charset="0"/>
              </a:rPr>
              <a:t> was founded in 1967 by Brunei, Indonesia, Malaysia, the Philippines, Singapore, and Thailand to promote regional political, and economic cooperation.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ASEAN Free Trade Area was established to promote intra-ASEAN trade.  </a:t>
            </a:r>
            <a:endParaRPr lang="en-US" altLang="en-US" dirty="0">
              <a:latin typeface="Arial" panose="020B0604020202020204" pitchFamily="34"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a:latin typeface="Arial" panose="020B0604020202020204" pitchFamily="34" charset="0"/>
                <a:ea typeface="Times New Roman" panose="02020603050405020304" pitchFamily="18" charset="0"/>
              </a:rPr>
              <a:t>The ASEAN trading bloc was established for two reasons.  </a:t>
            </a:r>
            <a:endParaRPr lang="en-US" altLang="en-US" dirty="0" smtClean="0">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60</a:t>
            </a:fld>
            <a:endParaRPr lang="en-US"/>
          </a:p>
        </p:txBody>
      </p:sp>
    </p:spTree>
    <p:extLst>
      <p:ext uri="{BB962C8B-B14F-4D97-AF65-F5344CB8AC3E}">
        <p14:creationId xmlns:p14="http://schemas.microsoft.com/office/powerpoint/2010/main" val="36220222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trade arrangements in the </a:t>
            </a:r>
            <a:r>
              <a:rPr lang="en-US" altLang="en-US" sz="3600" dirty="0" err="1" smtClean="0">
                <a:latin typeface="Arial" panose="020B0604020202020204" pitchFamily="34" charset="0"/>
                <a:ea typeface="Times New Roman" panose="02020603050405020304" pitchFamily="18" charset="0"/>
              </a:rPr>
              <a:t>asia</a:t>
            </a:r>
            <a:r>
              <a:rPr lang="en-US" altLang="en-US" sz="3600" dirty="0" smtClean="0">
                <a:latin typeface="Arial" panose="020B0604020202020204" pitchFamily="34" charset="0"/>
                <a:ea typeface="Times New Roman" panose="02020603050405020304" pitchFamily="18" charset="0"/>
              </a:rPr>
              <a:t>-pacific region</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457200" y="1600200"/>
            <a:ext cx="7671816" cy="48737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First</a:t>
            </a:r>
            <a:r>
              <a:rPr lang="en-US" altLang="en-US" dirty="0">
                <a:latin typeface="Arial" panose="020B0604020202020204" pitchFamily="34" charset="0"/>
                <a:ea typeface="Times New Roman" panose="02020603050405020304" pitchFamily="18" charset="0"/>
              </a:rPr>
              <a:t>, a decrease in government control of national economies has stimulated local entrepreneurs and attracted FDI.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Second</a:t>
            </a:r>
            <a:r>
              <a:rPr lang="en-US" altLang="en-US" dirty="0">
                <a:latin typeface="Arial" panose="020B0604020202020204" pitchFamily="34" charset="0"/>
                <a:ea typeface="Times New Roman" panose="02020603050405020304" pitchFamily="18" charset="0"/>
              </a:rPr>
              <a:t>, it is a defensive response to the growth of other regional trading blocs.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creation of the Asian Free Trade Area (AFTA) has quickly attracted the attention of firms.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ASEAN </a:t>
            </a:r>
            <a:r>
              <a:rPr lang="en-US" altLang="en-US" dirty="0">
                <a:latin typeface="Arial" panose="020B0604020202020204" pitchFamily="34" charset="0"/>
                <a:ea typeface="Times New Roman" panose="02020603050405020304" pitchFamily="18" charset="0"/>
              </a:rPr>
              <a:t>increased its importance in the world market in 2003, when it signed a free trade pact with China</a:t>
            </a:r>
            <a:r>
              <a:rPr lang="en-US" altLang="en-US" dirty="0" smtClean="0">
                <a:latin typeface="Arial" panose="020B0604020202020204" pitchFamily="34" charset="0"/>
                <a:ea typeface="Times New Roman" panose="02020603050405020304" pitchFamily="18"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61</a:t>
            </a:fld>
            <a:endParaRPr lang="en-US"/>
          </a:p>
        </p:txBody>
      </p:sp>
    </p:spTree>
    <p:extLst>
      <p:ext uri="{BB962C8B-B14F-4D97-AF65-F5344CB8AC3E}">
        <p14:creationId xmlns:p14="http://schemas.microsoft.com/office/powerpoint/2010/main" val="16512674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trade arrangements in the </a:t>
            </a:r>
            <a:r>
              <a:rPr lang="en-US" altLang="en-US" sz="3600" dirty="0" err="1" smtClean="0">
                <a:latin typeface="Arial" panose="020B0604020202020204" pitchFamily="34" charset="0"/>
                <a:ea typeface="Times New Roman" panose="02020603050405020304" pitchFamily="18" charset="0"/>
              </a:rPr>
              <a:t>asia</a:t>
            </a:r>
            <a:r>
              <a:rPr lang="en-US" altLang="en-US" sz="3600" dirty="0" smtClean="0">
                <a:latin typeface="Arial" panose="020B0604020202020204" pitchFamily="34" charset="0"/>
                <a:ea typeface="Times New Roman" panose="02020603050405020304" pitchFamily="18" charset="0"/>
              </a:rPr>
              <a:t>-pacific region</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457200" y="1600200"/>
            <a:ext cx="7671816" cy="48737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AFTA </a:t>
            </a:r>
            <a:r>
              <a:rPr lang="en-US" altLang="en-US" dirty="0">
                <a:latin typeface="Arial" panose="020B0604020202020204" pitchFamily="34" charset="0"/>
                <a:ea typeface="Times New Roman" panose="02020603050405020304" pitchFamily="18" charset="0"/>
              </a:rPr>
              <a:t>has three principal objectives: to liberalize trade in ASEAN, to attract foreign investors, and to adapt ASEAN to changing economic conditions.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b="1" dirty="0">
                <a:latin typeface="Arial" panose="020B0604020202020204" pitchFamily="34" charset="0"/>
                <a:ea typeface="Times New Roman" panose="02020603050405020304" pitchFamily="18" charset="0"/>
              </a:rPr>
              <a:t>Common Effective Preferential Tariff (CEPT)</a:t>
            </a:r>
            <a:r>
              <a:rPr lang="en-US" altLang="en-US" dirty="0">
                <a:latin typeface="Arial" panose="020B0604020202020204" pitchFamily="34" charset="0"/>
                <a:ea typeface="Times New Roman" panose="02020603050405020304" pitchFamily="18" charset="0"/>
              </a:rPr>
              <a:t> is the mechanism under which free trade will be achieved.   </a:t>
            </a:r>
            <a:endParaRPr lang="en-US" altLang="en-US" b="1" dirty="0">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62</a:t>
            </a:fld>
            <a:endParaRPr lang="en-US"/>
          </a:p>
        </p:txBody>
      </p:sp>
    </p:spTree>
    <p:extLst>
      <p:ext uri="{BB962C8B-B14F-4D97-AF65-F5344CB8AC3E}">
        <p14:creationId xmlns:p14="http://schemas.microsoft.com/office/powerpoint/2010/main" val="66472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spcAft>
                <a:spcPct val="0"/>
              </a:spcAft>
              <a:tabLst>
                <a:tab pos="685800" algn="l"/>
              </a:tabLst>
            </a:pPr>
            <a:r>
              <a:rPr lang="en-US" altLang="en-US" sz="3600" dirty="0" smtClean="0">
                <a:latin typeface="Arial" panose="020B0604020202020204" pitchFamily="34" charset="0"/>
                <a:ea typeface="Times New Roman" panose="02020603050405020304" pitchFamily="18" charset="0"/>
              </a:rPr>
              <a:t>trade arrangements in the </a:t>
            </a:r>
            <a:r>
              <a:rPr lang="en-US" altLang="en-US" sz="3600" dirty="0" err="1" smtClean="0">
                <a:latin typeface="Arial" panose="020B0604020202020204" pitchFamily="34" charset="0"/>
                <a:ea typeface="Times New Roman" panose="02020603050405020304" pitchFamily="18" charset="0"/>
              </a:rPr>
              <a:t>asia</a:t>
            </a:r>
            <a:r>
              <a:rPr lang="en-US" altLang="en-US" sz="3600" dirty="0" smtClean="0">
                <a:latin typeface="Arial" panose="020B0604020202020204" pitchFamily="34" charset="0"/>
                <a:ea typeface="Times New Roman" panose="02020603050405020304" pitchFamily="18" charset="0"/>
              </a:rPr>
              <a:t>-pacific region</a:t>
            </a:r>
            <a:endParaRPr lang="en-US" altLang="en-US" sz="2400" dirty="0">
              <a:latin typeface="Arial" panose="020B0604020202020204" pitchFamily="34" charset="0"/>
            </a:endParaRPr>
          </a:p>
        </p:txBody>
      </p:sp>
      <p:sp>
        <p:nvSpPr>
          <p:cNvPr id="3" name="Content Placeholder 2"/>
          <p:cNvSpPr>
            <a:spLocks noGrp="1"/>
          </p:cNvSpPr>
          <p:nvPr>
            <p:ph sz="quarter" idx="1"/>
          </p:nvPr>
        </p:nvSpPr>
        <p:spPr>
          <a:xfrm>
            <a:off x="457200" y="1600200"/>
            <a:ext cx="7671816" cy="4873752"/>
          </a:xfrm>
        </p:spPr>
        <p:txBody>
          <a:bodyPr>
            <a:noAutofit/>
          </a:bodyPr>
          <a:lstStyle/>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 </a:t>
            </a:r>
            <a:r>
              <a:rPr lang="en-US" altLang="en-US" b="1" dirty="0" smtClean="0">
                <a:latin typeface="Arial" panose="020B0604020202020204" pitchFamily="34" charset="0"/>
                <a:ea typeface="Times New Roman" panose="02020603050405020304" pitchFamily="18" charset="0"/>
              </a:rPr>
              <a:t>The </a:t>
            </a:r>
            <a:r>
              <a:rPr lang="en-US" altLang="en-US" b="1" dirty="0">
                <a:latin typeface="Arial" panose="020B0604020202020204" pitchFamily="34" charset="0"/>
                <a:ea typeface="Times New Roman" panose="02020603050405020304" pitchFamily="18" charset="0"/>
              </a:rPr>
              <a:t>Asia-Pacific Economic Cooperation (APEC),</a:t>
            </a:r>
            <a:r>
              <a:rPr lang="en-US" altLang="en-US" dirty="0">
                <a:latin typeface="Arial" panose="020B0604020202020204" pitchFamily="34" charset="0"/>
                <a:ea typeface="Times New Roman" panose="02020603050405020304" pitchFamily="18" charset="0"/>
              </a:rPr>
              <a:t> started in 1989, is the primary regional vehicle for promoting open trade and practical economic cooperation.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APEC </a:t>
            </a:r>
            <a:r>
              <a:rPr lang="en-US" altLang="en-US" dirty="0">
                <a:latin typeface="Arial" panose="020B0604020202020204" pitchFamily="34" charset="0"/>
                <a:ea typeface="Times New Roman" panose="02020603050405020304" pitchFamily="18" charset="0"/>
              </a:rPr>
              <a:t>currently has 21 members from around the region. </a:t>
            </a:r>
            <a:endParaRPr lang="en-US" altLang="en-US"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ClrTx/>
              <a:buSzTx/>
              <a:buFontTx/>
              <a:buChar char="•"/>
              <a:tabLst>
                <a:tab pos="685800" algn="l"/>
              </a:tabLst>
            </a:pPr>
            <a:r>
              <a:rPr lang="en-US" altLang="en-US" dirty="0" smtClean="0">
                <a:latin typeface="Arial" panose="020B0604020202020204" pitchFamily="34" charset="0"/>
                <a:ea typeface="Times New Roman" panose="02020603050405020304" pitchFamily="18" charset="0"/>
              </a:rPr>
              <a:t>The </a:t>
            </a:r>
            <a:r>
              <a:rPr lang="en-US" altLang="en-US" dirty="0">
                <a:latin typeface="Arial" panose="020B0604020202020204" pitchFamily="34" charset="0"/>
                <a:ea typeface="Times New Roman" panose="02020603050405020304" pitchFamily="18" charset="0"/>
              </a:rPr>
              <a:t>most recent meeting of the group resulted in measures to reduce both tariff and nontariff barriers for manufactured and service trade.</a:t>
            </a:r>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63</a:t>
            </a:fld>
            <a:endParaRPr lang="en-US"/>
          </a:p>
        </p:txBody>
      </p:sp>
    </p:spTree>
    <p:extLst>
      <p:ext uri="{BB962C8B-B14F-4D97-AF65-F5344CB8AC3E}">
        <p14:creationId xmlns:p14="http://schemas.microsoft.com/office/powerpoint/2010/main" val="35714031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err="1" smtClean="0">
                <a:latin typeface="Arial" panose="020B0604020202020204" pitchFamily="34" charset="0"/>
                <a:cs typeface="Arial" panose="020B0604020202020204" pitchFamily="34" charset="0"/>
              </a:rPr>
              <a:t>african</a:t>
            </a:r>
            <a:r>
              <a:rPr lang="en-US" sz="3600" dirty="0" smtClean="0">
                <a:latin typeface="Arial" panose="020B0604020202020204" pitchFamily="34" charset="0"/>
                <a:cs typeface="Arial" panose="020B0604020202020204" pitchFamily="34" charset="0"/>
              </a:rPr>
              <a:t> initiatives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p:txBody>
          <a:bodyPr>
            <a:noAutofit/>
          </a:bodyPr>
          <a:lstStyle/>
          <a:p>
            <a:pPr algn="just">
              <a:lnSpc>
                <a:spcPct val="150000"/>
              </a:lnSpc>
            </a:pPr>
            <a:r>
              <a:rPr lang="en-US" dirty="0" smtClean="0">
                <a:latin typeface="Arial" panose="020B0604020202020204" pitchFamily="34" charset="0"/>
                <a:cs typeface="Arial" panose="020B0604020202020204" pitchFamily="34" charset="0"/>
              </a:rPr>
              <a:t>10 </a:t>
            </a:r>
            <a:r>
              <a:rPr lang="en-US" dirty="0">
                <a:latin typeface="Arial" panose="020B0604020202020204" pitchFamily="34" charset="0"/>
                <a:cs typeface="Arial" panose="020B0604020202020204" pitchFamily="34" charset="0"/>
              </a:rPr>
              <a:t>African nations created the </a:t>
            </a:r>
            <a:r>
              <a:rPr lang="en-US" b="1" dirty="0">
                <a:latin typeface="Arial" panose="020B0604020202020204" pitchFamily="34" charset="0"/>
                <a:cs typeface="Arial" panose="020B0604020202020204" pitchFamily="34" charset="0"/>
              </a:rPr>
              <a:t>South African Development Coordination Conference</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(SADCC)</a:t>
            </a:r>
            <a:r>
              <a:rPr lang="en-US" dirty="0">
                <a:latin typeface="Arial" panose="020B0604020202020204" pitchFamily="34" charset="0"/>
                <a:cs typeface="Arial" panose="020B0604020202020204" pitchFamily="34" charset="0"/>
              </a:rPr>
              <a:t> in 1980 to promote the development of their regional economy.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It </a:t>
            </a:r>
            <a:r>
              <a:rPr lang="en-US" dirty="0">
                <a:latin typeface="Arial" panose="020B0604020202020204" pitchFamily="34" charset="0"/>
                <a:cs typeface="Arial" panose="020B0604020202020204" pitchFamily="34" charset="0"/>
              </a:rPr>
              <a:t>also has plans to develop a regional common market</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64</a:t>
            </a:fld>
            <a:endParaRPr lang="en-US"/>
          </a:p>
        </p:txBody>
      </p:sp>
    </p:spTree>
    <p:extLst>
      <p:ext uri="{BB962C8B-B14F-4D97-AF65-F5344CB8AC3E}">
        <p14:creationId xmlns:p14="http://schemas.microsoft.com/office/powerpoint/2010/main" val="10189799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err="1" smtClean="0">
                <a:latin typeface="Arial" panose="020B0604020202020204" pitchFamily="34" charset="0"/>
                <a:cs typeface="Arial" panose="020B0604020202020204" pitchFamily="34" charset="0"/>
              </a:rPr>
              <a:t>african</a:t>
            </a:r>
            <a:r>
              <a:rPr lang="en-US" sz="3600" dirty="0" smtClean="0">
                <a:latin typeface="Arial" panose="020B0604020202020204" pitchFamily="34" charset="0"/>
                <a:cs typeface="Arial" panose="020B0604020202020204" pitchFamily="34" charset="0"/>
              </a:rPr>
              <a:t> initiatives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a:xfrm>
            <a:off x="304800" y="1417638"/>
            <a:ext cx="7924800" cy="5056314"/>
          </a:xfrm>
        </p:spPr>
        <p:txBody>
          <a:bodyPr>
            <a:noAutofit/>
          </a:bodyPr>
          <a:lstStyle/>
          <a:p>
            <a:pPr algn="just">
              <a:lnSpc>
                <a:spcPct val="150000"/>
              </a:lnSpc>
            </a:pPr>
            <a:r>
              <a:rPr lang="en-US" dirty="0" smtClean="0">
                <a:latin typeface="Arial" panose="020B0604020202020204" pitchFamily="34" charset="0"/>
                <a:cs typeface="Arial" panose="020B0604020202020204" pitchFamily="34" charset="0"/>
              </a:rPr>
              <a:t>The </a:t>
            </a:r>
            <a:r>
              <a:rPr lang="en-US" b="1" dirty="0">
                <a:latin typeface="Arial" panose="020B0604020202020204" pitchFamily="34" charset="0"/>
                <a:cs typeface="Arial" panose="020B0604020202020204" pitchFamily="34" charset="0"/>
              </a:rPr>
              <a:t>Economic Community of West African States</a:t>
            </a:r>
            <a:r>
              <a:rPr lang="en-US" dirty="0">
                <a:latin typeface="Arial" panose="020B0604020202020204" pitchFamily="34" charset="0"/>
                <a:cs typeface="Arial" panose="020B0604020202020204" pitchFamily="34" charset="0"/>
              </a:rPr>
              <a:t> was formed by 16 African nations in 1975 to cooperate on regional economic development programs.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The </a:t>
            </a:r>
            <a:r>
              <a:rPr lang="en-US" b="1" dirty="0">
                <a:latin typeface="Arial" panose="020B0604020202020204" pitchFamily="34" charset="0"/>
                <a:cs typeface="Arial" panose="020B0604020202020204" pitchFamily="34" charset="0"/>
              </a:rPr>
              <a:t>Economic Community of Central African States</a:t>
            </a:r>
            <a:r>
              <a:rPr lang="en-US" dirty="0">
                <a:latin typeface="Arial" panose="020B0604020202020204" pitchFamily="34" charset="0"/>
                <a:cs typeface="Arial" panose="020B0604020202020204" pitchFamily="34" charset="0"/>
              </a:rPr>
              <a:t> was established in 1983 for similar reasons.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Neither </a:t>
            </a:r>
            <a:r>
              <a:rPr lang="en-US" dirty="0">
                <a:latin typeface="Arial" panose="020B0604020202020204" pitchFamily="34" charset="0"/>
                <a:cs typeface="Arial" panose="020B0604020202020204" pitchFamily="34" charset="0"/>
              </a:rPr>
              <a:t>initiative has shown much success, in part because of transportation problems between nations, and in part because of a lack of an economic and political system to encourage intra-bloc trade.</a:t>
            </a:r>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65</a:t>
            </a:fld>
            <a:endParaRPr lang="en-US"/>
          </a:p>
        </p:txBody>
      </p:sp>
    </p:spTree>
    <p:extLst>
      <p:ext uri="{BB962C8B-B14F-4D97-AF65-F5344CB8AC3E}">
        <p14:creationId xmlns:p14="http://schemas.microsoft.com/office/powerpoint/2010/main" val="35988950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15962"/>
          </a:xfrm>
        </p:spPr>
        <p:txBody>
          <a:bodyPr/>
          <a:lstStyle/>
          <a:p>
            <a:pPr algn="ctr"/>
            <a:r>
              <a:rPr lang="en-US" dirty="0" smtClean="0"/>
              <a:t>Summary </a:t>
            </a:r>
            <a:endParaRPr lang="en-US" dirty="0"/>
          </a:p>
        </p:txBody>
      </p:sp>
      <p:sp>
        <p:nvSpPr>
          <p:cNvPr id="3" name="Content Placeholder 2"/>
          <p:cNvSpPr>
            <a:spLocks noGrp="1"/>
          </p:cNvSpPr>
          <p:nvPr>
            <p:ph sz="quarter" idx="1"/>
          </p:nvPr>
        </p:nvSpPr>
        <p:spPr>
          <a:xfrm>
            <a:off x="304800" y="990600"/>
            <a:ext cx="8001000" cy="5638800"/>
          </a:xfrm>
        </p:spPr>
        <p:txBody>
          <a:bodyPr>
            <a:normAutofit fontScale="92500"/>
          </a:bodyPr>
          <a:lstStyle/>
          <a:p>
            <a:pPr algn="just">
              <a:lnSpc>
                <a:spcPct val="150000"/>
              </a:lnSpc>
            </a:pPr>
            <a:r>
              <a:rPr lang="en-US" sz="2500" dirty="0" smtClean="0">
                <a:latin typeface="Arial" panose="020B0604020202020204" pitchFamily="34" charset="0"/>
                <a:cs typeface="Arial" panose="020B0604020202020204" pitchFamily="34" charset="0"/>
              </a:rPr>
              <a:t>Introduction </a:t>
            </a:r>
          </a:p>
          <a:p>
            <a:pPr algn="just">
              <a:lnSpc>
                <a:spcPct val="150000"/>
              </a:lnSpc>
            </a:pPr>
            <a:r>
              <a:rPr lang="en-US" sz="2500" dirty="0" smtClean="0">
                <a:latin typeface="Arial" panose="020B0604020202020204" pitchFamily="34" charset="0"/>
                <a:cs typeface="Arial" panose="020B0604020202020204" pitchFamily="34" charset="0"/>
              </a:rPr>
              <a:t>The  </a:t>
            </a:r>
            <a:r>
              <a:rPr lang="en-US" sz="2500" dirty="0">
                <a:latin typeface="Arial" panose="020B0604020202020204" pitchFamily="34" charset="0"/>
                <a:cs typeface="Arial" panose="020B0604020202020204" pitchFamily="34" charset="0"/>
              </a:rPr>
              <a:t>general agreement on tariffs and trade and the </a:t>
            </a:r>
            <a:r>
              <a:rPr lang="en-US" sz="2500" dirty="0" smtClean="0">
                <a:latin typeface="Arial" panose="020B0604020202020204" pitchFamily="34" charset="0"/>
                <a:cs typeface="Arial" panose="020B0604020202020204" pitchFamily="34" charset="0"/>
              </a:rPr>
              <a:t>WTO</a:t>
            </a:r>
          </a:p>
          <a:p>
            <a:pPr algn="just">
              <a:lnSpc>
                <a:spcPct val="150000"/>
              </a:lnSpc>
            </a:pPr>
            <a:r>
              <a:rPr lang="en-US" sz="2500" dirty="0" smtClean="0">
                <a:latin typeface="Arial" panose="020B0604020202020204" pitchFamily="34" charset="0"/>
                <a:cs typeface="Arial" panose="020B0604020202020204" pitchFamily="34" charset="0"/>
              </a:rPr>
              <a:t>Regional  </a:t>
            </a:r>
            <a:r>
              <a:rPr lang="en-US" sz="2500" dirty="0">
                <a:latin typeface="Arial" panose="020B0604020202020204" pitchFamily="34" charset="0"/>
                <a:cs typeface="Arial" panose="020B0604020202020204" pitchFamily="34" charset="0"/>
              </a:rPr>
              <a:t>economic </a:t>
            </a:r>
            <a:r>
              <a:rPr lang="en-US" sz="2500" dirty="0" smtClean="0">
                <a:latin typeface="Arial" panose="020B0604020202020204" pitchFamily="34" charset="0"/>
                <a:cs typeface="Arial" panose="020B0604020202020204" pitchFamily="34" charset="0"/>
              </a:rPr>
              <a:t>integration</a:t>
            </a:r>
          </a:p>
          <a:p>
            <a:pPr algn="just">
              <a:lnSpc>
                <a:spcPct val="150000"/>
              </a:lnSpc>
            </a:pPr>
            <a:r>
              <a:rPr lang="en-US" sz="2500" dirty="0" smtClean="0">
                <a:latin typeface="Arial" panose="020B0604020202020204" pitchFamily="34" charset="0"/>
                <a:cs typeface="Arial" panose="020B0604020202020204" pitchFamily="34" charset="0"/>
              </a:rPr>
              <a:t>The </a:t>
            </a:r>
            <a:r>
              <a:rPr lang="en-US" sz="2500" dirty="0">
                <a:latin typeface="Arial" panose="020B0604020202020204" pitchFamily="34" charset="0"/>
                <a:cs typeface="Arial" panose="020B0604020202020204" pitchFamily="34" charset="0"/>
              </a:rPr>
              <a:t>impact of economic integration on </a:t>
            </a:r>
            <a:r>
              <a:rPr lang="en-US" sz="2500" dirty="0" smtClean="0">
                <a:latin typeface="Arial" panose="020B0604020202020204" pitchFamily="34" charset="0"/>
                <a:cs typeface="Arial" panose="020B0604020202020204" pitchFamily="34" charset="0"/>
              </a:rPr>
              <a:t>firms</a:t>
            </a:r>
          </a:p>
          <a:p>
            <a:pPr algn="just">
              <a:lnSpc>
                <a:spcPct val="150000"/>
              </a:lnSpc>
            </a:pPr>
            <a:r>
              <a:rPr lang="en-US" sz="2500" dirty="0" smtClean="0">
                <a:latin typeface="Arial" panose="020B0604020202020204" pitchFamily="34" charset="0"/>
                <a:cs typeface="Arial" panose="020B0604020202020204" pitchFamily="34" charset="0"/>
              </a:rPr>
              <a:t>The European union</a:t>
            </a:r>
          </a:p>
          <a:p>
            <a:pPr algn="just">
              <a:lnSpc>
                <a:spcPct val="150000"/>
              </a:lnSpc>
            </a:pPr>
            <a:r>
              <a:rPr lang="en-US" sz="2500" dirty="0">
                <a:latin typeface="Arial" panose="020B0604020202020204" pitchFamily="34" charset="0"/>
                <a:cs typeface="Arial" panose="020B0604020202020204" pitchFamily="34" charset="0"/>
              </a:rPr>
              <a:t>The struggle to create a common market</a:t>
            </a:r>
          </a:p>
          <a:p>
            <a:pPr algn="just">
              <a:lnSpc>
                <a:spcPct val="150000"/>
              </a:lnSpc>
            </a:pPr>
            <a:r>
              <a:rPr lang="en-US" altLang="en-US" sz="2500" dirty="0">
                <a:latin typeface="Arial" panose="020B0604020202020204" pitchFamily="34" charset="0"/>
                <a:ea typeface="Times New Roman" panose="02020603050405020304" pitchFamily="18" charset="0"/>
                <a:cs typeface="Arial" panose="020B0604020202020204" pitchFamily="34" charset="0"/>
              </a:rPr>
              <a:t>Common market to economic union</a:t>
            </a:r>
          </a:p>
          <a:p>
            <a:pPr algn="just">
              <a:lnSpc>
                <a:spcPct val="150000"/>
              </a:lnSpc>
            </a:pPr>
            <a:r>
              <a:rPr lang="en-US" sz="2500" dirty="0">
                <a:latin typeface="Arial" panose="020B0604020202020204" pitchFamily="34" charset="0"/>
                <a:cs typeface="Arial" panose="020B0604020202020204" pitchFamily="34" charset="0"/>
              </a:rPr>
              <a:t>Other regional trading blocs ( </a:t>
            </a:r>
            <a:r>
              <a:rPr lang="en-US" altLang="en-US" sz="2500" dirty="0">
                <a:latin typeface="Arial" panose="020B0604020202020204" pitchFamily="34" charset="0"/>
                <a:ea typeface="Times New Roman" panose="02020603050405020304" pitchFamily="18" charset="0"/>
                <a:cs typeface="Arial" panose="020B0604020202020204" pitchFamily="34" charset="0"/>
              </a:rPr>
              <a:t>the </a:t>
            </a:r>
            <a:r>
              <a:rPr lang="en-US" altLang="en-US" sz="2500" dirty="0" err="1">
                <a:latin typeface="Arial" panose="020B0604020202020204" pitchFamily="34" charset="0"/>
                <a:ea typeface="Times New Roman" panose="02020603050405020304" pitchFamily="18" charset="0"/>
                <a:cs typeface="Arial" panose="020B0604020202020204" pitchFamily="34" charset="0"/>
              </a:rPr>
              <a:t>american</a:t>
            </a:r>
            <a:r>
              <a:rPr lang="en-US" altLang="en-US" sz="2500" dirty="0">
                <a:latin typeface="Arial" panose="020B0604020202020204" pitchFamily="34" charset="0"/>
                <a:ea typeface="Times New Roman" panose="02020603050405020304" pitchFamily="18" charset="0"/>
                <a:cs typeface="Arial" panose="020B0604020202020204" pitchFamily="34" charset="0"/>
              </a:rPr>
              <a:t> region, the Asia-pacific region</a:t>
            </a:r>
            <a:r>
              <a:rPr lang="en-US" altLang="en-US" sz="2500" b="1" dirty="0">
                <a:latin typeface="Arial" panose="020B0604020202020204" pitchFamily="34" charset="0"/>
                <a:ea typeface="Times New Roman" panose="02020603050405020304" pitchFamily="18" charset="0"/>
                <a:cs typeface="Arial" panose="020B0604020202020204" pitchFamily="34" charset="0"/>
              </a:rPr>
              <a:t>  </a:t>
            </a:r>
            <a:r>
              <a:rPr lang="en-US" altLang="en-US" sz="2500" dirty="0">
                <a:latin typeface="Arial" panose="020B0604020202020204" pitchFamily="34" charset="0"/>
                <a:ea typeface="Times New Roman" panose="02020603050405020304" pitchFamily="18" charset="0"/>
                <a:cs typeface="Arial" panose="020B0604020202020204" pitchFamily="34" charset="0"/>
              </a:rPr>
              <a:t>and A</a:t>
            </a:r>
            <a:r>
              <a:rPr lang="en-US" sz="2500" dirty="0">
                <a:latin typeface="Arial" panose="020B0604020202020204" pitchFamily="34" charset="0"/>
                <a:cs typeface="Arial" panose="020B0604020202020204" pitchFamily="34" charset="0"/>
              </a:rPr>
              <a:t>frican region)</a:t>
            </a:r>
          </a:p>
          <a:p>
            <a:endParaRPr lang="en-US" dirty="0" smtClean="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66</a:t>
            </a:fld>
            <a:endParaRPr lang="en-US"/>
          </a:p>
        </p:txBody>
      </p:sp>
    </p:spTree>
    <p:extLst>
      <p:ext uri="{BB962C8B-B14F-4D97-AF65-F5344CB8AC3E}">
        <p14:creationId xmlns:p14="http://schemas.microsoft.com/office/powerpoint/2010/main" val="344682242"/>
      </p:ext>
    </p:extLst>
  </p:cSld>
  <p:clrMapOvr>
    <a:masterClrMapping/>
  </p:clrMapOvr>
  <mc:AlternateContent xmlns:mc="http://schemas.openxmlformats.org/markup-compatibility/2006" xmlns:p14="http://schemas.microsoft.com/office/powerpoint/2010/main">
    <mc:Choice Requires="p14">
      <p:transition spd="slow" p14:dur="4000">
        <p14:shred/>
      </p:transition>
    </mc:Choice>
    <mc:Fallback xmlns="">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dirty="0" smtClean="0">
                <a:latin typeface="Arial" panose="020B0604020202020204" pitchFamily="34" charset="0"/>
                <a:cs typeface="Arial" panose="020B0604020202020204" pitchFamily="34" charset="0"/>
              </a:rPr>
              <a:t>References </a:t>
            </a:r>
            <a:endParaRPr lang="en-US" sz="3200" dirty="0">
              <a:latin typeface="Arial" panose="020B0604020202020204" pitchFamily="34" charset="0"/>
              <a:cs typeface="Arial" panose="020B0604020202020204" pitchFamily="34" charset="0"/>
            </a:endParaRPr>
          </a:p>
        </p:txBody>
      </p:sp>
      <p:sp>
        <p:nvSpPr>
          <p:cNvPr id="3" name="Content Placeholder 2"/>
          <p:cNvSpPr>
            <a:spLocks noGrp="1"/>
          </p:cNvSpPr>
          <p:nvPr>
            <p:ph sz="quarter" idx="1"/>
          </p:nvPr>
        </p:nvSpPr>
        <p:spPr/>
        <p:txBody>
          <a:bodyPr/>
          <a:lstStyle/>
          <a:p>
            <a:pPr algn="just">
              <a:lnSpc>
                <a:spcPct val="15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Global </a:t>
            </a:r>
            <a:r>
              <a:rPr lang="en-US" dirty="0">
                <a:latin typeface="Arial" panose="020B0604020202020204" pitchFamily="34" charset="0"/>
                <a:cs typeface="Arial" panose="020B0604020202020204" pitchFamily="34" charset="0"/>
              </a:rPr>
              <a:t>Marketing Management. </a:t>
            </a:r>
            <a:r>
              <a:rPr lang="en-US" dirty="0" err="1">
                <a:latin typeface="Arial" panose="020B0604020202020204" pitchFamily="34" charset="0"/>
                <a:cs typeface="Arial" panose="020B0604020202020204" pitchFamily="34" charset="0"/>
              </a:rPr>
              <a:t>Kotabe</a:t>
            </a:r>
            <a:r>
              <a:rPr lang="en-US" dirty="0">
                <a:latin typeface="Arial" panose="020B0604020202020204" pitchFamily="34" charset="0"/>
                <a:cs typeface="Arial" panose="020B0604020202020204" pitchFamily="34" charset="0"/>
              </a:rPr>
              <a:t>, M. and </a:t>
            </a:r>
            <a:r>
              <a:rPr lang="en-US" dirty="0" err="1">
                <a:latin typeface="Arial" panose="020B0604020202020204" pitchFamily="34" charset="0"/>
                <a:cs typeface="Arial" panose="020B0604020202020204" pitchFamily="34" charset="0"/>
              </a:rPr>
              <a:t>Helsen</a:t>
            </a:r>
            <a:r>
              <a:rPr lang="en-US" dirty="0">
                <a:latin typeface="Arial" panose="020B0604020202020204" pitchFamily="34" charset="0"/>
                <a:cs typeface="Arial" panose="020B0604020202020204" pitchFamily="34" charset="0"/>
              </a:rPr>
              <a:t>, K. 2nd ed. New York: Wiley,2001.</a:t>
            </a:r>
          </a:p>
          <a:p>
            <a:pPr algn="just">
              <a:lnSpc>
                <a:spcPct val="150000"/>
              </a:lnSpc>
              <a:buFont typeface="Wingdings" panose="05000000000000000000" pitchFamily="2" charset="2"/>
              <a:buChar char="v"/>
            </a:pPr>
            <a:r>
              <a:rPr lang="en-US" dirty="0">
                <a:latin typeface="Arial" panose="020B0604020202020204" pitchFamily="34" charset="0"/>
                <a:cs typeface="Arial" panose="020B0604020202020204" pitchFamily="34" charset="0"/>
              </a:rPr>
              <a:t>International Business: Competing in the Global Marketplace; Charles W. L. Hill, McGraw-Hill College, 2004</a:t>
            </a:r>
          </a:p>
          <a:p>
            <a:endParaRPr lang="en-US" dirty="0"/>
          </a:p>
        </p:txBody>
      </p:sp>
      <p:sp>
        <p:nvSpPr>
          <p:cNvPr id="4" name="Slide Number Placeholder 3"/>
          <p:cNvSpPr>
            <a:spLocks noGrp="1"/>
          </p:cNvSpPr>
          <p:nvPr>
            <p:ph type="sldNum" sz="quarter" idx="15"/>
          </p:nvPr>
        </p:nvSpPr>
        <p:spPr/>
        <p:txBody>
          <a:bodyPr/>
          <a:lstStyle/>
          <a:p>
            <a:pPr>
              <a:defRPr/>
            </a:pPr>
            <a:fld id="{DB157F37-1B1B-4308-BFEE-276F6E4EB435}" type="slidenum">
              <a:rPr lang="en-US" smtClean="0"/>
              <a:pPr>
                <a:defRPr/>
              </a:pPr>
              <a:t>67</a:t>
            </a:fld>
            <a:endParaRPr lang="en-US"/>
          </a:p>
        </p:txBody>
      </p:sp>
    </p:spTree>
    <p:extLst>
      <p:ext uri="{BB962C8B-B14F-4D97-AF65-F5344CB8AC3E}">
        <p14:creationId xmlns:p14="http://schemas.microsoft.com/office/powerpoint/2010/main" val="776871270"/>
      </p:ext>
    </p:extLst>
  </p:cSld>
  <p:clrMapOvr>
    <a:masterClrMapping/>
  </p:clrMapOvr>
  <mc:AlternateContent xmlns:mc="http://schemas.openxmlformats.org/markup-compatibility/2006" xmlns:p14="http://schemas.microsoft.com/office/powerpoint/2010/main">
    <mc:Choice Requires="p14">
      <p:transition spd="slow" p14:dur="4000">
        <p:wipe/>
      </p:transition>
    </mc:Choice>
    <mc:Fallback xmlns="">
      <p:transition spd="slow">
        <p:wip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949</TotalTime>
  <Words>4106</Words>
  <Application>Microsoft Office PowerPoint</Application>
  <PresentationFormat>On-screen Show (4:3)</PresentationFormat>
  <Paragraphs>329</Paragraphs>
  <Slides>67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67</vt:i4>
      </vt:variant>
    </vt:vector>
  </HeadingPairs>
  <TitlesOfParts>
    <vt:vector size="73" baseType="lpstr">
      <vt:lpstr>Arial</vt:lpstr>
      <vt:lpstr>Century Schoolbook</vt:lpstr>
      <vt:lpstr>Times New Roman</vt:lpstr>
      <vt:lpstr>Wingdings</vt:lpstr>
      <vt:lpstr>Wingdings 2</vt:lpstr>
      <vt:lpstr>Oriel</vt:lpstr>
      <vt:lpstr>INTERNATIONAL BUSINESS MANAGEMENT</vt:lpstr>
      <vt:lpstr>Expected learning outcomes</vt:lpstr>
      <vt:lpstr>Part one </vt:lpstr>
      <vt:lpstr>Introduction </vt:lpstr>
      <vt:lpstr>the general agreement on tariffs and trade and the wto</vt:lpstr>
      <vt:lpstr>the role of the general agreement on tariffs and trade  </vt:lpstr>
      <vt:lpstr>the role of the general agreement on tariffs and trade  </vt:lpstr>
      <vt:lpstr>the role of the general agreement on tariffs and trade  </vt:lpstr>
      <vt:lpstr>the role of the general agreement on tariffs and trade  </vt:lpstr>
      <vt:lpstr>the role of the general agreement on tariffs and trade  </vt:lpstr>
      <vt:lpstr>the world trade organization </vt:lpstr>
      <vt:lpstr>the world trade organization </vt:lpstr>
      <vt:lpstr>the world trade organization </vt:lpstr>
      <vt:lpstr>the world trade organization </vt:lpstr>
      <vt:lpstr>the world trade organization </vt:lpstr>
      <vt:lpstr>the world trade organization </vt:lpstr>
      <vt:lpstr>the world trade organization </vt:lpstr>
      <vt:lpstr>the world trade organization </vt:lpstr>
      <vt:lpstr>regional economic integration</vt:lpstr>
      <vt:lpstr>free trade area</vt:lpstr>
      <vt:lpstr>free trade area</vt:lpstr>
      <vt:lpstr>customs union</vt:lpstr>
      <vt:lpstr>common market</vt:lpstr>
      <vt:lpstr>economic union</vt:lpstr>
      <vt:lpstr>political union    </vt:lpstr>
      <vt:lpstr>the impact of economic integration on firms</vt:lpstr>
      <vt:lpstr>the impact of economic integration on firms</vt:lpstr>
      <vt:lpstr>the european union</vt:lpstr>
      <vt:lpstr>the european union</vt:lpstr>
      <vt:lpstr>Governing The European Union </vt:lpstr>
      <vt:lpstr>Governing The European Union </vt:lpstr>
      <vt:lpstr>Governing The European Union </vt:lpstr>
      <vt:lpstr>GOVERNING THE EUROPEAN UNION </vt:lpstr>
      <vt:lpstr>END OF PART ONE</vt:lpstr>
      <vt:lpstr>Part two</vt:lpstr>
      <vt:lpstr>the struggle to create a common market</vt:lpstr>
      <vt:lpstr>the struggle to create a common market</vt:lpstr>
      <vt:lpstr>the struggle to create a common market</vt:lpstr>
      <vt:lpstr>from common market to economic union</vt:lpstr>
      <vt:lpstr>from common market to economic union</vt:lpstr>
      <vt:lpstr>from common market to economic union</vt:lpstr>
      <vt:lpstr>from common market to economic union</vt:lpstr>
      <vt:lpstr>from common market to economic union</vt:lpstr>
      <vt:lpstr>from common market to economic union</vt:lpstr>
      <vt:lpstr>from common market to economic union</vt:lpstr>
      <vt:lpstr>from common market to economic union</vt:lpstr>
      <vt:lpstr>from common market to economic union</vt:lpstr>
      <vt:lpstr>other regional trading blocs</vt:lpstr>
      <vt:lpstr>other regional trading blocs</vt:lpstr>
      <vt:lpstr>the north american free trade agreement    </vt:lpstr>
      <vt:lpstr>the north american free trade agreement    </vt:lpstr>
      <vt:lpstr>the north american free trade agreement    </vt:lpstr>
      <vt:lpstr>other free trade agreements in the americas</vt:lpstr>
      <vt:lpstr>other free trade agreements in the americas</vt:lpstr>
      <vt:lpstr>other free trade agreements in the americas</vt:lpstr>
      <vt:lpstr>other free trade agreements in the americas</vt:lpstr>
      <vt:lpstr>other free trade agreements in the americas</vt:lpstr>
      <vt:lpstr>other free trade agreements in the americas</vt:lpstr>
      <vt:lpstr>trade arrangements in the asia-pacific region</vt:lpstr>
      <vt:lpstr>trade arrangements in the asia-pacific region</vt:lpstr>
      <vt:lpstr>trade arrangements in the asia-pacific region</vt:lpstr>
      <vt:lpstr>trade arrangements in the asia-pacific region</vt:lpstr>
      <vt:lpstr>trade arrangements in the asia-pacific region</vt:lpstr>
      <vt:lpstr>african initiatives</vt:lpstr>
      <vt:lpstr>african initiatives</vt:lpstr>
      <vt:lpstr>Summary </vt:lpstr>
      <vt:lpstr>References </vt:lpstr>
    </vt:vector>
  </TitlesOfParts>
  <Company>uon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STRATEGY AND PERFORMANCE</dc:title>
  <dc:creator>administrator</dc:creator>
  <cp:lastModifiedBy>Kahuthia</cp:lastModifiedBy>
  <cp:revision>42</cp:revision>
  <dcterms:created xsi:type="dcterms:W3CDTF">2007-10-15T10:06:17Z</dcterms:created>
  <dcterms:modified xsi:type="dcterms:W3CDTF">2024-11-10T18:18:50Z</dcterms:modified>
</cp:coreProperties>
</file>