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39" r:id="rId1"/>
  </p:sldMasterIdLst>
  <p:notesMasterIdLst>
    <p:notesMasterId r:id="rId54"/>
  </p:notesMasterIdLst>
  <p:sldIdLst>
    <p:sldId id="256" r:id="rId2"/>
    <p:sldId id="311" r:id="rId3"/>
    <p:sldId id="313" r:id="rId4"/>
    <p:sldId id="257" r:id="rId5"/>
    <p:sldId id="259" r:id="rId6"/>
    <p:sldId id="284" r:id="rId7"/>
    <p:sldId id="285" r:id="rId8"/>
    <p:sldId id="286" r:id="rId9"/>
    <p:sldId id="287" r:id="rId10"/>
    <p:sldId id="261" r:id="rId11"/>
    <p:sldId id="263" r:id="rId12"/>
    <p:sldId id="288" r:id="rId13"/>
    <p:sldId id="289" r:id="rId14"/>
    <p:sldId id="290" r:id="rId15"/>
    <p:sldId id="264" r:id="rId16"/>
    <p:sldId id="291" r:id="rId17"/>
    <p:sldId id="292" r:id="rId18"/>
    <p:sldId id="266" r:id="rId19"/>
    <p:sldId id="293" r:id="rId20"/>
    <p:sldId id="267" r:id="rId21"/>
    <p:sldId id="268" r:id="rId22"/>
    <p:sldId id="294" r:id="rId23"/>
    <p:sldId id="269" r:id="rId24"/>
    <p:sldId id="270" r:id="rId25"/>
    <p:sldId id="271" r:id="rId26"/>
    <p:sldId id="310" r:id="rId27"/>
    <p:sldId id="312" r:id="rId28"/>
    <p:sldId id="272" r:id="rId29"/>
    <p:sldId id="295" r:id="rId30"/>
    <p:sldId id="296" r:id="rId31"/>
    <p:sldId id="273" r:id="rId32"/>
    <p:sldId id="297" r:id="rId33"/>
    <p:sldId id="298" r:id="rId34"/>
    <p:sldId id="299" r:id="rId35"/>
    <p:sldId id="274" r:id="rId36"/>
    <p:sldId id="276" r:id="rId37"/>
    <p:sldId id="300" r:id="rId38"/>
    <p:sldId id="301" r:id="rId39"/>
    <p:sldId id="278" r:id="rId40"/>
    <p:sldId id="302" r:id="rId41"/>
    <p:sldId id="303" r:id="rId42"/>
    <p:sldId id="279" r:id="rId43"/>
    <p:sldId id="281" r:id="rId44"/>
    <p:sldId id="304" r:id="rId45"/>
    <p:sldId id="305" r:id="rId46"/>
    <p:sldId id="282" r:id="rId47"/>
    <p:sldId id="306" r:id="rId48"/>
    <p:sldId id="283" r:id="rId49"/>
    <p:sldId id="307" r:id="rId50"/>
    <p:sldId id="308" r:id="rId51"/>
    <p:sldId id="314" r:id="rId52"/>
    <p:sldId id="309" r:id="rId5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40A5A6-FBD1-4A94-B051-1B7814BE9315}" type="datetimeFigureOut">
              <a:rPr lang="en-US" smtClean="0"/>
              <a:t>11/9/2024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99977A-4DB5-4032-8DEB-A7AD48D0C04A}" type="slidenum">
              <a:rPr lang="en-US" smtClean="0"/>
              <a:t>‹#›</a:t>
            </a:fld>
            <a:endParaRPr lang="en-US"/>
          </a:p>
        </p:txBody>
      </p:sp>
    </p:spTree>
    <p:extLst>
      <p:ext uri="{BB962C8B-B14F-4D97-AF65-F5344CB8AC3E}">
        <p14:creationId xmlns:p14="http://schemas.microsoft.com/office/powerpoint/2010/main" val="9621433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5800" y="1346947"/>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85800" y="4282763"/>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685800" y="1484779"/>
            <a:ext cx="7772400" cy="274320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a:grpSpLocks noChangeAspect="1"/>
          </p:cNvGrpSpPr>
          <p:nvPr/>
        </p:nvGrpSpPr>
        <p:grpSpPr>
          <a:xfrm>
            <a:off x="7234780" y="4107023"/>
            <a:ext cx="914400" cy="914400"/>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788670" y="1432223"/>
            <a:ext cx="7593330" cy="3035808"/>
          </a:xfrm>
        </p:spPr>
        <p:txBody>
          <a:bodyPr anchor="ctr">
            <a:noAutofit/>
          </a:bodyPr>
          <a:lstStyle>
            <a:lvl1pPr algn="l">
              <a:lnSpc>
                <a:spcPct val="80000"/>
              </a:lnSpc>
              <a:defRPr sz="6400" b="0" cap="all" baseline="0">
                <a:blipFill dpi="0" rotWithShape="1">
                  <a:blip r:embed="rId4"/>
                  <a:srcRect/>
                  <a:tile tx="6350" ty="-127000" sx="65000" sy="64000" flip="none" algn="tl"/>
                </a:blipFill>
              </a:defRPr>
            </a:lvl1pPr>
          </a:lstStyle>
          <a:p>
            <a:r>
              <a:rPr lang="en-US" smtClean="0"/>
              <a:t>Click to edit Master title style</a:t>
            </a:r>
            <a:endParaRPr lang="en-US" dirty="0"/>
          </a:p>
        </p:txBody>
      </p:sp>
      <p:sp>
        <p:nvSpPr>
          <p:cNvPr id="3" name="Subtitle 2"/>
          <p:cNvSpPr>
            <a:spLocks noGrp="1"/>
          </p:cNvSpPr>
          <p:nvPr>
            <p:ph type="subTitle" idx="1"/>
          </p:nvPr>
        </p:nvSpPr>
        <p:spPr>
          <a:xfrm>
            <a:off x="802386" y="4389120"/>
            <a:ext cx="5918454" cy="1069848"/>
          </a:xfrm>
        </p:spPr>
        <p:txBody>
          <a:bodyPr>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F816F28-E235-4E34-B698-EBD99D34F513}" type="datetime1">
              <a:rPr lang="en-US" smtClean="0"/>
              <a:t>11/9/2024</a:t>
            </a:fld>
            <a:endParaRPr lang="en-US"/>
          </a:p>
        </p:txBody>
      </p:sp>
      <p:sp>
        <p:nvSpPr>
          <p:cNvPr id="5" name="Footer Placeholder 4"/>
          <p:cNvSpPr>
            <a:spLocks noGrp="1"/>
          </p:cNvSpPr>
          <p:nvPr>
            <p:ph type="ftr" sz="quarter" idx="11"/>
          </p:nvPr>
        </p:nvSpPr>
        <p:spPr>
          <a:xfrm>
            <a:off x="812805" y="6272785"/>
            <a:ext cx="4745736" cy="365125"/>
          </a:xfrm>
        </p:spPr>
        <p:txBody>
          <a:bodyPr/>
          <a:lstStyle/>
          <a:p>
            <a:endParaRPr lang="en-US"/>
          </a:p>
        </p:txBody>
      </p:sp>
      <p:sp>
        <p:nvSpPr>
          <p:cNvPr id="6" name="Slide Number Placeholder 5"/>
          <p:cNvSpPr>
            <a:spLocks noGrp="1"/>
          </p:cNvSpPr>
          <p:nvPr>
            <p:ph type="sldNum" sz="quarter" idx="12"/>
          </p:nvPr>
        </p:nvSpPr>
        <p:spPr>
          <a:xfrm>
            <a:off x="7244280" y="4227195"/>
            <a:ext cx="895401" cy="640080"/>
          </a:xfrm>
        </p:spPr>
        <p:txBody>
          <a:bodyPr/>
          <a:lstStyle>
            <a:lvl1pPr>
              <a:defRPr sz="2800" b="1"/>
            </a:lvl1pPr>
          </a:lstStyle>
          <a:p>
            <a:fld id="{407D89CC-3C67-4A63-8802-D25C1B6F0402}" type="slidenum">
              <a:rPr lang="en-US" smtClean="0"/>
              <a:t>‹#›</a:t>
            </a:fld>
            <a:endParaRPr lang="en-US"/>
          </a:p>
        </p:txBody>
      </p:sp>
    </p:spTree>
    <p:extLst>
      <p:ext uri="{BB962C8B-B14F-4D97-AF65-F5344CB8AC3E}">
        <p14:creationId xmlns:p14="http://schemas.microsoft.com/office/powerpoint/2010/main" val="573907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717535C-354C-4680-9755-AA0BF8910EDD}" type="datetime1">
              <a:rPr lang="en-US" smtClean="0"/>
              <a:t>11/9/2024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07D89CC-3C67-4A63-8802-D25C1B6F0402}" type="slidenum">
              <a:rPr lang="en-US" smtClean="0"/>
              <a:t>‹#›</a:t>
            </a:fld>
            <a:endParaRPr lang="en-US"/>
          </a:p>
        </p:txBody>
      </p:sp>
    </p:spTree>
    <p:extLst>
      <p:ext uri="{BB962C8B-B14F-4D97-AF65-F5344CB8AC3E}">
        <p14:creationId xmlns:p14="http://schemas.microsoft.com/office/powerpoint/2010/main" val="15375690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9144000" cy="194001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5346" y="1225296"/>
            <a:ext cx="6960870" cy="3520440"/>
          </a:xfrm>
        </p:spPr>
        <p:txBody>
          <a:bodyPr anchor="ctr">
            <a:normAutofit/>
          </a:bodyPr>
          <a:lstStyle>
            <a:lvl1pPr>
              <a:lnSpc>
                <a:spcPct val="80000"/>
              </a:lnSpc>
              <a:defRPr sz="6400" b="0"/>
            </a:lvl1pPr>
          </a:lstStyle>
          <a:p>
            <a:r>
              <a:rPr lang="en-US" smtClean="0"/>
              <a:t>Click to edit Master title style</a:t>
            </a:r>
            <a:endParaRPr lang="en-US" dirty="0"/>
          </a:p>
        </p:txBody>
      </p:sp>
      <p:sp>
        <p:nvSpPr>
          <p:cNvPr id="3" name="Text Placeholder 2"/>
          <p:cNvSpPr>
            <a:spLocks noGrp="1"/>
          </p:cNvSpPr>
          <p:nvPr>
            <p:ph type="body" idx="1"/>
          </p:nvPr>
        </p:nvSpPr>
        <p:spPr>
          <a:xfrm>
            <a:off x="1624330" y="5020056"/>
            <a:ext cx="6789420" cy="1066800"/>
          </a:xfrm>
        </p:spPr>
        <p:txBody>
          <a:bodyPr anchor="t">
            <a:normAutofit/>
          </a:bodyPr>
          <a:lstStyle>
            <a:lvl1pPr marL="0" indent="0">
              <a:buNone/>
              <a:defRPr sz="1800" b="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6445251" y="6272785"/>
            <a:ext cx="1983232" cy="365125"/>
          </a:xfrm>
        </p:spPr>
        <p:txBody>
          <a:bodyPr/>
          <a:lstStyle>
            <a:lvl1pPr>
              <a:defRPr>
                <a:solidFill>
                  <a:schemeClr val="accent1">
                    <a:lumMod val="50000"/>
                  </a:schemeClr>
                </a:solidFill>
              </a:defRPr>
            </a:lvl1pPr>
          </a:lstStyle>
          <a:p>
            <a:fld id="{6DE4F03A-362A-4D76-B026-7F40C6BEF953}" type="datetime1">
              <a:rPr lang="en-US" smtClean="0"/>
              <a:t>11/9/2024</a:t>
            </a:fld>
            <a:endParaRPr lang="en-US"/>
          </a:p>
        </p:txBody>
      </p:sp>
      <p:sp>
        <p:nvSpPr>
          <p:cNvPr id="5" name="Footer Placeholder 4"/>
          <p:cNvSpPr>
            <a:spLocks noGrp="1"/>
          </p:cNvSpPr>
          <p:nvPr>
            <p:ph type="ftr" sz="quarter" idx="11"/>
          </p:nvPr>
        </p:nvSpPr>
        <p:spPr>
          <a:xfrm>
            <a:off x="1636099" y="6272784"/>
            <a:ext cx="4745736" cy="365125"/>
          </a:xfrm>
        </p:spPr>
        <p:txBody>
          <a:bodyPr/>
          <a:lstStyle>
            <a:lvl1pPr>
              <a:defRPr>
                <a:solidFill>
                  <a:schemeClr val="accent1">
                    <a:lumMod val="50000"/>
                  </a:schemeClr>
                </a:solidFill>
              </a:defRPr>
            </a:lvl1pPr>
          </a:lstStyle>
          <a:p>
            <a:endParaRPr lang="en-US"/>
          </a:p>
        </p:txBody>
      </p:sp>
      <p:grpSp>
        <p:nvGrpSpPr>
          <p:cNvPr id="8" name="Group 7"/>
          <p:cNvGrpSpPr>
            <a:grpSpLocks noChangeAspect="1"/>
          </p:cNvGrpSpPr>
          <p:nvPr/>
        </p:nvGrpSpPr>
        <p:grpSpPr>
          <a:xfrm>
            <a:off x="633862" y="2430623"/>
            <a:ext cx="914400" cy="914400"/>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645450" y="2508607"/>
            <a:ext cx="891224" cy="720332"/>
          </a:xfrm>
        </p:spPr>
        <p:txBody>
          <a:bodyPr/>
          <a:lstStyle>
            <a:lvl1pPr>
              <a:defRPr sz="2800"/>
            </a:lvl1pPr>
          </a:lstStyle>
          <a:p>
            <a:fld id="{407D89CC-3C67-4A63-8802-D25C1B6F0402}" type="slidenum">
              <a:rPr lang="en-US" smtClean="0"/>
              <a:t>‹#›</a:t>
            </a:fld>
            <a:endParaRPr lang="en-US"/>
          </a:p>
        </p:txBody>
      </p:sp>
    </p:spTree>
    <p:extLst>
      <p:ext uri="{BB962C8B-B14F-4D97-AF65-F5344CB8AC3E}">
        <p14:creationId xmlns:p14="http://schemas.microsoft.com/office/powerpoint/2010/main" val="2489646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92218"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D48D410-C4B6-4E97-A49C-EDE9090D2F31}" type="datetime1">
              <a:rPr lang="en-US" smtClean="0"/>
              <a:t>11/9/2024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7D89CC-3C67-4A63-8802-D25C1B6F0402}" type="slidenum">
              <a:rPr lang="en-US" smtClean="0"/>
              <a:t>‹#›</a:t>
            </a:fld>
            <a:endParaRPr lang="en-US"/>
          </a:p>
        </p:txBody>
      </p:sp>
    </p:spTree>
    <p:extLst>
      <p:ext uri="{BB962C8B-B14F-4D97-AF65-F5344CB8AC3E}">
        <p14:creationId xmlns:p14="http://schemas.microsoft.com/office/powerpoint/2010/main" val="3504963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85800"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0"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20793"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820793"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ACF5FE4-9C1B-4C39-BDA2-C46CE8B7B593}" type="datetime1">
              <a:rPr lang="en-US" smtClean="0"/>
              <a:t>11/9/2024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07D89CC-3C67-4A63-8802-D25C1B6F0402}" type="slidenum">
              <a:rPr lang="en-US" smtClean="0"/>
              <a:t>‹#›</a:t>
            </a:fld>
            <a:endParaRPr lang="en-US"/>
          </a:p>
        </p:txBody>
      </p:sp>
    </p:spTree>
    <p:extLst>
      <p:ext uri="{BB962C8B-B14F-4D97-AF65-F5344CB8AC3E}">
        <p14:creationId xmlns:p14="http://schemas.microsoft.com/office/powerpoint/2010/main" val="40637311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solidFill>
                  <a:schemeClr val="accent1">
                    <a:lumMod val="50000"/>
                  </a:schemeClr>
                </a:solidFill>
              </a:defRPr>
            </a:lvl1pPr>
          </a:lstStyle>
          <a:p>
            <a:fld id="{B5EF3E61-9FD1-43A3-8A0F-BC6DAF979218}" type="datetime1">
              <a:rPr lang="en-US" smtClean="0"/>
              <a:t>11/9/2024</a:t>
            </a:fld>
            <a:endParaRPr lang="en-US"/>
          </a:p>
        </p:txBody>
      </p:sp>
      <p:sp>
        <p:nvSpPr>
          <p:cNvPr id="4" name="Footer Placeholder 3"/>
          <p:cNvSpPr>
            <a:spLocks noGrp="1"/>
          </p:cNvSpPr>
          <p:nvPr>
            <p:ph type="ftr" sz="quarter" idx="11"/>
          </p:nvPr>
        </p:nvSpPr>
        <p:spPr/>
        <p:txBody>
          <a:bodyPr/>
          <a:lstStyle>
            <a:lvl1pPr>
              <a:defRPr>
                <a:solidFill>
                  <a:schemeClr val="accent1">
                    <a:lumMod val="50000"/>
                  </a:schemeClr>
                </a:solidFill>
              </a:defRPr>
            </a:lvl1pPr>
          </a:lstStyle>
          <a:p>
            <a:endParaRPr lang="en-US"/>
          </a:p>
        </p:txBody>
      </p:sp>
      <p:sp>
        <p:nvSpPr>
          <p:cNvPr id="5" name="Slide Number Placeholder 4"/>
          <p:cNvSpPr>
            <a:spLocks noGrp="1"/>
          </p:cNvSpPr>
          <p:nvPr>
            <p:ph type="sldNum" sz="quarter" idx="12"/>
          </p:nvPr>
        </p:nvSpPr>
        <p:spPr/>
        <p:txBody>
          <a:bodyPr/>
          <a:lstStyle/>
          <a:p>
            <a:fld id="{407D89CC-3C67-4A63-8802-D25C1B6F0402}" type="slidenum">
              <a:rPr lang="en-US" smtClean="0"/>
              <a:t>‹#›</a:t>
            </a:fld>
            <a:endParaRPr lang="en-US"/>
          </a:p>
        </p:txBody>
      </p:sp>
    </p:spTree>
    <p:extLst>
      <p:ext uri="{BB962C8B-B14F-4D97-AF65-F5344CB8AC3E}">
        <p14:creationId xmlns:p14="http://schemas.microsoft.com/office/powerpoint/2010/main" val="53070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DBA223-A63D-4548-8502-D233ABC0EFA7}" type="datetime1">
              <a:rPr lang="en-US" smtClean="0"/>
              <a:t>11/9/2024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07D89CC-3C67-4A63-8802-D25C1B6F0402}" type="slidenum">
              <a:rPr lang="en-US" smtClean="0"/>
              <a:t>‹#›</a:t>
            </a:fld>
            <a:endParaRPr lang="en-US"/>
          </a:p>
        </p:txBody>
      </p:sp>
    </p:spTree>
    <p:extLst>
      <p:ext uri="{BB962C8B-B14F-4D97-AF65-F5344CB8AC3E}">
        <p14:creationId xmlns:p14="http://schemas.microsoft.com/office/powerpoint/2010/main" val="28481340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en-US" smtClean="0"/>
              <a:t>Click to edit Master title style</a:t>
            </a:r>
            <a:endParaRPr lang="en-US" dirty="0"/>
          </a:p>
        </p:txBody>
      </p:sp>
      <p:sp>
        <p:nvSpPr>
          <p:cNvPr id="3" name="Content Placeholder 2"/>
          <p:cNvSpPr>
            <a:spLocks noGrp="1"/>
          </p:cNvSpPr>
          <p:nvPr>
            <p:ph idx="1"/>
          </p:nvPr>
        </p:nvSpPr>
        <p:spPr>
          <a:xfrm>
            <a:off x="628650" y="685800"/>
            <a:ext cx="5033772"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9" name="Date Placeholder 8"/>
          <p:cNvSpPr>
            <a:spLocks noGrp="1"/>
          </p:cNvSpPr>
          <p:nvPr>
            <p:ph type="dt" sz="half" idx="10"/>
          </p:nvPr>
        </p:nvSpPr>
        <p:spPr/>
        <p:txBody>
          <a:bodyPr/>
          <a:lstStyle/>
          <a:p>
            <a:fld id="{7DAFA0F0-4B28-497C-B854-7D5E1EA9B73D}" type="datetime1">
              <a:rPr lang="en-US" smtClean="0"/>
              <a:t>11/9/2024</a:t>
            </a:fld>
            <a:endParaRPr lang="en-US"/>
          </a:p>
        </p:txBody>
      </p:sp>
      <p:sp>
        <p:nvSpPr>
          <p:cNvPr id="10" name="Footer Placeholder 9"/>
          <p:cNvSpPr>
            <a:spLocks noGrp="1"/>
          </p:cNvSpPr>
          <p:nvPr>
            <p:ph type="ftr" sz="quarter" idx="11"/>
          </p:nvPr>
        </p:nvSpPr>
        <p:spPr/>
        <p:txBody>
          <a:bodyPr/>
          <a:lstStyle/>
          <a:p>
            <a:endParaRPr lang="en-US"/>
          </a:p>
        </p:txBody>
      </p:sp>
      <p:sp>
        <p:nvSpPr>
          <p:cNvPr id="11" name="Slide Number Placeholder 10"/>
          <p:cNvSpPr>
            <a:spLocks noGrp="1"/>
          </p:cNvSpPr>
          <p:nvPr>
            <p:ph type="sldNum" sz="quarter" idx="12"/>
          </p:nvPr>
        </p:nvSpPr>
        <p:spPr/>
        <p:txBody>
          <a:bodyPr/>
          <a:lstStyle/>
          <a:p>
            <a:fld id="{407D89CC-3C67-4A63-8802-D25C1B6F0402}" type="slidenum">
              <a:rPr lang="en-US" smtClean="0"/>
              <a:t>‹#›</a:t>
            </a:fld>
            <a:endParaRPr lang="en-US"/>
          </a:p>
        </p:txBody>
      </p:sp>
    </p:spTree>
    <p:extLst>
      <p:ext uri="{BB962C8B-B14F-4D97-AF65-F5344CB8AC3E}">
        <p14:creationId xmlns:p14="http://schemas.microsoft.com/office/powerpoint/2010/main" val="22679018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6227805"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8" name="Date Placeholder 7"/>
          <p:cNvSpPr>
            <a:spLocks noGrp="1"/>
          </p:cNvSpPr>
          <p:nvPr>
            <p:ph type="dt" sz="half" idx="10"/>
          </p:nvPr>
        </p:nvSpPr>
        <p:spPr/>
        <p:txBody>
          <a:bodyPr/>
          <a:lstStyle/>
          <a:p>
            <a:fld id="{7F10E5DE-55DD-4986-B60E-E107B692852B}" type="datetime1">
              <a:rPr lang="en-US" smtClean="0"/>
              <a:t>11/9/2024</a:t>
            </a:fld>
            <a:endParaRPr lang="en-US"/>
          </a:p>
        </p:txBody>
      </p:sp>
      <p:sp>
        <p:nvSpPr>
          <p:cNvPr id="10" name="Slide Number Placeholder 9"/>
          <p:cNvSpPr>
            <a:spLocks noGrp="1"/>
          </p:cNvSpPr>
          <p:nvPr>
            <p:ph type="sldNum" sz="quarter" idx="12"/>
          </p:nvPr>
        </p:nvSpPr>
        <p:spPr/>
        <p:txBody>
          <a:bodyPr/>
          <a:lstStyle/>
          <a:p>
            <a:fld id="{407D89CC-3C67-4A63-8802-D25C1B6F0402}" type="slidenum">
              <a:rPr lang="en-US" smtClean="0"/>
              <a:t>‹#›</a:t>
            </a:fld>
            <a:endParaRPr lang="en-US"/>
          </a:p>
        </p:txBody>
      </p:sp>
    </p:spTree>
    <p:extLst>
      <p:ext uri="{BB962C8B-B14F-4D97-AF65-F5344CB8AC3E}">
        <p14:creationId xmlns:p14="http://schemas.microsoft.com/office/powerpoint/2010/main" val="1039204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25EDE49-27C6-4DC9-9E09-FF1463CF906A}" type="datetime1">
              <a:rPr lang="en-US" smtClean="0"/>
              <a:t>11/9/2024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07D89CC-3C67-4A63-8802-D25C1B6F0402}" type="slidenum">
              <a:rPr lang="en-US" smtClean="0"/>
              <a:t>‹#›</a:t>
            </a:fld>
            <a:endParaRPr lang="en-US"/>
          </a:p>
        </p:txBody>
      </p:sp>
    </p:spTree>
    <p:extLst>
      <p:ext uri="{BB962C8B-B14F-4D97-AF65-F5344CB8AC3E}">
        <p14:creationId xmlns:p14="http://schemas.microsoft.com/office/powerpoint/2010/main" val="3040700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33400"/>
            <a:ext cx="1914525" cy="5638800"/>
          </a:xfrm>
        </p:spPr>
        <p:txBody>
          <a:bodyPr vert="eaVert"/>
          <a:lstStyle>
            <a:lvl1pPr>
              <a:defRPr b="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00100" y="533400"/>
            <a:ext cx="5629275" cy="5638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59E80DF-EB3A-4DC4-96F8-DEF5E6505797}" type="datetime1">
              <a:rPr lang="en-US" smtClean="0"/>
              <a:t>11/9/2024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07D89CC-3C67-4A63-8802-D25C1B6F0402}" type="slidenum">
              <a:rPr lang="en-US" smtClean="0"/>
              <a:t>‹#›</a:t>
            </a:fld>
            <a:endParaRPr lang="en-US"/>
          </a:p>
        </p:txBody>
      </p:sp>
    </p:spTree>
    <p:extLst>
      <p:ext uri="{BB962C8B-B14F-4D97-AF65-F5344CB8AC3E}">
        <p14:creationId xmlns:p14="http://schemas.microsoft.com/office/powerpoint/2010/main" val="19162383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2" name="Group 11"/>
          <p:cNvGrpSpPr/>
          <p:nvPr/>
        </p:nvGrpSpPr>
        <p:grpSpPr>
          <a:xfrm>
            <a:off x="8522664" y="6255258"/>
            <a:ext cx="393192" cy="393192"/>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2" name="Title Placeholder 1"/>
          <p:cNvSpPr>
            <a:spLocks noGrp="1"/>
          </p:cNvSpPr>
          <p:nvPr>
            <p:ph type="title"/>
          </p:nvPr>
        </p:nvSpPr>
        <p:spPr>
          <a:xfrm>
            <a:off x="685800" y="484632"/>
            <a:ext cx="7772400" cy="160934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21408"/>
            <a:ext cx="7772400" cy="405079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2368" y="6272785"/>
            <a:ext cx="2455164" cy="365125"/>
          </a:xfrm>
          <a:prstGeom prst="rect">
            <a:avLst/>
          </a:prstGeom>
        </p:spPr>
        <p:txBody>
          <a:bodyPr vert="horz" lIns="91440" tIns="45720" rIns="91440" bIns="45720" rtlCol="0" anchor="ctr"/>
          <a:lstStyle>
            <a:lvl1pPr algn="r">
              <a:defRPr sz="1000">
                <a:solidFill>
                  <a:schemeClr val="accent1">
                    <a:lumMod val="50000"/>
                  </a:schemeClr>
                </a:solidFill>
              </a:defRPr>
            </a:lvl1pPr>
          </a:lstStyle>
          <a:p>
            <a:fld id="{3B4341C7-4B30-4E3E-B9DE-75C0AD8B6C48}" type="datetime1">
              <a:rPr lang="en-US" smtClean="0"/>
              <a:t>11/9/2024</a:t>
            </a:fld>
            <a:endParaRPr lang="en-US"/>
          </a:p>
        </p:txBody>
      </p:sp>
      <p:sp>
        <p:nvSpPr>
          <p:cNvPr id="5" name="Footer Placeholder 4"/>
          <p:cNvSpPr>
            <a:spLocks noGrp="1"/>
          </p:cNvSpPr>
          <p:nvPr>
            <p:ph type="ftr" sz="quarter" idx="3"/>
          </p:nvPr>
        </p:nvSpPr>
        <p:spPr>
          <a:xfrm>
            <a:off x="685800" y="6272785"/>
            <a:ext cx="4745736" cy="365125"/>
          </a:xfrm>
          <a:prstGeom prst="rect">
            <a:avLst/>
          </a:prstGeom>
        </p:spPr>
        <p:txBody>
          <a:bodyPr vert="horz" lIns="91440" tIns="45720" rIns="91440" bIns="45720" rtlCol="0" anchor="ctr"/>
          <a:lstStyle>
            <a:lvl1pPr algn="l">
              <a:defRPr sz="1000">
                <a:solidFill>
                  <a:schemeClr val="accent1">
                    <a:lumMod val="50000"/>
                  </a:schemeClr>
                </a:solidFill>
              </a:defRPr>
            </a:lvl1pPr>
          </a:lstStyle>
          <a:p>
            <a:endParaRPr lang="en-US"/>
          </a:p>
        </p:txBody>
      </p:sp>
      <p:sp>
        <p:nvSpPr>
          <p:cNvPr id="6" name="Slide Number Placeholder 5"/>
          <p:cNvSpPr>
            <a:spLocks noGrp="1"/>
          </p:cNvSpPr>
          <p:nvPr>
            <p:ph type="sldNum" sz="quarter" idx="4"/>
          </p:nvPr>
        </p:nvSpPr>
        <p:spPr>
          <a:xfrm>
            <a:off x="8483346" y="6272785"/>
            <a:ext cx="480060" cy="365125"/>
          </a:xfrm>
          <a:prstGeom prst="rect">
            <a:avLst/>
          </a:prstGeom>
        </p:spPr>
        <p:txBody>
          <a:bodyPr vert="horz" lIns="91440" tIns="45720" rIns="91440" bIns="45720" rtlCol="0" anchor="ctr"/>
          <a:lstStyle>
            <a:lvl1pPr algn="ctr">
              <a:defRPr sz="1100" b="1" spc="-70" baseline="0">
                <a:solidFill>
                  <a:srgbClr val="FFFFFF"/>
                </a:solidFill>
                <a:latin typeface="+mn-lt"/>
              </a:defRPr>
            </a:lvl1pPr>
          </a:lstStyle>
          <a:p>
            <a:fld id="{407D89CC-3C67-4A63-8802-D25C1B6F0402}" type="slidenum">
              <a:rPr lang="en-US" smtClean="0"/>
              <a:t>‹#›</a:t>
            </a:fld>
            <a:endParaRPr lang="en-US"/>
          </a:p>
        </p:txBody>
      </p:sp>
    </p:spTree>
    <p:extLst>
      <p:ext uri="{BB962C8B-B14F-4D97-AF65-F5344CB8AC3E}">
        <p14:creationId xmlns:p14="http://schemas.microsoft.com/office/powerpoint/2010/main" val="1340246647"/>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Lst>
  <p:hf hdr="0" ftr="0" dt="0"/>
  <p:txStyles>
    <p:titleStyle>
      <a:lvl1pPr algn="l" defTabSz="914400" rtl="0" eaLnBrk="1" latinLnBrk="0" hangingPunct="1">
        <a:lnSpc>
          <a:spcPct val="90000"/>
        </a:lnSpc>
        <a:spcBef>
          <a:spcPct val="0"/>
        </a:spcBef>
        <a:buNone/>
        <a:defRPr sz="4200" b="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en-US" sz="6700" b="1" dirty="0">
                <a:latin typeface="Arial" panose="020B0604020202020204" pitchFamily="34" charset="0"/>
                <a:cs typeface="Arial" panose="020B0604020202020204" pitchFamily="34" charset="0"/>
              </a:rPr>
              <a:t>INTERNATIONAL BUSINESS MANAGEMENT </a:t>
            </a:r>
            <a:r>
              <a:rPr lang="en-US" sz="6700" b="1" dirty="0" smtClean="0">
                <a:latin typeface="Arial" panose="020B0604020202020204" pitchFamily="34" charset="0"/>
                <a:cs typeface="Arial" panose="020B0604020202020204" pitchFamily="34" charset="0"/>
              </a:rPr>
              <a:t> </a:t>
            </a:r>
            <a:r>
              <a:rPr lang="en-US" sz="6600" b="1" dirty="0" smtClean="0">
                <a:latin typeface="Arial" panose="020B0604020202020204" pitchFamily="34" charset="0"/>
                <a:cs typeface="Arial" panose="020B0604020202020204" pitchFamily="34" charset="0"/>
              </a:rPr>
              <a:t/>
            </a:r>
            <a:br>
              <a:rPr lang="en-US" sz="6600" b="1" dirty="0" smtClean="0">
                <a:latin typeface="Arial" panose="020B0604020202020204" pitchFamily="34" charset="0"/>
                <a:cs typeface="Arial" panose="020B0604020202020204" pitchFamily="34" charset="0"/>
              </a:rPr>
            </a:br>
            <a:endParaRPr lang="en-US" dirty="0"/>
          </a:p>
        </p:txBody>
      </p:sp>
      <p:sp>
        <p:nvSpPr>
          <p:cNvPr id="3" name="Subtitle 2"/>
          <p:cNvSpPr>
            <a:spLocks noGrp="1"/>
          </p:cNvSpPr>
          <p:nvPr>
            <p:ph type="subTitle" idx="1"/>
          </p:nvPr>
        </p:nvSpPr>
        <p:spPr>
          <a:xfrm>
            <a:off x="788670" y="4468031"/>
            <a:ext cx="6652592" cy="1800248"/>
          </a:xfrm>
        </p:spPr>
        <p:txBody>
          <a:bodyPr>
            <a:normAutofit lnSpcReduction="10000"/>
          </a:bodyPr>
          <a:lstStyle/>
          <a:p>
            <a:pPr algn="ctr">
              <a:lnSpc>
                <a:spcPct val="110000"/>
              </a:lnSpc>
            </a:pPr>
            <a:r>
              <a:rPr lang="en-US" sz="2600" b="1" dirty="0">
                <a:latin typeface="Arial" panose="020B0604020202020204" pitchFamily="34" charset="0"/>
                <a:cs typeface="Arial" panose="020B0604020202020204" pitchFamily="34" charset="0"/>
              </a:rPr>
              <a:t>Week </a:t>
            </a:r>
            <a:r>
              <a:rPr lang="en-US" sz="2600" b="1" dirty="0" smtClean="0">
                <a:latin typeface="Arial" panose="020B0604020202020204" pitchFamily="34" charset="0"/>
                <a:cs typeface="Arial" panose="020B0604020202020204" pitchFamily="34" charset="0"/>
              </a:rPr>
              <a:t>12: </a:t>
            </a:r>
            <a:r>
              <a:rPr lang="en-US" sz="2600" b="1" dirty="0">
                <a:latin typeface="Arial" panose="020B0604020202020204" pitchFamily="34" charset="0"/>
                <a:cs typeface="Arial" panose="020B0604020202020204" pitchFamily="34" charset="0"/>
              </a:rPr>
              <a:t>International Organization Design and Control </a:t>
            </a:r>
            <a:endParaRPr lang="en-US" sz="2600" b="1" dirty="0" smtClean="0">
              <a:latin typeface="Arial" panose="020B0604020202020204" pitchFamily="34" charset="0"/>
              <a:cs typeface="Arial" panose="020B0604020202020204" pitchFamily="34" charset="0"/>
            </a:endParaRPr>
          </a:p>
          <a:p>
            <a:pPr algn="ctr"/>
            <a:r>
              <a:rPr lang="en-US" sz="2300" dirty="0" smtClean="0">
                <a:latin typeface="Arial" panose="020B0604020202020204" pitchFamily="34" charset="0"/>
                <a:cs typeface="Arial" panose="020B0604020202020204" pitchFamily="34" charset="0"/>
              </a:rPr>
              <a:t>BY </a:t>
            </a:r>
            <a:endParaRPr lang="en-US" sz="2300" dirty="0">
              <a:latin typeface="Arial" panose="020B0604020202020204" pitchFamily="34" charset="0"/>
              <a:cs typeface="Arial" panose="020B0604020202020204" pitchFamily="34" charset="0"/>
            </a:endParaRPr>
          </a:p>
          <a:p>
            <a:pPr algn="ctr"/>
            <a:r>
              <a:rPr lang="en-US" sz="2300" dirty="0" err="1" smtClean="0">
                <a:latin typeface="Arial" panose="020B0604020202020204" pitchFamily="34" charset="0"/>
                <a:cs typeface="Arial" panose="020B0604020202020204" pitchFamily="34" charset="0"/>
              </a:rPr>
              <a:t>Dr</a:t>
            </a:r>
            <a:r>
              <a:rPr lang="en-US" sz="2300" dirty="0" smtClean="0">
                <a:latin typeface="Arial" panose="020B0604020202020204" pitchFamily="34" charset="0"/>
                <a:cs typeface="Arial" panose="020B0604020202020204" pitchFamily="34" charset="0"/>
              </a:rPr>
              <a:t> Julius Kahuthia </a:t>
            </a:r>
            <a:r>
              <a:rPr lang="en-US" sz="2300" dirty="0" err="1" smtClean="0">
                <a:latin typeface="Arial" panose="020B0604020202020204" pitchFamily="34" charset="0"/>
                <a:cs typeface="Arial" panose="020B0604020202020204" pitchFamily="34" charset="0"/>
              </a:rPr>
              <a:t>Mwangi</a:t>
            </a:r>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07995186"/>
      </p:ext>
    </p:extLst>
  </p:cSld>
  <p:clrMapOvr>
    <a:masterClrMapping/>
  </p:clrMapOvr>
  <mc:AlternateContent xmlns:mc="http://schemas.openxmlformats.org/markup-compatibility/2006">
    <mc:Choice xmlns:p14="http://schemas.microsoft.com/office/powerpoint/2010/main" Requires="p14">
      <p:transition spd="slow" p14:dur="4000">
        <p:comb/>
      </p:transition>
    </mc:Choice>
    <mc:Fallback>
      <p:transition spd="slow">
        <p:comb/>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3827" y="246093"/>
            <a:ext cx="7994372" cy="933350"/>
          </a:xfrm>
        </p:spPr>
        <p:txBody>
          <a:bodyPr>
            <a:noAutofit/>
          </a:bodyPr>
          <a:lstStyle/>
          <a:p>
            <a:pPr algn="ctr"/>
            <a:r>
              <a:rPr lang="en-US" sz="3600" dirty="0" smtClean="0">
                <a:latin typeface="Arial" panose="020B0604020202020204" pitchFamily="34" charset="0"/>
                <a:cs typeface="Arial" panose="020B0604020202020204" pitchFamily="34" charset="0"/>
              </a:rPr>
              <a:t>Expected learning outcomes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3827" y="1179443"/>
            <a:ext cx="8123582" cy="5420139"/>
          </a:xfrm>
        </p:spPr>
        <p:txBody>
          <a:bodyPr>
            <a:noAutofit/>
          </a:bodyPr>
          <a:lstStyle/>
          <a:p>
            <a:pPr marL="0" indent="0" algn="just">
              <a:lnSpc>
                <a:spcPct val="150000"/>
              </a:lnSpc>
              <a:buNone/>
            </a:pPr>
            <a:r>
              <a:rPr lang="en-US" altLang="en-US" sz="2400" dirty="0" smtClean="0">
                <a:latin typeface="Arial" panose="020B0604020202020204" pitchFamily="34" charset="0"/>
                <a:ea typeface="Times New Roman" panose="02020603050405020304" pitchFamily="18" charset="0"/>
              </a:rPr>
              <a:t>By the end of this lesson, you should be able to;</a:t>
            </a:r>
          </a:p>
          <a:p>
            <a:pPr marL="514350" indent="-514350" algn="just">
              <a:lnSpc>
                <a:spcPct val="150000"/>
              </a:lnSpc>
              <a:buFont typeface="+mj-lt"/>
              <a:buAutoNum type="romanLcPeriod"/>
            </a:pPr>
            <a:r>
              <a:rPr lang="en-US" altLang="en-US" sz="2400" dirty="0" smtClean="0">
                <a:latin typeface="Arial" panose="020B0604020202020204" pitchFamily="34" charset="0"/>
                <a:ea typeface="Times New Roman" panose="02020603050405020304" pitchFamily="18" charset="0"/>
              </a:rPr>
              <a:t>Explain the Nature </a:t>
            </a:r>
            <a:r>
              <a:rPr lang="en-US" altLang="en-US" sz="2400" dirty="0">
                <a:latin typeface="Arial" panose="020B0604020202020204" pitchFamily="34" charset="0"/>
                <a:ea typeface="Times New Roman" panose="02020603050405020304" pitchFamily="18" charset="0"/>
              </a:rPr>
              <a:t>of International Organization </a:t>
            </a:r>
            <a:r>
              <a:rPr lang="en-US" altLang="en-US" sz="2400" dirty="0" smtClean="0">
                <a:latin typeface="Arial" panose="020B0604020202020204" pitchFamily="34" charset="0"/>
                <a:ea typeface="Times New Roman" panose="02020603050405020304" pitchFamily="18" charset="0"/>
              </a:rPr>
              <a:t>Design</a:t>
            </a:r>
          </a:p>
          <a:p>
            <a:pPr marL="514350" indent="-514350" algn="just">
              <a:lnSpc>
                <a:spcPct val="150000"/>
              </a:lnSpc>
              <a:buFont typeface="+mj-lt"/>
              <a:buAutoNum type="romanLcPeriod"/>
            </a:pPr>
            <a:r>
              <a:rPr lang="en-US" altLang="en-US" sz="2400" dirty="0" smtClean="0">
                <a:latin typeface="Arial" panose="020B0604020202020204" pitchFamily="34" charset="0"/>
                <a:ea typeface="Times New Roman" panose="02020603050405020304" pitchFamily="18" charset="0"/>
              </a:rPr>
              <a:t>Discuss the r</a:t>
            </a:r>
            <a:r>
              <a:rPr lang="en-US" sz="2400" dirty="0" smtClean="0">
                <a:latin typeface="Arial" panose="020B0604020202020204" pitchFamily="34" charset="0"/>
                <a:cs typeface="Arial" panose="020B0604020202020204" pitchFamily="34" charset="0"/>
              </a:rPr>
              <a:t>ole </a:t>
            </a:r>
            <a:r>
              <a:rPr lang="en-US" sz="2400" dirty="0">
                <a:latin typeface="Arial" panose="020B0604020202020204" pitchFamily="34" charset="0"/>
                <a:cs typeface="Arial" panose="020B0604020202020204" pitchFamily="34" charset="0"/>
              </a:rPr>
              <a:t>of </a:t>
            </a:r>
            <a:r>
              <a:rPr lang="en-US" sz="2400" dirty="0" smtClean="0">
                <a:latin typeface="Arial" panose="020B0604020202020204" pitchFamily="34" charset="0"/>
                <a:cs typeface="Arial" panose="020B0604020202020204" pitchFamily="34" charset="0"/>
              </a:rPr>
              <a:t>subsidiary boards </a:t>
            </a:r>
            <a:r>
              <a:rPr lang="en-US" sz="2400" dirty="0">
                <a:latin typeface="Arial" panose="020B0604020202020204" pitchFamily="34" charset="0"/>
                <a:cs typeface="Arial" panose="020B0604020202020204" pitchFamily="34" charset="0"/>
              </a:rPr>
              <a:t>of d</a:t>
            </a:r>
            <a:r>
              <a:rPr lang="en-US" sz="2400" dirty="0" smtClean="0">
                <a:latin typeface="Arial" panose="020B0604020202020204" pitchFamily="34" charset="0"/>
                <a:cs typeface="Arial" panose="020B0604020202020204" pitchFamily="34" charset="0"/>
              </a:rPr>
              <a:t>irectors</a:t>
            </a:r>
          </a:p>
          <a:p>
            <a:pPr marL="514350" indent="-514350" algn="just">
              <a:lnSpc>
                <a:spcPct val="150000"/>
              </a:lnSpc>
              <a:buFont typeface="+mj-lt"/>
              <a:buAutoNum type="romanLcPeriod"/>
            </a:pPr>
            <a:r>
              <a:rPr lang="en-US" sz="2400" dirty="0" smtClean="0">
                <a:latin typeface="Arial" panose="020B0604020202020204" pitchFamily="34" charset="0"/>
                <a:cs typeface="Arial" panose="020B0604020202020204" pitchFamily="34" charset="0"/>
              </a:rPr>
              <a:t>Explain how MNCs can m</a:t>
            </a:r>
            <a:r>
              <a:rPr lang="en-US" altLang="en-US" sz="2400" dirty="0" smtClean="0">
                <a:latin typeface="Arial" panose="020B0604020202020204" pitchFamily="34" charset="0"/>
                <a:ea typeface="Times New Roman" panose="02020603050405020304" pitchFamily="18" charset="0"/>
              </a:rPr>
              <a:t>anage the Control Function in International Business</a:t>
            </a:r>
          </a:p>
          <a:p>
            <a:pPr marL="514350" indent="-514350" algn="just">
              <a:lnSpc>
                <a:spcPct val="150000"/>
              </a:lnSpc>
              <a:buFont typeface="+mj-lt"/>
              <a:buAutoNum type="romanLcPeriod"/>
            </a:pPr>
            <a:r>
              <a:rPr lang="en-US" sz="2400" dirty="0" smtClean="0">
                <a:latin typeface="Arial" panose="020B0604020202020204" pitchFamily="34" charset="0"/>
                <a:cs typeface="Arial" panose="020B0604020202020204" pitchFamily="34" charset="0"/>
              </a:rPr>
              <a:t>Explain the Behavior </a:t>
            </a:r>
            <a:r>
              <a:rPr lang="en-US" sz="2400" dirty="0">
                <a:latin typeface="Arial" panose="020B0604020202020204" pitchFamily="34" charset="0"/>
                <a:cs typeface="Arial" panose="020B0604020202020204" pitchFamily="34" charset="0"/>
              </a:rPr>
              <a:t>Aspects of International Control</a:t>
            </a:r>
            <a:r>
              <a:rPr lang="en-US" sz="2400" dirty="0" smtClean="0">
                <a:latin typeface="Arial" panose="020B0604020202020204" pitchFamily="34" charset="0"/>
                <a:cs typeface="Arial" panose="020B0604020202020204" pitchFamily="34" charset="0"/>
              </a:rPr>
              <a:t>  </a:t>
            </a:r>
          </a:p>
        </p:txBody>
      </p:sp>
      <p:sp>
        <p:nvSpPr>
          <p:cNvPr id="4" name="Slide Number Placeholder 3"/>
          <p:cNvSpPr>
            <a:spLocks noGrp="1"/>
          </p:cNvSpPr>
          <p:nvPr>
            <p:ph type="sldNum" sz="quarter" idx="12"/>
          </p:nvPr>
        </p:nvSpPr>
        <p:spPr/>
        <p:txBody>
          <a:bodyPr/>
          <a:lstStyle/>
          <a:p>
            <a:fld id="{407D89CC-3C67-4A63-8802-D25C1B6F0402}" type="slidenum">
              <a:rPr lang="en-US" smtClean="0"/>
              <a:t>2</a:t>
            </a:fld>
            <a:endParaRPr lang="en-US"/>
          </a:p>
        </p:txBody>
      </p:sp>
    </p:spTree>
    <p:extLst>
      <p:ext uri="{BB962C8B-B14F-4D97-AF65-F5344CB8AC3E}">
        <p14:creationId xmlns:p14="http://schemas.microsoft.com/office/powerpoint/2010/main" val="1131244764"/>
      </p:ext>
    </p:extLst>
  </p:cSld>
  <p:clrMapOvr>
    <a:masterClrMapping/>
  </p:clrMapOvr>
  <mc:AlternateContent xmlns:mc="http://schemas.openxmlformats.org/markup-compatibility/2006">
    <mc:Choice xmlns:p14="http://schemas.microsoft.com/office/powerpoint/2010/main" Requires="p14">
      <p:transition spd="slow" p14:dur="4000">
        <p:split orient="vert"/>
      </p:transition>
    </mc:Choice>
    <mc:Fallback>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58128"/>
            <a:ext cx="7772400" cy="1609344"/>
          </a:xfrm>
        </p:spPr>
        <p:txBody>
          <a:bodyPr>
            <a:normAutofit/>
          </a:bodyPr>
          <a:lstStyle/>
          <a:p>
            <a:pPr algn="ctr"/>
            <a:r>
              <a:rPr lang="en-US" sz="3600" dirty="0" smtClean="0">
                <a:latin typeface="Arial" panose="020B0604020202020204" pitchFamily="34" charset="0"/>
                <a:cs typeface="Arial" panose="020B0604020202020204" pitchFamily="34" charset="0"/>
              </a:rPr>
              <a:t>Part one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US" sz="2400" dirty="0" smtClean="0">
                <a:latin typeface="Arial" panose="020B0604020202020204" pitchFamily="34" charset="0"/>
                <a:cs typeface="Arial" panose="020B0604020202020204" pitchFamily="34" charset="0"/>
              </a:rPr>
              <a:t>Introduction</a:t>
            </a:r>
          </a:p>
          <a:p>
            <a:pPr algn="just">
              <a:lnSpc>
                <a:spcPct val="150000"/>
              </a:lnSpc>
            </a:pPr>
            <a:r>
              <a:rPr lang="en-US" altLang="en-US" sz="2400" dirty="0" smtClean="0">
                <a:latin typeface="Arial" panose="020B0604020202020204" pitchFamily="34" charset="0"/>
                <a:ea typeface="Times New Roman" panose="02020603050405020304" pitchFamily="18" charset="0"/>
              </a:rPr>
              <a:t>The Nature of International Organization Design</a:t>
            </a:r>
          </a:p>
          <a:p>
            <a:pPr algn="just">
              <a:lnSpc>
                <a:spcPct val="150000"/>
              </a:lnSpc>
            </a:pPr>
            <a:r>
              <a:rPr lang="en-US" altLang="en-US" sz="2400" dirty="0" smtClean="0">
                <a:latin typeface="Arial" panose="020B0604020202020204" pitchFamily="34" charset="0"/>
                <a:ea typeface="Times New Roman" panose="02020603050405020304" pitchFamily="18" charset="0"/>
              </a:rPr>
              <a:t>Global Organization Designs</a:t>
            </a:r>
          </a:p>
          <a:p>
            <a:pPr algn="just">
              <a:lnSpc>
                <a:spcPct val="150000"/>
              </a:lnSpc>
            </a:pPr>
            <a:r>
              <a:rPr lang="en-US" sz="2400" dirty="0" smtClean="0">
                <a:latin typeface="Arial" panose="020B0604020202020204" pitchFamily="34" charset="0"/>
                <a:cs typeface="Arial" panose="020B0604020202020204" pitchFamily="34" charset="0"/>
              </a:rPr>
              <a:t>Related Issues in Global Organization Design</a:t>
            </a:r>
          </a:p>
          <a:p>
            <a:pPr algn="just">
              <a:lnSpc>
                <a:spcPct val="150000"/>
              </a:lnSpc>
            </a:pPr>
            <a:endParaRPr lang="en-US" sz="2400" dirty="0"/>
          </a:p>
        </p:txBody>
      </p:sp>
      <p:sp>
        <p:nvSpPr>
          <p:cNvPr id="4" name="Slide Number Placeholder 3"/>
          <p:cNvSpPr>
            <a:spLocks noGrp="1"/>
          </p:cNvSpPr>
          <p:nvPr>
            <p:ph type="sldNum" sz="quarter" idx="12"/>
          </p:nvPr>
        </p:nvSpPr>
        <p:spPr/>
        <p:txBody>
          <a:bodyPr/>
          <a:lstStyle/>
          <a:p>
            <a:fld id="{407D89CC-3C67-4A63-8802-D25C1B6F0402}" type="slidenum">
              <a:rPr lang="en-US" smtClean="0"/>
              <a:t>3</a:t>
            </a:fld>
            <a:endParaRPr lang="en-US"/>
          </a:p>
        </p:txBody>
      </p:sp>
    </p:spTree>
    <p:extLst>
      <p:ext uri="{BB962C8B-B14F-4D97-AF65-F5344CB8AC3E}">
        <p14:creationId xmlns:p14="http://schemas.microsoft.com/office/powerpoint/2010/main" val="4035653508"/>
      </p:ext>
    </p:extLst>
  </p:cSld>
  <p:clrMapOvr>
    <a:masterClrMapping/>
  </p:clrMapOvr>
  <mc:AlternateContent xmlns:mc="http://schemas.openxmlformats.org/markup-compatibility/2006">
    <mc:Choice xmlns:p14="http://schemas.microsoft.com/office/powerpoint/2010/main" Requires="p14">
      <p:transition spd="slow" p14:dur="4000">
        <p14:reveal/>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Introduction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5800" y="1775791"/>
            <a:ext cx="7772400" cy="4396409"/>
          </a:xfrm>
        </p:spPr>
        <p:txBody>
          <a:bodyPr>
            <a:normAutofit lnSpcReduction="10000"/>
          </a:bodyPr>
          <a:lstStyle/>
          <a:p>
            <a:pPr algn="just">
              <a:lnSpc>
                <a:spcPct val="150000"/>
              </a:lnSpc>
            </a:pPr>
            <a:r>
              <a:rPr lang="en-US" sz="2400" b="1" dirty="0">
                <a:latin typeface="Arial" panose="020B0604020202020204" pitchFamily="34" charset="0"/>
                <a:cs typeface="Arial" panose="020B0604020202020204" pitchFamily="34" charset="0"/>
              </a:rPr>
              <a:t>International Organization Design and Control</a:t>
            </a:r>
            <a:r>
              <a:rPr lang="en-US" sz="2400" dirty="0">
                <a:latin typeface="Arial" panose="020B0604020202020204" pitchFamily="34" charset="0"/>
                <a:cs typeface="Arial" panose="020B0604020202020204" pitchFamily="34" charset="0"/>
              </a:rPr>
              <a:t> refers to the structures, systems, and processes that multinational organizations (MNCs) put in place to manage and coordinate operations across multiple countries and regions.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aim is to achieve efficiency, responsiveness to local markets, and alignment with the organization's global strategy.</a:t>
            </a:r>
          </a:p>
        </p:txBody>
      </p:sp>
      <p:sp>
        <p:nvSpPr>
          <p:cNvPr id="4" name="Slide Number Placeholder 3"/>
          <p:cNvSpPr>
            <a:spLocks noGrp="1"/>
          </p:cNvSpPr>
          <p:nvPr>
            <p:ph type="sldNum" sz="quarter" idx="12"/>
          </p:nvPr>
        </p:nvSpPr>
        <p:spPr/>
        <p:txBody>
          <a:bodyPr/>
          <a:lstStyle/>
          <a:p>
            <a:fld id="{407D89CC-3C67-4A63-8802-D25C1B6F0402}" type="slidenum">
              <a:rPr lang="en-US" smtClean="0"/>
              <a:t>4</a:t>
            </a:fld>
            <a:endParaRPr lang="en-US"/>
          </a:p>
        </p:txBody>
      </p:sp>
    </p:spTree>
    <p:extLst>
      <p:ext uri="{BB962C8B-B14F-4D97-AF65-F5344CB8AC3E}">
        <p14:creationId xmlns:p14="http://schemas.microsoft.com/office/powerpoint/2010/main" val="3228155136"/>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THE NATURE OF INTERNATIONAL ORGANIZATION DESIGN</a:t>
            </a:r>
            <a:endParaRPr lang="en-US" altLang="en-US" sz="2800" dirty="0">
              <a:latin typeface="Arial" panose="020B0604020202020204" pitchFamily="34" charset="0"/>
            </a:endParaRPr>
          </a:p>
        </p:txBody>
      </p:sp>
      <p:sp>
        <p:nvSpPr>
          <p:cNvPr id="3" name="Content Placeholder 2"/>
          <p:cNvSpPr>
            <a:spLocks noGrp="1"/>
          </p:cNvSpPr>
          <p:nvPr>
            <p:ph idx="1"/>
          </p:nvPr>
        </p:nvSpPr>
        <p:spPr/>
        <p:txBody>
          <a:bodyPr>
            <a:noAutofit/>
          </a:bodyPr>
          <a:lstStyle/>
          <a:p>
            <a:pPr marL="0" lvl="0" indent="0" algn="just" eaLnBrk="0" fontAlgn="base" hangingPunct="0">
              <a:lnSpc>
                <a:spcPct val="100000"/>
              </a:lnSpc>
              <a:spcBef>
                <a:spcPct val="0"/>
              </a:spcBef>
              <a:spcAft>
                <a:spcPct val="0"/>
              </a:spcAft>
              <a:buFontTx/>
              <a:buChar char="•"/>
              <a:tabLst>
                <a:tab pos="685800" algn="l"/>
              </a:tabLst>
            </a:pPr>
            <a:r>
              <a:rPr lang="en-US" altLang="en-US" sz="2400" b="1" dirty="0" smtClean="0">
                <a:latin typeface="Arial" panose="020B0604020202020204" pitchFamily="34" charset="0"/>
                <a:ea typeface="Times New Roman" panose="02020603050405020304" pitchFamily="18" charset="0"/>
              </a:rPr>
              <a:t>Organization </a:t>
            </a:r>
            <a:r>
              <a:rPr lang="en-US" altLang="en-US" sz="2400" b="1" dirty="0">
                <a:latin typeface="Arial" panose="020B0604020202020204" pitchFamily="34" charset="0"/>
                <a:ea typeface="Times New Roman" panose="02020603050405020304" pitchFamily="18" charset="0"/>
              </a:rPr>
              <a:t>design</a:t>
            </a:r>
            <a:r>
              <a:rPr lang="en-US" altLang="en-US" sz="2400" dirty="0">
                <a:latin typeface="Arial" panose="020B0604020202020204" pitchFamily="34" charset="0"/>
                <a:ea typeface="Times New Roman" panose="02020603050405020304" pitchFamily="18" charset="0"/>
              </a:rPr>
              <a:t>, also known as organization structure, is the overall pattern of structural components and configurations used to manage the total organization.</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A firm, through its design, allocates organizational resources, assigns tasks to its employees, instructs those employees concerning the firm’s rules, procedures, and expectations about their job performances, and collects and transmits information necessary for problem solving and decision making</a:t>
            </a:r>
            <a:r>
              <a:rPr lang="en-US" altLang="en-US" sz="2400" dirty="0" smtClean="0">
                <a:latin typeface="Arial" panose="020B0604020202020204" pitchFamily="34" charset="0"/>
                <a:ea typeface="Times New Roman" panose="02020603050405020304" pitchFamily="18" charset="0"/>
              </a:rPr>
              <a:t>.</a:t>
            </a:r>
          </a:p>
        </p:txBody>
      </p:sp>
      <p:sp>
        <p:nvSpPr>
          <p:cNvPr id="4" name="Slide Number Placeholder 3"/>
          <p:cNvSpPr>
            <a:spLocks noGrp="1"/>
          </p:cNvSpPr>
          <p:nvPr>
            <p:ph type="sldNum" sz="quarter" idx="12"/>
          </p:nvPr>
        </p:nvSpPr>
        <p:spPr/>
        <p:txBody>
          <a:bodyPr/>
          <a:lstStyle/>
          <a:p>
            <a:fld id="{407D89CC-3C67-4A63-8802-D25C1B6F0402}" type="slidenum">
              <a:rPr lang="en-US" smtClean="0"/>
              <a:t>5</a:t>
            </a:fld>
            <a:endParaRPr lang="en-US"/>
          </a:p>
        </p:txBody>
      </p:sp>
    </p:spTree>
    <p:extLst>
      <p:ext uri="{BB962C8B-B14F-4D97-AF65-F5344CB8AC3E}">
        <p14:creationId xmlns:p14="http://schemas.microsoft.com/office/powerpoint/2010/main" val="1890749888"/>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THE NATURE OF INTERNATIONAL ORGANIZATION DESIGN</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85800" y="1934817"/>
            <a:ext cx="7772400" cy="4237383"/>
          </a:xfrm>
        </p:spPr>
        <p:txBody>
          <a:bodyPr>
            <a:noAutofit/>
          </a:bodyPr>
          <a:lstStyle/>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There </a:t>
            </a:r>
            <a:r>
              <a:rPr lang="en-US" altLang="en-US" sz="2400" dirty="0">
                <a:latin typeface="Arial" panose="020B0604020202020204" pitchFamily="34" charset="0"/>
                <a:ea typeface="Times New Roman" panose="02020603050405020304" pitchFamily="18" charset="0"/>
              </a:rPr>
              <a:t>is no single best structure for all organizations; rather, organizations should select a design that fits with their situation.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Factors </a:t>
            </a:r>
            <a:r>
              <a:rPr lang="en-US" altLang="en-US" sz="2400" dirty="0">
                <a:latin typeface="Arial" panose="020B0604020202020204" pitchFamily="34" charset="0"/>
                <a:ea typeface="Times New Roman" panose="02020603050405020304" pitchFamily="18" charset="0"/>
              </a:rPr>
              <a:t>affecting the selection of organization design include size, strategy, technology, environment, and cultures of the countries in which it operates.  </a:t>
            </a:r>
            <a:r>
              <a:rPr lang="en-US" altLang="en-US" sz="2400" dirty="0" smtClean="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Organization design is an ongoing process that reflects the changes in a firm’s strategy.</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endParaRPr lang="en-US" sz="2400" dirty="0"/>
          </a:p>
        </p:txBody>
      </p:sp>
      <p:sp>
        <p:nvSpPr>
          <p:cNvPr id="4" name="Slide Number Placeholder 3"/>
          <p:cNvSpPr>
            <a:spLocks noGrp="1"/>
          </p:cNvSpPr>
          <p:nvPr>
            <p:ph type="sldNum" sz="quarter" idx="12"/>
          </p:nvPr>
        </p:nvSpPr>
        <p:spPr/>
        <p:txBody>
          <a:bodyPr/>
          <a:lstStyle/>
          <a:p>
            <a:fld id="{407D89CC-3C67-4A63-8802-D25C1B6F0402}" type="slidenum">
              <a:rPr lang="en-US" smtClean="0"/>
              <a:t>6</a:t>
            </a:fld>
            <a:endParaRPr lang="en-US"/>
          </a:p>
        </p:txBody>
      </p:sp>
    </p:spTree>
    <p:extLst>
      <p:ext uri="{BB962C8B-B14F-4D97-AF65-F5344CB8AC3E}">
        <p14:creationId xmlns:p14="http://schemas.microsoft.com/office/powerpoint/2010/main" val="2783566483"/>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THE NATURE OF INTERNATIONAL ORGANIZATION DESIGN</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85800" y="1974574"/>
            <a:ext cx="7772400" cy="4197626"/>
          </a:xfrm>
        </p:spPr>
        <p:txBody>
          <a:bodyPr>
            <a:noAutofit/>
          </a:bodyPr>
          <a:lstStyle/>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Organization </a:t>
            </a:r>
            <a:r>
              <a:rPr lang="en-US" altLang="en-US" sz="2400" dirty="0">
                <a:latin typeface="Arial" panose="020B0604020202020204" pitchFamily="34" charset="0"/>
                <a:ea typeface="Times New Roman" panose="02020603050405020304" pitchFamily="18" charset="0"/>
              </a:rPr>
              <a:t>design changes as a firm expands internationally.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At </a:t>
            </a:r>
            <a:r>
              <a:rPr lang="en-US" altLang="en-US" sz="2400" dirty="0">
                <a:latin typeface="Arial" panose="020B0604020202020204" pitchFamily="34" charset="0"/>
                <a:ea typeface="Times New Roman" panose="02020603050405020304" pitchFamily="18" charset="0"/>
              </a:rPr>
              <a:t>their start, many firms do not consider international markets in their strategies, and may in fact make their initial entrance to foreign markets through indirect </a:t>
            </a:r>
            <a:r>
              <a:rPr lang="en-US" altLang="en-US" sz="2400" dirty="0" smtClean="0">
                <a:latin typeface="Arial" panose="020B0604020202020204" pitchFamily="34" charset="0"/>
                <a:ea typeface="Times New Roman" panose="02020603050405020304" pitchFamily="18" charset="0"/>
              </a:rPr>
              <a:t>exporting.  </a:t>
            </a:r>
          </a:p>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As </a:t>
            </a:r>
            <a:r>
              <a:rPr lang="en-US" altLang="en-US" sz="2400" dirty="0">
                <a:latin typeface="Arial" panose="020B0604020202020204" pitchFamily="34" charset="0"/>
                <a:ea typeface="Times New Roman" panose="02020603050405020304" pitchFamily="18" charset="0"/>
              </a:rPr>
              <a:t>indirect export sales grow, however, firms begin to consider pursuing opportunities in new markets.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endParaRPr lang="en-US" sz="2400" dirty="0"/>
          </a:p>
        </p:txBody>
      </p:sp>
      <p:sp>
        <p:nvSpPr>
          <p:cNvPr id="4" name="Slide Number Placeholder 3"/>
          <p:cNvSpPr>
            <a:spLocks noGrp="1"/>
          </p:cNvSpPr>
          <p:nvPr>
            <p:ph type="sldNum" sz="quarter" idx="12"/>
          </p:nvPr>
        </p:nvSpPr>
        <p:spPr/>
        <p:txBody>
          <a:bodyPr/>
          <a:lstStyle/>
          <a:p>
            <a:fld id="{407D89CC-3C67-4A63-8802-D25C1B6F0402}" type="slidenum">
              <a:rPr lang="en-US" smtClean="0"/>
              <a:t>7</a:t>
            </a:fld>
            <a:endParaRPr lang="en-US"/>
          </a:p>
        </p:txBody>
      </p:sp>
    </p:spTree>
    <p:extLst>
      <p:ext uri="{BB962C8B-B14F-4D97-AF65-F5344CB8AC3E}">
        <p14:creationId xmlns:p14="http://schemas.microsoft.com/office/powerpoint/2010/main" val="3311158554"/>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THE NATURE OF INTERNATIONAL ORGANIZATION DESIGN</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85800" y="1934817"/>
            <a:ext cx="7772400" cy="4237383"/>
          </a:xfrm>
        </p:spPr>
        <p:txBody>
          <a:bodyPr>
            <a:noAutofit/>
          </a:bodyPr>
          <a:lstStyle/>
          <a:p>
            <a:pPr marL="0" lvl="0" indent="0" algn="just" eaLnBrk="0" fontAlgn="base" hangingPunct="0">
              <a:lnSpc>
                <a:spcPct val="100000"/>
              </a:lnSpc>
              <a:spcBef>
                <a:spcPct val="0"/>
              </a:spcBef>
              <a:spcAft>
                <a:spcPct val="0"/>
              </a:spcAft>
              <a:buFontTx/>
              <a:buChar char="•"/>
              <a:tabLst>
                <a:tab pos="685800" algn="l"/>
              </a:tabLst>
            </a:pPr>
            <a:r>
              <a:rPr lang="en-US" altLang="en-US" sz="2400" b="1" dirty="0" smtClean="0">
                <a:latin typeface="Arial" panose="020B0604020202020204" pitchFamily="34" charset="0"/>
                <a:ea typeface="Times New Roman" panose="02020603050405020304" pitchFamily="18" charset="0"/>
              </a:rPr>
              <a:t>The </a:t>
            </a:r>
            <a:r>
              <a:rPr lang="en-US" altLang="en-US" sz="2400" b="1" dirty="0">
                <a:latin typeface="Arial" panose="020B0604020202020204" pitchFamily="34" charset="0"/>
                <a:ea typeface="Times New Roman" panose="02020603050405020304" pitchFamily="18" charset="0"/>
              </a:rPr>
              <a:t>Corollary Approach</a:t>
            </a:r>
            <a:r>
              <a:rPr lang="en-US" altLang="en-US" sz="2400" dirty="0">
                <a:latin typeface="Arial" panose="020B0604020202020204" pitchFamily="34" charset="0"/>
                <a:ea typeface="Times New Roman" panose="02020603050405020304" pitchFamily="18" charset="0"/>
              </a:rPr>
              <a:t>. An initial response to international markets may be through the corollary approach, whereby a firm delegates responsibility for processing international orders to individuals within an existing department, such as finance or marketing.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b="1" dirty="0">
                <a:latin typeface="Arial" panose="020B0604020202020204" pitchFamily="34" charset="0"/>
                <a:ea typeface="Times New Roman" panose="02020603050405020304" pitchFamily="18" charset="0"/>
              </a:rPr>
              <a:t>The Export Department</a:t>
            </a:r>
            <a:r>
              <a:rPr lang="en-US" altLang="en-US" sz="2400" dirty="0">
                <a:latin typeface="Arial" panose="020B0604020202020204" pitchFamily="34" charset="0"/>
                <a:ea typeface="Times New Roman" panose="02020603050405020304" pitchFamily="18" charset="0"/>
              </a:rPr>
              <a:t>. As export sales grow, firms may form a separate export department which takes responsibility for overseeing international operations, marketing products, processing orders, working with foreign distributors, and arranging financing when necessary.  Eventually, the department may hold a similar status to other functional areas.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685800" algn="l"/>
              </a:tabLst>
            </a:pPr>
            <a:endParaRPr lang="en-US" sz="2400" dirty="0"/>
          </a:p>
        </p:txBody>
      </p:sp>
      <p:sp>
        <p:nvSpPr>
          <p:cNvPr id="4" name="Slide Number Placeholder 3"/>
          <p:cNvSpPr>
            <a:spLocks noGrp="1"/>
          </p:cNvSpPr>
          <p:nvPr>
            <p:ph type="sldNum" sz="quarter" idx="12"/>
          </p:nvPr>
        </p:nvSpPr>
        <p:spPr/>
        <p:txBody>
          <a:bodyPr/>
          <a:lstStyle/>
          <a:p>
            <a:fld id="{407D89CC-3C67-4A63-8802-D25C1B6F0402}" type="slidenum">
              <a:rPr lang="en-US" smtClean="0"/>
              <a:t>8</a:t>
            </a:fld>
            <a:endParaRPr lang="en-US"/>
          </a:p>
        </p:txBody>
      </p:sp>
    </p:spTree>
    <p:extLst>
      <p:ext uri="{BB962C8B-B14F-4D97-AF65-F5344CB8AC3E}">
        <p14:creationId xmlns:p14="http://schemas.microsoft.com/office/powerpoint/2010/main" val="4050782630"/>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THE NATURE OF INTERNATIONAL ORGANIZATION DESIGN</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85800" y="1934817"/>
            <a:ext cx="7772400" cy="4237383"/>
          </a:xfrm>
        </p:spPr>
        <p:txBody>
          <a:bodyPr>
            <a:noAutofit/>
          </a:bodyPr>
          <a:lstStyle/>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As </a:t>
            </a:r>
            <a:r>
              <a:rPr lang="en-US" altLang="en-US" sz="2400" dirty="0">
                <a:latin typeface="Arial" panose="020B0604020202020204" pitchFamily="34" charset="0"/>
                <a:ea typeface="Times New Roman" panose="02020603050405020304" pitchFamily="18" charset="0"/>
              </a:rPr>
              <a:t>international sales continue to grow, the export department may not be in a position to handle all of a firm’s international </a:t>
            </a:r>
            <a:r>
              <a:rPr lang="en-US" altLang="en-US" sz="2400" dirty="0" smtClean="0">
                <a:latin typeface="Arial" panose="020B0604020202020204" pitchFamily="34" charset="0"/>
                <a:ea typeface="Times New Roman" panose="02020603050405020304" pitchFamily="18" charset="0"/>
              </a:rPr>
              <a:t>activities. In </a:t>
            </a:r>
            <a:r>
              <a:rPr lang="en-US" altLang="en-US" sz="2400" dirty="0">
                <a:latin typeface="Arial" panose="020B0604020202020204" pitchFamily="34" charset="0"/>
                <a:ea typeface="Times New Roman" panose="02020603050405020304" pitchFamily="18" charset="0"/>
              </a:rPr>
              <a:t>fact, familiarity with foreign markets typically becomes more important as foreign sales rise, requiring new methods of </a:t>
            </a:r>
            <a:r>
              <a:rPr lang="en-US" altLang="en-US" sz="2400" dirty="0" smtClean="0">
                <a:latin typeface="Arial" panose="020B0604020202020204" pitchFamily="34" charset="0"/>
                <a:ea typeface="Times New Roman" panose="02020603050405020304" pitchFamily="18" charset="0"/>
              </a:rPr>
              <a:t>organizing.</a:t>
            </a:r>
            <a:endParaRPr lang="en-US" altLang="en-US" sz="2400" b="1" dirty="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b="1" dirty="0" smtClean="0">
                <a:latin typeface="Arial" panose="020B0604020202020204" pitchFamily="34" charset="0"/>
                <a:ea typeface="Times New Roman" panose="02020603050405020304" pitchFamily="18" charset="0"/>
              </a:rPr>
              <a:t>The </a:t>
            </a:r>
            <a:r>
              <a:rPr lang="en-US" altLang="en-US" sz="2400" b="1" dirty="0">
                <a:latin typeface="Arial" panose="020B0604020202020204" pitchFamily="34" charset="0"/>
                <a:ea typeface="Times New Roman" panose="02020603050405020304" pitchFamily="18" charset="0"/>
              </a:rPr>
              <a:t>International Division</a:t>
            </a:r>
            <a:r>
              <a:rPr lang="en-US" altLang="en-US" sz="2400" dirty="0">
                <a:latin typeface="Arial" panose="020B0604020202020204" pitchFamily="34" charset="0"/>
                <a:ea typeface="Times New Roman" panose="02020603050405020304" pitchFamily="18" charset="0"/>
              </a:rPr>
              <a:t>. Many firms establish an international division to cope with the firm’s international business activities.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None/>
              <a:tabLst>
                <a:tab pos="685800" algn="l"/>
              </a:tabLst>
            </a:pPr>
            <a:r>
              <a:rPr lang="en-US" altLang="en-US" sz="2400" dirty="0" smtClean="0">
                <a:latin typeface="Arial" panose="020B0604020202020204" pitchFamily="34" charset="0"/>
                <a:ea typeface="Times New Roman" panose="02020603050405020304" pitchFamily="18" charset="0"/>
              </a:rPr>
              <a:t>The </a:t>
            </a:r>
            <a:r>
              <a:rPr lang="en-US" altLang="en-US" sz="2400" dirty="0">
                <a:latin typeface="Arial" panose="020B0604020202020204" pitchFamily="34" charset="0"/>
                <a:ea typeface="Times New Roman" panose="02020603050405020304" pitchFamily="18" charset="0"/>
              </a:rPr>
              <a:t>division enables a company to allocate resources and create specialized programs and activities targeted to foreign markets, while at the same time, keeping that activity segregated from ongoing domestic activities</a:t>
            </a:r>
            <a:endParaRPr lang="en-US" sz="2400" dirty="0"/>
          </a:p>
        </p:txBody>
      </p:sp>
      <p:sp>
        <p:nvSpPr>
          <p:cNvPr id="4" name="Slide Number Placeholder 3"/>
          <p:cNvSpPr>
            <a:spLocks noGrp="1"/>
          </p:cNvSpPr>
          <p:nvPr>
            <p:ph type="sldNum" sz="quarter" idx="12"/>
          </p:nvPr>
        </p:nvSpPr>
        <p:spPr/>
        <p:txBody>
          <a:bodyPr/>
          <a:lstStyle/>
          <a:p>
            <a:fld id="{407D89CC-3C67-4A63-8802-D25C1B6F0402}" type="slidenum">
              <a:rPr lang="en-US" smtClean="0"/>
              <a:t>9</a:t>
            </a:fld>
            <a:endParaRPr lang="en-US"/>
          </a:p>
        </p:txBody>
      </p:sp>
    </p:spTree>
    <p:extLst>
      <p:ext uri="{BB962C8B-B14F-4D97-AF65-F5344CB8AC3E}">
        <p14:creationId xmlns:p14="http://schemas.microsoft.com/office/powerpoint/2010/main" val="882402488"/>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3"/>
            <a:ext cx="7772400" cy="814080"/>
          </a:xfrm>
        </p:spPr>
        <p:txBody>
          <a:bodyPr>
            <a:norm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GLOBAL ORGANIZATION DESIGNS</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85800" y="1298713"/>
            <a:ext cx="7772400" cy="4873487"/>
          </a:xfrm>
        </p:spPr>
        <p:txBody>
          <a:bodyPr>
            <a:noAutofit/>
          </a:bodyPr>
          <a:lstStyle/>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A </a:t>
            </a:r>
            <a:r>
              <a:rPr lang="en-US" altLang="en-US" sz="2400" dirty="0">
                <a:latin typeface="Arial" panose="020B0604020202020204" pitchFamily="34" charset="0"/>
                <a:ea typeface="Times New Roman" panose="02020603050405020304" pitchFamily="18" charset="0"/>
              </a:rPr>
              <a:t>firm’s international division is typically abandoned in favor of a global organization design as a firm moves from being domestically oriented with international sales to being a multinational corporation. A global design must enable a firm to integrate three types of knowledge: </a:t>
            </a:r>
            <a:r>
              <a:rPr lang="en-US" altLang="en-US" sz="2400" b="1" dirty="0">
                <a:latin typeface="Arial" panose="020B0604020202020204" pitchFamily="34" charset="0"/>
                <a:ea typeface="Times New Roman" panose="02020603050405020304" pitchFamily="18" charset="0"/>
              </a:rPr>
              <a:t>area</a:t>
            </a:r>
            <a:r>
              <a:rPr lang="en-US" altLang="en-US" sz="2400" dirty="0">
                <a:latin typeface="Arial" panose="020B0604020202020204" pitchFamily="34" charset="0"/>
                <a:ea typeface="Times New Roman" panose="02020603050405020304" pitchFamily="18" charset="0"/>
              </a:rPr>
              <a:t>, </a:t>
            </a:r>
            <a:r>
              <a:rPr lang="en-US" altLang="en-US" sz="2400" b="1" dirty="0">
                <a:latin typeface="Arial" panose="020B0604020202020204" pitchFamily="34" charset="0"/>
                <a:ea typeface="Times New Roman" panose="02020603050405020304" pitchFamily="18" charset="0"/>
              </a:rPr>
              <a:t>product</a:t>
            </a:r>
            <a:r>
              <a:rPr lang="en-US" altLang="en-US" sz="2400" dirty="0">
                <a:latin typeface="Arial" panose="020B0604020202020204" pitchFamily="34" charset="0"/>
                <a:ea typeface="Times New Roman" panose="02020603050405020304" pitchFamily="18" charset="0"/>
              </a:rPr>
              <a:t>, and </a:t>
            </a:r>
            <a:r>
              <a:rPr lang="en-US" altLang="en-US" sz="2400" b="1" dirty="0">
                <a:latin typeface="Arial" panose="020B0604020202020204" pitchFamily="34" charset="0"/>
                <a:ea typeface="Times New Roman" panose="02020603050405020304" pitchFamily="18" charset="0"/>
              </a:rPr>
              <a:t>functional</a:t>
            </a:r>
            <a:r>
              <a:rPr lang="en-US" altLang="en-US" sz="2400" dirty="0">
                <a:latin typeface="Arial" panose="020B0604020202020204" pitchFamily="34" charset="0"/>
                <a:ea typeface="Times New Roman" panose="02020603050405020304" pitchFamily="18" charset="0"/>
              </a:rPr>
              <a:t>.</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A firm will usually select one of five common global organization designs (product, area, functional, customer, or matrix) depending on its situation in the market, its firm-specific advantages, and its managerial </a:t>
            </a:r>
            <a:r>
              <a:rPr lang="en-US" altLang="en-US" sz="2400" dirty="0" smtClean="0">
                <a:latin typeface="Arial" panose="020B0604020202020204" pitchFamily="34" charset="0"/>
                <a:ea typeface="Times New Roman" panose="02020603050405020304" pitchFamily="18" charset="0"/>
              </a:rPr>
              <a:t>philosophy. Each </a:t>
            </a:r>
            <a:r>
              <a:rPr lang="en-US" altLang="en-US" sz="2400" dirty="0">
                <a:latin typeface="Arial" panose="020B0604020202020204" pitchFamily="34" charset="0"/>
                <a:ea typeface="Times New Roman" panose="02020603050405020304" pitchFamily="18" charset="0"/>
              </a:rPr>
              <a:t>of the design types typically emphasizes one type of knowledge (area, product, and/or functional), and thus reflects a company’s weighting of the importance of each</a:t>
            </a:r>
            <a:endParaRPr lang="en-US" sz="2400" dirty="0"/>
          </a:p>
        </p:txBody>
      </p:sp>
      <p:sp>
        <p:nvSpPr>
          <p:cNvPr id="4" name="Slide Number Placeholder 3"/>
          <p:cNvSpPr>
            <a:spLocks noGrp="1"/>
          </p:cNvSpPr>
          <p:nvPr>
            <p:ph type="sldNum" sz="quarter" idx="12"/>
          </p:nvPr>
        </p:nvSpPr>
        <p:spPr/>
        <p:txBody>
          <a:bodyPr/>
          <a:lstStyle/>
          <a:p>
            <a:fld id="{407D89CC-3C67-4A63-8802-D25C1B6F0402}" type="slidenum">
              <a:rPr lang="en-US" smtClean="0"/>
              <a:t>10</a:t>
            </a:fld>
            <a:endParaRPr lang="en-US"/>
          </a:p>
        </p:txBody>
      </p:sp>
    </p:spTree>
    <p:extLst>
      <p:ext uri="{BB962C8B-B14F-4D97-AF65-F5344CB8AC3E}">
        <p14:creationId xmlns:p14="http://schemas.microsoft.com/office/powerpoint/2010/main" val="1040837314"/>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1079125"/>
          </a:xfrm>
        </p:spPr>
        <p:txBody>
          <a:bodyPr>
            <a:norm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Global Product Design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85800" y="1404731"/>
            <a:ext cx="7772400" cy="4767470"/>
          </a:xfrm>
        </p:spPr>
        <p:txBody>
          <a:bodyPr>
            <a:noAutofit/>
          </a:bodyPr>
          <a:lstStyle/>
          <a:p>
            <a:pPr marL="0" lvl="0" indent="0" algn="just" eaLnBrk="0" fontAlgn="base" hangingPunct="0">
              <a:lnSpc>
                <a:spcPct val="150000"/>
              </a:lnSpc>
              <a:spcBef>
                <a:spcPct val="0"/>
              </a:spcBef>
              <a:spcAft>
                <a:spcPct val="0"/>
              </a:spcAft>
              <a:buFontTx/>
              <a:buChar char="•"/>
              <a:tabLst>
                <a:tab pos="685800" algn="l"/>
              </a:tabLst>
            </a:pPr>
            <a:r>
              <a:rPr lang="en-US" altLang="en-US" sz="2300" dirty="0" smtClean="0">
                <a:latin typeface="Arial" panose="020B0604020202020204" pitchFamily="34" charset="0"/>
                <a:ea typeface="Times New Roman" panose="02020603050405020304" pitchFamily="18" charset="0"/>
              </a:rPr>
              <a:t>The </a:t>
            </a:r>
            <a:r>
              <a:rPr lang="en-US" altLang="en-US" sz="2300" dirty="0">
                <a:latin typeface="Arial" panose="020B0604020202020204" pitchFamily="34" charset="0"/>
                <a:ea typeface="Times New Roman" panose="02020603050405020304" pitchFamily="18" charset="0"/>
              </a:rPr>
              <a:t>most common organization design is the </a:t>
            </a:r>
            <a:r>
              <a:rPr lang="en-US" altLang="en-US" sz="2300" b="1" dirty="0">
                <a:latin typeface="Arial" panose="020B0604020202020204" pitchFamily="34" charset="0"/>
                <a:ea typeface="Times New Roman" panose="02020603050405020304" pitchFamily="18" charset="0"/>
              </a:rPr>
              <a:t>global product design</a:t>
            </a:r>
            <a:r>
              <a:rPr lang="en-US" altLang="en-US" sz="2300" dirty="0">
                <a:latin typeface="Arial" panose="020B0604020202020204" pitchFamily="34" charset="0"/>
                <a:ea typeface="Times New Roman" panose="02020603050405020304" pitchFamily="18" charset="0"/>
              </a:rPr>
              <a:t>, which assigns responsibility for specific products or product groups to separate operating divisions within a firm.  </a:t>
            </a:r>
            <a:endParaRPr lang="en-US" altLang="en-US" sz="23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300" dirty="0" smtClean="0">
                <a:latin typeface="Arial" panose="020B0604020202020204" pitchFamily="34" charset="0"/>
                <a:ea typeface="Times New Roman" panose="02020603050405020304" pitchFamily="18" charset="0"/>
              </a:rPr>
              <a:t>The </a:t>
            </a:r>
            <a:r>
              <a:rPr lang="en-US" altLang="en-US" sz="2300" dirty="0">
                <a:latin typeface="Arial" panose="020B0604020202020204" pitchFamily="34" charset="0"/>
                <a:ea typeface="Times New Roman" panose="02020603050405020304" pitchFamily="18" charset="0"/>
              </a:rPr>
              <a:t>design is most appropriate for firms that have diverse product lines or product lines that are sold in diverse markets.</a:t>
            </a:r>
            <a:endParaRPr lang="en-US" altLang="en-US" sz="23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300" dirty="0">
                <a:latin typeface="Arial" panose="020B0604020202020204" pitchFamily="34" charset="0"/>
                <a:ea typeface="Times New Roman" panose="02020603050405020304" pitchFamily="18" charset="0"/>
              </a:rPr>
              <a:t>Firms typically take on an </a:t>
            </a:r>
            <a:r>
              <a:rPr lang="en-US" altLang="en-US" sz="2300" b="1" dirty="0">
                <a:latin typeface="Arial" panose="020B0604020202020204" pitchFamily="34" charset="0"/>
                <a:ea typeface="Times New Roman" panose="02020603050405020304" pitchFamily="18" charset="0"/>
              </a:rPr>
              <a:t>M-form design</a:t>
            </a:r>
            <a:r>
              <a:rPr lang="en-US" altLang="en-US" sz="2300" dirty="0">
                <a:latin typeface="Arial" panose="020B0604020202020204" pitchFamily="34" charset="0"/>
                <a:ea typeface="Times New Roman" panose="02020603050405020304" pitchFamily="18" charset="0"/>
              </a:rPr>
              <a:t> (multidivisional) if products are related, and an </a:t>
            </a:r>
            <a:r>
              <a:rPr lang="en-US" altLang="en-US" sz="2300" b="1" dirty="0">
                <a:latin typeface="Arial" panose="020B0604020202020204" pitchFamily="34" charset="0"/>
                <a:ea typeface="Times New Roman" panose="02020603050405020304" pitchFamily="18" charset="0"/>
              </a:rPr>
              <a:t>H-form design </a:t>
            </a:r>
            <a:r>
              <a:rPr lang="en-US" altLang="en-US" sz="2300" dirty="0">
                <a:latin typeface="Arial" panose="020B0604020202020204" pitchFamily="34" charset="0"/>
                <a:ea typeface="Times New Roman" panose="02020603050405020304" pitchFamily="18" charset="0"/>
              </a:rPr>
              <a:t>(holding company) if products are unrelated.  </a:t>
            </a:r>
            <a:endParaRPr lang="en-US" altLang="en-US" sz="2300" dirty="0">
              <a:latin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11</a:t>
            </a:fld>
            <a:endParaRPr lang="en-US"/>
          </a:p>
        </p:txBody>
      </p:sp>
    </p:spTree>
    <p:extLst>
      <p:ext uri="{BB962C8B-B14F-4D97-AF65-F5344CB8AC3E}">
        <p14:creationId xmlns:p14="http://schemas.microsoft.com/office/powerpoint/2010/main" val="4151607793"/>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1079125"/>
          </a:xfrm>
        </p:spPr>
        <p:txBody>
          <a:bodyPr>
            <a:norm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Global Product Design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85800" y="1404731"/>
            <a:ext cx="7772400" cy="4767470"/>
          </a:xfrm>
        </p:spPr>
        <p:txBody>
          <a:bodyPr>
            <a:noAutofit/>
          </a:bodyPr>
          <a:lstStyle/>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There </a:t>
            </a:r>
            <a:r>
              <a:rPr lang="en-US" altLang="en-US" sz="2400" dirty="0">
                <a:latin typeface="Arial" panose="020B0604020202020204" pitchFamily="34" charset="0"/>
                <a:ea typeface="Times New Roman" panose="02020603050405020304" pitchFamily="18" charset="0"/>
              </a:rPr>
              <a:t>are several advantages to the global product design.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First</a:t>
            </a:r>
            <a:r>
              <a:rPr lang="en-US" altLang="en-US" sz="2400" dirty="0">
                <a:latin typeface="Arial" panose="020B0604020202020204" pitchFamily="34" charset="0"/>
                <a:ea typeface="Times New Roman" panose="02020603050405020304" pitchFamily="18" charset="0"/>
              </a:rPr>
              <a:t>, managers are able to gain expertise in all aspects of a product or products since a division focuses on a single product or product group.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Second</a:t>
            </a:r>
            <a:r>
              <a:rPr lang="en-US" altLang="en-US" sz="2400" dirty="0">
                <a:latin typeface="Arial" panose="020B0604020202020204" pitchFamily="34" charset="0"/>
                <a:ea typeface="Times New Roman" panose="02020603050405020304" pitchFamily="18" charset="0"/>
              </a:rPr>
              <a:t>, efficiencies in production are facilitated since products can be manufactured wherever manufacturing costs are lowest.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Third</a:t>
            </a:r>
            <a:r>
              <a:rPr lang="en-US" altLang="en-US" sz="2400" dirty="0">
                <a:latin typeface="Arial" panose="020B0604020202020204" pitchFamily="34" charset="0"/>
                <a:ea typeface="Times New Roman" panose="02020603050405020304" pitchFamily="18" charset="0"/>
              </a:rPr>
              <a:t>, production can be coordinated at various facilities reflecting global demand and cost fluctuations.  </a:t>
            </a:r>
            <a:endParaRPr lang="en-US" altLang="en-US" sz="2400" dirty="0" smtClean="0">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12</a:t>
            </a:fld>
            <a:endParaRPr lang="en-US"/>
          </a:p>
        </p:txBody>
      </p:sp>
    </p:spTree>
    <p:extLst>
      <p:ext uri="{BB962C8B-B14F-4D97-AF65-F5344CB8AC3E}">
        <p14:creationId xmlns:p14="http://schemas.microsoft.com/office/powerpoint/2010/main" val="1025450743"/>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1079125"/>
          </a:xfrm>
        </p:spPr>
        <p:txBody>
          <a:bodyPr>
            <a:norm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Global Product Design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85800" y="1404731"/>
            <a:ext cx="7772400" cy="4767470"/>
          </a:xfrm>
        </p:spPr>
        <p:txBody>
          <a:bodyPr>
            <a:noAutofit/>
          </a:bodyPr>
          <a:lstStyle/>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Fourth</a:t>
            </a:r>
            <a:r>
              <a:rPr lang="en-US" altLang="en-US" sz="2400" dirty="0">
                <a:latin typeface="Arial" panose="020B0604020202020204" pitchFamily="34" charset="0"/>
                <a:ea typeface="Times New Roman" panose="02020603050405020304" pitchFamily="18" charset="0"/>
              </a:rPr>
              <a:t>, managers, because of their extensive product knowledge, are in a position to incorporate new technologies into their product(s) and respond quickly and flexibly to technological changes that affect their market.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Fifth</a:t>
            </a:r>
            <a:r>
              <a:rPr lang="en-US" altLang="en-US" sz="2400" dirty="0">
                <a:latin typeface="Arial" panose="020B0604020202020204" pitchFamily="34" charset="0"/>
                <a:ea typeface="Times New Roman" panose="02020603050405020304" pitchFamily="18" charset="0"/>
              </a:rPr>
              <a:t>, the design facilitates global marketing.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Finally</a:t>
            </a:r>
            <a:r>
              <a:rPr lang="en-US" altLang="en-US" sz="2400" dirty="0">
                <a:latin typeface="Arial" panose="020B0604020202020204" pitchFamily="34" charset="0"/>
                <a:ea typeface="Times New Roman" panose="02020603050405020304" pitchFamily="18" charset="0"/>
              </a:rPr>
              <a:t>, it facilitates geocentric corporate </a:t>
            </a:r>
            <a:r>
              <a:rPr lang="en-US" altLang="en-US" sz="2400" dirty="0" smtClean="0">
                <a:latin typeface="Arial" panose="020B0604020202020204" pitchFamily="34" charset="0"/>
                <a:ea typeface="Times New Roman" panose="02020603050405020304" pitchFamily="18" charset="0"/>
              </a:rPr>
              <a:t>philosophies.</a:t>
            </a:r>
          </a:p>
        </p:txBody>
      </p:sp>
      <p:sp>
        <p:nvSpPr>
          <p:cNvPr id="4" name="Slide Number Placeholder 3"/>
          <p:cNvSpPr>
            <a:spLocks noGrp="1"/>
          </p:cNvSpPr>
          <p:nvPr>
            <p:ph type="sldNum" sz="quarter" idx="12"/>
          </p:nvPr>
        </p:nvSpPr>
        <p:spPr/>
        <p:txBody>
          <a:bodyPr/>
          <a:lstStyle/>
          <a:p>
            <a:fld id="{407D89CC-3C67-4A63-8802-D25C1B6F0402}" type="slidenum">
              <a:rPr lang="en-US" smtClean="0"/>
              <a:t>13</a:t>
            </a:fld>
            <a:endParaRPr lang="en-US"/>
          </a:p>
        </p:txBody>
      </p:sp>
    </p:spTree>
    <p:extLst>
      <p:ext uri="{BB962C8B-B14F-4D97-AF65-F5344CB8AC3E}">
        <p14:creationId xmlns:p14="http://schemas.microsoft.com/office/powerpoint/2010/main" val="170647992"/>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1079125"/>
          </a:xfrm>
        </p:spPr>
        <p:txBody>
          <a:bodyPr>
            <a:normAutofit/>
          </a:bodyPr>
          <a:lstStyle/>
          <a:p>
            <a:pPr lvl="0" algn="ctr"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Global Product Design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85800" y="1404731"/>
            <a:ext cx="7772400" cy="4767470"/>
          </a:xfrm>
        </p:spPr>
        <p:txBody>
          <a:bodyPr>
            <a:noAutofit/>
          </a:bodyPr>
          <a:lstStyle/>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There </a:t>
            </a:r>
            <a:r>
              <a:rPr lang="en-US" altLang="en-US" sz="2400" dirty="0">
                <a:latin typeface="Arial" panose="020B0604020202020204" pitchFamily="34" charset="0"/>
                <a:ea typeface="Times New Roman" panose="02020603050405020304" pitchFamily="18" charset="0"/>
              </a:rPr>
              <a:t>are several disadvantages associated with the global product design.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First</a:t>
            </a:r>
            <a:r>
              <a:rPr lang="en-US" altLang="en-US" sz="2400" dirty="0">
                <a:latin typeface="Arial" panose="020B0604020202020204" pitchFamily="34" charset="0"/>
                <a:ea typeface="Times New Roman" panose="02020603050405020304" pitchFamily="18" charset="0"/>
              </a:rPr>
              <a:t>, it may encourage expensive duplication in functional areas and even in physical facilities.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Second</a:t>
            </a:r>
            <a:r>
              <a:rPr lang="en-US" altLang="en-US" sz="2400" dirty="0">
                <a:latin typeface="Arial" panose="020B0604020202020204" pitchFamily="34" charset="0"/>
                <a:ea typeface="Times New Roman" panose="02020603050405020304" pitchFamily="18" charset="0"/>
              </a:rPr>
              <a:t>, each product group must develop its own knowledge about the local environment.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Third</a:t>
            </a:r>
            <a:r>
              <a:rPr lang="en-US" altLang="en-US" sz="2400" dirty="0">
                <a:latin typeface="Arial" panose="020B0604020202020204" pitchFamily="34" charset="0"/>
                <a:ea typeface="Times New Roman" panose="02020603050405020304" pitchFamily="18" charset="0"/>
              </a:rPr>
              <a:t>, coordination and corporate learning across product groups is more difficult.</a:t>
            </a:r>
            <a:r>
              <a:rPr lang="en-US" altLang="en-US" sz="2400" dirty="0">
                <a:latin typeface="Arial" panose="020B0604020202020204" pitchFamily="34" charset="0"/>
              </a:rPr>
              <a:t> </a:t>
            </a:r>
          </a:p>
        </p:txBody>
      </p:sp>
      <p:sp>
        <p:nvSpPr>
          <p:cNvPr id="4" name="Slide Number Placeholder 3"/>
          <p:cNvSpPr>
            <a:spLocks noGrp="1"/>
          </p:cNvSpPr>
          <p:nvPr>
            <p:ph type="sldNum" sz="quarter" idx="12"/>
          </p:nvPr>
        </p:nvSpPr>
        <p:spPr/>
        <p:txBody>
          <a:bodyPr/>
          <a:lstStyle/>
          <a:p>
            <a:fld id="{407D89CC-3C67-4A63-8802-D25C1B6F0402}" type="slidenum">
              <a:rPr lang="en-US" smtClean="0"/>
              <a:t>14</a:t>
            </a:fld>
            <a:endParaRPr lang="en-US"/>
          </a:p>
        </p:txBody>
      </p:sp>
    </p:spTree>
    <p:extLst>
      <p:ext uri="{BB962C8B-B14F-4D97-AF65-F5344CB8AC3E}">
        <p14:creationId xmlns:p14="http://schemas.microsoft.com/office/powerpoint/2010/main" val="2469257718"/>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761072"/>
          </a:xfrm>
        </p:spPr>
        <p:txBody>
          <a:bodyPr>
            <a:normAutofit/>
          </a:bodyPr>
          <a:lstStyle/>
          <a:p>
            <a:pPr algn="ctr"/>
            <a:r>
              <a:rPr lang="en-US" sz="3600" dirty="0">
                <a:latin typeface="Arial" panose="020B0604020202020204" pitchFamily="34" charset="0"/>
                <a:cs typeface="Arial" panose="020B0604020202020204" pitchFamily="34" charset="0"/>
              </a:rPr>
              <a:t>Global Area Design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5800" y="1245703"/>
            <a:ext cx="7772400" cy="5075583"/>
          </a:xfrm>
        </p:spPr>
        <p:txBody>
          <a:bodyPr>
            <a:noAutofit/>
          </a:bodyPr>
          <a:lstStyle/>
          <a:p>
            <a:pPr algn="just">
              <a:lnSpc>
                <a:spcPct val="12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second most common form of global design, the </a:t>
            </a:r>
            <a:r>
              <a:rPr lang="en-US" sz="2400" b="1" dirty="0">
                <a:latin typeface="Arial" panose="020B0604020202020204" pitchFamily="34" charset="0"/>
                <a:cs typeface="Arial" panose="020B0604020202020204" pitchFamily="34" charset="0"/>
              </a:rPr>
              <a:t>global area design</a:t>
            </a:r>
            <a:r>
              <a:rPr lang="en-US" sz="2400" dirty="0">
                <a:latin typeface="Arial" panose="020B0604020202020204" pitchFamily="34" charset="0"/>
                <a:cs typeface="Arial" panose="020B0604020202020204" pitchFamily="34" charset="0"/>
              </a:rPr>
              <a:t>, centers the firm’s activities around specific areas or regions of the world.  </a:t>
            </a:r>
            <a:endParaRPr lang="en-US" sz="2400" dirty="0" smtClean="0">
              <a:latin typeface="Arial" panose="020B0604020202020204" pitchFamily="34" charset="0"/>
              <a:cs typeface="Arial" panose="020B0604020202020204" pitchFamily="34" charset="0"/>
            </a:endParaRPr>
          </a:p>
          <a:p>
            <a:pPr algn="just">
              <a:lnSpc>
                <a:spcPct val="12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design is particularly appropriate for firms with polycentric or </a:t>
            </a:r>
            <a:r>
              <a:rPr lang="en-US" sz="2400" dirty="0" err="1">
                <a:latin typeface="Arial" panose="020B0604020202020204" pitchFamily="34" charset="0"/>
                <a:cs typeface="Arial" panose="020B0604020202020204" pitchFamily="34" charset="0"/>
              </a:rPr>
              <a:t>multidomestic</a:t>
            </a:r>
            <a:r>
              <a:rPr lang="en-US" sz="2400" dirty="0">
                <a:latin typeface="Arial" panose="020B0604020202020204" pitchFamily="34" charset="0"/>
                <a:cs typeface="Arial" panose="020B0604020202020204" pitchFamily="34" charset="0"/>
              </a:rPr>
              <a:t> corporate philosophies</a:t>
            </a:r>
            <a:r>
              <a:rPr lang="en-US" sz="2400" dirty="0" smtClean="0">
                <a:latin typeface="Arial" panose="020B0604020202020204" pitchFamily="34" charset="0"/>
                <a:cs typeface="Arial" panose="020B0604020202020204" pitchFamily="34" charset="0"/>
              </a:rPr>
              <a:t>.</a:t>
            </a:r>
          </a:p>
          <a:p>
            <a:pPr lvl="0" algn="just">
              <a:lnSpc>
                <a:spcPct val="120000"/>
              </a:lnSpc>
            </a:pPr>
            <a:r>
              <a:rPr lang="en-US" sz="2400" dirty="0">
                <a:latin typeface="Arial" panose="020B0604020202020204" pitchFamily="34" charset="0"/>
                <a:cs typeface="Arial" panose="020B0604020202020204" pitchFamily="34" charset="0"/>
              </a:rPr>
              <a:t>The global area design is typically used by firms whose products do not transfer well across regions.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a:p>
            <a:pPr marL="0" lvl="0" indent="0" algn="just">
              <a:lnSpc>
                <a:spcPct val="120000"/>
              </a:lnSpc>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15</a:t>
            </a:fld>
            <a:endParaRPr lang="en-US"/>
          </a:p>
        </p:txBody>
      </p:sp>
    </p:spTree>
    <p:extLst>
      <p:ext uri="{BB962C8B-B14F-4D97-AF65-F5344CB8AC3E}">
        <p14:creationId xmlns:p14="http://schemas.microsoft.com/office/powerpoint/2010/main" val="3828349432"/>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761072"/>
          </a:xfrm>
        </p:spPr>
        <p:txBody>
          <a:bodyPr>
            <a:normAutofit/>
          </a:bodyPr>
          <a:lstStyle/>
          <a:p>
            <a:pPr algn="ctr"/>
            <a:r>
              <a:rPr lang="en-US" sz="3600" dirty="0">
                <a:latin typeface="Arial" panose="020B0604020202020204" pitchFamily="34" charset="0"/>
                <a:cs typeface="Arial" panose="020B0604020202020204" pitchFamily="34" charset="0"/>
              </a:rPr>
              <a:t>Global Area Design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5800" y="1245703"/>
            <a:ext cx="7772400" cy="5075583"/>
          </a:xfrm>
        </p:spPr>
        <p:txBody>
          <a:bodyPr>
            <a:noAutofit/>
          </a:bodyPr>
          <a:lstStyle/>
          <a:p>
            <a:pPr lvl="0" algn="just">
              <a:lnSpc>
                <a:spcPct val="12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global area design is also appropriate for firms whose strategy is marketing-driven rather than based on manufacturing efficiencies, technological innovation, or the reputation of its brand name products.  </a:t>
            </a:r>
            <a:endParaRPr lang="en-US" sz="2400" dirty="0" smtClean="0">
              <a:latin typeface="Arial" panose="020B0604020202020204" pitchFamily="34" charset="0"/>
              <a:cs typeface="Arial" panose="020B0604020202020204" pitchFamily="34" charset="0"/>
            </a:endParaRPr>
          </a:p>
          <a:p>
            <a:pPr lvl="0" algn="just">
              <a:lnSpc>
                <a:spcPct val="12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structure also allows a firm to develop expertise about the local market and adapt its product mix and products accordingly</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16</a:t>
            </a:fld>
            <a:endParaRPr lang="en-US"/>
          </a:p>
        </p:txBody>
      </p:sp>
    </p:spTree>
    <p:extLst>
      <p:ext uri="{BB962C8B-B14F-4D97-AF65-F5344CB8AC3E}">
        <p14:creationId xmlns:p14="http://schemas.microsoft.com/office/powerpoint/2010/main" val="3438763224"/>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761072"/>
          </a:xfrm>
        </p:spPr>
        <p:txBody>
          <a:bodyPr>
            <a:normAutofit/>
          </a:bodyPr>
          <a:lstStyle/>
          <a:p>
            <a:pPr algn="ctr"/>
            <a:r>
              <a:rPr lang="en-US" sz="3600" dirty="0">
                <a:latin typeface="Arial" panose="020B0604020202020204" pitchFamily="34" charset="0"/>
                <a:cs typeface="Arial" panose="020B0604020202020204" pitchFamily="34" charset="0"/>
              </a:rPr>
              <a:t>Global Area Design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71061" y="1245703"/>
            <a:ext cx="8087139" cy="5075583"/>
          </a:xfrm>
        </p:spPr>
        <p:txBody>
          <a:bodyPr>
            <a:noAutofit/>
          </a:bodyPr>
          <a:lstStyle/>
          <a:p>
            <a:pPr lvl="0" algn="just">
              <a:lnSpc>
                <a:spcPct val="100000"/>
              </a:lnSpc>
            </a:pPr>
            <a:r>
              <a:rPr lang="en-US" sz="2400" dirty="0" smtClean="0">
                <a:latin typeface="Arial" panose="020B0604020202020204" pitchFamily="34" charset="0"/>
                <a:cs typeface="Arial" panose="020B0604020202020204" pitchFamily="34" charset="0"/>
              </a:rPr>
              <a:t>There </a:t>
            </a:r>
            <a:r>
              <a:rPr lang="en-US" sz="2400" dirty="0">
                <a:latin typeface="Arial" panose="020B0604020202020204" pitchFamily="34" charset="0"/>
                <a:cs typeface="Arial" panose="020B0604020202020204" pitchFamily="34" charset="0"/>
              </a:rPr>
              <a:t>are several disadvantages to the global area design.  </a:t>
            </a:r>
            <a:endParaRPr lang="en-US" sz="2400" dirty="0" smtClean="0">
              <a:latin typeface="Arial" panose="020B0604020202020204" pitchFamily="34" charset="0"/>
              <a:cs typeface="Arial" panose="020B0604020202020204" pitchFamily="34" charset="0"/>
            </a:endParaRPr>
          </a:p>
          <a:p>
            <a:pPr lvl="0" algn="just">
              <a:lnSpc>
                <a:spcPct val="100000"/>
              </a:lnSpc>
            </a:pPr>
            <a:r>
              <a:rPr lang="en-US" sz="2400" dirty="0" smtClean="0">
                <a:latin typeface="Arial" panose="020B0604020202020204" pitchFamily="34" charset="0"/>
                <a:cs typeface="Arial" panose="020B0604020202020204" pitchFamily="34" charset="0"/>
              </a:rPr>
              <a:t>First</a:t>
            </a:r>
            <a:r>
              <a:rPr lang="en-US" sz="2400" dirty="0">
                <a:latin typeface="Arial" panose="020B0604020202020204" pitchFamily="34" charset="0"/>
                <a:cs typeface="Arial" panose="020B0604020202020204" pitchFamily="34" charset="0"/>
              </a:rPr>
              <a:t>, the firm may sacrifice cost efficiencies that could be achieved through global production since the structure emphasizes the needs of the area market.  </a:t>
            </a:r>
            <a:endParaRPr lang="en-US" sz="2400" dirty="0" smtClean="0">
              <a:latin typeface="Arial" panose="020B0604020202020204" pitchFamily="34" charset="0"/>
              <a:cs typeface="Arial" panose="020B0604020202020204" pitchFamily="34" charset="0"/>
            </a:endParaRPr>
          </a:p>
          <a:p>
            <a:pPr lvl="0" algn="just">
              <a:lnSpc>
                <a:spcPct val="100000"/>
              </a:lnSpc>
            </a:pPr>
            <a:r>
              <a:rPr lang="en-US" sz="2400" dirty="0" smtClean="0">
                <a:latin typeface="Arial" panose="020B0604020202020204" pitchFamily="34" charset="0"/>
                <a:cs typeface="Arial" panose="020B0604020202020204" pitchFamily="34" charset="0"/>
              </a:rPr>
              <a:t>Second</a:t>
            </a:r>
            <a:r>
              <a:rPr lang="en-US" sz="2400" dirty="0">
                <a:latin typeface="Arial" panose="020B0604020202020204" pitchFamily="34" charset="0"/>
                <a:cs typeface="Arial" panose="020B0604020202020204" pitchFamily="34" charset="0"/>
              </a:rPr>
              <a:t>, technology diffusion is slowed since innovations may not be adopted across the organization.  </a:t>
            </a:r>
            <a:endParaRPr lang="en-US" sz="2400" dirty="0" smtClean="0">
              <a:latin typeface="Arial" panose="020B0604020202020204" pitchFamily="34" charset="0"/>
              <a:cs typeface="Arial" panose="020B0604020202020204" pitchFamily="34" charset="0"/>
            </a:endParaRPr>
          </a:p>
          <a:p>
            <a:pPr lvl="0" algn="just">
              <a:lnSpc>
                <a:spcPct val="100000"/>
              </a:lnSpc>
            </a:pPr>
            <a:r>
              <a:rPr lang="en-US" sz="2400" dirty="0" smtClean="0">
                <a:latin typeface="Arial" panose="020B0604020202020204" pitchFamily="34" charset="0"/>
                <a:cs typeface="Arial" panose="020B0604020202020204" pitchFamily="34" charset="0"/>
              </a:rPr>
              <a:t>Third</a:t>
            </a:r>
            <a:r>
              <a:rPr lang="en-US" sz="2400" dirty="0">
                <a:latin typeface="Arial" panose="020B0604020202020204" pitchFamily="34" charset="0"/>
                <a:cs typeface="Arial" panose="020B0604020202020204" pitchFamily="34" charset="0"/>
              </a:rPr>
              <a:t>, resources are duplicated since each area division has its own functional specialists, and in some cases, production facilities.  </a:t>
            </a:r>
            <a:endParaRPr lang="en-US" sz="2400" dirty="0" smtClean="0">
              <a:latin typeface="Arial" panose="020B0604020202020204" pitchFamily="34" charset="0"/>
              <a:cs typeface="Arial" panose="020B0604020202020204" pitchFamily="34" charset="0"/>
            </a:endParaRPr>
          </a:p>
          <a:p>
            <a:pPr lvl="0" algn="just">
              <a:lnSpc>
                <a:spcPct val="100000"/>
              </a:lnSpc>
            </a:pPr>
            <a:r>
              <a:rPr lang="en-US" sz="2400" dirty="0" smtClean="0">
                <a:latin typeface="Arial" panose="020B0604020202020204" pitchFamily="34" charset="0"/>
                <a:cs typeface="Arial" panose="020B0604020202020204" pitchFamily="34" charset="0"/>
              </a:rPr>
              <a:t>Finally</a:t>
            </a:r>
            <a:r>
              <a:rPr lang="en-US" sz="2400" dirty="0">
                <a:latin typeface="Arial" panose="020B0604020202020204" pitchFamily="34" charset="0"/>
                <a:cs typeface="Arial" panose="020B0604020202020204" pitchFamily="34" charset="0"/>
              </a:rPr>
              <a:t>, coordination across areas is expensive and global product planning is discouraged under this design.</a:t>
            </a:r>
          </a:p>
          <a:p>
            <a:pPr algn="just">
              <a:lnSpc>
                <a:spcPct val="120000"/>
              </a:lnSpc>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17</a:t>
            </a:fld>
            <a:endParaRPr lang="en-US"/>
          </a:p>
        </p:txBody>
      </p:sp>
    </p:spTree>
    <p:extLst>
      <p:ext uri="{BB962C8B-B14F-4D97-AF65-F5344CB8AC3E}">
        <p14:creationId xmlns:p14="http://schemas.microsoft.com/office/powerpoint/2010/main" val="1365528095"/>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973107"/>
          </a:xfrm>
        </p:spPr>
        <p:txBody>
          <a:bodyPr>
            <a:normAutofit/>
          </a:bodyPr>
          <a:lstStyle/>
          <a:p>
            <a:pPr lvl="0"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Global Functional Design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556591" y="1457739"/>
            <a:ext cx="7901609" cy="4714461"/>
          </a:xfrm>
        </p:spPr>
        <p:txBody>
          <a:bodyPr>
            <a:noAutofit/>
          </a:bodyPr>
          <a:lstStyle/>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Under </a:t>
            </a:r>
            <a:r>
              <a:rPr lang="en-US" altLang="en-US" sz="2400" dirty="0">
                <a:latin typeface="Arial" panose="020B0604020202020204" pitchFamily="34" charset="0"/>
                <a:ea typeface="Times New Roman" panose="02020603050405020304" pitchFamily="18" charset="0"/>
              </a:rPr>
              <a:t>the </a:t>
            </a:r>
            <a:r>
              <a:rPr lang="en-US" altLang="en-US" sz="2400" b="1" dirty="0">
                <a:latin typeface="Arial" panose="020B0604020202020204" pitchFamily="34" charset="0"/>
                <a:ea typeface="Times New Roman" panose="02020603050405020304" pitchFamily="18" charset="0"/>
              </a:rPr>
              <a:t>global functional design</a:t>
            </a:r>
            <a:r>
              <a:rPr lang="en-US" altLang="en-US" sz="2400" dirty="0">
                <a:latin typeface="Arial" panose="020B0604020202020204" pitchFamily="34" charset="0"/>
                <a:ea typeface="Times New Roman" panose="02020603050405020304" pitchFamily="18" charset="0"/>
              </a:rPr>
              <a:t>, a firm creates departments or divisions that have worldwide responsibility for the common organizational functions.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Firms </a:t>
            </a:r>
            <a:r>
              <a:rPr lang="en-US" altLang="en-US" sz="2400" dirty="0">
                <a:latin typeface="Arial" panose="020B0604020202020204" pitchFamily="34" charset="0"/>
                <a:ea typeface="Times New Roman" panose="02020603050405020304" pitchFamily="18" charset="0"/>
              </a:rPr>
              <a:t>that adopt this design typically have relatively narrow or similar product lines.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The </a:t>
            </a:r>
            <a:r>
              <a:rPr lang="en-US" altLang="en-US" sz="2400" dirty="0">
                <a:latin typeface="Arial" panose="020B0604020202020204" pitchFamily="34" charset="0"/>
                <a:ea typeface="Times New Roman" panose="02020603050405020304" pitchFamily="18" charset="0"/>
              </a:rPr>
              <a:t>design is sometimes called a </a:t>
            </a:r>
            <a:r>
              <a:rPr lang="en-US" altLang="en-US" sz="2400" b="1" dirty="0">
                <a:latin typeface="Arial" panose="020B0604020202020204" pitchFamily="34" charset="0"/>
                <a:ea typeface="Times New Roman" panose="02020603050405020304" pitchFamily="18" charset="0"/>
              </a:rPr>
              <a:t>U-form design</a:t>
            </a:r>
            <a:r>
              <a:rPr lang="en-US" altLang="en-US" sz="2400" dirty="0">
                <a:latin typeface="Arial" panose="020B0604020202020204" pitchFamily="34" charset="0"/>
                <a:ea typeface="Times New Roman" panose="02020603050405020304" pitchFamily="18" charset="0"/>
              </a:rPr>
              <a:t> (unity).   </a:t>
            </a:r>
            <a:r>
              <a:rPr lang="en-US" altLang="en-US" sz="2400" b="1"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a:latin typeface="Arial" panose="020B0604020202020204" pitchFamily="34" charset="0"/>
                <a:ea typeface="Times New Roman" panose="02020603050405020304" pitchFamily="18" charset="0"/>
              </a:rPr>
              <a:t>There are several advantages to the global functional design.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First</a:t>
            </a:r>
            <a:r>
              <a:rPr lang="en-US" altLang="en-US" sz="2400" dirty="0">
                <a:latin typeface="Arial" panose="020B0604020202020204" pitchFamily="34" charset="0"/>
                <a:ea typeface="Times New Roman" panose="02020603050405020304" pitchFamily="18" charset="0"/>
              </a:rPr>
              <a:t>, firms can develop and transfer expertise within each functional area.  </a:t>
            </a:r>
            <a:endParaRPr lang="en-US" altLang="en-US" sz="2400" dirty="0" smtClean="0">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18</a:t>
            </a:fld>
            <a:endParaRPr lang="en-US"/>
          </a:p>
        </p:txBody>
      </p:sp>
    </p:spTree>
    <p:extLst>
      <p:ext uri="{BB962C8B-B14F-4D97-AF65-F5344CB8AC3E}">
        <p14:creationId xmlns:p14="http://schemas.microsoft.com/office/powerpoint/2010/main" val="103674506"/>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973107"/>
          </a:xfrm>
        </p:spPr>
        <p:txBody>
          <a:bodyPr>
            <a:normAutofit/>
          </a:bodyPr>
          <a:lstStyle/>
          <a:p>
            <a:pPr lvl="0" eaLnBrk="0" fontAlgn="base" hangingPunct="0">
              <a:lnSpc>
                <a:spcPct val="100000"/>
              </a:lnSpc>
              <a:spcAft>
                <a:spcPct val="0"/>
              </a:spcAft>
              <a:tabLst>
                <a:tab pos="685800" algn="l"/>
              </a:tabLst>
            </a:pPr>
            <a:r>
              <a:rPr lang="en-US" altLang="en-US" sz="3600" dirty="0">
                <a:latin typeface="Arial" panose="020B0604020202020204" pitchFamily="34" charset="0"/>
                <a:ea typeface="Times New Roman" panose="02020603050405020304" pitchFamily="18" charset="0"/>
              </a:rPr>
              <a:t>Global Functional Design  </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556591" y="1457739"/>
            <a:ext cx="7901609" cy="4714461"/>
          </a:xfrm>
        </p:spPr>
        <p:txBody>
          <a:bodyPr>
            <a:noAutofit/>
          </a:bodyPr>
          <a:lstStyle/>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Second</a:t>
            </a:r>
            <a:r>
              <a:rPr lang="en-US" altLang="en-US" sz="2400" dirty="0">
                <a:latin typeface="Arial" panose="020B0604020202020204" pitchFamily="34" charset="0"/>
                <a:ea typeface="Times New Roman" panose="02020603050405020304" pitchFamily="18" charset="0"/>
              </a:rPr>
              <a:t>, it is possible to maintain highly centralized control over functional operations.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Third</a:t>
            </a:r>
            <a:r>
              <a:rPr lang="en-US" altLang="en-US" sz="2400" dirty="0">
                <a:latin typeface="Arial" panose="020B0604020202020204" pitchFamily="34" charset="0"/>
                <a:ea typeface="Times New Roman" panose="02020603050405020304" pitchFamily="18" charset="0"/>
              </a:rPr>
              <a:t>, the design focuses attention on the key functions of the </a:t>
            </a:r>
            <a:r>
              <a:rPr lang="en-US" altLang="en-US" sz="2400" dirty="0" smtClean="0">
                <a:latin typeface="Arial" panose="020B0604020202020204" pitchFamily="34" charset="0"/>
                <a:ea typeface="Times New Roman" panose="02020603050405020304" pitchFamily="18" charset="0"/>
              </a:rPr>
              <a:t>firm.</a:t>
            </a: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The </a:t>
            </a:r>
            <a:r>
              <a:rPr lang="en-US" altLang="en-US" sz="2400" dirty="0">
                <a:latin typeface="Arial" panose="020B0604020202020204" pitchFamily="34" charset="0"/>
                <a:ea typeface="Times New Roman" panose="02020603050405020304" pitchFamily="18" charset="0"/>
              </a:rPr>
              <a:t>global functional design also has several disadvantages.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It </a:t>
            </a:r>
            <a:r>
              <a:rPr lang="en-US" altLang="en-US" sz="2400" dirty="0">
                <a:latin typeface="Arial" panose="020B0604020202020204" pitchFamily="34" charset="0"/>
                <a:ea typeface="Times New Roman" panose="02020603050405020304" pitchFamily="18" charset="0"/>
              </a:rPr>
              <a:t>is only practical when the firm has relatively few products or customers.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It </a:t>
            </a:r>
            <a:r>
              <a:rPr lang="en-US" altLang="en-US" sz="2400" dirty="0">
                <a:latin typeface="Arial" panose="020B0604020202020204" pitchFamily="34" charset="0"/>
                <a:ea typeface="Times New Roman" panose="02020603050405020304" pitchFamily="18" charset="0"/>
              </a:rPr>
              <a:t>does not promote coordination between divisions.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685800" algn="l"/>
              </a:tabLst>
            </a:pPr>
            <a:r>
              <a:rPr lang="en-US" altLang="en-US" sz="2400" dirty="0" smtClean="0">
                <a:latin typeface="Arial" panose="020B0604020202020204" pitchFamily="34" charset="0"/>
                <a:ea typeface="Times New Roman" panose="02020603050405020304" pitchFamily="18" charset="0"/>
              </a:rPr>
              <a:t>It </a:t>
            </a:r>
            <a:r>
              <a:rPr lang="en-US" altLang="en-US" sz="2400" dirty="0">
                <a:latin typeface="Arial" panose="020B0604020202020204" pitchFamily="34" charset="0"/>
                <a:ea typeface="Times New Roman" panose="02020603050405020304" pitchFamily="18" charset="0"/>
              </a:rPr>
              <a:t>may result in duplication of resources among managers</a:t>
            </a:r>
            <a:endParaRPr lang="en-US" sz="2400" dirty="0"/>
          </a:p>
        </p:txBody>
      </p:sp>
      <p:sp>
        <p:nvSpPr>
          <p:cNvPr id="4" name="Slide Number Placeholder 3"/>
          <p:cNvSpPr>
            <a:spLocks noGrp="1"/>
          </p:cNvSpPr>
          <p:nvPr>
            <p:ph type="sldNum" sz="quarter" idx="12"/>
          </p:nvPr>
        </p:nvSpPr>
        <p:spPr/>
        <p:txBody>
          <a:bodyPr/>
          <a:lstStyle/>
          <a:p>
            <a:fld id="{407D89CC-3C67-4A63-8802-D25C1B6F0402}" type="slidenum">
              <a:rPr lang="en-US" smtClean="0"/>
              <a:t>19</a:t>
            </a:fld>
            <a:endParaRPr lang="en-US"/>
          </a:p>
        </p:txBody>
      </p:sp>
    </p:spTree>
    <p:extLst>
      <p:ext uri="{BB962C8B-B14F-4D97-AF65-F5344CB8AC3E}">
        <p14:creationId xmlns:p14="http://schemas.microsoft.com/office/powerpoint/2010/main" val="2914764768"/>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893594"/>
          </a:xfrm>
        </p:spPr>
        <p:txBody>
          <a:bodyPr>
            <a:normAutofit/>
          </a:bodyPr>
          <a:lstStyle/>
          <a:p>
            <a:pPr algn="ctr"/>
            <a:r>
              <a:rPr lang="en-US" sz="3600" dirty="0">
                <a:latin typeface="Arial" panose="020B0604020202020204" pitchFamily="34" charset="0"/>
                <a:cs typeface="Arial" panose="020B0604020202020204" pitchFamily="34" charset="0"/>
              </a:rPr>
              <a:t>Global Customer Design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5800" y="1378226"/>
            <a:ext cx="7772400" cy="4793974"/>
          </a:xfrm>
        </p:spPr>
        <p:txBody>
          <a:bodyPr>
            <a:normAutofit/>
          </a:bodyPr>
          <a:lstStyle/>
          <a:p>
            <a:pPr lvl="0" algn="just">
              <a:lnSpc>
                <a:spcPct val="100000"/>
              </a:lnSpc>
            </a:pPr>
            <a:r>
              <a:rPr lang="en-US" sz="2400" dirty="0" smtClean="0">
                <a:latin typeface="Arial" panose="020B0604020202020204" pitchFamily="34" charset="0"/>
                <a:cs typeface="Arial" panose="020B0604020202020204" pitchFamily="34" charset="0"/>
              </a:rPr>
              <a:t>The </a:t>
            </a:r>
            <a:r>
              <a:rPr lang="en-US" sz="2400" b="1" dirty="0">
                <a:latin typeface="Arial" panose="020B0604020202020204" pitchFamily="34" charset="0"/>
                <a:cs typeface="Arial" panose="020B0604020202020204" pitchFamily="34" charset="0"/>
              </a:rPr>
              <a:t>global customer design </a:t>
            </a:r>
            <a:r>
              <a:rPr lang="en-US" sz="2400" dirty="0">
                <a:latin typeface="Arial" panose="020B0604020202020204" pitchFamily="34" charset="0"/>
                <a:cs typeface="Arial" panose="020B0604020202020204" pitchFamily="34" charset="0"/>
              </a:rPr>
              <a:t>is used when a firm serves different customers or customer groups, each with specific needs calling for special expertise or attention.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a:p>
            <a:pPr lvl="0" algn="just">
              <a:lnSpc>
                <a:spcPct val="100000"/>
              </a:lnSpc>
            </a:pPr>
            <a:r>
              <a:rPr lang="en-US" sz="2400" dirty="0">
                <a:latin typeface="Arial" panose="020B0604020202020204" pitchFamily="34" charset="0"/>
                <a:cs typeface="Arial" panose="020B0604020202020204" pitchFamily="34" charset="0"/>
              </a:rPr>
              <a:t>The main advantages of the global customer design are that it allows a firm to use different marketing techniques when it targets diverse customer groups and it allows the firm to track how well it is doing within individual segments.</a:t>
            </a:r>
          </a:p>
          <a:p>
            <a:pPr lvl="0" algn="just">
              <a:lnSpc>
                <a:spcPct val="100000"/>
              </a:lnSpc>
            </a:pPr>
            <a:r>
              <a:rPr lang="en-US" sz="2400" dirty="0">
                <a:latin typeface="Arial" panose="020B0604020202020204" pitchFamily="34" charset="0"/>
                <a:cs typeface="Arial" panose="020B0604020202020204" pitchFamily="34" charset="0"/>
              </a:rPr>
              <a:t>The design does result in a duplication of resources, however, and coordination between divisions is difficult.</a:t>
            </a:r>
          </a:p>
          <a:p>
            <a:pPr algn="just">
              <a:lnSpc>
                <a:spcPct val="100000"/>
              </a:lnSpc>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20</a:t>
            </a:fld>
            <a:endParaRPr lang="en-US"/>
          </a:p>
        </p:txBody>
      </p:sp>
    </p:spTree>
    <p:extLst>
      <p:ext uri="{BB962C8B-B14F-4D97-AF65-F5344CB8AC3E}">
        <p14:creationId xmlns:p14="http://schemas.microsoft.com/office/powerpoint/2010/main" val="1463598426"/>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787577"/>
          </a:xfrm>
        </p:spPr>
        <p:txBody>
          <a:bodyPr>
            <a:normAutofit/>
          </a:bodyPr>
          <a:lstStyle/>
          <a:p>
            <a:pPr algn="ctr"/>
            <a:r>
              <a:rPr lang="en-US" sz="3600" dirty="0">
                <a:latin typeface="Arial" panose="020B0604020202020204" pitchFamily="34" charset="0"/>
                <a:cs typeface="Arial" panose="020B0604020202020204" pitchFamily="34" charset="0"/>
              </a:rPr>
              <a:t>Global Matrix Design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5800" y="1272209"/>
            <a:ext cx="7772400" cy="4899991"/>
          </a:xfrm>
        </p:spPr>
        <p:txBody>
          <a:bodyPr>
            <a:noAutofit/>
          </a:bodyPr>
          <a:lstStyle/>
          <a:p>
            <a:pPr lvl="0" algn="just"/>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most complex international organization design, a </a:t>
            </a:r>
            <a:r>
              <a:rPr lang="en-US" sz="2400" b="1" dirty="0">
                <a:latin typeface="Arial" panose="020B0604020202020204" pitchFamily="34" charset="0"/>
                <a:cs typeface="Arial" panose="020B0604020202020204" pitchFamily="34" charset="0"/>
              </a:rPr>
              <a:t>global matrix design</a:t>
            </a:r>
            <a:r>
              <a:rPr lang="en-US" sz="2400" dirty="0">
                <a:latin typeface="Arial" panose="020B0604020202020204" pitchFamily="34" charset="0"/>
                <a:cs typeface="Arial" panose="020B0604020202020204" pitchFamily="34" charset="0"/>
              </a:rPr>
              <a:t>, is the result of superimposing one form of organization design on top of an existing, different form. </a:t>
            </a:r>
            <a:r>
              <a:rPr lang="en-US" sz="2400" b="1" dirty="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a:p>
            <a:pPr lvl="0" algn="just"/>
            <a:r>
              <a:rPr lang="en-US" sz="2400" dirty="0">
                <a:latin typeface="Arial" panose="020B0604020202020204" pitchFamily="34" charset="0"/>
                <a:cs typeface="Arial" panose="020B0604020202020204" pitchFamily="34" charset="0"/>
              </a:rPr>
              <a:t>The global matrix design allows firms to draw on the functional and product expertise of its employees because it brings together the functional, area, and product expertise of the firm into teams that can develop new products or respond to a changing marketplace.  </a:t>
            </a:r>
            <a:endParaRPr lang="en-US" sz="2400" dirty="0" smtClean="0">
              <a:latin typeface="Arial" panose="020B0604020202020204" pitchFamily="34" charset="0"/>
              <a:cs typeface="Arial" panose="020B0604020202020204" pitchFamily="34" charset="0"/>
            </a:endParaRPr>
          </a:p>
          <a:p>
            <a:pPr lvl="0" algn="just"/>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addition, the design promotes organizational flexibility and promotes coordination and communication across divisions.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21</a:t>
            </a:fld>
            <a:endParaRPr lang="en-US"/>
          </a:p>
        </p:txBody>
      </p:sp>
    </p:spTree>
    <p:extLst>
      <p:ext uri="{BB962C8B-B14F-4D97-AF65-F5344CB8AC3E}">
        <p14:creationId xmlns:p14="http://schemas.microsoft.com/office/powerpoint/2010/main" val="3778940781"/>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787577"/>
          </a:xfrm>
        </p:spPr>
        <p:txBody>
          <a:bodyPr>
            <a:normAutofit/>
          </a:bodyPr>
          <a:lstStyle/>
          <a:p>
            <a:pPr algn="ctr"/>
            <a:r>
              <a:rPr lang="en-US" sz="3600" dirty="0">
                <a:latin typeface="Arial" panose="020B0604020202020204" pitchFamily="34" charset="0"/>
                <a:cs typeface="Arial" panose="020B0604020202020204" pitchFamily="34" charset="0"/>
              </a:rPr>
              <a:t>Global Matrix Design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5800" y="1272209"/>
            <a:ext cx="7772400" cy="4899991"/>
          </a:xfrm>
        </p:spPr>
        <p:txBody>
          <a:bodyPr>
            <a:noAutofit/>
          </a:bodyPr>
          <a:lstStyle/>
          <a:p>
            <a:pPr algn="just"/>
            <a:r>
              <a:rPr lang="en-US" sz="2400" dirty="0" smtClean="0">
                <a:latin typeface="Arial" panose="020B0604020202020204" pitchFamily="34" charset="0"/>
                <a:cs typeface="Arial" panose="020B0604020202020204" pitchFamily="34" charset="0"/>
              </a:rPr>
              <a:t>There </a:t>
            </a:r>
            <a:r>
              <a:rPr lang="en-US" sz="2400" dirty="0">
                <a:latin typeface="Arial" panose="020B0604020202020204" pitchFamily="34" charset="0"/>
                <a:cs typeface="Arial" panose="020B0604020202020204" pitchFamily="34" charset="0"/>
              </a:rPr>
              <a:t>are several disadvantages to the global matrix design.  </a:t>
            </a:r>
            <a:endParaRPr lang="en-US" sz="2400" dirty="0" smtClean="0">
              <a:latin typeface="Arial" panose="020B0604020202020204" pitchFamily="34" charset="0"/>
              <a:cs typeface="Arial" panose="020B0604020202020204" pitchFamily="34" charset="0"/>
            </a:endParaRPr>
          </a:p>
          <a:p>
            <a:pPr algn="just"/>
            <a:r>
              <a:rPr lang="en-US" sz="2400" dirty="0" smtClean="0">
                <a:latin typeface="Arial" panose="020B0604020202020204" pitchFamily="34" charset="0"/>
                <a:cs typeface="Arial" panose="020B0604020202020204" pitchFamily="34" charset="0"/>
              </a:rPr>
              <a:t>First</a:t>
            </a:r>
            <a:r>
              <a:rPr lang="en-US" sz="2400" dirty="0">
                <a:latin typeface="Arial" panose="020B0604020202020204" pitchFamily="34" charset="0"/>
                <a:cs typeface="Arial" panose="020B0604020202020204" pitchFamily="34" charset="0"/>
              </a:rPr>
              <a:t>, it is inappropriate for firms that have few products and operate in relatively stable markets.  </a:t>
            </a:r>
            <a:endParaRPr lang="en-US" sz="2400" dirty="0" smtClean="0">
              <a:latin typeface="Arial" panose="020B0604020202020204" pitchFamily="34" charset="0"/>
              <a:cs typeface="Arial" panose="020B0604020202020204" pitchFamily="34" charset="0"/>
            </a:endParaRPr>
          </a:p>
          <a:p>
            <a:pPr algn="just"/>
            <a:r>
              <a:rPr lang="en-US" sz="2400" dirty="0" smtClean="0">
                <a:latin typeface="Arial" panose="020B0604020202020204" pitchFamily="34" charset="0"/>
                <a:cs typeface="Arial" panose="020B0604020202020204" pitchFamily="34" charset="0"/>
              </a:rPr>
              <a:t>Second</a:t>
            </a:r>
            <a:r>
              <a:rPr lang="en-US" sz="2400" dirty="0">
                <a:latin typeface="Arial" panose="020B0604020202020204" pitchFamily="34" charset="0"/>
                <a:cs typeface="Arial" panose="020B0604020202020204" pitchFamily="34" charset="0"/>
              </a:rPr>
              <a:t>, employees have more than one boss.  </a:t>
            </a:r>
            <a:endParaRPr lang="en-US" sz="2400" dirty="0" smtClean="0">
              <a:latin typeface="Arial" panose="020B0604020202020204" pitchFamily="34" charset="0"/>
              <a:cs typeface="Arial" panose="020B0604020202020204" pitchFamily="34" charset="0"/>
            </a:endParaRPr>
          </a:p>
          <a:p>
            <a:pPr algn="just"/>
            <a:r>
              <a:rPr lang="en-US" sz="2400" dirty="0" smtClean="0">
                <a:latin typeface="Arial" panose="020B0604020202020204" pitchFamily="34" charset="0"/>
                <a:cs typeface="Arial" panose="020B0604020202020204" pitchFamily="34" charset="0"/>
              </a:rPr>
              <a:t>Third</a:t>
            </a:r>
            <a:r>
              <a:rPr lang="en-US" sz="2400" dirty="0">
                <a:latin typeface="Arial" panose="020B0604020202020204" pitchFamily="34" charset="0"/>
                <a:cs typeface="Arial" panose="020B0604020202020204" pitchFamily="34" charset="0"/>
              </a:rPr>
              <a:t>, the design creates a paradox regarding authority.  </a:t>
            </a:r>
            <a:endParaRPr lang="en-US" sz="2400" dirty="0" smtClean="0">
              <a:latin typeface="Arial" panose="020B0604020202020204" pitchFamily="34" charset="0"/>
              <a:cs typeface="Arial" panose="020B0604020202020204" pitchFamily="34" charset="0"/>
            </a:endParaRPr>
          </a:p>
          <a:p>
            <a:pPr algn="just"/>
            <a:r>
              <a:rPr lang="en-US" sz="2400" dirty="0" smtClean="0">
                <a:latin typeface="Arial" panose="020B0604020202020204" pitchFamily="34" charset="0"/>
                <a:cs typeface="Arial" panose="020B0604020202020204" pitchFamily="34" charset="0"/>
              </a:rPr>
              <a:t>Finally</a:t>
            </a:r>
            <a:r>
              <a:rPr lang="en-US" sz="2400" dirty="0">
                <a:latin typeface="Arial" panose="020B0604020202020204" pitchFamily="34" charset="0"/>
                <a:cs typeface="Arial" panose="020B0604020202020204" pitchFamily="34" charset="0"/>
              </a:rPr>
              <a:t>, it tends to promote compromises or decisions based on the relative political clout of the managers involved.</a:t>
            </a:r>
          </a:p>
        </p:txBody>
      </p:sp>
      <p:sp>
        <p:nvSpPr>
          <p:cNvPr id="4" name="Slide Number Placeholder 3"/>
          <p:cNvSpPr>
            <a:spLocks noGrp="1"/>
          </p:cNvSpPr>
          <p:nvPr>
            <p:ph type="sldNum" sz="quarter" idx="12"/>
          </p:nvPr>
        </p:nvSpPr>
        <p:spPr/>
        <p:txBody>
          <a:bodyPr/>
          <a:lstStyle/>
          <a:p>
            <a:fld id="{407D89CC-3C67-4A63-8802-D25C1B6F0402}" type="slidenum">
              <a:rPr lang="en-US" smtClean="0"/>
              <a:t>22</a:t>
            </a:fld>
            <a:endParaRPr lang="en-US"/>
          </a:p>
        </p:txBody>
      </p:sp>
    </p:spTree>
    <p:extLst>
      <p:ext uri="{BB962C8B-B14F-4D97-AF65-F5344CB8AC3E}">
        <p14:creationId xmlns:p14="http://schemas.microsoft.com/office/powerpoint/2010/main" val="3870592883"/>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3"/>
            <a:ext cx="7772400" cy="853838"/>
          </a:xfrm>
        </p:spPr>
        <p:txBody>
          <a:bodyPr>
            <a:normAutofit/>
          </a:bodyPr>
          <a:lstStyle/>
          <a:p>
            <a:pPr algn="ctr"/>
            <a:r>
              <a:rPr lang="en-US" sz="3600" dirty="0">
                <a:latin typeface="Arial" panose="020B0604020202020204" pitchFamily="34" charset="0"/>
                <a:cs typeface="Arial" panose="020B0604020202020204" pitchFamily="34" charset="0"/>
              </a:rPr>
              <a:t>Hybrid Global Designs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5800" y="1457739"/>
            <a:ext cx="7772400" cy="4714461"/>
          </a:xfrm>
        </p:spPr>
        <p:txBody>
          <a:bodyPr/>
          <a:lstStyle/>
          <a:p>
            <a:pPr algn="just">
              <a:lnSpc>
                <a:spcPct val="150000"/>
              </a:lnSpc>
            </a:pPr>
            <a:r>
              <a:rPr lang="en-US" dirty="0"/>
              <a:t> </a:t>
            </a:r>
            <a:r>
              <a:rPr lang="en-US" sz="2400" dirty="0" smtClean="0">
                <a:latin typeface="Arial" panose="020B0604020202020204" pitchFamily="34" charset="0"/>
                <a:cs typeface="Arial" panose="020B0604020202020204" pitchFamily="34" charset="0"/>
              </a:rPr>
              <a:t>Most </a:t>
            </a:r>
            <a:r>
              <a:rPr lang="en-US" sz="2400" dirty="0">
                <a:latin typeface="Arial" panose="020B0604020202020204" pitchFamily="34" charset="0"/>
                <a:cs typeface="Arial" panose="020B0604020202020204" pitchFamily="34" charset="0"/>
              </a:rPr>
              <a:t>firms create some sort of hybrid design that fits their particular situation.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design adopted by a firm may actually combine some of the elements of the other </a:t>
            </a:r>
            <a:r>
              <a:rPr lang="en-US" sz="2400" dirty="0" smtClean="0">
                <a:latin typeface="Arial" panose="020B0604020202020204" pitchFamily="34" charset="0"/>
                <a:cs typeface="Arial" panose="020B0604020202020204" pitchFamily="34" charset="0"/>
              </a:rPr>
              <a:t>structures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23</a:t>
            </a:fld>
            <a:endParaRPr lang="en-US"/>
          </a:p>
        </p:txBody>
      </p:sp>
    </p:spTree>
    <p:extLst>
      <p:ext uri="{BB962C8B-B14F-4D97-AF65-F5344CB8AC3E}">
        <p14:creationId xmlns:p14="http://schemas.microsoft.com/office/powerpoint/2010/main" val="1718926607"/>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1582707"/>
          </a:xfrm>
        </p:spPr>
        <p:txBody>
          <a:bodyPr>
            <a:normAutofit/>
          </a:bodyPr>
          <a:lstStyle/>
          <a:p>
            <a:pPr algn="ctr"/>
            <a:r>
              <a:rPr lang="en-US" sz="3600" dirty="0">
                <a:latin typeface="Arial" panose="020B0604020202020204" pitchFamily="34" charset="0"/>
                <a:cs typeface="Arial" panose="020B0604020202020204" pitchFamily="34" charset="0"/>
              </a:rPr>
              <a:t>RELATED ISSUES IN GLOBAL ORGANIZATION DESIGN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pPr>
            <a:r>
              <a:rPr lang="en-US" dirty="0"/>
              <a:t> </a:t>
            </a:r>
            <a:r>
              <a:rPr lang="en-US" sz="2400" dirty="0" smtClean="0">
                <a:latin typeface="Arial" panose="020B0604020202020204" pitchFamily="34" charset="0"/>
                <a:cs typeface="Arial" panose="020B0604020202020204" pitchFamily="34" charset="0"/>
              </a:rPr>
              <a:t>Not </a:t>
            </a:r>
            <a:r>
              <a:rPr lang="en-US" sz="2400" dirty="0">
                <a:latin typeface="Arial" panose="020B0604020202020204" pitchFamily="34" charset="0"/>
                <a:cs typeface="Arial" panose="020B0604020202020204" pitchFamily="34" charset="0"/>
              </a:rPr>
              <a:t>only must firms select an appropriate organization design, but they must also contend with issues related to centralization versus decentralization, the role of subsidiary boards of directors, and coordination issues among the firm’s various operations.</a:t>
            </a:r>
          </a:p>
        </p:txBody>
      </p:sp>
      <p:sp>
        <p:nvSpPr>
          <p:cNvPr id="4" name="Slide Number Placeholder 3"/>
          <p:cNvSpPr>
            <a:spLocks noGrp="1"/>
          </p:cNvSpPr>
          <p:nvPr>
            <p:ph type="sldNum" sz="quarter" idx="12"/>
          </p:nvPr>
        </p:nvSpPr>
        <p:spPr/>
        <p:txBody>
          <a:bodyPr/>
          <a:lstStyle/>
          <a:p>
            <a:fld id="{407D89CC-3C67-4A63-8802-D25C1B6F0402}" type="slidenum">
              <a:rPr lang="en-US" smtClean="0"/>
              <a:t>24</a:t>
            </a:fld>
            <a:endParaRPr lang="en-US"/>
          </a:p>
        </p:txBody>
      </p:sp>
    </p:spTree>
    <p:extLst>
      <p:ext uri="{BB962C8B-B14F-4D97-AF65-F5344CB8AC3E}">
        <p14:creationId xmlns:p14="http://schemas.microsoft.com/office/powerpoint/2010/main" val="4269748999"/>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1569455"/>
          </a:xfrm>
        </p:spPr>
        <p:txBody>
          <a:bodyPr>
            <a:normAutofit/>
          </a:bodyPr>
          <a:lstStyle/>
          <a:p>
            <a:pPr algn="ctr"/>
            <a:r>
              <a:rPr lang="en-US" sz="3600" dirty="0">
                <a:latin typeface="Arial" panose="020B0604020202020204" pitchFamily="34" charset="0"/>
                <a:cs typeface="Arial" panose="020B0604020202020204" pitchFamily="34" charset="0"/>
              </a:rPr>
              <a:t>Centralization versus Decentralization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US" sz="2400" dirty="0" smtClean="0">
                <a:latin typeface="Arial" panose="020B0604020202020204" pitchFamily="34" charset="0"/>
                <a:cs typeface="Arial" panose="020B0604020202020204" pitchFamily="34" charset="0"/>
              </a:rPr>
              <a:t>One </a:t>
            </a:r>
            <a:r>
              <a:rPr lang="en-US" sz="2400" dirty="0">
                <a:latin typeface="Arial" panose="020B0604020202020204" pitchFamily="34" charset="0"/>
                <a:cs typeface="Arial" panose="020B0604020202020204" pitchFamily="34" charset="0"/>
              </a:rPr>
              <a:t>critical decision an MNC must make when designing its organization is the level of autonomy, power, and control it wants to give its subsidiaries.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Because </a:t>
            </a:r>
            <a:r>
              <a:rPr lang="en-US" sz="2400" dirty="0">
                <a:latin typeface="Arial" panose="020B0604020202020204" pitchFamily="34" charset="0"/>
                <a:cs typeface="Arial" panose="020B0604020202020204" pitchFamily="34" charset="0"/>
              </a:rPr>
              <a:t>centralization and decentralization have both advantages and disadvantages, most MNCs use a blend of the two forms of organization.</a:t>
            </a:r>
          </a:p>
        </p:txBody>
      </p:sp>
      <p:sp>
        <p:nvSpPr>
          <p:cNvPr id="4" name="Slide Number Placeholder 3"/>
          <p:cNvSpPr>
            <a:spLocks noGrp="1"/>
          </p:cNvSpPr>
          <p:nvPr>
            <p:ph type="sldNum" sz="quarter" idx="12"/>
          </p:nvPr>
        </p:nvSpPr>
        <p:spPr/>
        <p:txBody>
          <a:bodyPr/>
          <a:lstStyle/>
          <a:p>
            <a:fld id="{407D89CC-3C67-4A63-8802-D25C1B6F0402}" type="slidenum">
              <a:rPr lang="en-US" smtClean="0"/>
              <a:t>25</a:t>
            </a:fld>
            <a:endParaRPr lang="en-US"/>
          </a:p>
        </p:txBody>
      </p:sp>
    </p:spTree>
    <p:extLst>
      <p:ext uri="{BB962C8B-B14F-4D97-AF65-F5344CB8AC3E}">
        <p14:creationId xmlns:p14="http://schemas.microsoft.com/office/powerpoint/2010/main" val="1471971823"/>
      </p:ext>
    </p:extLst>
  </p:cSld>
  <p:clrMapOvr>
    <a:masterClrMapping/>
  </p:clrMapOvr>
  <mc:AlternateContent xmlns:mc="http://schemas.openxmlformats.org/markup-compatibility/2006">
    <mc:Choice xmlns:p14="http://schemas.microsoft.com/office/powerpoint/2010/main" Requires="p14">
      <p:transition spd="slow" p14:dur="4000">
        <p14:gallery dir="l"/>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906084">
            <a:off x="-38249" y="2794602"/>
            <a:ext cx="9022347" cy="1510881"/>
          </a:xfrm>
        </p:spPr>
        <p:txBody>
          <a:bodyPr>
            <a:noAutofit/>
          </a:bodyPr>
          <a:lstStyle/>
          <a:p>
            <a:r>
              <a:rPr lang="en-US" sz="7200" dirty="0" smtClean="0">
                <a:latin typeface="Arial" panose="020B0604020202020204" pitchFamily="34" charset="0"/>
                <a:cs typeface="Arial" panose="020B0604020202020204" pitchFamily="34" charset="0"/>
              </a:rPr>
              <a:t>End of part one</a:t>
            </a:r>
            <a:endParaRPr lang="en-US" sz="7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26</a:t>
            </a:fld>
            <a:endParaRPr lang="en-US"/>
          </a:p>
        </p:txBody>
      </p:sp>
    </p:spTree>
    <p:extLst>
      <p:ext uri="{BB962C8B-B14F-4D97-AF65-F5344CB8AC3E}">
        <p14:creationId xmlns:p14="http://schemas.microsoft.com/office/powerpoint/2010/main" val="103299672"/>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latin typeface="Arial" panose="020B0604020202020204" pitchFamily="34" charset="0"/>
                <a:cs typeface="Arial" panose="020B0604020202020204" pitchFamily="34" charset="0"/>
              </a:rPr>
              <a:t>Part two</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pPr>
            <a:r>
              <a:rPr lang="en-US" sz="2400" dirty="0">
                <a:latin typeface="Arial" panose="020B0604020202020204" pitchFamily="34" charset="0"/>
                <a:cs typeface="Arial" panose="020B0604020202020204" pitchFamily="34" charset="0"/>
              </a:rPr>
              <a:t>Role of Subsidiary Boards of </a:t>
            </a:r>
            <a:r>
              <a:rPr lang="en-US" sz="2400" dirty="0" smtClean="0">
                <a:latin typeface="Arial" panose="020B0604020202020204" pitchFamily="34" charset="0"/>
                <a:cs typeface="Arial" panose="020B0604020202020204" pitchFamily="34" charset="0"/>
              </a:rPr>
              <a:t>Directors</a:t>
            </a:r>
          </a:p>
          <a:p>
            <a:pPr algn="just">
              <a:lnSpc>
                <a:spcPct val="150000"/>
              </a:lnSpc>
            </a:pPr>
            <a:r>
              <a:rPr lang="en-US" sz="2400" dirty="0">
                <a:latin typeface="Arial" panose="020B0604020202020204" pitchFamily="34" charset="0"/>
                <a:cs typeface="Arial" panose="020B0604020202020204" pitchFamily="34" charset="0"/>
              </a:rPr>
              <a:t>Coordination in the Global </a:t>
            </a:r>
            <a:r>
              <a:rPr lang="en-US" sz="2400" dirty="0" smtClean="0">
                <a:latin typeface="Arial" panose="020B0604020202020204" pitchFamily="34" charset="0"/>
                <a:cs typeface="Arial" panose="020B0604020202020204" pitchFamily="34" charset="0"/>
              </a:rPr>
              <a:t>Organization</a:t>
            </a:r>
          </a:p>
          <a:p>
            <a:pPr algn="just">
              <a:lnSpc>
                <a:spcPct val="150000"/>
              </a:lnSpc>
            </a:pPr>
            <a:r>
              <a:rPr lang="en-US" sz="2400" dirty="0" smtClean="0">
                <a:latin typeface="Arial" panose="020B0604020202020204" pitchFamily="34" charset="0"/>
                <a:cs typeface="Arial" panose="020B0604020202020204" pitchFamily="34" charset="0"/>
              </a:rPr>
              <a:t>The Control Function in International Business</a:t>
            </a:r>
          </a:p>
          <a:p>
            <a:pPr algn="just">
              <a:lnSpc>
                <a:spcPct val="150000"/>
              </a:lnSpc>
            </a:pPr>
            <a:r>
              <a:rPr lang="en-US" altLang="en-US" sz="2400" dirty="0" smtClean="0">
                <a:latin typeface="Arial" panose="020B0604020202020204" pitchFamily="34" charset="0"/>
                <a:ea typeface="Times New Roman" panose="02020603050405020304" pitchFamily="18" charset="0"/>
              </a:rPr>
              <a:t>Managing the Control Function in International Business</a:t>
            </a:r>
          </a:p>
          <a:p>
            <a:pPr algn="just">
              <a:lnSpc>
                <a:spcPct val="150000"/>
              </a:lnSpc>
            </a:pPr>
            <a:r>
              <a:rPr lang="en-US" sz="2400" dirty="0">
                <a:latin typeface="Arial" panose="020B0604020202020204" pitchFamily="34" charset="0"/>
                <a:cs typeface="Arial" panose="020B0604020202020204" pitchFamily="34" charset="0"/>
              </a:rPr>
              <a:t>Behavior Aspects of International Control</a:t>
            </a:r>
            <a:r>
              <a:rPr lang="en-US" sz="2400" dirty="0" smtClean="0">
                <a:latin typeface="Arial" panose="020B0604020202020204" pitchFamily="34" charset="0"/>
                <a:cs typeface="Arial" panose="020B0604020202020204" pitchFamily="34" charset="0"/>
              </a:rPr>
              <a:t>  </a:t>
            </a:r>
          </a:p>
        </p:txBody>
      </p:sp>
      <p:sp>
        <p:nvSpPr>
          <p:cNvPr id="4" name="Slide Number Placeholder 3"/>
          <p:cNvSpPr>
            <a:spLocks noGrp="1"/>
          </p:cNvSpPr>
          <p:nvPr>
            <p:ph type="sldNum" sz="quarter" idx="12"/>
          </p:nvPr>
        </p:nvSpPr>
        <p:spPr/>
        <p:txBody>
          <a:bodyPr/>
          <a:lstStyle/>
          <a:p>
            <a:fld id="{407D89CC-3C67-4A63-8802-D25C1B6F0402}" type="slidenum">
              <a:rPr lang="en-US" smtClean="0"/>
              <a:t>27</a:t>
            </a:fld>
            <a:endParaRPr lang="en-US"/>
          </a:p>
        </p:txBody>
      </p:sp>
    </p:spTree>
    <p:extLst>
      <p:ext uri="{BB962C8B-B14F-4D97-AF65-F5344CB8AC3E}">
        <p14:creationId xmlns:p14="http://schemas.microsoft.com/office/powerpoint/2010/main" val="3690310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airplane"/>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1397177"/>
          </a:xfrm>
        </p:spPr>
        <p:txBody>
          <a:bodyPr>
            <a:normAutofit/>
          </a:bodyPr>
          <a:lstStyle/>
          <a:p>
            <a:pPr algn="ctr"/>
            <a:r>
              <a:rPr lang="en-US" sz="3600" dirty="0">
                <a:latin typeface="Arial" panose="020B0604020202020204" pitchFamily="34" charset="0"/>
                <a:cs typeface="Arial" panose="020B0604020202020204" pitchFamily="34" charset="0"/>
              </a:rPr>
              <a:t>Role of Subsidiary Boards of Directors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5800" y="1881809"/>
            <a:ext cx="7772400" cy="4050792"/>
          </a:xfrm>
        </p:spPr>
        <p:txBody>
          <a:bodyPr>
            <a:noAutofit/>
          </a:bodyPr>
          <a:lstStyle/>
          <a:p>
            <a:pPr algn="just">
              <a:lnSpc>
                <a:spcPct val="100000"/>
              </a:lnSpc>
            </a:pPr>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most countries, each corporation, including a wholly owned subsidiary of a foreign MNC, is required to have a board of directors.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A </a:t>
            </a:r>
            <a:r>
              <a:rPr lang="en-US" sz="2400" dirty="0">
                <a:latin typeface="Arial" panose="020B0604020202020204" pitchFamily="34" charset="0"/>
                <a:cs typeface="Arial" panose="020B0604020202020204" pitchFamily="34" charset="0"/>
              </a:rPr>
              <a:t>key decision facing MNCs is whether to view the creation of the subsidiary board of directors as a </a:t>
            </a:r>
            <a:r>
              <a:rPr lang="en-US" sz="2400" dirty="0" smtClean="0">
                <a:latin typeface="Arial" panose="020B0604020202020204" pitchFamily="34" charset="0"/>
                <a:cs typeface="Arial" panose="020B0604020202020204" pitchFamily="34" charset="0"/>
              </a:rPr>
              <a:t>     pro </a:t>
            </a:r>
            <a:r>
              <a:rPr lang="en-US" sz="2400" dirty="0">
                <a:latin typeface="Arial" panose="020B0604020202020204" pitchFamily="34" charset="0"/>
                <a:cs typeface="Arial" panose="020B0604020202020204" pitchFamily="34" charset="0"/>
              </a:rPr>
              <a:t>forma exercise or whether to empower the board with substantial decision-making authority.</a:t>
            </a:r>
          </a:p>
          <a:p>
            <a:pPr lvl="0" algn="just">
              <a:lnSpc>
                <a:spcPct val="100000"/>
              </a:lnSpc>
            </a:pPr>
            <a:r>
              <a:rPr lang="en-US" sz="2400" dirty="0">
                <a:latin typeface="Arial" panose="020B0604020202020204" pitchFamily="34" charset="0"/>
                <a:cs typeface="Arial" panose="020B0604020202020204" pitchFamily="34" charset="0"/>
              </a:rPr>
              <a:t>The advantage of empowering the board is that it promotes decentralization, giving foreign subsidiaries the ability to respond to changes in the environment quickly.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28</a:t>
            </a:fld>
            <a:endParaRPr lang="en-US"/>
          </a:p>
        </p:txBody>
      </p:sp>
    </p:spTree>
    <p:extLst>
      <p:ext uri="{BB962C8B-B14F-4D97-AF65-F5344CB8AC3E}">
        <p14:creationId xmlns:p14="http://schemas.microsoft.com/office/powerpoint/2010/main" val="38516026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1397177"/>
          </a:xfrm>
        </p:spPr>
        <p:txBody>
          <a:bodyPr>
            <a:normAutofit/>
          </a:bodyPr>
          <a:lstStyle/>
          <a:p>
            <a:pPr algn="ctr"/>
            <a:r>
              <a:rPr lang="en-US" sz="3600" dirty="0">
                <a:latin typeface="Arial" panose="020B0604020202020204" pitchFamily="34" charset="0"/>
                <a:cs typeface="Arial" panose="020B0604020202020204" pitchFamily="34" charset="0"/>
              </a:rPr>
              <a:t>Role of Subsidiary Boards of Directors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5800" y="1881809"/>
            <a:ext cx="7772400" cy="4050792"/>
          </a:xfrm>
        </p:spPr>
        <p:txBody>
          <a:bodyPr>
            <a:noAutofit/>
          </a:bodyPr>
          <a:lstStyle/>
          <a:p>
            <a:pPr algn="just">
              <a:lnSpc>
                <a:spcPct val="100000"/>
              </a:lnSpc>
            </a:pPr>
            <a:r>
              <a:rPr lang="en-US" sz="2400" dirty="0" smtClean="0">
                <a:latin typeface="Arial" panose="020B0604020202020204" pitchFamily="34" charset="0"/>
                <a:cs typeface="Arial" panose="020B0604020202020204" pitchFamily="34" charset="0"/>
              </a:rPr>
              <a:t>A </a:t>
            </a:r>
            <a:r>
              <a:rPr lang="en-US" sz="2400" dirty="0">
                <a:latin typeface="Arial" panose="020B0604020202020204" pitchFamily="34" charset="0"/>
                <a:cs typeface="Arial" panose="020B0604020202020204" pitchFamily="34" charset="0"/>
              </a:rPr>
              <a:t>second advantage of decentralization is that the active board can act as an accountability and reporting link to the parent.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In </a:t>
            </a:r>
            <a:r>
              <a:rPr lang="en-US" sz="2400" dirty="0">
                <a:latin typeface="Arial" panose="020B0604020202020204" pitchFamily="34" charset="0"/>
                <a:cs typeface="Arial" panose="020B0604020202020204" pitchFamily="34" charset="0"/>
              </a:rPr>
              <a:t>addition, if prominent local citizens are appointed to the board, they may facilitate business in that country.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Empowering </a:t>
            </a:r>
            <a:r>
              <a:rPr lang="en-US" sz="2400" dirty="0">
                <a:latin typeface="Arial" panose="020B0604020202020204" pitchFamily="34" charset="0"/>
                <a:cs typeface="Arial" panose="020B0604020202020204" pitchFamily="34" charset="0"/>
              </a:rPr>
              <a:t>a subsidiary’s board of directors is not without disadvantages, however.  For example, the subsidiary may become too independent if its board has too much autonomy and fails to maintain accountability to the parent.  </a:t>
            </a:r>
          </a:p>
        </p:txBody>
      </p:sp>
      <p:sp>
        <p:nvSpPr>
          <p:cNvPr id="4" name="Slide Number Placeholder 3"/>
          <p:cNvSpPr>
            <a:spLocks noGrp="1"/>
          </p:cNvSpPr>
          <p:nvPr>
            <p:ph type="sldNum" sz="quarter" idx="12"/>
          </p:nvPr>
        </p:nvSpPr>
        <p:spPr/>
        <p:txBody>
          <a:bodyPr/>
          <a:lstStyle/>
          <a:p>
            <a:fld id="{407D89CC-3C67-4A63-8802-D25C1B6F0402}" type="slidenum">
              <a:rPr lang="en-US" smtClean="0"/>
              <a:t>29</a:t>
            </a:fld>
            <a:endParaRPr lang="en-US"/>
          </a:p>
        </p:txBody>
      </p:sp>
    </p:spTree>
    <p:extLst>
      <p:ext uri="{BB962C8B-B14F-4D97-AF65-F5344CB8AC3E}">
        <p14:creationId xmlns:p14="http://schemas.microsoft.com/office/powerpoint/2010/main" val="4121932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1397177"/>
          </a:xfrm>
        </p:spPr>
        <p:txBody>
          <a:bodyPr>
            <a:normAutofit/>
          </a:bodyPr>
          <a:lstStyle/>
          <a:p>
            <a:pPr algn="ctr"/>
            <a:r>
              <a:rPr lang="en-US" sz="3600" dirty="0">
                <a:latin typeface="Arial" panose="020B0604020202020204" pitchFamily="34" charset="0"/>
                <a:cs typeface="Arial" panose="020B0604020202020204" pitchFamily="34" charset="0"/>
              </a:rPr>
              <a:t>Role of Subsidiary Boards of Directors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5800" y="1881809"/>
            <a:ext cx="7772400" cy="4050792"/>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A subsidiary board is considered to be most useful when the subsidiary has a great deal of autonomy, has its own self-contained management structure, and has a business identity separate from the parent’s.</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30</a:t>
            </a:fld>
            <a:endParaRPr lang="en-US"/>
          </a:p>
        </p:txBody>
      </p:sp>
    </p:spTree>
    <p:extLst>
      <p:ext uri="{BB962C8B-B14F-4D97-AF65-F5344CB8AC3E}">
        <p14:creationId xmlns:p14="http://schemas.microsoft.com/office/powerpoint/2010/main" val="30015554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1344168"/>
          </a:xfrm>
        </p:spPr>
        <p:txBody>
          <a:bodyPr>
            <a:normAutofit/>
          </a:bodyPr>
          <a:lstStyle/>
          <a:p>
            <a:pPr algn="ctr"/>
            <a:r>
              <a:rPr lang="en-US" sz="3600" dirty="0">
                <a:latin typeface="Arial" panose="020B0604020202020204" pitchFamily="34" charset="0"/>
                <a:cs typeface="Arial" panose="020B0604020202020204" pitchFamily="34" charset="0"/>
              </a:rPr>
              <a:t>Coordination in the Global Organization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5800" y="1828800"/>
            <a:ext cx="7772400" cy="4050792"/>
          </a:xfrm>
        </p:spPr>
        <p:txBody>
          <a:bodyPr>
            <a:noAutofit/>
          </a:bodyPr>
          <a:lstStyle/>
          <a:p>
            <a:pPr algn="just">
              <a:lnSpc>
                <a:spcPct val="100000"/>
              </a:lnSpc>
            </a:pPr>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A </a:t>
            </a:r>
            <a:r>
              <a:rPr lang="en-US" sz="2400" dirty="0">
                <a:latin typeface="Arial" panose="020B0604020202020204" pitchFamily="34" charset="0"/>
                <a:cs typeface="Arial" panose="020B0604020202020204" pitchFamily="34" charset="0"/>
              </a:rPr>
              <a:t>final step in creating an effective organizational design is addressing the issue of coordination.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b="1" dirty="0" smtClean="0">
                <a:latin typeface="Arial" panose="020B0604020202020204" pitchFamily="34" charset="0"/>
                <a:cs typeface="Arial" panose="020B0604020202020204" pitchFamily="34" charset="0"/>
              </a:rPr>
              <a:t>Coordination</a:t>
            </a: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is defined to be the process of linking and integrating functions and activities of different groups, units, or divisions.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amount of coordination necessary is a function of the degree of interdependence among the firm’s divisions and functions</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31</a:t>
            </a:fld>
            <a:endParaRPr lang="en-US"/>
          </a:p>
        </p:txBody>
      </p:sp>
    </p:spTree>
    <p:extLst>
      <p:ext uri="{BB962C8B-B14F-4D97-AF65-F5344CB8AC3E}">
        <p14:creationId xmlns:p14="http://schemas.microsoft.com/office/powerpoint/2010/main" val="15407122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1344168"/>
          </a:xfrm>
        </p:spPr>
        <p:txBody>
          <a:bodyPr>
            <a:normAutofit/>
          </a:bodyPr>
          <a:lstStyle/>
          <a:p>
            <a:pPr algn="ctr"/>
            <a:r>
              <a:rPr lang="en-US" sz="3600" dirty="0">
                <a:latin typeface="Arial" panose="020B0604020202020204" pitchFamily="34" charset="0"/>
                <a:cs typeface="Arial" panose="020B0604020202020204" pitchFamily="34" charset="0"/>
              </a:rPr>
              <a:t>Coordination in the Global Organization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5800" y="1828800"/>
            <a:ext cx="7772400" cy="4050792"/>
          </a:xfrm>
        </p:spPr>
        <p:txBody>
          <a:bodyPr>
            <a:noAutofit/>
          </a:bodyPr>
          <a:lstStyle/>
          <a:p>
            <a:pPr lvl="0" algn="just">
              <a:lnSpc>
                <a:spcPct val="100000"/>
              </a:lnSpc>
            </a:pPr>
            <a:r>
              <a:rPr lang="en-US" sz="2400" dirty="0" smtClean="0">
                <a:latin typeface="Arial" panose="020B0604020202020204" pitchFamily="34" charset="0"/>
                <a:cs typeface="Arial" panose="020B0604020202020204" pitchFamily="34" charset="0"/>
              </a:rPr>
              <a:t>There </a:t>
            </a:r>
            <a:r>
              <a:rPr lang="en-US" sz="2400" dirty="0">
                <a:latin typeface="Arial" panose="020B0604020202020204" pitchFamily="34" charset="0"/>
                <a:cs typeface="Arial" panose="020B0604020202020204" pitchFamily="34" charset="0"/>
              </a:rPr>
              <a:t>are three levels of interdependence.  </a:t>
            </a:r>
            <a:endParaRPr lang="en-US" sz="2400" dirty="0" smtClean="0">
              <a:latin typeface="Arial" panose="020B0604020202020204" pitchFamily="34" charset="0"/>
              <a:cs typeface="Arial" panose="020B0604020202020204" pitchFamily="34" charset="0"/>
            </a:endParaRPr>
          </a:p>
          <a:p>
            <a:pPr lvl="0" algn="just">
              <a:lnSpc>
                <a:spcPct val="100000"/>
              </a:lnSpc>
            </a:pPr>
            <a:r>
              <a:rPr lang="en-US" sz="2400" dirty="0" smtClean="0">
                <a:latin typeface="Arial" panose="020B0604020202020204" pitchFamily="34" charset="0"/>
                <a:cs typeface="Arial" panose="020B0604020202020204" pitchFamily="34" charset="0"/>
              </a:rPr>
              <a:t>The </a:t>
            </a:r>
            <a:r>
              <a:rPr lang="en-US" sz="2400" dirty="0">
                <a:latin typeface="Arial" panose="020B0604020202020204" pitchFamily="34" charset="0"/>
                <a:cs typeface="Arial" panose="020B0604020202020204" pitchFamily="34" charset="0"/>
              </a:rPr>
              <a:t>highest coordination needs are found in organizations that have reciprocal interdependence (each division or activity is dependent on all other divisions or activities because work flows back and forth between divisions in a reciprocal manner).</a:t>
            </a:r>
          </a:p>
          <a:p>
            <a:pPr lvl="0" algn="just">
              <a:lnSpc>
                <a:spcPct val="100000"/>
              </a:lnSpc>
            </a:pPr>
            <a:r>
              <a:rPr lang="en-US" sz="2400" dirty="0">
                <a:latin typeface="Arial" panose="020B0604020202020204" pitchFamily="34" charset="0"/>
                <a:cs typeface="Arial" panose="020B0604020202020204" pitchFamily="34" charset="0"/>
              </a:rPr>
              <a:t>Moderate coordination needs are characterized by sequential interdependence (each division or activity is dependent on only some of the others because work flows between divisions in a one-way or sequential fashion</a:t>
            </a:r>
            <a:r>
              <a:rPr lang="en-US" sz="2400" dirty="0" smtClean="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32</a:t>
            </a:fld>
            <a:endParaRPr lang="en-US"/>
          </a:p>
        </p:txBody>
      </p:sp>
    </p:spTree>
    <p:extLst>
      <p:ext uri="{BB962C8B-B14F-4D97-AF65-F5344CB8AC3E}">
        <p14:creationId xmlns:p14="http://schemas.microsoft.com/office/powerpoint/2010/main" val="20586116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1344168"/>
          </a:xfrm>
        </p:spPr>
        <p:txBody>
          <a:bodyPr>
            <a:normAutofit/>
          </a:bodyPr>
          <a:lstStyle/>
          <a:p>
            <a:pPr algn="ctr"/>
            <a:r>
              <a:rPr lang="en-US" sz="3600" dirty="0">
                <a:latin typeface="Arial" panose="020B0604020202020204" pitchFamily="34" charset="0"/>
                <a:cs typeface="Arial" panose="020B0604020202020204" pitchFamily="34" charset="0"/>
              </a:rPr>
              <a:t>Coordination in the Global Organization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3826" y="1828799"/>
            <a:ext cx="8097078" cy="4174435"/>
          </a:xfrm>
        </p:spPr>
        <p:txBody>
          <a:bodyPr>
            <a:noAutofit/>
          </a:bodyPr>
          <a:lstStyle/>
          <a:p>
            <a:pPr lvl="0" algn="just">
              <a:lnSpc>
                <a:spcPct val="100000"/>
              </a:lnSpc>
            </a:pPr>
            <a:r>
              <a:rPr lang="en-US" sz="2400" dirty="0" smtClean="0">
                <a:latin typeface="Arial" panose="020B0604020202020204" pitchFamily="34" charset="0"/>
                <a:cs typeface="Arial" panose="020B0604020202020204" pitchFamily="34" charset="0"/>
              </a:rPr>
              <a:t>Finally</a:t>
            </a:r>
            <a:r>
              <a:rPr lang="en-US" sz="2400" dirty="0">
                <a:latin typeface="Arial" panose="020B0604020202020204" pitchFamily="34" charset="0"/>
                <a:cs typeface="Arial" panose="020B0604020202020204" pitchFamily="34" charset="0"/>
              </a:rPr>
              <a:t>, organizations that have a lower need for coordination have pooled interdependence (each division or activity functions with relatively little dependence on the others because it does its own work and its results are pooled with the others’ at the corporate level).</a:t>
            </a:r>
          </a:p>
          <a:p>
            <a:pPr lvl="0" algn="just">
              <a:lnSpc>
                <a:spcPct val="100000"/>
              </a:lnSpc>
            </a:pPr>
            <a:r>
              <a:rPr lang="en-US" sz="2400" dirty="0">
                <a:latin typeface="Arial" panose="020B0604020202020204" pitchFamily="34" charset="0"/>
                <a:cs typeface="Arial" panose="020B0604020202020204" pitchFamily="34" charset="0"/>
              </a:rPr>
              <a:t>MNCs can use a variety of strategies to achieve their desired level of coordination, including the organizational hierarchy and temporary or ad hoc coordination techniques such as using employees in liaison roles, task forces, or informal management networks.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a:p>
            <a:pPr marL="0" indent="0" algn="just">
              <a:lnSpc>
                <a:spcPct val="100000"/>
              </a:lnSpc>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33</a:t>
            </a:fld>
            <a:endParaRPr lang="en-US"/>
          </a:p>
        </p:txBody>
      </p:sp>
    </p:spTree>
    <p:extLst>
      <p:ext uri="{BB962C8B-B14F-4D97-AF65-F5344CB8AC3E}">
        <p14:creationId xmlns:p14="http://schemas.microsoft.com/office/powerpoint/2010/main" val="11812822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1344168"/>
          </a:xfrm>
        </p:spPr>
        <p:txBody>
          <a:bodyPr>
            <a:normAutofit/>
          </a:bodyPr>
          <a:lstStyle/>
          <a:p>
            <a:pPr algn="ctr"/>
            <a:r>
              <a:rPr lang="en-US" sz="3600" dirty="0">
                <a:latin typeface="Arial" panose="020B0604020202020204" pitchFamily="34" charset="0"/>
                <a:cs typeface="Arial" panose="020B0604020202020204" pitchFamily="34" charset="0"/>
              </a:rPr>
              <a:t>Coordination in the Global Organization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5800" y="1828800"/>
            <a:ext cx="7772400" cy="4050792"/>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An </a:t>
            </a:r>
            <a:r>
              <a:rPr lang="en-US" sz="2400" b="1" dirty="0">
                <a:latin typeface="Arial" panose="020B0604020202020204" pitchFamily="34" charset="0"/>
                <a:cs typeface="Arial" panose="020B0604020202020204" pitchFamily="34" charset="0"/>
              </a:rPr>
              <a:t>informal management network </a:t>
            </a:r>
            <a:r>
              <a:rPr lang="en-US" sz="2400" dirty="0">
                <a:latin typeface="Arial" panose="020B0604020202020204" pitchFamily="34" charset="0"/>
                <a:cs typeface="Arial" panose="020B0604020202020204" pitchFamily="34" charset="0"/>
              </a:rPr>
              <a:t>is a group of managers from different parts of the world who are connected to one another in some way.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These </a:t>
            </a:r>
            <a:r>
              <a:rPr lang="en-US" sz="2400" dirty="0">
                <a:latin typeface="Arial" panose="020B0604020202020204" pitchFamily="34" charset="0"/>
                <a:cs typeface="Arial" panose="020B0604020202020204" pitchFamily="34" charset="0"/>
              </a:rPr>
              <a:t>networks are effective because they can avoid the delays that might arise from bureaucracy, and allow firms to get things done more quickly and effectively.</a:t>
            </a:r>
          </a:p>
        </p:txBody>
      </p:sp>
      <p:sp>
        <p:nvSpPr>
          <p:cNvPr id="4" name="Slide Number Placeholder 3"/>
          <p:cNvSpPr>
            <a:spLocks noGrp="1"/>
          </p:cNvSpPr>
          <p:nvPr>
            <p:ph type="sldNum" sz="quarter" idx="12"/>
          </p:nvPr>
        </p:nvSpPr>
        <p:spPr/>
        <p:txBody>
          <a:bodyPr/>
          <a:lstStyle/>
          <a:p>
            <a:fld id="{407D89CC-3C67-4A63-8802-D25C1B6F0402}" type="slidenum">
              <a:rPr lang="en-US" smtClean="0"/>
              <a:t>34</a:t>
            </a:fld>
            <a:endParaRPr lang="en-US"/>
          </a:p>
        </p:txBody>
      </p:sp>
    </p:spTree>
    <p:extLst>
      <p:ext uri="{BB962C8B-B14F-4D97-AF65-F5344CB8AC3E}">
        <p14:creationId xmlns:p14="http://schemas.microsoft.com/office/powerpoint/2010/main" val="28209898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a:latin typeface="Arial" panose="020B0604020202020204" pitchFamily="34" charset="0"/>
                <a:cs typeface="Arial" panose="020B0604020202020204" pitchFamily="34" charset="0"/>
              </a:rPr>
              <a:t>THE CONTROL FUNCTION IN INTERNATIONAL BUSINESS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pPr>
            <a:r>
              <a:rPr lang="en-US" b="1" dirty="0"/>
              <a:t> </a:t>
            </a:r>
            <a:r>
              <a:rPr lang="en-US" sz="2400" dirty="0" smtClean="0">
                <a:latin typeface="Arial" panose="020B0604020202020204" pitchFamily="34" charset="0"/>
                <a:cs typeface="Arial" panose="020B0604020202020204" pitchFamily="34" charset="0"/>
              </a:rPr>
              <a:t>Control </a:t>
            </a:r>
            <a:r>
              <a:rPr lang="en-US" sz="2400" dirty="0">
                <a:latin typeface="Arial" panose="020B0604020202020204" pitchFamily="34" charset="0"/>
                <a:cs typeface="Arial" panose="020B0604020202020204" pitchFamily="34" charset="0"/>
              </a:rPr>
              <a:t>is the process of monitoring ongoing performance and making necessary changes to keep the organization moving toward its performance goals.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Control </a:t>
            </a:r>
            <a:r>
              <a:rPr lang="en-US" sz="2400" dirty="0">
                <a:latin typeface="Arial" panose="020B0604020202020204" pitchFamily="34" charset="0"/>
                <a:cs typeface="Arial" panose="020B0604020202020204" pitchFamily="34" charset="0"/>
              </a:rPr>
              <a:t>can be implemented at the strategic, organizational, and operational levels.</a:t>
            </a:r>
          </a:p>
        </p:txBody>
      </p:sp>
      <p:sp>
        <p:nvSpPr>
          <p:cNvPr id="4" name="Slide Number Placeholder 3"/>
          <p:cNvSpPr>
            <a:spLocks noGrp="1"/>
          </p:cNvSpPr>
          <p:nvPr>
            <p:ph type="sldNum" sz="quarter" idx="12"/>
          </p:nvPr>
        </p:nvSpPr>
        <p:spPr/>
        <p:txBody>
          <a:bodyPr/>
          <a:lstStyle/>
          <a:p>
            <a:fld id="{407D89CC-3C67-4A63-8802-D25C1B6F0402}" type="slidenum">
              <a:rPr lang="en-US" smtClean="0"/>
              <a:t>35</a:t>
            </a:fld>
            <a:endParaRPr lang="en-US"/>
          </a:p>
        </p:txBody>
      </p:sp>
    </p:spTree>
    <p:extLst>
      <p:ext uri="{BB962C8B-B14F-4D97-AF65-F5344CB8AC3E}">
        <p14:creationId xmlns:p14="http://schemas.microsoft.com/office/powerpoint/2010/main" val="29370063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1052620"/>
          </a:xfrm>
        </p:spPr>
        <p:txBody>
          <a:bodyPr>
            <a:normAutofit/>
          </a:bodyPr>
          <a:lstStyle/>
          <a:p>
            <a:pPr lvl="0" algn="ctr" eaLnBrk="0" fontAlgn="base" hangingPunct="0">
              <a:lnSpc>
                <a:spcPct val="100000"/>
              </a:lnSpc>
              <a:spcAft>
                <a:spcPct val="0"/>
              </a:spcAft>
              <a:tabLst>
                <a:tab pos="228600" algn="l"/>
              </a:tabLst>
            </a:pPr>
            <a:r>
              <a:rPr lang="en-US" altLang="en-US" sz="3600" dirty="0">
                <a:latin typeface="Arial" panose="020B0604020202020204" pitchFamily="34" charset="0"/>
                <a:ea typeface="Times New Roman" panose="02020603050405020304" pitchFamily="18" charset="0"/>
              </a:rPr>
              <a:t>Strategic Control</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85800" y="1325217"/>
            <a:ext cx="7772400" cy="4846983"/>
          </a:xfrm>
        </p:spPr>
        <p:txBody>
          <a:bodyPr>
            <a:noAutofit/>
          </a:bodyPr>
          <a:lstStyle/>
          <a:p>
            <a:pPr marL="0" lvl="0" indent="0" algn="just" eaLnBrk="0" fontAlgn="base" hangingPunct="0">
              <a:lnSpc>
                <a:spcPct val="150000"/>
              </a:lnSpc>
              <a:spcBef>
                <a:spcPct val="0"/>
              </a:spcBef>
              <a:spcAft>
                <a:spcPct val="0"/>
              </a:spcAft>
              <a:buFontTx/>
              <a:buChar char="•"/>
              <a:tabLst>
                <a:tab pos="228600" algn="l"/>
              </a:tabLst>
            </a:pPr>
            <a:r>
              <a:rPr lang="en-US" altLang="en-US" sz="2400" b="1" dirty="0" smtClean="0">
                <a:latin typeface="Arial" panose="020B0604020202020204" pitchFamily="34" charset="0"/>
                <a:ea typeface="Times New Roman" panose="02020603050405020304" pitchFamily="18" charset="0"/>
              </a:rPr>
              <a:t>Strategic </a:t>
            </a:r>
            <a:r>
              <a:rPr lang="en-US" altLang="en-US" sz="2400" b="1" dirty="0">
                <a:latin typeface="Arial" panose="020B0604020202020204" pitchFamily="34" charset="0"/>
                <a:ea typeface="Times New Roman" panose="02020603050405020304" pitchFamily="18" charset="0"/>
              </a:rPr>
              <a:t>control </a:t>
            </a:r>
            <a:r>
              <a:rPr lang="en-US" altLang="en-US" sz="2400" dirty="0">
                <a:latin typeface="Arial" panose="020B0604020202020204" pitchFamily="34" charset="0"/>
                <a:ea typeface="Times New Roman" panose="02020603050405020304" pitchFamily="18" charset="0"/>
              </a:rPr>
              <a:t>is intended to monitor both how well an international business formulates its strategy and how well it goes about implementing it.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228600" algn="l"/>
              </a:tabLst>
            </a:pPr>
            <a:r>
              <a:rPr lang="en-US" altLang="en-US" sz="2400" dirty="0" smtClean="0">
                <a:latin typeface="Arial" panose="020B0604020202020204" pitchFamily="34" charset="0"/>
                <a:ea typeface="Times New Roman" panose="02020603050405020304" pitchFamily="18" charset="0"/>
              </a:rPr>
              <a:t>Strategic </a:t>
            </a:r>
            <a:r>
              <a:rPr lang="en-US" altLang="en-US" sz="2400" dirty="0">
                <a:latin typeface="Arial" panose="020B0604020202020204" pitchFamily="34" charset="0"/>
                <a:ea typeface="Times New Roman" panose="02020603050405020304" pitchFamily="18" charset="0"/>
              </a:rPr>
              <a:t>control allows a company to see how effectively it is achieving its goals and whether it is maintaining its desired strategic alignment with its environment.  </a:t>
            </a:r>
            <a:r>
              <a:rPr lang="en-US" altLang="en-US" sz="2400" dirty="0" smtClean="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228600" algn="l"/>
              </a:tabLst>
            </a:pPr>
            <a:r>
              <a:rPr lang="en-US" altLang="en-US" sz="2400" dirty="0">
                <a:latin typeface="Arial" panose="020B0604020202020204" pitchFamily="34" charset="0"/>
                <a:ea typeface="Times New Roman" panose="02020603050405020304" pitchFamily="18" charset="0"/>
              </a:rPr>
              <a:t>Strategic control may also affect a company’s decisions regarding foreign market entry and expansion.  </a:t>
            </a:r>
            <a:r>
              <a:rPr lang="en-US" altLang="en-US" sz="2400" dirty="0" smtClean="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None/>
              <a:tabLst>
                <a:tab pos="228600" algn="l"/>
              </a:tabLst>
            </a:pPr>
            <a:endParaRPr lang="en-US" sz="2400" dirty="0"/>
          </a:p>
        </p:txBody>
      </p:sp>
      <p:sp>
        <p:nvSpPr>
          <p:cNvPr id="4" name="Slide Number Placeholder 3"/>
          <p:cNvSpPr>
            <a:spLocks noGrp="1"/>
          </p:cNvSpPr>
          <p:nvPr>
            <p:ph type="sldNum" sz="quarter" idx="12"/>
          </p:nvPr>
        </p:nvSpPr>
        <p:spPr/>
        <p:txBody>
          <a:bodyPr/>
          <a:lstStyle/>
          <a:p>
            <a:fld id="{407D89CC-3C67-4A63-8802-D25C1B6F0402}" type="slidenum">
              <a:rPr lang="en-US" smtClean="0"/>
              <a:t>36</a:t>
            </a:fld>
            <a:endParaRPr lang="en-US"/>
          </a:p>
        </p:txBody>
      </p:sp>
    </p:spTree>
    <p:extLst>
      <p:ext uri="{BB962C8B-B14F-4D97-AF65-F5344CB8AC3E}">
        <p14:creationId xmlns:p14="http://schemas.microsoft.com/office/powerpoint/2010/main" val="18854091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1052620"/>
          </a:xfrm>
        </p:spPr>
        <p:txBody>
          <a:bodyPr>
            <a:normAutofit/>
          </a:bodyPr>
          <a:lstStyle/>
          <a:p>
            <a:pPr lvl="0" algn="ctr" eaLnBrk="0" fontAlgn="base" hangingPunct="0">
              <a:lnSpc>
                <a:spcPct val="100000"/>
              </a:lnSpc>
              <a:spcAft>
                <a:spcPct val="0"/>
              </a:spcAft>
              <a:tabLst>
                <a:tab pos="228600" algn="l"/>
              </a:tabLst>
            </a:pPr>
            <a:r>
              <a:rPr lang="en-US" altLang="en-US" sz="3600" dirty="0">
                <a:latin typeface="Arial" panose="020B0604020202020204" pitchFamily="34" charset="0"/>
                <a:ea typeface="Times New Roman" panose="02020603050405020304" pitchFamily="18" charset="0"/>
              </a:rPr>
              <a:t>Strategic Control</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397565" y="1351722"/>
            <a:ext cx="8060635" cy="4820478"/>
          </a:xfrm>
        </p:spPr>
        <p:txBody>
          <a:bodyPr>
            <a:noAutofit/>
          </a:bodyPr>
          <a:lstStyle/>
          <a:p>
            <a:pPr marL="0" lvl="0" indent="0" algn="just" eaLnBrk="0" fontAlgn="base" hangingPunct="0">
              <a:lnSpc>
                <a:spcPct val="150000"/>
              </a:lnSpc>
              <a:spcBef>
                <a:spcPct val="0"/>
              </a:spcBef>
              <a:spcAft>
                <a:spcPct val="0"/>
              </a:spcAft>
              <a:buFontTx/>
              <a:buChar char="•"/>
              <a:tabLst>
                <a:tab pos="228600" algn="l"/>
              </a:tabLst>
            </a:pPr>
            <a:r>
              <a:rPr lang="en-US" altLang="en-US" sz="2300" dirty="0" smtClean="0">
                <a:latin typeface="Arial" panose="020B0604020202020204" pitchFamily="34" charset="0"/>
                <a:ea typeface="Times New Roman" panose="02020603050405020304" pitchFamily="18" charset="0"/>
              </a:rPr>
              <a:t>Control </a:t>
            </a:r>
            <a:r>
              <a:rPr lang="en-US" altLang="en-US" sz="2300" dirty="0">
                <a:latin typeface="Arial" panose="020B0604020202020204" pitchFamily="34" charset="0"/>
                <a:ea typeface="Times New Roman" panose="02020603050405020304" pitchFamily="18" charset="0"/>
              </a:rPr>
              <a:t>is particularly important when it comes to a company’s financial resources.  </a:t>
            </a:r>
            <a:endParaRPr lang="en-US" altLang="en-US" sz="23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228600" algn="l"/>
              </a:tabLst>
            </a:pPr>
            <a:r>
              <a:rPr lang="en-US" altLang="en-US" sz="2300" dirty="0" smtClean="0">
                <a:latin typeface="Arial" panose="020B0604020202020204" pitchFamily="34" charset="0"/>
                <a:ea typeface="Times New Roman" panose="02020603050405020304" pitchFamily="18" charset="0"/>
              </a:rPr>
              <a:t>A </a:t>
            </a:r>
            <a:r>
              <a:rPr lang="en-US" altLang="en-US" sz="2300" dirty="0">
                <a:latin typeface="Arial" panose="020B0604020202020204" pitchFamily="34" charset="0"/>
                <a:ea typeface="Times New Roman" panose="02020603050405020304" pitchFamily="18" charset="0"/>
              </a:rPr>
              <a:t>lack of control in the area can be detrimental to a firm’s competitiveness.  </a:t>
            </a:r>
            <a:r>
              <a:rPr lang="en-US" altLang="en-US" sz="2300" dirty="0" smtClean="0">
                <a:latin typeface="Arial" panose="020B0604020202020204" pitchFamily="34" charset="0"/>
                <a:ea typeface="Times New Roman" panose="02020603050405020304" pitchFamily="18" charset="0"/>
              </a:rPr>
              <a:t> </a:t>
            </a:r>
            <a:endParaRPr lang="en-US" altLang="en-US" sz="23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228600" algn="l"/>
              </a:tabLst>
            </a:pPr>
            <a:r>
              <a:rPr lang="en-US" altLang="en-US" sz="2300" dirty="0">
                <a:latin typeface="Arial" panose="020B0604020202020204" pitchFamily="34" charset="0"/>
                <a:ea typeface="Times New Roman" panose="02020603050405020304" pitchFamily="18" charset="0"/>
              </a:rPr>
              <a:t>A special managerial position may be created to handle financial control.  </a:t>
            </a:r>
            <a:endParaRPr lang="en-US" altLang="en-US" sz="23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228600" algn="l"/>
              </a:tabLst>
            </a:pPr>
            <a:r>
              <a:rPr lang="en-US" altLang="en-US" sz="2300" dirty="0" smtClean="0">
                <a:latin typeface="Arial" panose="020B0604020202020204" pitchFamily="34" charset="0"/>
                <a:ea typeface="Times New Roman" panose="02020603050405020304" pitchFamily="18" charset="0"/>
              </a:rPr>
              <a:t>The </a:t>
            </a:r>
            <a:r>
              <a:rPr lang="en-US" altLang="en-US" sz="2300" dirty="0">
                <a:latin typeface="Arial" panose="020B0604020202020204" pitchFamily="34" charset="0"/>
                <a:ea typeface="Times New Roman" panose="02020603050405020304" pitchFamily="18" charset="0"/>
              </a:rPr>
              <a:t>position is usually called a </a:t>
            </a:r>
            <a:r>
              <a:rPr lang="en-US" altLang="en-US" sz="2300" i="1" dirty="0">
                <a:latin typeface="Arial" panose="020B0604020202020204" pitchFamily="34" charset="0"/>
                <a:ea typeface="Times New Roman" panose="02020603050405020304" pitchFamily="18" charset="0"/>
              </a:rPr>
              <a:t>controller</a:t>
            </a:r>
            <a:r>
              <a:rPr lang="en-US" altLang="en-US" sz="2300" dirty="0">
                <a:latin typeface="Arial" panose="020B0604020202020204" pitchFamily="34" charset="0"/>
                <a:ea typeface="Times New Roman" panose="02020603050405020304" pitchFamily="18" charset="0"/>
              </a:rPr>
              <a:t>.  </a:t>
            </a:r>
            <a:endParaRPr lang="en-US" altLang="en-US" sz="23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228600" algn="l"/>
              </a:tabLst>
            </a:pPr>
            <a:r>
              <a:rPr lang="en-US" altLang="en-US" sz="2300" dirty="0" smtClean="0">
                <a:latin typeface="Arial" panose="020B0604020202020204" pitchFamily="34" charset="0"/>
                <a:ea typeface="Times New Roman" panose="02020603050405020304" pitchFamily="18" charset="0"/>
              </a:rPr>
              <a:t>A </a:t>
            </a:r>
            <a:r>
              <a:rPr lang="en-US" altLang="en-US" sz="2300" dirty="0">
                <a:latin typeface="Arial" panose="020B0604020202020204" pitchFamily="34" charset="0"/>
                <a:ea typeface="Times New Roman" panose="02020603050405020304" pitchFamily="18" charset="0"/>
              </a:rPr>
              <a:t>primary responsibility of an international controller is managing the inventory of various currencies necessary for the smooth functioning of the company’s operations.    </a:t>
            </a:r>
            <a:endParaRPr lang="en-US" altLang="en-US" sz="2300" dirty="0">
              <a:latin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37</a:t>
            </a:fld>
            <a:endParaRPr lang="en-US"/>
          </a:p>
        </p:txBody>
      </p:sp>
    </p:spTree>
    <p:extLst>
      <p:ext uri="{BB962C8B-B14F-4D97-AF65-F5344CB8AC3E}">
        <p14:creationId xmlns:p14="http://schemas.microsoft.com/office/powerpoint/2010/main" val="31959009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1052620"/>
          </a:xfrm>
        </p:spPr>
        <p:txBody>
          <a:bodyPr>
            <a:normAutofit/>
          </a:bodyPr>
          <a:lstStyle/>
          <a:p>
            <a:pPr lvl="0" algn="ctr" eaLnBrk="0" fontAlgn="base" hangingPunct="0">
              <a:lnSpc>
                <a:spcPct val="100000"/>
              </a:lnSpc>
              <a:spcAft>
                <a:spcPct val="0"/>
              </a:spcAft>
              <a:tabLst>
                <a:tab pos="228600" algn="l"/>
              </a:tabLst>
            </a:pPr>
            <a:r>
              <a:rPr lang="en-US" altLang="en-US" sz="3600" dirty="0">
                <a:latin typeface="Arial" panose="020B0604020202020204" pitchFamily="34" charset="0"/>
                <a:ea typeface="Times New Roman" panose="02020603050405020304" pitchFamily="18" charset="0"/>
              </a:rPr>
              <a:t>Strategic Control</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430695" y="1351722"/>
            <a:ext cx="8282609" cy="4625009"/>
          </a:xfrm>
        </p:spPr>
        <p:txBody>
          <a:bodyPr>
            <a:noAutofit/>
          </a:bodyPr>
          <a:lstStyle/>
          <a:p>
            <a:pPr marL="0" lvl="0" indent="0" algn="just" eaLnBrk="0" fontAlgn="base" hangingPunct="0">
              <a:lnSpc>
                <a:spcPct val="150000"/>
              </a:lnSpc>
              <a:spcBef>
                <a:spcPct val="0"/>
              </a:spcBef>
              <a:spcAft>
                <a:spcPct val="0"/>
              </a:spcAft>
              <a:buFontTx/>
              <a:buChar char="•"/>
              <a:tabLst>
                <a:tab pos="228600" algn="l"/>
              </a:tabLst>
            </a:pPr>
            <a:r>
              <a:rPr lang="en-US" altLang="en-US" sz="2400" dirty="0" smtClean="0">
                <a:latin typeface="Arial" panose="020B0604020202020204" pitchFamily="34" charset="0"/>
                <a:ea typeface="Times New Roman" panose="02020603050405020304" pitchFamily="18" charset="0"/>
              </a:rPr>
              <a:t>In </a:t>
            </a:r>
            <a:r>
              <a:rPr lang="en-US" altLang="en-US" sz="2400" dirty="0">
                <a:latin typeface="Arial" panose="020B0604020202020204" pitchFamily="34" charset="0"/>
                <a:ea typeface="Times New Roman" panose="02020603050405020304" pitchFamily="18" charset="0"/>
              </a:rPr>
              <a:t>some cases, management of exchange rate fluctuations is centralized at the corporate parent level, while in other cases it is decentralized to the subsidiary level.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228600" algn="l"/>
              </a:tabLst>
            </a:pPr>
            <a:r>
              <a:rPr lang="en-US" altLang="en-US" sz="2400" dirty="0" smtClean="0">
                <a:latin typeface="Arial" panose="020B0604020202020204" pitchFamily="34" charset="0"/>
                <a:ea typeface="Times New Roman" panose="02020603050405020304" pitchFamily="18" charset="0"/>
              </a:rPr>
              <a:t>Information </a:t>
            </a:r>
            <a:r>
              <a:rPr lang="en-US" altLang="en-US" sz="2400" dirty="0">
                <a:latin typeface="Arial" panose="020B0604020202020204" pitchFamily="34" charset="0"/>
                <a:ea typeface="Times New Roman" panose="02020603050405020304" pitchFamily="18" charset="0"/>
              </a:rPr>
              <a:t>networks are a critical means of supplying controllers with relevant, current, and accurate information.</a:t>
            </a:r>
            <a:endParaRPr lang="en-US" altLang="en-US" sz="2400" dirty="0">
              <a:latin typeface="Arial" panose="020B0604020202020204" pitchFamily="34" charset="0"/>
            </a:endParaRPr>
          </a:p>
          <a:p>
            <a:pPr marL="0" lvl="0" indent="0" algn="just" eaLnBrk="0" fontAlgn="base" hangingPunct="0">
              <a:lnSpc>
                <a:spcPct val="150000"/>
              </a:lnSpc>
              <a:spcBef>
                <a:spcPct val="0"/>
              </a:spcBef>
              <a:spcAft>
                <a:spcPct val="0"/>
              </a:spcAft>
              <a:buFontTx/>
              <a:buChar char="•"/>
              <a:tabLst>
                <a:tab pos="228600" algn="l"/>
              </a:tabLst>
            </a:pPr>
            <a:r>
              <a:rPr lang="en-US" altLang="en-US" sz="2400" dirty="0">
                <a:latin typeface="Arial" panose="020B0604020202020204" pitchFamily="34" charset="0"/>
                <a:ea typeface="Times New Roman" panose="02020603050405020304" pitchFamily="18" charset="0"/>
              </a:rPr>
              <a:t>Strategic control is also important in joint ventures and strategic alliances.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228600" algn="l"/>
              </a:tabLst>
            </a:pPr>
            <a:r>
              <a:rPr lang="en-US" altLang="en-US" sz="2400" dirty="0" smtClean="0">
                <a:latin typeface="Arial" panose="020B0604020202020204" pitchFamily="34" charset="0"/>
                <a:ea typeface="Times New Roman" panose="02020603050405020304" pitchFamily="18" charset="0"/>
              </a:rPr>
              <a:t>In </a:t>
            </a:r>
            <a:r>
              <a:rPr lang="en-US" altLang="en-US" sz="2400" dirty="0">
                <a:latin typeface="Arial" panose="020B0604020202020204" pitchFamily="34" charset="0"/>
                <a:ea typeface="Times New Roman" panose="02020603050405020304" pitchFamily="18" charset="0"/>
              </a:rPr>
              <a:t>most cases, an independent control system is developed for each joint venture or strategic alliance</a:t>
            </a:r>
            <a:endParaRPr lang="en-US" sz="2400" dirty="0"/>
          </a:p>
        </p:txBody>
      </p:sp>
      <p:sp>
        <p:nvSpPr>
          <p:cNvPr id="4" name="Slide Number Placeholder 3"/>
          <p:cNvSpPr>
            <a:spLocks noGrp="1"/>
          </p:cNvSpPr>
          <p:nvPr>
            <p:ph type="sldNum" sz="quarter" idx="12"/>
          </p:nvPr>
        </p:nvSpPr>
        <p:spPr/>
        <p:txBody>
          <a:bodyPr/>
          <a:lstStyle/>
          <a:p>
            <a:fld id="{407D89CC-3C67-4A63-8802-D25C1B6F0402}" type="slidenum">
              <a:rPr lang="en-US" smtClean="0"/>
              <a:t>38</a:t>
            </a:fld>
            <a:endParaRPr lang="en-US"/>
          </a:p>
        </p:txBody>
      </p:sp>
    </p:spTree>
    <p:extLst>
      <p:ext uri="{BB962C8B-B14F-4D97-AF65-F5344CB8AC3E}">
        <p14:creationId xmlns:p14="http://schemas.microsoft.com/office/powerpoint/2010/main" val="29225995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893594"/>
          </a:xfrm>
        </p:spPr>
        <p:txBody>
          <a:bodyPr>
            <a:normAutofit/>
          </a:bodyPr>
          <a:lstStyle/>
          <a:p>
            <a:pPr lvl="0" algn="ctr" eaLnBrk="0" fontAlgn="base" hangingPunct="0">
              <a:lnSpc>
                <a:spcPct val="100000"/>
              </a:lnSpc>
              <a:spcAft>
                <a:spcPct val="0"/>
              </a:spcAft>
              <a:tabLst>
                <a:tab pos="228600" algn="l"/>
              </a:tabLst>
            </a:pPr>
            <a:r>
              <a:rPr lang="en-US" altLang="en-US" sz="3600" dirty="0">
                <a:latin typeface="Arial" panose="020B0604020202020204" pitchFamily="34" charset="0"/>
                <a:ea typeface="Times New Roman" panose="02020603050405020304" pitchFamily="18" charset="0"/>
              </a:rPr>
              <a:t>Organizational Control</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85800" y="1378226"/>
            <a:ext cx="7772400" cy="4793974"/>
          </a:xfrm>
        </p:spPr>
        <p:txBody>
          <a:bodyPr>
            <a:noAutofit/>
          </a:bodyPr>
          <a:lstStyle/>
          <a:p>
            <a:pPr marL="0" lvl="0" indent="0" algn="just" eaLnBrk="0" fontAlgn="base" hangingPunct="0">
              <a:lnSpc>
                <a:spcPct val="100000"/>
              </a:lnSpc>
              <a:spcBef>
                <a:spcPct val="0"/>
              </a:spcBef>
              <a:spcAft>
                <a:spcPct val="0"/>
              </a:spcAft>
              <a:buFontTx/>
              <a:buChar char="•"/>
              <a:tabLst>
                <a:tab pos="228600" algn="l"/>
              </a:tabLst>
            </a:pPr>
            <a:r>
              <a:rPr lang="en-US" altLang="en-US" sz="2400" b="1" dirty="0" smtClean="0">
                <a:latin typeface="Arial" panose="020B0604020202020204" pitchFamily="34" charset="0"/>
                <a:ea typeface="Times New Roman" panose="02020603050405020304" pitchFamily="18" charset="0"/>
              </a:rPr>
              <a:t>Organizational </a:t>
            </a:r>
            <a:r>
              <a:rPr lang="en-US" altLang="en-US" sz="2400" b="1" dirty="0">
                <a:latin typeface="Arial" panose="020B0604020202020204" pitchFamily="34" charset="0"/>
                <a:ea typeface="Times New Roman" panose="02020603050405020304" pitchFamily="18" charset="0"/>
              </a:rPr>
              <a:t>control</a:t>
            </a:r>
            <a:r>
              <a:rPr lang="en-US" altLang="en-US" sz="2400" dirty="0">
                <a:latin typeface="Arial" panose="020B0604020202020204" pitchFamily="34" charset="0"/>
                <a:ea typeface="Times New Roman" panose="02020603050405020304" pitchFamily="18" charset="0"/>
              </a:rPr>
              <a:t> focuses on the design of the organization itself.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228600" algn="l"/>
              </a:tabLst>
            </a:pPr>
            <a:r>
              <a:rPr lang="en-US" altLang="en-US" sz="2400" dirty="0" smtClean="0">
                <a:latin typeface="Arial" panose="020B0604020202020204" pitchFamily="34" charset="0"/>
                <a:ea typeface="Times New Roman" panose="02020603050405020304" pitchFamily="18" charset="0"/>
              </a:rPr>
              <a:t>It </a:t>
            </a:r>
            <a:r>
              <a:rPr lang="en-US" altLang="en-US" sz="2400" dirty="0">
                <a:latin typeface="Arial" panose="020B0604020202020204" pitchFamily="34" charset="0"/>
                <a:ea typeface="Times New Roman" panose="02020603050405020304" pitchFamily="18" charset="0"/>
              </a:rPr>
              <a:t>is important to recognize that a firm’s design may change as its situation (internal and external environment) changes</a:t>
            </a:r>
            <a:r>
              <a:rPr lang="en-US" altLang="en-US" sz="2400" dirty="0" smtClean="0">
                <a:latin typeface="Arial" panose="020B0604020202020204" pitchFamily="34" charset="0"/>
                <a:ea typeface="Times New Roman" panose="02020603050405020304" pitchFamily="18" charset="0"/>
              </a:rPr>
              <a:t>.</a:t>
            </a:r>
          </a:p>
          <a:p>
            <a:pPr marL="0" lvl="0" indent="0" algn="just" eaLnBrk="0" fontAlgn="base" hangingPunct="0">
              <a:lnSpc>
                <a:spcPct val="100000"/>
              </a:lnSpc>
              <a:spcBef>
                <a:spcPct val="0"/>
              </a:spcBef>
              <a:spcAft>
                <a:spcPct val="0"/>
              </a:spcAft>
              <a:buFontTx/>
              <a:buChar char="•"/>
              <a:tabLst>
                <a:tab pos="228600" algn="l"/>
              </a:tabLst>
            </a:pP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228600" algn="l"/>
              </a:tabLst>
            </a:pPr>
            <a:r>
              <a:rPr lang="en-US" altLang="en-US" sz="2400" b="1" dirty="0">
                <a:latin typeface="Arial" panose="020B0604020202020204" pitchFamily="34" charset="0"/>
                <a:ea typeface="Times New Roman" panose="02020603050405020304" pitchFamily="18" charset="0"/>
              </a:rPr>
              <a:t>Responsibility center control</a:t>
            </a:r>
            <a:r>
              <a:rPr lang="en-US" altLang="en-US" sz="2400" dirty="0">
                <a:latin typeface="Arial" panose="020B0604020202020204" pitchFamily="34" charset="0"/>
                <a:ea typeface="Times New Roman" panose="02020603050405020304" pitchFamily="18" charset="0"/>
              </a:rPr>
              <a:t> is the most common type of organizational control system.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228600" algn="l"/>
              </a:tabLst>
            </a:pPr>
            <a:r>
              <a:rPr lang="en-US" altLang="en-US" sz="2400" dirty="0" smtClean="0">
                <a:latin typeface="Arial" panose="020B0604020202020204" pitchFamily="34" charset="0"/>
                <a:ea typeface="Times New Roman" panose="02020603050405020304" pitchFamily="18" charset="0"/>
              </a:rPr>
              <a:t>The </a:t>
            </a:r>
            <a:r>
              <a:rPr lang="en-US" altLang="en-US" sz="2400" dirty="0">
                <a:latin typeface="Arial" panose="020B0604020202020204" pitchFamily="34" charset="0"/>
                <a:ea typeface="Times New Roman" panose="02020603050405020304" pitchFamily="18" charset="0"/>
              </a:rPr>
              <a:t>system, a decentralized one, involves identifying fundamental responsibility centers within an organization, such as SBUs.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228600" algn="l"/>
              </a:tabLst>
            </a:pPr>
            <a:r>
              <a:rPr lang="en-US" altLang="en-US" sz="2400" dirty="0" smtClean="0">
                <a:latin typeface="Arial" panose="020B0604020202020204" pitchFamily="34" charset="0"/>
                <a:ea typeface="Times New Roman" panose="02020603050405020304" pitchFamily="18" charset="0"/>
              </a:rPr>
              <a:t>Individual </a:t>
            </a:r>
            <a:r>
              <a:rPr lang="en-US" altLang="en-US" sz="2400" dirty="0">
                <a:latin typeface="Arial" panose="020B0604020202020204" pitchFamily="34" charset="0"/>
                <a:ea typeface="Times New Roman" panose="02020603050405020304" pitchFamily="18" charset="0"/>
              </a:rPr>
              <a:t>centers are then evaluated on how well they meet their goals.  </a:t>
            </a:r>
            <a:r>
              <a:rPr lang="en-US" altLang="en-US" sz="2400" dirty="0" smtClean="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39</a:t>
            </a:fld>
            <a:endParaRPr lang="en-US"/>
          </a:p>
        </p:txBody>
      </p:sp>
    </p:spTree>
    <p:extLst>
      <p:ext uri="{BB962C8B-B14F-4D97-AF65-F5344CB8AC3E}">
        <p14:creationId xmlns:p14="http://schemas.microsoft.com/office/powerpoint/2010/main" val="12815870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893594"/>
          </a:xfrm>
        </p:spPr>
        <p:txBody>
          <a:bodyPr>
            <a:normAutofit/>
          </a:bodyPr>
          <a:lstStyle/>
          <a:p>
            <a:pPr lvl="0" algn="ctr" eaLnBrk="0" fontAlgn="base" hangingPunct="0">
              <a:lnSpc>
                <a:spcPct val="100000"/>
              </a:lnSpc>
              <a:spcAft>
                <a:spcPct val="0"/>
              </a:spcAft>
              <a:tabLst>
                <a:tab pos="228600" algn="l"/>
              </a:tabLst>
            </a:pPr>
            <a:r>
              <a:rPr lang="en-US" altLang="en-US" sz="3600" dirty="0">
                <a:latin typeface="Arial" panose="020B0604020202020204" pitchFamily="34" charset="0"/>
                <a:ea typeface="Times New Roman" panose="02020603050405020304" pitchFamily="18" charset="0"/>
              </a:rPr>
              <a:t>Organizational Control</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85800" y="1378226"/>
            <a:ext cx="7772400" cy="4793974"/>
          </a:xfrm>
        </p:spPr>
        <p:txBody>
          <a:bodyPr>
            <a:noAutofit/>
          </a:bodyPr>
          <a:lstStyle/>
          <a:p>
            <a:pPr marL="0" lvl="0" indent="0" algn="just" eaLnBrk="0" fontAlgn="base" hangingPunct="0">
              <a:lnSpc>
                <a:spcPct val="150000"/>
              </a:lnSpc>
              <a:spcBef>
                <a:spcPct val="0"/>
              </a:spcBef>
              <a:spcAft>
                <a:spcPct val="0"/>
              </a:spcAft>
              <a:buFontTx/>
              <a:buChar char="•"/>
              <a:tabLst>
                <a:tab pos="228600" algn="l"/>
              </a:tabLst>
            </a:pPr>
            <a:r>
              <a:rPr lang="en-US" altLang="en-US" sz="2400" dirty="0" smtClean="0">
                <a:latin typeface="Arial" panose="020B0604020202020204" pitchFamily="34" charset="0"/>
                <a:ea typeface="Times New Roman" panose="02020603050405020304" pitchFamily="18" charset="0"/>
              </a:rPr>
              <a:t>Some </a:t>
            </a:r>
            <a:r>
              <a:rPr lang="en-US" altLang="en-US" sz="2400" dirty="0">
                <a:latin typeface="Arial" panose="020B0604020202020204" pitchFamily="34" charset="0"/>
                <a:ea typeface="Times New Roman" panose="02020603050405020304" pitchFamily="18" charset="0"/>
              </a:rPr>
              <a:t>businesses use </a:t>
            </a:r>
            <a:r>
              <a:rPr lang="en-US" altLang="en-US" sz="2400" b="1" dirty="0">
                <a:latin typeface="Arial" panose="020B0604020202020204" pitchFamily="34" charset="0"/>
                <a:ea typeface="Times New Roman" panose="02020603050405020304" pitchFamily="18" charset="0"/>
              </a:rPr>
              <a:t>generic organizational control</a:t>
            </a:r>
            <a:r>
              <a:rPr lang="en-US" altLang="en-US" sz="2400" dirty="0">
                <a:latin typeface="Arial" panose="020B0604020202020204" pitchFamily="34" charset="0"/>
                <a:ea typeface="Times New Roman" panose="02020603050405020304" pitchFamily="18" charset="0"/>
              </a:rPr>
              <a:t>.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228600" algn="l"/>
              </a:tabLst>
            </a:pPr>
            <a:r>
              <a:rPr lang="en-US" altLang="en-US" sz="2400" dirty="0" smtClean="0">
                <a:latin typeface="Arial" panose="020B0604020202020204" pitchFamily="34" charset="0"/>
                <a:ea typeface="Times New Roman" panose="02020603050405020304" pitchFamily="18" charset="0"/>
              </a:rPr>
              <a:t>This </a:t>
            </a:r>
            <a:r>
              <a:rPr lang="en-US" altLang="en-US" sz="2400" dirty="0">
                <a:latin typeface="Arial" panose="020B0604020202020204" pitchFamily="34" charset="0"/>
                <a:ea typeface="Times New Roman" panose="02020603050405020304" pitchFamily="18" charset="0"/>
              </a:rPr>
              <a:t>type of control is most frequently used when a firm pursues similar strategies in each market where it competes.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228600" algn="l"/>
              </a:tabLst>
            </a:pPr>
            <a:r>
              <a:rPr lang="en-US" altLang="en-US" sz="2400" dirty="0" smtClean="0">
                <a:latin typeface="Arial" panose="020B0604020202020204" pitchFamily="34" charset="0"/>
                <a:ea typeface="Times New Roman" panose="02020603050405020304" pitchFamily="18" charset="0"/>
              </a:rPr>
              <a:t>Since </a:t>
            </a:r>
            <a:r>
              <a:rPr lang="en-US" altLang="en-US" sz="2400" dirty="0">
                <a:latin typeface="Arial" panose="020B0604020202020204" pitchFamily="34" charset="0"/>
                <a:ea typeface="Times New Roman" panose="02020603050405020304" pitchFamily="18" charset="0"/>
              </a:rPr>
              <a:t>there is no strategic variation between markets, control is centralized at the headquarters, and the control systems used are the same for each unit.  </a:t>
            </a:r>
            <a:endParaRPr lang="en-US" sz="2400" dirty="0"/>
          </a:p>
        </p:txBody>
      </p:sp>
      <p:sp>
        <p:nvSpPr>
          <p:cNvPr id="4" name="Slide Number Placeholder 3"/>
          <p:cNvSpPr>
            <a:spLocks noGrp="1"/>
          </p:cNvSpPr>
          <p:nvPr>
            <p:ph type="sldNum" sz="quarter" idx="12"/>
          </p:nvPr>
        </p:nvSpPr>
        <p:spPr/>
        <p:txBody>
          <a:bodyPr/>
          <a:lstStyle/>
          <a:p>
            <a:fld id="{407D89CC-3C67-4A63-8802-D25C1B6F0402}" type="slidenum">
              <a:rPr lang="en-US" smtClean="0"/>
              <a:t>40</a:t>
            </a:fld>
            <a:endParaRPr lang="en-US"/>
          </a:p>
        </p:txBody>
      </p:sp>
    </p:spTree>
    <p:extLst>
      <p:ext uri="{BB962C8B-B14F-4D97-AF65-F5344CB8AC3E}">
        <p14:creationId xmlns:p14="http://schemas.microsoft.com/office/powerpoint/2010/main" val="36621269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893594"/>
          </a:xfrm>
        </p:spPr>
        <p:txBody>
          <a:bodyPr>
            <a:normAutofit/>
          </a:bodyPr>
          <a:lstStyle/>
          <a:p>
            <a:pPr lvl="0" algn="ctr" eaLnBrk="0" fontAlgn="base" hangingPunct="0">
              <a:lnSpc>
                <a:spcPct val="100000"/>
              </a:lnSpc>
              <a:spcAft>
                <a:spcPct val="0"/>
              </a:spcAft>
              <a:tabLst>
                <a:tab pos="228600" algn="l"/>
              </a:tabLst>
            </a:pPr>
            <a:r>
              <a:rPr lang="en-US" altLang="en-US" sz="3600" dirty="0">
                <a:latin typeface="Arial" panose="020B0604020202020204" pitchFamily="34" charset="0"/>
                <a:ea typeface="Times New Roman" panose="02020603050405020304" pitchFamily="18" charset="0"/>
              </a:rPr>
              <a:t>Organizational Control</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685800" y="1378226"/>
            <a:ext cx="7772400" cy="4793974"/>
          </a:xfrm>
        </p:spPr>
        <p:txBody>
          <a:bodyPr>
            <a:noAutofit/>
          </a:bodyPr>
          <a:lstStyle/>
          <a:p>
            <a:pPr marL="0" lvl="0" indent="0" algn="just" eaLnBrk="0" fontAlgn="base" hangingPunct="0">
              <a:lnSpc>
                <a:spcPct val="100000"/>
              </a:lnSpc>
              <a:spcBef>
                <a:spcPct val="0"/>
              </a:spcBef>
              <a:spcAft>
                <a:spcPct val="0"/>
              </a:spcAft>
              <a:buFontTx/>
              <a:buChar char="•"/>
              <a:tabLst>
                <a:tab pos="228600" algn="l"/>
              </a:tabLst>
            </a:pPr>
            <a:r>
              <a:rPr lang="en-US" altLang="en-US" sz="2400" dirty="0" smtClean="0">
                <a:latin typeface="Arial" panose="020B0604020202020204" pitchFamily="34" charset="0"/>
                <a:ea typeface="Times New Roman" panose="02020603050405020304" pitchFamily="18" charset="0"/>
              </a:rPr>
              <a:t>Under </a:t>
            </a:r>
            <a:r>
              <a:rPr lang="en-US" altLang="en-US" sz="2400" dirty="0">
                <a:latin typeface="Arial" panose="020B0604020202020204" pitchFamily="34" charset="0"/>
                <a:ea typeface="Times New Roman" panose="02020603050405020304" pitchFamily="18" charset="0"/>
              </a:rPr>
              <a:t>the </a:t>
            </a:r>
            <a:r>
              <a:rPr lang="en-US" altLang="en-US" sz="2400" b="1" dirty="0">
                <a:latin typeface="Arial" panose="020B0604020202020204" pitchFamily="34" charset="0"/>
                <a:ea typeface="Times New Roman" panose="02020603050405020304" pitchFamily="18" charset="0"/>
              </a:rPr>
              <a:t>planning process control</a:t>
            </a:r>
            <a:r>
              <a:rPr lang="en-US" altLang="en-US" sz="2400" dirty="0">
                <a:latin typeface="Arial" panose="020B0604020202020204" pitchFamily="34" charset="0"/>
                <a:ea typeface="Times New Roman" panose="02020603050405020304" pitchFamily="18" charset="0"/>
              </a:rPr>
              <a:t> approach, which can be used in combination with either responsibility center or generic controls, firms concentrate their organizational control systems on the actual mechanics and processes they use to develop strategic plans.  </a:t>
            </a:r>
            <a:r>
              <a:rPr lang="en-US" altLang="en-US" sz="2400" dirty="0" smtClean="0">
                <a:latin typeface="Arial" panose="020B0604020202020204" pitchFamily="34" charset="0"/>
                <a:ea typeface="Times New Roman" panose="02020603050405020304" pitchFamily="18" charset="0"/>
              </a:rPr>
              <a:t> </a:t>
            </a:r>
          </a:p>
          <a:p>
            <a:pPr marL="0" lvl="0" indent="0" algn="just" eaLnBrk="0" fontAlgn="base" hangingPunct="0">
              <a:lnSpc>
                <a:spcPct val="100000"/>
              </a:lnSpc>
              <a:spcBef>
                <a:spcPct val="0"/>
              </a:spcBef>
              <a:spcAft>
                <a:spcPct val="0"/>
              </a:spcAft>
              <a:buFontTx/>
              <a:buChar char="•"/>
              <a:tabLst>
                <a:tab pos="228600" algn="l"/>
              </a:tabLst>
            </a:pPr>
            <a:r>
              <a:rPr lang="en-US" altLang="en-US" sz="2400" dirty="0" smtClean="0">
                <a:latin typeface="Arial" panose="020B0604020202020204" pitchFamily="34" charset="0"/>
                <a:ea typeface="Times New Roman" panose="02020603050405020304" pitchFamily="18" charset="0"/>
              </a:rPr>
              <a:t>Organizational </a:t>
            </a:r>
            <a:r>
              <a:rPr lang="en-US" altLang="en-US" sz="2400" dirty="0">
                <a:latin typeface="Arial" panose="020B0604020202020204" pitchFamily="34" charset="0"/>
                <a:ea typeface="Times New Roman" panose="02020603050405020304" pitchFamily="18" charset="0"/>
              </a:rPr>
              <a:t>control must be addressed at multiple levels.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228600" algn="l"/>
              </a:tabLst>
            </a:pPr>
            <a:r>
              <a:rPr lang="en-US" altLang="en-US" sz="2400" dirty="0" smtClean="0">
                <a:latin typeface="Arial" panose="020B0604020202020204" pitchFamily="34" charset="0"/>
                <a:ea typeface="Times New Roman" panose="02020603050405020304" pitchFamily="18" charset="0"/>
              </a:rPr>
              <a:t>Not </a:t>
            </a:r>
            <a:r>
              <a:rPr lang="en-US" altLang="en-US" sz="2400" dirty="0">
                <a:latin typeface="Arial" panose="020B0604020202020204" pitchFamily="34" charset="0"/>
                <a:ea typeface="Times New Roman" panose="02020603050405020304" pitchFamily="18" charset="0"/>
              </a:rPr>
              <a:t>only must the appropriate form of organization design be adopted for the entire organization, but each subsidiary or operating unit must also be organized appropriately.</a:t>
            </a:r>
            <a:endParaRPr lang="en-US" sz="2400" dirty="0"/>
          </a:p>
        </p:txBody>
      </p:sp>
      <p:sp>
        <p:nvSpPr>
          <p:cNvPr id="4" name="Slide Number Placeholder 3"/>
          <p:cNvSpPr>
            <a:spLocks noGrp="1"/>
          </p:cNvSpPr>
          <p:nvPr>
            <p:ph type="sldNum" sz="quarter" idx="12"/>
          </p:nvPr>
        </p:nvSpPr>
        <p:spPr/>
        <p:txBody>
          <a:bodyPr/>
          <a:lstStyle/>
          <a:p>
            <a:fld id="{407D89CC-3C67-4A63-8802-D25C1B6F0402}" type="slidenum">
              <a:rPr lang="en-US" smtClean="0"/>
              <a:t>41</a:t>
            </a:fld>
            <a:endParaRPr lang="en-US"/>
          </a:p>
        </p:txBody>
      </p:sp>
    </p:spTree>
    <p:extLst>
      <p:ext uri="{BB962C8B-B14F-4D97-AF65-F5344CB8AC3E}">
        <p14:creationId xmlns:p14="http://schemas.microsoft.com/office/powerpoint/2010/main" val="4142509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814081"/>
          </a:xfrm>
        </p:spPr>
        <p:txBody>
          <a:bodyPr>
            <a:normAutofit/>
          </a:bodyPr>
          <a:lstStyle/>
          <a:p>
            <a:pPr algn="ctr"/>
            <a:r>
              <a:rPr lang="en-US" sz="3600" dirty="0">
                <a:latin typeface="Arial" panose="020B0604020202020204" pitchFamily="34" charset="0"/>
                <a:cs typeface="Arial" panose="020B0604020202020204" pitchFamily="34" charset="0"/>
              </a:rPr>
              <a:t>Operations Control</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5800" y="1445546"/>
            <a:ext cx="7772400" cy="4050792"/>
          </a:xfrm>
        </p:spPr>
        <p:txBody>
          <a:bodyPr>
            <a:normAutofit/>
          </a:bodyPr>
          <a:lstStyle/>
          <a:p>
            <a:pPr algn="just">
              <a:lnSpc>
                <a:spcPct val="150000"/>
              </a:lnSpc>
            </a:pPr>
            <a:r>
              <a:rPr lang="en-US" sz="2400" b="1" dirty="0" smtClean="0">
                <a:latin typeface="Arial" panose="020B0604020202020204" pitchFamily="34" charset="0"/>
                <a:cs typeface="Arial" panose="020B0604020202020204" pitchFamily="34" charset="0"/>
              </a:rPr>
              <a:t>Operations </a:t>
            </a:r>
            <a:r>
              <a:rPr lang="en-US" sz="2400" b="1" dirty="0">
                <a:latin typeface="Arial" panose="020B0604020202020204" pitchFamily="34" charset="0"/>
                <a:cs typeface="Arial" panose="020B0604020202020204" pitchFamily="34" charset="0"/>
              </a:rPr>
              <a:t>control</a:t>
            </a:r>
            <a:r>
              <a:rPr lang="en-US" sz="2400" dirty="0">
                <a:latin typeface="Arial" panose="020B0604020202020204" pitchFamily="34" charset="0"/>
                <a:cs typeface="Arial" panose="020B0604020202020204" pitchFamily="34" charset="0"/>
              </a:rPr>
              <a:t> focuses specifically on operating processes and systems within an organization, as well as its individual subsidiaries and operating units.  </a:t>
            </a:r>
            <a:endParaRPr lang="en-US" sz="2400" dirty="0" smtClean="0">
              <a:latin typeface="Arial" panose="020B0604020202020204" pitchFamily="34" charset="0"/>
              <a:cs typeface="Arial" panose="020B0604020202020204" pitchFamily="34" charset="0"/>
            </a:endParaRPr>
          </a:p>
          <a:p>
            <a:pPr algn="just">
              <a:lnSpc>
                <a:spcPct val="150000"/>
              </a:lnSpc>
            </a:pPr>
            <a:r>
              <a:rPr lang="en-US" sz="2400" dirty="0" smtClean="0">
                <a:latin typeface="Arial" panose="020B0604020202020204" pitchFamily="34" charset="0"/>
                <a:cs typeface="Arial" panose="020B0604020202020204" pitchFamily="34" charset="0"/>
              </a:rPr>
              <a:t>Operations </a:t>
            </a:r>
            <a:r>
              <a:rPr lang="en-US" sz="2400" dirty="0">
                <a:latin typeface="Arial" panose="020B0604020202020204" pitchFamily="34" charset="0"/>
                <a:cs typeface="Arial" panose="020B0604020202020204" pitchFamily="34" charset="0"/>
              </a:rPr>
              <a:t>control generally focuses on relatively short periods of time, and is typically more specific and focused than strategic or organizational control systems.  </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42</a:t>
            </a:fld>
            <a:endParaRPr lang="en-US"/>
          </a:p>
        </p:txBody>
      </p:sp>
    </p:spTree>
    <p:extLst>
      <p:ext uri="{BB962C8B-B14F-4D97-AF65-F5344CB8AC3E}">
        <p14:creationId xmlns:p14="http://schemas.microsoft.com/office/powerpoint/2010/main" val="31080694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lnSpc>
                <a:spcPct val="100000"/>
              </a:lnSpc>
              <a:spcAft>
                <a:spcPct val="0"/>
              </a:spcAft>
              <a:tabLst>
                <a:tab pos="228600" algn="l"/>
              </a:tabLst>
            </a:pPr>
            <a:r>
              <a:rPr lang="en-US" altLang="en-US" sz="3600" dirty="0">
                <a:latin typeface="Arial" panose="020B0604020202020204" pitchFamily="34" charset="0"/>
                <a:ea typeface="Times New Roman" panose="02020603050405020304" pitchFamily="18" charset="0"/>
              </a:rPr>
              <a:t>MANAGING THE CONTROL FUNCTION IN INTERNATIONAL BUSINESS</a:t>
            </a:r>
            <a:endParaRPr lang="en-US" altLang="en-US" sz="2800" dirty="0">
              <a:latin typeface="Arial" panose="020B0604020202020204" pitchFamily="34" charset="0"/>
            </a:endParaRPr>
          </a:p>
        </p:txBody>
      </p:sp>
      <p:sp>
        <p:nvSpPr>
          <p:cNvPr id="3" name="Content Placeholder 2"/>
          <p:cNvSpPr>
            <a:spLocks noGrp="1"/>
          </p:cNvSpPr>
          <p:nvPr>
            <p:ph idx="1"/>
          </p:nvPr>
        </p:nvSpPr>
        <p:spPr/>
        <p:txBody>
          <a:bodyPr>
            <a:noAutofit/>
          </a:bodyPr>
          <a:lstStyle/>
          <a:p>
            <a:pPr marL="0" lvl="0" indent="0" algn="just" eaLnBrk="0" fontAlgn="base" hangingPunct="0">
              <a:lnSpc>
                <a:spcPct val="100000"/>
              </a:lnSpc>
              <a:spcBef>
                <a:spcPct val="0"/>
              </a:spcBef>
              <a:spcAft>
                <a:spcPct val="0"/>
              </a:spcAft>
              <a:buNone/>
              <a:tabLst>
                <a:tab pos="228600" algn="l"/>
              </a:tabLst>
            </a:pPr>
            <a:r>
              <a:rPr lang="en-US" altLang="en-US" sz="2400" b="1" dirty="0" smtClean="0">
                <a:latin typeface="Arial" panose="020B0604020202020204" pitchFamily="34" charset="0"/>
                <a:ea typeface="Times New Roman" panose="02020603050405020304" pitchFamily="18" charset="0"/>
              </a:rPr>
              <a:t>Establishing </a:t>
            </a:r>
            <a:r>
              <a:rPr lang="en-US" altLang="en-US" sz="2400" b="1" dirty="0">
                <a:latin typeface="Arial" panose="020B0604020202020204" pitchFamily="34" charset="0"/>
                <a:ea typeface="Times New Roman" panose="02020603050405020304" pitchFamily="18" charset="0"/>
              </a:rPr>
              <a:t>International Control Systems</a:t>
            </a:r>
            <a:endParaRPr lang="en-US" altLang="en-US" sz="2400" dirty="0">
              <a:latin typeface="Arial" panose="020B0604020202020204" pitchFamily="34" charset="0"/>
            </a:endParaRPr>
          </a:p>
          <a:p>
            <a:pPr algn="just" eaLnBrk="0" fontAlgn="base" hangingPunct="0">
              <a:lnSpc>
                <a:spcPct val="100000"/>
              </a:lnSpc>
              <a:spcBef>
                <a:spcPct val="0"/>
              </a:spcBef>
              <a:spcAft>
                <a:spcPct val="0"/>
              </a:spcAft>
              <a:tabLst>
                <a:tab pos="228600" algn="l"/>
              </a:tabLst>
            </a:pPr>
            <a:r>
              <a:rPr lang="en-US" altLang="en-US" sz="2400" dirty="0">
                <a:latin typeface="Arial" panose="020B0604020202020204" pitchFamily="34" charset="0"/>
                <a:ea typeface="Times New Roman" panose="02020603050405020304" pitchFamily="18" charset="0"/>
              </a:rPr>
              <a:t>Control systems in international business are established through four basic steps.  </a:t>
            </a:r>
            <a:endParaRPr lang="en-US" altLang="en-US" sz="2400" dirty="0" smtClean="0">
              <a:latin typeface="Arial" panose="020B0604020202020204" pitchFamily="34" charset="0"/>
              <a:ea typeface="Times New Roman" panose="02020603050405020304" pitchFamily="18" charset="0"/>
            </a:endParaRPr>
          </a:p>
          <a:p>
            <a:pPr algn="just" eaLnBrk="0" fontAlgn="base" hangingPunct="0">
              <a:lnSpc>
                <a:spcPct val="100000"/>
              </a:lnSpc>
              <a:spcBef>
                <a:spcPct val="0"/>
              </a:spcBef>
              <a:spcAft>
                <a:spcPct val="0"/>
              </a:spcAft>
              <a:tabLst>
                <a:tab pos="228600" algn="l"/>
              </a:tabLst>
            </a:pPr>
            <a:r>
              <a:rPr lang="en-US" altLang="en-US" sz="2400" dirty="0" smtClean="0">
                <a:latin typeface="Arial" panose="020B0604020202020204" pitchFamily="34" charset="0"/>
                <a:ea typeface="Times New Roman" panose="02020603050405020304" pitchFamily="18" charset="0"/>
              </a:rPr>
              <a:t>The </a:t>
            </a:r>
            <a:r>
              <a:rPr lang="en-US" altLang="en-US" sz="2400" dirty="0">
                <a:latin typeface="Arial" panose="020B0604020202020204" pitchFamily="34" charset="0"/>
                <a:ea typeface="Times New Roman" panose="02020603050405020304" pitchFamily="18" charset="0"/>
              </a:rPr>
              <a:t>steps are applicable to any area and any level of control. </a:t>
            </a:r>
            <a:r>
              <a:rPr lang="en-US" altLang="en-US" sz="2400" b="1" dirty="0">
                <a:latin typeface="Arial" panose="020B0604020202020204" pitchFamily="34" charset="0"/>
                <a:ea typeface="Times New Roman" panose="02020603050405020304" pitchFamily="18" charset="0"/>
              </a:rPr>
              <a:t> </a:t>
            </a:r>
            <a:endParaRPr lang="en-US" altLang="en-US" sz="2400" dirty="0">
              <a:latin typeface="Arial" panose="020B0604020202020204" pitchFamily="34" charset="0"/>
            </a:endParaRPr>
          </a:p>
          <a:p>
            <a:pPr marL="0" lvl="0" indent="0" algn="just" eaLnBrk="0" fontAlgn="base" hangingPunct="0">
              <a:lnSpc>
                <a:spcPct val="100000"/>
              </a:lnSpc>
              <a:spcBef>
                <a:spcPct val="0"/>
              </a:spcBef>
              <a:spcAft>
                <a:spcPct val="0"/>
              </a:spcAft>
              <a:buFontTx/>
              <a:buChar char="•"/>
              <a:tabLst>
                <a:tab pos="228600" algn="l"/>
              </a:tabLst>
            </a:pPr>
            <a:r>
              <a:rPr lang="en-US" altLang="en-US" sz="2400" b="1" dirty="0">
                <a:latin typeface="Arial" panose="020B0604020202020204" pitchFamily="34" charset="0"/>
                <a:ea typeface="Times New Roman" panose="02020603050405020304" pitchFamily="18" charset="0"/>
              </a:rPr>
              <a:t>Measure Actual Performance.</a:t>
            </a:r>
            <a:r>
              <a:rPr lang="en-US" altLang="en-US" sz="2400" dirty="0">
                <a:latin typeface="Arial" panose="020B0604020202020204" pitchFamily="34" charset="0"/>
                <a:ea typeface="Times New Roman" panose="02020603050405020304" pitchFamily="18" charset="0"/>
              </a:rPr>
              <a:t>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00000"/>
              </a:lnSpc>
              <a:spcBef>
                <a:spcPct val="0"/>
              </a:spcBef>
              <a:spcAft>
                <a:spcPct val="0"/>
              </a:spcAft>
              <a:buFontTx/>
              <a:buChar char="•"/>
              <a:tabLst>
                <a:tab pos="228600" algn="l"/>
              </a:tabLst>
            </a:pPr>
            <a:r>
              <a:rPr lang="en-US" altLang="en-US" sz="2400" dirty="0" smtClean="0">
                <a:latin typeface="Arial" panose="020B0604020202020204" pitchFamily="34" charset="0"/>
                <a:ea typeface="Times New Roman" panose="02020603050405020304" pitchFamily="18" charset="0"/>
              </a:rPr>
              <a:t>The </a:t>
            </a:r>
            <a:r>
              <a:rPr lang="en-US" altLang="en-US" sz="2400" dirty="0">
                <a:latin typeface="Arial" panose="020B0604020202020204" pitchFamily="34" charset="0"/>
                <a:ea typeface="Times New Roman" panose="02020603050405020304" pitchFamily="18" charset="0"/>
              </a:rPr>
              <a:t>second step in establishing a control system is to develop a valid measure of the performance component being controlled.  </a:t>
            </a:r>
            <a:endParaRPr lang="en-US" altLang="en-US" sz="2400" dirty="0">
              <a:latin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43</a:t>
            </a:fld>
            <a:endParaRPr lang="en-US"/>
          </a:p>
        </p:txBody>
      </p:sp>
    </p:spTree>
    <p:extLst>
      <p:ext uri="{BB962C8B-B14F-4D97-AF65-F5344CB8AC3E}">
        <p14:creationId xmlns:p14="http://schemas.microsoft.com/office/powerpoint/2010/main" val="17915433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lnSpc>
                <a:spcPct val="100000"/>
              </a:lnSpc>
              <a:spcAft>
                <a:spcPct val="0"/>
              </a:spcAft>
              <a:tabLst>
                <a:tab pos="228600" algn="l"/>
              </a:tabLst>
            </a:pPr>
            <a:r>
              <a:rPr lang="en-US" altLang="en-US" sz="3600" dirty="0">
                <a:latin typeface="Arial" panose="020B0604020202020204" pitchFamily="34" charset="0"/>
                <a:ea typeface="Times New Roman" panose="02020603050405020304" pitchFamily="18" charset="0"/>
              </a:rPr>
              <a:t>MANAGING THE CONTROL FUNCTION IN INTERNATIONAL BUSINESS</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490330" y="2121408"/>
            <a:ext cx="7967870" cy="4050792"/>
          </a:xfrm>
        </p:spPr>
        <p:txBody>
          <a:bodyPr>
            <a:noAutofit/>
          </a:bodyPr>
          <a:lstStyle/>
          <a:p>
            <a:pPr marL="0" lvl="0" indent="0" algn="just" eaLnBrk="0" fontAlgn="base" hangingPunct="0">
              <a:lnSpc>
                <a:spcPct val="150000"/>
              </a:lnSpc>
              <a:spcBef>
                <a:spcPct val="0"/>
              </a:spcBef>
              <a:spcAft>
                <a:spcPct val="0"/>
              </a:spcAft>
              <a:buFontTx/>
              <a:buChar char="•"/>
              <a:tabLst>
                <a:tab pos="228600" algn="l"/>
              </a:tabLst>
            </a:pPr>
            <a:r>
              <a:rPr lang="en-US" altLang="en-US" sz="2400" b="1" dirty="0" smtClean="0">
                <a:latin typeface="Arial" panose="020B0604020202020204" pitchFamily="34" charset="0"/>
                <a:ea typeface="Times New Roman" panose="02020603050405020304" pitchFamily="18" charset="0"/>
              </a:rPr>
              <a:t>Compare </a:t>
            </a:r>
            <a:r>
              <a:rPr lang="en-US" altLang="en-US" sz="2400" b="1" dirty="0">
                <a:latin typeface="Arial" panose="020B0604020202020204" pitchFamily="34" charset="0"/>
                <a:ea typeface="Times New Roman" panose="02020603050405020304" pitchFamily="18" charset="0"/>
              </a:rPr>
              <a:t>Performance Against Standards</a:t>
            </a:r>
            <a:r>
              <a:rPr lang="en-US" altLang="en-US" sz="2400" dirty="0">
                <a:latin typeface="Arial" panose="020B0604020202020204" pitchFamily="34" charset="0"/>
                <a:ea typeface="Times New Roman" panose="02020603050405020304" pitchFamily="18" charset="0"/>
              </a:rPr>
              <a:t>.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228600" algn="l"/>
              </a:tabLst>
            </a:pPr>
            <a:r>
              <a:rPr lang="en-US" altLang="en-US" sz="2400" dirty="0" smtClean="0">
                <a:latin typeface="Arial" panose="020B0604020202020204" pitchFamily="34" charset="0"/>
                <a:ea typeface="Times New Roman" panose="02020603050405020304" pitchFamily="18" charset="0"/>
              </a:rPr>
              <a:t>Step </a:t>
            </a:r>
            <a:r>
              <a:rPr lang="en-US" altLang="en-US" sz="2400" dirty="0">
                <a:latin typeface="Arial" panose="020B0604020202020204" pitchFamily="34" charset="0"/>
                <a:ea typeface="Times New Roman" panose="02020603050405020304" pitchFamily="18" charset="0"/>
              </a:rPr>
              <a:t>Three in the process of establishing a control system is to compare measured performance (obtained in Step Two) against the original control standards (specified in Step One).   </a:t>
            </a:r>
            <a:endParaRPr lang="en-US" altLang="en-US" sz="2400" dirty="0" smtClean="0">
              <a:latin typeface="Arial" panose="020B0604020202020204" pitchFamily="34" charset="0"/>
              <a:ea typeface="Times New Roman" panose="02020603050405020304" pitchFamily="18" charset="0"/>
            </a:endParaRPr>
          </a:p>
          <a:p>
            <a:pPr marL="0" lvl="0" indent="0" algn="just" eaLnBrk="0" fontAlgn="base" hangingPunct="0">
              <a:lnSpc>
                <a:spcPct val="150000"/>
              </a:lnSpc>
              <a:spcBef>
                <a:spcPct val="0"/>
              </a:spcBef>
              <a:spcAft>
                <a:spcPct val="0"/>
              </a:spcAft>
              <a:buFontTx/>
              <a:buChar char="•"/>
              <a:tabLst>
                <a:tab pos="228600" algn="l"/>
              </a:tabLst>
            </a:pPr>
            <a:r>
              <a:rPr lang="en-US" altLang="en-US" sz="2400" dirty="0" smtClean="0">
                <a:latin typeface="Arial" panose="020B0604020202020204" pitchFamily="34" charset="0"/>
                <a:ea typeface="Times New Roman" panose="02020603050405020304" pitchFamily="18" charset="0"/>
              </a:rPr>
              <a:t>Depending </a:t>
            </a:r>
            <a:r>
              <a:rPr lang="en-US" altLang="en-US" sz="2400" dirty="0">
                <a:latin typeface="Arial" panose="020B0604020202020204" pitchFamily="34" charset="0"/>
                <a:ea typeface="Times New Roman" panose="02020603050405020304" pitchFamily="18" charset="0"/>
              </a:rPr>
              <a:t>on how well defined control standards and performance measures are, this step may be fairly simple or fairly complicated.  </a:t>
            </a:r>
            <a:endParaRPr lang="en-US" altLang="en-US" sz="2400" b="1" dirty="0">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44</a:t>
            </a:fld>
            <a:endParaRPr lang="en-US"/>
          </a:p>
        </p:txBody>
      </p:sp>
    </p:spTree>
    <p:extLst>
      <p:ext uri="{BB962C8B-B14F-4D97-AF65-F5344CB8AC3E}">
        <p14:creationId xmlns:p14="http://schemas.microsoft.com/office/powerpoint/2010/main" val="42836503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lgn="ctr" eaLnBrk="0" fontAlgn="base" hangingPunct="0">
              <a:lnSpc>
                <a:spcPct val="100000"/>
              </a:lnSpc>
              <a:spcAft>
                <a:spcPct val="0"/>
              </a:spcAft>
              <a:tabLst>
                <a:tab pos="228600" algn="l"/>
              </a:tabLst>
            </a:pPr>
            <a:r>
              <a:rPr lang="en-US" altLang="en-US" sz="3600" dirty="0">
                <a:latin typeface="Arial" panose="020B0604020202020204" pitchFamily="34" charset="0"/>
                <a:ea typeface="Times New Roman" panose="02020603050405020304" pitchFamily="18" charset="0"/>
              </a:rPr>
              <a:t>MANAGING THE CONTROL FUNCTION IN INTERNATIONAL BUSINESS</a:t>
            </a:r>
            <a:endParaRPr lang="en-US" altLang="en-US" sz="2800" dirty="0">
              <a:latin typeface="Arial" panose="020B0604020202020204" pitchFamily="34" charset="0"/>
            </a:endParaRPr>
          </a:p>
        </p:txBody>
      </p:sp>
      <p:sp>
        <p:nvSpPr>
          <p:cNvPr id="3" name="Content Placeholder 2"/>
          <p:cNvSpPr>
            <a:spLocks noGrp="1"/>
          </p:cNvSpPr>
          <p:nvPr>
            <p:ph idx="1"/>
          </p:nvPr>
        </p:nvSpPr>
        <p:spPr>
          <a:xfrm>
            <a:off x="490329" y="2121408"/>
            <a:ext cx="7967871" cy="4050792"/>
          </a:xfrm>
        </p:spPr>
        <p:txBody>
          <a:bodyPr>
            <a:noAutofit/>
          </a:bodyPr>
          <a:lstStyle/>
          <a:p>
            <a:pPr algn="just" eaLnBrk="0" fontAlgn="base" hangingPunct="0">
              <a:lnSpc>
                <a:spcPct val="150000"/>
              </a:lnSpc>
              <a:spcBef>
                <a:spcPct val="0"/>
              </a:spcBef>
              <a:spcAft>
                <a:spcPct val="0"/>
              </a:spcAft>
              <a:tabLst>
                <a:tab pos="228600" algn="l"/>
              </a:tabLst>
            </a:pPr>
            <a:r>
              <a:rPr lang="en-US" altLang="en-US" sz="2400" b="1" dirty="0" smtClean="0">
                <a:latin typeface="Arial" panose="020B0604020202020204" pitchFamily="34" charset="0"/>
                <a:ea typeface="Times New Roman" panose="02020603050405020304" pitchFamily="18" charset="0"/>
              </a:rPr>
              <a:t>Responding </a:t>
            </a:r>
            <a:r>
              <a:rPr lang="en-US" altLang="en-US" sz="2400" b="1" dirty="0">
                <a:latin typeface="Arial" panose="020B0604020202020204" pitchFamily="34" charset="0"/>
                <a:ea typeface="Times New Roman" panose="02020603050405020304" pitchFamily="18" charset="0"/>
              </a:rPr>
              <a:t>to Deviations</a:t>
            </a:r>
            <a:r>
              <a:rPr lang="en-US" altLang="en-US" sz="2400" dirty="0">
                <a:latin typeface="Arial" panose="020B0604020202020204" pitchFamily="34" charset="0"/>
                <a:ea typeface="Times New Roman" panose="02020603050405020304" pitchFamily="18" charset="0"/>
              </a:rPr>
              <a:t>. </a:t>
            </a:r>
            <a:endParaRPr lang="en-US" altLang="en-US" sz="2400" dirty="0" smtClean="0">
              <a:latin typeface="Arial" panose="020B0604020202020204" pitchFamily="34" charset="0"/>
              <a:ea typeface="Times New Roman" panose="02020603050405020304" pitchFamily="18" charset="0"/>
            </a:endParaRPr>
          </a:p>
          <a:p>
            <a:pPr algn="just" eaLnBrk="0" fontAlgn="base" hangingPunct="0">
              <a:lnSpc>
                <a:spcPct val="150000"/>
              </a:lnSpc>
              <a:spcBef>
                <a:spcPct val="0"/>
              </a:spcBef>
              <a:spcAft>
                <a:spcPct val="0"/>
              </a:spcAft>
              <a:tabLst>
                <a:tab pos="228600" algn="l"/>
              </a:tabLst>
            </a:pPr>
            <a:r>
              <a:rPr lang="en-US" altLang="en-US" sz="2400" dirty="0" smtClean="0">
                <a:latin typeface="Arial" panose="020B0604020202020204" pitchFamily="34" charset="0"/>
                <a:ea typeface="Times New Roman" panose="02020603050405020304" pitchFamily="18" charset="0"/>
              </a:rPr>
              <a:t>The </a:t>
            </a:r>
            <a:r>
              <a:rPr lang="en-US" altLang="en-US" sz="2400" dirty="0">
                <a:latin typeface="Arial" panose="020B0604020202020204" pitchFamily="34" charset="0"/>
                <a:ea typeface="Times New Roman" panose="02020603050405020304" pitchFamily="18" charset="0"/>
              </a:rPr>
              <a:t>last step in the process is responding to deviations that are observed in Step Three.   </a:t>
            </a:r>
            <a:endParaRPr lang="en-US" altLang="en-US" sz="2400" dirty="0" smtClean="0">
              <a:latin typeface="Arial" panose="020B0604020202020204" pitchFamily="34" charset="0"/>
              <a:ea typeface="Times New Roman" panose="02020603050405020304" pitchFamily="18" charset="0"/>
            </a:endParaRPr>
          </a:p>
          <a:p>
            <a:pPr algn="just" eaLnBrk="0" fontAlgn="base" hangingPunct="0">
              <a:lnSpc>
                <a:spcPct val="150000"/>
              </a:lnSpc>
              <a:spcBef>
                <a:spcPct val="0"/>
              </a:spcBef>
              <a:spcAft>
                <a:spcPct val="0"/>
              </a:spcAft>
              <a:tabLst>
                <a:tab pos="228600" algn="l"/>
              </a:tabLst>
            </a:pPr>
            <a:r>
              <a:rPr lang="en-US" altLang="en-US" sz="2400" dirty="0" smtClean="0">
                <a:latin typeface="Arial" panose="020B0604020202020204" pitchFamily="34" charset="0"/>
                <a:ea typeface="Times New Roman" panose="02020603050405020304" pitchFamily="18" charset="0"/>
              </a:rPr>
              <a:t>The </a:t>
            </a:r>
            <a:r>
              <a:rPr lang="en-US" altLang="en-US" sz="2400" dirty="0">
                <a:latin typeface="Arial" panose="020B0604020202020204" pitchFamily="34" charset="0"/>
                <a:ea typeface="Times New Roman" panose="02020603050405020304" pitchFamily="18" charset="0"/>
              </a:rPr>
              <a:t>three possible outcomes of this comparison are the control standard was met; the control standard was not met; and the control standard was exceeded.  </a:t>
            </a:r>
            <a:endParaRPr lang="en-US" altLang="en-US" sz="2400" dirty="0" smtClean="0">
              <a:latin typeface="Arial" panose="020B0604020202020204" pitchFamily="34" charset="0"/>
              <a:ea typeface="Times New Roman" panose="02020603050405020304" pitchFamily="18" charset="0"/>
            </a:endParaRPr>
          </a:p>
          <a:p>
            <a:pPr algn="just" eaLnBrk="0" fontAlgn="base" hangingPunct="0">
              <a:lnSpc>
                <a:spcPct val="150000"/>
              </a:lnSpc>
              <a:spcBef>
                <a:spcPct val="0"/>
              </a:spcBef>
              <a:spcAft>
                <a:spcPct val="0"/>
              </a:spcAft>
              <a:tabLst>
                <a:tab pos="228600" algn="l"/>
              </a:tabLst>
            </a:pPr>
            <a:r>
              <a:rPr lang="en-US" altLang="en-US" sz="2400" dirty="0" smtClean="0">
                <a:latin typeface="Arial" panose="020B0604020202020204" pitchFamily="34" charset="0"/>
                <a:ea typeface="Times New Roman" panose="02020603050405020304" pitchFamily="18" charset="0"/>
              </a:rPr>
              <a:t>Responses </a:t>
            </a:r>
            <a:r>
              <a:rPr lang="en-US" altLang="en-US" sz="2400" dirty="0">
                <a:latin typeface="Arial" panose="020B0604020202020204" pitchFamily="34" charset="0"/>
                <a:ea typeface="Times New Roman" panose="02020603050405020304" pitchFamily="18" charset="0"/>
              </a:rPr>
              <a:t>will vary depending on which situation has occurred.</a:t>
            </a:r>
            <a:endParaRPr lang="en-US" sz="2400" dirty="0"/>
          </a:p>
        </p:txBody>
      </p:sp>
      <p:sp>
        <p:nvSpPr>
          <p:cNvPr id="4" name="Slide Number Placeholder 3"/>
          <p:cNvSpPr>
            <a:spLocks noGrp="1"/>
          </p:cNvSpPr>
          <p:nvPr>
            <p:ph type="sldNum" sz="quarter" idx="12"/>
          </p:nvPr>
        </p:nvSpPr>
        <p:spPr/>
        <p:txBody>
          <a:bodyPr/>
          <a:lstStyle/>
          <a:p>
            <a:fld id="{407D89CC-3C67-4A63-8802-D25C1B6F0402}" type="slidenum">
              <a:rPr lang="en-US" smtClean="0"/>
              <a:t>45</a:t>
            </a:fld>
            <a:endParaRPr lang="en-US"/>
          </a:p>
        </p:txBody>
      </p:sp>
    </p:spTree>
    <p:extLst>
      <p:ext uri="{BB962C8B-B14F-4D97-AF65-F5344CB8AC3E}">
        <p14:creationId xmlns:p14="http://schemas.microsoft.com/office/powerpoint/2010/main" val="6374652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035" y="484632"/>
            <a:ext cx="8246165" cy="973107"/>
          </a:xfrm>
        </p:spPr>
        <p:txBody>
          <a:bodyPr>
            <a:normAutofit/>
          </a:bodyPr>
          <a:lstStyle/>
          <a:p>
            <a:pPr algn="ctr"/>
            <a:r>
              <a:rPr lang="en-US" sz="3600" dirty="0">
                <a:latin typeface="Arial" panose="020B0604020202020204" pitchFamily="34" charset="0"/>
                <a:cs typeface="Arial" panose="020B0604020202020204" pitchFamily="34" charset="0"/>
              </a:rPr>
              <a:t>Essential Control Techniques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5800" y="1457739"/>
            <a:ext cx="7772400" cy="4714461"/>
          </a:xfrm>
        </p:spPr>
        <p:txBody>
          <a:bodyPr>
            <a:noAutofit/>
          </a:bodyPr>
          <a:lstStyle/>
          <a:p>
            <a:pPr lvl="0" algn="just">
              <a:lnSpc>
                <a:spcPct val="100000"/>
              </a:lnSpc>
            </a:pPr>
            <a:r>
              <a:rPr lang="en-US" sz="2400" b="1" dirty="0" smtClean="0">
                <a:latin typeface="Arial" panose="020B0604020202020204" pitchFamily="34" charset="0"/>
                <a:cs typeface="Arial" panose="020B0604020202020204" pitchFamily="34" charset="0"/>
              </a:rPr>
              <a:t>Accounting </a:t>
            </a:r>
            <a:r>
              <a:rPr lang="en-US" sz="2400" b="1" dirty="0">
                <a:latin typeface="Arial" panose="020B0604020202020204" pitchFamily="34" charset="0"/>
                <a:cs typeface="Arial" panose="020B0604020202020204" pitchFamily="34" charset="0"/>
              </a:rPr>
              <a:t>Systems.</a:t>
            </a:r>
            <a:r>
              <a:rPr lang="en-US" sz="2400" dirty="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lvl="0" algn="just">
              <a:lnSpc>
                <a:spcPct val="100000"/>
              </a:lnSpc>
            </a:pPr>
            <a:r>
              <a:rPr lang="en-US" sz="2400" dirty="0" smtClean="0">
                <a:latin typeface="Arial" panose="020B0604020202020204" pitchFamily="34" charset="0"/>
                <a:cs typeface="Arial" panose="020B0604020202020204" pitchFamily="34" charset="0"/>
              </a:rPr>
              <a:t>Accounting </a:t>
            </a:r>
            <a:r>
              <a:rPr lang="en-US" sz="2400" dirty="0">
                <a:latin typeface="Arial" panose="020B0604020202020204" pitchFamily="34" charset="0"/>
                <a:cs typeface="Arial" panose="020B0604020202020204" pitchFamily="34" charset="0"/>
              </a:rPr>
              <a:t>is a comprehensive system for collecting, analyzing, and communicating information about an organization’s financial resources.   </a:t>
            </a:r>
            <a:endParaRPr lang="en-US" sz="2400" dirty="0" smtClean="0">
              <a:latin typeface="Arial" panose="020B0604020202020204" pitchFamily="34" charset="0"/>
              <a:cs typeface="Arial" panose="020B0604020202020204" pitchFamily="34" charset="0"/>
            </a:endParaRPr>
          </a:p>
          <a:p>
            <a:pPr lvl="0" algn="just">
              <a:lnSpc>
                <a:spcPct val="100000"/>
              </a:lnSpc>
            </a:pPr>
            <a:r>
              <a:rPr lang="en-US" sz="2400" dirty="0" smtClean="0">
                <a:latin typeface="Arial" panose="020B0604020202020204" pitchFamily="34" charset="0"/>
                <a:cs typeface="Arial" panose="020B0604020202020204" pitchFamily="34" charset="0"/>
              </a:rPr>
              <a:t>Because </a:t>
            </a:r>
            <a:r>
              <a:rPr lang="en-US" sz="2400" dirty="0">
                <a:latin typeface="Arial" panose="020B0604020202020204" pitchFamily="34" charset="0"/>
                <a:cs typeface="Arial" panose="020B0604020202020204" pitchFamily="34" charset="0"/>
              </a:rPr>
              <a:t>accounting procedures are heavily regulated, comparisons between the financial performance of firms within a given country are easy. </a:t>
            </a:r>
            <a:endParaRPr lang="en-US" sz="2400" dirty="0" smtClean="0">
              <a:latin typeface="Arial" panose="020B0604020202020204" pitchFamily="34" charset="0"/>
              <a:cs typeface="Arial" panose="020B0604020202020204" pitchFamily="34" charset="0"/>
            </a:endParaRPr>
          </a:p>
          <a:p>
            <a:pPr lvl="0" algn="just">
              <a:lnSpc>
                <a:spcPct val="100000"/>
              </a:lnSpc>
            </a:pPr>
            <a:r>
              <a:rPr lang="en-US" sz="2400" dirty="0" smtClean="0">
                <a:latin typeface="Arial" panose="020B0604020202020204" pitchFamily="34" charset="0"/>
                <a:cs typeface="Arial" panose="020B0604020202020204" pitchFamily="34" charset="0"/>
              </a:rPr>
              <a:t>International </a:t>
            </a:r>
            <a:r>
              <a:rPr lang="en-US" sz="2400" dirty="0">
                <a:latin typeface="Arial" panose="020B0604020202020204" pitchFamily="34" charset="0"/>
                <a:cs typeface="Arial" panose="020B0604020202020204" pitchFamily="34" charset="0"/>
              </a:rPr>
              <a:t>companies, however, must frequently deal with situations in which the accounting standards and procedures in one country are incompatible with those in another country.  </a:t>
            </a:r>
            <a:endParaRPr lang="en-US" sz="24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46</a:t>
            </a:fld>
            <a:endParaRPr lang="en-US"/>
          </a:p>
        </p:txBody>
      </p:sp>
    </p:spTree>
    <p:extLst>
      <p:ext uri="{BB962C8B-B14F-4D97-AF65-F5344CB8AC3E}">
        <p14:creationId xmlns:p14="http://schemas.microsoft.com/office/powerpoint/2010/main" val="29346510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035" y="484632"/>
            <a:ext cx="8246165" cy="973107"/>
          </a:xfrm>
        </p:spPr>
        <p:txBody>
          <a:bodyPr>
            <a:normAutofit/>
          </a:bodyPr>
          <a:lstStyle/>
          <a:p>
            <a:pPr algn="ctr"/>
            <a:r>
              <a:rPr lang="en-US" sz="3600" dirty="0">
                <a:latin typeface="Arial" panose="020B0604020202020204" pitchFamily="34" charset="0"/>
                <a:cs typeface="Arial" panose="020B0604020202020204" pitchFamily="34" charset="0"/>
              </a:rPr>
              <a:t>Essential Control Techniques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5800" y="1457739"/>
            <a:ext cx="7772400" cy="4714461"/>
          </a:xfrm>
        </p:spPr>
        <p:txBody>
          <a:bodyPr>
            <a:noAutofit/>
          </a:bodyPr>
          <a:lstStyle/>
          <a:p>
            <a:pPr lvl="0" algn="just">
              <a:lnSpc>
                <a:spcPct val="100000"/>
              </a:lnSpc>
            </a:pPr>
            <a:r>
              <a:rPr lang="en-US" sz="2400" dirty="0" smtClean="0">
                <a:latin typeface="Arial" panose="020B0604020202020204" pitchFamily="34" charset="0"/>
                <a:cs typeface="Arial" panose="020B0604020202020204" pitchFamily="34" charset="0"/>
              </a:rPr>
              <a:t>Not </a:t>
            </a:r>
            <a:r>
              <a:rPr lang="en-US" sz="2400" dirty="0">
                <a:latin typeface="Arial" panose="020B0604020202020204" pitchFamily="34" charset="0"/>
                <a:cs typeface="Arial" panose="020B0604020202020204" pitchFamily="34" charset="0"/>
              </a:rPr>
              <a:t>only must an MNC translate the accounting records of each subsidiary into the parent company’s currency using the parent company’s accounting procedures, but an MNC must also decide whether subsidiaries will be evaluated on the basis of their accounting practices or those of the MNC.  </a:t>
            </a:r>
          </a:p>
          <a:p>
            <a:pPr algn="just">
              <a:lnSpc>
                <a:spcPct val="100000"/>
              </a:lnSpc>
            </a:pPr>
            <a:r>
              <a:rPr lang="en-US" sz="2400" dirty="0">
                <a:latin typeface="Arial" panose="020B0604020202020204" pitchFamily="34" charset="0"/>
                <a:cs typeface="Arial" panose="020B0604020202020204" pitchFamily="34" charset="0"/>
              </a:rPr>
              <a:t> </a:t>
            </a:r>
            <a:r>
              <a:rPr lang="en-US" sz="2400" b="1" dirty="0" smtClean="0">
                <a:latin typeface="Arial" panose="020B0604020202020204" pitchFamily="34" charset="0"/>
                <a:cs typeface="Arial" panose="020B0604020202020204" pitchFamily="34" charset="0"/>
              </a:rPr>
              <a:t>Procedures</a:t>
            </a:r>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Most </a:t>
            </a:r>
            <a:r>
              <a:rPr lang="en-US" sz="2400" dirty="0">
                <a:latin typeface="Arial" panose="020B0604020202020204" pitchFamily="34" charset="0"/>
                <a:cs typeface="Arial" panose="020B0604020202020204" pitchFamily="34" charset="0"/>
              </a:rPr>
              <a:t>firms use a variety of procedures to maintain effective control.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b="1" dirty="0" smtClean="0">
                <a:latin typeface="Arial" panose="020B0604020202020204" pitchFamily="34" charset="0"/>
                <a:cs typeface="Arial" panose="020B0604020202020204" pitchFamily="34" charset="0"/>
              </a:rPr>
              <a:t>Performance Ratios</a:t>
            </a:r>
            <a:r>
              <a:rPr lang="en-US" sz="2400" dirty="0" smtClean="0">
                <a:latin typeface="Arial" panose="020B0604020202020204" pitchFamily="34" charset="0"/>
                <a:cs typeface="Arial" panose="020B0604020202020204" pitchFamily="34" charset="0"/>
              </a:rPr>
              <a:t>. Performance </a:t>
            </a:r>
            <a:r>
              <a:rPr lang="en-US" sz="2400" dirty="0">
                <a:latin typeface="Arial" panose="020B0604020202020204" pitchFamily="34" charset="0"/>
                <a:cs typeface="Arial" panose="020B0604020202020204" pitchFamily="34" charset="0"/>
              </a:rPr>
              <a:t>ratios, such as inventory turnover, are also commonly used by international businesses.   </a:t>
            </a:r>
            <a:endParaRPr lang="en-US" sz="2400" dirty="0">
              <a:latin typeface="Arial" panose="020B0604020202020204" pitchFamily="34" charset="0"/>
              <a:cs typeface="Arial" panose="020B0604020202020204" pitchFamily="34" charset="0"/>
            </a:endParaRPr>
          </a:p>
          <a:p>
            <a:pPr marL="0" indent="0" algn="just">
              <a:lnSpc>
                <a:spcPct val="100000"/>
              </a:lnSpc>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47</a:t>
            </a:fld>
            <a:endParaRPr lang="en-US"/>
          </a:p>
        </p:txBody>
      </p:sp>
    </p:spTree>
    <p:extLst>
      <p:ext uri="{BB962C8B-B14F-4D97-AF65-F5344CB8AC3E}">
        <p14:creationId xmlns:p14="http://schemas.microsoft.com/office/powerpoint/2010/main" val="7156273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3"/>
            <a:ext cx="7772400" cy="1330916"/>
          </a:xfrm>
        </p:spPr>
        <p:txBody>
          <a:bodyPr>
            <a:normAutofit/>
          </a:bodyPr>
          <a:lstStyle/>
          <a:p>
            <a:pPr algn="ctr"/>
            <a:r>
              <a:rPr lang="en-US" sz="3600" dirty="0">
                <a:latin typeface="Arial" panose="020B0604020202020204" pitchFamily="34" charset="0"/>
                <a:cs typeface="Arial" panose="020B0604020202020204" pitchFamily="34" charset="0"/>
              </a:rPr>
              <a:t>Behavior Aspects of International Control</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57809" y="1722783"/>
            <a:ext cx="8100391" cy="4638260"/>
          </a:xfrm>
        </p:spPr>
        <p:txBody>
          <a:bodyPr>
            <a:noAutofit/>
          </a:bodyPr>
          <a:lstStyle/>
          <a:p>
            <a:pPr algn="just">
              <a:lnSpc>
                <a:spcPct val="100000"/>
              </a:lnSpc>
            </a:pPr>
            <a:r>
              <a:rPr lang="en-US" sz="2300" dirty="0" smtClean="0">
                <a:latin typeface="Arial" panose="020B0604020202020204" pitchFamily="34" charset="0"/>
                <a:cs typeface="Arial" panose="020B0604020202020204" pitchFamily="34" charset="0"/>
              </a:rPr>
              <a:t>Human </a:t>
            </a:r>
            <a:r>
              <a:rPr lang="en-US" sz="2300" dirty="0">
                <a:latin typeface="Arial" panose="020B0604020202020204" pitchFamily="34" charset="0"/>
                <a:cs typeface="Arial" panose="020B0604020202020204" pitchFamily="34" charset="0"/>
              </a:rPr>
              <a:t>behavior plays a role in the effectiveness of control systems.  For example, some people resist control.     </a:t>
            </a:r>
          </a:p>
          <a:p>
            <a:pPr algn="just">
              <a:lnSpc>
                <a:spcPct val="100000"/>
              </a:lnSpc>
            </a:pPr>
            <a:r>
              <a:rPr lang="en-US" sz="2300" dirty="0">
                <a:latin typeface="Arial" panose="020B0604020202020204" pitchFamily="34" charset="0"/>
                <a:cs typeface="Arial" panose="020B0604020202020204" pitchFamily="34" charset="0"/>
              </a:rPr>
              <a:t> </a:t>
            </a:r>
            <a:r>
              <a:rPr lang="en-US" sz="2300" b="1" dirty="0" smtClean="0">
                <a:latin typeface="Arial" panose="020B0604020202020204" pitchFamily="34" charset="0"/>
                <a:cs typeface="Arial" panose="020B0604020202020204" pitchFamily="34" charset="0"/>
              </a:rPr>
              <a:t>Resistance </a:t>
            </a:r>
            <a:r>
              <a:rPr lang="en-US" sz="2300" b="1" dirty="0">
                <a:latin typeface="Arial" panose="020B0604020202020204" pitchFamily="34" charset="0"/>
                <a:cs typeface="Arial" panose="020B0604020202020204" pitchFamily="34" charset="0"/>
              </a:rPr>
              <a:t>to Control</a:t>
            </a:r>
            <a:r>
              <a:rPr lang="en-US" sz="2300" dirty="0">
                <a:latin typeface="Arial" panose="020B0604020202020204" pitchFamily="34" charset="0"/>
                <a:cs typeface="Arial" panose="020B0604020202020204" pitchFamily="34" charset="0"/>
              </a:rPr>
              <a:t>. Control may be resisted for several reasons.  For example, most people will resist </a:t>
            </a:r>
            <a:r>
              <a:rPr lang="en-US" sz="2300" dirty="0" smtClean="0">
                <a:latin typeface="Arial" panose="020B0604020202020204" pitchFamily="34" charset="0"/>
                <a:cs typeface="Arial" panose="020B0604020202020204" pitchFamily="34" charset="0"/>
              </a:rPr>
              <a:t>over control </a:t>
            </a:r>
            <a:r>
              <a:rPr lang="en-US" sz="2300" dirty="0">
                <a:latin typeface="Arial" panose="020B0604020202020204" pitchFamily="34" charset="0"/>
                <a:cs typeface="Arial" panose="020B0604020202020204" pitchFamily="34" charset="0"/>
              </a:rPr>
              <a:t>(when an organization tries to exert more control over individuals than they think is appropriate).  </a:t>
            </a:r>
            <a:r>
              <a:rPr lang="en-US" sz="2300" dirty="0" smtClean="0">
                <a:latin typeface="Arial" panose="020B0604020202020204" pitchFamily="34" charset="0"/>
                <a:cs typeface="Arial" panose="020B0604020202020204" pitchFamily="34" charset="0"/>
              </a:rPr>
              <a:t> </a:t>
            </a:r>
            <a:endParaRPr lang="en-US" sz="2300" dirty="0">
              <a:latin typeface="Arial" panose="020B0604020202020204" pitchFamily="34" charset="0"/>
              <a:cs typeface="Arial" panose="020B0604020202020204" pitchFamily="34" charset="0"/>
            </a:endParaRPr>
          </a:p>
          <a:p>
            <a:pPr lvl="0" algn="just">
              <a:lnSpc>
                <a:spcPct val="100000"/>
              </a:lnSpc>
            </a:pPr>
            <a:r>
              <a:rPr lang="en-US" sz="2300" dirty="0">
                <a:latin typeface="Arial" panose="020B0604020202020204" pitchFamily="34" charset="0"/>
                <a:cs typeface="Arial" panose="020B0604020202020204" pitchFamily="34" charset="0"/>
              </a:rPr>
              <a:t>People may also resist control if they feel that it is not focused appropriately.   For example, they may feel that the organization is inadvertently trying to control the wrong things.  </a:t>
            </a:r>
            <a:r>
              <a:rPr lang="en-US" sz="2300" dirty="0" smtClean="0">
                <a:latin typeface="Arial" panose="020B0604020202020204" pitchFamily="34" charset="0"/>
                <a:cs typeface="Arial" panose="020B0604020202020204" pitchFamily="34" charset="0"/>
              </a:rPr>
              <a:t> </a:t>
            </a:r>
          </a:p>
          <a:p>
            <a:pPr algn="just">
              <a:lnSpc>
                <a:spcPct val="100000"/>
              </a:lnSpc>
            </a:pPr>
            <a:r>
              <a:rPr lang="en-US" sz="2300" dirty="0">
                <a:latin typeface="Arial" panose="020B0604020202020204" pitchFamily="34" charset="0"/>
                <a:cs typeface="Arial" panose="020B0604020202020204" pitchFamily="34" charset="0"/>
              </a:rPr>
              <a:t>Finally, people may resist control because it increases their accountability. </a:t>
            </a:r>
          </a:p>
          <a:p>
            <a:pPr marL="0" lvl="0" indent="0" algn="just">
              <a:lnSpc>
                <a:spcPct val="100000"/>
              </a:lnSpc>
              <a:buNone/>
            </a:pPr>
            <a:endParaRPr lang="en-US" sz="2400" dirty="0">
              <a:latin typeface="Arial" panose="020B0604020202020204" pitchFamily="34" charset="0"/>
              <a:cs typeface="Arial" panose="020B0604020202020204" pitchFamily="34" charset="0"/>
            </a:endParaRPr>
          </a:p>
          <a:p>
            <a:pPr marL="0" lvl="0" indent="0" algn="just">
              <a:lnSpc>
                <a:spcPct val="100000"/>
              </a:lnSpc>
              <a:buNone/>
            </a:pP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48</a:t>
            </a:fld>
            <a:endParaRPr lang="en-US"/>
          </a:p>
        </p:txBody>
      </p:sp>
    </p:spTree>
    <p:extLst>
      <p:ext uri="{BB962C8B-B14F-4D97-AF65-F5344CB8AC3E}">
        <p14:creationId xmlns:p14="http://schemas.microsoft.com/office/powerpoint/2010/main" val="25056395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3"/>
            <a:ext cx="7772400" cy="1330916"/>
          </a:xfrm>
        </p:spPr>
        <p:txBody>
          <a:bodyPr>
            <a:normAutofit/>
          </a:bodyPr>
          <a:lstStyle/>
          <a:p>
            <a:pPr algn="ctr"/>
            <a:r>
              <a:rPr lang="en-US" sz="3600" dirty="0">
                <a:latin typeface="Arial" panose="020B0604020202020204" pitchFamily="34" charset="0"/>
                <a:cs typeface="Arial" panose="020B0604020202020204" pitchFamily="34" charset="0"/>
              </a:rPr>
              <a:t>Behavior Aspects of International Control</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5800" y="1815549"/>
            <a:ext cx="7772400" cy="4356651"/>
          </a:xfrm>
        </p:spPr>
        <p:txBody>
          <a:bodyPr>
            <a:noAutofit/>
          </a:bodyPr>
          <a:lstStyle/>
          <a:p>
            <a:pPr algn="just">
              <a:lnSpc>
                <a:spcPct val="100000"/>
              </a:lnSpc>
            </a:pPr>
            <a:r>
              <a:rPr lang="en-US" sz="2400" b="1" dirty="0" smtClean="0">
                <a:latin typeface="Arial" panose="020B0604020202020204" pitchFamily="34" charset="0"/>
                <a:cs typeface="Arial" panose="020B0604020202020204" pitchFamily="34" charset="0"/>
              </a:rPr>
              <a:t>Overcoming </a:t>
            </a:r>
            <a:r>
              <a:rPr lang="en-US" sz="2400" b="1" dirty="0">
                <a:latin typeface="Arial" panose="020B0604020202020204" pitchFamily="34" charset="0"/>
                <a:cs typeface="Arial" panose="020B0604020202020204" pitchFamily="34" charset="0"/>
              </a:rPr>
              <a:t>Resistance to Control</a:t>
            </a:r>
            <a:r>
              <a:rPr lang="en-US" sz="2400" dirty="0">
                <a:latin typeface="Arial" panose="020B0604020202020204" pitchFamily="34" charset="0"/>
                <a:cs typeface="Arial" panose="020B0604020202020204" pitchFamily="34" charset="0"/>
              </a:rPr>
              <a:t>.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Resistance </a:t>
            </a:r>
            <a:r>
              <a:rPr lang="en-US" sz="2400" dirty="0">
                <a:latin typeface="Arial" panose="020B0604020202020204" pitchFamily="34" charset="0"/>
                <a:cs typeface="Arial" panose="020B0604020202020204" pitchFamily="34" charset="0"/>
              </a:rPr>
              <a:t>to control can be minimized in several ways depending on the culture in question.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First</a:t>
            </a:r>
            <a:r>
              <a:rPr lang="en-US" sz="2400" dirty="0">
                <a:latin typeface="Arial" panose="020B0604020202020204" pitchFamily="34" charset="0"/>
                <a:cs typeface="Arial" panose="020B0604020202020204" pitchFamily="34" charset="0"/>
              </a:rPr>
              <a:t>, if the employees who are going to be affected by new controls are allowed to participate in the planning and implementation of the system, they will be less likely to resist it.  </a:t>
            </a:r>
            <a:endParaRPr lang="en-US" sz="2400" dirty="0" smtClean="0">
              <a:latin typeface="Arial" panose="020B0604020202020204" pitchFamily="34" charset="0"/>
              <a:cs typeface="Arial" panose="020B0604020202020204" pitchFamily="34" charset="0"/>
            </a:endParaRPr>
          </a:p>
          <a:p>
            <a:pPr algn="just">
              <a:lnSpc>
                <a:spcPct val="100000"/>
              </a:lnSpc>
            </a:pPr>
            <a:r>
              <a:rPr lang="en-US" sz="2400" dirty="0" smtClean="0">
                <a:latin typeface="Arial" panose="020B0604020202020204" pitchFamily="34" charset="0"/>
                <a:cs typeface="Arial" panose="020B0604020202020204" pitchFamily="34" charset="0"/>
              </a:rPr>
              <a:t>Second</a:t>
            </a:r>
            <a:r>
              <a:rPr lang="en-US" sz="2400" dirty="0">
                <a:latin typeface="Arial" panose="020B0604020202020204" pitchFamily="34" charset="0"/>
                <a:cs typeface="Arial" panose="020B0604020202020204" pitchFamily="34" charset="0"/>
              </a:rPr>
              <a:t>, control systems should be developed with an appropriate focus and reasonable accountability.  </a:t>
            </a:r>
            <a:endParaRPr lang="en-US" sz="240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49</a:t>
            </a:fld>
            <a:endParaRPr lang="en-US"/>
          </a:p>
        </p:txBody>
      </p:sp>
    </p:spTree>
    <p:extLst>
      <p:ext uri="{BB962C8B-B14F-4D97-AF65-F5344CB8AC3E}">
        <p14:creationId xmlns:p14="http://schemas.microsoft.com/office/powerpoint/2010/main" val="10737832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3"/>
            <a:ext cx="7772400" cy="1330916"/>
          </a:xfrm>
        </p:spPr>
        <p:txBody>
          <a:bodyPr>
            <a:normAutofit/>
          </a:bodyPr>
          <a:lstStyle/>
          <a:p>
            <a:pPr algn="ctr"/>
            <a:r>
              <a:rPr lang="en-US" sz="3600" dirty="0">
                <a:latin typeface="Arial" panose="020B0604020202020204" pitchFamily="34" charset="0"/>
                <a:cs typeface="Arial" panose="020B0604020202020204" pitchFamily="34" charset="0"/>
              </a:rPr>
              <a:t>Behavior Aspects of International Control</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85800" y="1815549"/>
            <a:ext cx="7772400" cy="4356651"/>
          </a:xfrm>
        </p:spPr>
        <p:txBody>
          <a:bodyPr>
            <a:noAutofit/>
          </a:bodyPr>
          <a:lstStyle/>
          <a:p>
            <a:pPr algn="just">
              <a:lnSpc>
                <a:spcPct val="150000"/>
              </a:lnSpc>
            </a:pPr>
            <a:r>
              <a:rPr lang="en-US" sz="2400" dirty="0" smtClean="0">
                <a:latin typeface="Arial" panose="020B0604020202020204" pitchFamily="34" charset="0"/>
                <a:cs typeface="Arial" panose="020B0604020202020204" pitchFamily="34" charset="0"/>
              </a:rPr>
              <a:t>Third</a:t>
            </a:r>
            <a:r>
              <a:rPr lang="en-US" sz="2400" dirty="0">
                <a:latin typeface="Arial" panose="020B0604020202020204" pitchFamily="34" charset="0"/>
                <a:cs typeface="Arial" panose="020B0604020202020204" pitchFamily="34" charset="0"/>
              </a:rPr>
              <a:t>, diagnostic mechanisms for addressing unacceptable deviations should be developed. </a:t>
            </a:r>
          </a:p>
          <a:p>
            <a:pPr algn="just">
              <a:lnSpc>
                <a:spcPct val="150000"/>
              </a:lnSpc>
            </a:pPr>
            <a:r>
              <a:rPr lang="en-US" sz="2400" dirty="0">
                <a:latin typeface="Arial" panose="020B0604020202020204" pitchFamily="34" charset="0"/>
                <a:cs typeface="Arial" panose="020B0604020202020204" pitchFamily="34" charset="0"/>
              </a:rPr>
              <a:t>Finally, companies may try to alter behavior variations associated with national culture by hiring individuals that will fit into the company’s corporate culture and by providing management development programs that impart the company’s corporate culture.</a:t>
            </a:r>
          </a:p>
        </p:txBody>
      </p:sp>
      <p:sp>
        <p:nvSpPr>
          <p:cNvPr id="4" name="Slide Number Placeholder 3"/>
          <p:cNvSpPr>
            <a:spLocks noGrp="1"/>
          </p:cNvSpPr>
          <p:nvPr>
            <p:ph type="sldNum" sz="quarter" idx="12"/>
          </p:nvPr>
        </p:nvSpPr>
        <p:spPr/>
        <p:txBody>
          <a:bodyPr/>
          <a:lstStyle/>
          <a:p>
            <a:fld id="{407D89CC-3C67-4A63-8802-D25C1B6F0402}" type="slidenum">
              <a:rPr lang="en-US" smtClean="0"/>
              <a:t>50</a:t>
            </a:fld>
            <a:endParaRPr lang="en-US"/>
          </a:p>
        </p:txBody>
      </p:sp>
    </p:spTree>
    <p:extLst>
      <p:ext uri="{BB962C8B-B14F-4D97-AF65-F5344CB8AC3E}">
        <p14:creationId xmlns:p14="http://schemas.microsoft.com/office/powerpoint/2010/main" val="18685267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p15:prstTrans prst="wind"/>
      </p:transition>
    </mc:Choice>
    <mc:Fallback>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58128"/>
            <a:ext cx="7772400" cy="747820"/>
          </a:xfrm>
        </p:spPr>
        <p:txBody>
          <a:bodyPr>
            <a:normAutofit/>
          </a:bodyPr>
          <a:lstStyle/>
          <a:p>
            <a:pPr algn="ctr"/>
            <a:r>
              <a:rPr lang="en-US" sz="3600" dirty="0" smtClean="0">
                <a:latin typeface="Arial" panose="020B0604020202020204" pitchFamily="34" charset="0"/>
                <a:cs typeface="Arial" panose="020B0604020202020204" pitchFamily="34" charset="0"/>
              </a:rPr>
              <a:t>summary</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90330" y="1205947"/>
            <a:ext cx="7967870" cy="5261113"/>
          </a:xfrm>
        </p:spPr>
        <p:txBody>
          <a:bodyPr>
            <a:normAutofit fontScale="92500"/>
          </a:bodyPr>
          <a:lstStyle/>
          <a:p>
            <a:pPr algn="just">
              <a:lnSpc>
                <a:spcPct val="120000"/>
              </a:lnSpc>
            </a:pPr>
            <a:r>
              <a:rPr lang="en-US" sz="2600" dirty="0" smtClean="0">
                <a:latin typeface="Arial" panose="020B0604020202020204" pitchFamily="34" charset="0"/>
                <a:cs typeface="Arial" panose="020B0604020202020204" pitchFamily="34" charset="0"/>
              </a:rPr>
              <a:t>Introduction</a:t>
            </a:r>
          </a:p>
          <a:p>
            <a:pPr algn="just">
              <a:lnSpc>
                <a:spcPct val="120000"/>
              </a:lnSpc>
            </a:pPr>
            <a:r>
              <a:rPr lang="en-US" altLang="en-US" sz="2600" dirty="0" smtClean="0">
                <a:latin typeface="Arial" panose="020B0604020202020204" pitchFamily="34" charset="0"/>
                <a:ea typeface="Times New Roman" panose="02020603050405020304" pitchFamily="18" charset="0"/>
              </a:rPr>
              <a:t>The Nature of International Organization Design</a:t>
            </a:r>
          </a:p>
          <a:p>
            <a:pPr algn="just">
              <a:lnSpc>
                <a:spcPct val="120000"/>
              </a:lnSpc>
            </a:pPr>
            <a:r>
              <a:rPr lang="en-US" altLang="en-US" sz="2600" dirty="0" smtClean="0">
                <a:latin typeface="Arial" panose="020B0604020202020204" pitchFamily="34" charset="0"/>
                <a:ea typeface="Times New Roman" panose="02020603050405020304" pitchFamily="18" charset="0"/>
              </a:rPr>
              <a:t>Global Organization Designs</a:t>
            </a:r>
          </a:p>
          <a:p>
            <a:pPr algn="just">
              <a:lnSpc>
                <a:spcPct val="120000"/>
              </a:lnSpc>
            </a:pPr>
            <a:r>
              <a:rPr lang="en-US" sz="2600" dirty="0" smtClean="0">
                <a:latin typeface="Arial" panose="020B0604020202020204" pitchFamily="34" charset="0"/>
                <a:cs typeface="Arial" panose="020B0604020202020204" pitchFamily="34" charset="0"/>
              </a:rPr>
              <a:t>Related Issues in Global Organization Design</a:t>
            </a:r>
          </a:p>
          <a:p>
            <a:pPr algn="just">
              <a:lnSpc>
                <a:spcPct val="120000"/>
              </a:lnSpc>
            </a:pPr>
            <a:r>
              <a:rPr lang="en-US" sz="2600" dirty="0">
                <a:latin typeface="Arial" panose="020B0604020202020204" pitchFamily="34" charset="0"/>
                <a:cs typeface="Arial" panose="020B0604020202020204" pitchFamily="34" charset="0"/>
              </a:rPr>
              <a:t>Role of Subsidiary Boards of Directors</a:t>
            </a:r>
          </a:p>
          <a:p>
            <a:pPr algn="just">
              <a:lnSpc>
                <a:spcPct val="120000"/>
              </a:lnSpc>
            </a:pPr>
            <a:r>
              <a:rPr lang="en-US" sz="2600" dirty="0">
                <a:latin typeface="Arial" panose="020B0604020202020204" pitchFamily="34" charset="0"/>
                <a:cs typeface="Arial" panose="020B0604020202020204" pitchFamily="34" charset="0"/>
              </a:rPr>
              <a:t>Coordination in the Global Organization</a:t>
            </a:r>
          </a:p>
          <a:p>
            <a:pPr algn="just">
              <a:lnSpc>
                <a:spcPct val="120000"/>
              </a:lnSpc>
            </a:pPr>
            <a:r>
              <a:rPr lang="en-US" sz="2600" dirty="0">
                <a:latin typeface="Arial" panose="020B0604020202020204" pitchFamily="34" charset="0"/>
                <a:cs typeface="Arial" panose="020B0604020202020204" pitchFamily="34" charset="0"/>
              </a:rPr>
              <a:t>The Control Function in International Business</a:t>
            </a:r>
          </a:p>
          <a:p>
            <a:pPr algn="just">
              <a:lnSpc>
                <a:spcPct val="120000"/>
              </a:lnSpc>
            </a:pPr>
            <a:r>
              <a:rPr lang="en-US" altLang="en-US" sz="2600" dirty="0">
                <a:latin typeface="Arial" panose="020B0604020202020204" pitchFamily="34" charset="0"/>
                <a:ea typeface="Times New Roman" panose="02020603050405020304" pitchFamily="18" charset="0"/>
              </a:rPr>
              <a:t>Managing the Control Function in International Business</a:t>
            </a:r>
          </a:p>
          <a:p>
            <a:pPr algn="just">
              <a:lnSpc>
                <a:spcPct val="120000"/>
              </a:lnSpc>
            </a:pPr>
            <a:r>
              <a:rPr lang="en-US" sz="2600" dirty="0">
                <a:latin typeface="Arial" panose="020B0604020202020204" pitchFamily="34" charset="0"/>
                <a:cs typeface="Arial" panose="020B0604020202020204" pitchFamily="34" charset="0"/>
              </a:rPr>
              <a:t>Behavior Aspects of International Control  </a:t>
            </a:r>
          </a:p>
          <a:p>
            <a:pPr algn="just">
              <a:lnSpc>
                <a:spcPct val="150000"/>
              </a:lnSpc>
            </a:pPr>
            <a:endParaRPr lang="en-US" sz="2400" dirty="0" smtClean="0">
              <a:latin typeface="Arial" panose="020B0604020202020204" pitchFamily="34" charset="0"/>
              <a:cs typeface="Arial" panose="020B0604020202020204" pitchFamily="34" charset="0"/>
            </a:endParaRPr>
          </a:p>
          <a:p>
            <a:pPr algn="just">
              <a:lnSpc>
                <a:spcPct val="150000"/>
              </a:lnSpc>
            </a:pPr>
            <a:endParaRPr lang="en-US" sz="2400" dirty="0"/>
          </a:p>
        </p:txBody>
      </p:sp>
      <p:sp>
        <p:nvSpPr>
          <p:cNvPr id="4" name="Slide Number Placeholder 3"/>
          <p:cNvSpPr>
            <a:spLocks noGrp="1"/>
          </p:cNvSpPr>
          <p:nvPr>
            <p:ph type="sldNum" sz="quarter" idx="12"/>
          </p:nvPr>
        </p:nvSpPr>
        <p:spPr/>
        <p:txBody>
          <a:bodyPr/>
          <a:lstStyle/>
          <a:p>
            <a:fld id="{407D89CC-3C67-4A63-8802-D25C1B6F0402}" type="slidenum">
              <a:rPr lang="en-US" smtClean="0"/>
              <a:t>51</a:t>
            </a:fld>
            <a:endParaRPr lang="en-US"/>
          </a:p>
        </p:txBody>
      </p:sp>
    </p:spTree>
    <p:extLst>
      <p:ext uri="{BB962C8B-B14F-4D97-AF65-F5344CB8AC3E}">
        <p14:creationId xmlns:p14="http://schemas.microsoft.com/office/powerpoint/2010/main" val="1046149017"/>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smtClean="0">
                <a:latin typeface="Arial" panose="020B0604020202020204" pitchFamily="34" charset="0"/>
                <a:cs typeface="Arial" panose="020B0604020202020204" pitchFamily="34" charset="0"/>
              </a:rPr>
              <a:t>References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v"/>
            </a:pPr>
            <a:r>
              <a:rPr lang="en-US" sz="2400" dirty="0">
                <a:latin typeface="Arial" panose="020B0604020202020204" pitchFamily="34" charset="0"/>
                <a:cs typeface="Arial" panose="020B0604020202020204" pitchFamily="34" charset="0"/>
              </a:rPr>
              <a:t>International business Management.  Case Application, Griffin,  </a:t>
            </a:r>
            <a:r>
              <a:rPr lang="en-US" sz="2400" dirty="0" err="1">
                <a:latin typeface="Arial" panose="020B0604020202020204" pitchFamily="34" charset="0"/>
                <a:cs typeface="Arial" panose="020B0604020202020204" pitchFamily="34" charset="0"/>
              </a:rPr>
              <a:t>wiwnntson</a:t>
            </a:r>
            <a:r>
              <a:rPr lang="en-US" sz="2400" dirty="0">
                <a:latin typeface="Arial" panose="020B0604020202020204" pitchFamily="34" charset="0"/>
                <a:cs typeface="Arial" panose="020B0604020202020204" pitchFamily="34" charset="0"/>
              </a:rPr>
              <a:t> and </a:t>
            </a:r>
            <a:r>
              <a:rPr lang="en-US" sz="2400" dirty="0" err="1">
                <a:latin typeface="Arial" panose="020B0604020202020204" pitchFamily="34" charset="0"/>
                <a:cs typeface="Arial" panose="020B0604020202020204" pitchFamily="34" charset="0"/>
              </a:rPr>
              <a:t>chuerchil</a:t>
            </a:r>
            <a:r>
              <a:rPr lang="en-US" sz="2400" dirty="0">
                <a:latin typeface="Arial" panose="020B0604020202020204" pitchFamily="34" charset="0"/>
                <a:cs typeface="Arial" panose="020B0604020202020204" pitchFamily="34" charset="0"/>
              </a:rPr>
              <a:t>. 3rd edition Crest publisher,  2010</a:t>
            </a:r>
          </a:p>
          <a:p>
            <a:pPr algn="just">
              <a:lnSpc>
                <a:spcPct val="150000"/>
              </a:lnSpc>
              <a:buFont typeface="Wingdings" panose="05000000000000000000" pitchFamily="2" charset="2"/>
              <a:buChar char="v"/>
            </a:pPr>
            <a:r>
              <a:rPr lang="en-US" sz="2400" dirty="0" smtClean="0">
                <a:latin typeface="Arial" panose="020B0604020202020204" pitchFamily="34" charset="0"/>
                <a:cs typeface="Arial" panose="020B0604020202020204" pitchFamily="34" charset="0"/>
              </a:rPr>
              <a:t>International </a:t>
            </a:r>
            <a:r>
              <a:rPr lang="en-US" sz="2400" dirty="0">
                <a:latin typeface="Arial" panose="020B0604020202020204" pitchFamily="34" charset="0"/>
                <a:cs typeface="Arial" panose="020B0604020202020204" pitchFamily="34" charset="0"/>
              </a:rPr>
              <a:t>Business: Competing in the Global Marketplace; Charles W. L. Hill, McGraw-Hill College, 2004</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07D89CC-3C67-4A63-8802-D25C1B6F0402}" type="slidenum">
              <a:rPr lang="en-US" smtClean="0"/>
              <a:t>52</a:t>
            </a:fld>
            <a:endParaRPr lang="en-US"/>
          </a:p>
        </p:txBody>
      </p:sp>
    </p:spTree>
    <p:extLst>
      <p:ext uri="{BB962C8B-B14F-4D97-AF65-F5344CB8AC3E}">
        <p14:creationId xmlns:p14="http://schemas.microsoft.com/office/powerpoint/2010/main" val="3342448973"/>
      </p:ext>
    </p:extLst>
  </p:cSld>
  <p:clrMapOvr>
    <a:masterClrMapping/>
  </p:clrMapOvr>
  <mc:AlternateContent xmlns:mc="http://schemas.openxmlformats.org/markup-compatibility/2006">
    <mc:Choice xmlns:p14="http://schemas.microsoft.com/office/powerpoint/2010/main" Requires="p14">
      <p:transition spd="slow" p14:dur="4000">
        <p14:glitter pattern="hexagon"/>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Wood Type</Template>
  <TotalTime>239</TotalTime>
  <Words>3308</Words>
  <Application>Microsoft Office PowerPoint</Application>
  <PresentationFormat>On-screen Show (4:3)</PresentationFormat>
  <Paragraphs>273</Paragraphs>
  <Slides>52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52</vt:i4>
      </vt:variant>
    </vt:vector>
  </HeadingPairs>
  <TitlesOfParts>
    <vt:vector size="59" baseType="lpstr">
      <vt:lpstr>Arial</vt:lpstr>
      <vt:lpstr>Calibri</vt:lpstr>
      <vt:lpstr>Rockwell</vt:lpstr>
      <vt:lpstr>Rockwell Condensed</vt:lpstr>
      <vt:lpstr>Times New Roman</vt:lpstr>
      <vt:lpstr>Wingdings</vt:lpstr>
      <vt:lpstr>Wood Type</vt:lpstr>
      <vt:lpstr>INTERNATIONAL BUSINESS MANAGEMENT   </vt:lpstr>
      <vt:lpstr>Expected learning outcomes</vt:lpstr>
      <vt:lpstr>Part one </vt:lpstr>
      <vt:lpstr>Introduction </vt:lpstr>
      <vt:lpstr>THE NATURE OF INTERNATIONAL ORGANIZATION DESIGN</vt:lpstr>
      <vt:lpstr>THE NATURE OF INTERNATIONAL ORGANIZATION DESIGN</vt:lpstr>
      <vt:lpstr>THE NATURE OF INTERNATIONAL ORGANIZATION DESIGN</vt:lpstr>
      <vt:lpstr>THE NATURE OF INTERNATIONAL ORGANIZATION DESIGN</vt:lpstr>
      <vt:lpstr>THE NATURE OF INTERNATIONAL ORGANIZATION DESIGN</vt:lpstr>
      <vt:lpstr>GLOBAL ORGANIZATION DESIGNS</vt:lpstr>
      <vt:lpstr>Global Product Design   </vt:lpstr>
      <vt:lpstr>Global Product Design   </vt:lpstr>
      <vt:lpstr>Global Product Design   </vt:lpstr>
      <vt:lpstr>Global Product Design   </vt:lpstr>
      <vt:lpstr>Global Area Design  </vt:lpstr>
      <vt:lpstr>Global Area Design  </vt:lpstr>
      <vt:lpstr>Global Area Design  </vt:lpstr>
      <vt:lpstr>Global Functional Design  </vt:lpstr>
      <vt:lpstr>Global Functional Design  </vt:lpstr>
      <vt:lpstr>Global Customer Design  </vt:lpstr>
      <vt:lpstr>Global Matrix Design  </vt:lpstr>
      <vt:lpstr>Global Matrix Design  </vt:lpstr>
      <vt:lpstr>Hybrid Global Designs  </vt:lpstr>
      <vt:lpstr>RELATED ISSUES IN GLOBAL ORGANIZATION DESIGN</vt:lpstr>
      <vt:lpstr>Centralization versus Decentralization</vt:lpstr>
      <vt:lpstr>End of part one</vt:lpstr>
      <vt:lpstr>Part two</vt:lpstr>
      <vt:lpstr>Role of Subsidiary Boards of Directors</vt:lpstr>
      <vt:lpstr>Role of Subsidiary Boards of Directors</vt:lpstr>
      <vt:lpstr>Role of Subsidiary Boards of Directors</vt:lpstr>
      <vt:lpstr>Coordination in the Global Organization  </vt:lpstr>
      <vt:lpstr>Coordination in the Global Organization  </vt:lpstr>
      <vt:lpstr>Coordination in the Global Organization  </vt:lpstr>
      <vt:lpstr>Coordination in the Global Organization  </vt:lpstr>
      <vt:lpstr>THE CONTROL FUNCTION IN INTERNATIONAL BUSINESS  </vt:lpstr>
      <vt:lpstr>Strategic Control</vt:lpstr>
      <vt:lpstr>Strategic Control</vt:lpstr>
      <vt:lpstr>Strategic Control</vt:lpstr>
      <vt:lpstr>Organizational Control</vt:lpstr>
      <vt:lpstr>Organizational Control</vt:lpstr>
      <vt:lpstr>Organizational Control</vt:lpstr>
      <vt:lpstr>Operations Control</vt:lpstr>
      <vt:lpstr>MANAGING THE CONTROL FUNCTION IN INTERNATIONAL BUSINESS</vt:lpstr>
      <vt:lpstr>MANAGING THE CONTROL FUNCTION IN INTERNATIONAL BUSINESS</vt:lpstr>
      <vt:lpstr>MANAGING THE CONTROL FUNCTION IN INTERNATIONAL BUSINESS</vt:lpstr>
      <vt:lpstr>Essential Control Techniques  </vt:lpstr>
      <vt:lpstr>Essential Control Techniques  </vt:lpstr>
      <vt:lpstr>Behavior Aspects of International Control</vt:lpstr>
      <vt:lpstr>Behavior Aspects of International Control</vt:lpstr>
      <vt:lpstr>Behavior Aspects of International Control</vt:lpstr>
      <vt:lpstr>summary</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Organization Design and Control</dc:title>
  <dc:creator>Kahuthia</dc:creator>
  <cp:lastModifiedBy>Kahuthia</cp:lastModifiedBy>
  <cp:revision>21</cp:revision>
  <dcterms:created xsi:type="dcterms:W3CDTF">2024-11-08T08:19:42Z</dcterms:created>
  <dcterms:modified xsi:type="dcterms:W3CDTF">2024-11-09T19:56:46Z</dcterms:modified>
</cp:coreProperties>
</file>