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2" r:id="rId1"/>
  </p:sldMasterIdLst>
  <p:notesMasterIdLst>
    <p:notesMasterId r:id="rId54"/>
  </p:notesMasterIdLst>
  <p:sldIdLst>
    <p:sldId id="256" r:id="rId2"/>
    <p:sldId id="315" r:id="rId3"/>
    <p:sldId id="314" r:id="rId4"/>
    <p:sldId id="257" r:id="rId5"/>
    <p:sldId id="275" r:id="rId6"/>
    <p:sldId id="258" r:id="rId7"/>
    <p:sldId id="260" r:id="rId8"/>
    <p:sldId id="276" r:id="rId9"/>
    <p:sldId id="277" r:id="rId10"/>
    <p:sldId id="261" r:id="rId11"/>
    <p:sldId id="263" r:id="rId12"/>
    <p:sldId id="278" r:id="rId13"/>
    <p:sldId id="280" r:id="rId14"/>
    <p:sldId id="281" r:id="rId15"/>
    <p:sldId id="282" r:id="rId16"/>
    <p:sldId id="283" r:id="rId17"/>
    <p:sldId id="284" r:id="rId18"/>
    <p:sldId id="285" r:id="rId19"/>
    <p:sldId id="286" r:id="rId20"/>
    <p:sldId id="287" r:id="rId21"/>
    <p:sldId id="288" r:id="rId22"/>
    <p:sldId id="311" r:id="rId23"/>
    <p:sldId id="313" r:id="rId24"/>
    <p:sldId id="265" r:id="rId25"/>
    <p:sldId id="289" r:id="rId26"/>
    <p:sldId id="291" r:id="rId27"/>
    <p:sldId id="292" r:id="rId28"/>
    <p:sldId id="293" r:id="rId29"/>
    <p:sldId id="295" r:id="rId30"/>
    <p:sldId id="294" r:id="rId31"/>
    <p:sldId id="296" r:id="rId32"/>
    <p:sldId id="297" r:id="rId33"/>
    <p:sldId id="267" r:id="rId34"/>
    <p:sldId id="298" r:id="rId35"/>
    <p:sldId id="269" r:id="rId36"/>
    <p:sldId id="299" r:id="rId37"/>
    <p:sldId id="300" r:id="rId38"/>
    <p:sldId id="301" r:id="rId39"/>
    <p:sldId id="302" r:id="rId40"/>
    <p:sldId id="303" r:id="rId41"/>
    <p:sldId id="304" r:id="rId42"/>
    <p:sldId id="270" r:id="rId43"/>
    <p:sldId id="305" r:id="rId44"/>
    <p:sldId id="272" r:id="rId45"/>
    <p:sldId id="306" r:id="rId46"/>
    <p:sldId id="307" r:id="rId47"/>
    <p:sldId id="274" r:id="rId48"/>
    <p:sldId id="308" r:id="rId49"/>
    <p:sldId id="309" r:id="rId50"/>
    <p:sldId id="310" r:id="rId51"/>
    <p:sldId id="312" r:id="rId52"/>
    <p:sldId id="316" r:id="rId5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0021F1-B1DD-44C1-A23C-6C21F314E531}" type="datetimeFigureOut">
              <a:rPr lang="en-US" smtClean="0"/>
              <a:t>11/12/2024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D9C345-56C3-4478-A396-A5C32B1C1E07}" type="slidenum">
              <a:rPr lang="en-US" smtClean="0"/>
              <a:t>‹#›</a:t>
            </a:fld>
            <a:endParaRPr lang="en-US"/>
          </a:p>
        </p:txBody>
      </p:sp>
    </p:spTree>
    <p:extLst>
      <p:ext uri="{BB962C8B-B14F-4D97-AF65-F5344CB8AC3E}">
        <p14:creationId xmlns:p14="http://schemas.microsoft.com/office/powerpoint/2010/main" val="1068031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F8BC969-E051-4189-A7C0-AB19F081C7D5}" type="datetime1">
              <a:rPr lang="en-US" smtClean="0"/>
              <a:t>11/12/2024</a:t>
            </a:fld>
            <a:endParaRPr lang="en-US"/>
          </a:p>
        </p:txBody>
      </p:sp>
      <p:sp>
        <p:nvSpPr>
          <p:cNvPr id="5" name="Footer Placeholder 4"/>
          <p:cNvSpPr>
            <a:spLocks noGrp="1"/>
          </p:cNvSpPr>
          <p:nvPr>
            <p:ph type="ftr" sz="quarter" idx="11"/>
          </p:nvPr>
        </p:nvSpPr>
        <p:spPr>
          <a:xfrm>
            <a:off x="2396319" y="329308"/>
            <a:ext cx="3086292" cy="309201"/>
          </a:xfrm>
        </p:spPr>
        <p:txBody>
          <a:bodyPr/>
          <a:lstStyle/>
          <a:p>
            <a:endParaRPr lang="en-US"/>
          </a:p>
        </p:txBody>
      </p:sp>
      <p:sp>
        <p:nvSpPr>
          <p:cNvPr id="6" name="Slide Number Placeholder 5"/>
          <p:cNvSpPr>
            <a:spLocks noGrp="1"/>
          </p:cNvSpPr>
          <p:nvPr>
            <p:ph type="sldNum" sz="quarter" idx="12"/>
          </p:nvPr>
        </p:nvSpPr>
        <p:spPr>
          <a:xfrm>
            <a:off x="1434703" y="798973"/>
            <a:ext cx="802005" cy="503578"/>
          </a:xfrm>
        </p:spPr>
        <p:txBody>
          <a:bodyPr/>
          <a:lstStyle/>
          <a:p>
            <a:fld id="{DA2E658D-88C6-46B1-A34D-AF851540CAD3}" type="slidenum">
              <a:rPr lang="en-US" smtClean="0"/>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43526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6C6E57-2120-47C5-9EE2-103F9B3C5A44}" type="datetime1">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2E658D-88C6-46B1-A34D-AF851540CAD3}"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56230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6188F9-4319-41C7-980F-1332E1627F35}" type="datetime1">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2E658D-88C6-46B1-A34D-AF851540CAD3}" type="slidenum">
              <a:rPr lang="en-US" smtClean="0"/>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6674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872E59-4A95-48A7-93C6-46C87F002784}" type="datetime1">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2E658D-88C6-46B1-A34D-AF851540CAD3}"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7591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EE0CAAE-AA3B-4FFE-ABFE-0729486D3E64}" type="datetime1">
              <a:rPr lang="en-US" smtClean="0"/>
              <a:t>11/12/2024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2E658D-88C6-46B1-A34D-AF851540CAD3}" type="slidenum">
              <a:rPr lang="en-US" smtClean="0"/>
              <a:t>‹#›</a:t>
            </a:fld>
            <a:endParaRPr lang="en-US"/>
          </a:p>
        </p:txBody>
      </p:sp>
    </p:spTree>
    <p:extLst>
      <p:ext uri="{BB962C8B-B14F-4D97-AF65-F5344CB8AC3E}">
        <p14:creationId xmlns:p14="http://schemas.microsoft.com/office/powerpoint/2010/main" val="2761688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B54E11A-E114-49E6-BF4B-EAEC71E8D670}" type="datetime1">
              <a:rPr lang="en-US" smtClean="0"/>
              <a:t>11/12/2024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2E658D-88C6-46B1-A34D-AF851540CAD3}" type="slidenum">
              <a:rPr lang="en-US" smtClean="0"/>
              <a:t>‹#›</a:t>
            </a:fld>
            <a:endParaRPr lang="en-US"/>
          </a:p>
        </p:txBody>
      </p:sp>
    </p:spTree>
    <p:extLst>
      <p:ext uri="{BB962C8B-B14F-4D97-AF65-F5344CB8AC3E}">
        <p14:creationId xmlns:p14="http://schemas.microsoft.com/office/powerpoint/2010/main" val="3361784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91353A-36BB-4A99-B67E-1503A50B6761}" type="datetime1">
              <a:rPr lang="en-US" smtClean="0"/>
              <a:t>11/12/2024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2E658D-88C6-46B1-A34D-AF851540CAD3}" type="slidenum">
              <a:rPr lang="en-US" smtClean="0"/>
              <a:t>‹#›</a:t>
            </a:fld>
            <a:endParaRPr lang="en-US"/>
          </a:p>
        </p:txBody>
      </p:sp>
    </p:spTree>
    <p:extLst>
      <p:ext uri="{BB962C8B-B14F-4D97-AF65-F5344CB8AC3E}">
        <p14:creationId xmlns:p14="http://schemas.microsoft.com/office/powerpoint/2010/main" val="1318106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EAE1B18-6918-4011-8250-F8FA53DA9894}" type="datetime1">
              <a:rPr lang="en-US" smtClean="0"/>
              <a:t>11/12/2024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2E658D-88C6-46B1-A34D-AF851540CAD3}" type="slidenum">
              <a:rPr lang="en-US" smtClean="0"/>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02186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0F464F0F-1371-4B3B-B3DC-CB778D38C144}" type="datetime1">
              <a:rPr lang="en-US" smtClean="0"/>
              <a:t>11/12/2024</a:t>
            </a:fld>
            <a:endParaRPr lang="en-US"/>
          </a:p>
        </p:txBody>
      </p:sp>
      <p:sp>
        <p:nvSpPr>
          <p:cNvPr id="6" name="Footer Placeholder 5"/>
          <p:cNvSpPr>
            <a:spLocks noGrp="1"/>
          </p:cNvSpPr>
          <p:nvPr>
            <p:ph type="ftr" sz="quarter" idx="11"/>
          </p:nvPr>
        </p:nvSpPr>
        <p:spPr>
          <a:xfrm>
            <a:off x="1437530" y="318641"/>
            <a:ext cx="3251553" cy="320931"/>
          </a:xfrm>
        </p:spPr>
        <p:txBody>
          <a:bodyPr/>
          <a:lstStyle/>
          <a:p>
            <a:endParaRPr lang="en-US"/>
          </a:p>
        </p:txBody>
      </p:sp>
      <p:sp>
        <p:nvSpPr>
          <p:cNvPr id="7" name="Slide Number Placeholder 6"/>
          <p:cNvSpPr>
            <a:spLocks noGrp="1"/>
          </p:cNvSpPr>
          <p:nvPr>
            <p:ph type="sldNum" sz="quarter" idx="12"/>
          </p:nvPr>
        </p:nvSpPr>
        <p:spPr/>
        <p:txBody>
          <a:bodyPr/>
          <a:lstStyle/>
          <a:p>
            <a:fld id="{DA2E658D-88C6-46B1-A34D-AF851540CAD3}" type="slidenum">
              <a:rPr lang="en-US" smtClean="0"/>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6396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E1D17C-ED72-4BF3-918D-CDE71528B133}" type="datetime1">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2E658D-88C6-46B1-A34D-AF851540CAD3}" type="slidenum">
              <a:rPr lang="en-US" smtClean="0"/>
              <a:t>‹#›</a:t>
            </a:fld>
            <a:endParaRPr lang="en-US"/>
          </a:p>
        </p:txBody>
      </p:sp>
    </p:spTree>
    <p:extLst>
      <p:ext uri="{BB962C8B-B14F-4D97-AF65-F5344CB8AC3E}">
        <p14:creationId xmlns:p14="http://schemas.microsoft.com/office/powerpoint/2010/main" val="3124033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D00001-A566-4304-8C42-496773949C29}" type="datetime1">
              <a:rPr lang="en-US" smtClean="0"/>
              <a:t>11/12/2024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2E658D-88C6-46B1-A34D-AF851540CAD3}" type="slidenum">
              <a:rPr lang="en-US" smtClean="0"/>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41770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908DB5A-B7F9-4A78-8396-7B25A7BC8492}" type="datetime1">
              <a:rPr lang="en-US" smtClean="0"/>
              <a:t>11/12/2024</a:t>
            </a:fld>
            <a:endParaRPr lang="en-US"/>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DA2E658D-88C6-46B1-A34D-AF851540CAD3}" type="slidenum">
              <a:rPr lang="en-US" smtClean="0"/>
              <a:t>‹#›</a:t>
            </a:fld>
            <a:endParaRPr lang="en-US"/>
          </a:p>
        </p:txBody>
      </p:sp>
    </p:spTree>
    <p:extLst>
      <p:ext uri="{BB962C8B-B14F-4D97-AF65-F5344CB8AC3E}">
        <p14:creationId xmlns:p14="http://schemas.microsoft.com/office/powerpoint/2010/main" val="103700340"/>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sldNum="0" hdr="0" ft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2" y="540026"/>
            <a:ext cx="7989752" cy="2653748"/>
          </a:xfrm>
        </p:spPr>
        <p:txBody>
          <a:bodyPr>
            <a:normAutofit/>
          </a:bodyPr>
          <a:lstStyle/>
          <a:p>
            <a:pPr algn="ctr"/>
            <a:r>
              <a:rPr lang="en-US" sz="6000" b="1" dirty="0">
                <a:latin typeface="Arial" panose="020B0604020202020204" pitchFamily="34" charset="0"/>
                <a:cs typeface="Arial" panose="020B0604020202020204" pitchFamily="34" charset="0"/>
              </a:rPr>
              <a:t>INTERNATIONAL BUSINESS </a:t>
            </a:r>
            <a:r>
              <a:rPr lang="en-US" sz="6000" b="1" dirty="0" smtClean="0">
                <a:latin typeface="Arial" panose="020B0604020202020204" pitchFamily="34" charset="0"/>
                <a:cs typeface="Arial" panose="020B0604020202020204" pitchFamily="34" charset="0"/>
              </a:rPr>
              <a:t>MANAGEMENT</a:t>
            </a:r>
            <a:endParaRPr lang="en-US" sz="6000" dirty="0"/>
          </a:p>
        </p:txBody>
      </p:sp>
      <p:sp>
        <p:nvSpPr>
          <p:cNvPr id="3" name="Subtitle 2"/>
          <p:cNvSpPr>
            <a:spLocks noGrp="1"/>
          </p:cNvSpPr>
          <p:nvPr>
            <p:ph type="subTitle" idx="1"/>
          </p:nvPr>
        </p:nvSpPr>
        <p:spPr>
          <a:xfrm>
            <a:off x="436370" y="3538329"/>
            <a:ext cx="8279396" cy="1272209"/>
          </a:xfrm>
        </p:spPr>
        <p:txBody>
          <a:bodyPr>
            <a:noAutofit/>
          </a:bodyPr>
          <a:lstStyle/>
          <a:p>
            <a:pPr algn="ctr"/>
            <a:r>
              <a:rPr lang="en-US" sz="2800" dirty="0">
                <a:latin typeface="Arial" panose="020B0604020202020204" pitchFamily="34" charset="0"/>
                <a:cs typeface="Arial" panose="020B0604020202020204" pitchFamily="34" charset="0"/>
              </a:rPr>
              <a:t>Week </a:t>
            </a:r>
            <a:r>
              <a:rPr lang="en-US" sz="2800" dirty="0" smtClean="0">
                <a:latin typeface="Arial" panose="020B0604020202020204" pitchFamily="34" charset="0"/>
                <a:cs typeface="Arial" panose="020B0604020202020204" pitchFamily="34" charset="0"/>
              </a:rPr>
              <a:t>13: </a:t>
            </a:r>
            <a:r>
              <a:rPr lang="en-US" sz="2800" dirty="0">
                <a:latin typeface="Arial" panose="020B0604020202020204" pitchFamily="34" charset="0"/>
                <a:cs typeface="Arial" panose="020B0604020202020204" pitchFamily="34" charset="0"/>
              </a:rPr>
              <a:t>International Human Resource Management and </a:t>
            </a:r>
            <a:r>
              <a:rPr lang="en-US" sz="2800" dirty="0" err="1">
                <a:latin typeface="Arial" panose="020B0604020202020204" pitchFamily="34" charset="0"/>
                <a:cs typeface="Arial" panose="020B0604020202020204" pitchFamily="34" charset="0"/>
              </a:rPr>
              <a:t>Labour</a:t>
            </a:r>
            <a:r>
              <a:rPr lang="en-US" sz="2800" dirty="0">
                <a:latin typeface="Arial" panose="020B0604020202020204" pitchFamily="34" charset="0"/>
                <a:cs typeface="Arial" panose="020B0604020202020204" pitchFamily="34" charset="0"/>
              </a:rPr>
              <a:t> Relations</a:t>
            </a:r>
          </a:p>
          <a:p>
            <a:pPr algn="ctr"/>
            <a:r>
              <a:rPr lang="en-US" sz="2000" dirty="0">
                <a:latin typeface="Arial" panose="020B0604020202020204" pitchFamily="34" charset="0"/>
                <a:cs typeface="Arial" panose="020B0604020202020204" pitchFamily="34" charset="0"/>
              </a:rPr>
              <a:t>BY </a:t>
            </a:r>
          </a:p>
          <a:p>
            <a:pPr algn="ctr"/>
            <a:r>
              <a:rPr lang="en-US" sz="2000"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2230394919"/>
      </p:ext>
    </p:extLst>
  </p:cSld>
  <p:clrMapOvr>
    <a:masterClrMapping/>
  </p:clrMapOvr>
  <mc:AlternateContent xmlns:mc="http://schemas.openxmlformats.org/markup-compatibility/2006" xmlns:p14="http://schemas.microsoft.com/office/powerpoint/2010/main">
    <mc:Choice Requires="p14">
      <p:transition spd="slow" p14:dur="4000">
        <p:wedge/>
      </p:transition>
    </mc:Choice>
    <mc:Fallback xmlns="">
      <p:transition spd="slow">
        <p:wedg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91" y="804520"/>
            <a:ext cx="7964557" cy="1049235"/>
          </a:xfrm>
        </p:spPr>
        <p:txBody>
          <a:bodyPr>
            <a:noAutofit/>
          </a:bodyPr>
          <a:lstStyle/>
          <a:p>
            <a:pPr algn="ctr"/>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9271" y="1853755"/>
            <a:ext cx="8772938" cy="3450613"/>
          </a:xfrm>
        </p:spPr>
        <p:txBody>
          <a:bodyPr numCol="1">
            <a:noAutofit/>
          </a:bodyPr>
          <a:lstStyle/>
          <a:p>
            <a:pPr marL="0" indent="0">
              <a:lnSpc>
                <a:spcPct val="100000"/>
              </a:lnSpc>
              <a:buNone/>
            </a:pPr>
            <a:r>
              <a:rPr lang="en-US" sz="2400" dirty="0" smtClean="0">
                <a:latin typeface="Arial" panose="020B0604020202020204" pitchFamily="34" charset="0"/>
                <a:cs typeface="Arial" panose="020B0604020202020204" pitchFamily="34" charset="0"/>
              </a:rPr>
              <a:t>By the end of this lesson, you should be able to;</a:t>
            </a:r>
          </a:p>
          <a:p>
            <a:pPr marL="514350" indent="-514350">
              <a:lnSpc>
                <a:spcPct val="100000"/>
              </a:lnSpc>
              <a:buFont typeface="+mj-lt"/>
              <a:buAutoNum type="romanLcPeriod"/>
            </a:pPr>
            <a:r>
              <a:rPr lang="en-US" sz="2400" dirty="0" smtClean="0">
                <a:latin typeface="Arial" panose="020B0604020202020204" pitchFamily="34" charset="0"/>
                <a:cs typeface="Arial" panose="020B0604020202020204" pitchFamily="34" charset="0"/>
              </a:rPr>
              <a:t>Explain how MNC can recruit managers across nations.</a:t>
            </a:r>
          </a:p>
          <a:p>
            <a:pPr marL="514350" indent="-514350">
              <a:lnSpc>
                <a:spcPct val="100000"/>
              </a:lnSpc>
              <a:buFont typeface="+mj-lt"/>
              <a:buAutoNum type="romanLcPeriod"/>
            </a:pPr>
            <a:r>
              <a:rPr lang="en-US" sz="2400" dirty="0" smtClean="0">
                <a:latin typeface="Arial" panose="020B0604020202020204" pitchFamily="34" charset="0"/>
                <a:cs typeface="Arial" panose="020B0604020202020204" pitchFamily="34" charset="0"/>
              </a:rPr>
              <a:t>Discuss t</a:t>
            </a:r>
            <a:r>
              <a:rPr lang="en-US" altLang="en-US" sz="2400" dirty="0" smtClean="0">
                <a:latin typeface="Arial" panose="020B0604020202020204" pitchFamily="34" charset="0"/>
                <a:ea typeface="Times New Roman" panose="02020603050405020304" pitchFamily="18" charset="0"/>
              </a:rPr>
              <a:t>he </a:t>
            </a:r>
            <a:r>
              <a:rPr lang="en-US" altLang="en-US" sz="2400" dirty="0">
                <a:latin typeface="Arial" panose="020B0604020202020204" pitchFamily="34" charset="0"/>
                <a:ea typeface="Times New Roman" panose="02020603050405020304" pitchFamily="18" charset="0"/>
              </a:rPr>
              <a:t>Nature of International Human Resource Management</a:t>
            </a:r>
          </a:p>
          <a:p>
            <a:pPr marL="514350" indent="-514350">
              <a:lnSpc>
                <a:spcPct val="100000"/>
              </a:lnSpc>
              <a:buFont typeface="+mj-lt"/>
              <a:buAutoNum type="romanLcPeriod"/>
            </a:pPr>
            <a:r>
              <a:rPr lang="en-US" sz="2400" dirty="0" smtClean="0">
                <a:latin typeface="Arial" panose="020B0604020202020204" pitchFamily="34" charset="0"/>
                <a:cs typeface="Arial" panose="020B0604020202020204" pitchFamily="34" charset="0"/>
              </a:rPr>
              <a:t>Explain the importance of </a:t>
            </a:r>
            <a:r>
              <a:rPr lang="en-US" altLang="en-US" sz="2400" dirty="0" smtClean="0">
                <a:latin typeface="Arial" panose="020B0604020202020204" pitchFamily="34" charset="0"/>
                <a:ea typeface="Times New Roman" panose="02020603050405020304" pitchFamily="18" charset="0"/>
              </a:rPr>
              <a:t>Performance Appraisal and Compensation at  international business</a:t>
            </a:r>
          </a:p>
          <a:p>
            <a:pPr marL="514350" indent="-514350">
              <a:lnSpc>
                <a:spcPct val="100000"/>
              </a:lnSpc>
              <a:buFont typeface="+mj-lt"/>
              <a:buAutoNum type="romanLcPeriod"/>
            </a:pPr>
            <a:r>
              <a:rPr lang="en-US" sz="2400" dirty="0" smtClean="0">
                <a:latin typeface="Arial" panose="020B0604020202020204" pitchFamily="34" charset="0"/>
                <a:cs typeface="Arial" panose="020B0604020202020204" pitchFamily="34" charset="0"/>
              </a:rPr>
              <a:t>Explain how MNCs can increase Retention and reduce Turnover</a:t>
            </a:r>
            <a:r>
              <a:rPr lang="en-US" altLang="en-US" sz="2400" dirty="0" smtClean="0">
                <a:latin typeface="Arial" panose="020B0604020202020204" pitchFamily="34" charset="0"/>
                <a:ea typeface="Times New Roman" panose="02020603050405020304" pitchFamily="18" charset="0"/>
              </a:rPr>
              <a:t> </a:t>
            </a:r>
          </a:p>
        </p:txBody>
      </p:sp>
    </p:spTree>
    <p:extLst>
      <p:ext uri="{BB962C8B-B14F-4D97-AF65-F5344CB8AC3E}">
        <p14:creationId xmlns:p14="http://schemas.microsoft.com/office/powerpoint/2010/main" val="2600990858"/>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one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r>
              <a:rPr lang="en-US" sz="2400" dirty="0" smtClean="0">
                <a:latin typeface="Arial" panose="020B0604020202020204" pitchFamily="34" charset="0"/>
                <a:cs typeface="Arial" panose="020B0604020202020204" pitchFamily="34" charset="0"/>
              </a:rPr>
              <a:t>International Human Resource Management (IHRM) and </a:t>
            </a:r>
            <a:r>
              <a:rPr lang="en-US" sz="2400" dirty="0" err="1" smtClean="0">
                <a:latin typeface="Arial" panose="020B0604020202020204" pitchFamily="34" charset="0"/>
                <a:cs typeface="Arial" panose="020B0604020202020204" pitchFamily="34" charset="0"/>
              </a:rPr>
              <a:t>Labour</a:t>
            </a:r>
            <a:endParaRPr lang="en-US" sz="2400" dirty="0" smtClean="0">
              <a:latin typeface="Arial" panose="020B0604020202020204" pitchFamily="34" charset="0"/>
              <a:cs typeface="Arial" panose="020B0604020202020204" pitchFamily="34" charset="0"/>
            </a:endParaRPr>
          </a:p>
          <a:p>
            <a:r>
              <a:rPr lang="en-US" sz="2400" dirty="0" err="1" smtClean="0">
                <a:latin typeface="Arial" panose="020B0604020202020204" pitchFamily="34" charset="0"/>
                <a:cs typeface="Arial" panose="020B0604020202020204" pitchFamily="34" charset="0"/>
              </a:rPr>
              <a:t>Labour</a:t>
            </a:r>
            <a:r>
              <a:rPr lang="en-US" sz="2400" dirty="0" smtClean="0">
                <a:latin typeface="Arial" panose="020B0604020202020204" pitchFamily="34" charset="0"/>
                <a:cs typeface="Arial" panose="020B0604020202020204" pitchFamily="34" charset="0"/>
              </a:rPr>
              <a:t> Relations in </a:t>
            </a:r>
            <a:r>
              <a:rPr lang="en-US" sz="2400" dirty="0">
                <a:latin typeface="Arial" panose="020B0604020202020204" pitchFamily="34" charset="0"/>
                <a:cs typeface="Arial" panose="020B0604020202020204" pitchFamily="34" charset="0"/>
              </a:rPr>
              <a:t>a</a:t>
            </a:r>
            <a:r>
              <a:rPr lang="en-US" sz="2400" dirty="0" smtClean="0">
                <a:latin typeface="Arial" panose="020B0604020202020204" pitchFamily="34" charset="0"/>
                <a:cs typeface="Arial" panose="020B0604020202020204" pitchFamily="34" charset="0"/>
              </a:rPr>
              <a:t>n International Context</a:t>
            </a:r>
          </a:p>
          <a:p>
            <a:r>
              <a:rPr lang="en-US" altLang="en-US" sz="2400" dirty="0" smtClean="0">
                <a:latin typeface="Arial" panose="020B0604020202020204" pitchFamily="34" charset="0"/>
                <a:ea typeface="Times New Roman" panose="02020603050405020304" pitchFamily="18" charset="0"/>
              </a:rPr>
              <a:t>The Nature of International Human Resource Management</a:t>
            </a:r>
          </a:p>
          <a:p>
            <a:r>
              <a:rPr lang="en-US" sz="2400" dirty="0" smtClean="0">
                <a:latin typeface="Arial" panose="020B0604020202020204" pitchFamily="34" charset="0"/>
                <a:cs typeface="Arial" panose="020B0604020202020204" pitchFamily="34" charset="0"/>
              </a:rPr>
              <a:t>Strategic Significance of HRM</a:t>
            </a:r>
          </a:p>
          <a:p>
            <a:r>
              <a:rPr lang="en-US" altLang="en-US" sz="2400" dirty="0" smtClean="0">
                <a:latin typeface="Arial" panose="020B0604020202020204" pitchFamily="34" charset="0"/>
                <a:ea typeface="Times New Roman" panose="02020603050405020304" pitchFamily="18" charset="0"/>
              </a:rPr>
              <a:t>International Managerial Staffing Needs </a:t>
            </a:r>
          </a:p>
          <a:p>
            <a:endParaRPr lang="en-US" b="1"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486162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540" y="357810"/>
            <a:ext cx="8428382" cy="1495946"/>
          </a:xfrm>
        </p:spPr>
        <p:txBody>
          <a:bodyPr>
            <a:noAutofit/>
          </a:bodyPr>
          <a:lstStyle/>
          <a:p>
            <a:pPr algn="ctr"/>
            <a:r>
              <a:rPr lang="en-US" sz="3600" dirty="0">
                <a:latin typeface="Arial" panose="020B0604020202020204" pitchFamily="34" charset="0"/>
                <a:cs typeface="Arial" panose="020B0604020202020204" pitchFamily="34" charset="0"/>
              </a:rPr>
              <a:t>International Human Resource Management (IHRM) and </a:t>
            </a:r>
            <a:r>
              <a:rPr lang="en-US" sz="3600" dirty="0" err="1">
                <a:latin typeface="Arial" panose="020B0604020202020204" pitchFamily="34" charset="0"/>
                <a:cs typeface="Arial" panose="020B0604020202020204" pitchFamily="34" charset="0"/>
              </a:rPr>
              <a:t>Labour</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16835" y="1853757"/>
            <a:ext cx="7497999" cy="3665600"/>
          </a:xfrm>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Relations</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refer to the management of human resources and labor relations in a global context, where organizations operate across multiple countries with diverse cultural, legal, and economic environments.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IHRM </a:t>
            </a:r>
            <a:r>
              <a:rPr lang="en-US" sz="2400" dirty="0">
                <a:latin typeface="Arial" panose="020B0604020202020204" pitchFamily="34" charset="0"/>
                <a:cs typeface="Arial" panose="020B0604020202020204" pitchFamily="34" charset="0"/>
              </a:rPr>
              <a:t>plays a central role in ensuring that an organization’s human capital is effectively managed, while labor relations involve managing interactions between the organization and employees or trade unions, particularly in cross-border settings.</a:t>
            </a:r>
          </a:p>
          <a:p>
            <a:pPr algn="just">
              <a:lnSpc>
                <a:spcPct val="100000"/>
              </a:lnSpc>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5895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540" y="357810"/>
            <a:ext cx="8428382" cy="1495946"/>
          </a:xfrm>
        </p:spPr>
        <p:txBody>
          <a:bodyPr>
            <a:noAutofit/>
          </a:bodyPr>
          <a:lstStyle/>
          <a:p>
            <a:pPr algn="ctr"/>
            <a:r>
              <a:rPr lang="en-US" sz="3600" dirty="0">
                <a:latin typeface="Arial" panose="020B0604020202020204" pitchFamily="34" charset="0"/>
                <a:cs typeface="Arial" panose="020B0604020202020204" pitchFamily="34" charset="0"/>
              </a:rPr>
              <a:t>International Human Resource Management (IHRM) and </a:t>
            </a:r>
            <a:r>
              <a:rPr lang="en-US" sz="3600" dirty="0" err="1">
                <a:latin typeface="Arial" panose="020B0604020202020204" pitchFamily="34" charset="0"/>
                <a:cs typeface="Arial" panose="020B0604020202020204" pitchFamily="34" charset="0"/>
              </a:rPr>
              <a:t>Labour</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80661" y="1853757"/>
            <a:ext cx="7034173" cy="3665600"/>
          </a:xfrm>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International </a:t>
            </a:r>
            <a:r>
              <a:rPr lang="en-US" sz="2400" b="1" dirty="0">
                <a:latin typeface="Arial" panose="020B0604020202020204" pitchFamily="34" charset="0"/>
                <a:cs typeface="Arial" panose="020B0604020202020204" pitchFamily="34" charset="0"/>
              </a:rPr>
              <a:t>Human Resource Management (IHRM)</a:t>
            </a:r>
          </a:p>
          <a:p>
            <a:pPr algn="just">
              <a:lnSpc>
                <a:spcPct val="100000"/>
              </a:lnSpc>
            </a:pPr>
            <a:r>
              <a:rPr lang="en-US" sz="2400" dirty="0">
                <a:latin typeface="Arial" panose="020B0604020202020204" pitchFamily="34" charset="0"/>
                <a:cs typeface="Arial" panose="020B0604020202020204" pitchFamily="34" charset="0"/>
              </a:rPr>
              <a:t>IHRM refers to the policies, practices, and systems that affect the management of employees in international organizations.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deals with the complexity of managing human resources in a globalized environment, where companies have operations in multiple countries, each with its own cultural norms, legal requirements, and business practices.</a:t>
            </a:r>
          </a:p>
        </p:txBody>
      </p:sp>
    </p:spTree>
    <p:extLst>
      <p:ext uri="{BB962C8B-B14F-4D97-AF65-F5344CB8AC3E}">
        <p14:creationId xmlns:p14="http://schemas.microsoft.com/office/powerpoint/2010/main" val="4012768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err="1">
                <a:latin typeface="Arial" panose="020B0604020202020204" pitchFamily="34" charset="0"/>
                <a:cs typeface="Arial" panose="020B0604020202020204" pitchFamily="34" charset="0"/>
              </a:rPr>
              <a:t>Labour</a:t>
            </a:r>
            <a:r>
              <a:rPr lang="en-US" sz="3600" b="1" dirty="0">
                <a:latin typeface="Arial" panose="020B0604020202020204" pitchFamily="34" charset="0"/>
                <a:cs typeface="Arial" panose="020B0604020202020204" pitchFamily="34" charset="0"/>
              </a:rPr>
              <a:t> Relations in an International Context</a:t>
            </a:r>
          </a:p>
        </p:txBody>
      </p:sp>
      <p:sp>
        <p:nvSpPr>
          <p:cNvPr id="3" name="Content Placeholder 2"/>
          <p:cNvSpPr>
            <a:spLocks noGrp="1"/>
          </p:cNvSpPr>
          <p:nvPr>
            <p:ph idx="1"/>
          </p:nvPr>
        </p:nvSpPr>
        <p:spPr>
          <a:xfrm>
            <a:off x="980661" y="2015733"/>
            <a:ext cx="7034173" cy="3907989"/>
          </a:xfrm>
        </p:spPr>
        <p:txBody>
          <a:bodyPr>
            <a:normAutofit lnSpcReduction="10000"/>
          </a:bodyPr>
          <a:lstStyle/>
          <a:p>
            <a:pPr algn="just">
              <a:lnSpc>
                <a:spcPct val="150000"/>
              </a:lnSpc>
            </a:pPr>
            <a:r>
              <a:rPr lang="en-US" sz="2400" dirty="0" err="1" smtClean="0">
                <a:latin typeface="Arial" panose="020B0604020202020204" pitchFamily="34" charset="0"/>
                <a:cs typeface="Arial" panose="020B0604020202020204" pitchFamily="34" charset="0"/>
              </a:rPr>
              <a:t>Labour</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relations concern the relationships between employers, employees, and trade unions or labor organizations.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an international setting, labor relations become more complex due to differences in national labor laws, union practices, and collective bargaining traditions.</a:t>
            </a:r>
          </a:p>
        </p:txBody>
      </p:sp>
    </p:spTree>
    <p:extLst>
      <p:ext uri="{BB962C8B-B14F-4D97-AF65-F5344CB8AC3E}">
        <p14:creationId xmlns:p14="http://schemas.microsoft.com/office/powerpoint/2010/main" val="2823245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65" y="725007"/>
            <a:ext cx="8256105"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THE NATURE OF INTERNATIONAL HUMAN RESOURCE MANAGEMENT</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56591" y="2015733"/>
            <a:ext cx="7924800" cy="3450613"/>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Human </a:t>
            </a:r>
            <a:r>
              <a:rPr lang="en-US" altLang="en-US" sz="2400" b="1" dirty="0">
                <a:latin typeface="Arial" panose="020B0604020202020204" pitchFamily="34" charset="0"/>
                <a:ea typeface="Times New Roman" panose="02020603050405020304" pitchFamily="18" charset="0"/>
              </a:rPr>
              <a:t>resource management (HRM) </a:t>
            </a:r>
            <a:r>
              <a:rPr lang="en-US" altLang="en-US" sz="2400" dirty="0">
                <a:latin typeface="Arial" panose="020B0604020202020204" pitchFamily="34" charset="0"/>
                <a:ea typeface="Times New Roman" panose="02020603050405020304" pitchFamily="18" charset="0"/>
              </a:rPr>
              <a:t>is the set of activities directed at attracting, developing, and maintaining the effective workforce necessary to achieve a firm’s objectives.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Recruiting </a:t>
            </a:r>
            <a:r>
              <a:rPr lang="en-US" altLang="en-US" sz="2400" dirty="0">
                <a:latin typeface="Arial" panose="020B0604020202020204" pitchFamily="34" charset="0"/>
                <a:ea typeface="Times New Roman" panose="02020603050405020304" pitchFamily="18" charset="0"/>
              </a:rPr>
              <a:t>and selecting employees, providing training and development, appraising performance, and providing compensation and benefits are all part of HRM.</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1903476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65" y="725007"/>
            <a:ext cx="8256105"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THE NATURE OF INTERNATIONAL HUMAN RESOURCE MANAGEMENT</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993913" y="2015733"/>
            <a:ext cx="7020921" cy="3450613"/>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International </a:t>
            </a:r>
            <a:r>
              <a:rPr lang="en-US" altLang="en-US" sz="2400" dirty="0">
                <a:latin typeface="Arial" panose="020B0604020202020204" pitchFamily="34" charset="0"/>
                <a:ea typeface="Times New Roman" panose="02020603050405020304" pitchFamily="18" charset="0"/>
              </a:rPr>
              <a:t>HR managers face a more complex task than their domestic counterparts because differing cultures, levels of economic development, and legal systems among countries may require companies to adapt their hiring, firing, training, and compensation programs to each country.</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3771001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65" y="725007"/>
            <a:ext cx="8256105"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THE NATURE OF INTERNATIONAL HUMAN RESOURCE MANAGEMENT</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993913" y="2015733"/>
            <a:ext cx="7020921" cy="3450613"/>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Firms </a:t>
            </a:r>
            <a:r>
              <a:rPr lang="en-US" altLang="en-US" sz="2400" dirty="0">
                <a:latin typeface="Arial" panose="020B0604020202020204" pitchFamily="34" charset="0"/>
                <a:ea typeface="Times New Roman" panose="02020603050405020304" pitchFamily="18" charset="0"/>
              </a:rPr>
              <a:t>must decide whether managers will be selected from the home country, from the host country, or from third countries.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Training </a:t>
            </a:r>
            <a:r>
              <a:rPr lang="en-US" altLang="en-US" sz="2400" dirty="0">
                <a:latin typeface="Arial" panose="020B0604020202020204" pitchFamily="34" charset="0"/>
                <a:ea typeface="Times New Roman" panose="02020603050405020304" pitchFamily="18" charset="0"/>
              </a:rPr>
              <a:t>and development in an international firm may be more complex than in a domestic firm.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Finally</a:t>
            </a:r>
            <a:r>
              <a:rPr lang="en-US" altLang="en-US" sz="2400" dirty="0">
                <a:latin typeface="Arial" panose="020B0604020202020204" pitchFamily="34" charset="0"/>
                <a:ea typeface="Times New Roman" panose="02020603050405020304" pitchFamily="18" charset="0"/>
              </a:rPr>
              <a:t>, compensation systems must be adapted to meet the needs of each country’s labor market.</a:t>
            </a:r>
            <a:endParaRPr lang="en-US" sz="2400" dirty="0"/>
          </a:p>
        </p:txBody>
      </p:sp>
    </p:spTree>
    <p:extLst>
      <p:ext uri="{BB962C8B-B14F-4D97-AF65-F5344CB8AC3E}">
        <p14:creationId xmlns:p14="http://schemas.microsoft.com/office/powerpoint/2010/main" val="29240171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061" y="804520"/>
            <a:ext cx="8176591" cy="825497"/>
          </a:xfrm>
        </p:spPr>
        <p:txBody>
          <a:bodyPr>
            <a:noAutofit/>
          </a:bodyPr>
          <a:lstStyle/>
          <a:p>
            <a:r>
              <a:rPr lang="en-US" sz="3600" b="1" dirty="0">
                <a:latin typeface="Arial" panose="020B0604020202020204" pitchFamily="34" charset="0"/>
                <a:cs typeface="Arial" panose="020B0604020202020204" pitchFamily="34" charset="0"/>
              </a:rPr>
              <a:t>Strategic Significance of HRM</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68627" y="1909716"/>
            <a:ext cx="7246208" cy="3450613"/>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international HRM process involves understanding the strategic context of HRM within the firm’s overall strategy, recruiting and selecting appropriate managerial personnel, providing necessary training and development, assessing performance, providing compensation, and evaluating managerial retention and turnover.</a:t>
            </a:r>
          </a:p>
        </p:txBody>
      </p:sp>
    </p:spTree>
    <p:extLst>
      <p:ext uri="{BB962C8B-B14F-4D97-AF65-F5344CB8AC3E}">
        <p14:creationId xmlns:p14="http://schemas.microsoft.com/office/powerpoint/2010/main" val="572264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74643" y="2015733"/>
            <a:ext cx="7140191" cy="3450613"/>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dirty="0" smtClean="0">
                <a:latin typeface="Arial" panose="020B0604020202020204" pitchFamily="34" charset="0"/>
                <a:ea typeface="Times New Roman" panose="02020603050405020304" pitchFamily="18" charset="0"/>
              </a:rPr>
              <a:t>There </a:t>
            </a:r>
            <a:r>
              <a:rPr lang="en-US" altLang="en-US" sz="2400" dirty="0">
                <a:latin typeface="Arial" panose="020B0604020202020204" pitchFamily="34" charset="0"/>
                <a:ea typeface="Times New Roman" panose="02020603050405020304" pitchFamily="18" charset="0"/>
              </a:rPr>
              <a:t>are two broad categories of staffing needs facing international human resource managers: </a:t>
            </a:r>
            <a:endParaRPr lang="en-US" altLang="en-US" sz="2400" dirty="0" smtClean="0">
              <a:latin typeface="Arial" panose="020B0604020202020204" pitchFamily="34" charset="0"/>
              <a:ea typeface="Times New Roman" panose="02020603050405020304" pitchFamily="18" charset="0"/>
            </a:endParaRPr>
          </a:p>
          <a:p>
            <a:pPr marL="457200" lvl="0" indent="-457200" algn="just" eaLnBrk="0" fontAlgn="base" hangingPunct="0">
              <a:lnSpc>
                <a:spcPct val="150000"/>
              </a:lnSpc>
              <a:spcBef>
                <a:spcPct val="0"/>
              </a:spcBef>
              <a:spcAft>
                <a:spcPct val="0"/>
              </a:spcAft>
              <a:buAutoNum type="arabicParenBoth"/>
              <a:tabLst>
                <a:tab pos="685800" algn="l"/>
              </a:tabLst>
            </a:pPr>
            <a:r>
              <a:rPr lang="en-US" altLang="en-US" sz="2400" dirty="0" smtClean="0">
                <a:latin typeface="Arial" panose="020B0604020202020204" pitchFamily="34" charset="0"/>
                <a:ea typeface="Times New Roman" panose="02020603050405020304" pitchFamily="18" charset="0"/>
              </a:rPr>
              <a:t>recruiting</a:t>
            </a:r>
            <a:r>
              <a:rPr lang="en-US" altLang="en-US" sz="2400" dirty="0">
                <a:latin typeface="Arial" panose="020B0604020202020204" pitchFamily="34" charset="0"/>
                <a:ea typeface="Times New Roman" panose="02020603050405020304" pitchFamily="18" charset="0"/>
              </a:rPr>
              <a:t>, training, and retaining managerial and executive employees; and </a:t>
            </a:r>
            <a:endParaRPr lang="en-US" altLang="en-US" sz="2400" dirty="0" smtClean="0">
              <a:latin typeface="Arial" panose="020B0604020202020204" pitchFamily="34" charset="0"/>
              <a:ea typeface="Times New Roman" panose="02020603050405020304" pitchFamily="18" charset="0"/>
            </a:endParaRPr>
          </a:p>
          <a:p>
            <a:pPr marL="457200" lvl="0" indent="-457200" algn="just" eaLnBrk="0" fontAlgn="base" hangingPunct="0">
              <a:lnSpc>
                <a:spcPct val="150000"/>
              </a:lnSpc>
              <a:spcBef>
                <a:spcPct val="0"/>
              </a:spcBef>
              <a:spcAft>
                <a:spcPct val="0"/>
              </a:spcAft>
              <a:buAutoNum type="arabicParenBoth"/>
              <a:tabLst>
                <a:tab pos="685800" algn="l"/>
              </a:tabLst>
            </a:pPr>
            <a:r>
              <a:rPr lang="en-US" altLang="en-US" sz="2400" dirty="0" smtClean="0">
                <a:latin typeface="Arial" panose="020B0604020202020204" pitchFamily="34" charset="0"/>
                <a:ea typeface="Times New Roman" panose="02020603050405020304" pitchFamily="18" charset="0"/>
              </a:rPr>
              <a:t>recruiting</a:t>
            </a:r>
            <a:r>
              <a:rPr lang="en-US" altLang="en-US" sz="2400" dirty="0">
                <a:latin typeface="Arial" panose="020B0604020202020204" pitchFamily="34" charset="0"/>
                <a:ea typeface="Times New Roman" panose="02020603050405020304" pitchFamily="18" charset="0"/>
              </a:rPr>
              <a:t>, training, and retaining </a:t>
            </a:r>
            <a:r>
              <a:rPr lang="en-US" altLang="en-US" sz="2400" dirty="0" err="1">
                <a:latin typeface="Arial" panose="020B0604020202020204" pitchFamily="34" charset="0"/>
                <a:ea typeface="Times New Roman" panose="02020603050405020304" pitchFamily="18" charset="0"/>
              </a:rPr>
              <a:t>nonmanagerial</a:t>
            </a:r>
            <a:r>
              <a:rPr lang="en-US" altLang="en-US" sz="2400" dirty="0">
                <a:latin typeface="Arial" panose="020B0604020202020204" pitchFamily="34" charset="0"/>
                <a:ea typeface="Times New Roman" panose="02020603050405020304" pitchFamily="18" charset="0"/>
              </a:rPr>
              <a:t> employees, such as blue-collar production workers and white-collar office staff</a:t>
            </a:r>
            <a:r>
              <a:rPr lang="en-US" altLang="en-US" sz="2400" dirty="0" smtClean="0">
                <a:latin typeface="Arial" panose="020B0604020202020204" pitchFamily="34" charset="0"/>
                <a:ea typeface="Times New Roman" panose="02020603050405020304" pitchFamily="18" charset="0"/>
              </a:rPr>
              <a:t>.</a:t>
            </a:r>
            <a:endParaRPr lang="en-US" altLang="en-US" sz="2400" dirty="0">
              <a:latin typeface="Arial" panose="020B0604020202020204" pitchFamily="34" charset="0"/>
            </a:endParaRPr>
          </a:p>
        </p:txBody>
      </p:sp>
    </p:spTree>
    <p:extLst>
      <p:ext uri="{BB962C8B-B14F-4D97-AF65-F5344CB8AC3E}">
        <p14:creationId xmlns:p14="http://schemas.microsoft.com/office/powerpoint/2010/main" val="2367478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2" y="1868557"/>
            <a:ext cx="7434469"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Scope </a:t>
            </a:r>
            <a:r>
              <a:rPr lang="en-US" altLang="en-US" sz="2400" b="1" dirty="0">
                <a:latin typeface="Arial" panose="020B0604020202020204" pitchFamily="34" charset="0"/>
                <a:ea typeface="Times New Roman" panose="02020603050405020304" pitchFamily="18" charset="0"/>
              </a:rPr>
              <a:t>of Internationalization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Organizational </a:t>
            </a:r>
            <a:r>
              <a:rPr lang="en-US" altLang="en-US" sz="2400" dirty="0">
                <a:latin typeface="Arial" panose="020B0604020202020204" pitchFamily="34" charset="0"/>
                <a:ea typeface="Times New Roman" panose="02020603050405020304" pitchFamily="18" charset="0"/>
              </a:rPr>
              <a:t>structure usually evolves along the following lines: export department, international division, global organization.  As the organization evolves, so do the staffing needs.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Most firms begin their international expansion with small-scale exporting.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Thus</a:t>
            </a:r>
            <a:r>
              <a:rPr lang="en-US" altLang="en-US" sz="2400" dirty="0">
                <a:latin typeface="Arial" panose="020B0604020202020204" pitchFamily="34" charset="0"/>
                <a:ea typeface="Times New Roman" panose="02020603050405020304" pitchFamily="18" charset="0"/>
              </a:rPr>
              <a:t>, during a firm's initial foray into foreign markets, a home country citizen, who may or may not have special training in working in foreign markets, usually manages the firm’s international transactions.  </a:t>
            </a:r>
            <a:endParaRPr lang="en-US" altLang="en-US" sz="2400" dirty="0" smtClean="0">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911882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Scope </a:t>
            </a:r>
            <a:r>
              <a:rPr lang="en-US" altLang="en-US" sz="2400" b="1" dirty="0">
                <a:latin typeface="Arial" panose="020B0604020202020204" pitchFamily="34" charset="0"/>
                <a:ea typeface="Times New Roman" panose="02020603050405020304" pitchFamily="18" charset="0"/>
              </a:rPr>
              <a:t>of Internationalization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Later</a:t>
            </a:r>
            <a:r>
              <a:rPr lang="en-US" altLang="en-US" sz="2400" dirty="0">
                <a:latin typeface="Arial" panose="020B0604020202020204" pitchFamily="34" charset="0"/>
                <a:ea typeface="Times New Roman" panose="02020603050405020304" pitchFamily="18" charset="0"/>
              </a:rPr>
              <a:t>, when the firm establishes an international department, subsidiary managers (usually host country citizens) report to the vice president of the international division (usually a home country citizen).</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As a firm further expands its operations in a global organization, a team of managers with expertise in the firm’s product lines, necessary functional skills, individual country markets, and the firm’s global strategy is usually assembled.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19971453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Centralization </a:t>
            </a:r>
            <a:r>
              <a:rPr lang="en-US" altLang="en-US" sz="2400" b="1" dirty="0">
                <a:latin typeface="Arial" panose="020B0604020202020204" pitchFamily="34" charset="0"/>
                <a:ea typeface="Times New Roman" panose="02020603050405020304" pitchFamily="18" charset="0"/>
              </a:rPr>
              <a:t>versus Decentralization of Control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that centralize decision making at headquarters typically favor home country managers while firms that decentralize decision making to the subsidiary level often employ host country nationals.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Since </a:t>
            </a:r>
            <a:r>
              <a:rPr lang="en-US" altLang="en-US" sz="2400" dirty="0">
                <a:latin typeface="Arial" panose="020B0604020202020204" pitchFamily="34" charset="0"/>
                <a:ea typeface="Times New Roman" panose="02020603050405020304" pitchFamily="18" charset="0"/>
              </a:rPr>
              <a:t>most companies do not fall at one extreme or the other, most companies have a combination of both home and host country managers.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624059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424070" y="1868557"/>
            <a:ext cx="8150087"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Managers can be hired from three groups: parent country nationals; host country nationals; and third country nationals.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Parent </a:t>
            </a:r>
            <a:r>
              <a:rPr lang="en-US" altLang="en-US" sz="2400" b="1" dirty="0">
                <a:latin typeface="Arial" panose="020B0604020202020204" pitchFamily="34" charset="0"/>
                <a:ea typeface="Times New Roman" panose="02020603050405020304" pitchFamily="18" charset="0"/>
              </a:rPr>
              <a:t>country nationals (PCNs)</a:t>
            </a:r>
            <a:r>
              <a:rPr lang="en-US" altLang="en-US" sz="2400" dirty="0">
                <a:latin typeface="Arial" panose="020B0604020202020204" pitchFamily="34" charset="0"/>
                <a:ea typeface="Times New Roman" panose="02020603050405020304" pitchFamily="18" charset="0"/>
              </a:rPr>
              <a:t> are residents of the international business’s home country who are transferred to one of its foreign operations.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Communications </a:t>
            </a:r>
            <a:r>
              <a:rPr lang="en-US" altLang="en-US" sz="2400" dirty="0">
                <a:latin typeface="Arial" panose="020B0604020202020204" pitchFamily="34" charset="0"/>
                <a:ea typeface="Times New Roman" panose="02020603050405020304" pitchFamily="18" charset="0"/>
              </a:rPr>
              <a:t>and coordination with corporate headquarters is typically facilitated when PCNs are employed because they normally share a common cultural and educational background with headquarters’ staff.</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2567599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PCNs </a:t>
            </a:r>
            <a:r>
              <a:rPr lang="en-US" altLang="en-US" sz="2400" dirty="0">
                <a:latin typeface="Arial" panose="020B0604020202020204" pitchFamily="34" charset="0"/>
                <a:ea typeface="Times New Roman" panose="02020603050405020304" pitchFamily="18" charset="0"/>
              </a:rPr>
              <a:t>may, however, lack knowledge of local laws, culture, economic conditions, social structure, and political processes.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Moreover</a:t>
            </a:r>
            <a:r>
              <a:rPr lang="en-US" altLang="en-US" sz="2400" dirty="0">
                <a:latin typeface="Arial" panose="020B0604020202020204" pitchFamily="34" charset="0"/>
                <a:ea typeface="Times New Roman" panose="02020603050405020304" pitchFamily="18" charset="0"/>
              </a:rPr>
              <a:t>, they may be expensive to relocate and maintain in the host country.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addition, because a host country may impose restrictions on the number of employees that can be transferred, a company may not have the freedom to hire whom it wants.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668287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Host </a:t>
            </a:r>
            <a:r>
              <a:rPr lang="en-US" altLang="en-US" sz="2400" b="1" dirty="0">
                <a:latin typeface="Arial" panose="020B0604020202020204" pitchFamily="34" charset="0"/>
                <a:ea typeface="Times New Roman" panose="02020603050405020304" pitchFamily="18" charset="0"/>
              </a:rPr>
              <a:t>country nationals (HCNs) </a:t>
            </a:r>
            <a:r>
              <a:rPr lang="en-US" altLang="en-US" sz="2400" dirty="0">
                <a:latin typeface="Arial" panose="020B0604020202020204" pitchFamily="34" charset="0"/>
                <a:ea typeface="Times New Roman" panose="02020603050405020304" pitchFamily="18" charset="0"/>
              </a:rPr>
              <a:t>are residents of the host country, and are the most common choice for mid-level and lower-level jobs.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Employing </a:t>
            </a:r>
            <a:r>
              <a:rPr lang="en-US" altLang="en-US" sz="2400" dirty="0">
                <a:latin typeface="Arial" panose="020B0604020202020204" pitchFamily="34" charset="0"/>
                <a:ea typeface="Times New Roman" panose="02020603050405020304" pitchFamily="18" charset="0"/>
              </a:rPr>
              <a:t>HCNs is popular because they are already familiar with local laws, culture, and economic conditions.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Furthermore</a:t>
            </a:r>
            <a:r>
              <a:rPr lang="en-US" altLang="en-US" sz="2400" dirty="0">
                <a:latin typeface="Arial" panose="020B0604020202020204" pitchFamily="34" charset="0"/>
                <a:ea typeface="Times New Roman" panose="02020603050405020304" pitchFamily="18" charset="0"/>
              </a:rPr>
              <a:t>, HCNs may be cheaper than PCNs because a firm can avoid the costs (such as relocation expenses) that are associated with PCNs.  </a:t>
            </a:r>
            <a:r>
              <a:rPr lang="en-US" altLang="en-US" sz="2400"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797311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However</a:t>
            </a:r>
            <a:r>
              <a:rPr lang="en-US" altLang="en-US" sz="2400" dirty="0">
                <a:latin typeface="Arial" panose="020B0604020202020204" pitchFamily="34" charset="0"/>
                <a:ea typeface="Times New Roman" panose="02020603050405020304" pitchFamily="18" charset="0"/>
              </a:rPr>
              <a:t>, because an HCN may not be familiar with the firm’s corporate culture nor its business practices, a company could lose out on opportunities.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endParaRPr lang="en-US" sz="2400" dirty="0"/>
          </a:p>
        </p:txBody>
      </p:sp>
    </p:spTree>
    <p:extLst>
      <p:ext uri="{BB962C8B-B14F-4D97-AF65-F5344CB8AC3E}">
        <p14:creationId xmlns:p14="http://schemas.microsoft.com/office/powerpoint/2010/main" val="3794810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08383" y="1868557"/>
            <a:ext cx="7206452"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Third </a:t>
            </a:r>
            <a:r>
              <a:rPr lang="en-US" altLang="en-US" sz="2400" b="1" dirty="0">
                <a:latin typeface="Arial" panose="020B0604020202020204" pitchFamily="34" charset="0"/>
                <a:ea typeface="Times New Roman" panose="02020603050405020304" pitchFamily="18" charset="0"/>
              </a:rPr>
              <a:t>country nationals</a:t>
            </a:r>
            <a:r>
              <a:rPr lang="en-US" altLang="en-US" sz="2400" dirty="0">
                <a:latin typeface="Arial" panose="020B0604020202020204" pitchFamily="34" charset="0"/>
                <a:ea typeface="Times New Roman" panose="02020603050405020304" pitchFamily="18" charset="0"/>
              </a:rPr>
              <a:t> </a:t>
            </a:r>
            <a:r>
              <a:rPr lang="en-US" altLang="en-US" sz="2400" b="1" dirty="0">
                <a:latin typeface="Arial" panose="020B0604020202020204" pitchFamily="34" charset="0"/>
                <a:ea typeface="Times New Roman" panose="02020603050405020304" pitchFamily="18" charset="0"/>
              </a:rPr>
              <a:t>(TCNs) </a:t>
            </a:r>
            <a:r>
              <a:rPr lang="en-US" altLang="en-US" sz="2400" dirty="0">
                <a:latin typeface="Arial" panose="020B0604020202020204" pitchFamily="34" charset="0"/>
                <a:ea typeface="Times New Roman" panose="02020603050405020304" pitchFamily="18" charset="0"/>
              </a:rPr>
              <a:t>are citizens of neither the firm’s home country nor of the host country.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TCNs </a:t>
            </a:r>
            <a:r>
              <a:rPr lang="en-US" altLang="en-US" sz="2400" dirty="0">
                <a:latin typeface="Arial" panose="020B0604020202020204" pitchFamily="34" charset="0"/>
                <a:ea typeface="Times New Roman" panose="02020603050405020304" pitchFamily="18" charset="0"/>
              </a:rPr>
              <a:t>are most likely to be employed in upper-level or technical positions.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TCNs </a:t>
            </a:r>
            <a:r>
              <a:rPr lang="en-US" altLang="en-US" sz="2400" dirty="0">
                <a:latin typeface="Arial" panose="020B0604020202020204" pitchFamily="34" charset="0"/>
                <a:ea typeface="Times New Roman" panose="02020603050405020304" pitchFamily="18" charset="0"/>
              </a:rPr>
              <a:t>and PCNs are collectively known as </a:t>
            </a:r>
            <a:r>
              <a:rPr lang="en-US" altLang="en-US" sz="2400" b="1" dirty="0">
                <a:latin typeface="Arial" panose="020B0604020202020204" pitchFamily="34" charset="0"/>
                <a:ea typeface="Times New Roman" panose="02020603050405020304" pitchFamily="18" charset="0"/>
              </a:rPr>
              <a:t>expatriates </a:t>
            </a:r>
            <a:r>
              <a:rPr lang="en-US" altLang="en-US" sz="2400" dirty="0">
                <a:latin typeface="Arial" panose="020B0604020202020204" pitchFamily="34" charset="0"/>
                <a:ea typeface="Times New Roman" panose="02020603050405020304" pitchFamily="18" charset="0"/>
              </a:rPr>
              <a:t>(people working and residing in countries other than their native country).</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18877568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357809" y="1868557"/>
            <a:ext cx="8256104"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300" b="1" dirty="0" smtClean="0">
                <a:latin typeface="Arial" panose="020B0604020202020204" pitchFamily="34" charset="0"/>
                <a:ea typeface="Times New Roman" panose="02020603050405020304" pitchFamily="18" charset="0"/>
              </a:rPr>
              <a:t>Staffing </a:t>
            </a:r>
            <a:r>
              <a:rPr lang="en-US" altLang="en-US" sz="2300" b="1" dirty="0">
                <a:latin typeface="Arial" panose="020B0604020202020204" pitchFamily="34" charset="0"/>
                <a:ea typeface="Times New Roman" panose="02020603050405020304" pitchFamily="18" charset="0"/>
              </a:rPr>
              <a:t>Philosophy </a:t>
            </a:r>
            <a:r>
              <a:rPr lang="en-US" altLang="en-US" sz="2300" dirty="0">
                <a:latin typeface="Arial" panose="020B0604020202020204" pitchFamily="34" charset="0"/>
                <a:ea typeface="Times New Roman" panose="02020603050405020304" pitchFamily="18" charset="0"/>
              </a:rPr>
              <a:t> </a:t>
            </a:r>
            <a:endParaRPr lang="en-US" altLang="en-US" sz="23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An </a:t>
            </a:r>
            <a:r>
              <a:rPr lang="en-US" altLang="en-US" sz="2300" b="1" dirty="0">
                <a:latin typeface="Arial" panose="020B0604020202020204" pitchFamily="34" charset="0"/>
                <a:ea typeface="Times New Roman" panose="02020603050405020304" pitchFamily="18" charset="0"/>
              </a:rPr>
              <a:t>ethnocentric staffing model</a:t>
            </a:r>
            <a:r>
              <a:rPr lang="en-US" altLang="en-US" sz="2300" dirty="0">
                <a:latin typeface="Arial" panose="020B0604020202020204" pitchFamily="34" charset="0"/>
                <a:ea typeface="Times New Roman" panose="02020603050405020304" pitchFamily="18" charset="0"/>
              </a:rPr>
              <a:t> may be used to help a firm choose among HCNs, PCNs, and TCNs for various positions.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model indicates that PCNs staff most higher-level positions.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Other </a:t>
            </a:r>
            <a:r>
              <a:rPr lang="en-US" altLang="en-US" sz="2300" dirty="0">
                <a:latin typeface="Arial" panose="020B0604020202020204" pitchFamily="34" charset="0"/>
                <a:ea typeface="Times New Roman" panose="02020603050405020304" pitchFamily="18" charset="0"/>
              </a:rPr>
              <a:t>firms may follow a </a:t>
            </a:r>
            <a:r>
              <a:rPr lang="en-US" altLang="en-US" sz="2300" b="1" dirty="0">
                <a:latin typeface="Arial" panose="020B0604020202020204" pitchFamily="34" charset="0"/>
                <a:ea typeface="Times New Roman" panose="02020603050405020304" pitchFamily="18" charset="0"/>
              </a:rPr>
              <a:t>polycentric staffing model</a:t>
            </a:r>
            <a:r>
              <a:rPr lang="en-US" altLang="en-US" sz="2300" dirty="0">
                <a:latin typeface="Arial" panose="020B0604020202020204" pitchFamily="34" charset="0"/>
                <a:ea typeface="Times New Roman" panose="02020603050405020304" pitchFamily="18" charset="0"/>
              </a:rPr>
              <a:t> where, based upon the belief that HCNs know the local market best, the use of HCNs is high.  </a:t>
            </a:r>
            <a:endParaRPr lang="en-US" altLang="en-US" sz="2300" dirty="0" smtClean="0">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80673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711754"/>
            <a:ext cx="7484747" cy="1049235"/>
          </a:xfrm>
        </p:spPr>
        <p:txBody>
          <a:bodyPr>
            <a:noAutofit/>
          </a:bodyPr>
          <a:lstStyle/>
          <a:p>
            <a:pPr marL="0" lvl="0" indent="0" algn="ctr" eaLnBrk="0" fontAlgn="base" hangingPunct="0">
              <a:lnSpc>
                <a:spcPct val="100000"/>
              </a:lnSpc>
              <a:spcBef>
                <a:spcPct val="0"/>
              </a:spcBef>
              <a:spcAft>
                <a:spcPct val="0"/>
              </a:spcAft>
              <a:buNone/>
              <a:tabLst>
                <a:tab pos="685800" algn="l"/>
              </a:tabLst>
            </a:pPr>
            <a:r>
              <a:rPr lang="en-US" altLang="en-US" sz="3600" b="1" dirty="0" smtClean="0">
                <a:latin typeface="Arial" panose="020B0604020202020204" pitchFamily="34" charset="0"/>
                <a:ea typeface="Times New Roman" panose="02020603050405020304" pitchFamily="18" charset="0"/>
              </a:rPr>
              <a:t>INTERNATIONAL MANAGERIAL STAFFING NEEDS </a:t>
            </a:r>
            <a:r>
              <a:rPr lang="en-US" altLang="en-US" sz="3600" dirty="0" smtClean="0">
                <a:latin typeface="Arial" panose="020B0604020202020204" pitchFamily="34" charset="0"/>
                <a:ea typeface="Times New Roman" panose="02020603050405020304" pitchFamily="18" charset="0"/>
              </a:rPr>
              <a: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30087" y="1868557"/>
            <a:ext cx="7484748" cy="3597789"/>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Staffing </a:t>
            </a:r>
            <a:r>
              <a:rPr lang="en-US" altLang="en-US" sz="2400" b="1" dirty="0">
                <a:latin typeface="Arial" panose="020B0604020202020204" pitchFamily="34" charset="0"/>
                <a:ea typeface="Times New Roman" panose="02020603050405020304" pitchFamily="18" charset="0"/>
              </a:rPr>
              <a:t>Philosophy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Finally</a:t>
            </a:r>
            <a:r>
              <a:rPr lang="en-US" altLang="en-US" sz="2400" dirty="0">
                <a:latin typeface="Arial" panose="020B0604020202020204" pitchFamily="34" charset="0"/>
                <a:ea typeface="Times New Roman" panose="02020603050405020304" pitchFamily="18" charset="0"/>
              </a:rPr>
              <a:t>, firms that want to hire the most qualified person for the job, regardless of the individual’s nationality, follow the </a:t>
            </a:r>
            <a:r>
              <a:rPr lang="en-US" altLang="en-US" sz="2400" b="1" dirty="0">
                <a:latin typeface="Arial" panose="020B0604020202020204" pitchFamily="34" charset="0"/>
                <a:ea typeface="Times New Roman" panose="02020603050405020304" pitchFamily="18" charset="0"/>
              </a:rPr>
              <a:t>geocentric staffing model</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European firms are more likely to use the geocentric model than either U.S. or Japanese companies.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fact, Japanese companies prefer the ethnocentric model</a:t>
            </a:r>
            <a:endParaRPr lang="en-US" sz="2400" dirty="0"/>
          </a:p>
        </p:txBody>
      </p:sp>
    </p:spTree>
    <p:extLst>
      <p:ext uri="{BB962C8B-B14F-4D97-AF65-F5344CB8AC3E}">
        <p14:creationId xmlns:p14="http://schemas.microsoft.com/office/powerpoint/2010/main" val="3946815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3123651"/>
            <a:ext cx="7938052" cy="1049235"/>
          </a:xfrm>
        </p:spPr>
        <p:txBody>
          <a:bodyPr>
            <a:noAutofit/>
          </a:bodyPr>
          <a:lstStyle/>
          <a:p>
            <a:r>
              <a:rPr lang="en-US" sz="6600" dirty="0" smtClean="0">
                <a:latin typeface="Arial" panose="020B0604020202020204" pitchFamily="34" charset="0"/>
                <a:cs typeface="Arial" panose="020B0604020202020204" pitchFamily="34" charset="0"/>
              </a:rPr>
              <a:t>End of part one </a:t>
            </a:r>
            <a:endParaRPr lang="en-US" sz="6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119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7565" y="2015733"/>
            <a:ext cx="8030818" cy="3450613"/>
          </a:xfrm>
        </p:spPr>
        <p:txBody>
          <a:bodyPr>
            <a:noAutofit/>
          </a:bodyPr>
          <a:lstStyle/>
          <a:p>
            <a:r>
              <a:rPr lang="en-US" altLang="en-US" sz="2400" dirty="0" smtClean="0">
                <a:latin typeface="Arial" panose="020B0604020202020204" pitchFamily="34" charset="0"/>
                <a:ea typeface="Times New Roman" panose="02020603050405020304" pitchFamily="18" charset="0"/>
              </a:rPr>
              <a:t>Recruitment and Selection</a:t>
            </a:r>
          </a:p>
          <a:p>
            <a:r>
              <a:rPr lang="en-US" altLang="en-US" sz="2400" dirty="0" smtClean="0">
                <a:latin typeface="Arial" panose="020B0604020202020204" pitchFamily="34" charset="0"/>
                <a:ea typeface="Times New Roman" panose="02020603050405020304" pitchFamily="18" charset="0"/>
              </a:rPr>
              <a:t>Training and Development</a:t>
            </a:r>
          </a:p>
          <a:p>
            <a:r>
              <a:rPr lang="en-US" altLang="en-US" sz="2400" dirty="0" smtClean="0">
                <a:latin typeface="Arial" panose="020B0604020202020204" pitchFamily="34" charset="0"/>
                <a:ea typeface="Times New Roman" panose="02020603050405020304" pitchFamily="18" charset="0"/>
              </a:rPr>
              <a:t>Performance Appraisal and Compensation</a:t>
            </a:r>
          </a:p>
          <a:p>
            <a:r>
              <a:rPr lang="en-US" sz="2400" dirty="0" smtClean="0">
                <a:latin typeface="Arial" panose="020B0604020202020204" pitchFamily="34" charset="0"/>
                <a:cs typeface="Arial" panose="020B0604020202020204" pitchFamily="34" charset="0"/>
              </a:rPr>
              <a:t>Retention and Turnover</a:t>
            </a:r>
            <a:r>
              <a:rPr lang="en-US" altLang="en-US" sz="2400" dirty="0" smtClean="0">
                <a:latin typeface="Arial" panose="020B0604020202020204" pitchFamily="34" charset="0"/>
                <a:ea typeface="Times New Roman" panose="02020603050405020304" pitchFamily="18" charset="0"/>
              </a:rPr>
              <a:t> </a:t>
            </a:r>
          </a:p>
          <a:p>
            <a:r>
              <a:rPr lang="en-US" altLang="en-US" sz="2400" dirty="0" smtClean="0">
                <a:latin typeface="Arial" panose="020B0604020202020204" pitchFamily="34" charset="0"/>
                <a:ea typeface="Times New Roman" panose="02020603050405020304" pitchFamily="18" charset="0"/>
              </a:rPr>
              <a:t>Human Resource Issues for </a:t>
            </a:r>
            <a:r>
              <a:rPr lang="en-US" altLang="en-US" sz="2400" dirty="0" err="1" smtClean="0">
                <a:latin typeface="Arial" panose="020B0604020202020204" pitchFamily="34" charset="0"/>
                <a:ea typeface="Times New Roman" panose="02020603050405020304" pitchFamily="18" charset="0"/>
              </a:rPr>
              <a:t>Nonmanagerial</a:t>
            </a:r>
            <a:r>
              <a:rPr lang="en-US" altLang="en-US" sz="2400" dirty="0" smtClean="0">
                <a:latin typeface="Arial" panose="020B0604020202020204" pitchFamily="34" charset="0"/>
                <a:ea typeface="Times New Roman" panose="02020603050405020304" pitchFamily="18" charset="0"/>
              </a:rPr>
              <a:t> Employees</a:t>
            </a:r>
          </a:p>
          <a:p>
            <a:r>
              <a:rPr lang="en-US" altLang="en-US" sz="2400" dirty="0" smtClean="0">
                <a:latin typeface="Arial" panose="020B0604020202020204" pitchFamily="34" charset="0"/>
                <a:ea typeface="Times New Roman" panose="02020603050405020304" pitchFamily="18" charset="0"/>
              </a:rPr>
              <a:t>Labor Relations </a:t>
            </a:r>
            <a:endParaRPr lang="en-US" sz="2400" dirty="0"/>
          </a:p>
        </p:txBody>
      </p:sp>
    </p:spTree>
    <p:extLst>
      <p:ext uri="{BB962C8B-B14F-4D97-AF65-F5344CB8AC3E}">
        <p14:creationId xmlns:p14="http://schemas.microsoft.com/office/powerpoint/2010/main" val="3719279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463826" y="1853755"/>
            <a:ext cx="8097077" cy="3612591"/>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skills and abilities needed by international managers fall into two general categories: </a:t>
            </a:r>
            <a:endParaRPr lang="en-US" altLang="en-US" sz="2400" dirty="0" smtClean="0">
              <a:latin typeface="Arial" panose="020B0604020202020204" pitchFamily="34" charset="0"/>
              <a:ea typeface="Times New Roman" panose="02020603050405020304" pitchFamily="18" charset="0"/>
            </a:endParaRPr>
          </a:p>
          <a:p>
            <a:pPr lvl="1" algn="just" eaLnBrk="0" fontAlgn="base" hangingPunct="0">
              <a:lnSpc>
                <a:spcPct val="150000"/>
              </a:lnSpc>
              <a:spcBef>
                <a:spcPct val="0"/>
              </a:spcBef>
              <a:spcAft>
                <a:spcPct val="0"/>
              </a:spcAft>
              <a:buFont typeface="Wingdings" panose="05000000000000000000" pitchFamily="2" charset="2"/>
              <a:buChar char="Ø"/>
              <a:tabLst>
                <a:tab pos="685800" algn="l"/>
              </a:tabLst>
            </a:pPr>
            <a:r>
              <a:rPr lang="en-US" altLang="en-US" sz="2400" dirty="0" smtClean="0">
                <a:latin typeface="Arial" panose="020B0604020202020204" pitchFamily="34" charset="0"/>
                <a:ea typeface="Times New Roman" panose="02020603050405020304" pitchFamily="18" charset="0"/>
              </a:rPr>
              <a:t>those </a:t>
            </a:r>
            <a:r>
              <a:rPr lang="en-US" altLang="en-US" sz="2400" dirty="0">
                <a:latin typeface="Arial" panose="020B0604020202020204" pitchFamily="34" charset="0"/>
                <a:ea typeface="Times New Roman" panose="02020603050405020304" pitchFamily="18" charset="0"/>
              </a:rPr>
              <a:t>needed to do the job, and </a:t>
            </a:r>
            <a:endParaRPr lang="en-US" altLang="en-US" sz="2400" dirty="0" smtClean="0">
              <a:latin typeface="Arial" panose="020B0604020202020204" pitchFamily="34" charset="0"/>
              <a:ea typeface="Times New Roman" panose="02020603050405020304" pitchFamily="18" charset="0"/>
            </a:endParaRPr>
          </a:p>
          <a:p>
            <a:pPr lvl="1" algn="just" eaLnBrk="0" fontAlgn="base" hangingPunct="0">
              <a:lnSpc>
                <a:spcPct val="150000"/>
              </a:lnSpc>
              <a:spcBef>
                <a:spcPct val="0"/>
              </a:spcBef>
              <a:spcAft>
                <a:spcPct val="0"/>
              </a:spcAft>
              <a:buFont typeface="Wingdings" panose="05000000000000000000" pitchFamily="2" charset="2"/>
              <a:buChar char="Ø"/>
              <a:tabLst>
                <a:tab pos="685800" algn="l"/>
              </a:tabLst>
            </a:pPr>
            <a:r>
              <a:rPr lang="en-US" altLang="en-US" sz="2400" dirty="0" smtClean="0">
                <a:latin typeface="Arial" panose="020B0604020202020204" pitchFamily="34" charset="0"/>
                <a:ea typeface="Times New Roman" panose="02020603050405020304" pitchFamily="18" charset="0"/>
              </a:rPr>
              <a:t>those </a:t>
            </a:r>
            <a:r>
              <a:rPr lang="en-US" altLang="en-US" sz="2400" dirty="0">
                <a:latin typeface="Arial" panose="020B0604020202020204" pitchFamily="34" charset="0"/>
                <a:ea typeface="Times New Roman" panose="02020603050405020304" pitchFamily="18" charset="0"/>
              </a:rPr>
              <a:t>needed to work in a foreign location. </a:t>
            </a:r>
            <a:r>
              <a:rPr lang="en-US" altLang="en-US" sz="2400" b="1"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98366611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0" y="1853755"/>
            <a:ext cx="7633251"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Recruitment </a:t>
            </a:r>
            <a:r>
              <a:rPr lang="en-US" altLang="en-US" sz="2400" b="1" dirty="0">
                <a:latin typeface="Arial" panose="020B0604020202020204" pitchFamily="34" charset="0"/>
                <a:ea typeface="Times New Roman" panose="02020603050405020304" pitchFamily="18" charset="0"/>
              </a:rPr>
              <a:t>of Managers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a:latin typeface="Arial" panose="020B0604020202020204" pitchFamily="34" charset="0"/>
                <a:ea typeface="Times New Roman" panose="02020603050405020304" pitchFamily="18" charset="0"/>
              </a:rPr>
              <a:t>Recruitment of Experienced Managers</a:t>
            </a:r>
            <a:r>
              <a:rPr lang="en-US" altLang="en-US" sz="2400" dirty="0">
                <a:latin typeface="Arial" panose="020B0604020202020204" pitchFamily="34" charset="0"/>
                <a:ea typeface="Times New Roman" panose="02020603050405020304" pitchFamily="18" charset="0"/>
              </a:rPr>
              <a:t>. Experienced managers can be recruited from within the firm itself or from other firms.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some cases, </a:t>
            </a:r>
            <a:r>
              <a:rPr lang="en-US" altLang="en-US" sz="2400" b="1" dirty="0">
                <a:latin typeface="Arial" panose="020B0604020202020204" pitchFamily="34" charset="0"/>
                <a:ea typeface="Times New Roman" panose="02020603050405020304" pitchFamily="18" charset="0"/>
              </a:rPr>
              <a:t>headhunters</a:t>
            </a:r>
            <a:r>
              <a:rPr lang="en-US" altLang="en-US" sz="2400" dirty="0">
                <a:latin typeface="Arial" panose="020B0604020202020204" pitchFamily="34" charset="0"/>
                <a:ea typeface="Times New Roman" panose="02020603050405020304" pitchFamily="18" charset="0"/>
              </a:rPr>
              <a:t> (recruiting firms that actively seek qualified managers and other professionals for possible placement in positions in other organizations) may be called on to assist in the process.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Today, as businesses globalize, the market for executive talent is also globalizing.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p:txBody>
      </p:sp>
    </p:spTree>
    <p:extLst>
      <p:ext uri="{BB962C8B-B14F-4D97-AF65-F5344CB8AC3E}">
        <p14:creationId xmlns:p14="http://schemas.microsoft.com/office/powerpoint/2010/main" val="1457434914"/>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1" y="1853755"/>
            <a:ext cx="7405234" cy="3612591"/>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Recruitment </a:t>
            </a:r>
            <a:r>
              <a:rPr lang="en-US" altLang="en-US" sz="2400" b="1" dirty="0">
                <a:latin typeface="Arial" panose="020B0604020202020204" pitchFamily="34" charset="0"/>
                <a:ea typeface="Times New Roman" panose="02020603050405020304" pitchFamily="18" charset="0"/>
              </a:rPr>
              <a:t>of Managers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Recruitment </a:t>
            </a:r>
            <a:r>
              <a:rPr lang="en-US" altLang="en-US" sz="2400" b="1" dirty="0">
                <a:latin typeface="Arial" panose="020B0604020202020204" pitchFamily="34" charset="0"/>
                <a:ea typeface="Times New Roman" panose="02020603050405020304" pitchFamily="18" charset="0"/>
              </a:rPr>
              <a:t>of Younger Managers</a:t>
            </a:r>
            <a:r>
              <a:rPr lang="en-US" altLang="en-US" sz="2400" dirty="0">
                <a:latin typeface="Arial" panose="020B0604020202020204" pitchFamily="34" charset="0"/>
                <a:ea typeface="Times New Roman" panose="02020603050405020304" pitchFamily="18" charset="0"/>
              </a:rPr>
              <a:t>. While most MNCs do not hire new college graduates for foreign positions, many hire graduates with the intention of sending them abroad in the future.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231659766"/>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1" y="1853755"/>
            <a:ext cx="7405234"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Selection </a:t>
            </a:r>
            <a:r>
              <a:rPr lang="en-US" altLang="en-US" sz="2400" b="1" dirty="0">
                <a:latin typeface="Arial" panose="020B0604020202020204" pitchFamily="34" charset="0"/>
                <a:ea typeface="Times New Roman" panose="02020603050405020304" pitchFamily="18" charset="0"/>
              </a:rPr>
              <a:t>of Managers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When selecting from a pool of prospective managers, HR managers typically look for those individuals who are competent managers, have appropriate training, and can adapt to new situations.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The selection process in international firms is particularly important because of the high cost of expatriate failure.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501336802"/>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331305" y="1853755"/>
            <a:ext cx="7898296"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Selection </a:t>
            </a:r>
            <a:r>
              <a:rPr lang="en-US" altLang="en-US" sz="2400" b="1" dirty="0">
                <a:latin typeface="Arial" panose="020B0604020202020204" pitchFamily="34" charset="0"/>
                <a:ea typeface="Times New Roman" panose="02020603050405020304" pitchFamily="18" charset="0"/>
              </a:rPr>
              <a:t>of Managers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Expatriate </a:t>
            </a:r>
            <a:r>
              <a:rPr lang="en-US" altLang="en-US" sz="2400" b="1" dirty="0">
                <a:latin typeface="Arial" panose="020B0604020202020204" pitchFamily="34" charset="0"/>
                <a:ea typeface="Times New Roman" panose="02020603050405020304" pitchFamily="18" charset="0"/>
              </a:rPr>
              <a:t>failure</a:t>
            </a:r>
            <a:r>
              <a:rPr lang="en-US" altLang="en-US" sz="2400" dirty="0">
                <a:latin typeface="Arial" panose="020B0604020202020204" pitchFamily="34" charset="0"/>
                <a:ea typeface="Times New Roman" panose="02020603050405020304" pitchFamily="18" charset="0"/>
              </a:rPr>
              <a:t> is the early return of an expatriate manager to his or her country because of an inability to perform in the overseas assignment.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cost of expatriate failure ranges between $200,000 and $1.2 million.</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Expatriate failure rates may be as high as 19-50 percent in many U.S. companies, higher than for either European or Japanese companies.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None/>
              <a:tabLst>
                <a:tab pos="685800" algn="l"/>
              </a:tabLst>
            </a:pPr>
            <a:endParaRPr lang="en-US" altLang="en-US" sz="2400" dirty="0">
              <a:latin typeface="Arial" panose="020B0604020202020204" pitchFamily="34" charset="0"/>
            </a:endParaRPr>
          </a:p>
        </p:txBody>
      </p:sp>
    </p:spTree>
    <p:extLst>
      <p:ext uri="{BB962C8B-B14F-4D97-AF65-F5344CB8AC3E}">
        <p14:creationId xmlns:p14="http://schemas.microsoft.com/office/powerpoint/2010/main" val="63603463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1" y="1722783"/>
            <a:ext cx="7659756" cy="3743563"/>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Selection </a:t>
            </a:r>
            <a:r>
              <a:rPr lang="en-US" altLang="en-US" sz="2400" b="1" dirty="0">
                <a:latin typeface="Arial" panose="020B0604020202020204" pitchFamily="34" charset="0"/>
                <a:ea typeface="Times New Roman" panose="02020603050405020304" pitchFamily="18" charset="0"/>
              </a:rPr>
              <a:t>of Managers </a:t>
            </a:r>
            <a:r>
              <a:rPr lang="en-US" altLang="en-US" sz="2400"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 </a:t>
            </a: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most cases, expatriates fail to complete their foreign assignments because of an inability of the expatriate manager, or his or her spouse and family, to adapt to the new location</a:t>
            </a:r>
            <a:r>
              <a:rPr lang="en-US" altLang="en-US" sz="2400" dirty="0" smtClean="0">
                <a:latin typeface="Arial" panose="020B0604020202020204" pitchFamily="34" charset="0"/>
                <a:ea typeface="Times New Roman" panose="02020603050405020304" pitchFamily="18" charset="0"/>
              </a:rPr>
              <a:t>.</a:t>
            </a:r>
          </a:p>
          <a:p>
            <a:pPr mar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often spend both time and money selecting and training managers for foreign assignments in an effort to avoid expatriate failure.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altLang="en-US" sz="2200" dirty="0">
              <a:latin typeface="Arial" panose="020B0604020202020204" pitchFamily="34" charset="0"/>
            </a:endParaRPr>
          </a:p>
        </p:txBody>
      </p:sp>
    </p:spTree>
    <p:extLst>
      <p:ext uri="{BB962C8B-B14F-4D97-AF65-F5344CB8AC3E}">
        <p14:creationId xmlns:p14="http://schemas.microsoft.com/office/powerpoint/2010/main" val="360062825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16836" y="1853755"/>
            <a:ext cx="7991060"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300" b="1" dirty="0" smtClean="0">
                <a:latin typeface="Arial" panose="020B0604020202020204" pitchFamily="34" charset="0"/>
                <a:ea typeface="Times New Roman" panose="02020603050405020304" pitchFamily="18" charset="0"/>
              </a:rPr>
              <a:t>Expatriation </a:t>
            </a:r>
            <a:r>
              <a:rPr lang="en-US" altLang="en-US" sz="2300" b="1" dirty="0">
                <a:latin typeface="Arial" panose="020B0604020202020204" pitchFamily="34" charset="0"/>
                <a:ea typeface="Times New Roman" panose="02020603050405020304" pitchFamily="18" charset="0"/>
              </a:rPr>
              <a:t>and Repatriation Issues</a:t>
            </a:r>
            <a:endParaRPr lang="en-US" altLang="en-US" sz="23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300" dirty="0">
                <a:latin typeface="Arial" panose="020B0604020202020204" pitchFamily="34" charset="0"/>
                <a:ea typeface="Times New Roman" panose="02020603050405020304" pitchFamily="18" charset="0"/>
              </a:rPr>
              <a:t>Managers sent on foreign assignments may experience </a:t>
            </a:r>
            <a:r>
              <a:rPr lang="en-US" altLang="en-US" sz="2300" b="1" dirty="0">
                <a:latin typeface="Arial" panose="020B0604020202020204" pitchFamily="34" charset="0"/>
                <a:ea typeface="Times New Roman" panose="02020603050405020304" pitchFamily="18" charset="0"/>
              </a:rPr>
              <a:t>culture shock</a:t>
            </a:r>
            <a:r>
              <a:rPr lang="en-US" altLang="en-US" sz="2300" dirty="0">
                <a:latin typeface="Arial" panose="020B0604020202020204" pitchFamily="34" charset="0"/>
                <a:ea typeface="Times New Roman" panose="02020603050405020304" pitchFamily="18" charset="0"/>
              </a:rPr>
              <a:t>, a psychological phenomenon that may lead to feelings of fear, helplessness, irritability, and disorientation.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Acculturation </a:t>
            </a:r>
            <a:r>
              <a:rPr lang="en-US" altLang="en-US" sz="2300" dirty="0">
                <a:latin typeface="Arial" panose="020B0604020202020204" pitchFamily="34" charset="0"/>
                <a:ea typeface="Times New Roman" panose="02020603050405020304" pitchFamily="18" charset="0"/>
              </a:rPr>
              <a:t>typically proceeds through four </a:t>
            </a:r>
            <a:r>
              <a:rPr lang="en-US" altLang="en-US" sz="2300" dirty="0" smtClean="0">
                <a:latin typeface="Arial" panose="020B0604020202020204" pitchFamily="34" charset="0"/>
                <a:ea typeface="Times New Roman" panose="02020603050405020304" pitchFamily="18" charset="0"/>
              </a:rPr>
              <a:t>phases which include </a:t>
            </a:r>
            <a:r>
              <a:rPr lang="en-US" altLang="en-US" sz="2300" dirty="0">
                <a:latin typeface="Arial" panose="020B0604020202020204" pitchFamily="34" charset="0"/>
                <a:ea typeface="Times New Roman" panose="02020603050405020304" pitchFamily="18" charset="0"/>
              </a:rPr>
              <a:t>honeymoon, disillusionment, adaptation, and biculturalism.</a:t>
            </a:r>
            <a:endParaRPr lang="en-US" altLang="en-US" sz="23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300" dirty="0">
                <a:latin typeface="Arial" panose="020B0604020202020204" pitchFamily="34" charset="0"/>
                <a:ea typeface="Times New Roman" panose="02020603050405020304" pitchFamily="18" charset="0"/>
              </a:rPr>
              <a:t>Because an expatriate suffering from culture shock may be less effective and productive, companies typically take measures to limit its effects, such as providing pre-departure language and cultural training. </a:t>
            </a:r>
            <a:endParaRPr lang="en-US" altLang="en-US" sz="2300" dirty="0">
              <a:latin typeface="Arial" panose="020B0604020202020204" pitchFamily="34" charset="0"/>
            </a:endParaRPr>
          </a:p>
        </p:txBody>
      </p:sp>
    </p:spTree>
    <p:extLst>
      <p:ext uri="{BB962C8B-B14F-4D97-AF65-F5344CB8AC3E}">
        <p14:creationId xmlns:p14="http://schemas.microsoft.com/office/powerpoint/2010/main" val="161326898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1" y="1853755"/>
            <a:ext cx="7405234"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Expatriation </a:t>
            </a:r>
            <a:r>
              <a:rPr lang="en-US" altLang="en-US" sz="2400" b="1" dirty="0">
                <a:latin typeface="Arial" panose="020B0604020202020204" pitchFamily="34" charset="0"/>
                <a:ea typeface="Times New Roman" panose="02020603050405020304" pitchFamily="18" charset="0"/>
              </a:rPr>
              <a:t>and Repatriation Issues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Firms </a:t>
            </a:r>
            <a:r>
              <a:rPr lang="en-US" altLang="en-US" sz="2400" dirty="0">
                <a:latin typeface="Arial" panose="020B0604020202020204" pitchFamily="34" charset="0"/>
                <a:ea typeface="Times New Roman" panose="02020603050405020304" pitchFamily="18" charset="0"/>
              </a:rPr>
              <a:t>are now beginning to pay more attention to </a:t>
            </a:r>
            <a:r>
              <a:rPr lang="en-US" altLang="en-US" sz="2400" b="1" dirty="0">
                <a:latin typeface="Arial" panose="020B0604020202020204" pitchFamily="34" charset="0"/>
                <a:ea typeface="Times New Roman" panose="02020603050405020304" pitchFamily="18" charset="0"/>
              </a:rPr>
              <a:t>repatriation </a:t>
            </a:r>
            <a:r>
              <a:rPr lang="en-US" altLang="en-US" sz="2400" dirty="0">
                <a:latin typeface="Arial" panose="020B0604020202020204" pitchFamily="34" charset="0"/>
                <a:ea typeface="Times New Roman" panose="02020603050405020304" pitchFamily="18" charset="0"/>
              </a:rPr>
              <a:t>– bringing a manager back home after a foreign assignment has been completed.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Individuals </a:t>
            </a:r>
            <a:r>
              <a:rPr lang="en-US" altLang="en-US" sz="2400" dirty="0">
                <a:latin typeface="Arial" panose="020B0604020202020204" pitchFamily="34" charset="0"/>
                <a:ea typeface="Times New Roman" panose="02020603050405020304" pitchFamily="18" charset="0"/>
              </a:rPr>
              <a:t>that successfully adapted to the foreign environment may experience culture shock upon returning to their own </a:t>
            </a:r>
            <a:r>
              <a:rPr lang="en-US" altLang="en-US" sz="2400" dirty="0" smtClean="0">
                <a:latin typeface="Arial" panose="020B0604020202020204" pitchFamily="34" charset="0"/>
                <a:ea typeface="Times New Roman" panose="02020603050405020304" pitchFamily="18" charset="0"/>
              </a:rPr>
              <a:t>country.</a:t>
            </a: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Firms </a:t>
            </a:r>
            <a:r>
              <a:rPr lang="en-US" altLang="en-US" sz="2400" dirty="0">
                <a:latin typeface="Arial" panose="020B0604020202020204" pitchFamily="34" charset="0"/>
                <a:ea typeface="Times New Roman" panose="02020603050405020304" pitchFamily="18" charset="0"/>
              </a:rPr>
              <a:t>can minimize problems associated with expatriation and repatriation by providing organizational career development programs for managers.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102958435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804520"/>
            <a:ext cx="7405234" cy="1049235"/>
          </a:xfrm>
        </p:spPr>
        <p:txBody>
          <a:bodyPr>
            <a:noAutofit/>
          </a:bodyPr>
          <a:lstStyle/>
          <a:p>
            <a:pPr lvl="0" algn="ctr" eaLnBrk="0" fontAlgn="base" hangingPunct="0">
              <a:lnSpc>
                <a:spcPct val="100000"/>
              </a:lnSpc>
              <a:spcAft>
                <a:spcPct val="0"/>
              </a:spcAft>
              <a:tabLst>
                <a:tab pos="685800" algn="l"/>
              </a:tabLst>
            </a:pPr>
            <a:r>
              <a:rPr lang="en-US" altLang="en-US" sz="3600" b="1" dirty="0">
                <a:latin typeface="Arial" panose="020B0604020202020204" pitchFamily="34" charset="0"/>
                <a:ea typeface="Times New Roman" panose="02020603050405020304" pitchFamily="18" charset="0"/>
              </a:rPr>
              <a:t>RECRUITMENT AND SELECTION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09601" y="1853755"/>
            <a:ext cx="7405234"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Expatriation </a:t>
            </a:r>
            <a:r>
              <a:rPr lang="en-US" altLang="en-US" sz="2400" b="1" dirty="0">
                <a:latin typeface="Arial" panose="020B0604020202020204" pitchFamily="34" charset="0"/>
                <a:ea typeface="Times New Roman" panose="02020603050405020304" pitchFamily="18" charset="0"/>
              </a:rPr>
              <a:t>and Repatriation Issues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Managers </a:t>
            </a:r>
            <a:r>
              <a:rPr lang="en-US" altLang="en-US" sz="2400" dirty="0">
                <a:latin typeface="Arial" panose="020B0604020202020204" pitchFamily="34" charset="0"/>
                <a:ea typeface="Times New Roman" panose="02020603050405020304" pitchFamily="18" charset="0"/>
              </a:rPr>
              <a:t>tend to be more successful in foreign assignments if they can freely decide whether or not to accept a foreign assignment, if they have a realistic understanding of the new job and assignment, if they have a realistic expectation of a repatriation assignment, if they have a mentor in the parent firm who will look out for their careers, and if there is a clear link between the foreign assignment and the manager’s long-term career path</a:t>
            </a:r>
            <a:endParaRPr lang="en-US" sz="2400" dirty="0"/>
          </a:p>
        </p:txBody>
      </p:sp>
    </p:spTree>
    <p:extLst>
      <p:ext uri="{BB962C8B-B14F-4D97-AF65-F5344CB8AC3E}">
        <p14:creationId xmlns:p14="http://schemas.microsoft.com/office/powerpoint/2010/main" val="95606504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157" y="804520"/>
            <a:ext cx="7060677" cy="1049235"/>
          </a:xfrm>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TRAINING AND DEVELOPMENT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344557" y="1853755"/>
            <a:ext cx="8242852" cy="3612591"/>
          </a:xfrm>
        </p:spPr>
        <p:txBody>
          <a:bodyPr>
            <a:noAutofit/>
          </a:bodyPr>
          <a:lstStyle/>
          <a:p>
            <a:pPr algn="just" eaLnBrk="0" fontAlgn="base" hangingPunct="0">
              <a:lnSpc>
                <a:spcPct val="100000"/>
              </a:lnSpc>
              <a:spcBef>
                <a:spcPct val="0"/>
              </a:spcBef>
              <a:spcAft>
                <a:spcPct val="0"/>
              </a:spcAft>
              <a:tabLst>
                <a:tab pos="685800" algn="l"/>
              </a:tabLst>
            </a:pPr>
            <a:r>
              <a:rPr lang="en-US" altLang="en-US" sz="2400" b="1" dirty="0" smtClean="0">
                <a:latin typeface="Arial" panose="020B0604020202020204" pitchFamily="34" charset="0"/>
                <a:ea typeface="Times New Roman" panose="02020603050405020304" pitchFamily="18" charset="0"/>
              </a:rPr>
              <a:t>Training </a:t>
            </a:r>
            <a:r>
              <a:rPr lang="en-US" altLang="en-US" sz="2400" dirty="0">
                <a:latin typeface="Arial" panose="020B0604020202020204" pitchFamily="34" charset="0"/>
                <a:ea typeface="Times New Roman" panose="02020603050405020304" pitchFamily="18" charset="0"/>
              </a:rPr>
              <a:t>is instruction directed at enhancing specific job-related skills and abilities.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00000"/>
              </a:lnSpc>
              <a:spcBef>
                <a:spcPct val="0"/>
              </a:spcBef>
              <a:spcAft>
                <a:spcPct val="0"/>
              </a:spcAft>
              <a:tabLst>
                <a:tab pos="685800" algn="l"/>
              </a:tabLst>
            </a:pPr>
            <a:r>
              <a:rPr lang="en-US" altLang="en-US" sz="2400" b="1" dirty="0" smtClean="0">
                <a:latin typeface="Arial" panose="020B0604020202020204" pitchFamily="34" charset="0"/>
                <a:ea typeface="Times New Roman" panose="02020603050405020304" pitchFamily="18" charset="0"/>
              </a:rPr>
              <a:t>Development </a:t>
            </a:r>
            <a:r>
              <a:rPr lang="en-US" altLang="en-US" sz="2400" dirty="0">
                <a:latin typeface="Arial" panose="020B0604020202020204" pitchFamily="34" charset="0"/>
                <a:ea typeface="Times New Roman" panose="02020603050405020304" pitchFamily="18" charset="0"/>
              </a:rPr>
              <a:t>is general education concerned with preparing managers for new assignments and/or higher-level positions.  </a:t>
            </a:r>
            <a:endParaRPr lang="en-US" altLang="en-US" sz="2400" dirty="0">
              <a:latin typeface="Arial" panose="020B0604020202020204" pitchFamily="34" charset="0"/>
            </a:endParaRPr>
          </a:p>
          <a:p>
            <a:pPr algn="just" eaLnBrk="0" fontAlgn="base" hangingPunct="0">
              <a:lnSpc>
                <a:spcPct val="100000"/>
              </a:lnSpc>
              <a:spcBef>
                <a:spcPct val="0"/>
              </a:spcBef>
              <a:spcAft>
                <a:spcPct val="0"/>
              </a:spcAft>
              <a:tabLst>
                <a:tab pos="685800" algn="l"/>
              </a:tabLst>
            </a:pPr>
            <a:r>
              <a:rPr lang="en-US" altLang="en-US" sz="2400" b="1" dirty="0">
                <a:latin typeface="Arial" panose="020B0604020202020204" pitchFamily="34" charset="0"/>
                <a:ea typeface="Times New Roman" panose="02020603050405020304" pitchFamily="18" charset="0"/>
              </a:rPr>
              <a:t>Assessing Training Needs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assess training and development needs by determining the difference between what managers and employees can do and what the firm feels they ought to do.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This </a:t>
            </a:r>
            <a:r>
              <a:rPr lang="en-US" altLang="en-US" sz="2400" dirty="0">
                <a:latin typeface="Arial" panose="020B0604020202020204" pitchFamily="34" charset="0"/>
                <a:ea typeface="Times New Roman" panose="02020603050405020304" pitchFamily="18" charset="0"/>
              </a:rPr>
              <a:t>assessment should take place before training or development programs are implemented.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2032887264"/>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157" y="804520"/>
            <a:ext cx="7060677" cy="1049235"/>
          </a:xfrm>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TRAINING AND DEVELOPMENT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30087" y="1853755"/>
            <a:ext cx="7484747" cy="3612591"/>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Basic </a:t>
            </a:r>
            <a:r>
              <a:rPr lang="en-US" altLang="en-US" sz="2400" b="1" dirty="0">
                <a:latin typeface="Arial" panose="020B0604020202020204" pitchFamily="34" charset="0"/>
                <a:ea typeface="Times New Roman" panose="02020603050405020304" pitchFamily="18" charset="0"/>
              </a:rPr>
              <a:t>Training Methods and Procedures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must decide whether to use standardized training and development programs, such as language courses, or to develop their own programs.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Developing </a:t>
            </a:r>
            <a:r>
              <a:rPr lang="en-US" altLang="en-US" sz="2400" dirty="0">
                <a:latin typeface="Arial" panose="020B0604020202020204" pitchFamily="34" charset="0"/>
                <a:ea typeface="Times New Roman" panose="02020603050405020304" pitchFamily="18" charset="0"/>
              </a:rPr>
              <a:t>a customized program, although more expensive than using a standardized program, may better meet the needs of the firm.</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a:latin typeface="Arial" panose="020B0604020202020204" pitchFamily="34" charset="0"/>
                <a:ea typeface="Times New Roman" panose="02020603050405020304" pitchFamily="18" charset="0"/>
              </a:rPr>
              <a:t>Developing Younger International Managers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Most MNCs now recognize the importance of internationalizing their managers early in their careers.  </a:t>
            </a:r>
            <a:r>
              <a:rPr lang="en-US" altLang="en-US" sz="2400"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1981672991"/>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834887" y="2015733"/>
            <a:ext cx="7434470" cy="3450613"/>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Assessing </a:t>
            </a:r>
            <a:r>
              <a:rPr lang="en-US" altLang="en-US" sz="2400" b="1" dirty="0">
                <a:latin typeface="Arial" panose="020B0604020202020204" pitchFamily="34" charset="0"/>
                <a:ea typeface="Times New Roman" panose="02020603050405020304" pitchFamily="18" charset="0"/>
              </a:rPr>
              <a:t>Performance in International Business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a:latin typeface="Arial" panose="020B0604020202020204" pitchFamily="34" charset="0"/>
                <a:ea typeface="Times New Roman" panose="02020603050405020304" pitchFamily="18" charset="0"/>
              </a:rPr>
              <a:t>Performance appraisal </a:t>
            </a:r>
            <a:r>
              <a:rPr lang="en-US" altLang="en-US" sz="2400" dirty="0">
                <a:latin typeface="Arial" panose="020B0604020202020204" pitchFamily="34" charset="0"/>
                <a:ea typeface="Times New Roman" panose="02020603050405020304" pitchFamily="18" charset="0"/>
              </a:rPr>
              <a:t>is the process of assessing how effectively a person is performing his or her job.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Performance </a:t>
            </a:r>
            <a:r>
              <a:rPr lang="en-US" altLang="en-US" sz="2400" dirty="0">
                <a:latin typeface="Arial" panose="020B0604020202020204" pitchFamily="34" charset="0"/>
                <a:ea typeface="Times New Roman" panose="02020603050405020304" pitchFamily="18" charset="0"/>
              </a:rPr>
              <a:t>appraisal has several important objectives.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It </a:t>
            </a:r>
            <a:r>
              <a:rPr lang="en-US" altLang="en-US" sz="2400" dirty="0">
                <a:latin typeface="Arial" panose="020B0604020202020204" pitchFamily="34" charset="0"/>
                <a:ea typeface="Times New Roman" panose="02020603050405020304" pitchFamily="18" charset="0"/>
              </a:rPr>
              <a:t>is a source of feedback to individuals as to their performance, it provides a basis by which top performers can be rewarded, it highlights areas where additional training and development may be required, and it identifies problem areas that may require changes.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347822618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Assessing </a:t>
            </a:r>
            <a:r>
              <a:rPr lang="en-US" altLang="en-US" sz="2400" b="1" dirty="0">
                <a:latin typeface="Arial" panose="020B0604020202020204" pitchFamily="34" charset="0"/>
                <a:ea typeface="Times New Roman" panose="02020603050405020304" pitchFamily="18" charset="0"/>
              </a:rPr>
              <a:t>Performance in International Business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many cases, firms must employ different standards when evaluating the performance of subsidiaries and their employees because each subsidiary is likely to have a unique set of circumstances and outcomes.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Performance </a:t>
            </a:r>
            <a:r>
              <a:rPr lang="en-US" altLang="en-US" sz="2400" dirty="0">
                <a:latin typeface="Arial" panose="020B0604020202020204" pitchFamily="34" charset="0"/>
                <a:ea typeface="Times New Roman" panose="02020603050405020304" pitchFamily="18" charset="0"/>
              </a:rPr>
              <a:t>appraisals in international firms may not be conducted as frequently as in a domestic firm.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2230194675"/>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Determining </a:t>
            </a:r>
            <a:r>
              <a:rPr lang="en-US" altLang="en-US" sz="2400" b="1" dirty="0">
                <a:latin typeface="Arial" panose="020B0604020202020204" pitchFamily="34" charset="0"/>
                <a:ea typeface="Times New Roman" panose="02020603050405020304" pitchFamily="18" charset="0"/>
              </a:rPr>
              <a:t>Compensation in International Business</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Competitive international firms provide prevailing compensation packages for their managers in each market.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388630744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Determining </a:t>
            </a:r>
            <a:r>
              <a:rPr lang="en-US" altLang="en-US" sz="2400" b="1" dirty="0">
                <a:latin typeface="Arial" panose="020B0604020202020204" pitchFamily="34" charset="0"/>
                <a:ea typeface="Times New Roman" panose="02020603050405020304" pitchFamily="18" charset="0"/>
              </a:rPr>
              <a:t>Compensation in International Business</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Compensating </a:t>
            </a:r>
            <a:r>
              <a:rPr lang="en-US" altLang="en-US" sz="2400" b="1" dirty="0">
                <a:latin typeface="Arial" panose="020B0604020202020204" pitchFamily="34" charset="0"/>
                <a:ea typeface="Times New Roman" panose="02020603050405020304" pitchFamily="18" charset="0"/>
              </a:rPr>
              <a:t>Expatriate Managers</a:t>
            </a:r>
            <a:r>
              <a:rPr lang="en-US" altLang="en-US" sz="2400" dirty="0">
                <a:latin typeface="Arial" panose="020B0604020202020204" pitchFamily="34" charset="0"/>
                <a:ea typeface="Times New Roman" panose="02020603050405020304" pitchFamily="18" charset="0"/>
              </a:rPr>
              <a:t>. Compensating expatriate managers can be a complex process because factors such as differences in currency valuation, standards of living, lifestyle norms, and so forth must be taken into consideration. </a:t>
            </a:r>
            <a:r>
              <a:rPr lang="en-US" altLang="en-US" sz="2400" b="1"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167945505"/>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Determining </a:t>
            </a:r>
            <a:r>
              <a:rPr lang="en-US" altLang="en-US" sz="2400" b="1" dirty="0">
                <a:latin typeface="Arial" panose="020B0604020202020204" pitchFamily="34" charset="0"/>
                <a:ea typeface="Times New Roman" panose="02020603050405020304" pitchFamily="18" charset="0"/>
              </a:rPr>
              <a:t>Compensation in International Business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 </a:t>
            </a:r>
            <a:r>
              <a:rPr lang="en-US" altLang="en-US" sz="2400" b="1" dirty="0">
                <a:latin typeface="Arial" panose="020B0604020202020204" pitchFamily="34" charset="0"/>
                <a:ea typeface="Times New Roman" panose="02020603050405020304" pitchFamily="18" charset="0"/>
              </a:rPr>
              <a:t>cost-of-living</a:t>
            </a:r>
            <a:r>
              <a:rPr lang="en-US" altLang="en-US" sz="2400" dirty="0">
                <a:latin typeface="Arial" panose="020B0604020202020204" pitchFamily="34" charset="0"/>
                <a:ea typeface="Times New Roman" panose="02020603050405020304" pitchFamily="18" charset="0"/>
              </a:rPr>
              <a:t> allowance may be given to managers to offset differences in the cost of living in the home and host countries.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 </a:t>
            </a:r>
            <a:r>
              <a:rPr lang="en-US" altLang="en-US" sz="2400" b="1" dirty="0">
                <a:latin typeface="Arial" panose="020B0604020202020204" pitchFamily="34" charset="0"/>
                <a:ea typeface="Times New Roman" panose="02020603050405020304" pitchFamily="18" charset="0"/>
              </a:rPr>
              <a:t>hardship premium </a:t>
            </a:r>
            <a:r>
              <a:rPr lang="en-US" altLang="en-US" sz="2400" dirty="0">
                <a:latin typeface="Arial" panose="020B0604020202020204" pitchFamily="34" charset="0"/>
                <a:ea typeface="Times New Roman" panose="02020603050405020304" pitchFamily="18" charset="0"/>
              </a:rPr>
              <a:t>(also known as a </a:t>
            </a:r>
            <a:r>
              <a:rPr lang="en-US" altLang="en-US" sz="2400" b="1" dirty="0">
                <a:latin typeface="Arial" panose="020B0604020202020204" pitchFamily="34" charset="0"/>
                <a:ea typeface="Times New Roman" panose="02020603050405020304" pitchFamily="18" charset="0"/>
              </a:rPr>
              <a:t>foreign service premium</a:t>
            </a:r>
            <a:r>
              <a:rPr lang="en-US" altLang="en-US" sz="2400" dirty="0">
                <a:latin typeface="Arial" panose="020B0604020202020204" pitchFamily="34" charset="0"/>
                <a:ea typeface="Times New Roman" panose="02020603050405020304" pitchFamily="18" charset="0"/>
              </a:rPr>
              <a:t>) may be paid to managers that accept assignments in relatively unattractive locations.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280507035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Determining </a:t>
            </a:r>
            <a:r>
              <a:rPr lang="en-US" altLang="en-US" sz="2400" b="1" dirty="0">
                <a:latin typeface="Arial" panose="020B0604020202020204" pitchFamily="34" charset="0"/>
                <a:ea typeface="Times New Roman" panose="02020603050405020304" pitchFamily="18" charset="0"/>
              </a:rPr>
              <a:t>Compensation in International Business</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 </a:t>
            </a:r>
            <a:r>
              <a:rPr lang="en-US" altLang="en-US" sz="2400" b="1" dirty="0">
                <a:latin typeface="Arial" panose="020B0604020202020204" pitchFamily="34" charset="0"/>
                <a:ea typeface="Times New Roman" panose="02020603050405020304" pitchFamily="18" charset="0"/>
              </a:rPr>
              <a:t>tax-equalization program</a:t>
            </a:r>
            <a:r>
              <a:rPr lang="en-US" altLang="en-US" sz="2400" dirty="0">
                <a:latin typeface="Arial" panose="020B0604020202020204" pitchFamily="34" charset="0"/>
                <a:ea typeface="Times New Roman" panose="02020603050405020304" pitchFamily="18" charset="0"/>
              </a:rPr>
              <a:t> is a means of ensuring that the expatriate’s after-tax income in the host country is similar to what the person’s after-tax income would be in the home country.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Tree>
    <p:extLst>
      <p:ext uri="{BB962C8B-B14F-4D97-AF65-F5344CB8AC3E}">
        <p14:creationId xmlns:p14="http://schemas.microsoft.com/office/powerpoint/2010/main" val="3411993983"/>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PERFORMANCE APPRAISAL AND COMPENSATION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96349" y="2015733"/>
            <a:ext cx="7418486" cy="3450613"/>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Determining </a:t>
            </a:r>
            <a:r>
              <a:rPr lang="en-US" altLang="en-US" sz="2400" b="1" dirty="0">
                <a:latin typeface="Arial" panose="020B0604020202020204" pitchFamily="34" charset="0"/>
                <a:ea typeface="Times New Roman" panose="02020603050405020304" pitchFamily="18" charset="0"/>
              </a:rPr>
              <a:t>Compensation in International Business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Benefits </a:t>
            </a:r>
            <a:r>
              <a:rPr lang="en-US" altLang="en-US" sz="2400" b="1" dirty="0">
                <a:latin typeface="Arial" panose="020B0604020202020204" pitchFamily="34" charset="0"/>
                <a:ea typeface="Times New Roman" panose="02020603050405020304" pitchFamily="18" charset="0"/>
              </a:rPr>
              <a:t>Packages for Expatriate Managers</a:t>
            </a:r>
            <a:r>
              <a:rPr lang="en-US" altLang="en-US" sz="2400" dirty="0">
                <a:latin typeface="Arial" panose="020B0604020202020204" pitchFamily="34" charset="0"/>
                <a:ea typeface="Times New Roman" panose="02020603050405020304" pitchFamily="18" charset="0"/>
              </a:rPr>
              <a: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Special </a:t>
            </a:r>
            <a:r>
              <a:rPr lang="en-US" altLang="en-US" sz="2400" dirty="0">
                <a:latin typeface="Arial" panose="020B0604020202020204" pitchFamily="34" charset="0"/>
                <a:ea typeface="Times New Roman" panose="02020603050405020304" pitchFamily="18" charset="0"/>
              </a:rPr>
              <a:t>benefits packages that may be provided to expatriate managers include housing, education, medical treatment, travel to the home country, and club memberships.  </a:t>
            </a:r>
            <a:r>
              <a:rPr lang="en-US" altLang="en-US" sz="2400" dirty="0" smtClean="0">
                <a:latin typeface="Arial" panose="020B0604020202020204" pitchFamily="34" charset="0"/>
                <a:ea typeface="Times New Roman" panose="02020603050405020304" pitchFamily="18" charset="0"/>
              </a:rPr>
              <a:t> </a:t>
            </a:r>
            <a:endParaRPr lang="en-US" altLang="en-US" sz="2400" b="1" dirty="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Equity </a:t>
            </a:r>
            <a:r>
              <a:rPr lang="en-US" altLang="en-US" sz="2400" b="1" dirty="0">
                <a:latin typeface="Arial" panose="020B0604020202020204" pitchFamily="34" charset="0"/>
                <a:ea typeface="Times New Roman" panose="02020603050405020304" pitchFamily="18" charset="0"/>
              </a:rPr>
              <a:t>in Compensation</a:t>
            </a:r>
            <a:r>
              <a:rPr lang="en-US" altLang="en-US" sz="2400" dirty="0">
                <a:latin typeface="Arial" panose="020B0604020202020204" pitchFamily="34" charset="0"/>
                <a:ea typeface="Times New Roman" panose="02020603050405020304" pitchFamily="18" charset="0"/>
              </a:rPr>
              <a:t>. In many cases, the total compensation package offered to an expatriate is much more lucrative than the package offered to his or her local counterpart.</a:t>
            </a:r>
            <a:endParaRPr lang="en-US" sz="2400" dirty="0"/>
          </a:p>
        </p:txBody>
      </p:sp>
    </p:spTree>
    <p:extLst>
      <p:ext uri="{BB962C8B-B14F-4D97-AF65-F5344CB8AC3E}">
        <p14:creationId xmlns:p14="http://schemas.microsoft.com/office/powerpoint/2010/main" val="1337080947"/>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2453" y="804520"/>
            <a:ext cx="6782382" cy="1049235"/>
          </a:xfrm>
        </p:spPr>
        <p:txBody>
          <a:bodyPr>
            <a:noAutofit/>
          </a:bodyPr>
          <a:lstStyle/>
          <a:p>
            <a:pPr algn="ctr"/>
            <a:r>
              <a:rPr lang="en-US" sz="3600" b="1" dirty="0">
                <a:latin typeface="Arial" panose="020B0604020202020204" pitchFamily="34" charset="0"/>
                <a:cs typeface="Arial" panose="020B0604020202020204" pitchFamily="34" charset="0"/>
              </a:rPr>
              <a:t>RETENTION AND TURNOVER</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08383" y="1853755"/>
            <a:ext cx="7301947" cy="3450613"/>
          </a:xfrm>
        </p:spPr>
        <p:txBody>
          <a:bodyPr>
            <a:noAutofit/>
          </a:bodyPr>
          <a:lstStyle/>
          <a:p>
            <a:pPr algn="just">
              <a:lnSpc>
                <a:spcPct val="150000"/>
              </a:lnSpc>
            </a:pPr>
            <a:r>
              <a:rPr lang="en-US" sz="2400" b="1" dirty="0">
                <a:latin typeface="Arial" panose="020B0604020202020204" pitchFamily="34" charset="0"/>
                <a:cs typeface="Arial" panose="020B0604020202020204" pitchFamily="34" charset="0"/>
              </a:rPr>
              <a:t> </a:t>
            </a:r>
            <a:r>
              <a:rPr lang="en-US" sz="2400" b="1" dirty="0" smtClean="0">
                <a:latin typeface="Arial" panose="020B0604020202020204" pitchFamily="34" charset="0"/>
                <a:cs typeface="Arial" panose="020B0604020202020204" pitchFamily="34" charset="0"/>
              </a:rPr>
              <a:t>Retention </a:t>
            </a:r>
            <a:r>
              <a:rPr lang="en-US" sz="2400" dirty="0">
                <a:latin typeface="Arial" panose="020B0604020202020204" pitchFamily="34" charset="0"/>
                <a:cs typeface="Arial" panose="020B0604020202020204" pitchFamily="34" charset="0"/>
              </a:rPr>
              <a:t>is the extent to which a firm is able to retain employees.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b="1" dirty="0" smtClean="0">
                <a:latin typeface="Arial" panose="020B0604020202020204" pitchFamily="34" charset="0"/>
                <a:cs typeface="Arial" panose="020B0604020202020204" pitchFamily="34" charset="0"/>
              </a:rPr>
              <a:t>Turnover </a:t>
            </a:r>
            <a:r>
              <a:rPr lang="en-US" sz="2400" dirty="0" smtClean="0">
                <a:latin typeface="Arial" panose="020B0604020202020204" pitchFamily="34" charset="0"/>
                <a:cs typeface="Arial" panose="020B0604020202020204" pitchFamily="34" charset="0"/>
              </a:rPr>
              <a:t>is </a:t>
            </a:r>
            <a:r>
              <a:rPr lang="en-US" sz="2400" dirty="0">
                <a:latin typeface="Arial" panose="020B0604020202020204" pitchFamily="34" charset="0"/>
                <a:cs typeface="Arial" panose="020B0604020202020204" pitchFamily="34" charset="0"/>
              </a:rPr>
              <a:t>the rate at which people leave a firm.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Turnover </a:t>
            </a:r>
            <a:r>
              <a:rPr lang="en-US" sz="2400" dirty="0">
                <a:latin typeface="Arial" panose="020B0604020202020204" pitchFamily="34" charset="0"/>
                <a:cs typeface="Arial" panose="020B0604020202020204" pitchFamily="34" charset="0"/>
              </a:rPr>
              <a:t>can be controlled by reducing expatriate failure and repatriate failure.</a:t>
            </a:r>
          </a:p>
          <a:p>
            <a:pPr marL="0" indent="0" algn="just">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802415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2453" y="804520"/>
            <a:ext cx="6782382" cy="1049235"/>
          </a:xfrm>
        </p:spPr>
        <p:txBody>
          <a:bodyPr>
            <a:noAutofit/>
          </a:bodyPr>
          <a:lstStyle/>
          <a:p>
            <a:pPr algn="ctr"/>
            <a:r>
              <a:rPr lang="en-US" sz="3600" b="1" dirty="0">
                <a:latin typeface="Arial" panose="020B0604020202020204" pitchFamily="34" charset="0"/>
                <a:cs typeface="Arial" panose="020B0604020202020204" pitchFamily="34" charset="0"/>
              </a:rPr>
              <a:t>RETENTION AND TURNOVER</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0574" y="1853755"/>
            <a:ext cx="7885043" cy="3450613"/>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An </a:t>
            </a:r>
            <a:r>
              <a:rPr lang="en-US" sz="2400" b="1" dirty="0">
                <a:latin typeface="Arial" panose="020B0604020202020204" pitchFamily="34" charset="0"/>
                <a:cs typeface="Arial" panose="020B0604020202020204" pitchFamily="34" charset="0"/>
              </a:rPr>
              <a:t>exit interview</a:t>
            </a:r>
            <a:r>
              <a:rPr lang="en-US" sz="2400" dirty="0">
                <a:latin typeface="Arial" panose="020B0604020202020204" pitchFamily="34" charset="0"/>
                <a:cs typeface="Arial" panose="020B0604020202020204" pitchFamily="34" charset="0"/>
              </a:rPr>
              <a:t> is an interview with an employee who is leaving a firm.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Exit </a:t>
            </a:r>
            <a:r>
              <a:rPr lang="en-US" sz="2400" dirty="0">
                <a:latin typeface="Arial" panose="020B0604020202020204" pitchFamily="34" charset="0"/>
                <a:cs typeface="Arial" panose="020B0604020202020204" pitchFamily="34" charset="0"/>
              </a:rPr>
              <a:t>interviews can be a source of important information as to why an individual decided to leave the firm.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Such </a:t>
            </a:r>
            <a:r>
              <a:rPr lang="en-US" sz="2400" dirty="0">
                <a:latin typeface="Arial" panose="020B0604020202020204" pitchFamily="34" charset="0"/>
                <a:cs typeface="Arial" panose="020B0604020202020204" pitchFamily="34" charset="0"/>
              </a:rPr>
              <a:t>information can be used to minimize future employee departures.</a:t>
            </a:r>
          </a:p>
        </p:txBody>
      </p:sp>
    </p:spTree>
    <p:extLst>
      <p:ext uri="{BB962C8B-B14F-4D97-AF65-F5344CB8AC3E}">
        <p14:creationId xmlns:p14="http://schemas.microsoft.com/office/powerpoint/2010/main" val="98179136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804520"/>
            <a:ext cx="7686261" cy="1049235"/>
          </a:xfrm>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HUMAN RESOURCE ISSUES FOR NONMANAGERIAL EMPLOYEES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16835" y="2015733"/>
            <a:ext cx="7500730" cy="3450613"/>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Recruitment </a:t>
            </a:r>
            <a:r>
              <a:rPr lang="en-US" altLang="en-US" sz="2400" b="1" dirty="0">
                <a:latin typeface="Arial" panose="020B0604020202020204" pitchFamily="34" charset="0"/>
                <a:ea typeface="Times New Roman" panose="02020603050405020304" pitchFamily="18" charset="0"/>
              </a:rPr>
              <a:t>and Selection</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In most MNCs, </a:t>
            </a:r>
            <a:r>
              <a:rPr lang="en-US" altLang="en-US" sz="2400" dirty="0" err="1">
                <a:latin typeface="Arial" panose="020B0604020202020204" pitchFamily="34" charset="0"/>
                <a:ea typeface="Times New Roman" panose="02020603050405020304" pitchFamily="18" charset="0"/>
              </a:rPr>
              <a:t>nonmanagerial</a:t>
            </a:r>
            <a:r>
              <a:rPr lang="en-US" altLang="en-US" sz="2400" dirty="0">
                <a:latin typeface="Arial" panose="020B0604020202020204" pitchFamily="34" charset="0"/>
                <a:ea typeface="Times New Roman" panose="02020603050405020304" pitchFamily="18" charset="0"/>
              </a:rPr>
              <a:t> employees are HCNs.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Employing </a:t>
            </a:r>
            <a:r>
              <a:rPr lang="en-US" altLang="en-US" sz="2400" dirty="0">
                <a:latin typeface="Arial" panose="020B0604020202020204" pitchFamily="34" charset="0"/>
                <a:ea typeface="Times New Roman" panose="02020603050405020304" pitchFamily="18" charset="0"/>
              </a:rPr>
              <a:t>HCNs is cheaper than employing PCNs or TCNs, and may enable firms to avoid laws limiting opportunities for PCNs or TCNs.</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hiring HCNs must adapt to laws in the host country.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2737734080"/>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804520"/>
            <a:ext cx="7686261" cy="1049235"/>
          </a:xfrm>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HUMAN RESOURCE ISSUES FOR NONMANAGERIAL EMPLOYEES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795131" y="2015733"/>
            <a:ext cx="7219704" cy="3450613"/>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Training </a:t>
            </a:r>
            <a:r>
              <a:rPr lang="en-US" altLang="en-US" sz="2400" b="1" dirty="0">
                <a:latin typeface="Arial" panose="020B0604020202020204" pitchFamily="34" charset="0"/>
                <a:ea typeface="Times New Roman" panose="02020603050405020304" pitchFamily="18" charset="0"/>
              </a:rPr>
              <a:t>and Development</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Training and development required by a host country’s workforce depends in part on the location of the foreign operation.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For </a:t>
            </a:r>
            <a:r>
              <a:rPr lang="en-US" altLang="en-US" sz="2400" dirty="0">
                <a:latin typeface="Arial" panose="020B0604020202020204" pitchFamily="34" charset="0"/>
                <a:ea typeface="Times New Roman" panose="02020603050405020304" pitchFamily="18" charset="0"/>
              </a:rPr>
              <a:t>example, training needs are typically higher in underdeveloped regions, and lower in developed country locations.  </a:t>
            </a:r>
            <a:r>
              <a:rPr lang="en-US" altLang="en-US" sz="2400"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38914124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804520"/>
            <a:ext cx="7686261" cy="1049235"/>
          </a:xfrm>
        </p:spPr>
        <p:txBody>
          <a:bodyPr>
            <a:no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HUMAN RESOURCE ISSUES FOR NONMANAGERIAL EMPLOYEES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16835" y="1986277"/>
            <a:ext cx="8004312" cy="3450613"/>
          </a:xfrm>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Compensation </a:t>
            </a:r>
            <a:r>
              <a:rPr lang="en-US" altLang="en-US" sz="2400" b="1" dirty="0">
                <a:latin typeface="Arial" panose="020B0604020202020204" pitchFamily="34" charset="0"/>
                <a:ea typeface="Times New Roman" panose="02020603050405020304" pitchFamily="18" charset="0"/>
              </a:rPr>
              <a:t>and Performance Appraisal</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International firms normally adapt their compensation and performance appraisal systems to local laws, customs, and cultures.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Firms must make their wage skills consistent with local norms if they expect to attract workers.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most cases, firms must not only pay wages, but also provide incentive programs and/or benefits packages.  </a:t>
            </a:r>
            <a:r>
              <a:rPr lang="en-US" altLang="en-US" sz="2400"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02882549"/>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LABOR RELATIONS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1166191" y="2015733"/>
            <a:ext cx="6848643" cy="3450613"/>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many companies, a separate organizational function is established for labor relations.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a:latin typeface="Arial" panose="020B0604020202020204" pitchFamily="34" charset="0"/>
                <a:ea typeface="Times New Roman" panose="02020603050405020304" pitchFamily="18" charset="0"/>
              </a:rPr>
              <a:t>Comparative Labor Relations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A country’s laws, culture, social structure, and economic conditions may impact labor relations.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Unions in European countries tend to be aligned with political parties, but in Japan are created and run by the firms themselves. In fact, labor relations in Japan are so cordial that strikes are rare.</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664519888"/>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LABOR RELATIONS  </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5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Collective </a:t>
            </a:r>
            <a:r>
              <a:rPr lang="en-US" altLang="en-US" sz="2400" b="1" dirty="0">
                <a:latin typeface="Arial" panose="020B0604020202020204" pitchFamily="34" charset="0"/>
                <a:ea typeface="Times New Roman" panose="02020603050405020304" pitchFamily="18" charset="0"/>
              </a:rPr>
              <a:t>Bargaining</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b="1" dirty="0">
                <a:latin typeface="Arial" panose="020B0604020202020204" pitchFamily="34" charset="0"/>
                <a:ea typeface="Times New Roman" panose="02020603050405020304" pitchFamily="18" charset="0"/>
              </a:rPr>
              <a:t>Collective bargaining </a:t>
            </a:r>
            <a:r>
              <a:rPr lang="en-US" altLang="en-US" sz="2400" dirty="0">
                <a:latin typeface="Arial" panose="020B0604020202020204" pitchFamily="34" charset="0"/>
                <a:ea typeface="Times New Roman" panose="02020603050405020304" pitchFamily="18" charset="0"/>
              </a:rPr>
              <a:t>is the process used to make agreements between management and labor unions.  </a:t>
            </a:r>
            <a:r>
              <a:rPr lang="en-US" altLang="en-US" sz="2400" dirty="0" smtClean="0">
                <a:latin typeface="Arial" panose="020B0604020202020204" pitchFamily="34" charset="0"/>
                <a:ea typeface="Times New Roman" panose="02020603050405020304" pitchFamily="18" charset="0"/>
              </a:rPr>
              <a:t> </a:t>
            </a: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contrast, government officials take a much more active role in the process in some European countries.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933948980"/>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LABOR RELATIONS  </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Union </a:t>
            </a:r>
            <a:r>
              <a:rPr lang="en-US" altLang="en-US" sz="2400" b="1" dirty="0">
                <a:latin typeface="Arial" panose="020B0604020202020204" pitchFamily="34" charset="0"/>
                <a:ea typeface="Times New Roman" panose="02020603050405020304" pitchFamily="18" charset="0"/>
              </a:rPr>
              <a:t>Influence and Codetermination</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The premise of </a:t>
            </a:r>
            <a:r>
              <a:rPr lang="en-US" altLang="en-US" sz="2400" b="1" dirty="0">
                <a:latin typeface="Arial" panose="020B0604020202020204" pitchFamily="34" charset="0"/>
                <a:ea typeface="Times New Roman" panose="02020603050405020304" pitchFamily="18" charset="0"/>
              </a:rPr>
              <a:t>industrial democracy </a:t>
            </a:r>
            <a:r>
              <a:rPr lang="en-US" altLang="en-US" sz="2400" dirty="0">
                <a:latin typeface="Arial" panose="020B0604020202020204" pitchFamily="34" charset="0"/>
                <a:ea typeface="Times New Roman" panose="02020603050405020304" pitchFamily="18" charset="0"/>
              </a:rPr>
              <a:t>– the belief that workers should have a voice in how businesses are run – is an important influence in labor unions in Europe.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In Germany </a:t>
            </a:r>
            <a:r>
              <a:rPr lang="en-US" altLang="en-US" sz="2400" dirty="0">
                <a:latin typeface="Arial" panose="020B0604020202020204" pitchFamily="34" charset="0"/>
                <a:ea typeface="Times New Roman" panose="02020603050405020304" pitchFamily="18" charset="0"/>
              </a:rPr>
              <a:t>an approach called </a:t>
            </a:r>
            <a:r>
              <a:rPr lang="en-US" altLang="en-US" sz="2400" b="1" dirty="0">
                <a:latin typeface="Arial" panose="020B0604020202020204" pitchFamily="34" charset="0"/>
                <a:ea typeface="Times New Roman" panose="02020603050405020304" pitchFamily="18" charset="0"/>
              </a:rPr>
              <a:t>codetermination </a:t>
            </a:r>
            <a:r>
              <a:rPr lang="en-US" altLang="en-US" sz="2400" dirty="0">
                <a:latin typeface="Arial" panose="020B0604020202020204" pitchFamily="34" charset="0"/>
                <a:ea typeface="Times New Roman" panose="02020603050405020304" pitchFamily="18" charset="0"/>
              </a:rPr>
              <a:t>provides for cooperation between management and labor in running a business.</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endParaRPr lang="en-US" sz="2400" dirty="0"/>
          </a:p>
        </p:txBody>
      </p:sp>
    </p:spTree>
    <p:extLst>
      <p:ext uri="{BB962C8B-B14F-4D97-AF65-F5344CB8AC3E}">
        <p14:creationId xmlns:p14="http://schemas.microsoft.com/office/powerpoint/2010/main" val="1770902788"/>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LABOR RELATIONS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967409" y="1853755"/>
            <a:ext cx="7047425" cy="3450613"/>
          </a:xfrm>
        </p:spPr>
        <p:txBody>
          <a:bodyPr>
            <a:noAutofit/>
          </a:bodyPr>
          <a:lstStyle/>
          <a:p>
            <a:pPr marL="0" lvl="0" indent="0" algn="just" eaLnBrk="0" fontAlgn="base" hangingPunct="0">
              <a:lnSpc>
                <a:spcPct val="100000"/>
              </a:lnSpc>
              <a:spcBef>
                <a:spcPct val="0"/>
              </a:spcBef>
              <a:spcAft>
                <a:spcPct val="0"/>
              </a:spcAft>
              <a:buNone/>
              <a:tabLst>
                <a:tab pos="685800" algn="l"/>
              </a:tabLst>
            </a:pPr>
            <a:r>
              <a:rPr lang="en-US" altLang="en-US" sz="2400" b="1" dirty="0" smtClean="0">
                <a:latin typeface="Arial" panose="020B0604020202020204" pitchFamily="34" charset="0"/>
                <a:ea typeface="Times New Roman" panose="02020603050405020304" pitchFamily="18" charset="0"/>
              </a:rPr>
              <a:t>Union </a:t>
            </a:r>
            <a:r>
              <a:rPr lang="en-US" altLang="en-US" sz="2400" b="1" dirty="0">
                <a:latin typeface="Arial" panose="020B0604020202020204" pitchFamily="34" charset="0"/>
                <a:ea typeface="Times New Roman" panose="02020603050405020304" pitchFamily="18" charset="0"/>
              </a:rPr>
              <a:t>Influence and Codetermination</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EU has advocated codetermination for all members, but at this point in time, most member countries are unlikely to adopt it.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Some </a:t>
            </a:r>
            <a:r>
              <a:rPr lang="en-US" altLang="en-US" sz="2400" dirty="0">
                <a:latin typeface="Arial" panose="020B0604020202020204" pitchFamily="34" charset="0"/>
                <a:ea typeface="Times New Roman" panose="02020603050405020304" pitchFamily="18" charset="0"/>
              </a:rPr>
              <a:t>countries have little or no mandated labor </a:t>
            </a:r>
            <a:r>
              <a:rPr lang="en-US" altLang="en-US" sz="2400" dirty="0" smtClean="0">
                <a:latin typeface="Arial" panose="020B0604020202020204" pitchFamily="34" charset="0"/>
                <a:ea typeface="Times New Roman" panose="02020603050405020304" pitchFamily="18" charset="0"/>
              </a:rPr>
              <a:t>participation.</a:t>
            </a: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EU’s implementation of its </a:t>
            </a:r>
            <a:r>
              <a:rPr lang="en-US" altLang="en-US" sz="2400" b="1" dirty="0">
                <a:latin typeface="Arial" panose="020B0604020202020204" pitchFamily="34" charset="0"/>
                <a:ea typeface="Times New Roman" panose="02020603050405020304" pitchFamily="18" charset="0"/>
              </a:rPr>
              <a:t>social charter</a:t>
            </a:r>
            <a:r>
              <a:rPr lang="en-US" altLang="en-US" sz="2400" dirty="0">
                <a:latin typeface="Arial" panose="020B0604020202020204" pitchFamily="34" charset="0"/>
                <a:ea typeface="Times New Roman" panose="02020603050405020304" pitchFamily="18" charset="0"/>
              </a:rPr>
              <a:t> (or </a:t>
            </a:r>
            <a:r>
              <a:rPr lang="en-US" altLang="en-US" sz="2400" b="1" dirty="0">
                <a:latin typeface="Arial" panose="020B0604020202020204" pitchFamily="34" charset="0"/>
                <a:ea typeface="Times New Roman" panose="02020603050405020304" pitchFamily="18" charset="0"/>
              </a:rPr>
              <a:t>social policy</a:t>
            </a:r>
            <a:r>
              <a:rPr lang="en-US" altLang="en-US" sz="2400" dirty="0">
                <a:latin typeface="Arial" panose="020B0604020202020204" pitchFamily="34" charset="0"/>
                <a:ea typeface="Times New Roman" panose="02020603050405020304" pitchFamily="18" charset="0"/>
              </a:rPr>
              <a:t>),</a:t>
            </a:r>
            <a:r>
              <a:rPr lang="en-US" altLang="en-US" sz="2400" b="1" dirty="0">
                <a:latin typeface="Arial" panose="020B0604020202020204" pitchFamily="34" charset="0"/>
                <a:ea typeface="Times New Roman" panose="02020603050405020304" pitchFamily="18" charset="0"/>
              </a:rPr>
              <a:t> </a:t>
            </a:r>
            <a:r>
              <a:rPr lang="en-US" altLang="en-US" sz="2400" dirty="0">
                <a:latin typeface="Arial" panose="020B0604020202020204" pitchFamily="34" charset="0"/>
                <a:ea typeface="Times New Roman" panose="02020603050405020304" pitchFamily="18" charset="0"/>
              </a:rPr>
              <a:t>whereby employment conditions and practices will be standardized throughout the community, is addressing issues such as maternity leave, job training, and pension benefits.</a:t>
            </a:r>
            <a:endParaRPr lang="en-US" sz="2400" dirty="0"/>
          </a:p>
        </p:txBody>
      </p:sp>
    </p:spTree>
    <p:extLst>
      <p:ext uri="{BB962C8B-B14F-4D97-AF65-F5344CB8AC3E}">
        <p14:creationId xmlns:p14="http://schemas.microsoft.com/office/powerpoint/2010/main" val="3433489290"/>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Summary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9271" y="1853755"/>
            <a:ext cx="8772938" cy="3450613"/>
          </a:xfrm>
        </p:spPr>
        <p:txBody>
          <a:bodyPr numCol="2">
            <a:noAutofit/>
          </a:bodyPr>
          <a:lstStyle/>
          <a:p>
            <a:pPr>
              <a:lnSpc>
                <a:spcPct val="100000"/>
              </a:lnSpc>
              <a:buFont typeface="Wingdings" panose="05000000000000000000" pitchFamily="2" charset="2"/>
              <a:buChar char="ü"/>
            </a:pPr>
            <a:r>
              <a:rPr lang="en-US" sz="2300" dirty="0">
                <a:latin typeface="Arial" panose="020B0604020202020204" pitchFamily="34" charset="0"/>
                <a:cs typeface="Arial" panose="020B0604020202020204" pitchFamily="34" charset="0"/>
              </a:rPr>
              <a:t>International Human Resource Management (IHRM) and </a:t>
            </a:r>
            <a:r>
              <a:rPr lang="en-US" sz="2300" dirty="0" err="1">
                <a:latin typeface="Arial" panose="020B0604020202020204" pitchFamily="34" charset="0"/>
                <a:cs typeface="Arial" panose="020B0604020202020204" pitchFamily="34" charset="0"/>
              </a:rPr>
              <a:t>Labour</a:t>
            </a:r>
            <a:endParaRPr lang="en-US" sz="2300" dirty="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ü"/>
            </a:pPr>
            <a:r>
              <a:rPr lang="en-US" sz="2300" dirty="0" err="1">
                <a:latin typeface="Arial" panose="020B0604020202020204" pitchFamily="34" charset="0"/>
                <a:cs typeface="Arial" panose="020B0604020202020204" pitchFamily="34" charset="0"/>
              </a:rPr>
              <a:t>Labour</a:t>
            </a:r>
            <a:r>
              <a:rPr lang="en-US" sz="2300" dirty="0">
                <a:latin typeface="Arial" panose="020B0604020202020204" pitchFamily="34" charset="0"/>
                <a:cs typeface="Arial" panose="020B0604020202020204" pitchFamily="34" charset="0"/>
              </a:rPr>
              <a:t> Relations in an International Context</a:t>
            </a:r>
          </a:p>
          <a:p>
            <a:pPr>
              <a:lnSpc>
                <a:spcPct val="100000"/>
              </a:lnSpc>
              <a:buFont typeface="Wingdings" panose="05000000000000000000" pitchFamily="2" charset="2"/>
              <a:buChar char="ü"/>
            </a:pPr>
            <a:r>
              <a:rPr lang="en-US" altLang="en-US" sz="2300" dirty="0">
                <a:latin typeface="Arial" panose="020B0604020202020204" pitchFamily="34" charset="0"/>
                <a:ea typeface="Times New Roman" panose="02020603050405020304" pitchFamily="18" charset="0"/>
              </a:rPr>
              <a:t>The Nature of International Human Resource Management</a:t>
            </a:r>
          </a:p>
          <a:p>
            <a:pPr>
              <a:lnSpc>
                <a:spcPct val="100000"/>
              </a:lnSpc>
              <a:buFont typeface="Wingdings" panose="05000000000000000000" pitchFamily="2" charset="2"/>
              <a:buChar char="ü"/>
            </a:pPr>
            <a:r>
              <a:rPr lang="en-US" sz="2300" dirty="0">
                <a:latin typeface="Arial" panose="020B0604020202020204" pitchFamily="34" charset="0"/>
                <a:cs typeface="Arial" panose="020B0604020202020204" pitchFamily="34" charset="0"/>
              </a:rPr>
              <a:t>Strategic Significance of HRM</a:t>
            </a:r>
          </a:p>
          <a:p>
            <a:pPr>
              <a:lnSpc>
                <a:spcPct val="100000"/>
              </a:lnSpc>
              <a:buFont typeface="Wingdings" panose="05000000000000000000" pitchFamily="2" charset="2"/>
              <a:buChar char="ü"/>
            </a:pPr>
            <a:r>
              <a:rPr lang="en-US" altLang="en-US" sz="2300" dirty="0">
                <a:latin typeface="Arial" panose="020B0604020202020204" pitchFamily="34" charset="0"/>
                <a:ea typeface="Times New Roman" panose="02020603050405020304" pitchFamily="18" charset="0"/>
              </a:rPr>
              <a:t>International Managerial Staffing Needs </a:t>
            </a:r>
          </a:p>
          <a:p>
            <a:pPr>
              <a:lnSpc>
                <a:spcPct val="100000"/>
              </a:lnSpc>
              <a:buFont typeface="Wingdings" panose="05000000000000000000" pitchFamily="2" charset="2"/>
              <a:buChar char="ü"/>
            </a:pPr>
            <a:r>
              <a:rPr lang="en-US" altLang="en-US" sz="2300" dirty="0" smtClean="0">
                <a:latin typeface="Arial" panose="020B0604020202020204" pitchFamily="34" charset="0"/>
                <a:ea typeface="Times New Roman" panose="02020603050405020304" pitchFamily="18" charset="0"/>
              </a:rPr>
              <a:t>Recruitment and Selection</a:t>
            </a:r>
          </a:p>
          <a:p>
            <a:pPr>
              <a:lnSpc>
                <a:spcPct val="100000"/>
              </a:lnSpc>
              <a:buFont typeface="Wingdings" panose="05000000000000000000" pitchFamily="2" charset="2"/>
              <a:buChar char="ü"/>
            </a:pPr>
            <a:r>
              <a:rPr lang="en-US" altLang="en-US" sz="2300" dirty="0" smtClean="0">
                <a:latin typeface="Arial" panose="020B0604020202020204" pitchFamily="34" charset="0"/>
                <a:ea typeface="Times New Roman" panose="02020603050405020304" pitchFamily="18" charset="0"/>
              </a:rPr>
              <a:t>Training and Development</a:t>
            </a:r>
          </a:p>
          <a:p>
            <a:pPr>
              <a:lnSpc>
                <a:spcPct val="100000"/>
              </a:lnSpc>
              <a:buFont typeface="Wingdings" panose="05000000000000000000" pitchFamily="2" charset="2"/>
              <a:buChar char="ü"/>
            </a:pPr>
            <a:r>
              <a:rPr lang="en-US" altLang="en-US" sz="2300" dirty="0" smtClean="0">
                <a:latin typeface="Arial" panose="020B0604020202020204" pitchFamily="34" charset="0"/>
                <a:ea typeface="Times New Roman" panose="02020603050405020304" pitchFamily="18" charset="0"/>
              </a:rPr>
              <a:t>Performance Appraisal and Compensation</a:t>
            </a:r>
          </a:p>
          <a:p>
            <a:pPr>
              <a:lnSpc>
                <a:spcPct val="100000"/>
              </a:lnSpc>
              <a:buFont typeface="Wingdings" panose="05000000000000000000" pitchFamily="2" charset="2"/>
              <a:buChar char="ü"/>
            </a:pPr>
            <a:r>
              <a:rPr lang="en-US" sz="2300" dirty="0" smtClean="0">
                <a:latin typeface="Arial" panose="020B0604020202020204" pitchFamily="34" charset="0"/>
                <a:cs typeface="Arial" panose="020B0604020202020204" pitchFamily="34" charset="0"/>
              </a:rPr>
              <a:t>Retention and Turnover</a:t>
            </a:r>
            <a:r>
              <a:rPr lang="en-US" altLang="en-US" sz="2300" dirty="0" smtClean="0">
                <a:latin typeface="Arial" panose="020B0604020202020204" pitchFamily="34" charset="0"/>
                <a:ea typeface="Times New Roman" panose="02020603050405020304" pitchFamily="18" charset="0"/>
              </a:rPr>
              <a:t> </a:t>
            </a:r>
          </a:p>
          <a:p>
            <a:pPr>
              <a:lnSpc>
                <a:spcPct val="100000"/>
              </a:lnSpc>
              <a:buFont typeface="Wingdings" panose="05000000000000000000" pitchFamily="2" charset="2"/>
              <a:buChar char="ü"/>
            </a:pPr>
            <a:r>
              <a:rPr lang="en-US" altLang="en-US" sz="2300" dirty="0" smtClean="0">
                <a:latin typeface="Arial" panose="020B0604020202020204" pitchFamily="34" charset="0"/>
                <a:ea typeface="Times New Roman" panose="02020603050405020304" pitchFamily="18" charset="0"/>
              </a:rPr>
              <a:t>Human Resource Issues for </a:t>
            </a:r>
            <a:r>
              <a:rPr lang="en-US" altLang="en-US" sz="2300" dirty="0" err="1" smtClean="0">
                <a:latin typeface="Arial" panose="020B0604020202020204" pitchFamily="34" charset="0"/>
                <a:ea typeface="Times New Roman" panose="02020603050405020304" pitchFamily="18" charset="0"/>
              </a:rPr>
              <a:t>Nonmanagerial</a:t>
            </a:r>
            <a:r>
              <a:rPr lang="en-US" altLang="en-US" sz="2300" dirty="0" smtClean="0">
                <a:latin typeface="Arial" panose="020B0604020202020204" pitchFamily="34" charset="0"/>
                <a:ea typeface="Times New Roman" panose="02020603050405020304" pitchFamily="18" charset="0"/>
              </a:rPr>
              <a:t> Employees</a:t>
            </a:r>
          </a:p>
          <a:p>
            <a:pPr>
              <a:lnSpc>
                <a:spcPct val="100000"/>
              </a:lnSpc>
              <a:buFont typeface="Wingdings" panose="05000000000000000000" pitchFamily="2" charset="2"/>
              <a:buChar char="ü"/>
            </a:pPr>
            <a:r>
              <a:rPr lang="en-US" altLang="en-US" sz="2300" dirty="0" smtClean="0">
                <a:latin typeface="Arial" panose="020B0604020202020204" pitchFamily="34" charset="0"/>
                <a:ea typeface="Times New Roman" panose="02020603050405020304" pitchFamily="18" charset="0"/>
              </a:rPr>
              <a:t>Labor Relations </a:t>
            </a:r>
            <a:endParaRPr lang="en-US" sz="2300" dirty="0"/>
          </a:p>
        </p:txBody>
      </p:sp>
    </p:spTree>
    <p:extLst>
      <p:ext uri="{BB962C8B-B14F-4D97-AF65-F5344CB8AC3E}">
        <p14:creationId xmlns:p14="http://schemas.microsoft.com/office/powerpoint/2010/main" val="23587027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latin typeface="Arial" panose="020B0604020202020204" pitchFamily="34" charset="0"/>
                <a:cs typeface="Arial" panose="020B0604020202020204" pitchFamily="34" charset="0"/>
              </a:rPr>
              <a:t>References</a:t>
            </a:r>
            <a:r>
              <a:rPr lang="en-US" dirty="0" smtClean="0"/>
              <a:t> </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International </a:t>
            </a:r>
            <a:r>
              <a:rPr lang="en-US" sz="2400" dirty="0">
                <a:latin typeface="Arial" panose="020B0604020202020204" pitchFamily="34" charset="0"/>
                <a:cs typeface="Arial" panose="020B0604020202020204" pitchFamily="34" charset="0"/>
              </a:rPr>
              <a:t>Business: Competing in the Global Marketplace; Charles W. L. Hill, McGraw-Hill College, 2004</a:t>
            </a:r>
          </a:p>
        </p:txBody>
      </p:sp>
    </p:spTree>
    <p:extLst>
      <p:ext uri="{BB962C8B-B14F-4D97-AF65-F5344CB8AC3E}">
        <p14:creationId xmlns:p14="http://schemas.microsoft.com/office/powerpoint/2010/main" val="3537972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171</TotalTime>
  <Words>2957</Words>
  <Application>Microsoft Office PowerPoint</Application>
  <PresentationFormat>On-screen Show (4:3)</PresentationFormat>
  <Paragraphs>237</Paragraphs>
  <Slides>52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Arial</vt:lpstr>
      <vt:lpstr>Calibri</vt:lpstr>
      <vt:lpstr>Gill Sans MT</vt:lpstr>
      <vt:lpstr>Times New Roman</vt:lpstr>
      <vt:lpstr>Wingdings</vt:lpstr>
      <vt:lpstr>Gallery</vt:lpstr>
      <vt:lpstr>INTERNATIONAL BUSINESS MANAGEMENT</vt:lpstr>
      <vt:lpstr>Expected learning outcomes</vt:lpstr>
      <vt:lpstr>Part one </vt:lpstr>
      <vt:lpstr>International Human Resource Management (IHRM) and Labour</vt:lpstr>
      <vt:lpstr>International Human Resource Management (IHRM) and Labour</vt:lpstr>
      <vt:lpstr>Labour Relations in an International Context</vt:lpstr>
      <vt:lpstr>THE NATURE OF INTERNATIONAL HUMAN RESOURCE MANAGEMENT</vt:lpstr>
      <vt:lpstr>THE NATURE OF INTERNATIONAL HUMAN RESOURCE MANAGEMENT</vt:lpstr>
      <vt:lpstr>THE NATURE OF INTERNATIONAL HUMAN RESOURCE MANAGEMENT</vt:lpstr>
      <vt:lpstr>Strategic Significance of HRM</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INTERNATIONAL MANAGERIAL STAFFING NEEDS  </vt:lpstr>
      <vt:lpstr>End of part one </vt:lpstr>
      <vt:lpstr>Part two</vt:lpstr>
      <vt:lpstr>RECRUITMENT AND SELECTION</vt:lpstr>
      <vt:lpstr>RECRUITMENT AND SELECTION</vt:lpstr>
      <vt:lpstr>RECRUITMENT AND SELECTION</vt:lpstr>
      <vt:lpstr>RECRUITMENT AND SELECTION</vt:lpstr>
      <vt:lpstr>RECRUITMENT AND SELECTION</vt:lpstr>
      <vt:lpstr>RECRUITMENT AND SELECTION</vt:lpstr>
      <vt:lpstr>RECRUITMENT AND SELECTION</vt:lpstr>
      <vt:lpstr>RECRUITMENT AND SELECTION</vt:lpstr>
      <vt:lpstr>RECRUITMENT AND SELECTION</vt:lpstr>
      <vt:lpstr>TRAINING AND DEVELOPMENT  </vt:lpstr>
      <vt:lpstr>TRAINING AND DEVELOPMENT  </vt:lpstr>
      <vt:lpstr>PERFORMANCE APPRAISAL AND COMPENSATION</vt:lpstr>
      <vt:lpstr>PERFORMANCE APPRAISAL AND COMPENSATION</vt:lpstr>
      <vt:lpstr>PERFORMANCE APPRAISAL AND COMPENSATION</vt:lpstr>
      <vt:lpstr>PERFORMANCE APPRAISAL AND COMPENSATION</vt:lpstr>
      <vt:lpstr>PERFORMANCE APPRAISAL AND COMPENSATION</vt:lpstr>
      <vt:lpstr>PERFORMANCE APPRAISAL AND COMPENSATION</vt:lpstr>
      <vt:lpstr>PERFORMANCE APPRAISAL AND COMPENSATION</vt:lpstr>
      <vt:lpstr>RETENTION AND TURNOVER</vt:lpstr>
      <vt:lpstr>RETENTION AND TURNOVER</vt:lpstr>
      <vt:lpstr>HUMAN RESOURCE ISSUES FOR NONMANAGERIAL EMPLOYEES</vt:lpstr>
      <vt:lpstr>HUMAN RESOURCE ISSUES FOR NONMANAGERIAL EMPLOYEES</vt:lpstr>
      <vt:lpstr>HUMAN RESOURCE ISSUES FOR NONMANAGERIAL EMPLOYEES</vt:lpstr>
      <vt:lpstr>LABOR RELATIONS  </vt:lpstr>
      <vt:lpstr>LABOR RELATIONS  </vt:lpstr>
      <vt:lpstr>LABOR RELATIONS  </vt:lpstr>
      <vt:lpstr>LABOR RELATIONS  </vt:lpstr>
      <vt:lpstr>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Human Resource Management and Labour Relations</dc:title>
  <dc:creator>Kahuthia</dc:creator>
  <cp:lastModifiedBy>Kahuthia</cp:lastModifiedBy>
  <cp:revision>20</cp:revision>
  <dcterms:created xsi:type="dcterms:W3CDTF">2024-11-08T09:03:59Z</dcterms:created>
  <dcterms:modified xsi:type="dcterms:W3CDTF">2024-11-12T10:03:33Z</dcterms:modified>
</cp:coreProperties>
</file>