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37"/>
  </p:notesMasterIdLst>
  <p:sldIdLst>
    <p:sldId id="256" r:id="rId2"/>
    <p:sldId id="257" r:id="rId3"/>
    <p:sldId id="319" r:id="rId4"/>
    <p:sldId id="265" r:id="rId5"/>
    <p:sldId id="266" r:id="rId6"/>
    <p:sldId id="305" r:id="rId7"/>
    <p:sldId id="306" r:id="rId8"/>
    <p:sldId id="307" r:id="rId9"/>
    <p:sldId id="308" r:id="rId10"/>
    <p:sldId id="271" r:id="rId11"/>
    <p:sldId id="274" r:id="rId12"/>
    <p:sldId id="275" r:id="rId13"/>
    <p:sldId id="276" r:id="rId14"/>
    <p:sldId id="277" r:id="rId15"/>
    <p:sldId id="278" r:id="rId16"/>
    <p:sldId id="279" r:id="rId17"/>
    <p:sldId id="280" r:id="rId18"/>
    <p:sldId id="281" r:id="rId19"/>
    <p:sldId id="282" r:id="rId20"/>
    <p:sldId id="295" r:id="rId21"/>
    <p:sldId id="296" r:id="rId22"/>
    <p:sldId id="272" r:id="rId23"/>
    <p:sldId id="325" r:id="rId24"/>
    <p:sldId id="326" r:id="rId25"/>
    <p:sldId id="297" r:id="rId26"/>
    <p:sldId id="298" r:id="rId27"/>
    <p:sldId id="299" r:id="rId28"/>
    <p:sldId id="273" r:id="rId29"/>
    <p:sldId id="260" r:id="rId30"/>
    <p:sldId id="261" r:id="rId31"/>
    <p:sldId id="262" r:id="rId32"/>
    <p:sldId id="263" r:id="rId33"/>
    <p:sldId id="310" r:id="rId34"/>
    <p:sldId id="330" r:id="rId35"/>
    <p:sldId id="328"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09/23/2024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7833eaac89_0_107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95" name="Google Shape;195;g7833eaac89_0_10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7833eaac89_0_107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00" name="Google Shape;200;g7833eaac89_0_10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7833eaac89_0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 name="Google Shape;205;g7833eaac89_0_24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7833eaac89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7833eaac89_0_9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7833eaac89_0_107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95" name="Google Shape;195;g7833eaac89_0_10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7833eaac89_0_107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00" name="Google Shape;200;g7833eaac89_0_10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7833eaac89_0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 name="Google Shape;205;g7833eaac89_0_24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7833eaac89_0_2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7833eaac89_0_24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7833eaac89_0_2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7833eaac89_0_26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7833eaac89_0_2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7833eaac89_0_29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7833eaac89_0_3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1" name="Google Shape;291;g7833eaac89_0_33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7833eaac89_0_3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7833eaac89_0_36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7833eaac89_0_3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7833eaac89_0_39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g7833eaac89_0_6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2" name="Google Shape;592;g7833eaac89_0_63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g7833eaac89_0_108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97" name="Google Shape;597;g7833eaac89_0_1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7833eaac89_0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7833eaac89_0_12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754d7e1f1c_0_0:notes"/>
          <p:cNvSpPr txBox="1">
            <a:spLocks noGrp="1"/>
          </p:cNvSpPr>
          <p:nvPr>
            <p:ph type="body" idx="1"/>
          </p:nvPr>
        </p:nvSpPr>
        <p:spPr>
          <a:xfrm>
            <a:off x="915524" y="4344362"/>
            <a:ext cx="5027100" cy="4113300"/>
          </a:xfrm>
          <a:prstGeom prst="rect">
            <a:avLst/>
          </a:prstGeom>
          <a:noFill/>
          <a:ln>
            <a:noFill/>
          </a:ln>
        </p:spPr>
        <p:txBody>
          <a:bodyPr spcFirstLastPara="1" wrap="square" lIns="86100" tIns="86100" rIns="86100" bIns="86100" anchor="t" anchorCtr="0">
            <a:noAutofit/>
          </a:bodyPr>
          <a:lstStyle/>
          <a:p>
            <a:pPr marL="0" lvl="0" indent="0" algn="l" rtl="0">
              <a:lnSpc>
                <a:spcPct val="100000"/>
              </a:lnSpc>
              <a:spcBef>
                <a:spcPts val="0"/>
              </a:spcBef>
              <a:spcAft>
                <a:spcPts val="0"/>
              </a:spcAft>
              <a:buSzPts val="1400"/>
              <a:buNone/>
            </a:pPr>
            <a:endParaRPr dirty="0"/>
          </a:p>
        </p:txBody>
      </p:sp>
      <p:sp>
        <p:nvSpPr>
          <p:cNvPr id="62" name="Google Shape;62;g754d7e1f1c_0_0:notes"/>
          <p:cNvSpPr>
            <a:spLocks noGrp="1" noRot="1" noChangeAspect="1"/>
          </p:cNvSpPr>
          <p:nvPr>
            <p:ph type="sldImg" idx="2"/>
          </p:nvPr>
        </p:nvSpPr>
        <p:spPr>
          <a:xfrm>
            <a:off x="381000" y="685800"/>
            <a:ext cx="6096000" cy="34305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185327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754d7e1f1c_0_138:notes"/>
          <p:cNvSpPr txBox="1">
            <a:spLocks noGrp="1"/>
          </p:cNvSpPr>
          <p:nvPr>
            <p:ph type="body" idx="1"/>
          </p:nvPr>
        </p:nvSpPr>
        <p:spPr>
          <a:xfrm>
            <a:off x="915524" y="4344362"/>
            <a:ext cx="5027100" cy="4113300"/>
          </a:xfrm>
          <a:prstGeom prst="rect">
            <a:avLst/>
          </a:prstGeom>
          <a:noFill/>
          <a:ln>
            <a:noFill/>
          </a:ln>
        </p:spPr>
        <p:txBody>
          <a:bodyPr spcFirstLastPara="1" wrap="square" lIns="86100" tIns="86100" rIns="86100" bIns="86100" anchor="t" anchorCtr="0">
            <a:noAutofit/>
          </a:bodyPr>
          <a:lstStyle/>
          <a:p>
            <a:pPr marL="0" lvl="0" indent="0" algn="l" rtl="0">
              <a:lnSpc>
                <a:spcPct val="100000"/>
              </a:lnSpc>
              <a:spcBef>
                <a:spcPts val="0"/>
              </a:spcBef>
              <a:spcAft>
                <a:spcPts val="0"/>
              </a:spcAft>
              <a:buSzPts val="1400"/>
              <a:buNone/>
            </a:pPr>
            <a:endParaRPr dirty="0"/>
          </a:p>
        </p:txBody>
      </p:sp>
      <p:sp>
        <p:nvSpPr>
          <p:cNvPr id="70" name="Google Shape;70;g754d7e1f1c_0_138:notes"/>
          <p:cNvSpPr>
            <a:spLocks noGrp="1" noRot="1" noChangeAspect="1"/>
          </p:cNvSpPr>
          <p:nvPr>
            <p:ph type="sldImg" idx="2"/>
          </p:nvPr>
        </p:nvSpPr>
        <p:spPr>
          <a:xfrm>
            <a:off x="381000" y="685800"/>
            <a:ext cx="6096000" cy="34305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946620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754d7e1f1c_0_8:notes"/>
          <p:cNvSpPr txBox="1">
            <a:spLocks noGrp="1"/>
          </p:cNvSpPr>
          <p:nvPr>
            <p:ph type="body" idx="1"/>
          </p:nvPr>
        </p:nvSpPr>
        <p:spPr>
          <a:xfrm>
            <a:off x="915524" y="4344362"/>
            <a:ext cx="5027100" cy="4113300"/>
          </a:xfrm>
          <a:prstGeom prst="rect">
            <a:avLst/>
          </a:prstGeom>
          <a:noFill/>
          <a:ln>
            <a:noFill/>
          </a:ln>
        </p:spPr>
        <p:txBody>
          <a:bodyPr spcFirstLastPara="1" wrap="square" lIns="86100" tIns="86100" rIns="86100" bIns="86100" anchor="t" anchorCtr="0">
            <a:noAutofit/>
          </a:bodyPr>
          <a:lstStyle/>
          <a:p>
            <a:pPr marL="0" lvl="0" indent="0" algn="l" rtl="0">
              <a:lnSpc>
                <a:spcPct val="100000"/>
              </a:lnSpc>
              <a:spcBef>
                <a:spcPts val="0"/>
              </a:spcBef>
              <a:spcAft>
                <a:spcPts val="0"/>
              </a:spcAft>
              <a:buSzPts val="1400"/>
              <a:buNone/>
            </a:pPr>
            <a:endParaRPr dirty="0"/>
          </a:p>
        </p:txBody>
      </p:sp>
      <p:sp>
        <p:nvSpPr>
          <p:cNvPr id="78" name="Google Shape;78;g754d7e1f1c_0_8:notes"/>
          <p:cNvSpPr>
            <a:spLocks noGrp="1" noRot="1" noChangeAspect="1"/>
          </p:cNvSpPr>
          <p:nvPr>
            <p:ph type="sldImg" idx="2"/>
          </p:nvPr>
        </p:nvSpPr>
        <p:spPr>
          <a:xfrm>
            <a:off x="381000" y="685800"/>
            <a:ext cx="6096000" cy="34305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795937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754d7e1f1c_0_195:notes"/>
          <p:cNvSpPr txBox="1">
            <a:spLocks noGrp="1"/>
          </p:cNvSpPr>
          <p:nvPr>
            <p:ph type="body" idx="1"/>
          </p:nvPr>
        </p:nvSpPr>
        <p:spPr>
          <a:xfrm>
            <a:off x="915524" y="4344362"/>
            <a:ext cx="5027100" cy="4113300"/>
          </a:xfrm>
          <a:prstGeom prst="rect">
            <a:avLst/>
          </a:prstGeom>
          <a:noFill/>
          <a:ln>
            <a:noFill/>
          </a:ln>
        </p:spPr>
        <p:txBody>
          <a:bodyPr spcFirstLastPara="1" wrap="square" lIns="86100" tIns="86100" rIns="86100" bIns="86100" anchor="t" anchorCtr="0">
            <a:noAutofit/>
          </a:bodyPr>
          <a:lstStyle/>
          <a:p>
            <a:pPr marL="0" lvl="0" indent="0" algn="l" rtl="0">
              <a:lnSpc>
                <a:spcPct val="100000"/>
              </a:lnSpc>
              <a:spcBef>
                <a:spcPts val="0"/>
              </a:spcBef>
              <a:spcAft>
                <a:spcPts val="0"/>
              </a:spcAft>
              <a:buSzPts val="1400"/>
              <a:buNone/>
            </a:pPr>
            <a:endParaRPr dirty="0"/>
          </a:p>
        </p:txBody>
      </p:sp>
      <p:sp>
        <p:nvSpPr>
          <p:cNvPr id="88" name="Google Shape;88;g754d7e1f1c_0_195:notes"/>
          <p:cNvSpPr>
            <a:spLocks noGrp="1" noRot="1" noChangeAspect="1"/>
          </p:cNvSpPr>
          <p:nvPr>
            <p:ph type="sldImg" idx="2"/>
          </p:nvPr>
        </p:nvSpPr>
        <p:spPr>
          <a:xfrm>
            <a:off x="381000" y="685800"/>
            <a:ext cx="6096000" cy="34305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114768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754d7e1f1c_0_182:notes"/>
          <p:cNvSpPr txBox="1">
            <a:spLocks noGrp="1"/>
          </p:cNvSpPr>
          <p:nvPr>
            <p:ph type="body" idx="1"/>
          </p:nvPr>
        </p:nvSpPr>
        <p:spPr>
          <a:xfrm>
            <a:off x="915524" y="4344362"/>
            <a:ext cx="5027100" cy="4113300"/>
          </a:xfrm>
          <a:prstGeom prst="rect">
            <a:avLst/>
          </a:prstGeom>
          <a:noFill/>
          <a:ln>
            <a:noFill/>
          </a:ln>
        </p:spPr>
        <p:txBody>
          <a:bodyPr spcFirstLastPara="1" wrap="square" lIns="86100" tIns="86100" rIns="86100" bIns="86100" anchor="t" anchorCtr="0">
            <a:noAutofit/>
          </a:bodyPr>
          <a:lstStyle/>
          <a:p>
            <a:pPr marL="0" lvl="0" indent="0" algn="l" rtl="0">
              <a:lnSpc>
                <a:spcPct val="100000"/>
              </a:lnSpc>
              <a:spcBef>
                <a:spcPts val="0"/>
              </a:spcBef>
              <a:spcAft>
                <a:spcPts val="0"/>
              </a:spcAft>
              <a:buSzPts val="1400"/>
              <a:buNone/>
            </a:pPr>
            <a:endParaRPr dirty="0"/>
          </a:p>
        </p:txBody>
      </p:sp>
      <p:sp>
        <p:nvSpPr>
          <p:cNvPr id="99" name="Google Shape;99;g754d7e1f1c_0_182:notes"/>
          <p:cNvSpPr>
            <a:spLocks noGrp="1" noRot="1" noChangeAspect="1"/>
          </p:cNvSpPr>
          <p:nvPr>
            <p:ph type="sldImg" idx="2"/>
          </p:nvPr>
        </p:nvSpPr>
        <p:spPr>
          <a:xfrm>
            <a:off x="381000" y="685800"/>
            <a:ext cx="6096000" cy="34305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902768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7833eaac89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7833eaac89_0_14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7833eaac89_0_870:notes"/>
          <p:cNvSpPr txBox="1">
            <a:spLocks noGrp="1"/>
          </p:cNvSpPr>
          <p:nvPr>
            <p:ph type="body" idx="1"/>
          </p:nvPr>
        </p:nvSpPr>
        <p:spPr>
          <a:xfrm>
            <a:off x="915524" y="4344362"/>
            <a:ext cx="5027100" cy="4113300"/>
          </a:xfrm>
          <a:prstGeom prst="rect">
            <a:avLst/>
          </a:prstGeom>
        </p:spPr>
        <p:txBody>
          <a:bodyPr spcFirstLastPara="1" wrap="square" lIns="86100" tIns="86100" rIns="86100" bIns="86100" anchor="t" anchorCtr="0">
            <a:noAutofit/>
          </a:bodyPr>
          <a:lstStyle/>
          <a:p>
            <a:pPr marL="0" lvl="0" indent="0" algn="l" rtl="0">
              <a:spcBef>
                <a:spcPts val="0"/>
              </a:spcBef>
              <a:spcAft>
                <a:spcPts val="0"/>
              </a:spcAft>
              <a:buNone/>
            </a:pPr>
            <a:endParaRPr dirty="0"/>
          </a:p>
        </p:txBody>
      </p:sp>
      <p:sp>
        <p:nvSpPr>
          <p:cNvPr id="847" name="Google Shape;847;g7833eaac89_0_870:notes"/>
          <p:cNvSpPr>
            <a:spLocks noGrp="1" noRot="1" noChangeAspect="1"/>
          </p:cNvSpPr>
          <p:nvPr>
            <p:ph type="sldImg" idx="2"/>
          </p:nvPr>
        </p:nvSpPr>
        <p:spPr>
          <a:xfrm>
            <a:off x="381000" y="685800"/>
            <a:ext cx="6096000" cy="343058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09/23/2024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48"/>
        <p:cNvGrpSpPr/>
        <p:nvPr/>
      </p:nvGrpSpPr>
      <p:grpSpPr>
        <a:xfrm>
          <a:off x="0" y="0"/>
          <a:ext cx="0" cy="0"/>
          <a:chOff x="0" y="0"/>
          <a:chExt cx="0" cy="0"/>
        </a:xfrm>
      </p:grpSpPr>
      <p:sp>
        <p:nvSpPr>
          <p:cNvPr id="49" name="Google Shape;49;p11"/>
          <p:cNvSpPr txBox="1">
            <a:spLocks noGrp="1"/>
          </p:cNvSpPr>
          <p:nvPr>
            <p:ph type="title"/>
          </p:nvPr>
        </p:nvSpPr>
        <p:spPr>
          <a:xfrm>
            <a:off x="415600" y="593367"/>
            <a:ext cx="11360800" cy="763500"/>
          </a:xfrm>
          <a:prstGeom prst="rect">
            <a:avLst/>
          </a:prstGeom>
        </p:spPr>
        <p:txBody>
          <a:bodyPr spcFirstLastPara="1" wrap="square" lIns="91425" tIns="45700" rIns="91425" bIns="45700" anchor="ctr" anchorCtr="0">
            <a:noAutofit/>
          </a:bodyPr>
          <a:lstStyle>
            <a:lvl1pPr lvl="0" rtl="0">
              <a:spcBef>
                <a:spcPts val="0"/>
              </a:spcBef>
              <a:spcAft>
                <a:spcPts val="0"/>
              </a:spcAft>
              <a:buSzPts val="4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0" name="Google Shape;50;p11"/>
          <p:cNvSpPr txBox="1">
            <a:spLocks noGrp="1"/>
          </p:cNvSpPr>
          <p:nvPr>
            <p:ph type="body" idx="1"/>
          </p:nvPr>
        </p:nvSpPr>
        <p:spPr>
          <a:xfrm>
            <a:off x="415600" y="1536633"/>
            <a:ext cx="11360800" cy="4555200"/>
          </a:xfrm>
          <a:prstGeom prst="rect">
            <a:avLst/>
          </a:prstGeom>
        </p:spPr>
        <p:txBody>
          <a:bodyPr spcFirstLastPara="1" wrap="square" lIns="91425" tIns="45700" rIns="91425" bIns="45700" anchor="t" anchorCtr="0">
            <a:noAutofit/>
          </a:bodyPr>
          <a:lstStyle>
            <a:lvl1pPr marL="457200" lvl="0" indent="-431800" rtl="0">
              <a:spcBef>
                <a:spcPts val="600"/>
              </a:spcBef>
              <a:spcAft>
                <a:spcPts val="0"/>
              </a:spcAft>
              <a:buSzPts val="3200"/>
              <a:buChar char="•"/>
              <a:defRPr/>
            </a:lvl1pPr>
            <a:lvl2pPr marL="914400" lvl="1" indent="-406400" rtl="0">
              <a:spcBef>
                <a:spcPts val="600"/>
              </a:spcBef>
              <a:spcAft>
                <a:spcPts val="0"/>
              </a:spcAft>
              <a:buSzPts val="2800"/>
              <a:buChar char="•"/>
              <a:defRPr/>
            </a:lvl2pPr>
            <a:lvl3pPr marL="1371600" lvl="2" indent="-381000" rtl="0">
              <a:spcBef>
                <a:spcPts val="600"/>
              </a:spcBef>
              <a:spcAft>
                <a:spcPts val="0"/>
              </a:spcAft>
              <a:buSzPts val="2400"/>
              <a:buChar char="•"/>
              <a:defRPr/>
            </a:lvl3pPr>
            <a:lvl4pPr marL="1828800" lvl="3" indent="-355600" rtl="0">
              <a:spcBef>
                <a:spcPts val="600"/>
              </a:spcBef>
              <a:spcAft>
                <a:spcPts val="0"/>
              </a:spcAft>
              <a:buSzPts val="2000"/>
              <a:buChar char="•"/>
              <a:defRPr/>
            </a:lvl4pPr>
            <a:lvl5pPr marL="2286000" lvl="4" indent="-355600" rtl="0">
              <a:spcBef>
                <a:spcPts val="6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51" name="Google Shape;51;p11"/>
          <p:cNvSpPr txBox="1">
            <a:spLocks noGrp="1"/>
          </p:cNvSpPr>
          <p:nvPr>
            <p:ph type="sldNum" idx="12"/>
          </p:nvPr>
        </p:nvSpPr>
        <p:spPr>
          <a:xfrm>
            <a:off x="11296611" y="6217622"/>
            <a:ext cx="731600" cy="5247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algn="l"/>
            <a:fld id="{00000000-1234-1234-1234-123412341234}" type="slidenum">
              <a:rPr lang="en-US" smtClean="0"/>
              <a:pPr algn="l"/>
              <a:t>‹#›</a:t>
            </a:fld>
            <a:endParaRPr lang="en-US" dirty="0"/>
          </a:p>
        </p:txBody>
      </p:sp>
    </p:spTree>
    <p:extLst>
      <p:ext uri="{BB962C8B-B14F-4D97-AF65-F5344CB8AC3E}">
        <p14:creationId xmlns:p14="http://schemas.microsoft.com/office/powerpoint/2010/main" val="24018091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22"/>
        <p:cNvGrpSpPr/>
        <p:nvPr/>
      </p:nvGrpSpPr>
      <p:grpSpPr>
        <a:xfrm>
          <a:off x="0" y="0"/>
          <a:ext cx="0" cy="0"/>
          <a:chOff x="0" y="0"/>
          <a:chExt cx="0" cy="0"/>
        </a:xfrm>
      </p:grpSpPr>
      <p:sp>
        <p:nvSpPr>
          <p:cNvPr id="23" name="Google Shape;23;p4"/>
          <p:cNvSpPr txBox="1">
            <a:spLocks noGrp="1"/>
          </p:cNvSpPr>
          <p:nvPr>
            <p:ph type="body" idx="1"/>
          </p:nvPr>
        </p:nvSpPr>
        <p:spPr>
          <a:xfrm>
            <a:off x="963084" y="2057401"/>
            <a:ext cx="103632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600"/>
              </a:spcBef>
              <a:spcAft>
                <a:spcPts val="0"/>
              </a:spcAft>
              <a:buClr>
                <a:srgbClr val="888888"/>
              </a:buClr>
              <a:buSzPts val="2000"/>
              <a:buNone/>
              <a:defRPr sz="2000">
                <a:solidFill>
                  <a:srgbClr val="888888"/>
                </a:solidFill>
              </a:defRPr>
            </a:lvl1pPr>
            <a:lvl2pPr marL="914400" lvl="1" indent="-228600" algn="l">
              <a:lnSpc>
                <a:spcPct val="100000"/>
              </a:lnSpc>
              <a:spcBef>
                <a:spcPts val="600"/>
              </a:spcBef>
              <a:spcAft>
                <a:spcPts val="0"/>
              </a:spcAft>
              <a:buClr>
                <a:srgbClr val="888888"/>
              </a:buClr>
              <a:buSzPts val="1800"/>
              <a:buNone/>
              <a:defRPr sz="1800">
                <a:solidFill>
                  <a:srgbClr val="888888"/>
                </a:solidFill>
              </a:defRPr>
            </a:lvl2pPr>
            <a:lvl3pPr marL="1371600" lvl="2" indent="-228600" algn="l">
              <a:lnSpc>
                <a:spcPct val="100000"/>
              </a:lnSpc>
              <a:spcBef>
                <a:spcPts val="600"/>
              </a:spcBef>
              <a:spcAft>
                <a:spcPts val="0"/>
              </a:spcAft>
              <a:buClr>
                <a:srgbClr val="888888"/>
              </a:buClr>
              <a:buSzPts val="1600"/>
              <a:buNone/>
              <a:defRPr sz="1600">
                <a:solidFill>
                  <a:srgbClr val="888888"/>
                </a:solidFill>
              </a:defRPr>
            </a:lvl3pPr>
            <a:lvl4pPr marL="1828800" lvl="3" indent="-228600" algn="l">
              <a:lnSpc>
                <a:spcPct val="100000"/>
              </a:lnSpc>
              <a:spcBef>
                <a:spcPts val="600"/>
              </a:spcBef>
              <a:spcAft>
                <a:spcPts val="0"/>
              </a:spcAft>
              <a:buClr>
                <a:srgbClr val="888888"/>
              </a:buClr>
              <a:buSzPts val="1400"/>
              <a:buNone/>
              <a:defRPr sz="1400">
                <a:solidFill>
                  <a:srgbClr val="888888"/>
                </a:solidFill>
              </a:defRPr>
            </a:lvl4pPr>
            <a:lvl5pPr marL="2286000" lvl="4" indent="-228600" algn="l">
              <a:lnSpc>
                <a:spcPct val="100000"/>
              </a:lnSpc>
              <a:spcBef>
                <a:spcPts val="60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Tree>
    <p:extLst>
      <p:ext uri="{BB962C8B-B14F-4D97-AF65-F5344CB8AC3E}">
        <p14:creationId xmlns:p14="http://schemas.microsoft.com/office/powerpoint/2010/main" val="31725958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with Horizontal Rule">
  <p:cSld name="Title Only with Horizontal Rule">
    <p:spTree>
      <p:nvGrpSpPr>
        <p:cNvPr id="1" name="Shape 44"/>
        <p:cNvGrpSpPr/>
        <p:nvPr/>
      </p:nvGrpSpPr>
      <p:grpSpPr>
        <a:xfrm>
          <a:off x="0" y="0"/>
          <a:ext cx="0" cy="0"/>
          <a:chOff x="0" y="0"/>
          <a:chExt cx="0" cy="0"/>
        </a:xfrm>
      </p:grpSpPr>
      <p:sp>
        <p:nvSpPr>
          <p:cNvPr id="45" name="Google Shape;45;p9"/>
          <p:cNvSpPr txBox="1">
            <a:spLocks noGrp="1"/>
          </p:cNvSpPr>
          <p:nvPr>
            <p:ph type="title"/>
          </p:nvPr>
        </p:nvSpPr>
        <p:spPr>
          <a:xfrm>
            <a:off x="609600" y="228600"/>
            <a:ext cx="109728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46" name="Google Shape;46;p9"/>
          <p:cNvCxnSpPr/>
          <p:nvPr/>
        </p:nvCxnSpPr>
        <p:spPr>
          <a:xfrm>
            <a:off x="609600" y="1293970"/>
            <a:ext cx="10972800" cy="0"/>
          </a:xfrm>
          <a:prstGeom prst="straightConnector1">
            <a:avLst/>
          </a:prstGeom>
          <a:noFill/>
          <a:ln w="15875" cap="flat" cmpd="sng">
            <a:solidFill>
              <a:schemeClr val="dk1"/>
            </a:solidFill>
            <a:prstDash val="solid"/>
            <a:round/>
            <a:headEnd type="none" w="sm" len="sm"/>
            <a:tailEnd type="none" w="sm" len="sm"/>
          </a:ln>
        </p:spPr>
      </p:cxnSp>
    </p:spTree>
    <p:extLst>
      <p:ext uri="{BB962C8B-B14F-4D97-AF65-F5344CB8AC3E}">
        <p14:creationId xmlns:p14="http://schemas.microsoft.com/office/powerpoint/2010/main" val="1693678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3">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3">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09/23/2024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 id="2147483699" r:id="rId19"/>
    <p:sldLayoutId id="2147483700" r:id="rId20"/>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1</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Introduction to Managerial Economics</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nSpc>
                <a:spcPct val="150000"/>
              </a:lnSpc>
              <a:spcBef>
                <a:spcPts val="0"/>
              </a:spcBef>
              <a:spcAft>
                <a:spcPts val="0"/>
              </a:spcAft>
              <a:buFont typeface="+mj-lt"/>
              <a:buAutoNum type="romanLcParenR"/>
            </a:pPr>
            <a:r>
              <a:rPr lang="en-GB" sz="2000" dirty="0">
                <a:effectLst/>
                <a:latin typeface="Arial" panose="020B0604020202020204" pitchFamily="34" charset="0"/>
                <a:ea typeface="Calibri" panose="020F0502020204030204" pitchFamily="34" charset="0"/>
                <a:cs typeface="Arial" panose="020B0604020202020204" pitchFamily="34" charset="0"/>
              </a:rPr>
              <a:t>Understand the importance of managerial economics in analysing business practices and aligning business strategies.</a:t>
            </a:r>
          </a:p>
          <a:p>
            <a:pPr marL="342900" marR="0" lvl="0" indent="-342900">
              <a:lnSpc>
                <a:spcPct val="150000"/>
              </a:lnSpc>
              <a:spcBef>
                <a:spcPts val="0"/>
              </a:spcBef>
              <a:spcAft>
                <a:spcPts val="0"/>
              </a:spcAft>
              <a:buFont typeface="+mj-lt"/>
              <a:buAutoNum type="romanLcParenR"/>
            </a:pPr>
            <a:r>
              <a:rPr lang="en-GB" sz="2000" dirty="0">
                <a:effectLst/>
                <a:latin typeface="Arial" panose="020B0604020202020204" pitchFamily="34" charset="0"/>
                <a:ea typeface="Calibri" panose="020F0502020204030204" pitchFamily="34" charset="0"/>
                <a:cs typeface="Arial" panose="020B0604020202020204" pitchFamily="34" charset="0"/>
              </a:rPr>
              <a:t>Understand the difference between accounting profit and economic profit and how economic profit influences the value of the firm.</a:t>
            </a:r>
          </a:p>
          <a:p>
            <a:pPr marL="342900" marR="0" lvl="0" indent="-342900">
              <a:lnSpc>
                <a:spcPct val="150000"/>
              </a:lnSpc>
              <a:spcBef>
                <a:spcPts val="0"/>
              </a:spcBef>
              <a:spcAft>
                <a:spcPts val="800"/>
              </a:spcAft>
              <a:buFont typeface="+mj-lt"/>
              <a:buAutoNum type="romanLcParenR"/>
            </a:pPr>
            <a:r>
              <a:rPr lang="en-GB" sz="2000" dirty="0">
                <a:effectLst/>
                <a:latin typeface="Arial" panose="020B0604020202020204" pitchFamily="34" charset="0"/>
                <a:ea typeface="Calibri" panose="020F0502020204030204" pitchFamily="34" charset="0"/>
                <a:cs typeface="Arial" panose="020B0604020202020204" pitchFamily="34" charset="0"/>
              </a:rPr>
              <a:t>Understanding agency conflicts between owners and management and how monitoring can be employed to reduce these conflicts</a:t>
            </a: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a:bodyPr>
          <a:lstStyle/>
          <a:p>
            <a:r>
              <a:rPr lang="en-US" sz="3600" dirty="0">
                <a:latin typeface="Arial" panose="020B0604020202020204" pitchFamily="34" charset="0"/>
                <a:cs typeface="Arial" panose="020B0604020202020204" pitchFamily="34" charset="0"/>
              </a:rPr>
              <a:t>Part I: Introduction to Managerial Economics     </a:t>
            </a:r>
          </a:p>
          <a:p>
            <a:r>
              <a:rPr lang="en-US" sz="3600" dirty="0">
                <a:latin typeface="Arial" panose="020B0604020202020204" pitchFamily="34" charset="0"/>
                <a:cs typeface="Arial" panose="020B0604020202020204" pitchFamily="34" charset="0"/>
              </a:rPr>
              <a:t>Part II: A Recap of Microeconomics</a:t>
            </a:r>
          </a:p>
          <a:p>
            <a:r>
              <a:rPr lang="en-US" sz="3600" dirty="0">
                <a:latin typeface="Arial" panose="020B0604020202020204" pitchFamily="34" charset="0"/>
                <a:cs typeface="Arial" panose="020B0604020202020204" pitchFamily="34" charset="0"/>
              </a:rPr>
              <a:t>Part III: Practical examples and Applications</a:t>
            </a:r>
          </a:p>
          <a:p>
            <a:r>
              <a:rPr lang="en-US" sz="3600" dirty="0">
                <a:latin typeface="Arial" panose="020B0604020202020204" pitchFamily="34" charset="0"/>
                <a:cs typeface="Arial" panose="020B0604020202020204" pitchFamily="34" charset="0"/>
              </a:rPr>
              <a:t>Part IV: Summary</a:t>
            </a:r>
            <a:endParaRPr lang="LID4096"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2678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D8218-CB7A-0E54-C7A6-76D77812B85E}"/>
              </a:ext>
            </a:extLst>
          </p:cNvPr>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Part I:</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Managerial Decision Making</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41B6C7C-149A-0ECD-FC64-80144744566B}"/>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A firm’s managers allocate the limited resources available to them to achieve the firm’s objectives. The objectives vary for different managers within a firm but each managerial task is constrained by resource scarcity. </a:t>
            </a:r>
          </a:p>
          <a:p>
            <a:r>
              <a:rPr lang="en-GB" dirty="0">
                <a:latin typeface="Arial" panose="020B0604020202020204" pitchFamily="34" charset="0"/>
                <a:cs typeface="Arial" panose="020B0604020202020204" pitchFamily="34" charset="0"/>
              </a:rPr>
              <a:t>At any moment in time, a pro duction manager has to use the existing factory and a marketing manager has a limited marketing budget. Such resource limitations can change over time, but man agers always face constraints</a:t>
            </a:r>
            <a:endParaRPr lang="LID4096"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4390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9834D-6368-53F4-2D5A-D6685DFD3C99}"/>
              </a:ext>
            </a:extLst>
          </p:cNvPr>
          <p:cNvSpPr>
            <a:spLocks noGrp="1"/>
          </p:cNvSpPr>
          <p:nvPr>
            <p:ph type="title"/>
          </p:nvPr>
        </p:nvSpPr>
        <p:spPr/>
        <p:txBody>
          <a:bodyPr/>
          <a:lstStyle/>
          <a:p>
            <a:endParaRPr lang="LID4096"/>
          </a:p>
        </p:txBody>
      </p:sp>
      <p:pic>
        <p:nvPicPr>
          <p:cNvPr id="5" name="Content Placeholder 4">
            <a:extLst>
              <a:ext uri="{FF2B5EF4-FFF2-40B4-BE49-F238E27FC236}">
                <a16:creationId xmlns:a16="http://schemas.microsoft.com/office/drawing/2014/main" id="{00BB08E8-7E1C-00AD-6208-15622DF60192}"/>
              </a:ext>
            </a:extLst>
          </p:cNvPr>
          <p:cNvPicPr>
            <a:picLocks noGrp="1" noChangeAspect="1"/>
          </p:cNvPicPr>
          <p:nvPr>
            <p:ph idx="1"/>
          </p:nvPr>
        </p:nvPicPr>
        <p:blipFill>
          <a:blip r:embed="rId2"/>
          <a:stretch>
            <a:fillRect/>
          </a:stretch>
        </p:blipFill>
        <p:spPr>
          <a:xfrm>
            <a:off x="1022555" y="982132"/>
            <a:ext cx="9874043" cy="4893736"/>
          </a:xfrm>
        </p:spPr>
      </p:pic>
    </p:spTree>
    <p:extLst>
      <p:ext uri="{BB962C8B-B14F-4D97-AF65-F5344CB8AC3E}">
        <p14:creationId xmlns:p14="http://schemas.microsoft.com/office/powerpoint/2010/main" val="4033553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BEA42-E76D-2AB7-9D20-0E4AF238D837}"/>
              </a:ext>
            </a:extLst>
          </p:cNvPr>
          <p:cNvSpPr>
            <a:spLocks noGrp="1"/>
          </p:cNvSpPr>
          <p:nvPr>
            <p:ph type="title"/>
          </p:nvPr>
        </p:nvSpPr>
        <p:spPr/>
        <p:txBody>
          <a:bodyPr/>
          <a:lstStyle/>
          <a:p>
            <a:r>
              <a:rPr kumimoji="0" lang="en-US" sz="4400" b="0"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rPr>
              <a:t>A Dive Into Micro Economics Concepts</a:t>
            </a:r>
            <a:endParaRPr lang="LID4096" dirty="0"/>
          </a:p>
        </p:txBody>
      </p:sp>
    </p:spTree>
    <p:extLst>
      <p:ext uri="{BB962C8B-B14F-4D97-AF65-F5344CB8AC3E}">
        <p14:creationId xmlns:p14="http://schemas.microsoft.com/office/powerpoint/2010/main" val="2257373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29"/>
          <p:cNvSpPr txBox="1">
            <a:spLocks noGrp="1"/>
          </p:cNvSpPr>
          <p:nvPr>
            <p:ph type="body" idx="1"/>
          </p:nvPr>
        </p:nvSpPr>
        <p:spPr>
          <a:xfrm>
            <a:off x="2246313" y="2057400"/>
            <a:ext cx="7772400" cy="1500300"/>
          </a:xfrm>
          <a:prstGeom prst="rect">
            <a:avLst/>
          </a:prstGeom>
          <a:noFill/>
          <a:ln>
            <a:noFill/>
          </a:ln>
        </p:spPr>
        <p:txBody>
          <a:bodyPr spcFirstLastPara="1" wrap="square" lIns="91425" tIns="45700" rIns="91425" bIns="45700" anchor="b" anchorCtr="0">
            <a:noAutofit/>
          </a:bodyPr>
          <a:lstStyle/>
          <a:p>
            <a:pPr marL="0" indent="0">
              <a:spcBef>
                <a:spcPts val="0"/>
              </a:spcBef>
              <a:buClr>
                <a:schemeClr val="dk1"/>
              </a:buClr>
              <a:buSzPts val="4400"/>
            </a:pPr>
            <a:r>
              <a:rPr lang="en-GB" sz="3600" dirty="0"/>
              <a:t>Demand Function, What Is It Good for?</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0"/>
          <p:cNvSpPr txBox="1">
            <a:spLocks noGrp="1"/>
          </p:cNvSpPr>
          <p:nvPr>
            <p:ph type="ctrTitle"/>
          </p:nvPr>
        </p:nvSpPr>
        <p:spPr>
          <a:xfrm>
            <a:off x="2209800" y="1278384"/>
            <a:ext cx="7772400" cy="1541070"/>
          </a:xfrm>
          <a:prstGeom prst="rect">
            <a:avLst/>
          </a:prstGeom>
          <a:noFill/>
          <a:ln>
            <a:noFill/>
          </a:ln>
        </p:spPr>
        <p:txBody>
          <a:bodyPr spcFirstLastPara="1" wrap="square" lIns="91425" tIns="45700" rIns="91425" bIns="45700" anchor="ctr" anchorCtr="0">
            <a:noAutofit/>
          </a:bodyPr>
          <a:lstStyle/>
          <a:p>
            <a:pPr algn="ctr"/>
            <a:br>
              <a:rPr lang="en-GB" dirty="0"/>
            </a:br>
            <a:br>
              <a:rPr lang="en-GB" dirty="0"/>
            </a:br>
            <a:r>
              <a:rPr lang="en-GB" dirty="0"/>
              <a:t>Deriving the Demand Curve and Analysing Its Properties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31"/>
          <p:cNvSpPr/>
          <p:nvPr/>
        </p:nvSpPr>
        <p:spPr>
          <a:xfrm>
            <a:off x="1666600" y="716925"/>
            <a:ext cx="8190300" cy="5905200"/>
          </a:xfrm>
          <a:prstGeom prst="cloudCallout">
            <a:avLst>
              <a:gd name="adj1" fmla="val -45865"/>
              <a:gd name="adj2" fmla="val 43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00">
              <a:lnSpc>
                <a:spcPct val="115000"/>
              </a:lnSpc>
              <a:buClr>
                <a:srgbClr val="000000"/>
              </a:buClr>
              <a:buSzPts val="1100"/>
            </a:pPr>
            <a:r>
              <a:rPr lang="en-GB" sz="3000" kern="0" dirty="0">
                <a:solidFill>
                  <a:srgbClr val="000000"/>
                </a:solidFill>
                <a:latin typeface="Arial"/>
                <a:cs typeface="Arial"/>
                <a:sym typeface="Arial"/>
              </a:rPr>
              <a:t>How can we derive the demand function from the optimal consumption in the supermarket?</a:t>
            </a:r>
            <a:endParaRPr lang="en-GB" sz="1400" kern="0" dirty="0">
              <a:solidFill>
                <a:srgbClr val="000000"/>
              </a:solidFill>
              <a:latin typeface="Arial"/>
              <a:cs typeface="Arial"/>
              <a:sym typeface="Arial"/>
            </a:endParaRPr>
          </a:p>
          <a:p>
            <a:pPr defTabSz="914400">
              <a:spcBef>
                <a:spcPts val="1600"/>
              </a:spcBef>
              <a:buClr>
                <a:srgbClr val="000000"/>
              </a:buClr>
            </a:pPr>
            <a:endParaRPr lang="en-GB" sz="1400" kern="0" dirty="0">
              <a:solidFill>
                <a:srgbClr val="000000"/>
              </a:solidFill>
              <a:latin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grpSp>
        <p:nvGrpSpPr>
          <p:cNvPr id="2" name="Group 1" descr="This slide shows two demand functions, one steepr that the other and two images, one of apples and one of cocaine. The image of cocaine is conneceted to the steeper demand curve by an arrow and the image of apples is connected to the other demand curve by an arrow.">
            <a:extLst>
              <a:ext uri="{FF2B5EF4-FFF2-40B4-BE49-F238E27FC236}">
                <a16:creationId xmlns:a16="http://schemas.microsoft.com/office/drawing/2014/main" id="{C1611C4C-D2EA-6B43-A668-D4DB28FBFF52}"/>
              </a:ext>
            </a:extLst>
          </p:cNvPr>
          <p:cNvGrpSpPr/>
          <p:nvPr/>
        </p:nvGrpSpPr>
        <p:grpSpPr>
          <a:xfrm>
            <a:off x="2174251" y="1331455"/>
            <a:ext cx="6806826" cy="4807305"/>
            <a:chOff x="207800" y="1872228"/>
            <a:chExt cx="6806826" cy="4807305"/>
          </a:xfrm>
        </p:grpSpPr>
        <p:grpSp>
          <p:nvGrpSpPr>
            <p:cNvPr id="157" name="Google Shape;157;p25"/>
            <p:cNvGrpSpPr/>
            <p:nvPr/>
          </p:nvGrpSpPr>
          <p:grpSpPr>
            <a:xfrm>
              <a:off x="646400" y="2080748"/>
              <a:ext cx="1394275" cy="1896053"/>
              <a:chOff x="646400" y="1560600"/>
              <a:chExt cx="1394275" cy="1422075"/>
            </a:xfrm>
          </p:grpSpPr>
          <p:cxnSp>
            <p:nvCxnSpPr>
              <p:cNvPr id="158" name="Google Shape;158;p25"/>
              <p:cNvCxnSpPr/>
              <p:nvPr/>
            </p:nvCxnSpPr>
            <p:spPr>
              <a:xfrm>
                <a:off x="646400" y="1560600"/>
                <a:ext cx="18600" cy="1403700"/>
              </a:xfrm>
              <a:prstGeom prst="straightConnector1">
                <a:avLst/>
              </a:prstGeom>
              <a:noFill/>
              <a:ln w="9525" cap="flat" cmpd="sng">
                <a:solidFill>
                  <a:schemeClr val="dk2"/>
                </a:solidFill>
                <a:prstDash val="solid"/>
                <a:round/>
                <a:headEnd type="none" w="med" len="med"/>
                <a:tailEnd type="none" w="med" len="med"/>
              </a:ln>
            </p:spPr>
          </p:cxnSp>
          <p:cxnSp>
            <p:nvCxnSpPr>
              <p:cNvPr id="159" name="Google Shape;159;p25"/>
              <p:cNvCxnSpPr/>
              <p:nvPr/>
            </p:nvCxnSpPr>
            <p:spPr>
              <a:xfrm>
                <a:off x="664875" y="2982675"/>
                <a:ext cx="1375800" cy="0"/>
              </a:xfrm>
              <a:prstGeom prst="straightConnector1">
                <a:avLst/>
              </a:prstGeom>
              <a:noFill/>
              <a:ln w="9525" cap="flat" cmpd="sng">
                <a:solidFill>
                  <a:schemeClr val="dk2"/>
                </a:solidFill>
                <a:prstDash val="solid"/>
                <a:round/>
                <a:headEnd type="none" w="med" len="med"/>
                <a:tailEnd type="none" w="med" len="med"/>
              </a:ln>
            </p:spPr>
          </p:cxnSp>
        </p:grpSp>
        <p:cxnSp>
          <p:nvCxnSpPr>
            <p:cNvPr id="160" name="Google Shape;160;p25"/>
            <p:cNvCxnSpPr/>
            <p:nvPr/>
          </p:nvCxnSpPr>
          <p:spPr>
            <a:xfrm>
              <a:off x="803388" y="2831833"/>
              <a:ext cx="1080300" cy="824700"/>
            </a:xfrm>
            <a:prstGeom prst="straightConnector1">
              <a:avLst/>
            </a:prstGeom>
            <a:noFill/>
            <a:ln w="9525" cap="flat" cmpd="sng">
              <a:solidFill>
                <a:schemeClr val="dk2"/>
              </a:solidFill>
              <a:prstDash val="solid"/>
              <a:round/>
              <a:headEnd type="none" w="med" len="med"/>
              <a:tailEnd type="none" w="med" len="med"/>
            </a:ln>
          </p:spPr>
        </p:cxnSp>
        <p:grpSp>
          <p:nvGrpSpPr>
            <p:cNvPr id="161" name="Google Shape;161;p25"/>
            <p:cNvGrpSpPr/>
            <p:nvPr/>
          </p:nvGrpSpPr>
          <p:grpSpPr>
            <a:xfrm>
              <a:off x="646413" y="4315481"/>
              <a:ext cx="1394275" cy="1896053"/>
              <a:chOff x="646400" y="1560600"/>
              <a:chExt cx="1394275" cy="1422075"/>
            </a:xfrm>
          </p:grpSpPr>
          <p:cxnSp>
            <p:nvCxnSpPr>
              <p:cNvPr id="162" name="Google Shape;162;p25"/>
              <p:cNvCxnSpPr/>
              <p:nvPr/>
            </p:nvCxnSpPr>
            <p:spPr>
              <a:xfrm>
                <a:off x="646400" y="1560600"/>
                <a:ext cx="18600" cy="1403700"/>
              </a:xfrm>
              <a:prstGeom prst="straightConnector1">
                <a:avLst/>
              </a:prstGeom>
              <a:noFill/>
              <a:ln w="9525" cap="flat" cmpd="sng">
                <a:solidFill>
                  <a:schemeClr val="dk2"/>
                </a:solidFill>
                <a:prstDash val="solid"/>
                <a:round/>
                <a:headEnd type="none" w="med" len="med"/>
                <a:tailEnd type="none" w="med" len="med"/>
              </a:ln>
            </p:spPr>
          </p:cxnSp>
          <p:cxnSp>
            <p:nvCxnSpPr>
              <p:cNvPr id="163" name="Google Shape;163;p25"/>
              <p:cNvCxnSpPr/>
              <p:nvPr/>
            </p:nvCxnSpPr>
            <p:spPr>
              <a:xfrm>
                <a:off x="664875" y="2982675"/>
                <a:ext cx="1375800" cy="0"/>
              </a:xfrm>
              <a:prstGeom prst="straightConnector1">
                <a:avLst/>
              </a:prstGeom>
              <a:noFill/>
              <a:ln w="9525" cap="flat" cmpd="sng">
                <a:solidFill>
                  <a:schemeClr val="dk2"/>
                </a:solidFill>
                <a:prstDash val="solid"/>
                <a:round/>
                <a:headEnd type="none" w="med" len="med"/>
                <a:tailEnd type="none" w="med" len="med"/>
              </a:ln>
            </p:spPr>
          </p:cxnSp>
        </p:grpSp>
        <p:cxnSp>
          <p:nvCxnSpPr>
            <p:cNvPr id="164" name="Google Shape;164;p25"/>
            <p:cNvCxnSpPr/>
            <p:nvPr/>
          </p:nvCxnSpPr>
          <p:spPr>
            <a:xfrm>
              <a:off x="1080400" y="4580200"/>
              <a:ext cx="286200" cy="1502100"/>
            </a:xfrm>
            <a:prstGeom prst="straightConnector1">
              <a:avLst/>
            </a:prstGeom>
            <a:noFill/>
            <a:ln w="9525" cap="flat" cmpd="sng">
              <a:solidFill>
                <a:schemeClr val="dk2"/>
              </a:solidFill>
              <a:prstDash val="solid"/>
              <a:round/>
              <a:headEnd type="none" w="med" len="med"/>
              <a:tailEnd type="none" w="med" len="med"/>
            </a:ln>
          </p:spPr>
        </p:cxnSp>
        <p:sp>
          <p:nvSpPr>
            <p:cNvPr id="165" name="Google Shape;165;p25"/>
            <p:cNvSpPr txBox="1"/>
            <p:nvPr/>
          </p:nvSpPr>
          <p:spPr>
            <a:xfrm>
              <a:off x="258550" y="2080800"/>
              <a:ext cx="286200" cy="369300"/>
            </a:xfrm>
            <a:prstGeom prst="rect">
              <a:avLst/>
            </a:prstGeom>
            <a:noFill/>
            <a:ln>
              <a:noFill/>
            </a:ln>
          </p:spPr>
          <p:txBody>
            <a:bodyPr spcFirstLastPara="1" wrap="square" lIns="91425" tIns="91425" rIns="91425" bIns="91425" anchor="t" anchorCtr="0">
              <a:noAutofit/>
            </a:bodyPr>
            <a:lstStyle/>
            <a:p>
              <a:r>
                <a:rPr lang="en-GB" dirty="0"/>
                <a:t>p</a:t>
              </a:r>
            </a:p>
          </p:txBody>
        </p:sp>
        <p:sp>
          <p:nvSpPr>
            <p:cNvPr id="166" name="Google Shape;166;p25"/>
            <p:cNvSpPr txBox="1"/>
            <p:nvPr/>
          </p:nvSpPr>
          <p:spPr>
            <a:xfrm>
              <a:off x="207800" y="4377100"/>
              <a:ext cx="286200" cy="369300"/>
            </a:xfrm>
            <a:prstGeom prst="rect">
              <a:avLst/>
            </a:prstGeom>
            <a:noFill/>
            <a:ln>
              <a:noFill/>
            </a:ln>
          </p:spPr>
          <p:txBody>
            <a:bodyPr spcFirstLastPara="1" wrap="square" lIns="91425" tIns="91425" rIns="91425" bIns="91425" anchor="t" anchorCtr="0">
              <a:noAutofit/>
            </a:bodyPr>
            <a:lstStyle/>
            <a:p>
              <a:r>
                <a:rPr lang="en-GB" dirty="0"/>
                <a:t>p</a:t>
              </a:r>
            </a:p>
          </p:txBody>
        </p:sp>
        <p:sp>
          <p:nvSpPr>
            <p:cNvPr id="167" name="Google Shape;167;p25"/>
            <p:cNvSpPr txBox="1"/>
            <p:nvPr/>
          </p:nvSpPr>
          <p:spPr>
            <a:xfrm>
              <a:off x="1754500" y="4063167"/>
              <a:ext cx="286200" cy="369300"/>
            </a:xfrm>
            <a:prstGeom prst="rect">
              <a:avLst/>
            </a:prstGeom>
            <a:noFill/>
            <a:ln>
              <a:noFill/>
            </a:ln>
          </p:spPr>
          <p:txBody>
            <a:bodyPr spcFirstLastPara="1" wrap="square" lIns="91425" tIns="91425" rIns="91425" bIns="91425" anchor="t" anchorCtr="0">
              <a:noAutofit/>
            </a:bodyPr>
            <a:lstStyle/>
            <a:p>
              <a:r>
                <a:rPr lang="en-GB" dirty="0"/>
                <a:t>Q</a:t>
              </a:r>
            </a:p>
          </p:txBody>
        </p:sp>
        <p:sp>
          <p:nvSpPr>
            <p:cNvPr id="168" name="Google Shape;168;p25"/>
            <p:cNvSpPr txBox="1"/>
            <p:nvPr/>
          </p:nvSpPr>
          <p:spPr>
            <a:xfrm>
              <a:off x="1754500" y="6310233"/>
              <a:ext cx="286200" cy="369300"/>
            </a:xfrm>
            <a:prstGeom prst="rect">
              <a:avLst/>
            </a:prstGeom>
            <a:noFill/>
            <a:ln>
              <a:noFill/>
            </a:ln>
          </p:spPr>
          <p:txBody>
            <a:bodyPr spcFirstLastPara="1" wrap="square" lIns="91425" tIns="91425" rIns="91425" bIns="91425" anchor="t" anchorCtr="0">
              <a:noAutofit/>
            </a:bodyPr>
            <a:lstStyle/>
            <a:p>
              <a:r>
                <a:rPr lang="en-GB" dirty="0"/>
                <a:t>Q</a:t>
              </a:r>
            </a:p>
          </p:txBody>
        </p:sp>
        <p:pic>
          <p:nvPicPr>
            <p:cNvPr id="169" name="Google Shape;169;p25"/>
            <p:cNvPicPr preferRelativeResize="0"/>
            <p:nvPr/>
          </p:nvPicPr>
          <p:blipFill>
            <a:blip r:embed="rId3">
              <a:alphaModFix/>
            </a:blip>
            <a:stretch>
              <a:fillRect/>
            </a:stretch>
          </p:blipFill>
          <p:spPr>
            <a:xfrm>
              <a:off x="4710525" y="1872228"/>
              <a:ext cx="2304101" cy="1533675"/>
            </a:xfrm>
            <a:prstGeom prst="rect">
              <a:avLst/>
            </a:prstGeom>
            <a:noFill/>
            <a:ln>
              <a:noFill/>
            </a:ln>
          </p:spPr>
        </p:pic>
        <p:pic>
          <p:nvPicPr>
            <p:cNvPr id="170" name="Google Shape;170;p25"/>
            <p:cNvPicPr preferRelativeResize="0"/>
            <p:nvPr/>
          </p:nvPicPr>
          <p:blipFill>
            <a:blip r:embed="rId4">
              <a:alphaModFix/>
            </a:blip>
            <a:stretch>
              <a:fillRect/>
            </a:stretch>
          </p:blipFill>
          <p:spPr>
            <a:xfrm>
              <a:off x="4838125" y="4432350"/>
              <a:ext cx="2048897" cy="1365925"/>
            </a:xfrm>
            <a:prstGeom prst="rect">
              <a:avLst/>
            </a:prstGeom>
            <a:noFill/>
            <a:ln>
              <a:noFill/>
            </a:ln>
          </p:spPr>
        </p:pic>
        <p:cxnSp>
          <p:nvCxnSpPr>
            <p:cNvPr id="171" name="Google Shape;171;p25"/>
            <p:cNvCxnSpPr/>
            <p:nvPr/>
          </p:nvCxnSpPr>
          <p:spPr>
            <a:xfrm rot="10800000">
              <a:off x="2456350" y="2770300"/>
              <a:ext cx="1809900" cy="12300"/>
            </a:xfrm>
            <a:prstGeom prst="straightConnector1">
              <a:avLst/>
            </a:prstGeom>
            <a:noFill/>
            <a:ln w="76200" cap="flat" cmpd="sng">
              <a:solidFill>
                <a:schemeClr val="dk2"/>
              </a:solidFill>
              <a:prstDash val="solid"/>
              <a:round/>
              <a:headEnd type="none" w="med" len="med"/>
              <a:tailEnd type="triangle" w="med" len="med"/>
            </a:ln>
          </p:spPr>
        </p:cxnSp>
        <p:cxnSp>
          <p:nvCxnSpPr>
            <p:cNvPr id="172" name="Google Shape;172;p25"/>
            <p:cNvCxnSpPr/>
            <p:nvPr/>
          </p:nvCxnSpPr>
          <p:spPr>
            <a:xfrm rot="10800000">
              <a:off x="2645675" y="5399067"/>
              <a:ext cx="1809900" cy="12300"/>
            </a:xfrm>
            <a:prstGeom prst="straightConnector1">
              <a:avLst/>
            </a:prstGeom>
            <a:noFill/>
            <a:ln w="76200" cap="flat" cmpd="sng">
              <a:solidFill>
                <a:schemeClr val="dk2"/>
              </a:solidFill>
              <a:prstDash val="solid"/>
              <a:round/>
              <a:headEnd type="none" w="med" len="med"/>
              <a:tailEnd type="triangle" w="med" len="med"/>
            </a:ln>
          </p:spPr>
        </p:cxnSp>
      </p:grpSp>
      <p:sp>
        <p:nvSpPr>
          <p:cNvPr id="173" name="Google Shape;173;p25"/>
          <p:cNvSpPr txBox="1">
            <a:spLocks noGrp="1"/>
          </p:cNvSpPr>
          <p:nvPr>
            <p:ph type="title"/>
          </p:nvPr>
        </p:nvSpPr>
        <p:spPr>
          <a:xfrm>
            <a:off x="1868000" y="473100"/>
            <a:ext cx="8229600" cy="1143000"/>
          </a:xfrm>
          <a:prstGeom prst="rect">
            <a:avLst/>
          </a:prstGeom>
        </p:spPr>
        <p:txBody>
          <a:bodyPr spcFirstLastPara="1" vert="horz" wrap="square" lIns="91425" tIns="45700" rIns="91425" bIns="45700" rtlCol="0" anchor="ctr" anchorCtr="0">
            <a:noAutofit/>
          </a:bodyPr>
          <a:lstStyle/>
          <a:p>
            <a:pPr lvl="0"/>
            <a:r>
              <a:rPr lang="en-GB" sz="3000" dirty="0"/>
              <a:t>Typical, Textbook (Real-Life?) Demand Curve</a:t>
            </a:r>
          </a:p>
        </p:txBody>
      </p:sp>
      <p:sp>
        <p:nvSpPr>
          <p:cNvPr id="3" name="TextBox 2">
            <a:extLst>
              <a:ext uri="{FF2B5EF4-FFF2-40B4-BE49-F238E27FC236}">
                <a16:creationId xmlns:a16="http://schemas.microsoft.com/office/drawing/2014/main" id="{8E26F4DE-633C-4C01-151C-5DECBC865049}"/>
              </a:ext>
            </a:extLst>
          </p:cNvPr>
          <p:cNvSpPr txBox="1"/>
          <p:nvPr/>
        </p:nvSpPr>
        <p:spPr>
          <a:xfrm>
            <a:off x="8756994" y="5646262"/>
            <a:ext cx="2413255" cy="369332"/>
          </a:xfrm>
          <a:prstGeom prst="rect">
            <a:avLst/>
          </a:prstGeom>
          <a:noFill/>
        </p:spPr>
        <p:txBody>
          <a:bodyPr wrap="square" rtlCol="0">
            <a:spAutoFit/>
          </a:bodyPr>
          <a:lstStyle/>
          <a:p>
            <a:r>
              <a:rPr lang="en-US" dirty="0"/>
              <a:t>Source: Own Authored</a:t>
            </a:r>
            <a:endParaRPr lang="LID4096"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29"/>
          <p:cNvSpPr txBox="1">
            <a:spLocks noGrp="1"/>
          </p:cNvSpPr>
          <p:nvPr>
            <p:ph type="body" idx="1"/>
          </p:nvPr>
        </p:nvSpPr>
        <p:spPr>
          <a:xfrm>
            <a:off x="2246313" y="2057400"/>
            <a:ext cx="7772400" cy="1500300"/>
          </a:xfrm>
          <a:prstGeom prst="rect">
            <a:avLst/>
          </a:prstGeom>
          <a:noFill/>
          <a:ln>
            <a:noFill/>
          </a:ln>
        </p:spPr>
        <p:txBody>
          <a:bodyPr spcFirstLastPara="1" vert="horz" wrap="square" lIns="91425" tIns="45700" rIns="91425" bIns="45700" rtlCol="0" anchor="b" anchorCtr="0">
            <a:noAutofit/>
          </a:bodyPr>
          <a:lstStyle/>
          <a:p>
            <a:pPr marL="0" indent="0">
              <a:spcBef>
                <a:spcPts val="0"/>
              </a:spcBef>
              <a:buClr>
                <a:schemeClr val="dk1"/>
              </a:buClr>
              <a:buSzPts val="4400"/>
            </a:pPr>
            <a:r>
              <a:rPr lang="en-GB" sz="3600" dirty="0"/>
              <a:t>Demand Function, What Is It Good for?</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0"/>
          <p:cNvSpPr txBox="1">
            <a:spLocks noGrp="1"/>
          </p:cNvSpPr>
          <p:nvPr>
            <p:ph type="ctrTitle"/>
          </p:nvPr>
        </p:nvSpPr>
        <p:spPr>
          <a:xfrm>
            <a:off x="2209800" y="1278383"/>
            <a:ext cx="7772400" cy="3490261"/>
          </a:xfrm>
          <a:prstGeom prst="rect">
            <a:avLst/>
          </a:prstGeom>
          <a:noFill/>
          <a:ln>
            <a:noFill/>
          </a:ln>
        </p:spPr>
        <p:txBody>
          <a:bodyPr spcFirstLastPara="1" vert="horz" wrap="square" lIns="91425" tIns="45700" rIns="91425" bIns="45700" rtlCol="0" anchor="ctr" anchorCtr="0">
            <a:noAutofit/>
          </a:bodyPr>
          <a:lstStyle/>
          <a:p>
            <a:pPr>
              <a:spcBef>
                <a:spcPts val="0"/>
              </a:spcBef>
              <a:buClr>
                <a:schemeClr val="dk1"/>
              </a:buClr>
              <a:buSzPts val="4400"/>
            </a:pPr>
            <a:r>
              <a:rPr lang="en-GB" dirty="0"/>
              <a:t>Deriving the Demand Curve and Analysing Its Properties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31"/>
          <p:cNvSpPr/>
          <p:nvPr/>
        </p:nvSpPr>
        <p:spPr>
          <a:xfrm>
            <a:off x="1666600" y="716925"/>
            <a:ext cx="8190300" cy="5905200"/>
          </a:xfrm>
          <a:prstGeom prst="cloudCallout">
            <a:avLst>
              <a:gd name="adj1" fmla="val -45865"/>
              <a:gd name="adj2" fmla="val 43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lnSpc>
                <a:spcPct val="115000"/>
              </a:lnSpc>
              <a:buClr>
                <a:schemeClr val="dk1"/>
              </a:buClr>
              <a:buSzPts val="1100"/>
            </a:pPr>
            <a:r>
              <a:rPr lang="en-GB" sz="3000" dirty="0"/>
              <a:t>How can we derive the demand function from the optimal consumption in the supermarket?</a:t>
            </a:r>
            <a:endParaRPr lang="en-GB" dirty="0"/>
          </a:p>
          <a:p>
            <a:pPr>
              <a:spcBef>
                <a:spcPts val="1600"/>
              </a:spcBef>
            </a:pP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2"/>
          <p:cNvSpPr txBox="1">
            <a:spLocks noGrp="1"/>
          </p:cNvSpPr>
          <p:nvPr>
            <p:ph type="title"/>
          </p:nvPr>
        </p:nvSpPr>
        <p:spPr>
          <a:xfrm>
            <a:off x="1981200" y="1101213"/>
            <a:ext cx="8229600" cy="1242778"/>
          </a:xfrm>
          <a:prstGeom prst="rect">
            <a:avLst/>
          </a:prstGeom>
        </p:spPr>
        <p:txBody>
          <a:bodyPr spcFirstLastPara="1" vert="horz" wrap="square" lIns="91425" tIns="45700" rIns="91425" bIns="45700" rtlCol="0" anchor="ctr" anchorCtr="0">
            <a:noAutofit/>
          </a:bodyPr>
          <a:lstStyle/>
          <a:p>
            <a:pPr>
              <a:spcBef>
                <a:spcPts val="0"/>
              </a:spcBef>
            </a:pPr>
            <a:r>
              <a:rPr lang="en-GB" sz="4200" dirty="0"/>
              <a:t>Price Changes to Demand Curve</a:t>
            </a:r>
          </a:p>
        </p:txBody>
      </p:sp>
      <p:grpSp>
        <p:nvGrpSpPr>
          <p:cNvPr id="2" name="Group 1" descr="Graph illustrating price changes to demand curve.">
            <a:extLst>
              <a:ext uri="{FF2B5EF4-FFF2-40B4-BE49-F238E27FC236}">
                <a16:creationId xmlns:a16="http://schemas.microsoft.com/office/drawing/2014/main" id="{ACD78FA0-47B2-7340-9690-1C04AE32FCD9}"/>
              </a:ext>
            </a:extLst>
          </p:cNvPr>
          <p:cNvGrpSpPr/>
          <p:nvPr/>
        </p:nvGrpSpPr>
        <p:grpSpPr>
          <a:xfrm>
            <a:off x="3279037" y="3005533"/>
            <a:ext cx="5815802" cy="3267448"/>
            <a:chOff x="417850" y="3959261"/>
            <a:chExt cx="3003550" cy="2507289"/>
          </a:xfrm>
        </p:grpSpPr>
        <p:cxnSp>
          <p:nvCxnSpPr>
            <p:cNvPr id="213" name="Google Shape;213;p32"/>
            <p:cNvCxnSpPr/>
            <p:nvPr/>
          </p:nvCxnSpPr>
          <p:spPr>
            <a:xfrm>
              <a:off x="1402367" y="3959261"/>
              <a:ext cx="3600" cy="1977300"/>
            </a:xfrm>
            <a:prstGeom prst="straightConnector1">
              <a:avLst/>
            </a:prstGeom>
            <a:noFill/>
            <a:ln w="9525" cap="flat" cmpd="sng">
              <a:solidFill>
                <a:schemeClr val="dk2"/>
              </a:solidFill>
              <a:prstDash val="solid"/>
              <a:round/>
              <a:headEnd type="none" w="med" len="med"/>
              <a:tailEnd type="none" w="med" len="med"/>
            </a:ln>
          </p:spPr>
        </p:cxnSp>
        <p:cxnSp>
          <p:nvCxnSpPr>
            <p:cNvPr id="214" name="Google Shape;214;p32"/>
            <p:cNvCxnSpPr/>
            <p:nvPr/>
          </p:nvCxnSpPr>
          <p:spPr>
            <a:xfrm rot="10800000" flipH="1">
              <a:off x="1409462" y="5936378"/>
              <a:ext cx="1599300" cy="4800"/>
            </a:xfrm>
            <a:prstGeom prst="straightConnector1">
              <a:avLst/>
            </a:prstGeom>
            <a:noFill/>
            <a:ln w="9525" cap="flat" cmpd="sng">
              <a:solidFill>
                <a:schemeClr val="dk2"/>
              </a:solidFill>
              <a:prstDash val="solid"/>
              <a:round/>
              <a:headEnd type="none" w="med" len="med"/>
              <a:tailEnd type="none" w="med" len="med"/>
            </a:ln>
          </p:spPr>
        </p:cxnSp>
        <p:cxnSp>
          <p:nvCxnSpPr>
            <p:cNvPr id="215" name="Google Shape;215;p32"/>
            <p:cNvCxnSpPr/>
            <p:nvPr/>
          </p:nvCxnSpPr>
          <p:spPr>
            <a:xfrm>
              <a:off x="1409462" y="4111718"/>
              <a:ext cx="1326300" cy="1829700"/>
            </a:xfrm>
            <a:prstGeom prst="straightConnector1">
              <a:avLst/>
            </a:prstGeom>
            <a:noFill/>
            <a:ln w="28575" cap="flat" cmpd="sng">
              <a:solidFill>
                <a:schemeClr val="dk2"/>
              </a:solidFill>
              <a:prstDash val="solid"/>
              <a:round/>
              <a:headEnd type="none" w="med" len="med"/>
              <a:tailEnd type="none" w="med" len="med"/>
            </a:ln>
          </p:spPr>
        </p:cxnSp>
        <p:sp>
          <p:nvSpPr>
            <p:cNvPr id="216" name="Google Shape;216;p32"/>
            <p:cNvSpPr/>
            <p:nvPr/>
          </p:nvSpPr>
          <p:spPr>
            <a:xfrm rot="-532964">
              <a:off x="2094318" y="4344432"/>
              <a:ext cx="970952" cy="1687634"/>
            </a:xfrm>
            <a:custGeom>
              <a:avLst/>
              <a:gdLst/>
              <a:ahLst/>
              <a:cxnLst/>
              <a:rect l="l" t="t" r="r" b="b"/>
              <a:pathLst>
                <a:path w="90865" h="136667" extrusionOk="0">
                  <a:moveTo>
                    <a:pt x="0" y="0"/>
                  </a:moveTo>
                  <a:cubicBezTo>
                    <a:pt x="2155" y="11389"/>
                    <a:pt x="-246" y="47280"/>
                    <a:pt x="12928" y="68334"/>
                  </a:cubicBezTo>
                  <a:cubicBezTo>
                    <a:pt x="26102" y="89388"/>
                    <a:pt x="67225" y="115983"/>
                    <a:pt x="79045" y="126325"/>
                  </a:cubicBezTo>
                  <a:cubicBezTo>
                    <a:pt x="90865" y="136667"/>
                    <a:pt x="83047" y="129711"/>
                    <a:pt x="83847" y="130388"/>
                  </a:cubicBezTo>
                </a:path>
              </a:pathLst>
            </a:custGeom>
            <a:noFill/>
            <a:ln w="28575" cap="flat" cmpd="sng">
              <a:solidFill>
                <a:srgbClr val="FF997B"/>
              </a:solidFill>
              <a:prstDash val="solid"/>
              <a:round/>
              <a:headEnd type="none" w="med" len="med"/>
              <a:tailEnd type="none" w="med" len="med"/>
            </a:ln>
          </p:spPr>
          <p:txBody>
            <a:bodyPr/>
            <a:lstStyle/>
            <a:p>
              <a:endParaRPr lang="en-GB" dirty="0"/>
            </a:p>
          </p:txBody>
        </p:sp>
        <p:sp>
          <p:nvSpPr>
            <p:cNvPr id="217" name="Google Shape;217;p32"/>
            <p:cNvSpPr/>
            <p:nvPr/>
          </p:nvSpPr>
          <p:spPr>
            <a:xfrm>
              <a:off x="2207354" y="5193189"/>
              <a:ext cx="60300" cy="855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218" name="Google Shape;218;p32"/>
            <p:cNvCxnSpPr>
              <a:stCxn id="217" idx="4"/>
            </p:cNvCxnSpPr>
            <p:nvPr/>
          </p:nvCxnSpPr>
          <p:spPr>
            <a:xfrm>
              <a:off x="2237504" y="5278689"/>
              <a:ext cx="5400" cy="666900"/>
            </a:xfrm>
            <a:prstGeom prst="straightConnector1">
              <a:avLst/>
            </a:prstGeom>
            <a:noFill/>
            <a:ln w="9525" cap="flat" cmpd="sng">
              <a:solidFill>
                <a:schemeClr val="dk2"/>
              </a:solidFill>
              <a:prstDash val="dot"/>
              <a:round/>
              <a:headEnd type="none" w="med" len="med"/>
              <a:tailEnd type="none" w="med" len="med"/>
            </a:ln>
          </p:spPr>
        </p:cxnSp>
        <p:cxnSp>
          <p:nvCxnSpPr>
            <p:cNvPr id="219" name="Google Shape;219;p32"/>
            <p:cNvCxnSpPr>
              <a:stCxn id="217" idx="2"/>
            </p:cNvCxnSpPr>
            <p:nvPr/>
          </p:nvCxnSpPr>
          <p:spPr>
            <a:xfrm rot="10800000">
              <a:off x="1406054" y="5231139"/>
              <a:ext cx="801300" cy="4800"/>
            </a:xfrm>
            <a:prstGeom prst="straightConnector1">
              <a:avLst/>
            </a:prstGeom>
            <a:noFill/>
            <a:ln w="9525" cap="flat" cmpd="sng">
              <a:solidFill>
                <a:schemeClr val="dk2"/>
              </a:solidFill>
              <a:prstDash val="dot"/>
              <a:round/>
              <a:headEnd type="none" w="med" len="med"/>
              <a:tailEnd type="none" w="med" len="med"/>
            </a:ln>
          </p:spPr>
        </p:cxnSp>
        <p:cxnSp>
          <p:nvCxnSpPr>
            <p:cNvPr id="220" name="Google Shape;220;p32"/>
            <p:cNvCxnSpPr/>
            <p:nvPr/>
          </p:nvCxnSpPr>
          <p:spPr>
            <a:xfrm>
              <a:off x="1402364" y="4436430"/>
              <a:ext cx="1316100" cy="1503600"/>
            </a:xfrm>
            <a:prstGeom prst="straightConnector1">
              <a:avLst/>
            </a:prstGeom>
            <a:noFill/>
            <a:ln w="28575" cap="flat" cmpd="sng">
              <a:solidFill>
                <a:srgbClr val="0000FF"/>
              </a:solidFill>
              <a:prstDash val="solid"/>
              <a:round/>
              <a:headEnd type="none" w="med" len="med"/>
              <a:tailEnd type="none" w="med" len="med"/>
            </a:ln>
          </p:spPr>
        </p:cxnSp>
        <p:sp>
          <p:nvSpPr>
            <p:cNvPr id="221" name="Google Shape;221;p32"/>
            <p:cNvSpPr/>
            <p:nvPr/>
          </p:nvSpPr>
          <p:spPr>
            <a:xfrm>
              <a:off x="1512301" y="4336142"/>
              <a:ext cx="60300" cy="195300"/>
            </a:xfrm>
            <a:prstGeom prst="downArrow">
              <a:avLst>
                <a:gd name="adj1" fmla="val 50000"/>
                <a:gd name="adj2" fmla="val 50000"/>
              </a:avLst>
            </a:prstGeom>
            <a:solidFill>
              <a:srgbClr val="6D6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222" name="Google Shape;222;p32"/>
            <p:cNvSpPr/>
            <p:nvPr/>
          </p:nvSpPr>
          <p:spPr>
            <a:xfrm rot="-533057">
              <a:off x="2004144" y="4187567"/>
              <a:ext cx="995788" cy="2001763"/>
            </a:xfrm>
            <a:custGeom>
              <a:avLst/>
              <a:gdLst/>
              <a:ahLst/>
              <a:cxnLst/>
              <a:rect l="l" t="t" r="r" b="b"/>
              <a:pathLst>
                <a:path w="90865" h="136667" extrusionOk="0">
                  <a:moveTo>
                    <a:pt x="0" y="0"/>
                  </a:moveTo>
                  <a:cubicBezTo>
                    <a:pt x="2155" y="11389"/>
                    <a:pt x="-246" y="47280"/>
                    <a:pt x="12928" y="68334"/>
                  </a:cubicBezTo>
                  <a:cubicBezTo>
                    <a:pt x="26102" y="89388"/>
                    <a:pt x="67225" y="115983"/>
                    <a:pt x="79045" y="126325"/>
                  </a:cubicBezTo>
                  <a:cubicBezTo>
                    <a:pt x="90865" y="136667"/>
                    <a:pt x="83047" y="129711"/>
                    <a:pt x="83847" y="130388"/>
                  </a:cubicBezTo>
                </a:path>
              </a:pathLst>
            </a:custGeom>
            <a:noFill/>
            <a:ln w="28575" cap="flat" cmpd="sng">
              <a:solidFill>
                <a:srgbClr val="FF0000"/>
              </a:solidFill>
              <a:prstDash val="solid"/>
              <a:round/>
              <a:headEnd type="none" w="med" len="med"/>
              <a:tailEnd type="none" w="med" len="med"/>
            </a:ln>
          </p:spPr>
          <p:txBody>
            <a:bodyPr/>
            <a:lstStyle/>
            <a:p>
              <a:endParaRPr lang="en-GB" dirty="0"/>
            </a:p>
          </p:txBody>
        </p:sp>
        <p:sp>
          <p:nvSpPr>
            <p:cNvPr id="223" name="Google Shape;223;p32"/>
            <p:cNvSpPr/>
            <p:nvPr/>
          </p:nvSpPr>
          <p:spPr>
            <a:xfrm>
              <a:off x="2237458" y="5383591"/>
              <a:ext cx="44400" cy="85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224" name="Google Shape;224;p32"/>
            <p:cNvSpPr/>
            <p:nvPr/>
          </p:nvSpPr>
          <p:spPr>
            <a:xfrm rot="10800000">
              <a:off x="1405840" y="5264571"/>
              <a:ext cx="114000" cy="133500"/>
            </a:xfrm>
            <a:prstGeom prst="upArrow">
              <a:avLst>
                <a:gd name="adj1" fmla="val 50000"/>
                <a:gd name="adj2" fmla="val 50000"/>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225" name="Google Shape;225;p32"/>
            <p:cNvCxnSpPr>
              <a:stCxn id="223" idx="2"/>
            </p:cNvCxnSpPr>
            <p:nvPr/>
          </p:nvCxnSpPr>
          <p:spPr>
            <a:xfrm flipH="1">
              <a:off x="1417858" y="5426341"/>
              <a:ext cx="819600" cy="2400"/>
            </a:xfrm>
            <a:prstGeom prst="straightConnector1">
              <a:avLst/>
            </a:prstGeom>
            <a:noFill/>
            <a:ln w="9525" cap="flat" cmpd="sng">
              <a:solidFill>
                <a:schemeClr val="dk2"/>
              </a:solidFill>
              <a:prstDash val="dot"/>
              <a:round/>
              <a:headEnd type="none" w="med" len="med"/>
              <a:tailEnd type="none" w="med" len="med"/>
            </a:ln>
          </p:spPr>
        </p:cxnSp>
        <p:sp>
          <p:nvSpPr>
            <p:cNvPr id="226" name="Google Shape;226;p32"/>
            <p:cNvSpPr txBox="1"/>
            <p:nvPr/>
          </p:nvSpPr>
          <p:spPr>
            <a:xfrm>
              <a:off x="417850" y="4184150"/>
              <a:ext cx="802200" cy="499200"/>
            </a:xfrm>
            <a:prstGeom prst="rect">
              <a:avLst/>
            </a:prstGeom>
            <a:noFill/>
            <a:ln>
              <a:noFill/>
            </a:ln>
          </p:spPr>
          <p:txBody>
            <a:bodyPr spcFirstLastPara="1" wrap="square" lIns="91425" tIns="91425" rIns="91425" bIns="91425" anchor="t" anchorCtr="0">
              <a:noAutofit/>
            </a:bodyPr>
            <a:lstStyle/>
            <a:p>
              <a:r>
                <a:rPr lang="en-GB" sz="1200" dirty="0">
                  <a:solidFill>
                    <a:srgbClr val="FF0000"/>
                  </a:solidFill>
                </a:rPr>
                <a:t>Pink Lady apples</a:t>
              </a:r>
            </a:p>
          </p:txBody>
        </p:sp>
        <p:sp>
          <p:nvSpPr>
            <p:cNvPr id="227" name="Google Shape;227;p32"/>
            <p:cNvSpPr txBox="1"/>
            <p:nvPr/>
          </p:nvSpPr>
          <p:spPr>
            <a:xfrm>
              <a:off x="1977500" y="6157850"/>
              <a:ext cx="1443900" cy="308700"/>
            </a:xfrm>
            <a:prstGeom prst="rect">
              <a:avLst/>
            </a:prstGeom>
            <a:noFill/>
            <a:ln>
              <a:noFill/>
            </a:ln>
          </p:spPr>
          <p:txBody>
            <a:bodyPr spcFirstLastPara="1" wrap="square" lIns="91425" tIns="91425" rIns="91425" bIns="91425" anchor="t" anchorCtr="0">
              <a:noAutofit/>
            </a:bodyPr>
            <a:lstStyle/>
            <a:p>
              <a:r>
                <a:rPr lang="en-GB" sz="1100" dirty="0">
                  <a:solidFill>
                    <a:schemeClr val="accent3"/>
                  </a:solidFill>
                </a:rPr>
                <a:t>Granny Smith apples</a:t>
              </a:r>
            </a:p>
          </p:txBody>
        </p:sp>
      </p:grpSp>
      <p:sp>
        <p:nvSpPr>
          <p:cNvPr id="3" name="TextBox 2">
            <a:extLst>
              <a:ext uri="{FF2B5EF4-FFF2-40B4-BE49-F238E27FC236}">
                <a16:creationId xmlns:a16="http://schemas.microsoft.com/office/drawing/2014/main" id="{B6A02003-E236-342B-EDC4-E9EA14FB272F}"/>
              </a:ext>
            </a:extLst>
          </p:cNvPr>
          <p:cNvSpPr txBox="1"/>
          <p:nvPr/>
        </p:nvSpPr>
        <p:spPr>
          <a:xfrm>
            <a:off x="8756994" y="5646262"/>
            <a:ext cx="2413255" cy="369332"/>
          </a:xfrm>
          <a:prstGeom prst="rect">
            <a:avLst/>
          </a:prstGeom>
          <a:noFill/>
        </p:spPr>
        <p:txBody>
          <a:bodyPr wrap="square" rtlCol="0">
            <a:spAutoFit/>
          </a:bodyPr>
          <a:lstStyle/>
          <a:p>
            <a:r>
              <a:rPr lang="en-US" dirty="0"/>
              <a:t>Source: Own Authored</a:t>
            </a:r>
            <a:endParaRPr lang="LID4096"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grpSp>
        <p:nvGrpSpPr>
          <p:cNvPr id="2" name="Group 1" descr="Graphs illustrating price changes to demand curve.">
            <a:extLst>
              <a:ext uri="{FF2B5EF4-FFF2-40B4-BE49-F238E27FC236}">
                <a16:creationId xmlns:a16="http://schemas.microsoft.com/office/drawing/2014/main" id="{DB8BF490-EE32-7C48-97F9-E6EC5B9D18E1}"/>
              </a:ext>
            </a:extLst>
          </p:cNvPr>
          <p:cNvGrpSpPr/>
          <p:nvPr/>
        </p:nvGrpSpPr>
        <p:grpSpPr>
          <a:xfrm>
            <a:off x="1960701" y="2138934"/>
            <a:ext cx="7780275" cy="4337067"/>
            <a:chOff x="436700" y="2138933"/>
            <a:chExt cx="7780275" cy="4337067"/>
          </a:xfrm>
        </p:grpSpPr>
        <p:cxnSp>
          <p:nvCxnSpPr>
            <p:cNvPr id="232" name="Google Shape;232;p33"/>
            <p:cNvCxnSpPr/>
            <p:nvPr/>
          </p:nvCxnSpPr>
          <p:spPr>
            <a:xfrm flipH="1">
              <a:off x="4010438" y="2138933"/>
              <a:ext cx="9000" cy="3291600"/>
            </a:xfrm>
            <a:prstGeom prst="straightConnector1">
              <a:avLst/>
            </a:prstGeom>
            <a:noFill/>
            <a:ln w="9525" cap="flat" cmpd="sng">
              <a:solidFill>
                <a:schemeClr val="dk2"/>
              </a:solidFill>
              <a:prstDash val="solid"/>
              <a:round/>
              <a:headEnd type="none" w="med" len="med"/>
              <a:tailEnd type="none" w="med" len="med"/>
            </a:ln>
          </p:spPr>
        </p:cxnSp>
        <p:cxnSp>
          <p:nvCxnSpPr>
            <p:cNvPr id="233" name="Google Shape;233;p33"/>
            <p:cNvCxnSpPr/>
            <p:nvPr/>
          </p:nvCxnSpPr>
          <p:spPr>
            <a:xfrm rot="10800000">
              <a:off x="4019450" y="5430433"/>
              <a:ext cx="3261000" cy="34500"/>
            </a:xfrm>
            <a:prstGeom prst="straightConnector1">
              <a:avLst/>
            </a:prstGeom>
            <a:noFill/>
            <a:ln w="9525" cap="flat" cmpd="sng">
              <a:solidFill>
                <a:schemeClr val="dk2"/>
              </a:solidFill>
              <a:prstDash val="solid"/>
              <a:round/>
              <a:headEnd type="none" w="med" len="med"/>
              <a:tailEnd type="none" w="med" len="med"/>
            </a:ln>
          </p:spPr>
        </p:cxnSp>
        <p:sp>
          <p:nvSpPr>
            <p:cNvPr id="234" name="Google Shape;234;p33"/>
            <p:cNvSpPr txBox="1"/>
            <p:nvPr/>
          </p:nvSpPr>
          <p:spPr>
            <a:xfrm>
              <a:off x="6372275" y="5656333"/>
              <a:ext cx="1844700" cy="522900"/>
            </a:xfrm>
            <a:prstGeom prst="rect">
              <a:avLst/>
            </a:prstGeom>
            <a:noFill/>
            <a:ln>
              <a:noFill/>
            </a:ln>
          </p:spPr>
          <p:txBody>
            <a:bodyPr spcFirstLastPara="1" wrap="square" lIns="91425" tIns="91425" rIns="91425" bIns="91425" anchor="t" anchorCtr="0">
              <a:noAutofit/>
            </a:bodyPr>
            <a:lstStyle/>
            <a:p>
              <a:r>
                <a:rPr lang="en-GB" dirty="0"/>
                <a:t>Kilos of Pink Lady apples demanded</a:t>
              </a:r>
            </a:p>
          </p:txBody>
        </p:sp>
        <p:sp>
          <p:nvSpPr>
            <p:cNvPr id="235" name="Google Shape;235;p33"/>
            <p:cNvSpPr txBox="1"/>
            <p:nvPr/>
          </p:nvSpPr>
          <p:spPr>
            <a:xfrm>
              <a:off x="3333182" y="2305300"/>
              <a:ext cx="784200" cy="694500"/>
            </a:xfrm>
            <a:prstGeom prst="rect">
              <a:avLst/>
            </a:prstGeom>
            <a:noFill/>
            <a:ln>
              <a:noFill/>
            </a:ln>
          </p:spPr>
          <p:txBody>
            <a:bodyPr spcFirstLastPara="1" wrap="square" lIns="91425" tIns="91425" rIns="91425" bIns="91425" anchor="t" anchorCtr="0">
              <a:noAutofit/>
            </a:bodyPr>
            <a:lstStyle/>
            <a:p>
              <a:r>
                <a:rPr lang="en-GB" dirty="0">
                  <a:solidFill>
                    <a:srgbClr val="FF00FF"/>
                  </a:solidFill>
                </a:rPr>
                <a:t>P</a:t>
              </a:r>
              <a:r>
                <a:rPr lang="en-GB" baseline="-25000" dirty="0">
                  <a:solidFill>
                    <a:srgbClr val="FF00FF"/>
                  </a:solidFill>
                </a:rPr>
                <a:t>Pink</a:t>
              </a:r>
            </a:p>
          </p:txBody>
        </p:sp>
        <p:cxnSp>
          <p:nvCxnSpPr>
            <p:cNvPr id="236" name="Google Shape;236;p33"/>
            <p:cNvCxnSpPr/>
            <p:nvPr/>
          </p:nvCxnSpPr>
          <p:spPr>
            <a:xfrm>
              <a:off x="1421217" y="3968711"/>
              <a:ext cx="3600" cy="1977300"/>
            </a:xfrm>
            <a:prstGeom prst="straightConnector1">
              <a:avLst/>
            </a:prstGeom>
            <a:noFill/>
            <a:ln w="9525" cap="flat" cmpd="sng">
              <a:solidFill>
                <a:schemeClr val="dk2"/>
              </a:solidFill>
              <a:prstDash val="solid"/>
              <a:round/>
              <a:headEnd type="none" w="med" len="med"/>
              <a:tailEnd type="none" w="med" len="med"/>
            </a:ln>
          </p:spPr>
        </p:cxnSp>
        <p:cxnSp>
          <p:nvCxnSpPr>
            <p:cNvPr id="237" name="Google Shape;237;p33"/>
            <p:cNvCxnSpPr/>
            <p:nvPr/>
          </p:nvCxnSpPr>
          <p:spPr>
            <a:xfrm rot="10800000" flipH="1">
              <a:off x="1428312" y="5945828"/>
              <a:ext cx="1599300" cy="4800"/>
            </a:xfrm>
            <a:prstGeom prst="straightConnector1">
              <a:avLst/>
            </a:prstGeom>
            <a:noFill/>
            <a:ln w="9525" cap="flat" cmpd="sng">
              <a:solidFill>
                <a:schemeClr val="dk2"/>
              </a:solidFill>
              <a:prstDash val="solid"/>
              <a:round/>
              <a:headEnd type="none" w="med" len="med"/>
              <a:tailEnd type="none" w="med" len="med"/>
            </a:ln>
          </p:spPr>
        </p:cxnSp>
        <p:cxnSp>
          <p:nvCxnSpPr>
            <p:cNvPr id="238" name="Google Shape;238;p33"/>
            <p:cNvCxnSpPr/>
            <p:nvPr/>
          </p:nvCxnSpPr>
          <p:spPr>
            <a:xfrm>
              <a:off x="1428312" y="4121168"/>
              <a:ext cx="1326300" cy="1829700"/>
            </a:xfrm>
            <a:prstGeom prst="straightConnector1">
              <a:avLst/>
            </a:prstGeom>
            <a:noFill/>
            <a:ln w="28575" cap="flat" cmpd="sng">
              <a:solidFill>
                <a:schemeClr val="dk2"/>
              </a:solidFill>
              <a:prstDash val="solid"/>
              <a:round/>
              <a:headEnd type="none" w="med" len="med"/>
              <a:tailEnd type="none" w="med" len="med"/>
            </a:ln>
          </p:spPr>
        </p:cxnSp>
        <p:sp>
          <p:nvSpPr>
            <p:cNvPr id="239" name="Google Shape;239;p33"/>
            <p:cNvSpPr/>
            <p:nvPr/>
          </p:nvSpPr>
          <p:spPr>
            <a:xfrm rot="-532964">
              <a:off x="2113168" y="4353882"/>
              <a:ext cx="970952" cy="1687634"/>
            </a:xfrm>
            <a:custGeom>
              <a:avLst/>
              <a:gdLst/>
              <a:ahLst/>
              <a:cxnLst/>
              <a:rect l="l" t="t" r="r" b="b"/>
              <a:pathLst>
                <a:path w="90865" h="136667" extrusionOk="0">
                  <a:moveTo>
                    <a:pt x="0" y="0"/>
                  </a:moveTo>
                  <a:cubicBezTo>
                    <a:pt x="2155" y="11389"/>
                    <a:pt x="-246" y="47280"/>
                    <a:pt x="12928" y="68334"/>
                  </a:cubicBezTo>
                  <a:cubicBezTo>
                    <a:pt x="26102" y="89388"/>
                    <a:pt x="67225" y="115983"/>
                    <a:pt x="79045" y="126325"/>
                  </a:cubicBezTo>
                  <a:cubicBezTo>
                    <a:pt x="90865" y="136667"/>
                    <a:pt x="83047" y="129711"/>
                    <a:pt x="83847" y="130388"/>
                  </a:cubicBezTo>
                </a:path>
              </a:pathLst>
            </a:custGeom>
            <a:noFill/>
            <a:ln w="28575" cap="flat" cmpd="sng">
              <a:solidFill>
                <a:srgbClr val="FF997B"/>
              </a:solidFill>
              <a:prstDash val="solid"/>
              <a:round/>
              <a:headEnd type="none" w="med" len="med"/>
              <a:tailEnd type="none" w="med" len="med"/>
            </a:ln>
          </p:spPr>
          <p:txBody>
            <a:bodyPr/>
            <a:lstStyle/>
            <a:p>
              <a:endParaRPr lang="en-GB" dirty="0"/>
            </a:p>
          </p:txBody>
        </p:sp>
        <p:sp>
          <p:nvSpPr>
            <p:cNvPr id="240" name="Google Shape;240;p33"/>
            <p:cNvSpPr/>
            <p:nvPr/>
          </p:nvSpPr>
          <p:spPr>
            <a:xfrm>
              <a:off x="2226204" y="5202639"/>
              <a:ext cx="60300" cy="855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241" name="Google Shape;241;p33"/>
            <p:cNvCxnSpPr>
              <a:stCxn id="240" idx="4"/>
            </p:cNvCxnSpPr>
            <p:nvPr/>
          </p:nvCxnSpPr>
          <p:spPr>
            <a:xfrm>
              <a:off x="2256354" y="5288139"/>
              <a:ext cx="5400" cy="666900"/>
            </a:xfrm>
            <a:prstGeom prst="straightConnector1">
              <a:avLst/>
            </a:prstGeom>
            <a:noFill/>
            <a:ln w="9525" cap="flat" cmpd="sng">
              <a:solidFill>
                <a:schemeClr val="dk2"/>
              </a:solidFill>
              <a:prstDash val="dot"/>
              <a:round/>
              <a:headEnd type="none" w="med" len="med"/>
              <a:tailEnd type="none" w="med" len="med"/>
            </a:ln>
          </p:spPr>
        </p:cxnSp>
        <p:cxnSp>
          <p:nvCxnSpPr>
            <p:cNvPr id="242" name="Google Shape;242;p33"/>
            <p:cNvCxnSpPr>
              <a:stCxn id="240" idx="2"/>
            </p:cNvCxnSpPr>
            <p:nvPr/>
          </p:nvCxnSpPr>
          <p:spPr>
            <a:xfrm rot="10800000">
              <a:off x="1424904" y="5240589"/>
              <a:ext cx="801300" cy="4800"/>
            </a:xfrm>
            <a:prstGeom prst="straightConnector1">
              <a:avLst/>
            </a:prstGeom>
            <a:noFill/>
            <a:ln w="9525" cap="flat" cmpd="sng">
              <a:solidFill>
                <a:schemeClr val="dk2"/>
              </a:solidFill>
              <a:prstDash val="dot"/>
              <a:round/>
              <a:headEnd type="none" w="med" len="med"/>
              <a:tailEnd type="none" w="med" len="med"/>
            </a:ln>
          </p:spPr>
        </p:cxnSp>
        <p:cxnSp>
          <p:nvCxnSpPr>
            <p:cNvPr id="243" name="Google Shape;243;p33"/>
            <p:cNvCxnSpPr/>
            <p:nvPr/>
          </p:nvCxnSpPr>
          <p:spPr>
            <a:xfrm>
              <a:off x="1428164" y="4444543"/>
              <a:ext cx="1316100" cy="1503600"/>
            </a:xfrm>
            <a:prstGeom prst="straightConnector1">
              <a:avLst/>
            </a:prstGeom>
            <a:noFill/>
            <a:ln w="28575" cap="flat" cmpd="sng">
              <a:solidFill>
                <a:srgbClr val="0000FF"/>
              </a:solidFill>
              <a:prstDash val="solid"/>
              <a:round/>
              <a:headEnd type="none" w="med" len="med"/>
              <a:tailEnd type="none" w="med" len="med"/>
            </a:ln>
          </p:spPr>
        </p:cxnSp>
        <p:sp>
          <p:nvSpPr>
            <p:cNvPr id="244" name="Google Shape;244;p33"/>
            <p:cNvSpPr/>
            <p:nvPr/>
          </p:nvSpPr>
          <p:spPr>
            <a:xfrm>
              <a:off x="1531151" y="4345592"/>
              <a:ext cx="60300" cy="195300"/>
            </a:xfrm>
            <a:prstGeom prst="downArrow">
              <a:avLst>
                <a:gd name="adj1" fmla="val 50000"/>
                <a:gd name="adj2" fmla="val 50000"/>
              </a:avLst>
            </a:prstGeom>
            <a:solidFill>
              <a:srgbClr val="6D6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245" name="Google Shape;245;p33"/>
            <p:cNvSpPr/>
            <p:nvPr/>
          </p:nvSpPr>
          <p:spPr>
            <a:xfrm rot="-533057">
              <a:off x="2022994" y="4197017"/>
              <a:ext cx="995788" cy="2001763"/>
            </a:xfrm>
            <a:custGeom>
              <a:avLst/>
              <a:gdLst/>
              <a:ahLst/>
              <a:cxnLst/>
              <a:rect l="l" t="t" r="r" b="b"/>
              <a:pathLst>
                <a:path w="90865" h="136667" extrusionOk="0">
                  <a:moveTo>
                    <a:pt x="0" y="0"/>
                  </a:moveTo>
                  <a:cubicBezTo>
                    <a:pt x="2155" y="11389"/>
                    <a:pt x="-246" y="47280"/>
                    <a:pt x="12928" y="68334"/>
                  </a:cubicBezTo>
                  <a:cubicBezTo>
                    <a:pt x="26102" y="89388"/>
                    <a:pt x="67225" y="115983"/>
                    <a:pt x="79045" y="126325"/>
                  </a:cubicBezTo>
                  <a:cubicBezTo>
                    <a:pt x="90865" y="136667"/>
                    <a:pt x="83047" y="129711"/>
                    <a:pt x="83847" y="130388"/>
                  </a:cubicBezTo>
                </a:path>
              </a:pathLst>
            </a:custGeom>
            <a:noFill/>
            <a:ln w="28575" cap="flat" cmpd="sng">
              <a:solidFill>
                <a:srgbClr val="FF0000"/>
              </a:solidFill>
              <a:prstDash val="solid"/>
              <a:round/>
              <a:headEnd type="none" w="med" len="med"/>
              <a:tailEnd type="none" w="med" len="med"/>
            </a:ln>
          </p:spPr>
          <p:txBody>
            <a:bodyPr/>
            <a:lstStyle/>
            <a:p>
              <a:endParaRPr lang="en-GB" dirty="0"/>
            </a:p>
          </p:txBody>
        </p:sp>
        <p:sp>
          <p:nvSpPr>
            <p:cNvPr id="246" name="Google Shape;246;p33"/>
            <p:cNvSpPr/>
            <p:nvPr/>
          </p:nvSpPr>
          <p:spPr>
            <a:xfrm>
              <a:off x="2256308" y="5393041"/>
              <a:ext cx="44400" cy="85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247" name="Google Shape;247;p33"/>
            <p:cNvSpPr/>
            <p:nvPr/>
          </p:nvSpPr>
          <p:spPr>
            <a:xfrm rot="10800000">
              <a:off x="1424690" y="5274021"/>
              <a:ext cx="114000" cy="133500"/>
            </a:xfrm>
            <a:prstGeom prst="upArrow">
              <a:avLst>
                <a:gd name="adj1" fmla="val 50000"/>
                <a:gd name="adj2" fmla="val 50000"/>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248" name="Google Shape;248;p33"/>
            <p:cNvCxnSpPr>
              <a:stCxn id="246" idx="2"/>
            </p:cNvCxnSpPr>
            <p:nvPr/>
          </p:nvCxnSpPr>
          <p:spPr>
            <a:xfrm flipH="1">
              <a:off x="1436708" y="5435791"/>
              <a:ext cx="819600" cy="2400"/>
            </a:xfrm>
            <a:prstGeom prst="straightConnector1">
              <a:avLst/>
            </a:prstGeom>
            <a:noFill/>
            <a:ln w="9525" cap="flat" cmpd="sng">
              <a:solidFill>
                <a:schemeClr val="dk2"/>
              </a:solidFill>
              <a:prstDash val="dot"/>
              <a:round/>
              <a:headEnd type="none" w="med" len="med"/>
              <a:tailEnd type="none" w="med" len="med"/>
            </a:ln>
          </p:spPr>
        </p:cxnSp>
        <p:sp>
          <p:nvSpPr>
            <p:cNvPr id="249" name="Google Shape;249;p33"/>
            <p:cNvSpPr txBox="1"/>
            <p:nvPr/>
          </p:nvSpPr>
          <p:spPr>
            <a:xfrm>
              <a:off x="436700" y="4193600"/>
              <a:ext cx="802200" cy="499200"/>
            </a:xfrm>
            <a:prstGeom prst="rect">
              <a:avLst/>
            </a:prstGeom>
            <a:noFill/>
            <a:ln>
              <a:noFill/>
            </a:ln>
          </p:spPr>
          <p:txBody>
            <a:bodyPr spcFirstLastPara="1" wrap="square" lIns="91425" tIns="91425" rIns="91425" bIns="91425" anchor="t" anchorCtr="0">
              <a:noAutofit/>
            </a:bodyPr>
            <a:lstStyle/>
            <a:p>
              <a:r>
                <a:rPr lang="en-GB" sz="1200" dirty="0">
                  <a:solidFill>
                    <a:srgbClr val="FF0000"/>
                  </a:solidFill>
                </a:rPr>
                <a:t>Pink Lady apples</a:t>
              </a:r>
            </a:p>
          </p:txBody>
        </p:sp>
        <p:sp>
          <p:nvSpPr>
            <p:cNvPr id="250" name="Google Shape;250;p33"/>
            <p:cNvSpPr txBox="1"/>
            <p:nvPr/>
          </p:nvSpPr>
          <p:spPr>
            <a:xfrm>
              <a:off x="1996350" y="6167300"/>
              <a:ext cx="1443900" cy="308700"/>
            </a:xfrm>
            <a:prstGeom prst="rect">
              <a:avLst/>
            </a:prstGeom>
            <a:noFill/>
            <a:ln>
              <a:noFill/>
            </a:ln>
          </p:spPr>
          <p:txBody>
            <a:bodyPr spcFirstLastPara="1" wrap="square" lIns="91425" tIns="91425" rIns="91425" bIns="91425" anchor="t" anchorCtr="0">
              <a:noAutofit/>
            </a:bodyPr>
            <a:lstStyle/>
            <a:p>
              <a:r>
                <a:rPr lang="en-GB" sz="1100" dirty="0">
                  <a:solidFill>
                    <a:schemeClr val="accent3"/>
                  </a:solidFill>
                </a:rPr>
                <a:t>Granny Smith apples</a:t>
              </a:r>
            </a:p>
          </p:txBody>
        </p:sp>
      </p:grpSp>
      <p:sp>
        <p:nvSpPr>
          <p:cNvPr id="252" name="Google Shape;252;p33"/>
          <p:cNvSpPr txBox="1">
            <a:spLocks noGrp="1"/>
          </p:cNvSpPr>
          <p:nvPr>
            <p:ph type="title"/>
          </p:nvPr>
        </p:nvSpPr>
        <p:spPr>
          <a:xfrm>
            <a:off x="1981200" y="304075"/>
            <a:ext cx="8229600" cy="1143000"/>
          </a:xfrm>
          <a:prstGeom prst="rect">
            <a:avLst/>
          </a:prstGeom>
        </p:spPr>
        <p:txBody>
          <a:bodyPr spcFirstLastPara="1" vert="horz" wrap="square" lIns="91425" tIns="45700" rIns="91425" bIns="45700" rtlCol="0" anchor="ctr" anchorCtr="0">
            <a:noAutofit/>
          </a:bodyPr>
          <a:lstStyle/>
          <a:p>
            <a:pPr>
              <a:spcBef>
                <a:spcPts val="0"/>
              </a:spcBef>
            </a:pPr>
            <a:r>
              <a:rPr lang="en-GB" sz="4200" dirty="0"/>
              <a:t>Price Changes to Demand Curve</a:t>
            </a:r>
          </a:p>
        </p:txBody>
      </p:sp>
      <p:sp>
        <p:nvSpPr>
          <p:cNvPr id="3" name="TextBox 2">
            <a:extLst>
              <a:ext uri="{FF2B5EF4-FFF2-40B4-BE49-F238E27FC236}">
                <a16:creationId xmlns:a16="http://schemas.microsoft.com/office/drawing/2014/main" id="{27AE7080-A0F1-6AAA-3D6B-63882EB59B9A}"/>
              </a:ext>
            </a:extLst>
          </p:cNvPr>
          <p:cNvSpPr txBox="1"/>
          <p:nvPr/>
        </p:nvSpPr>
        <p:spPr>
          <a:xfrm>
            <a:off x="9004172" y="5393042"/>
            <a:ext cx="2413255" cy="369332"/>
          </a:xfrm>
          <a:prstGeom prst="rect">
            <a:avLst/>
          </a:prstGeom>
          <a:noFill/>
        </p:spPr>
        <p:txBody>
          <a:bodyPr wrap="square" rtlCol="0">
            <a:spAutoFit/>
          </a:bodyPr>
          <a:lstStyle/>
          <a:p>
            <a:r>
              <a:rPr lang="en-US" dirty="0"/>
              <a:t>Source: Own Authored</a:t>
            </a:r>
            <a:endParaRPr lang="LID4096"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88" name="Google Shape;288;p34"/>
          <p:cNvSpPr txBox="1">
            <a:spLocks noGrp="1"/>
          </p:cNvSpPr>
          <p:nvPr>
            <p:ph type="title"/>
          </p:nvPr>
        </p:nvSpPr>
        <p:spPr>
          <a:xfrm>
            <a:off x="1981200" y="304075"/>
            <a:ext cx="8229600" cy="1143000"/>
          </a:xfrm>
          <a:prstGeom prst="rect">
            <a:avLst/>
          </a:prstGeom>
        </p:spPr>
        <p:txBody>
          <a:bodyPr spcFirstLastPara="1" vert="horz" wrap="square" lIns="91425" tIns="45700" rIns="91425" bIns="45700" rtlCol="0" anchor="ctr" anchorCtr="0">
            <a:noAutofit/>
          </a:bodyPr>
          <a:lstStyle/>
          <a:p>
            <a:pPr>
              <a:spcBef>
                <a:spcPts val="0"/>
              </a:spcBef>
            </a:pPr>
            <a:r>
              <a:rPr lang="en-GB" sz="4200" dirty="0"/>
              <a:t>Price Changes to Demand Curve</a:t>
            </a:r>
          </a:p>
        </p:txBody>
      </p:sp>
      <p:grpSp>
        <p:nvGrpSpPr>
          <p:cNvPr id="2" name="Group 1" descr="Graphs illustrating price changes to demand curve.">
            <a:extLst>
              <a:ext uri="{FF2B5EF4-FFF2-40B4-BE49-F238E27FC236}">
                <a16:creationId xmlns:a16="http://schemas.microsoft.com/office/drawing/2014/main" id="{DE890836-03AE-C24D-8BA6-BCAC15E5719D}"/>
              </a:ext>
            </a:extLst>
          </p:cNvPr>
          <p:cNvGrpSpPr/>
          <p:nvPr/>
        </p:nvGrpSpPr>
        <p:grpSpPr>
          <a:xfrm>
            <a:off x="1960701" y="1229032"/>
            <a:ext cx="8549983" cy="4827639"/>
            <a:chOff x="436700" y="2138933"/>
            <a:chExt cx="7780275" cy="4337067"/>
          </a:xfrm>
        </p:grpSpPr>
        <p:cxnSp>
          <p:nvCxnSpPr>
            <p:cNvPr id="257" name="Google Shape;257;p34"/>
            <p:cNvCxnSpPr/>
            <p:nvPr/>
          </p:nvCxnSpPr>
          <p:spPr>
            <a:xfrm flipH="1">
              <a:off x="4010438" y="2138933"/>
              <a:ext cx="9000" cy="3291600"/>
            </a:xfrm>
            <a:prstGeom prst="straightConnector1">
              <a:avLst/>
            </a:prstGeom>
            <a:noFill/>
            <a:ln w="9525" cap="flat" cmpd="sng">
              <a:solidFill>
                <a:schemeClr val="dk2"/>
              </a:solidFill>
              <a:prstDash val="solid"/>
              <a:round/>
              <a:headEnd type="none" w="med" len="med"/>
              <a:tailEnd type="none" w="med" len="med"/>
            </a:ln>
          </p:spPr>
        </p:cxnSp>
        <p:cxnSp>
          <p:nvCxnSpPr>
            <p:cNvPr id="258" name="Google Shape;258;p34"/>
            <p:cNvCxnSpPr/>
            <p:nvPr/>
          </p:nvCxnSpPr>
          <p:spPr>
            <a:xfrm rot="10800000">
              <a:off x="4019450" y="5430433"/>
              <a:ext cx="3261000" cy="34500"/>
            </a:xfrm>
            <a:prstGeom prst="straightConnector1">
              <a:avLst/>
            </a:prstGeom>
            <a:noFill/>
            <a:ln w="9525" cap="flat" cmpd="sng">
              <a:solidFill>
                <a:schemeClr val="dk2"/>
              </a:solidFill>
              <a:prstDash val="solid"/>
              <a:round/>
              <a:headEnd type="none" w="med" len="med"/>
              <a:tailEnd type="none" w="med" len="med"/>
            </a:ln>
          </p:spPr>
        </p:cxnSp>
        <p:sp>
          <p:nvSpPr>
            <p:cNvPr id="259" name="Google Shape;259;p34"/>
            <p:cNvSpPr txBox="1"/>
            <p:nvPr/>
          </p:nvSpPr>
          <p:spPr>
            <a:xfrm>
              <a:off x="6372275" y="5656333"/>
              <a:ext cx="1844700" cy="522900"/>
            </a:xfrm>
            <a:prstGeom prst="rect">
              <a:avLst/>
            </a:prstGeom>
            <a:noFill/>
            <a:ln>
              <a:noFill/>
            </a:ln>
          </p:spPr>
          <p:txBody>
            <a:bodyPr spcFirstLastPara="1" wrap="square" lIns="91425" tIns="91425" rIns="91425" bIns="91425" anchor="t" anchorCtr="0">
              <a:noAutofit/>
            </a:bodyPr>
            <a:lstStyle/>
            <a:p>
              <a:r>
                <a:rPr lang="en-GB" dirty="0"/>
                <a:t>Kilos of Pink Lady apples demanded</a:t>
              </a:r>
            </a:p>
          </p:txBody>
        </p:sp>
        <p:sp>
          <p:nvSpPr>
            <p:cNvPr id="261" name="Google Shape;261;p34"/>
            <p:cNvSpPr/>
            <p:nvPr/>
          </p:nvSpPr>
          <p:spPr>
            <a:xfrm rot="4498988">
              <a:off x="2860426" y="3843825"/>
              <a:ext cx="544184" cy="808886"/>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262" name="Google Shape;262;p34"/>
            <p:cNvSpPr txBox="1"/>
            <p:nvPr/>
          </p:nvSpPr>
          <p:spPr>
            <a:xfrm>
              <a:off x="3725325" y="3992700"/>
              <a:ext cx="126600" cy="227100"/>
            </a:xfrm>
            <a:prstGeom prst="rect">
              <a:avLst/>
            </a:prstGeom>
            <a:noFill/>
            <a:ln>
              <a:noFill/>
            </a:ln>
          </p:spPr>
          <p:txBody>
            <a:bodyPr spcFirstLastPara="1" wrap="square" lIns="91425" tIns="91425" rIns="91425" bIns="91425" anchor="t" anchorCtr="0">
              <a:noAutofit/>
            </a:bodyPr>
            <a:lstStyle/>
            <a:p>
              <a:r>
                <a:rPr lang="en-GB" dirty="0"/>
                <a:t>4</a:t>
              </a:r>
            </a:p>
          </p:txBody>
        </p:sp>
        <p:sp>
          <p:nvSpPr>
            <p:cNvPr id="263" name="Google Shape;263;p34"/>
            <p:cNvSpPr txBox="1"/>
            <p:nvPr/>
          </p:nvSpPr>
          <p:spPr>
            <a:xfrm>
              <a:off x="5311725" y="5596900"/>
              <a:ext cx="454500" cy="249600"/>
            </a:xfrm>
            <a:prstGeom prst="rect">
              <a:avLst/>
            </a:prstGeom>
            <a:noFill/>
            <a:ln>
              <a:noFill/>
            </a:ln>
          </p:spPr>
          <p:txBody>
            <a:bodyPr spcFirstLastPara="1" wrap="square" lIns="91425" tIns="91425" rIns="91425" bIns="91425" anchor="t" anchorCtr="0">
              <a:noAutofit/>
            </a:bodyPr>
            <a:lstStyle/>
            <a:p>
              <a:r>
                <a:rPr lang="en-GB" dirty="0"/>
                <a:t>10</a:t>
              </a:r>
            </a:p>
          </p:txBody>
        </p:sp>
        <p:sp>
          <p:nvSpPr>
            <p:cNvPr id="264" name="Google Shape;264;p34"/>
            <p:cNvSpPr/>
            <p:nvPr/>
          </p:nvSpPr>
          <p:spPr>
            <a:xfrm>
              <a:off x="5498875" y="4230367"/>
              <a:ext cx="66900" cy="999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265" name="Google Shape;265;p34"/>
            <p:cNvCxnSpPr>
              <a:stCxn id="264" idx="6"/>
            </p:cNvCxnSpPr>
            <p:nvPr/>
          </p:nvCxnSpPr>
          <p:spPr>
            <a:xfrm flipH="1">
              <a:off x="4010575" y="4280317"/>
              <a:ext cx="1555200" cy="1200"/>
            </a:xfrm>
            <a:prstGeom prst="straightConnector1">
              <a:avLst/>
            </a:prstGeom>
            <a:noFill/>
            <a:ln w="9525" cap="flat" cmpd="sng">
              <a:solidFill>
                <a:schemeClr val="dk2"/>
              </a:solidFill>
              <a:prstDash val="dot"/>
              <a:round/>
              <a:headEnd type="none" w="med" len="med"/>
              <a:tailEnd type="none" w="med" len="med"/>
            </a:ln>
          </p:spPr>
        </p:cxnSp>
        <p:cxnSp>
          <p:nvCxnSpPr>
            <p:cNvPr id="266" name="Google Shape;266;p34"/>
            <p:cNvCxnSpPr/>
            <p:nvPr/>
          </p:nvCxnSpPr>
          <p:spPr>
            <a:xfrm flipH="1">
              <a:off x="4010550" y="3945167"/>
              <a:ext cx="1247700" cy="5100"/>
            </a:xfrm>
            <a:prstGeom prst="straightConnector1">
              <a:avLst/>
            </a:prstGeom>
            <a:noFill/>
            <a:ln w="9525" cap="flat" cmpd="sng">
              <a:solidFill>
                <a:schemeClr val="dk2"/>
              </a:solidFill>
              <a:prstDash val="dot"/>
              <a:round/>
              <a:headEnd type="none" w="med" len="med"/>
              <a:tailEnd type="none" w="med" len="med"/>
            </a:ln>
          </p:spPr>
        </p:cxnSp>
        <p:sp>
          <p:nvSpPr>
            <p:cNvPr id="267" name="Google Shape;267;p34"/>
            <p:cNvSpPr txBox="1"/>
            <p:nvPr/>
          </p:nvSpPr>
          <p:spPr>
            <a:xfrm>
              <a:off x="3743862" y="3729851"/>
              <a:ext cx="126600" cy="227100"/>
            </a:xfrm>
            <a:prstGeom prst="rect">
              <a:avLst/>
            </a:prstGeom>
            <a:noFill/>
            <a:ln>
              <a:noFill/>
            </a:ln>
          </p:spPr>
          <p:txBody>
            <a:bodyPr spcFirstLastPara="1" wrap="square" lIns="91425" tIns="91425" rIns="91425" bIns="91425" anchor="t" anchorCtr="0">
              <a:noAutofit/>
            </a:bodyPr>
            <a:lstStyle/>
            <a:p>
              <a:r>
                <a:rPr lang="en-GB" dirty="0"/>
                <a:t>5</a:t>
              </a:r>
            </a:p>
          </p:txBody>
        </p:sp>
        <p:sp>
          <p:nvSpPr>
            <p:cNvPr id="268" name="Google Shape;268;p34"/>
            <p:cNvSpPr/>
            <p:nvPr/>
          </p:nvSpPr>
          <p:spPr>
            <a:xfrm>
              <a:off x="5276075" y="38976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269" name="Google Shape;269;p34"/>
            <p:cNvCxnSpPr/>
            <p:nvPr/>
          </p:nvCxnSpPr>
          <p:spPr>
            <a:xfrm>
              <a:off x="5534525" y="4254133"/>
              <a:ext cx="4500" cy="1212000"/>
            </a:xfrm>
            <a:prstGeom prst="straightConnector1">
              <a:avLst/>
            </a:prstGeom>
            <a:noFill/>
            <a:ln w="9525" cap="flat" cmpd="sng">
              <a:solidFill>
                <a:schemeClr val="dk2"/>
              </a:solidFill>
              <a:prstDash val="dot"/>
              <a:round/>
              <a:headEnd type="none" w="med" len="med"/>
              <a:tailEnd type="none" w="med" len="med"/>
            </a:ln>
          </p:spPr>
        </p:cxnSp>
        <p:cxnSp>
          <p:nvCxnSpPr>
            <p:cNvPr id="270" name="Google Shape;270;p34"/>
            <p:cNvCxnSpPr>
              <a:stCxn id="268" idx="4"/>
            </p:cNvCxnSpPr>
            <p:nvPr/>
          </p:nvCxnSpPr>
          <p:spPr>
            <a:xfrm>
              <a:off x="5309525" y="4031133"/>
              <a:ext cx="2400" cy="1430700"/>
            </a:xfrm>
            <a:prstGeom prst="straightConnector1">
              <a:avLst/>
            </a:prstGeom>
            <a:noFill/>
            <a:ln w="9525" cap="flat" cmpd="sng">
              <a:solidFill>
                <a:schemeClr val="dk2"/>
              </a:solidFill>
              <a:prstDash val="dot"/>
              <a:round/>
              <a:headEnd type="none" w="med" len="med"/>
              <a:tailEnd type="none" w="med" len="med"/>
            </a:ln>
          </p:spPr>
        </p:cxnSp>
        <p:cxnSp>
          <p:nvCxnSpPr>
            <p:cNvPr id="271" name="Google Shape;271;p34"/>
            <p:cNvCxnSpPr/>
            <p:nvPr/>
          </p:nvCxnSpPr>
          <p:spPr>
            <a:xfrm>
              <a:off x="1421217" y="3968711"/>
              <a:ext cx="3600" cy="1977300"/>
            </a:xfrm>
            <a:prstGeom prst="straightConnector1">
              <a:avLst/>
            </a:prstGeom>
            <a:noFill/>
            <a:ln w="9525" cap="flat" cmpd="sng">
              <a:solidFill>
                <a:schemeClr val="dk2"/>
              </a:solidFill>
              <a:prstDash val="solid"/>
              <a:round/>
              <a:headEnd type="none" w="med" len="med"/>
              <a:tailEnd type="none" w="med" len="med"/>
            </a:ln>
          </p:spPr>
        </p:cxnSp>
        <p:cxnSp>
          <p:nvCxnSpPr>
            <p:cNvPr id="272" name="Google Shape;272;p34"/>
            <p:cNvCxnSpPr/>
            <p:nvPr/>
          </p:nvCxnSpPr>
          <p:spPr>
            <a:xfrm rot="10800000" flipH="1">
              <a:off x="1428312" y="5945828"/>
              <a:ext cx="1599300" cy="4800"/>
            </a:xfrm>
            <a:prstGeom prst="straightConnector1">
              <a:avLst/>
            </a:prstGeom>
            <a:noFill/>
            <a:ln w="9525" cap="flat" cmpd="sng">
              <a:solidFill>
                <a:schemeClr val="dk2"/>
              </a:solidFill>
              <a:prstDash val="solid"/>
              <a:round/>
              <a:headEnd type="none" w="med" len="med"/>
              <a:tailEnd type="none" w="med" len="med"/>
            </a:ln>
          </p:spPr>
        </p:cxnSp>
        <p:cxnSp>
          <p:nvCxnSpPr>
            <p:cNvPr id="273" name="Google Shape;273;p34"/>
            <p:cNvCxnSpPr/>
            <p:nvPr/>
          </p:nvCxnSpPr>
          <p:spPr>
            <a:xfrm>
              <a:off x="1428312" y="4121168"/>
              <a:ext cx="1326300" cy="1829700"/>
            </a:xfrm>
            <a:prstGeom prst="straightConnector1">
              <a:avLst/>
            </a:prstGeom>
            <a:noFill/>
            <a:ln w="28575" cap="flat" cmpd="sng">
              <a:solidFill>
                <a:schemeClr val="dk2"/>
              </a:solidFill>
              <a:prstDash val="solid"/>
              <a:round/>
              <a:headEnd type="none" w="med" len="med"/>
              <a:tailEnd type="none" w="med" len="med"/>
            </a:ln>
          </p:spPr>
        </p:cxnSp>
        <p:sp>
          <p:nvSpPr>
            <p:cNvPr id="274" name="Google Shape;274;p34"/>
            <p:cNvSpPr/>
            <p:nvPr/>
          </p:nvSpPr>
          <p:spPr>
            <a:xfrm rot="-532964">
              <a:off x="2113168" y="4353882"/>
              <a:ext cx="970952" cy="1687634"/>
            </a:xfrm>
            <a:custGeom>
              <a:avLst/>
              <a:gdLst/>
              <a:ahLst/>
              <a:cxnLst/>
              <a:rect l="l" t="t" r="r" b="b"/>
              <a:pathLst>
                <a:path w="90865" h="136667" extrusionOk="0">
                  <a:moveTo>
                    <a:pt x="0" y="0"/>
                  </a:moveTo>
                  <a:cubicBezTo>
                    <a:pt x="2155" y="11389"/>
                    <a:pt x="-246" y="47280"/>
                    <a:pt x="12928" y="68334"/>
                  </a:cubicBezTo>
                  <a:cubicBezTo>
                    <a:pt x="26102" y="89388"/>
                    <a:pt x="67225" y="115983"/>
                    <a:pt x="79045" y="126325"/>
                  </a:cubicBezTo>
                  <a:cubicBezTo>
                    <a:pt x="90865" y="136667"/>
                    <a:pt x="83047" y="129711"/>
                    <a:pt x="83847" y="130388"/>
                  </a:cubicBezTo>
                </a:path>
              </a:pathLst>
            </a:custGeom>
            <a:noFill/>
            <a:ln w="28575" cap="flat" cmpd="sng">
              <a:solidFill>
                <a:srgbClr val="FF997B"/>
              </a:solidFill>
              <a:prstDash val="solid"/>
              <a:round/>
              <a:headEnd type="none" w="med" len="med"/>
              <a:tailEnd type="none" w="med" len="med"/>
            </a:ln>
          </p:spPr>
          <p:txBody>
            <a:bodyPr/>
            <a:lstStyle/>
            <a:p>
              <a:endParaRPr lang="en-GB" dirty="0"/>
            </a:p>
          </p:txBody>
        </p:sp>
        <p:sp>
          <p:nvSpPr>
            <p:cNvPr id="275" name="Google Shape;275;p34"/>
            <p:cNvSpPr/>
            <p:nvPr/>
          </p:nvSpPr>
          <p:spPr>
            <a:xfrm>
              <a:off x="2226204" y="5202639"/>
              <a:ext cx="60300" cy="855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276" name="Google Shape;276;p34"/>
            <p:cNvCxnSpPr>
              <a:stCxn id="275" idx="4"/>
            </p:cNvCxnSpPr>
            <p:nvPr/>
          </p:nvCxnSpPr>
          <p:spPr>
            <a:xfrm>
              <a:off x="2256354" y="5288139"/>
              <a:ext cx="5400" cy="666900"/>
            </a:xfrm>
            <a:prstGeom prst="straightConnector1">
              <a:avLst/>
            </a:prstGeom>
            <a:noFill/>
            <a:ln w="9525" cap="flat" cmpd="sng">
              <a:solidFill>
                <a:schemeClr val="dk2"/>
              </a:solidFill>
              <a:prstDash val="dot"/>
              <a:round/>
              <a:headEnd type="none" w="med" len="med"/>
              <a:tailEnd type="none" w="med" len="med"/>
            </a:ln>
          </p:spPr>
        </p:cxnSp>
        <p:cxnSp>
          <p:nvCxnSpPr>
            <p:cNvPr id="277" name="Google Shape;277;p34"/>
            <p:cNvCxnSpPr>
              <a:stCxn id="275" idx="2"/>
            </p:cNvCxnSpPr>
            <p:nvPr/>
          </p:nvCxnSpPr>
          <p:spPr>
            <a:xfrm rot="10800000">
              <a:off x="1424904" y="5240589"/>
              <a:ext cx="801300" cy="4800"/>
            </a:xfrm>
            <a:prstGeom prst="straightConnector1">
              <a:avLst/>
            </a:prstGeom>
            <a:noFill/>
            <a:ln w="9525" cap="flat" cmpd="sng">
              <a:solidFill>
                <a:schemeClr val="dk2"/>
              </a:solidFill>
              <a:prstDash val="dot"/>
              <a:round/>
              <a:headEnd type="none" w="med" len="med"/>
              <a:tailEnd type="none" w="med" len="med"/>
            </a:ln>
          </p:spPr>
        </p:cxnSp>
        <p:cxnSp>
          <p:nvCxnSpPr>
            <p:cNvPr id="278" name="Google Shape;278;p34"/>
            <p:cNvCxnSpPr/>
            <p:nvPr/>
          </p:nvCxnSpPr>
          <p:spPr>
            <a:xfrm>
              <a:off x="1428164" y="4444543"/>
              <a:ext cx="1316100" cy="1503600"/>
            </a:xfrm>
            <a:prstGeom prst="straightConnector1">
              <a:avLst/>
            </a:prstGeom>
            <a:noFill/>
            <a:ln w="28575" cap="flat" cmpd="sng">
              <a:solidFill>
                <a:srgbClr val="0000FF"/>
              </a:solidFill>
              <a:prstDash val="solid"/>
              <a:round/>
              <a:headEnd type="none" w="med" len="med"/>
              <a:tailEnd type="none" w="med" len="med"/>
            </a:ln>
          </p:spPr>
        </p:cxnSp>
        <p:sp>
          <p:nvSpPr>
            <p:cNvPr id="279" name="Google Shape;279;p34"/>
            <p:cNvSpPr/>
            <p:nvPr/>
          </p:nvSpPr>
          <p:spPr>
            <a:xfrm>
              <a:off x="1531151" y="4345592"/>
              <a:ext cx="60300" cy="195300"/>
            </a:xfrm>
            <a:prstGeom prst="downArrow">
              <a:avLst>
                <a:gd name="adj1" fmla="val 50000"/>
                <a:gd name="adj2" fmla="val 50000"/>
              </a:avLst>
            </a:prstGeom>
            <a:solidFill>
              <a:srgbClr val="6D6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280" name="Google Shape;280;p34"/>
            <p:cNvSpPr/>
            <p:nvPr/>
          </p:nvSpPr>
          <p:spPr>
            <a:xfrm rot="-533057">
              <a:off x="2022994" y="4197017"/>
              <a:ext cx="995788" cy="2001763"/>
            </a:xfrm>
            <a:custGeom>
              <a:avLst/>
              <a:gdLst/>
              <a:ahLst/>
              <a:cxnLst/>
              <a:rect l="l" t="t" r="r" b="b"/>
              <a:pathLst>
                <a:path w="90865" h="136667" extrusionOk="0">
                  <a:moveTo>
                    <a:pt x="0" y="0"/>
                  </a:moveTo>
                  <a:cubicBezTo>
                    <a:pt x="2155" y="11389"/>
                    <a:pt x="-246" y="47280"/>
                    <a:pt x="12928" y="68334"/>
                  </a:cubicBezTo>
                  <a:cubicBezTo>
                    <a:pt x="26102" y="89388"/>
                    <a:pt x="67225" y="115983"/>
                    <a:pt x="79045" y="126325"/>
                  </a:cubicBezTo>
                  <a:cubicBezTo>
                    <a:pt x="90865" y="136667"/>
                    <a:pt x="83047" y="129711"/>
                    <a:pt x="83847" y="130388"/>
                  </a:cubicBezTo>
                </a:path>
              </a:pathLst>
            </a:custGeom>
            <a:noFill/>
            <a:ln w="28575" cap="flat" cmpd="sng">
              <a:solidFill>
                <a:srgbClr val="FF0000"/>
              </a:solidFill>
              <a:prstDash val="solid"/>
              <a:round/>
              <a:headEnd type="none" w="med" len="med"/>
              <a:tailEnd type="none" w="med" len="med"/>
            </a:ln>
          </p:spPr>
          <p:txBody>
            <a:bodyPr/>
            <a:lstStyle/>
            <a:p>
              <a:endParaRPr lang="en-GB" dirty="0"/>
            </a:p>
          </p:txBody>
        </p:sp>
        <p:sp>
          <p:nvSpPr>
            <p:cNvPr id="281" name="Google Shape;281;p34"/>
            <p:cNvSpPr/>
            <p:nvPr/>
          </p:nvSpPr>
          <p:spPr>
            <a:xfrm>
              <a:off x="2256308" y="5393041"/>
              <a:ext cx="44400" cy="85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282" name="Google Shape;282;p34"/>
            <p:cNvSpPr/>
            <p:nvPr/>
          </p:nvSpPr>
          <p:spPr>
            <a:xfrm rot="10800000">
              <a:off x="1424690" y="5274021"/>
              <a:ext cx="114000" cy="133500"/>
            </a:xfrm>
            <a:prstGeom prst="upArrow">
              <a:avLst>
                <a:gd name="adj1" fmla="val 50000"/>
                <a:gd name="adj2" fmla="val 50000"/>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283" name="Google Shape;283;p34"/>
            <p:cNvCxnSpPr>
              <a:stCxn id="281" idx="2"/>
            </p:cNvCxnSpPr>
            <p:nvPr/>
          </p:nvCxnSpPr>
          <p:spPr>
            <a:xfrm flipH="1">
              <a:off x="1436708" y="5435791"/>
              <a:ext cx="819600" cy="2400"/>
            </a:xfrm>
            <a:prstGeom prst="straightConnector1">
              <a:avLst/>
            </a:prstGeom>
            <a:noFill/>
            <a:ln w="9525" cap="flat" cmpd="sng">
              <a:solidFill>
                <a:schemeClr val="dk2"/>
              </a:solidFill>
              <a:prstDash val="dot"/>
              <a:round/>
              <a:headEnd type="none" w="med" len="med"/>
              <a:tailEnd type="none" w="med" len="med"/>
            </a:ln>
          </p:spPr>
        </p:cxnSp>
        <p:sp>
          <p:nvSpPr>
            <p:cNvPr id="284" name="Google Shape;284;p34"/>
            <p:cNvSpPr txBox="1"/>
            <p:nvPr/>
          </p:nvSpPr>
          <p:spPr>
            <a:xfrm>
              <a:off x="436700" y="4193600"/>
              <a:ext cx="802200" cy="499200"/>
            </a:xfrm>
            <a:prstGeom prst="rect">
              <a:avLst/>
            </a:prstGeom>
            <a:noFill/>
            <a:ln>
              <a:noFill/>
            </a:ln>
          </p:spPr>
          <p:txBody>
            <a:bodyPr spcFirstLastPara="1" wrap="square" lIns="91425" tIns="91425" rIns="91425" bIns="91425" anchor="t" anchorCtr="0">
              <a:noAutofit/>
            </a:bodyPr>
            <a:lstStyle/>
            <a:p>
              <a:r>
                <a:rPr lang="en-GB" sz="1200" dirty="0">
                  <a:solidFill>
                    <a:srgbClr val="FF0000"/>
                  </a:solidFill>
                </a:rPr>
                <a:t>Pink Lady apples</a:t>
              </a:r>
            </a:p>
          </p:txBody>
        </p:sp>
        <p:sp>
          <p:nvSpPr>
            <p:cNvPr id="285" name="Google Shape;285;p34"/>
            <p:cNvSpPr txBox="1"/>
            <p:nvPr/>
          </p:nvSpPr>
          <p:spPr>
            <a:xfrm>
              <a:off x="1996350" y="6167300"/>
              <a:ext cx="1443900" cy="308700"/>
            </a:xfrm>
            <a:prstGeom prst="rect">
              <a:avLst/>
            </a:prstGeom>
            <a:noFill/>
            <a:ln>
              <a:noFill/>
            </a:ln>
          </p:spPr>
          <p:txBody>
            <a:bodyPr spcFirstLastPara="1" wrap="square" lIns="91425" tIns="91425" rIns="91425" bIns="91425" anchor="t" anchorCtr="0">
              <a:noAutofit/>
            </a:bodyPr>
            <a:lstStyle/>
            <a:p>
              <a:r>
                <a:rPr lang="en-GB" sz="1100" dirty="0">
                  <a:solidFill>
                    <a:schemeClr val="accent3"/>
                  </a:solidFill>
                </a:rPr>
                <a:t>Granny Smith apples</a:t>
              </a:r>
            </a:p>
          </p:txBody>
        </p:sp>
        <p:cxnSp>
          <p:nvCxnSpPr>
            <p:cNvPr id="286" name="Google Shape;286;p34"/>
            <p:cNvCxnSpPr/>
            <p:nvPr/>
          </p:nvCxnSpPr>
          <p:spPr>
            <a:xfrm rot="10800000" flipH="1">
              <a:off x="2432125" y="4411767"/>
              <a:ext cx="2837400" cy="716400"/>
            </a:xfrm>
            <a:prstGeom prst="straightConnector1">
              <a:avLst/>
            </a:prstGeom>
            <a:noFill/>
            <a:ln w="9525" cap="flat" cmpd="sng">
              <a:solidFill>
                <a:srgbClr val="FF0000"/>
              </a:solidFill>
              <a:prstDash val="solid"/>
              <a:round/>
              <a:headEnd type="none" w="med" len="med"/>
              <a:tailEnd type="triangle" w="med" len="med"/>
            </a:ln>
          </p:spPr>
        </p:cxnSp>
        <p:cxnSp>
          <p:nvCxnSpPr>
            <p:cNvPr id="287" name="Google Shape;287;p34"/>
            <p:cNvCxnSpPr/>
            <p:nvPr/>
          </p:nvCxnSpPr>
          <p:spPr>
            <a:xfrm rot="10800000" flipH="1">
              <a:off x="2469825" y="4122600"/>
              <a:ext cx="2667900" cy="1244400"/>
            </a:xfrm>
            <a:prstGeom prst="straightConnector1">
              <a:avLst/>
            </a:prstGeom>
            <a:noFill/>
            <a:ln w="9525" cap="flat" cmpd="sng">
              <a:solidFill>
                <a:srgbClr val="0000FF"/>
              </a:solidFill>
              <a:prstDash val="solid"/>
              <a:round/>
              <a:headEnd type="none" w="med" len="med"/>
              <a:tailEnd type="triangle" w="med" len="med"/>
            </a:ln>
          </p:spPr>
        </p:cxnSp>
        <p:sp>
          <p:nvSpPr>
            <p:cNvPr id="34" name="Google Shape;235;p33"/>
            <p:cNvSpPr txBox="1"/>
            <p:nvPr/>
          </p:nvSpPr>
          <p:spPr>
            <a:xfrm>
              <a:off x="3333182" y="2305300"/>
              <a:ext cx="784200" cy="694500"/>
            </a:xfrm>
            <a:prstGeom prst="rect">
              <a:avLst/>
            </a:prstGeom>
            <a:noFill/>
            <a:ln>
              <a:noFill/>
            </a:ln>
          </p:spPr>
          <p:txBody>
            <a:bodyPr spcFirstLastPara="1" wrap="square" lIns="91425" tIns="91425" rIns="91425" bIns="91425" anchor="t" anchorCtr="0">
              <a:noAutofit/>
            </a:bodyPr>
            <a:lstStyle/>
            <a:p>
              <a:r>
                <a:rPr lang="en-GB" dirty="0">
                  <a:solidFill>
                    <a:srgbClr val="FF00FF"/>
                  </a:solidFill>
                </a:rPr>
                <a:t>P</a:t>
              </a:r>
              <a:r>
                <a:rPr lang="en-GB" baseline="-25000" dirty="0">
                  <a:solidFill>
                    <a:srgbClr val="FF00FF"/>
                  </a:solidFill>
                </a:rPr>
                <a:t>Pink</a:t>
              </a:r>
            </a:p>
          </p:txBody>
        </p:sp>
      </p:grpSp>
      <p:sp>
        <p:nvSpPr>
          <p:cNvPr id="3" name="TextBox 2">
            <a:extLst>
              <a:ext uri="{FF2B5EF4-FFF2-40B4-BE49-F238E27FC236}">
                <a16:creationId xmlns:a16="http://schemas.microsoft.com/office/drawing/2014/main" id="{BF90C0C4-57BD-1FBB-5381-9B2E686CECE9}"/>
              </a:ext>
            </a:extLst>
          </p:cNvPr>
          <p:cNvSpPr txBox="1"/>
          <p:nvPr/>
        </p:nvSpPr>
        <p:spPr>
          <a:xfrm>
            <a:off x="846713" y="5627056"/>
            <a:ext cx="2413255" cy="369332"/>
          </a:xfrm>
          <a:prstGeom prst="rect">
            <a:avLst/>
          </a:prstGeom>
          <a:noFill/>
        </p:spPr>
        <p:txBody>
          <a:bodyPr wrap="square" rtlCol="0">
            <a:spAutoFit/>
          </a:bodyPr>
          <a:lstStyle/>
          <a:p>
            <a:r>
              <a:rPr lang="en-US" dirty="0"/>
              <a:t>Source: Own Authored</a:t>
            </a:r>
            <a:endParaRPr lang="LID4096"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grpSp>
        <p:nvGrpSpPr>
          <p:cNvPr id="2" name="Group 1" descr="Graphs illustrating price changes to demand curve.">
            <a:extLst>
              <a:ext uri="{FF2B5EF4-FFF2-40B4-BE49-F238E27FC236}">
                <a16:creationId xmlns:a16="http://schemas.microsoft.com/office/drawing/2014/main" id="{24ECC220-5CE9-9148-A41D-4C71AB404A54}"/>
              </a:ext>
            </a:extLst>
          </p:cNvPr>
          <p:cNvGrpSpPr/>
          <p:nvPr/>
        </p:nvGrpSpPr>
        <p:grpSpPr>
          <a:xfrm>
            <a:off x="3297534" y="2138933"/>
            <a:ext cx="4883793" cy="4040300"/>
            <a:chOff x="1773533" y="2138933"/>
            <a:chExt cx="4883793" cy="4040300"/>
          </a:xfrm>
        </p:grpSpPr>
        <p:cxnSp>
          <p:nvCxnSpPr>
            <p:cNvPr id="293" name="Google Shape;293;p35"/>
            <p:cNvCxnSpPr/>
            <p:nvPr/>
          </p:nvCxnSpPr>
          <p:spPr>
            <a:xfrm flipH="1">
              <a:off x="2450789" y="2138933"/>
              <a:ext cx="9000" cy="3291600"/>
            </a:xfrm>
            <a:prstGeom prst="straightConnector1">
              <a:avLst/>
            </a:prstGeom>
            <a:noFill/>
            <a:ln w="9525" cap="flat" cmpd="sng">
              <a:solidFill>
                <a:schemeClr val="dk2"/>
              </a:solidFill>
              <a:prstDash val="solid"/>
              <a:round/>
              <a:headEnd type="none" w="med" len="med"/>
              <a:tailEnd type="none" w="med" len="med"/>
            </a:ln>
          </p:spPr>
        </p:cxnSp>
        <p:cxnSp>
          <p:nvCxnSpPr>
            <p:cNvPr id="294" name="Google Shape;294;p35"/>
            <p:cNvCxnSpPr/>
            <p:nvPr/>
          </p:nvCxnSpPr>
          <p:spPr>
            <a:xfrm rot="10800000">
              <a:off x="2459801" y="5430433"/>
              <a:ext cx="3261000" cy="34500"/>
            </a:xfrm>
            <a:prstGeom prst="straightConnector1">
              <a:avLst/>
            </a:prstGeom>
            <a:noFill/>
            <a:ln w="9525" cap="flat" cmpd="sng">
              <a:solidFill>
                <a:schemeClr val="dk2"/>
              </a:solidFill>
              <a:prstDash val="solid"/>
              <a:round/>
              <a:headEnd type="none" w="med" len="med"/>
              <a:tailEnd type="none" w="med" len="med"/>
            </a:ln>
          </p:spPr>
        </p:cxnSp>
        <p:sp>
          <p:nvSpPr>
            <p:cNvPr id="295" name="Google Shape;295;p35"/>
            <p:cNvSpPr txBox="1"/>
            <p:nvPr/>
          </p:nvSpPr>
          <p:spPr>
            <a:xfrm>
              <a:off x="4812626" y="5656333"/>
              <a:ext cx="1844700" cy="522900"/>
            </a:xfrm>
            <a:prstGeom prst="rect">
              <a:avLst/>
            </a:prstGeom>
            <a:noFill/>
            <a:ln>
              <a:noFill/>
            </a:ln>
          </p:spPr>
          <p:txBody>
            <a:bodyPr spcFirstLastPara="1" wrap="square" lIns="91425" tIns="91425" rIns="91425" bIns="91425" anchor="t" anchorCtr="0">
              <a:noAutofit/>
            </a:bodyPr>
            <a:lstStyle/>
            <a:p>
              <a:r>
                <a:rPr lang="en-GB" dirty="0"/>
                <a:t>Kilos of Pink Lady apples demanded</a:t>
              </a:r>
            </a:p>
          </p:txBody>
        </p:sp>
        <p:sp>
          <p:nvSpPr>
            <p:cNvPr id="296" name="Google Shape;296;p35"/>
            <p:cNvSpPr txBox="1"/>
            <p:nvPr/>
          </p:nvSpPr>
          <p:spPr>
            <a:xfrm>
              <a:off x="1773533" y="2305300"/>
              <a:ext cx="784200" cy="694500"/>
            </a:xfrm>
            <a:prstGeom prst="rect">
              <a:avLst/>
            </a:prstGeom>
            <a:noFill/>
            <a:ln>
              <a:noFill/>
            </a:ln>
          </p:spPr>
          <p:txBody>
            <a:bodyPr spcFirstLastPara="1" wrap="square" lIns="91425" tIns="91425" rIns="91425" bIns="91425" anchor="t" anchorCtr="0">
              <a:noAutofit/>
            </a:bodyPr>
            <a:lstStyle/>
            <a:p>
              <a:r>
                <a:rPr lang="en-GB" dirty="0">
                  <a:solidFill>
                    <a:srgbClr val="FF00FF"/>
                  </a:solidFill>
                </a:rPr>
                <a:t>P</a:t>
              </a:r>
              <a:r>
                <a:rPr lang="en-GB" baseline="-25000" dirty="0">
                  <a:solidFill>
                    <a:srgbClr val="FF00FF"/>
                  </a:solidFill>
                </a:rPr>
                <a:t>Pink</a:t>
              </a:r>
            </a:p>
          </p:txBody>
        </p:sp>
        <p:sp>
          <p:nvSpPr>
            <p:cNvPr id="297" name="Google Shape;297;p35"/>
            <p:cNvSpPr txBox="1"/>
            <p:nvPr/>
          </p:nvSpPr>
          <p:spPr>
            <a:xfrm>
              <a:off x="2165676" y="3992700"/>
              <a:ext cx="126600" cy="227100"/>
            </a:xfrm>
            <a:prstGeom prst="rect">
              <a:avLst/>
            </a:prstGeom>
            <a:noFill/>
            <a:ln>
              <a:noFill/>
            </a:ln>
          </p:spPr>
          <p:txBody>
            <a:bodyPr spcFirstLastPara="1" wrap="square" lIns="91425" tIns="91425" rIns="91425" bIns="91425" anchor="t" anchorCtr="0">
              <a:noAutofit/>
            </a:bodyPr>
            <a:lstStyle/>
            <a:p>
              <a:r>
                <a:rPr lang="en-GB" dirty="0"/>
                <a:t>4</a:t>
              </a:r>
            </a:p>
          </p:txBody>
        </p:sp>
        <p:sp>
          <p:nvSpPr>
            <p:cNvPr id="298" name="Google Shape;298;p35"/>
            <p:cNvSpPr txBox="1"/>
            <p:nvPr/>
          </p:nvSpPr>
          <p:spPr>
            <a:xfrm>
              <a:off x="3752076" y="5596900"/>
              <a:ext cx="454500" cy="249600"/>
            </a:xfrm>
            <a:prstGeom prst="rect">
              <a:avLst/>
            </a:prstGeom>
            <a:noFill/>
            <a:ln>
              <a:noFill/>
            </a:ln>
          </p:spPr>
          <p:txBody>
            <a:bodyPr spcFirstLastPara="1" wrap="square" lIns="91425" tIns="91425" rIns="91425" bIns="91425" anchor="t" anchorCtr="0">
              <a:noAutofit/>
            </a:bodyPr>
            <a:lstStyle/>
            <a:p>
              <a:r>
                <a:rPr lang="en-GB" dirty="0"/>
                <a:t>10</a:t>
              </a:r>
            </a:p>
          </p:txBody>
        </p:sp>
        <p:sp>
          <p:nvSpPr>
            <p:cNvPr id="299" name="Google Shape;299;p35"/>
            <p:cNvSpPr/>
            <p:nvPr/>
          </p:nvSpPr>
          <p:spPr>
            <a:xfrm>
              <a:off x="3939226" y="4230367"/>
              <a:ext cx="66900" cy="999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300" name="Google Shape;300;p35"/>
            <p:cNvCxnSpPr>
              <a:stCxn id="299" idx="6"/>
            </p:cNvCxnSpPr>
            <p:nvPr/>
          </p:nvCxnSpPr>
          <p:spPr>
            <a:xfrm flipH="1">
              <a:off x="2450926" y="4280317"/>
              <a:ext cx="1555200" cy="1200"/>
            </a:xfrm>
            <a:prstGeom prst="straightConnector1">
              <a:avLst/>
            </a:prstGeom>
            <a:noFill/>
            <a:ln w="9525" cap="flat" cmpd="sng">
              <a:solidFill>
                <a:schemeClr val="dk2"/>
              </a:solidFill>
              <a:prstDash val="dot"/>
              <a:round/>
              <a:headEnd type="none" w="med" len="med"/>
              <a:tailEnd type="none" w="med" len="med"/>
            </a:ln>
          </p:spPr>
        </p:cxnSp>
        <p:cxnSp>
          <p:nvCxnSpPr>
            <p:cNvPr id="301" name="Google Shape;301;p35"/>
            <p:cNvCxnSpPr/>
            <p:nvPr/>
          </p:nvCxnSpPr>
          <p:spPr>
            <a:xfrm flipH="1">
              <a:off x="2450901" y="3945167"/>
              <a:ext cx="1247700" cy="5100"/>
            </a:xfrm>
            <a:prstGeom prst="straightConnector1">
              <a:avLst/>
            </a:prstGeom>
            <a:noFill/>
            <a:ln w="9525" cap="flat" cmpd="sng">
              <a:solidFill>
                <a:schemeClr val="dk2"/>
              </a:solidFill>
              <a:prstDash val="dot"/>
              <a:round/>
              <a:headEnd type="none" w="med" len="med"/>
              <a:tailEnd type="none" w="med" len="med"/>
            </a:ln>
          </p:spPr>
        </p:cxnSp>
        <p:sp>
          <p:nvSpPr>
            <p:cNvPr id="302" name="Google Shape;302;p35"/>
            <p:cNvSpPr txBox="1"/>
            <p:nvPr/>
          </p:nvSpPr>
          <p:spPr>
            <a:xfrm>
              <a:off x="2184213" y="3729851"/>
              <a:ext cx="126600" cy="227100"/>
            </a:xfrm>
            <a:prstGeom prst="rect">
              <a:avLst/>
            </a:prstGeom>
            <a:noFill/>
            <a:ln>
              <a:noFill/>
            </a:ln>
          </p:spPr>
          <p:txBody>
            <a:bodyPr spcFirstLastPara="1" wrap="square" lIns="91425" tIns="91425" rIns="91425" bIns="91425" anchor="t" anchorCtr="0">
              <a:noAutofit/>
            </a:bodyPr>
            <a:lstStyle/>
            <a:p>
              <a:r>
                <a:rPr lang="en-GB" dirty="0"/>
                <a:t>5</a:t>
              </a:r>
            </a:p>
          </p:txBody>
        </p:sp>
        <p:sp>
          <p:nvSpPr>
            <p:cNvPr id="303" name="Google Shape;303;p35"/>
            <p:cNvSpPr/>
            <p:nvPr/>
          </p:nvSpPr>
          <p:spPr>
            <a:xfrm>
              <a:off x="3716426" y="38976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304" name="Google Shape;304;p35"/>
            <p:cNvCxnSpPr/>
            <p:nvPr/>
          </p:nvCxnSpPr>
          <p:spPr>
            <a:xfrm>
              <a:off x="3974876" y="4254133"/>
              <a:ext cx="4500" cy="1212000"/>
            </a:xfrm>
            <a:prstGeom prst="straightConnector1">
              <a:avLst/>
            </a:prstGeom>
            <a:noFill/>
            <a:ln w="9525" cap="flat" cmpd="sng">
              <a:solidFill>
                <a:schemeClr val="dk2"/>
              </a:solidFill>
              <a:prstDash val="dot"/>
              <a:round/>
              <a:headEnd type="none" w="med" len="med"/>
              <a:tailEnd type="none" w="med" len="med"/>
            </a:ln>
          </p:spPr>
        </p:cxnSp>
        <p:cxnSp>
          <p:nvCxnSpPr>
            <p:cNvPr id="305" name="Google Shape;305;p35"/>
            <p:cNvCxnSpPr>
              <a:stCxn id="303" idx="4"/>
            </p:cNvCxnSpPr>
            <p:nvPr/>
          </p:nvCxnSpPr>
          <p:spPr>
            <a:xfrm>
              <a:off x="3749876" y="4031133"/>
              <a:ext cx="2400" cy="1430700"/>
            </a:xfrm>
            <a:prstGeom prst="straightConnector1">
              <a:avLst/>
            </a:prstGeom>
            <a:noFill/>
            <a:ln w="9525" cap="flat" cmpd="sng">
              <a:solidFill>
                <a:schemeClr val="dk2"/>
              </a:solidFill>
              <a:prstDash val="dot"/>
              <a:round/>
              <a:headEnd type="none" w="med" len="med"/>
              <a:tailEnd type="none" w="med" len="med"/>
            </a:ln>
          </p:spPr>
        </p:cxnSp>
        <p:sp>
          <p:nvSpPr>
            <p:cNvPr id="306" name="Google Shape;306;p35"/>
            <p:cNvSpPr/>
            <p:nvPr/>
          </p:nvSpPr>
          <p:spPr>
            <a:xfrm>
              <a:off x="3868826" y="41008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07" name="Google Shape;307;p35"/>
            <p:cNvSpPr/>
            <p:nvPr/>
          </p:nvSpPr>
          <p:spPr>
            <a:xfrm>
              <a:off x="4021226" y="43040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08" name="Google Shape;308;p35"/>
            <p:cNvSpPr/>
            <p:nvPr/>
          </p:nvSpPr>
          <p:spPr>
            <a:xfrm>
              <a:off x="4173626" y="45072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09" name="Google Shape;309;p35"/>
            <p:cNvSpPr/>
            <p:nvPr/>
          </p:nvSpPr>
          <p:spPr>
            <a:xfrm>
              <a:off x="4326026" y="47104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10" name="Google Shape;310;p35"/>
            <p:cNvSpPr/>
            <p:nvPr/>
          </p:nvSpPr>
          <p:spPr>
            <a:xfrm>
              <a:off x="4478426" y="49136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11" name="Google Shape;311;p35"/>
            <p:cNvSpPr/>
            <p:nvPr/>
          </p:nvSpPr>
          <p:spPr>
            <a:xfrm>
              <a:off x="4630826" y="51168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12" name="Google Shape;312;p35"/>
            <p:cNvSpPr/>
            <p:nvPr/>
          </p:nvSpPr>
          <p:spPr>
            <a:xfrm>
              <a:off x="4783226" y="53200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13" name="Google Shape;313;p35"/>
            <p:cNvSpPr/>
            <p:nvPr/>
          </p:nvSpPr>
          <p:spPr>
            <a:xfrm>
              <a:off x="3402701" y="3596267"/>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14" name="Google Shape;314;p35"/>
            <p:cNvSpPr/>
            <p:nvPr/>
          </p:nvSpPr>
          <p:spPr>
            <a:xfrm>
              <a:off x="3041301" y="32072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15" name="Google Shape;315;p35"/>
            <p:cNvSpPr/>
            <p:nvPr/>
          </p:nvSpPr>
          <p:spPr>
            <a:xfrm>
              <a:off x="2736076" y="2866100"/>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16" name="Google Shape;316;p35"/>
            <p:cNvSpPr/>
            <p:nvPr/>
          </p:nvSpPr>
          <p:spPr>
            <a:xfrm>
              <a:off x="2490826" y="2674867"/>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grpSp>
      <p:sp>
        <p:nvSpPr>
          <p:cNvPr id="317" name="Google Shape;317;p35"/>
          <p:cNvSpPr txBox="1">
            <a:spLocks noGrp="1"/>
          </p:cNvSpPr>
          <p:nvPr>
            <p:ph type="title"/>
          </p:nvPr>
        </p:nvSpPr>
        <p:spPr>
          <a:xfrm>
            <a:off x="1981200" y="304075"/>
            <a:ext cx="8229600" cy="1143000"/>
          </a:xfrm>
          <a:prstGeom prst="rect">
            <a:avLst/>
          </a:prstGeom>
        </p:spPr>
        <p:txBody>
          <a:bodyPr spcFirstLastPara="1" vert="horz" wrap="square" lIns="91425" tIns="45700" rIns="91425" bIns="45700" rtlCol="0" anchor="ctr" anchorCtr="0">
            <a:noAutofit/>
          </a:bodyPr>
          <a:lstStyle/>
          <a:p>
            <a:pPr lvl="0"/>
            <a:r>
              <a:rPr lang="en-GB" sz="4200" dirty="0"/>
              <a:t>Price Changes to Demand Curve</a:t>
            </a:r>
          </a:p>
        </p:txBody>
      </p:sp>
      <p:sp>
        <p:nvSpPr>
          <p:cNvPr id="4" name="TextBox 3">
            <a:extLst>
              <a:ext uri="{FF2B5EF4-FFF2-40B4-BE49-F238E27FC236}">
                <a16:creationId xmlns:a16="http://schemas.microsoft.com/office/drawing/2014/main" id="{C1037CE2-4446-84FF-0B0E-C006E3409C63}"/>
              </a:ext>
            </a:extLst>
          </p:cNvPr>
          <p:cNvSpPr txBox="1"/>
          <p:nvPr/>
        </p:nvSpPr>
        <p:spPr>
          <a:xfrm>
            <a:off x="999113" y="5779456"/>
            <a:ext cx="2413255" cy="369332"/>
          </a:xfrm>
          <a:prstGeom prst="rect">
            <a:avLst/>
          </a:prstGeom>
          <a:noFill/>
        </p:spPr>
        <p:txBody>
          <a:bodyPr wrap="square" rtlCol="0">
            <a:spAutoFit/>
          </a:bodyPr>
          <a:lstStyle/>
          <a:p>
            <a:r>
              <a:rPr lang="en-US" dirty="0"/>
              <a:t>Source: Own Authored</a:t>
            </a:r>
            <a:endParaRPr lang="LID4096"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36"/>
          <p:cNvSpPr txBox="1">
            <a:spLocks noGrp="1"/>
          </p:cNvSpPr>
          <p:nvPr>
            <p:ph type="title"/>
          </p:nvPr>
        </p:nvSpPr>
        <p:spPr>
          <a:xfrm>
            <a:off x="1981200" y="310488"/>
            <a:ext cx="8229600" cy="1143000"/>
          </a:xfrm>
          <a:prstGeom prst="rect">
            <a:avLst/>
          </a:prstGeom>
        </p:spPr>
        <p:txBody>
          <a:bodyPr spcFirstLastPara="1" vert="horz" wrap="square" lIns="91425" tIns="45700" rIns="91425" bIns="45700" rtlCol="0" anchor="ctr" anchorCtr="0">
            <a:noAutofit/>
          </a:bodyPr>
          <a:lstStyle/>
          <a:p>
            <a:pPr lvl="0"/>
            <a:r>
              <a:rPr lang="en-GB" sz="4200" dirty="0"/>
              <a:t>Price Changes to Demand Curve</a:t>
            </a:r>
          </a:p>
        </p:txBody>
      </p:sp>
      <p:grpSp>
        <p:nvGrpSpPr>
          <p:cNvPr id="2" name="Group 1" descr="Graph illustrating price changes to demand curve.">
            <a:extLst>
              <a:ext uri="{FF2B5EF4-FFF2-40B4-BE49-F238E27FC236}">
                <a16:creationId xmlns:a16="http://schemas.microsoft.com/office/drawing/2014/main" id="{5B812969-F0C7-F847-ABF8-FE4A7EC2D548}"/>
              </a:ext>
            </a:extLst>
          </p:cNvPr>
          <p:cNvGrpSpPr/>
          <p:nvPr/>
        </p:nvGrpSpPr>
        <p:grpSpPr>
          <a:xfrm>
            <a:off x="3297534" y="2138933"/>
            <a:ext cx="4883793" cy="4040300"/>
            <a:chOff x="1773533" y="2138933"/>
            <a:chExt cx="4883793" cy="4040300"/>
          </a:xfrm>
        </p:grpSpPr>
        <p:cxnSp>
          <p:nvCxnSpPr>
            <p:cNvPr id="323" name="Google Shape;323;p36"/>
            <p:cNvCxnSpPr/>
            <p:nvPr/>
          </p:nvCxnSpPr>
          <p:spPr>
            <a:xfrm flipH="1">
              <a:off x="2450789" y="2138933"/>
              <a:ext cx="9000" cy="3291600"/>
            </a:xfrm>
            <a:prstGeom prst="straightConnector1">
              <a:avLst/>
            </a:prstGeom>
            <a:noFill/>
            <a:ln w="9525" cap="flat" cmpd="sng">
              <a:solidFill>
                <a:schemeClr val="dk2"/>
              </a:solidFill>
              <a:prstDash val="solid"/>
              <a:round/>
              <a:headEnd type="none" w="med" len="med"/>
              <a:tailEnd type="none" w="med" len="med"/>
            </a:ln>
          </p:spPr>
        </p:cxnSp>
        <p:cxnSp>
          <p:nvCxnSpPr>
            <p:cNvPr id="324" name="Google Shape;324;p36"/>
            <p:cNvCxnSpPr/>
            <p:nvPr/>
          </p:nvCxnSpPr>
          <p:spPr>
            <a:xfrm rot="10800000">
              <a:off x="2459801" y="5430433"/>
              <a:ext cx="3261000" cy="34500"/>
            </a:xfrm>
            <a:prstGeom prst="straightConnector1">
              <a:avLst/>
            </a:prstGeom>
            <a:noFill/>
            <a:ln w="9525" cap="flat" cmpd="sng">
              <a:solidFill>
                <a:schemeClr val="dk2"/>
              </a:solidFill>
              <a:prstDash val="solid"/>
              <a:round/>
              <a:headEnd type="none" w="med" len="med"/>
              <a:tailEnd type="none" w="med" len="med"/>
            </a:ln>
          </p:spPr>
        </p:cxnSp>
        <p:sp>
          <p:nvSpPr>
            <p:cNvPr id="325" name="Google Shape;325;p36"/>
            <p:cNvSpPr txBox="1"/>
            <p:nvPr/>
          </p:nvSpPr>
          <p:spPr>
            <a:xfrm>
              <a:off x="4812626" y="5656333"/>
              <a:ext cx="1844700" cy="522900"/>
            </a:xfrm>
            <a:prstGeom prst="rect">
              <a:avLst/>
            </a:prstGeom>
            <a:noFill/>
            <a:ln>
              <a:noFill/>
            </a:ln>
          </p:spPr>
          <p:txBody>
            <a:bodyPr spcFirstLastPara="1" wrap="square" lIns="91425" tIns="91425" rIns="91425" bIns="91425" anchor="t" anchorCtr="0">
              <a:noAutofit/>
            </a:bodyPr>
            <a:lstStyle/>
            <a:p>
              <a:r>
                <a:rPr lang="en-GB" dirty="0"/>
                <a:t>Kilos of Pink Lady apples demanded</a:t>
              </a:r>
            </a:p>
          </p:txBody>
        </p:sp>
        <p:sp>
          <p:nvSpPr>
            <p:cNvPr id="326" name="Google Shape;326;p36"/>
            <p:cNvSpPr txBox="1"/>
            <p:nvPr/>
          </p:nvSpPr>
          <p:spPr>
            <a:xfrm>
              <a:off x="1773533" y="2305300"/>
              <a:ext cx="784200" cy="694500"/>
            </a:xfrm>
            <a:prstGeom prst="rect">
              <a:avLst/>
            </a:prstGeom>
            <a:noFill/>
            <a:ln>
              <a:noFill/>
            </a:ln>
          </p:spPr>
          <p:txBody>
            <a:bodyPr spcFirstLastPara="1" wrap="square" lIns="91425" tIns="91425" rIns="91425" bIns="91425" anchor="t" anchorCtr="0">
              <a:noAutofit/>
            </a:bodyPr>
            <a:lstStyle/>
            <a:p>
              <a:r>
                <a:rPr lang="en-GB" dirty="0">
                  <a:solidFill>
                    <a:srgbClr val="FF00FF"/>
                  </a:solidFill>
                </a:rPr>
                <a:t>P</a:t>
              </a:r>
              <a:r>
                <a:rPr lang="en-GB" baseline="-25000" dirty="0">
                  <a:solidFill>
                    <a:srgbClr val="FF00FF"/>
                  </a:solidFill>
                </a:rPr>
                <a:t>Pink</a:t>
              </a:r>
            </a:p>
          </p:txBody>
        </p:sp>
        <p:sp>
          <p:nvSpPr>
            <p:cNvPr id="327" name="Google Shape;327;p36"/>
            <p:cNvSpPr txBox="1"/>
            <p:nvPr/>
          </p:nvSpPr>
          <p:spPr>
            <a:xfrm>
              <a:off x="2165676" y="3992700"/>
              <a:ext cx="126600" cy="227100"/>
            </a:xfrm>
            <a:prstGeom prst="rect">
              <a:avLst/>
            </a:prstGeom>
            <a:noFill/>
            <a:ln>
              <a:noFill/>
            </a:ln>
          </p:spPr>
          <p:txBody>
            <a:bodyPr spcFirstLastPara="1" wrap="square" lIns="91425" tIns="91425" rIns="91425" bIns="91425" anchor="t" anchorCtr="0">
              <a:noAutofit/>
            </a:bodyPr>
            <a:lstStyle/>
            <a:p>
              <a:r>
                <a:rPr lang="en-GB" dirty="0"/>
                <a:t>4</a:t>
              </a:r>
            </a:p>
          </p:txBody>
        </p:sp>
        <p:sp>
          <p:nvSpPr>
            <p:cNvPr id="328" name="Google Shape;328;p36"/>
            <p:cNvSpPr txBox="1"/>
            <p:nvPr/>
          </p:nvSpPr>
          <p:spPr>
            <a:xfrm>
              <a:off x="3752076" y="5596900"/>
              <a:ext cx="454500" cy="249600"/>
            </a:xfrm>
            <a:prstGeom prst="rect">
              <a:avLst/>
            </a:prstGeom>
            <a:noFill/>
            <a:ln>
              <a:noFill/>
            </a:ln>
          </p:spPr>
          <p:txBody>
            <a:bodyPr spcFirstLastPara="1" wrap="square" lIns="91425" tIns="91425" rIns="91425" bIns="91425" anchor="t" anchorCtr="0">
              <a:noAutofit/>
            </a:bodyPr>
            <a:lstStyle/>
            <a:p>
              <a:r>
                <a:rPr lang="en-GB" dirty="0"/>
                <a:t>10</a:t>
              </a:r>
            </a:p>
          </p:txBody>
        </p:sp>
        <p:sp>
          <p:nvSpPr>
            <p:cNvPr id="329" name="Google Shape;329;p36"/>
            <p:cNvSpPr/>
            <p:nvPr/>
          </p:nvSpPr>
          <p:spPr>
            <a:xfrm>
              <a:off x="3939226" y="4230367"/>
              <a:ext cx="66900" cy="999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330" name="Google Shape;330;p36"/>
            <p:cNvCxnSpPr>
              <a:stCxn id="329" idx="6"/>
            </p:cNvCxnSpPr>
            <p:nvPr/>
          </p:nvCxnSpPr>
          <p:spPr>
            <a:xfrm flipH="1">
              <a:off x="2450926" y="4280317"/>
              <a:ext cx="1555200" cy="1200"/>
            </a:xfrm>
            <a:prstGeom prst="straightConnector1">
              <a:avLst/>
            </a:prstGeom>
            <a:noFill/>
            <a:ln w="9525" cap="flat" cmpd="sng">
              <a:solidFill>
                <a:schemeClr val="dk2"/>
              </a:solidFill>
              <a:prstDash val="dot"/>
              <a:round/>
              <a:headEnd type="none" w="med" len="med"/>
              <a:tailEnd type="none" w="med" len="med"/>
            </a:ln>
          </p:spPr>
        </p:cxnSp>
        <p:cxnSp>
          <p:nvCxnSpPr>
            <p:cNvPr id="331" name="Google Shape;331;p36"/>
            <p:cNvCxnSpPr/>
            <p:nvPr/>
          </p:nvCxnSpPr>
          <p:spPr>
            <a:xfrm flipH="1">
              <a:off x="2450901" y="3945167"/>
              <a:ext cx="1247700" cy="5100"/>
            </a:xfrm>
            <a:prstGeom prst="straightConnector1">
              <a:avLst/>
            </a:prstGeom>
            <a:noFill/>
            <a:ln w="9525" cap="flat" cmpd="sng">
              <a:solidFill>
                <a:schemeClr val="dk2"/>
              </a:solidFill>
              <a:prstDash val="dot"/>
              <a:round/>
              <a:headEnd type="none" w="med" len="med"/>
              <a:tailEnd type="none" w="med" len="med"/>
            </a:ln>
          </p:spPr>
        </p:cxnSp>
        <p:sp>
          <p:nvSpPr>
            <p:cNvPr id="332" name="Google Shape;332;p36"/>
            <p:cNvSpPr txBox="1"/>
            <p:nvPr/>
          </p:nvSpPr>
          <p:spPr>
            <a:xfrm>
              <a:off x="2184213" y="3729851"/>
              <a:ext cx="126600" cy="227100"/>
            </a:xfrm>
            <a:prstGeom prst="rect">
              <a:avLst/>
            </a:prstGeom>
            <a:noFill/>
            <a:ln>
              <a:noFill/>
            </a:ln>
          </p:spPr>
          <p:txBody>
            <a:bodyPr spcFirstLastPara="1" wrap="square" lIns="91425" tIns="91425" rIns="91425" bIns="91425" anchor="t" anchorCtr="0">
              <a:noAutofit/>
            </a:bodyPr>
            <a:lstStyle/>
            <a:p>
              <a:r>
                <a:rPr lang="en-GB" dirty="0"/>
                <a:t>5</a:t>
              </a:r>
            </a:p>
          </p:txBody>
        </p:sp>
        <p:sp>
          <p:nvSpPr>
            <p:cNvPr id="333" name="Google Shape;333;p36"/>
            <p:cNvSpPr/>
            <p:nvPr/>
          </p:nvSpPr>
          <p:spPr>
            <a:xfrm>
              <a:off x="3716426" y="38976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cxnSp>
          <p:nvCxnSpPr>
            <p:cNvPr id="334" name="Google Shape;334;p36"/>
            <p:cNvCxnSpPr/>
            <p:nvPr/>
          </p:nvCxnSpPr>
          <p:spPr>
            <a:xfrm>
              <a:off x="3974876" y="4254133"/>
              <a:ext cx="4500" cy="1212000"/>
            </a:xfrm>
            <a:prstGeom prst="straightConnector1">
              <a:avLst/>
            </a:prstGeom>
            <a:noFill/>
            <a:ln w="9525" cap="flat" cmpd="sng">
              <a:solidFill>
                <a:schemeClr val="dk2"/>
              </a:solidFill>
              <a:prstDash val="dot"/>
              <a:round/>
              <a:headEnd type="none" w="med" len="med"/>
              <a:tailEnd type="none" w="med" len="med"/>
            </a:ln>
          </p:spPr>
        </p:cxnSp>
        <p:cxnSp>
          <p:nvCxnSpPr>
            <p:cNvPr id="335" name="Google Shape;335;p36"/>
            <p:cNvCxnSpPr>
              <a:stCxn id="333" idx="4"/>
            </p:cNvCxnSpPr>
            <p:nvPr/>
          </p:nvCxnSpPr>
          <p:spPr>
            <a:xfrm>
              <a:off x="3749876" y="4031133"/>
              <a:ext cx="2400" cy="1430700"/>
            </a:xfrm>
            <a:prstGeom prst="straightConnector1">
              <a:avLst/>
            </a:prstGeom>
            <a:noFill/>
            <a:ln w="9525" cap="flat" cmpd="sng">
              <a:solidFill>
                <a:schemeClr val="dk2"/>
              </a:solidFill>
              <a:prstDash val="dot"/>
              <a:round/>
              <a:headEnd type="none" w="med" len="med"/>
              <a:tailEnd type="none" w="med" len="med"/>
            </a:ln>
          </p:spPr>
        </p:cxnSp>
        <p:sp>
          <p:nvSpPr>
            <p:cNvPr id="336" name="Google Shape;336;p36"/>
            <p:cNvSpPr/>
            <p:nvPr/>
          </p:nvSpPr>
          <p:spPr>
            <a:xfrm>
              <a:off x="3868826" y="41008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37" name="Google Shape;337;p36"/>
            <p:cNvSpPr/>
            <p:nvPr/>
          </p:nvSpPr>
          <p:spPr>
            <a:xfrm>
              <a:off x="4021226" y="43040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38" name="Google Shape;338;p36"/>
            <p:cNvSpPr/>
            <p:nvPr/>
          </p:nvSpPr>
          <p:spPr>
            <a:xfrm>
              <a:off x="4173626" y="45072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39" name="Google Shape;339;p36"/>
            <p:cNvSpPr/>
            <p:nvPr/>
          </p:nvSpPr>
          <p:spPr>
            <a:xfrm>
              <a:off x="4326026" y="47104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40" name="Google Shape;340;p36"/>
            <p:cNvSpPr/>
            <p:nvPr/>
          </p:nvSpPr>
          <p:spPr>
            <a:xfrm>
              <a:off x="4478426" y="49136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41" name="Google Shape;341;p36"/>
            <p:cNvSpPr/>
            <p:nvPr/>
          </p:nvSpPr>
          <p:spPr>
            <a:xfrm>
              <a:off x="4630826" y="51168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42" name="Google Shape;342;p36"/>
            <p:cNvSpPr/>
            <p:nvPr/>
          </p:nvSpPr>
          <p:spPr>
            <a:xfrm>
              <a:off x="4783226" y="53200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43" name="Google Shape;343;p36"/>
            <p:cNvSpPr/>
            <p:nvPr/>
          </p:nvSpPr>
          <p:spPr>
            <a:xfrm>
              <a:off x="3402701" y="3596267"/>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44" name="Google Shape;344;p36"/>
            <p:cNvSpPr/>
            <p:nvPr/>
          </p:nvSpPr>
          <p:spPr>
            <a:xfrm>
              <a:off x="3041301" y="3207233"/>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45" name="Google Shape;345;p36"/>
            <p:cNvSpPr/>
            <p:nvPr/>
          </p:nvSpPr>
          <p:spPr>
            <a:xfrm>
              <a:off x="2736076" y="2866100"/>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46" name="Google Shape;346;p36"/>
            <p:cNvSpPr/>
            <p:nvPr/>
          </p:nvSpPr>
          <p:spPr>
            <a:xfrm>
              <a:off x="2490826" y="2674867"/>
              <a:ext cx="66900" cy="133500"/>
            </a:xfrm>
            <a:prstGeom prst="ellipse">
              <a:avLst/>
            </a:prstGeom>
            <a:solidFill>
              <a:srgbClr val="00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endParaRPr lang="en-GB" dirty="0"/>
            </a:p>
          </p:txBody>
        </p:sp>
        <p:sp>
          <p:nvSpPr>
            <p:cNvPr id="347" name="Google Shape;347;p36"/>
            <p:cNvSpPr/>
            <p:nvPr/>
          </p:nvSpPr>
          <p:spPr>
            <a:xfrm>
              <a:off x="2522175" y="2744967"/>
              <a:ext cx="2308275" cy="2614235"/>
            </a:xfrm>
            <a:custGeom>
              <a:avLst/>
              <a:gdLst/>
              <a:ahLst/>
              <a:cxnLst/>
              <a:rect l="l" t="t" r="r" b="b"/>
              <a:pathLst>
                <a:path w="92331" h="78429" extrusionOk="0">
                  <a:moveTo>
                    <a:pt x="0" y="0"/>
                  </a:moveTo>
                  <a:cubicBezTo>
                    <a:pt x="1783" y="1010"/>
                    <a:pt x="7011" y="3328"/>
                    <a:pt x="10695" y="6061"/>
                  </a:cubicBezTo>
                  <a:cubicBezTo>
                    <a:pt x="14379" y="8794"/>
                    <a:pt x="17646" y="12775"/>
                    <a:pt x="22102" y="16399"/>
                  </a:cubicBezTo>
                  <a:cubicBezTo>
                    <a:pt x="26558" y="20023"/>
                    <a:pt x="32857" y="24302"/>
                    <a:pt x="37432" y="27807"/>
                  </a:cubicBezTo>
                  <a:cubicBezTo>
                    <a:pt x="42007" y="31313"/>
                    <a:pt x="46581" y="34877"/>
                    <a:pt x="49552" y="37432"/>
                  </a:cubicBezTo>
                  <a:cubicBezTo>
                    <a:pt x="52523" y="39987"/>
                    <a:pt x="53830" y="41472"/>
                    <a:pt x="55256" y="43136"/>
                  </a:cubicBezTo>
                  <a:cubicBezTo>
                    <a:pt x="56682" y="44800"/>
                    <a:pt x="57039" y="46345"/>
                    <a:pt x="58108" y="47414"/>
                  </a:cubicBezTo>
                  <a:cubicBezTo>
                    <a:pt x="59178" y="48484"/>
                    <a:pt x="59950" y="47889"/>
                    <a:pt x="61673" y="49553"/>
                  </a:cubicBezTo>
                  <a:cubicBezTo>
                    <a:pt x="63396" y="51217"/>
                    <a:pt x="66307" y="55435"/>
                    <a:pt x="68446" y="57396"/>
                  </a:cubicBezTo>
                  <a:cubicBezTo>
                    <a:pt x="70585" y="59357"/>
                    <a:pt x="72427" y="59654"/>
                    <a:pt x="74507" y="61317"/>
                  </a:cubicBezTo>
                  <a:cubicBezTo>
                    <a:pt x="76587" y="62981"/>
                    <a:pt x="78785" y="65060"/>
                    <a:pt x="80924" y="67377"/>
                  </a:cubicBezTo>
                  <a:cubicBezTo>
                    <a:pt x="83063" y="69694"/>
                    <a:pt x="85439" y="73378"/>
                    <a:pt x="87340" y="75220"/>
                  </a:cubicBezTo>
                  <a:cubicBezTo>
                    <a:pt x="89241" y="77062"/>
                    <a:pt x="91499" y="77894"/>
                    <a:pt x="92331" y="78429"/>
                  </a:cubicBezTo>
                </a:path>
              </a:pathLst>
            </a:custGeom>
            <a:noFill/>
            <a:ln w="9525" cap="flat" cmpd="sng">
              <a:solidFill>
                <a:schemeClr val="dk2"/>
              </a:solidFill>
              <a:prstDash val="solid"/>
              <a:round/>
              <a:headEnd type="none" w="med" len="med"/>
              <a:tailEnd type="none" w="med" len="med"/>
            </a:ln>
          </p:spPr>
          <p:txBody>
            <a:bodyPr/>
            <a:lstStyle/>
            <a:p>
              <a:endParaRPr lang="en-GB" dirty="0"/>
            </a:p>
          </p:txBody>
        </p:sp>
      </p:grpSp>
      <p:sp>
        <p:nvSpPr>
          <p:cNvPr id="3" name="TextBox 2">
            <a:extLst>
              <a:ext uri="{FF2B5EF4-FFF2-40B4-BE49-F238E27FC236}">
                <a16:creationId xmlns:a16="http://schemas.microsoft.com/office/drawing/2014/main" id="{25E37D8B-E0C4-FF03-3B22-24D7C6CEF692}"/>
              </a:ext>
            </a:extLst>
          </p:cNvPr>
          <p:cNvSpPr txBox="1"/>
          <p:nvPr/>
        </p:nvSpPr>
        <p:spPr>
          <a:xfrm>
            <a:off x="846713" y="5627056"/>
            <a:ext cx="2413255" cy="369332"/>
          </a:xfrm>
          <a:prstGeom prst="rect">
            <a:avLst/>
          </a:prstGeom>
          <a:noFill/>
        </p:spPr>
        <p:txBody>
          <a:bodyPr wrap="square" rtlCol="0">
            <a:spAutoFit/>
          </a:bodyPr>
          <a:lstStyle/>
          <a:p>
            <a:r>
              <a:rPr lang="en-US" dirty="0"/>
              <a:t>Source: Own Authored</a:t>
            </a:r>
            <a:endParaRPr lang="LID4096"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37"/>
          <p:cNvSpPr txBox="1">
            <a:spLocks noGrp="1"/>
          </p:cNvSpPr>
          <p:nvPr>
            <p:ph type="title"/>
          </p:nvPr>
        </p:nvSpPr>
        <p:spPr>
          <a:xfrm>
            <a:off x="1981200" y="258168"/>
            <a:ext cx="8229600" cy="1143000"/>
          </a:xfrm>
          <a:prstGeom prst="rect">
            <a:avLst/>
          </a:prstGeom>
        </p:spPr>
        <p:txBody>
          <a:bodyPr spcFirstLastPara="1" vert="horz" wrap="square" lIns="91425" tIns="45700" rIns="91425" bIns="45700" rtlCol="0" anchor="ctr" anchorCtr="0">
            <a:noAutofit/>
          </a:bodyPr>
          <a:lstStyle/>
          <a:p>
            <a:pPr>
              <a:spcBef>
                <a:spcPts val="0"/>
              </a:spcBef>
            </a:pPr>
            <a:r>
              <a:rPr lang="en-GB" sz="3300" dirty="0"/>
              <a:t>Ronny’s Demand Curve for </a:t>
            </a:r>
            <a:br>
              <a:rPr lang="en-GB" sz="3300" dirty="0"/>
            </a:br>
            <a:r>
              <a:rPr lang="en-GB" sz="3300" dirty="0"/>
              <a:t>Pink Lady Apples</a:t>
            </a:r>
          </a:p>
        </p:txBody>
      </p:sp>
      <p:grpSp>
        <p:nvGrpSpPr>
          <p:cNvPr id="2" name="Group 1" descr="Graph illustrating price changes to demand curve.">
            <a:extLst>
              <a:ext uri="{FF2B5EF4-FFF2-40B4-BE49-F238E27FC236}">
                <a16:creationId xmlns:a16="http://schemas.microsoft.com/office/drawing/2014/main" id="{C48073DD-362C-8A4E-BA3D-E873927BEFCF}"/>
              </a:ext>
            </a:extLst>
          </p:cNvPr>
          <p:cNvGrpSpPr/>
          <p:nvPr/>
        </p:nvGrpSpPr>
        <p:grpSpPr>
          <a:xfrm>
            <a:off x="3297534" y="2138933"/>
            <a:ext cx="4883793" cy="4040300"/>
            <a:chOff x="1773533" y="2138933"/>
            <a:chExt cx="4883793" cy="4040300"/>
          </a:xfrm>
        </p:grpSpPr>
        <p:cxnSp>
          <p:nvCxnSpPr>
            <p:cNvPr id="356" name="Google Shape;356;p37"/>
            <p:cNvCxnSpPr/>
            <p:nvPr/>
          </p:nvCxnSpPr>
          <p:spPr>
            <a:xfrm flipH="1">
              <a:off x="2450789" y="2138933"/>
              <a:ext cx="9000" cy="3291600"/>
            </a:xfrm>
            <a:prstGeom prst="straightConnector1">
              <a:avLst/>
            </a:prstGeom>
            <a:noFill/>
            <a:ln w="9525" cap="flat" cmpd="sng">
              <a:solidFill>
                <a:schemeClr val="dk2"/>
              </a:solidFill>
              <a:prstDash val="solid"/>
              <a:round/>
              <a:headEnd type="none" w="med" len="med"/>
              <a:tailEnd type="none" w="med" len="med"/>
            </a:ln>
          </p:spPr>
        </p:cxnSp>
        <p:cxnSp>
          <p:nvCxnSpPr>
            <p:cNvPr id="357" name="Google Shape;357;p37"/>
            <p:cNvCxnSpPr/>
            <p:nvPr/>
          </p:nvCxnSpPr>
          <p:spPr>
            <a:xfrm rot="10800000">
              <a:off x="2459801" y="5430433"/>
              <a:ext cx="3261000" cy="34500"/>
            </a:xfrm>
            <a:prstGeom prst="straightConnector1">
              <a:avLst/>
            </a:prstGeom>
            <a:noFill/>
            <a:ln w="9525" cap="flat" cmpd="sng">
              <a:solidFill>
                <a:schemeClr val="dk2"/>
              </a:solidFill>
              <a:prstDash val="solid"/>
              <a:round/>
              <a:headEnd type="none" w="med" len="med"/>
              <a:tailEnd type="none" w="med" len="med"/>
            </a:ln>
          </p:spPr>
        </p:cxnSp>
        <p:sp>
          <p:nvSpPr>
            <p:cNvPr id="358" name="Google Shape;358;p37"/>
            <p:cNvSpPr txBox="1"/>
            <p:nvPr/>
          </p:nvSpPr>
          <p:spPr>
            <a:xfrm>
              <a:off x="4812626" y="5656333"/>
              <a:ext cx="1844700" cy="522900"/>
            </a:xfrm>
            <a:prstGeom prst="rect">
              <a:avLst/>
            </a:prstGeom>
            <a:noFill/>
            <a:ln>
              <a:noFill/>
            </a:ln>
          </p:spPr>
          <p:txBody>
            <a:bodyPr spcFirstLastPara="1" wrap="square" lIns="91425" tIns="91425" rIns="91425" bIns="91425" anchor="t" anchorCtr="0">
              <a:noAutofit/>
            </a:bodyPr>
            <a:lstStyle/>
            <a:p>
              <a:r>
                <a:rPr lang="en-GB" dirty="0"/>
                <a:t>Kilos of Pink Lady apples demanded</a:t>
              </a:r>
            </a:p>
          </p:txBody>
        </p:sp>
        <p:sp>
          <p:nvSpPr>
            <p:cNvPr id="359" name="Google Shape;359;p37"/>
            <p:cNvSpPr txBox="1"/>
            <p:nvPr/>
          </p:nvSpPr>
          <p:spPr>
            <a:xfrm>
              <a:off x="1773533" y="2305300"/>
              <a:ext cx="784200" cy="694500"/>
            </a:xfrm>
            <a:prstGeom prst="rect">
              <a:avLst/>
            </a:prstGeom>
            <a:noFill/>
            <a:ln>
              <a:noFill/>
            </a:ln>
          </p:spPr>
          <p:txBody>
            <a:bodyPr spcFirstLastPara="1" wrap="square" lIns="91425" tIns="91425" rIns="91425" bIns="91425" anchor="t" anchorCtr="0">
              <a:noAutofit/>
            </a:bodyPr>
            <a:lstStyle/>
            <a:p>
              <a:r>
                <a:rPr lang="en-GB" dirty="0">
                  <a:solidFill>
                    <a:srgbClr val="FF00FF"/>
                  </a:solidFill>
                </a:rPr>
                <a:t>P</a:t>
              </a:r>
              <a:r>
                <a:rPr lang="en-GB" baseline="-25000" dirty="0">
                  <a:solidFill>
                    <a:srgbClr val="FF00FF"/>
                  </a:solidFill>
                </a:rPr>
                <a:t>Pink</a:t>
              </a:r>
            </a:p>
          </p:txBody>
        </p:sp>
        <p:sp>
          <p:nvSpPr>
            <p:cNvPr id="360" name="Google Shape;360;p37"/>
            <p:cNvSpPr txBox="1"/>
            <p:nvPr/>
          </p:nvSpPr>
          <p:spPr>
            <a:xfrm>
              <a:off x="2184213" y="3729851"/>
              <a:ext cx="126600" cy="227100"/>
            </a:xfrm>
            <a:prstGeom prst="rect">
              <a:avLst/>
            </a:prstGeom>
            <a:noFill/>
            <a:ln>
              <a:noFill/>
            </a:ln>
          </p:spPr>
          <p:txBody>
            <a:bodyPr spcFirstLastPara="1" wrap="square" lIns="91425" tIns="91425" rIns="91425" bIns="91425" anchor="t" anchorCtr="0">
              <a:noAutofit/>
            </a:bodyPr>
            <a:lstStyle/>
            <a:p>
              <a:endParaRPr dirty="0"/>
            </a:p>
          </p:txBody>
        </p:sp>
        <p:sp>
          <p:nvSpPr>
            <p:cNvPr id="361" name="Google Shape;361;p37"/>
            <p:cNvSpPr/>
            <p:nvPr/>
          </p:nvSpPr>
          <p:spPr>
            <a:xfrm>
              <a:off x="2531087" y="2744967"/>
              <a:ext cx="2308275" cy="2614235"/>
            </a:xfrm>
            <a:custGeom>
              <a:avLst/>
              <a:gdLst/>
              <a:ahLst/>
              <a:cxnLst/>
              <a:rect l="l" t="t" r="r" b="b"/>
              <a:pathLst>
                <a:path w="92331" h="78429" extrusionOk="0">
                  <a:moveTo>
                    <a:pt x="0" y="0"/>
                  </a:moveTo>
                  <a:cubicBezTo>
                    <a:pt x="1783" y="1010"/>
                    <a:pt x="7011" y="3328"/>
                    <a:pt x="10695" y="6061"/>
                  </a:cubicBezTo>
                  <a:cubicBezTo>
                    <a:pt x="14379" y="8794"/>
                    <a:pt x="17646" y="12775"/>
                    <a:pt x="22102" y="16399"/>
                  </a:cubicBezTo>
                  <a:cubicBezTo>
                    <a:pt x="26558" y="20023"/>
                    <a:pt x="32857" y="24302"/>
                    <a:pt x="37432" y="27807"/>
                  </a:cubicBezTo>
                  <a:cubicBezTo>
                    <a:pt x="42007" y="31313"/>
                    <a:pt x="46581" y="34877"/>
                    <a:pt x="49552" y="37432"/>
                  </a:cubicBezTo>
                  <a:cubicBezTo>
                    <a:pt x="52523" y="39987"/>
                    <a:pt x="53830" y="41472"/>
                    <a:pt x="55256" y="43136"/>
                  </a:cubicBezTo>
                  <a:cubicBezTo>
                    <a:pt x="56682" y="44800"/>
                    <a:pt x="57039" y="46345"/>
                    <a:pt x="58108" y="47414"/>
                  </a:cubicBezTo>
                  <a:cubicBezTo>
                    <a:pt x="59178" y="48484"/>
                    <a:pt x="59950" y="47889"/>
                    <a:pt x="61673" y="49553"/>
                  </a:cubicBezTo>
                  <a:cubicBezTo>
                    <a:pt x="63396" y="51217"/>
                    <a:pt x="66307" y="55435"/>
                    <a:pt x="68446" y="57396"/>
                  </a:cubicBezTo>
                  <a:cubicBezTo>
                    <a:pt x="70585" y="59357"/>
                    <a:pt x="72427" y="59654"/>
                    <a:pt x="74507" y="61317"/>
                  </a:cubicBezTo>
                  <a:cubicBezTo>
                    <a:pt x="76587" y="62981"/>
                    <a:pt x="78785" y="65060"/>
                    <a:pt x="80924" y="67377"/>
                  </a:cubicBezTo>
                  <a:cubicBezTo>
                    <a:pt x="83063" y="69694"/>
                    <a:pt x="85439" y="73378"/>
                    <a:pt x="87340" y="75220"/>
                  </a:cubicBezTo>
                  <a:cubicBezTo>
                    <a:pt x="89241" y="77062"/>
                    <a:pt x="91499" y="77894"/>
                    <a:pt x="92331" y="78429"/>
                  </a:cubicBezTo>
                </a:path>
              </a:pathLst>
            </a:custGeom>
            <a:noFill/>
            <a:ln w="9525" cap="flat" cmpd="sng">
              <a:solidFill>
                <a:schemeClr val="dk2"/>
              </a:solidFill>
              <a:prstDash val="solid"/>
              <a:round/>
              <a:headEnd type="none" w="med" len="med"/>
              <a:tailEnd type="none" w="med" len="med"/>
            </a:ln>
          </p:spPr>
          <p:txBody>
            <a:bodyPr/>
            <a:lstStyle/>
            <a:p>
              <a:endParaRPr lang="en-GB" dirty="0"/>
            </a:p>
          </p:txBody>
        </p:sp>
      </p:grpSp>
      <p:sp>
        <p:nvSpPr>
          <p:cNvPr id="3" name="TextBox 2">
            <a:extLst>
              <a:ext uri="{FF2B5EF4-FFF2-40B4-BE49-F238E27FC236}">
                <a16:creationId xmlns:a16="http://schemas.microsoft.com/office/drawing/2014/main" id="{60D8FE48-B2ED-3E2A-AD44-8150754BF633}"/>
              </a:ext>
            </a:extLst>
          </p:cNvPr>
          <p:cNvSpPr txBox="1"/>
          <p:nvPr/>
        </p:nvSpPr>
        <p:spPr>
          <a:xfrm>
            <a:off x="846713" y="5627056"/>
            <a:ext cx="2413255" cy="369332"/>
          </a:xfrm>
          <a:prstGeom prst="rect">
            <a:avLst/>
          </a:prstGeom>
          <a:noFill/>
        </p:spPr>
        <p:txBody>
          <a:bodyPr wrap="square" rtlCol="0">
            <a:spAutoFit/>
          </a:bodyPr>
          <a:lstStyle/>
          <a:p>
            <a:r>
              <a:rPr lang="en-US" dirty="0"/>
              <a:t>Source: Own Authored</a:t>
            </a:r>
            <a:endParaRPr lang="LID4096"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51"/>
          <p:cNvSpPr/>
          <p:nvPr/>
        </p:nvSpPr>
        <p:spPr>
          <a:xfrm>
            <a:off x="1702250" y="528275"/>
            <a:ext cx="8591400" cy="5995500"/>
          </a:xfrm>
          <a:prstGeom prst="doubleWave">
            <a:avLst>
              <a:gd name="adj1" fmla="val 6250"/>
              <a:gd name="adj2"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buClr>
                <a:schemeClr val="dk1"/>
              </a:buClr>
              <a:buSzPts val="1100"/>
            </a:pPr>
            <a:r>
              <a:rPr lang="en-GB" sz="2800" b="1" dirty="0"/>
              <a:t>Properties of demand curves</a:t>
            </a:r>
          </a:p>
          <a:p>
            <a:pPr>
              <a:lnSpc>
                <a:spcPct val="115000"/>
              </a:lnSpc>
              <a:buClr>
                <a:schemeClr val="dk1"/>
              </a:buClr>
              <a:buSzPts val="1100"/>
            </a:pPr>
            <a:endParaRPr lang="en-GB" dirty="0">
              <a:solidFill>
                <a:schemeClr val="dk2"/>
              </a:solidFill>
            </a:endParaRPr>
          </a:p>
          <a:p>
            <a:pPr marL="457200" indent="-342900">
              <a:lnSpc>
                <a:spcPct val="115000"/>
              </a:lnSpc>
              <a:spcBef>
                <a:spcPts val="1600"/>
              </a:spcBef>
              <a:buClr>
                <a:srgbClr val="000000"/>
              </a:buClr>
              <a:buSzPts val="1800"/>
              <a:buChar char="●"/>
            </a:pPr>
            <a:r>
              <a:rPr lang="en-GB" dirty="0"/>
              <a:t>Demand is derived when </a:t>
            </a:r>
            <a:r>
              <a:rPr lang="en-GB" u="sng" dirty="0"/>
              <a:t>holding fixed</a:t>
            </a:r>
            <a:r>
              <a:rPr lang="en-GB" dirty="0"/>
              <a:t> prices of other products as well as income and tastes.</a:t>
            </a:r>
          </a:p>
          <a:p>
            <a:pPr marL="457200" indent="-342900">
              <a:lnSpc>
                <a:spcPct val="115000"/>
              </a:lnSpc>
              <a:buClr>
                <a:srgbClr val="000000"/>
              </a:buClr>
              <a:buSzPts val="1800"/>
              <a:buChar char="●"/>
            </a:pPr>
            <a:r>
              <a:rPr lang="en-GB" dirty="0"/>
              <a:t>Are demand curves always downward-sloping? </a:t>
            </a:r>
          </a:p>
          <a:p>
            <a:pPr marL="914400" lvl="1" indent="-317500">
              <a:lnSpc>
                <a:spcPct val="115000"/>
              </a:lnSpc>
              <a:buClr>
                <a:srgbClr val="000000"/>
              </a:buClr>
              <a:buSzPts val="1400"/>
              <a:buChar char="○"/>
            </a:pPr>
            <a:r>
              <a:rPr lang="en-GB" b="1" dirty="0"/>
              <a:t>Giffen goods</a:t>
            </a:r>
            <a:endParaRPr lang="en-GB" dirty="0"/>
          </a:p>
          <a:p>
            <a:pPr marL="914400" lvl="1" indent="-317500">
              <a:lnSpc>
                <a:spcPct val="115000"/>
              </a:lnSpc>
              <a:buClr>
                <a:srgbClr val="000000"/>
              </a:buClr>
              <a:buSzPts val="1400"/>
              <a:buChar char="○"/>
            </a:pPr>
            <a:r>
              <a:rPr lang="en-GB" dirty="0"/>
              <a:t>Income and substitution effects of price changes</a:t>
            </a:r>
          </a:p>
          <a:p>
            <a:pPr marL="457200" indent="-342900">
              <a:lnSpc>
                <a:spcPct val="115000"/>
              </a:lnSpc>
              <a:buClr>
                <a:srgbClr val="000000"/>
              </a:buClr>
              <a:buSzPts val="1800"/>
              <a:buChar char="●"/>
            </a:pPr>
            <a:r>
              <a:rPr lang="en-GB" b="1" dirty="0"/>
              <a:t>Elasticities</a:t>
            </a:r>
          </a:p>
          <a:p>
            <a:pPr marL="914400" lvl="1" indent="-317500">
              <a:lnSpc>
                <a:spcPct val="115000"/>
              </a:lnSpc>
              <a:buClr>
                <a:srgbClr val="000000"/>
              </a:buClr>
              <a:buSzPts val="1400"/>
              <a:buChar char="○"/>
            </a:pPr>
            <a:r>
              <a:rPr lang="en-GB" dirty="0"/>
              <a:t>“By what percentage does demand decrease when the price increases by 10%?”</a:t>
            </a:r>
            <a:endParaRPr lang="en-GB" dirty="0">
              <a:solidFill>
                <a:schemeClr val="dk2"/>
              </a:solidFill>
            </a:endParaRPr>
          </a:p>
          <a:p>
            <a:pPr>
              <a:spcBef>
                <a:spcPts val="1600"/>
              </a:spcBef>
            </a:pP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sp>
        <p:nvSpPr>
          <p:cNvPr id="599" name="Google Shape;599;p52"/>
          <p:cNvSpPr txBox="1">
            <a:spLocks noGrp="1"/>
          </p:cNvSpPr>
          <p:nvPr>
            <p:ph type="body" idx="1"/>
          </p:nvPr>
        </p:nvSpPr>
        <p:spPr>
          <a:xfrm>
            <a:off x="2246313" y="2057400"/>
            <a:ext cx="7772400" cy="1500300"/>
          </a:xfrm>
          <a:prstGeom prst="rect">
            <a:avLst/>
          </a:prstGeom>
          <a:noFill/>
          <a:ln>
            <a:noFill/>
          </a:ln>
        </p:spPr>
        <p:txBody>
          <a:bodyPr spcFirstLastPara="1" vert="horz" wrap="square" lIns="91425" tIns="45700" rIns="91425" bIns="45700" rtlCol="0" anchor="b" anchorCtr="0">
            <a:noAutofit/>
          </a:bodyPr>
          <a:lstStyle/>
          <a:p>
            <a:pPr marL="0" indent="0">
              <a:spcBef>
                <a:spcPts val="0"/>
              </a:spcBef>
              <a:buClr>
                <a:schemeClr val="dk1"/>
              </a:buClr>
              <a:buSzPts val="4400"/>
            </a:pPr>
            <a:r>
              <a:rPr lang="en-GB" sz="2400" dirty="0"/>
              <a:t>Deriving the Demand Curve and Analysing Its Properties</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pic>
        <p:nvPicPr>
          <p:cNvPr id="185" name="Google Shape;185;p27" descr="Graph of a typical demand curve. The x-axis is quantity demanded and the y-axis is price."/>
          <p:cNvPicPr preferRelativeResize="0"/>
          <p:nvPr/>
        </p:nvPicPr>
        <p:blipFill>
          <a:blip r:embed="rId3">
            <a:alphaModFix/>
          </a:blip>
          <a:stretch>
            <a:fillRect/>
          </a:stretch>
        </p:blipFill>
        <p:spPr>
          <a:xfrm>
            <a:off x="6796525" y="3069134"/>
            <a:ext cx="3559776" cy="2118925"/>
          </a:xfrm>
          <a:prstGeom prst="rect">
            <a:avLst/>
          </a:prstGeom>
          <a:noFill/>
          <a:ln>
            <a:noFill/>
          </a:ln>
        </p:spPr>
      </p:pic>
      <p:sp>
        <p:nvSpPr>
          <p:cNvPr id="186" name="Google Shape;186;p27"/>
          <p:cNvSpPr txBox="1"/>
          <p:nvPr/>
        </p:nvSpPr>
        <p:spPr>
          <a:xfrm>
            <a:off x="1837975" y="2265467"/>
            <a:ext cx="4908600" cy="4334100"/>
          </a:xfrm>
          <a:prstGeom prst="rect">
            <a:avLst/>
          </a:prstGeom>
          <a:noFill/>
          <a:ln>
            <a:noFill/>
          </a:ln>
        </p:spPr>
        <p:txBody>
          <a:bodyPr spcFirstLastPara="1" wrap="square" lIns="91425" tIns="91425" rIns="91425" bIns="91425" anchor="t" anchorCtr="0">
            <a:noAutofit/>
          </a:bodyPr>
          <a:lstStyle/>
          <a:p>
            <a:endParaRPr lang="en-GB" dirty="0">
              <a:solidFill>
                <a:schemeClr val="dk1"/>
              </a:solidFill>
            </a:endParaRPr>
          </a:p>
          <a:p>
            <a:pPr marL="457200" indent="-381000">
              <a:buClr>
                <a:schemeClr val="dk1"/>
              </a:buClr>
              <a:buSzPts val="2400"/>
              <a:buChar char="●"/>
            </a:pPr>
            <a:r>
              <a:rPr lang="en-GB" sz="2400" dirty="0">
                <a:solidFill>
                  <a:schemeClr val="dk1"/>
                </a:solidFill>
              </a:rPr>
              <a:t>How do we know what it should look like?</a:t>
            </a:r>
          </a:p>
          <a:p>
            <a:pPr marL="914400" lvl="1" indent="-381000">
              <a:buClr>
                <a:schemeClr val="dk1"/>
              </a:buClr>
              <a:buSzPts val="2400"/>
              <a:buChar char="○"/>
            </a:pPr>
            <a:r>
              <a:rPr lang="en-GB" sz="2400" b="1" dirty="0">
                <a:solidFill>
                  <a:schemeClr val="dk1"/>
                </a:solidFill>
              </a:rPr>
              <a:t>Theory:</a:t>
            </a:r>
            <a:r>
              <a:rPr lang="en-GB" sz="2400" dirty="0">
                <a:solidFill>
                  <a:schemeClr val="dk1"/>
                </a:solidFill>
              </a:rPr>
              <a:t> We can come up with explanations of what it should look like.</a:t>
            </a:r>
          </a:p>
          <a:p>
            <a:pPr marL="914400" lvl="1" indent="-381000">
              <a:buClr>
                <a:schemeClr val="dk1"/>
              </a:buClr>
              <a:buSzPts val="2400"/>
              <a:buChar char="○"/>
            </a:pPr>
            <a:r>
              <a:rPr lang="en-GB" sz="2400" b="1" dirty="0">
                <a:solidFill>
                  <a:schemeClr val="dk1"/>
                </a:solidFill>
              </a:rPr>
              <a:t>Empirics:</a:t>
            </a:r>
            <a:r>
              <a:rPr lang="en-GB" sz="2400" dirty="0">
                <a:solidFill>
                  <a:schemeClr val="dk1"/>
                </a:solidFill>
              </a:rPr>
              <a:t> We can use data to measure the demand function.</a:t>
            </a:r>
            <a:endParaRPr lang="en-GB" sz="2600" i="1" dirty="0">
              <a:solidFill>
                <a:schemeClr val="dk1"/>
              </a:solidFill>
            </a:endParaRPr>
          </a:p>
          <a:p>
            <a:endParaRPr lang="en-GB" dirty="0">
              <a:solidFill>
                <a:schemeClr val="dk1"/>
              </a:solidFill>
            </a:endParaRPr>
          </a:p>
          <a:p>
            <a:endParaRPr lang="en-GB" dirty="0">
              <a:solidFill>
                <a:schemeClr val="dk1"/>
              </a:solidFill>
            </a:endParaRPr>
          </a:p>
          <a:p>
            <a:endParaRPr lang="en-GB" dirty="0">
              <a:solidFill>
                <a:schemeClr val="dk1"/>
              </a:solidFill>
            </a:endParaRPr>
          </a:p>
          <a:p>
            <a:endParaRPr lang="en-GB" dirty="0"/>
          </a:p>
        </p:txBody>
      </p:sp>
      <p:sp>
        <p:nvSpPr>
          <p:cNvPr id="187" name="Google Shape;187;p27"/>
          <p:cNvSpPr txBox="1">
            <a:spLocks noGrp="1"/>
          </p:cNvSpPr>
          <p:nvPr>
            <p:ph type="title"/>
          </p:nvPr>
        </p:nvSpPr>
        <p:spPr>
          <a:xfrm>
            <a:off x="1868000" y="473100"/>
            <a:ext cx="8229600" cy="1143000"/>
          </a:xfrm>
          <a:prstGeom prst="rect">
            <a:avLst/>
          </a:prstGeom>
        </p:spPr>
        <p:txBody>
          <a:bodyPr spcFirstLastPara="1" vert="horz" wrap="square" lIns="91425" tIns="45700" rIns="91425" bIns="45700" rtlCol="0" anchor="ctr" anchorCtr="0">
            <a:noAutofit/>
          </a:bodyPr>
          <a:lstStyle/>
          <a:p>
            <a:pPr lvl="0"/>
            <a:r>
              <a:rPr lang="en-GB" sz="4500" dirty="0"/>
              <a:t>The Demand Curve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g754d7e1f1c_0_0"/>
          <p:cNvSpPr txBox="1">
            <a:spLocks noGrp="1"/>
          </p:cNvSpPr>
          <p:nvPr>
            <p:ph type="title"/>
          </p:nvPr>
        </p:nvSpPr>
        <p:spPr>
          <a:prstGeom prst="rect">
            <a:avLst/>
          </a:prstGeom>
          <a:noFill/>
          <a:ln>
            <a:noFill/>
          </a:ln>
        </p:spPr>
        <p:txBody>
          <a:bodyPr spcFirstLastPara="1" vert="horz" wrap="square" lIns="92075" tIns="46025" rIns="92075" bIns="46025" rtlCol="0" anchor="ctr" anchorCtr="0">
            <a:noAutofit/>
          </a:bodyPr>
          <a:lstStyle/>
          <a:p>
            <a:pPr>
              <a:spcBef>
                <a:spcPts val="0"/>
              </a:spcBef>
              <a:buClr>
                <a:srgbClr val="003399"/>
              </a:buClr>
              <a:buSzPts val="4400"/>
            </a:pPr>
            <a:r>
              <a:rPr lang="en-GB" sz="3600" dirty="0">
                <a:solidFill>
                  <a:srgbClr val="000000"/>
                </a:solidFill>
              </a:rPr>
              <a:t>Economic Principles</a:t>
            </a:r>
            <a:endParaRPr lang="en-GB" dirty="0"/>
          </a:p>
        </p:txBody>
      </p:sp>
      <p:sp>
        <p:nvSpPr>
          <p:cNvPr id="65" name="Google Shape;65;g754d7e1f1c_0_0"/>
          <p:cNvSpPr txBox="1">
            <a:spLocks noGrp="1"/>
          </p:cNvSpPr>
          <p:nvPr>
            <p:ph type="body" idx="1"/>
          </p:nvPr>
        </p:nvSpPr>
        <p:spPr>
          <a:prstGeom prst="rect">
            <a:avLst/>
          </a:prstGeom>
          <a:noFill/>
          <a:ln>
            <a:noFill/>
          </a:ln>
        </p:spPr>
        <p:txBody>
          <a:bodyPr spcFirstLastPara="1" vert="horz" wrap="square" lIns="92075" tIns="46025" rIns="92075" bIns="46025" rtlCol="0" anchor="t" anchorCtr="0">
            <a:noAutofit/>
          </a:bodyPr>
          <a:lstStyle/>
          <a:p>
            <a:pPr marL="342900" indent="-342900">
              <a:lnSpc>
                <a:spcPct val="90000"/>
              </a:lnSpc>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a:p>
            <a:pPr marL="342900" indent="-165100">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p:txBody>
      </p:sp>
      <p:sp>
        <p:nvSpPr>
          <p:cNvPr id="66" name="Google Shape;66;g754d7e1f1c_0_0"/>
          <p:cNvSpPr txBox="1"/>
          <p:nvPr/>
        </p:nvSpPr>
        <p:spPr>
          <a:xfrm>
            <a:off x="2209800" y="6400800"/>
            <a:ext cx="3048000" cy="457200"/>
          </a:xfrm>
          <a:prstGeom prst="rect">
            <a:avLst/>
          </a:prstGeom>
          <a:noFill/>
          <a:ln>
            <a:noFill/>
          </a:ln>
        </p:spPr>
        <p:txBody>
          <a:bodyPr spcFirstLastPara="1" wrap="square" lIns="91425" tIns="45700" rIns="91425" bIns="45700" anchor="t" anchorCtr="0">
            <a:noAutofit/>
          </a:bodyPr>
          <a:lstStyle/>
          <a:p>
            <a:pPr>
              <a:buClr>
                <a:srgbClr val="000000"/>
              </a:buClr>
              <a:buSzPts val="2400"/>
            </a:pPr>
            <a:endParaRPr sz="2400" dirty="0">
              <a:solidFill>
                <a:schemeClr val="dk1"/>
              </a:solidFill>
              <a:latin typeface="Times New Roman"/>
              <a:ea typeface="Times New Roman"/>
              <a:cs typeface="Times New Roman"/>
              <a:sym typeface="Times New Roman"/>
            </a:endParaRPr>
          </a:p>
        </p:txBody>
      </p:sp>
      <p:sp>
        <p:nvSpPr>
          <p:cNvPr id="67" name="Google Shape;67;g754d7e1f1c_0_0"/>
          <p:cNvSpPr txBox="1"/>
          <p:nvPr/>
        </p:nvSpPr>
        <p:spPr>
          <a:xfrm>
            <a:off x="1816825" y="2450968"/>
            <a:ext cx="8698800" cy="3116231"/>
          </a:xfrm>
          <a:prstGeom prst="rect">
            <a:avLst/>
          </a:prstGeom>
          <a:noFill/>
          <a:ln>
            <a:noFill/>
          </a:ln>
        </p:spPr>
        <p:txBody>
          <a:bodyPr spcFirstLastPara="1" wrap="square" lIns="91425" tIns="91425" rIns="91425" bIns="91425" anchor="t" anchorCtr="0">
            <a:noAutofit/>
          </a:bodyPr>
          <a:lstStyle/>
          <a:p>
            <a:pPr marL="457200" indent="-381000">
              <a:buClr>
                <a:srgbClr val="434343"/>
              </a:buClr>
              <a:buSzPts val="2400"/>
              <a:buFont typeface="Arial"/>
              <a:buAutoNum type="arabicPeriod"/>
            </a:pPr>
            <a:endParaRPr lang="en-GB" sz="2400" b="1" dirty="0">
              <a:solidFill>
                <a:srgbClr val="000000"/>
              </a:solidFill>
              <a:latin typeface="Arial"/>
              <a:ea typeface="Arial"/>
              <a:cs typeface="Arial"/>
              <a:sym typeface="Arial"/>
            </a:endParaRPr>
          </a:p>
          <a:p>
            <a:pPr marL="457200" indent="-381000">
              <a:buClr>
                <a:srgbClr val="434343"/>
              </a:buClr>
              <a:buSzPts val="2400"/>
              <a:buFont typeface="Arial"/>
              <a:buAutoNum type="arabicPeriod"/>
            </a:pPr>
            <a:r>
              <a:rPr lang="en-GB" sz="2400" b="1" dirty="0">
                <a:solidFill>
                  <a:srgbClr val="000000"/>
                </a:solidFill>
                <a:latin typeface="Arial"/>
                <a:ea typeface="Arial"/>
                <a:cs typeface="Arial"/>
                <a:sym typeface="Arial"/>
              </a:rPr>
              <a:t>Rationality</a:t>
            </a:r>
            <a:r>
              <a:rPr lang="en-GB" sz="2400" dirty="0">
                <a:solidFill>
                  <a:srgbClr val="000000"/>
                </a:solidFill>
                <a:latin typeface="Arial"/>
                <a:ea typeface="Arial"/>
                <a:cs typeface="Arial"/>
                <a:sym typeface="Arial"/>
              </a:rPr>
              <a:t>: </a:t>
            </a:r>
            <a:r>
              <a:rPr lang="en-GB" sz="2400" dirty="0"/>
              <a:t>p</a:t>
            </a:r>
            <a:r>
              <a:rPr lang="en-GB" sz="2400" dirty="0">
                <a:solidFill>
                  <a:srgbClr val="000000"/>
                </a:solidFill>
                <a:latin typeface="Arial"/>
                <a:ea typeface="Arial"/>
                <a:cs typeface="Arial"/>
                <a:sym typeface="Arial"/>
              </a:rPr>
              <a:t>eople decide what to do by weighing all of the known </a:t>
            </a:r>
            <a:r>
              <a:rPr lang="en-GB" sz="2400" u="sng" dirty="0">
                <a:solidFill>
                  <a:srgbClr val="000000"/>
                </a:solidFill>
                <a:latin typeface="Arial"/>
                <a:ea typeface="Arial"/>
                <a:cs typeface="Arial"/>
                <a:sym typeface="Arial"/>
              </a:rPr>
              <a:t>pros</a:t>
            </a:r>
            <a:r>
              <a:rPr lang="en-GB" sz="2400" dirty="0">
                <a:solidFill>
                  <a:srgbClr val="000000"/>
                </a:solidFill>
                <a:latin typeface="Arial"/>
                <a:ea typeface="Arial"/>
                <a:cs typeface="Arial"/>
                <a:sym typeface="Arial"/>
              </a:rPr>
              <a:t> and </a:t>
            </a:r>
            <a:r>
              <a:rPr lang="en-GB" sz="2400" u="sng" dirty="0">
                <a:solidFill>
                  <a:srgbClr val="000000"/>
                </a:solidFill>
                <a:latin typeface="Arial"/>
                <a:ea typeface="Arial"/>
                <a:cs typeface="Arial"/>
                <a:sym typeface="Arial"/>
              </a:rPr>
              <a:t>cons</a:t>
            </a:r>
            <a:r>
              <a:rPr lang="en-GB" sz="2400" dirty="0">
                <a:solidFill>
                  <a:srgbClr val="000000"/>
                </a:solidFill>
                <a:latin typeface="Arial"/>
                <a:ea typeface="Arial"/>
                <a:cs typeface="Arial"/>
                <a:sym typeface="Arial"/>
              </a:rPr>
              <a:t> of the different options and picking the best option</a:t>
            </a:r>
          </a:p>
          <a:p>
            <a:pPr marL="457200" indent="-381000">
              <a:buClr>
                <a:srgbClr val="000000"/>
              </a:buClr>
              <a:buSzPts val="2400"/>
              <a:buFont typeface="Arial"/>
              <a:buAutoNum type="arabicPeriod"/>
            </a:pPr>
            <a:r>
              <a:rPr lang="en-GB" sz="2400" b="1" dirty="0">
                <a:solidFill>
                  <a:srgbClr val="000000"/>
                </a:solidFill>
                <a:latin typeface="Arial"/>
                <a:ea typeface="Arial"/>
                <a:cs typeface="Arial"/>
                <a:sym typeface="Arial"/>
              </a:rPr>
              <a:t>Equilibrium</a:t>
            </a:r>
            <a:r>
              <a:rPr lang="en-GB" sz="2400" dirty="0">
                <a:solidFill>
                  <a:srgbClr val="000000"/>
                </a:solidFill>
                <a:latin typeface="Arial"/>
                <a:ea typeface="Arial"/>
                <a:cs typeface="Arial"/>
                <a:sym typeface="Arial"/>
              </a:rPr>
              <a:t>: a situation in which everyone is </a:t>
            </a:r>
            <a:r>
              <a:rPr lang="en-GB" sz="2400" u="sng" dirty="0">
                <a:solidFill>
                  <a:srgbClr val="000000"/>
                </a:solidFill>
                <a:latin typeface="Arial"/>
                <a:ea typeface="Arial"/>
                <a:cs typeface="Arial"/>
                <a:sym typeface="Arial"/>
              </a:rPr>
              <a:t>simultaneously optimising</a:t>
            </a:r>
            <a:r>
              <a:rPr lang="en-GB" sz="2400" dirty="0">
                <a:solidFill>
                  <a:srgbClr val="000000"/>
                </a:solidFill>
                <a:latin typeface="Arial"/>
                <a:ea typeface="Arial"/>
                <a:cs typeface="Arial"/>
                <a:sym typeface="Arial"/>
              </a:rPr>
              <a:t>, i.e. when no individual thinks he/she has another course of available action that is better for them</a:t>
            </a:r>
          </a:p>
        </p:txBody>
      </p:sp>
    </p:spTree>
    <p:extLst>
      <p:ext uri="{BB962C8B-B14F-4D97-AF65-F5344CB8AC3E}">
        <p14:creationId xmlns:p14="http://schemas.microsoft.com/office/powerpoint/2010/main" val="10595210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5" name="Google Shape;75;g754d7e1f1c_0_138"/>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SzPts val="1800"/>
            </a:pPr>
            <a:r>
              <a:rPr lang="en-GB" sz="3000" dirty="0"/>
              <a:t>Rationality and Equilibrium in the Market</a:t>
            </a:r>
          </a:p>
        </p:txBody>
      </p:sp>
      <p:sp>
        <p:nvSpPr>
          <p:cNvPr id="72" name="Google Shape;72;g754d7e1f1c_0_138"/>
          <p:cNvSpPr txBox="1">
            <a:spLocks noGrp="1"/>
          </p:cNvSpPr>
          <p:nvPr>
            <p:ph type="body" idx="1"/>
          </p:nvPr>
        </p:nvSpPr>
        <p:spPr>
          <a:xfrm>
            <a:off x="1981200" y="1387498"/>
            <a:ext cx="8229600" cy="4525963"/>
          </a:xfrm>
          <a:prstGeom prst="rect">
            <a:avLst/>
          </a:prstGeom>
          <a:noFill/>
          <a:ln>
            <a:noFill/>
          </a:ln>
        </p:spPr>
        <p:txBody>
          <a:bodyPr spcFirstLastPara="1" vert="horz" wrap="square" lIns="92075" tIns="46025" rIns="92075" bIns="46025" rtlCol="0" anchor="t" anchorCtr="0">
            <a:noAutofit/>
          </a:bodyPr>
          <a:lstStyle/>
          <a:p>
            <a:pPr marL="342900" indent="-342900">
              <a:lnSpc>
                <a:spcPct val="90000"/>
              </a:lnSpc>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a:p>
            <a:pPr marL="342900" indent="-165100">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p:txBody>
      </p:sp>
      <p:sp>
        <p:nvSpPr>
          <p:cNvPr id="73" name="Google Shape;73;g754d7e1f1c_0_138"/>
          <p:cNvSpPr txBox="1"/>
          <p:nvPr/>
        </p:nvSpPr>
        <p:spPr>
          <a:xfrm>
            <a:off x="2209800" y="6400800"/>
            <a:ext cx="3048000" cy="457200"/>
          </a:xfrm>
          <a:prstGeom prst="rect">
            <a:avLst/>
          </a:prstGeom>
          <a:noFill/>
          <a:ln>
            <a:noFill/>
          </a:ln>
        </p:spPr>
        <p:txBody>
          <a:bodyPr spcFirstLastPara="1" wrap="square" lIns="91425" tIns="45700" rIns="91425" bIns="45700" anchor="t" anchorCtr="0">
            <a:noAutofit/>
          </a:bodyPr>
          <a:lstStyle/>
          <a:p>
            <a:pPr>
              <a:buClr>
                <a:srgbClr val="000000"/>
              </a:buClr>
              <a:buSzPts val="2400"/>
            </a:pPr>
            <a:endParaRPr sz="2400" dirty="0">
              <a:solidFill>
                <a:schemeClr val="dk1"/>
              </a:solidFill>
              <a:latin typeface="Times New Roman"/>
              <a:ea typeface="Times New Roman"/>
              <a:cs typeface="Times New Roman"/>
              <a:sym typeface="Times New Roman"/>
            </a:endParaRPr>
          </a:p>
        </p:txBody>
      </p:sp>
      <p:pic>
        <p:nvPicPr>
          <p:cNvPr id="74" name="Google Shape;74;g754d7e1f1c_0_138" descr="graph where the x-axis represents quantity and y-axis price. Demand connects the x- and y-axis and supply intersects demand."/>
          <p:cNvPicPr preferRelativeResize="0"/>
          <p:nvPr/>
        </p:nvPicPr>
        <p:blipFill rotWithShape="1">
          <a:blip r:embed="rId3">
            <a:alphaModFix amt="24000"/>
            <a:extLst>
              <a:ext uri="{BEBA8EAE-BF5A-486C-A8C5-ECC9F3942E4B}">
                <a14:imgProps xmlns:a14="http://schemas.microsoft.com/office/drawing/2010/main">
                  <a14:imgLayer r:embed="rId4">
                    <a14:imgEffect>
                      <a14:colorTemperature colorTemp="10250"/>
                    </a14:imgEffect>
                    <a14:imgEffect>
                      <a14:saturation sat="291000"/>
                    </a14:imgEffect>
                  </a14:imgLayer>
                </a14:imgProps>
              </a:ext>
            </a:extLst>
          </a:blip>
          <a:srcRect/>
          <a:stretch/>
        </p:blipFill>
        <p:spPr>
          <a:xfrm>
            <a:off x="2783950" y="1547300"/>
            <a:ext cx="5060350" cy="5222552"/>
          </a:xfrm>
          <a:prstGeom prst="rect">
            <a:avLst/>
          </a:prstGeom>
          <a:noFill/>
          <a:ln>
            <a:noFill/>
          </a:ln>
        </p:spPr>
      </p:pic>
      <p:sp>
        <p:nvSpPr>
          <p:cNvPr id="2" name="TextBox 1">
            <a:extLst>
              <a:ext uri="{FF2B5EF4-FFF2-40B4-BE49-F238E27FC236}">
                <a16:creationId xmlns:a16="http://schemas.microsoft.com/office/drawing/2014/main" id="{F9749020-3EA5-EB3C-F8FC-737586502E89}"/>
              </a:ext>
            </a:extLst>
          </p:cNvPr>
          <p:cNvSpPr txBox="1"/>
          <p:nvPr/>
        </p:nvSpPr>
        <p:spPr>
          <a:xfrm>
            <a:off x="846713" y="5627056"/>
            <a:ext cx="2413255" cy="369332"/>
          </a:xfrm>
          <a:prstGeom prst="rect">
            <a:avLst/>
          </a:prstGeom>
          <a:noFill/>
        </p:spPr>
        <p:txBody>
          <a:bodyPr wrap="square" rtlCol="0">
            <a:spAutoFit/>
          </a:bodyPr>
          <a:lstStyle/>
          <a:p>
            <a:r>
              <a:rPr lang="en-US" dirty="0"/>
              <a:t>Source: Own Authored</a:t>
            </a:r>
            <a:endParaRPr lang="LID4096" dirty="0"/>
          </a:p>
        </p:txBody>
      </p:sp>
    </p:spTree>
    <p:extLst>
      <p:ext uri="{BB962C8B-B14F-4D97-AF65-F5344CB8AC3E}">
        <p14:creationId xmlns:p14="http://schemas.microsoft.com/office/powerpoint/2010/main" val="3063597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4" name="Google Shape;84;g754d7e1f1c_0_8"/>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SzPts val="1800"/>
            </a:pPr>
            <a:r>
              <a:rPr lang="en-GB" sz="3000" dirty="0"/>
              <a:t>Rationality and Equilibrium in the Market</a:t>
            </a:r>
          </a:p>
        </p:txBody>
      </p:sp>
      <p:sp>
        <p:nvSpPr>
          <p:cNvPr id="80" name="Google Shape;80;g754d7e1f1c_0_8"/>
          <p:cNvSpPr txBox="1">
            <a:spLocks noGrp="1"/>
          </p:cNvSpPr>
          <p:nvPr>
            <p:ph type="body" idx="1"/>
          </p:nvPr>
        </p:nvSpPr>
        <p:spPr>
          <a:prstGeom prst="rect">
            <a:avLst/>
          </a:prstGeom>
          <a:noFill/>
          <a:ln>
            <a:noFill/>
          </a:ln>
        </p:spPr>
        <p:txBody>
          <a:bodyPr spcFirstLastPara="1" vert="horz" wrap="square" lIns="92075" tIns="46025" rIns="92075" bIns="46025" rtlCol="0" anchor="t" anchorCtr="0">
            <a:noAutofit/>
          </a:bodyPr>
          <a:lstStyle/>
          <a:p>
            <a:pPr marL="342900" indent="-342900">
              <a:lnSpc>
                <a:spcPct val="90000"/>
              </a:lnSpc>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a:p>
            <a:pPr marL="342900" indent="-165100">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p:txBody>
      </p:sp>
      <p:sp>
        <p:nvSpPr>
          <p:cNvPr id="81" name="Google Shape;81;g754d7e1f1c_0_8"/>
          <p:cNvSpPr txBox="1"/>
          <p:nvPr/>
        </p:nvSpPr>
        <p:spPr>
          <a:xfrm>
            <a:off x="2209800" y="6400800"/>
            <a:ext cx="3048000" cy="457200"/>
          </a:xfrm>
          <a:prstGeom prst="rect">
            <a:avLst/>
          </a:prstGeom>
          <a:noFill/>
          <a:ln>
            <a:noFill/>
          </a:ln>
        </p:spPr>
        <p:txBody>
          <a:bodyPr spcFirstLastPara="1" wrap="square" lIns="91425" tIns="45700" rIns="91425" bIns="45700" anchor="t" anchorCtr="0">
            <a:noAutofit/>
          </a:bodyPr>
          <a:lstStyle/>
          <a:p>
            <a:pPr>
              <a:buClr>
                <a:srgbClr val="000000"/>
              </a:buClr>
              <a:buSzPts val="2400"/>
            </a:pPr>
            <a:endParaRPr sz="2400" dirty="0">
              <a:solidFill>
                <a:schemeClr val="dk1"/>
              </a:solidFill>
              <a:latin typeface="Times New Roman"/>
              <a:ea typeface="Times New Roman"/>
              <a:cs typeface="Times New Roman"/>
              <a:sym typeface="Times New Roman"/>
            </a:endParaRPr>
          </a:p>
        </p:txBody>
      </p:sp>
      <p:pic>
        <p:nvPicPr>
          <p:cNvPr id="82" name="Google Shape;82;g754d7e1f1c_0_8" descr="Graph where the x-axis represents quantity and y-axis price. Demand connects the x- and y-axis and supply intersects demand.  "/>
          <p:cNvPicPr preferRelativeResize="0"/>
          <p:nvPr/>
        </p:nvPicPr>
        <p:blipFill rotWithShape="1">
          <a:blip r:embed="rId3">
            <a:alphaModFix amt="24000"/>
          </a:blip>
          <a:srcRect/>
          <a:stretch/>
        </p:blipFill>
        <p:spPr>
          <a:xfrm>
            <a:off x="2783950" y="1547300"/>
            <a:ext cx="5060350" cy="5222552"/>
          </a:xfrm>
          <a:prstGeom prst="rect">
            <a:avLst/>
          </a:prstGeom>
          <a:noFill/>
          <a:ln>
            <a:noFill/>
          </a:ln>
        </p:spPr>
      </p:pic>
      <p:cxnSp>
        <p:nvCxnSpPr>
          <p:cNvPr id="83" name="Google Shape;83;g754d7e1f1c_0_8"/>
          <p:cNvCxnSpPr/>
          <p:nvPr/>
        </p:nvCxnSpPr>
        <p:spPr>
          <a:xfrm flipH="1">
            <a:off x="4193625" y="2480950"/>
            <a:ext cx="1273500" cy="877500"/>
          </a:xfrm>
          <a:prstGeom prst="straightConnector1">
            <a:avLst/>
          </a:prstGeom>
          <a:noFill/>
          <a:ln w="28575" cap="flat" cmpd="sng">
            <a:solidFill>
              <a:schemeClr val="dk2"/>
            </a:solidFill>
            <a:prstDash val="solid"/>
            <a:round/>
            <a:headEnd type="none" w="sm" len="sm"/>
            <a:tailEnd type="triangle" w="med" len="med"/>
          </a:ln>
        </p:spPr>
      </p:cxnSp>
      <p:sp>
        <p:nvSpPr>
          <p:cNvPr id="85" name="Google Shape;85;g754d7e1f1c_0_8"/>
          <p:cNvSpPr/>
          <p:nvPr/>
        </p:nvSpPr>
        <p:spPr>
          <a:xfrm>
            <a:off x="5665225" y="2009300"/>
            <a:ext cx="4167900" cy="877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buClr>
                <a:schemeClr val="dk1"/>
              </a:buClr>
              <a:buSzPts val="1100"/>
            </a:pPr>
            <a:r>
              <a:rPr lang="en-GB" sz="2000" b="1" dirty="0">
                <a:latin typeface="Arial"/>
                <a:ea typeface="Arial"/>
                <a:cs typeface="Arial"/>
                <a:sym typeface="Arial"/>
              </a:rPr>
              <a:t>The demand function results from the optimising behaviour of consumers.</a:t>
            </a:r>
            <a:endParaRPr lang="en-GB" sz="2000" dirty="0">
              <a:latin typeface="Arial"/>
              <a:ea typeface="Arial"/>
              <a:cs typeface="Arial"/>
              <a:sym typeface="Arial"/>
            </a:endParaRPr>
          </a:p>
        </p:txBody>
      </p:sp>
      <p:sp>
        <p:nvSpPr>
          <p:cNvPr id="2" name="TextBox 1">
            <a:extLst>
              <a:ext uri="{FF2B5EF4-FFF2-40B4-BE49-F238E27FC236}">
                <a16:creationId xmlns:a16="http://schemas.microsoft.com/office/drawing/2014/main" id="{970BB351-2D65-8AD0-70B6-EA8FD7C4BC49}"/>
              </a:ext>
            </a:extLst>
          </p:cNvPr>
          <p:cNvSpPr txBox="1"/>
          <p:nvPr/>
        </p:nvSpPr>
        <p:spPr>
          <a:xfrm>
            <a:off x="846713" y="5627056"/>
            <a:ext cx="2413255" cy="369332"/>
          </a:xfrm>
          <a:prstGeom prst="rect">
            <a:avLst/>
          </a:prstGeom>
          <a:noFill/>
        </p:spPr>
        <p:txBody>
          <a:bodyPr wrap="square" rtlCol="0">
            <a:spAutoFit/>
          </a:bodyPr>
          <a:lstStyle/>
          <a:p>
            <a:r>
              <a:rPr lang="en-US" dirty="0"/>
              <a:t>Source: Own Authored</a:t>
            </a:r>
            <a:endParaRPr lang="LID4096" dirty="0"/>
          </a:p>
        </p:txBody>
      </p:sp>
    </p:spTree>
    <p:extLst>
      <p:ext uri="{BB962C8B-B14F-4D97-AF65-F5344CB8AC3E}">
        <p14:creationId xmlns:p14="http://schemas.microsoft.com/office/powerpoint/2010/main" val="2442184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4" name="Google Shape;94;g754d7e1f1c_0_19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SzPts val="1800"/>
            </a:pPr>
            <a:r>
              <a:rPr lang="en-GB" sz="3000" dirty="0"/>
              <a:t>Rationality and Equilibrium in the Market</a:t>
            </a:r>
          </a:p>
        </p:txBody>
      </p:sp>
      <p:sp>
        <p:nvSpPr>
          <p:cNvPr id="90" name="Google Shape;90;g754d7e1f1c_0_195"/>
          <p:cNvSpPr txBox="1">
            <a:spLocks noGrp="1"/>
          </p:cNvSpPr>
          <p:nvPr>
            <p:ph type="body" idx="1"/>
          </p:nvPr>
        </p:nvSpPr>
        <p:spPr>
          <a:prstGeom prst="rect">
            <a:avLst/>
          </a:prstGeom>
          <a:noFill/>
          <a:ln>
            <a:noFill/>
          </a:ln>
        </p:spPr>
        <p:txBody>
          <a:bodyPr spcFirstLastPara="1" vert="horz" wrap="square" lIns="92075" tIns="46025" rIns="92075" bIns="46025" rtlCol="0" anchor="t" anchorCtr="0">
            <a:noAutofit/>
          </a:bodyPr>
          <a:lstStyle/>
          <a:p>
            <a:pPr marL="342900" indent="-342900">
              <a:lnSpc>
                <a:spcPct val="90000"/>
              </a:lnSpc>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a:p>
            <a:pPr marL="342900" indent="-165100">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p:txBody>
      </p:sp>
      <p:sp>
        <p:nvSpPr>
          <p:cNvPr id="91" name="Google Shape;91;g754d7e1f1c_0_195"/>
          <p:cNvSpPr txBox="1"/>
          <p:nvPr/>
        </p:nvSpPr>
        <p:spPr>
          <a:xfrm>
            <a:off x="2209800" y="6400800"/>
            <a:ext cx="3048000" cy="457200"/>
          </a:xfrm>
          <a:prstGeom prst="rect">
            <a:avLst/>
          </a:prstGeom>
          <a:noFill/>
          <a:ln>
            <a:noFill/>
          </a:ln>
        </p:spPr>
        <p:txBody>
          <a:bodyPr spcFirstLastPara="1" wrap="square" lIns="91425" tIns="45700" rIns="91425" bIns="45700" anchor="t" anchorCtr="0">
            <a:noAutofit/>
          </a:bodyPr>
          <a:lstStyle/>
          <a:p>
            <a:pPr>
              <a:buClr>
                <a:srgbClr val="000000"/>
              </a:buClr>
              <a:buSzPts val="2400"/>
            </a:pPr>
            <a:endParaRPr sz="2400" dirty="0">
              <a:solidFill>
                <a:schemeClr val="dk1"/>
              </a:solidFill>
              <a:latin typeface="Times New Roman"/>
              <a:ea typeface="Times New Roman"/>
              <a:cs typeface="Times New Roman"/>
              <a:sym typeface="Times New Roman"/>
            </a:endParaRPr>
          </a:p>
        </p:txBody>
      </p:sp>
      <p:pic>
        <p:nvPicPr>
          <p:cNvPr id="92" name="Google Shape;92;g754d7e1f1c_0_195" descr="Graph where the x-axis represents quantity and y-axis price. Demand connects the x- and y-axis and supply intersects demand.  "/>
          <p:cNvPicPr preferRelativeResize="0"/>
          <p:nvPr/>
        </p:nvPicPr>
        <p:blipFill rotWithShape="1">
          <a:blip r:embed="rId3">
            <a:alphaModFix amt="24000"/>
          </a:blip>
          <a:srcRect/>
          <a:stretch/>
        </p:blipFill>
        <p:spPr>
          <a:xfrm>
            <a:off x="2783950" y="1547300"/>
            <a:ext cx="5060350" cy="5222552"/>
          </a:xfrm>
          <a:prstGeom prst="rect">
            <a:avLst/>
          </a:prstGeom>
          <a:noFill/>
          <a:ln>
            <a:noFill/>
          </a:ln>
        </p:spPr>
      </p:pic>
      <p:cxnSp>
        <p:nvCxnSpPr>
          <p:cNvPr id="93" name="Google Shape;93;g754d7e1f1c_0_195"/>
          <p:cNvCxnSpPr/>
          <p:nvPr/>
        </p:nvCxnSpPr>
        <p:spPr>
          <a:xfrm flipH="1">
            <a:off x="4193625" y="2480950"/>
            <a:ext cx="1273500" cy="877500"/>
          </a:xfrm>
          <a:prstGeom prst="straightConnector1">
            <a:avLst/>
          </a:prstGeom>
          <a:noFill/>
          <a:ln w="28575" cap="flat" cmpd="sng">
            <a:solidFill>
              <a:schemeClr val="dk2"/>
            </a:solidFill>
            <a:prstDash val="solid"/>
            <a:round/>
            <a:headEnd type="none" w="sm" len="sm"/>
            <a:tailEnd type="triangle" w="med" len="med"/>
          </a:ln>
        </p:spPr>
      </p:cxnSp>
      <p:pic>
        <p:nvPicPr>
          <p:cNvPr id="6" name="Picture 5" descr="Illustration of a person 'Ronny' in a supermarket with a thought bubble. Punctuation is written in the thought bubble to represent confusion.">
            <a:extLst>
              <a:ext uri="{FF2B5EF4-FFF2-40B4-BE49-F238E27FC236}">
                <a16:creationId xmlns:a16="http://schemas.microsoft.com/office/drawing/2014/main" id="{7572AF0B-B860-40F2-8118-DA6D02BFD4EB}"/>
              </a:ext>
            </a:extLst>
          </p:cNvPr>
          <p:cNvPicPr>
            <a:picLocks noChangeAspect="1"/>
          </p:cNvPicPr>
          <p:nvPr/>
        </p:nvPicPr>
        <p:blipFill rotWithShape="1">
          <a:blip r:embed="rId4"/>
          <a:srcRect l="29196" t="19235" r="19601" b="13416"/>
          <a:stretch/>
        </p:blipFill>
        <p:spPr>
          <a:xfrm>
            <a:off x="2554665" y="982131"/>
            <a:ext cx="6853386" cy="5060449"/>
          </a:xfrm>
          <a:prstGeom prst="rect">
            <a:avLst/>
          </a:prstGeom>
          <a:ln w="28575">
            <a:solidFill>
              <a:schemeClr val="tx1"/>
            </a:solidFill>
          </a:ln>
          <a:effectLst>
            <a:glow rad="228600">
              <a:schemeClr val="accent3">
                <a:satMod val="175000"/>
                <a:alpha val="40000"/>
              </a:schemeClr>
            </a:glow>
            <a:outerShdw blurRad="76200" dir="13500000" sy="23000" kx="1200000" algn="br" rotWithShape="0">
              <a:prstClr val="black">
                <a:alpha val="20000"/>
              </a:prstClr>
            </a:outerShdw>
          </a:effectLst>
        </p:spPr>
      </p:pic>
      <p:sp>
        <p:nvSpPr>
          <p:cNvPr id="2" name="TextBox 1">
            <a:extLst>
              <a:ext uri="{FF2B5EF4-FFF2-40B4-BE49-F238E27FC236}">
                <a16:creationId xmlns:a16="http://schemas.microsoft.com/office/drawing/2014/main" id="{762C8B58-1D3B-F6B0-C9AD-10EF63E88043}"/>
              </a:ext>
            </a:extLst>
          </p:cNvPr>
          <p:cNvSpPr txBox="1"/>
          <p:nvPr/>
        </p:nvSpPr>
        <p:spPr>
          <a:xfrm>
            <a:off x="846713" y="5627056"/>
            <a:ext cx="1363087" cy="646331"/>
          </a:xfrm>
          <a:prstGeom prst="rect">
            <a:avLst/>
          </a:prstGeom>
          <a:noFill/>
        </p:spPr>
        <p:txBody>
          <a:bodyPr wrap="square" rtlCol="0">
            <a:spAutoFit/>
          </a:bodyPr>
          <a:lstStyle/>
          <a:p>
            <a:r>
              <a:rPr lang="en-US" dirty="0"/>
              <a:t>Source: Own Authored</a:t>
            </a:r>
            <a:endParaRPr lang="LID4096" dirty="0"/>
          </a:p>
        </p:txBody>
      </p:sp>
    </p:spTree>
    <p:extLst>
      <p:ext uri="{BB962C8B-B14F-4D97-AF65-F5344CB8AC3E}">
        <p14:creationId xmlns:p14="http://schemas.microsoft.com/office/powerpoint/2010/main" val="498044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5" name="Google Shape;105;g754d7e1f1c_0_182"/>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SzPts val="1800"/>
            </a:pPr>
            <a:r>
              <a:rPr lang="en-GB" sz="3000" dirty="0"/>
              <a:t>Rationality and Equilibrium in the Market</a:t>
            </a:r>
          </a:p>
        </p:txBody>
      </p:sp>
      <p:sp>
        <p:nvSpPr>
          <p:cNvPr id="101" name="Google Shape;101;g754d7e1f1c_0_182"/>
          <p:cNvSpPr txBox="1">
            <a:spLocks noGrp="1"/>
          </p:cNvSpPr>
          <p:nvPr>
            <p:ph type="body" idx="1"/>
          </p:nvPr>
        </p:nvSpPr>
        <p:spPr>
          <a:prstGeom prst="rect">
            <a:avLst/>
          </a:prstGeom>
          <a:noFill/>
          <a:ln>
            <a:noFill/>
          </a:ln>
        </p:spPr>
        <p:txBody>
          <a:bodyPr spcFirstLastPara="1" vert="horz" wrap="square" lIns="92075" tIns="46025" rIns="92075" bIns="46025" rtlCol="0" anchor="t" anchorCtr="0">
            <a:noAutofit/>
          </a:bodyPr>
          <a:lstStyle/>
          <a:p>
            <a:pPr marL="342900" indent="-342900">
              <a:lnSpc>
                <a:spcPct val="90000"/>
              </a:lnSpc>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a:p>
            <a:pPr marL="342900" indent="-165100">
              <a:spcBef>
                <a:spcPts val="560"/>
              </a:spcBef>
              <a:spcAft>
                <a:spcPts val="0"/>
              </a:spcAft>
              <a:buClr>
                <a:srgbClr val="003399"/>
              </a:buClr>
              <a:buSzPts val="2800"/>
              <a:buNone/>
            </a:pPr>
            <a:endParaRPr lang="en-GB" sz="2800" dirty="0">
              <a:solidFill>
                <a:srgbClr val="003399"/>
              </a:solidFill>
              <a:latin typeface="Arial"/>
              <a:ea typeface="Arial"/>
              <a:cs typeface="Arial"/>
              <a:sym typeface="Arial"/>
            </a:endParaRPr>
          </a:p>
        </p:txBody>
      </p:sp>
      <p:sp>
        <p:nvSpPr>
          <p:cNvPr id="102" name="Google Shape;102;g754d7e1f1c_0_182"/>
          <p:cNvSpPr txBox="1"/>
          <p:nvPr/>
        </p:nvSpPr>
        <p:spPr>
          <a:xfrm>
            <a:off x="2209800" y="6400800"/>
            <a:ext cx="3048000" cy="457200"/>
          </a:xfrm>
          <a:prstGeom prst="rect">
            <a:avLst/>
          </a:prstGeom>
          <a:noFill/>
          <a:ln>
            <a:noFill/>
          </a:ln>
        </p:spPr>
        <p:txBody>
          <a:bodyPr spcFirstLastPara="1" wrap="square" lIns="91425" tIns="45700" rIns="91425" bIns="45700" anchor="t" anchorCtr="0">
            <a:noAutofit/>
          </a:bodyPr>
          <a:lstStyle/>
          <a:p>
            <a:pPr>
              <a:buClr>
                <a:srgbClr val="000000"/>
              </a:buClr>
              <a:buSzPts val="2400"/>
            </a:pPr>
            <a:endParaRPr sz="2400" dirty="0">
              <a:solidFill>
                <a:schemeClr val="dk1"/>
              </a:solidFill>
              <a:latin typeface="Times New Roman"/>
              <a:ea typeface="Times New Roman"/>
              <a:cs typeface="Times New Roman"/>
              <a:sym typeface="Times New Roman"/>
            </a:endParaRPr>
          </a:p>
        </p:txBody>
      </p:sp>
      <p:pic>
        <p:nvPicPr>
          <p:cNvPr id="103" name="Google Shape;103;g754d7e1f1c_0_182" descr="Graph where the x-axis represents quantity and y-axis price. Demand connects the x- and y-axis and supply intersects demand.  "/>
          <p:cNvPicPr preferRelativeResize="0"/>
          <p:nvPr/>
        </p:nvPicPr>
        <p:blipFill rotWithShape="1">
          <a:blip r:embed="rId3">
            <a:alphaModFix amt="24000"/>
          </a:blip>
          <a:srcRect/>
          <a:stretch/>
        </p:blipFill>
        <p:spPr>
          <a:xfrm>
            <a:off x="2783950" y="1547300"/>
            <a:ext cx="5060350" cy="5222552"/>
          </a:xfrm>
          <a:prstGeom prst="rect">
            <a:avLst/>
          </a:prstGeom>
          <a:noFill/>
          <a:ln>
            <a:noFill/>
          </a:ln>
          <a:effectLst>
            <a:outerShdw blurRad="50800" dist="50800" dir="5400000" algn="ctr" rotWithShape="0">
              <a:srgbClr val="000000">
                <a:alpha val="27000"/>
              </a:srgbClr>
            </a:outerShdw>
          </a:effectLst>
        </p:spPr>
      </p:pic>
      <p:cxnSp>
        <p:nvCxnSpPr>
          <p:cNvPr id="104" name="Google Shape;104;g754d7e1f1c_0_182"/>
          <p:cNvCxnSpPr/>
          <p:nvPr/>
        </p:nvCxnSpPr>
        <p:spPr>
          <a:xfrm flipH="1">
            <a:off x="4193625" y="2480950"/>
            <a:ext cx="1273500" cy="877500"/>
          </a:xfrm>
          <a:prstGeom prst="straightConnector1">
            <a:avLst/>
          </a:prstGeom>
          <a:noFill/>
          <a:ln w="28575" cap="flat" cmpd="sng">
            <a:solidFill>
              <a:schemeClr val="dk2"/>
            </a:solidFill>
            <a:prstDash val="solid"/>
            <a:round/>
            <a:headEnd type="none" w="sm" len="sm"/>
            <a:tailEnd type="triangle" w="med" len="med"/>
          </a:ln>
        </p:spPr>
      </p:cxnSp>
      <p:pic>
        <p:nvPicPr>
          <p:cNvPr id="6" name="Picture 5" descr="Illustration of a person 'Ronny' in a supermarket with a thought bubble. The bubble reads 'Ingredients of the theory: 1. Products I need to choose from 2. Prices 3. My wallet (income) and...'">
            <a:extLst>
              <a:ext uri="{FF2B5EF4-FFF2-40B4-BE49-F238E27FC236}">
                <a16:creationId xmlns:a16="http://schemas.microsoft.com/office/drawing/2014/main" id="{3C72F129-EE4D-4148-A62E-4F87DA7A846A}"/>
              </a:ext>
            </a:extLst>
          </p:cNvPr>
          <p:cNvPicPr>
            <a:picLocks noChangeAspect="1"/>
          </p:cNvPicPr>
          <p:nvPr/>
        </p:nvPicPr>
        <p:blipFill rotWithShape="1">
          <a:blip r:embed="rId4"/>
          <a:srcRect l="29289" t="19547" r="22082" b="10551"/>
          <a:stretch/>
        </p:blipFill>
        <p:spPr>
          <a:xfrm>
            <a:off x="3219636" y="1385560"/>
            <a:ext cx="6188415" cy="4855442"/>
          </a:xfrm>
          <a:prstGeom prst="rect">
            <a:avLst/>
          </a:prstGeom>
          <a:ln w="28575">
            <a:solidFill>
              <a:schemeClr val="tx1"/>
            </a:solidFill>
          </a:ln>
          <a:effectLst>
            <a:glow rad="139700">
              <a:schemeClr val="accent3">
                <a:satMod val="175000"/>
                <a:alpha val="40000"/>
              </a:schemeClr>
            </a:glow>
            <a:outerShdw blurRad="76200" dir="13500000" sy="23000" kx="1200000" algn="br" rotWithShape="0">
              <a:prstClr val="black">
                <a:alpha val="20000"/>
              </a:prstClr>
            </a:outerShdw>
          </a:effectLst>
        </p:spPr>
      </p:pic>
      <p:sp>
        <p:nvSpPr>
          <p:cNvPr id="3" name="TextBox 2">
            <a:extLst>
              <a:ext uri="{FF2B5EF4-FFF2-40B4-BE49-F238E27FC236}">
                <a16:creationId xmlns:a16="http://schemas.microsoft.com/office/drawing/2014/main" id="{2DBC42A7-AC19-5733-54C4-3390AC29BBF3}"/>
              </a:ext>
            </a:extLst>
          </p:cNvPr>
          <p:cNvSpPr txBox="1"/>
          <p:nvPr/>
        </p:nvSpPr>
        <p:spPr>
          <a:xfrm>
            <a:off x="674802" y="5305519"/>
            <a:ext cx="2209800" cy="646331"/>
          </a:xfrm>
          <a:prstGeom prst="rect">
            <a:avLst/>
          </a:prstGeom>
          <a:noFill/>
        </p:spPr>
        <p:txBody>
          <a:bodyPr wrap="square">
            <a:spAutoFit/>
          </a:bodyPr>
          <a:lstStyle/>
          <a:p>
            <a:r>
              <a:rPr lang="en-US" dirty="0"/>
              <a:t>Source: Own Authored</a:t>
            </a:r>
            <a:endParaRPr lang="LID4096" dirty="0"/>
          </a:p>
        </p:txBody>
      </p:sp>
    </p:spTree>
    <p:extLst>
      <p:ext uri="{BB962C8B-B14F-4D97-AF65-F5344CB8AC3E}">
        <p14:creationId xmlns:p14="http://schemas.microsoft.com/office/powerpoint/2010/main" val="34882539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28"/>
          <p:cNvSpPr/>
          <p:nvPr/>
        </p:nvSpPr>
        <p:spPr>
          <a:xfrm>
            <a:off x="2014175" y="716925"/>
            <a:ext cx="7209900" cy="5985000"/>
          </a:xfrm>
          <a:prstGeom prst="verticalScroll">
            <a:avLst>
              <a:gd name="adj" fmla="val 1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r>
              <a:rPr lang="en-GB" sz="2800" dirty="0">
                <a:solidFill>
                  <a:schemeClr val="dk1"/>
                </a:solidFill>
              </a:rPr>
              <a:t>Demand: important concepts</a:t>
            </a:r>
          </a:p>
          <a:p>
            <a:pPr marL="457200">
              <a:lnSpc>
                <a:spcPct val="115000"/>
              </a:lnSpc>
            </a:pPr>
            <a:endParaRPr lang="en-GB" dirty="0">
              <a:solidFill>
                <a:schemeClr val="dk2"/>
              </a:solidFill>
            </a:endParaRPr>
          </a:p>
          <a:p>
            <a:pPr marL="457200" indent="-342900">
              <a:lnSpc>
                <a:spcPct val="115000"/>
              </a:lnSpc>
              <a:spcBef>
                <a:spcPts val="1600"/>
              </a:spcBef>
              <a:buClr>
                <a:srgbClr val="999999"/>
              </a:buClr>
              <a:buSzPts val="1800"/>
              <a:buChar char="●"/>
            </a:pPr>
            <a:r>
              <a:rPr lang="en-GB" dirty="0">
                <a:solidFill>
                  <a:srgbClr val="999999"/>
                </a:solidFill>
              </a:rPr>
              <a:t>Consumption bundles</a:t>
            </a:r>
          </a:p>
          <a:p>
            <a:pPr marL="457200" indent="-342900">
              <a:lnSpc>
                <a:spcPct val="115000"/>
              </a:lnSpc>
              <a:buClr>
                <a:srgbClr val="999999"/>
              </a:buClr>
              <a:buSzPts val="1800"/>
              <a:buChar char="●"/>
            </a:pPr>
            <a:r>
              <a:rPr lang="en-GB" dirty="0">
                <a:solidFill>
                  <a:srgbClr val="999999"/>
                </a:solidFill>
              </a:rPr>
              <a:t>Preferences/utility</a:t>
            </a:r>
          </a:p>
          <a:p>
            <a:pPr marL="457200" indent="-342900">
              <a:lnSpc>
                <a:spcPct val="115000"/>
              </a:lnSpc>
              <a:buClr>
                <a:srgbClr val="999999"/>
              </a:buClr>
              <a:buSzPts val="1800"/>
              <a:buChar char="●"/>
            </a:pPr>
            <a:r>
              <a:rPr lang="en-GB" dirty="0">
                <a:solidFill>
                  <a:srgbClr val="999999"/>
                </a:solidFill>
              </a:rPr>
              <a:t>Budget line</a:t>
            </a:r>
          </a:p>
          <a:p>
            <a:pPr marL="457200" indent="-342900">
              <a:lnSpc>
                <a:spcPct val="115000"/>
              </a:lnSpc>
              <a:buClr>
                <a:srgbClr val="999999"/>
              </a:buClr>
              <a:buSzPts val="1800"/>
              <a:buChar char="●"/>
            </a:pPr>
            <a:r>
              <a:rPr lang="en-GB" dirty="0">
                <a:solidFill>
                  <a:srgbClr val="999999"/>
                </a:solidFill>
              </a:rPr>
              <a:t>Lines of equal preferences</a:t>
            </a:r>
            <a:r>
              <a:rPr lang="en-GB" dirty="0">
                <a:solidFill>
                  <a:srgbClr val="999999"/>
                </a:solidFill>
                <a:latin typeface="Arial" panose="020B0604020202020204" pitchFamily="34" charset="0"/>
                <a:cs typeface="Arial" panose="020B0604020202020204" pitchFamily="34" charset="0"/>
              </a:rPr>
              <a:t>—</a:t>
            </a:r>
            <a:r>
              <a:rPr lang="en-GB" dirty="0">
                <a:solidFill>
                  <a:srgbClr val="999999"/>
                </a:solidFill>
              </a:rPr>
              <a:t>indifference curves</a:t>
            </a:r>
          </a:p>
          <a:p>
            <a:pPr marL="457200" indent="-342900">
              <a:lnSpc>
                <a:spcPct val="115000"/>
              </a:lnSpc>
              <a:buClr>
                <a:srgbClr val="999999"/>
              </a:buClr>
              <a:buSzPts val="1800"/>
              <a:buChar char="●"/>
            </a:pPr>
            <a:r>
              <a:rPr lang="en-GB" dirty="0">
                <a:solidFill>
                  <a:srgbClr val="999999"/>
                </a:solidFill>
              </a:rPr>
              <a:t>Rationality/optimal consumption</a:t>
            </a:r>
          </a:p>
          <a:p>
            <a:pPr marL="457200" indent="-342900">
              <a:lnSpc>
                <a:spcPct val="115000"/>
              </a:lnSpc>
              <a:buClr>
                <a:schemeClr val="dk2"/>
              </a:buClr>
              <a:buSzPts val="1800"/>
              <a:buChar char="●"/>
            </a:pPr>
            <a:r>
              <a:rPr lang="en-GB" b="1" dirty="0">
                <a:solidFill>
                  <a:schemeClr val="dk2"/>
                </a:solidFill>
              </a:rPr>
              <a:t>Elasticities</a:t>
            </a:r>
          </a:p>
          <a:p>
            <a:pPr marL="457200" indent="-342900">
              <a:lnSpc>
                <a:spcPct val="115000"/>
              </a:lnSpc>
              <a:buClr>
                <a:schemeClr val="dk2"/>
              </a:buClr>
              <a:buSzPts val="1800"/>
              <a:buChar char="●"/>
            </a:pPr>
            <a:r>
              <a:rPr lang="en-GB" b="1" dirty="0">
                <a:solidFill>
                  <a:schemeClr val="dk2"/>
                </a:solidFill>
              </a:rPr>
              <a:t>Consumer surplus</a:t>
            </a:r>
          </a:p>
          <a:p>
            <a:pPr marL="457200" indent="-342900">
              <a:lnSpc>
                <a:spcPct val="115000"/>
              </a:lnSpc>
              <a:buClr>
                <a:schemeClr val="dk2"/>
              </a:buClr>
              <a:buSzPts val="1800"/>
              <a:buChar char="●"/>
            </a:pPr>
            <a:r>
              <a:rPr lang="en-GB" b="1" dirty="0">
                <a:solidFill>
                  <a:schemeClr val="dk2"/>
                </a:solidFill>
              </a:rPr>
              <a:t>Individual to market demand</a:t>
            </a:r>
          </a:p>
          <a:p>
            <a:pPr>
              <a:spcBef>
                <a:spcPts val="1600"/>
              </a:spcBef>
            </a:pP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2CB2B-C13C-56A1-3213-940F4A302814}"/>
              </a:ext>
            </a:extLst>
          </p:cNvPr>
          <p:cNvSpPr>
            <a:spLocks noGrp="1"/>
          </p:cNvSpPr>
          <p:nvPr>
            <p:ph type="title"/>
          </p:nvPr>
        </p:nvSpPr>
        <p:spPr/>
        <p:txBody>
          <a:bodyPr>
            <a:normAutofit fontScale="90000"/>
          </a:bodyPr>
          <a:lstStyle/>
          <a:p>
            <a:br>
              <a:rPr lang="en-US" dirty="0"/>
            </a:br>
            <a:r>
              <a:rPr lang="en-US" dirty="0">
                <a:latin typeface="Arial" panose="020B0604020202020204" pitchFamily="34" charset="0"/>
                <a:cs typeface="Arial" panose="020B0604020202020204" pitchFamily="34" charset="0"/>
              </a:rPr>
              <a:t>Sample Case in Managerial Economics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The Dental Practice</a:t>
            </a:r>
            <a:br>
              <a:rPr lang="en-US" dirty="0">
                <a:latin typeface="Arial" panose="020B060402020202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545A56-7F20-9313-7DFE-065530D77187}"/>
              </a:ext>
            </a:extLst>
          </p:cNvPr>
          <p:cNvSpPr>
            <a:spLocks noGrp="1"/>
          </p:cNvSpPr>
          <p:nvPr>
            <p:ph idx="1"/>
          </p:nvPr>
        </p:nvSpPr>
        <p:spPr/>
        <p:txBody>
          <a:bodyPr/>
          <a:lstStyle/>
          <a:p>
            <a:r>
              <a:rPr lang="en-US" sz="2800" b="1" i="1" dirty="0">
                <a:effectLst/>
                <a:latin typeface="Arial" panose="020B0604020202020204" pitchFamily="34" charset="0"/>
                <a:ea typeface="Calibri" panose="020F0502020204030204" pitchFamily="34" charset="0"/>
                <a:cs typeface="Arial" panose="020B0604020202020204" pitchFamily="34" charset="0"/>
              </a:rPr>
              <a:t>Cost minimization</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r>
              <a:rPr lang="en-US" sz="2800" b="1" i="1" dirty="0">
                <a:effectLst/>
                <a:latin typeface="Arial" panose="020B0604020202020204" pitchFamily="34" charset="0"/>
                <a:ea typeface="Calibri" panose="020F0502020204030204" pitchFamily="34" charset="0"/>
                <a:cs typeface="Arial" panose="020B0604020202020204" pitchFamily="34" charset="0"/>
              </a:rPr>
              <a:t>Strategic decisions and competition</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r>
              <a:rPr lang="en-US" sz="2800" b="1" i="1" dirty="0">
                <a:effectLst/>
                <a:latin typeface="Arial" panose="020B0604020202020204" pitchFamily="34" charset="0"/>
                <a:ea typeface="Calibri" panose="020F0502020204030204" pitchFamily="34" charset="0"/>
                <a:cs typeface="Arial" panose="020B0604020202020204" pitchFamily="34" charset="0"/>
              </a:rPr>
              <a:t>Pricing decisions</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endParaRPr lang="LID4096" dirty="0"/>
          </a:p>
        </p:txBody>
      </p:sp>
    </p:spTree>
    <p:extLst>
      <p:ext uri="{BB962C8B-B14F-4D97-AF65-F5344CB8AC3E}">
        <p14:creationId xmlns:p14="http://schemas.microsoft.com/office/powerpoint/2010/main" val="38015767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D46C-38A9-7348-949D-509216B29E2B}"/>
              </a:ext>
            </a:extLst>
          </p:cNvPr>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Accounting Profit versus Economic Profit</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ABB11B4-C375-4642-B020-20875C923081}"/>
              </a:ext>
            </a:extLst>
          </p:cNvPr>
          <p:cNvSpPr>
            <a:spLocks noGrp="1"/>
          </p:cNvSpPr>
          <p:nvPr>
            <p:ph idx="1"/>
          </p:nvPr>
        </p:nvSpPr>
        <p:spPr/>
        <p:txBody>
          <a:bodyPr>
            <a:normAutofit lnSpcReduction="10000"/>
          </a:bodyPr>
          <a:lstStyle/>
          <a:p>
            <a:r>
              <a:rPr lang="en-GB" sz="2000" dirty="0">
                <a:effectLst/>
                <a:latin typeface="Arial" panose="020B0604020202020204" pitchFamily="34" charset="0"/>
                <a:ea typeface="Calibri" panose="020F0502020204030204" pitchFamily="34" charset="0"/>
                <a:cs typeface="Arial" panose="020B0604020202020204" pitchFamily="34" charset="0"/>
              </a:rPr>
              <a:t>One of the main goals of managerial economics is to assist managers to make decisions that will generate the most profits and revenues for their businesses in light of existing constraints. The profit is considered to be the holy grail because it shows the ability of the firm to meets its cost obligations from its revenue streams.</a:t>
            </a:r>
          </a:p>
          <a:p>
            <a:r>
              <a:rPr lang="en-GB" sz="2000" dirty="0">
                <a:effectLst/>
                <a:latin typeface="Arial" panose="020B0604020202020204" pitchFamily="34" charset="0"/>
                <a:ea typeface="Calibri" panose="020F0502020204030204" pitchFamily="34" charset="0"/>
                <a:cs typeface="Arial" panose="020B0604020202020204" pitchFamily="34" charset="0"/>
              </a:rPr>
              <a:t> Generally, as long as good profits are being made then the business is able to comfortably proceed on a going concern. In order to understand these concepts better we should draw a distinction between various economic terms such as resources economic costs and equity while considering their implication on the firm.</a:t>
            </a:r>
          </a:p>
          <a:p>
            <a:endParaRPr lang="LID4096" dirty="0"/>
          </a:p>
        </p:txBody>
      </p:sp>
    </p:spTree>
    <p:extLst>
      <p:ext uri="{BB962C8B-B14F-4D97-AF65-F5344CB8AC3E}">
        <p14:creationId xmlns:p14="http://schemas.microsoft.com/office/powerpoint/2010/main" val="32864067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4C2A0-91CE-03E3-7724-EB96EF4833B3}"/>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Agency Conflicts in Business</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BAA0B04-BC01-3E09-4C38-712E96428995}"/>
              </a:ext>
            </a:extLst>
          </p:cNvPr>
          <p:cNvSpPr>
            <a:spLocks noGrp="1"/>
          </p:cNvSpPr>
          <p:nvPr>
            <p:ph idx="1"/>
          </p:nvPr>
        </p:nvSpPr>
        <p:spPr/>
        <p:txBody>
          <a:bodyPr/>
          <a:lstStyle/>
          <a:p>
            <a:r>
              <a:rPr lang="en-GB" sz="2000" dirty="0">
                <a:effectLst/>
                <a:latin typeface="Arial" panose="020B0604020202020204" pitchFamily="34" charset="0"/>
                <a:ea typeface="Calibri" panose="020F0502020204030204" pitchFamily="34" charset="0"/>
                <a:cs typeface="Arial" panose="020B0604020202020204" pitchFamily="34" charset="0"/>
              </a:rPr>
              <a:t>As previously stated, when a firm grows in size it may require additional expertise from a manager who is hired expressly by the business owners to manage their affairs of the business. Conflicts arises between the shareholders and managers because of different horizon goals. </a:t>
            </a:r>
          </a:p>
          <a:p>
            <a:r>
              <a:rPr lang="en-GB" sz="2000" dirty="0">
                <a:effectLst/>
                <a:latin typeface="Arial" panose="020B0604020202020204" pitchFamily="34" charset="0"/>
                <a:ea typeface="Calibri" panose="020F0502020204030204" pitchFamily="34" charset="0"/>
                <a:cs typeface="Arial" panose="020B0604020202020204" pitchFamily="34" charset="0"/>
              </a:rPr>
              <a:t>The business owners are primarily interested in the long-term growth of the firm, while managers may tend to focus on shorter time durations in order to maximize their compensation. For example, think of a manager whose compensation is pegged on revenues or units sold. </a:t>
            </a:r>
          </a:p>
          <a:p>
            <a:endParaRPr lang="LID4096" dirty="0"/>
          </a:p>
        </p:txBody>
      </p:sp>
    </p:spTree>
    <p:extLst>
      <p:ext uri="{BB962C8B-B14F-4D97-AF65-F5344CB8AC3E}">
        <p14:creationId xmlns:p14="http://schemas.microsoft.com/office/powerpoint/2010/main" val="16236749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B2332-36AD-AD0B-744D-E8F9C14BBF66}"/>
              </a:ext>
            </a:extLst>
          </p:cNvPr>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Managerial Economics and Agency Conflict</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223169A-CADD-AD5B-55CF-DF66E6DBCD57}"/>
              </a:ext>
            </a:extLst>
          </p:cNvPr>
          <p:cNvSpPr>
            <a:spLocks noGrp="1"/>
          </p:cNvSpPr>
          <p:nvPr>
            <p:ph idx="1"/>
          </p:nvPr>
        </p:nvSpPr>
        <p:spPr/>
        <p:txBody>
          <a:bodyPr/>
          <a:lstStyle/>
          <a:p>
            <a:r>
              <a:rPr lang="en-GB" sz="2000" dirty="0">
                <a:effectLst/>
                <a:latin typeface="Arial" panose="020B0604020202020204" pitchFamily="34" charset="0"/>
                <a:ea typeface="Calibri" panose="020F0502020204030204" pitchFamily="34" charset="0"/>
                <a:cs typeface="Arial" panose="020B0604020202020204" pitchFamily="34" charset="0"/>
              </a:rPr>
              <a:t>Studying managerial economics is important in understanding these types of conflicts as well as techniques on how to resolve them. </a:t>
            </a:r>
          </a:p>
          <a:p>
            <a:r>
              <a:rPr lang="en-GB" sz="2000" dirty="0">
                <a:effectLst/>
                <a:latin typeface="Arial" panose="020B0604020202020204" pitchFamily="34" charset="0"/>
                <a:ea typeface="Calibri" panose="020F0502020204030204" pitchFamily="34" charset="0"/>
                <a:cs typeface="Arial" panose="020B0604020202020204" pitchFamily="34" charset="0"/>
              </a:rPr>
              <a:t>A classic case is the corporate control mechanism where the business owner willingly accepts to incur monitoring costs, such as constitution of directors to supervise managerial decisions and ensure these decisions are in the best interest and long-term growth of the firm.</a:t>
            </a:r>
          </a:p>
          <a:p>
            <a:endParaRPr lang="LID4096" dirty="0"/>
          </a:p>
        </p:txBody>
      </p:sp>
    </p:spTree>
    <p:extLst>
      <p:ext uri="{BB962C8B-B14F-4D97-AF65-F5344CB8AC3E}">
        <p14:creationId xmlns:p14="http://schemas.microsoft.com/office/powerpoint/2010/main" val="11940565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48"/>
        <p:cNvGrpSpPr/>
        <p:nvPr/>
      </p:nvGrpSpPr>
      <p:grpSpPr>
        <a:xfrm>
          <a:off x="0" y="0"/>
          <a:ext cx="0" cy="0"/>
          <a:chOff x="0" y="0"/>
          <a:chExt cx="0" cy="0"/>
        </a:xfrm>
      </p:grpSpPr>
      <p:sp>
        <p:nvSpPr>
          <p:cNvPr id="849" name="Google Shape;849;p66"/>
          <p:cNvSpPr txBox="1">
            <a:spLocks noGrp="1"/>
          </p:cNvSpPr>
          <p:nvPr>
            <p:ph type="title"/>
          </p:nvPr>
        </p:nvSpPr>
        <p:spPr>
          <a:xfrm>
            <a:off x="1981200" y="639097"/>
            <a:ext cx="9001432" cy="717755"/>
          </a:xfrm>
          <a:prstGeom prst="rect">
            <a:avLst/>
          </a:prstGeom>
          <a:noFill/>
          <a:ln>
            <a:noFill/>
          </a:ln>
        </p:spPr>
        <p:txBody>
          <a:bodyPr spcFirstLastPara="1" vert="horz" wrap="square" lIns="91425" tIns="45700" rIns="91425" bIns="45700" rtlCol="0" anchor="ctr" anchorCtr="0">
            <a:noAutofit/>
          </a:bodyPr>
          <a:lstStyle/>
          <a:p>
            <a:pPr>
              <a:buClr>
                <a:srgbClr val="003399"/>
              </a:buClr>
              <a:buSzPts val="4400"/>
            </a:pPr>
            <a:r>
              <a:rPr lang="en-GB" sz="3600" dirty="0">
                <a:latin typeface="Arial" panose="020B0604020202020204" pitchFamily="34" charset="0"/>
                <a:cs typeface="Arial" panose="020B0604020202020204" pitchFamily="34" charset="0"/>
              </a:rPr>
              <a:t>Demand: What Have We Learned So Far?</a:t>
            </a:r>
          </a:p>
        </p:txBody>
      </p:sp>
      <p:sp>
        <p:nvSpPr>
          <p:cNvPr id="850" name="Google Shape;850;p66"/>
          <p:cNvSpPr txBox="1"/>
          <p:nvPr/>
        </p:nvSpPr>
        <p:spPr>
          <a:xfrm>
            <a:off x="1918050" y="1445075"/>
            <a:ext cx="8229600" cy="5191200"/>
          </a:xfrm>
          <a:prstGeom prst="rect">
            <a:avLst/>
          </a:prstGeom>
          <a:noFill/>
          <a:ln>
            <a:noFill/>
          </a:ln>
        </p:spPr>
        <p:txBody>
          <a:bodyPr spcFirstLastPara="1" wrap="square" lIns="91425" tIns="91425" rIns="91425" bIns="91425" anchor="t" anchorCtr="0">
            <a:noAutofit/>
          </a:bodyPr>
          <a:lstStyle/>
          <a:p>
            <a:pPr marL="457200" indent="-381000">
              <a:buSzPts val="2400"/>
              <a:buFont typeface="Arial"/>
              <a:buChar char="●"/>
            </a:pPr>
            <a:r>
              <a:rPr lang="en-GB" sz="2400" dirty="0">
                <a:latin typeface="Arial" panose="020B0604020202020204" pitchFamily="34" charset="0"/>
                <a:cs typeface="Arial" panose="020B0604020202020204" pitchFamily="34" charset="0"/>
              </a:rPr>
              <a:t>The demand curve captures the </a:t>
            </a:r>
            <a:r>
              <a:rPr lang="en-GB" sz="2400" b="1" dirty="0">
                <a:latin typeface="Arial" panose="020B0604020202020204" pitchFamily="34" charset="0"/>
                <a:cs typeface="Arial" panose="020B0604020202020204" pitchFamily="34" charset="0"/>
              </a:rPr>
              <a:t>quantity</a:t>
            </a:r>
            <a:r>
              <a:rPr lang="en-GB" sz="2400" dirty="0">
                <a:latin typeface="Arial" panose="020B0604020202020204" pitchFamily="34" charset="0"/>
                <a:cs typeface="Arial" panose="020B0604020202020204" pitchFamily="34" charset="0"/>
              </a:rPr>
              <a:t> of goods demanded when:</a:t>
            </a:r>
          </a:p>
          <a:p>
            <a:pPr marL="914400" lvl="1" indent="-381000">
              <a:buSzPts val="2400"/>
              <a:buChar char="○"/>
            </a:pPr>
            <a:r>
              <a:rPr lang="en-GB" sz="2400" dirty="0">
                <a:latin typeface="Arial" panose="020B0604020202020204" pitchFamily="34" charset="0"/>
                <a:cs typeface="Arial" panose="020B0604020202020204" pitchFamily="34" charset="0"/>
              </a:rPr>
              <a:t>Prices of </a:t>
            </a:r>
            <a:r>
              <a:rPr lang="en-GB" sz="2400" b="1" dirty="0">
                <a:latin typeface="Arial" panose="020B0604020202020204" pitchFamily="34" charset="0"/>
                <a:cs typeface="Arial" panose="020B0604020202020204" pitchFamily="34" charset="0"/>
              </a:rPr>
              <a:t>other</a:t>
            </a:r>
            <a:r>
              <a:rPr lang="en-GB" sz="2400" dirty="0">
                <a:latin typeface="Arial" panose="020B0604020202020204" pitchFamily="34" charset="0"/>
                <a:cs typeface="Arial" panose="020B0604020202020204" pitchFamily="34" charset="0"/>
              </a:rPr>
              <a:t> goods, tastes, and income </a:t>
            </a:r>
            <a:r>
              <a:rPr lang="en-GB" sz="2400" b="1" dirty="0">
                <a:latin typeface="Arial" panose="020B0604020202020204" pitchFamily="34" charset="0"/>
                <a:cs typeface="Arial" panose="020B0604020202020204" pitchFamily="34" charset="0"/>
              </a:rPr>
              <a:t>are fixed</a:t>
            </a:r>
            <a:r>
              <a:rPr lang="en-GB" sz="2400" dirty="0">
                <a:latin typeface="Arial" panose="020B0604020202020204" pitchFamily="34" charset="0"/>
                <a:cs typeface="Arial" panose="020B0604020202020204" pitchFamily="34" charset="0"/>
              </a:rPr>
              <a:t>.</a:t>
            </a:r>
          </a:p>
          <a:p>
            <a:pPr marL="457200" indent="-381000">
              <a:buSzPts val="2400"/>
              <a:buChar char="●"/>
            </a:pPr>
            <a:r>
              <a:rPr lang="en-GB" sz="2400" dirty="0">
                <a:latin typeface="Arial" panose="020B0604020202020204" pitchFamily="34" charset="0"/>
                <a:cs typeface="Arial" panose="020B0604020202020204" pitchFamily="34" charset="0"/>
              </a:rPr>
              <a:t>The market demand is the horizontal summation of the individual demands.</a:t>
            </a:r>
          </a:p>
          <a:p>
            <a:pPr marL="457200" indent="-381000">
              <a:buSzPts val="2400"/>
              <a:buFont typeface="Arial"/>
              <a:buChar char="●"/>
            </a:pPr>
            <a:r>
              <a:rPr lang="en-GB" sz="2400" dirty="0">
                <a:latin typeface="Arial" panose="020B0604020202020204" pitchFamily="34" charset="0"/>
                <a:cs typeface="Arial" panose="020B0604020202020204" pitchFamily="34" charset="0"/>
              </a:rPr>
              <a:t>Coming up in the next block: </a:t>
            </a:r>
          </a:p>
          <a:p>
            <a:pPr marL="76200">
              <a:buSzPts val="2400"/>
            </a:pPr>
            <a:endParaRPr lang="en-GB" sz="2400" dirty="0">
              <a:latin typeface="Arial" panose="020B0604020202020204" pitchFamily="34" charset="0"/>
              <a:cs typeface="Arial" panose="020B0604020202020204" pitchFamily="34" charset="0"/>
            </a:endParaRPr>
          </a:p>
          <a:p>
            <a:pPr marL="533400" lvl="3" indent="-457200">
              <a:buSzPts val="2400"/>
              <a:buFont typeface="+mj-lt"/>
              <a:buAutoNum type="arabicPeriod"/>
            </a:pPr>
            <a:r>
              <a:rPr lang="en-GB" sz="2400" b="1" dirty="0">
                <a:latin typeface="Arial" panose="020B0604020202020204" pitchFamily="34" charset="0"/>
                <a:cs typeface="Arial" panose="020B0604020202020204" pitchFamily="34" charset="0"/>
              </a:rPr>
              <a:t>Consumer surplus:</a:t>
            </a:r>
            <a:r>
              <a:rPr lang="en-GB" sz="2400" dirty="0">
                <a:latin typeface="Arial" panose="020B0604020202020204" pitchFamily="34" charset="0"/>
                <a:cs typeface="Arial" panose="020B0604020202020204" pitchFamily="34" charset="0"/>
              </a:rPr>
              <a:t> The demand curve can be used (under some conditions) to infer the welfare of consumers.</a:t>
            </a:r>
          </a:p>
          <a:p>
            <a:pPr marL="533400" lvl="3" indent="-457200">
              <a:buSzPts val="2400"/>
              <a:buFont typeface="+mj-lt"/>
              <a:buAutoNum type="arabicPeriod"/>
            </a:pPr>
            <a:r>
              <a:rPr lang="en-GB" sz="2400" b="1" dirty="0">
                <a:latin typeface="Arial" panose="020B0604020202020204" pitchFamily="34" charset="0"/>
                <a:cs typeface="Arial" panose="020B0604020202020204" pitchFamily="34" charset="0"/>
              </a:rPr>
              <a:t>Demand elasticity:</a:t>
            </a:r>
            <a:r>
              <a:rPr lang="en-GB" sz="2400" dirty="0">
                <a:latin typeface="Arial" panose="020B0604020202020204" pitchFamily="34" charset="0"/>
                <a:cs typeface="Arial" panose="020B0604020202020204" pitchFamily="34" charset="0"/>
              </a:rPr>
              <a:t> It is a useful measure capturing the slope and the point of consumption on the demand curve.</a:t>
            </a:r>
          </a:p>
          <a:p>
            <a:pPr marL="533400" lvl="3" indent="-457200">
              <a:buSzPts val="2400"/>
              <a:buFont typeface="+mj-lt"/>
              <a:buAutoNum type="arabicPeriod"/>
            </a:pPr>
            <a:endParaRPr lang="en-GB" sz="2400" dirty="0"/>
          </a:p>
          <a:p>
            <a:pPr marL="457200" indent="-381000">
              <a:buSzPts val="2400"/>
              <a:buChar char="●"/>
            </a:pPr>
            <a:endParaRPr lang="en-GB"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0EB9-DDDA-889D-5842-527E98B7E2E0}"/>
              </a:ext>
            </a:extLst>
          </p:cNvPr>
          <p:cNvSpPr>
            <a:spLocks noGrp="1"/>
          </p:cNvSpPr>
          <p:nvPr>
            <p:ph type="title"/>
          </p:nvPr>
        </p:nvSpPr>
        <p:spPr/>
        <p:txBody>
          <a:bodyPr/>
          <a:lstStyle/>
          <a:p>
            <a:r>
              <a:rPr lang="en-US" dirty="0"/>
              <a:t>END OF LECTURE 1</a:t>
            </a:r>
            <a:endParaRPr lang="LID4096" dirty="0"/>
          </a:p>
        </p:txBody>
      </p:sp>
      <p:sp>
        <p:nvSpPr>
          <p:cNvPr id="3" name="Text Placeholder 2">
            <a:extLst>
              <a:ext uri="{FF2B5EF4-FFF2-40B4-BE49-F238E27FC236}">
                <a16:creationId xmlns:a16="http://schemas.microsoft.com/office/drawing/2014/main" id="{7C4BA565-7482-6494-C36B-AA83E8AD8471}"/>
              </a:ext>
            </a:extLst>
          </p:cNvPr>
          <p:cNvSpPr>
            <a:spLocks noGrp="1"/>
          </p:cNvSpPr>
          <p:nvPr>
            <p:ph type="body" idx="1"/>
          </p:nvPr>
        </p:nvSpPr>
        <p:spPr/>
        <p:txBody>
          <a:bodyPr/>
          <a:lstStyle/>
          <a:p>
            <a:r>
              <a:rPr lang="en-US" dirty="0"/>
              <a:t>THANK YOU</a:t>
            </a:r>
            <a:endParaRPr lang="LID4096" dirty="0"/>
          </a:p>
        </p:txBody>
      </p:sp>
    </p:spTree>
    <p:extLst>
      <p:ext uri="{BB962C8B-B14F-4D97-AF65-F5344CB8AC3E}">
        <p14:creationId xmlns:p14="http://schemas.microsoft.com/office/powerpoint/2010/main" val="9150702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D89233-CE0B-0D8E-16A3-D83DB966DA3B}"/>
              </a:ext>
            </a:extLst>
          </p:cNvPr>
          <p:cNvSpPr txBox="1"/>
          <p:nvPr/>
        </p:nvSpPr>
        <p:spPr>
          <a:xfrm>
            <a:off x="3040144" y="552780"/>
            <a:ext cx="6117996" cy="5757153"/>
          </a:xfrm>
          <a:prstGeom prst="rect">
            <a:avLst/>
          </a:prstGeom>
          <a:noFill/>
        </p:spPr>
        <p:txBody>
          <a:bodyPr wrap="square">
            <a:spAutoFit/>
          </a:bodyPr>
          <a:lstStyle/>
          <a:p>
            <a:pPr marL="0" marR="0" algn="ctr">
              <a:lnSpc>
                <a:spcPct val="150000"/>
              </a:lnSpc>
              <a:spcBef>
                <a:spcPts val="0"/>
              </a:spcBef>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LIST OF REFERENCES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6739528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234</TotalTime>
  <Words>1197</Words>
  <Application>Microsoft Office PowerPoint</Application>
  <PresentationFormat>Widescreen</PresentationFormat>
  <Paragraphs>133</Paragraphs>
  <Slides>35</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Garamond</vt:lpstr>
      <vt:lpstr>Times New Roman</vt:lpstr>
      <vt:lpstr>Organic</vt:lpstr>
      <vt:lpstr>Managerial Economics</vt:lpstr>
      <vt:lpstr> Lecture Learning Outcome </vt:lpstr>
      <vt:lpstr>Presentation Outline </vt:lpstr>
      <vt:lpstr>Part I: Managerial Decision Making</vt:lpstr>
      <vt:lpstr>PowerPoint Presentation</vt:lpstr>
      <vt:lpstr>A Dive Into Micro Economics Concepts</vt:lpstr>
      <vt:lpstr>PowerPoint Presentation</vt:lpstr>
      <vt:lpstr>  Deriving the Demand Curve and Analysing Its Properties</vt:lpstr>
      <vt:lpstr>PowerPoint Presentation</vt:lpstr>
      <vt:lpstr>Typical, Textbook (Real-Life?) Demand Curve</vt:lpstr>
      <vt:lpstr>PowerPoint Presentation</vt:lpstr>
      <vt:lpstr>Deriving the Demand Curve and Analysing Its Properties</vt:lpstr>
      <vt:lpstr>PowerPoint Presentation</vt:lpstr>
      <vt:lpstr>Price Changes to Demand Curve</vt:lpstr>
      <vt:lpstr>Price Changes to Demand Curve</vt:lpstr>
      <vt:lpstr>Price Changes to Demand Curve</vt:lpstr>
      <vt:lpstr>Price Changes to Demand Curve</vt:lpstr>
      <vt:lpstr>Price Changes to Demand Curve</vt:lpstr>
      <vt:lpstr>Ronny’s Demand Curve for  Pink Lady Apples</vt:lpstr>
      <vt:lpstr>PowerPoint Presentation</vt:lpstr>
      <vt:lpstr>PowerPoint Presentation</vt:lpstr>
      <vt:lpstr>The Demand Curve</vt:lpstr>
      <vt:lpstr>Economic Principles</vt:lpstr>
      <vt:lpstr>Rationality and Equilibrium in the Market</vt:lpstr>
      <vt:lpstr>Rationality and Equilibrium in the Market</vt:lpstr>
      <vt:lpstr>Rationality and Equilibrium in the Market</vt:lpstr>
      <vt:lpstr>Rationality and Equilibrium in the Market</vt:lpstr>
      <vt:lpstr>PowerPoint Presentation</vt:lpstr>
      <vt:lpstr> Sample Case in Managerial Economics The Dental Practice </vt:lpstr>
      <vt:lpstr>Accounting Profit versus Economic Profit</vt:lpstr>
      <vt:lpstr>Agency Conflicts in Business</vt:lpstr>
      <vt:lpstr>Managerial Economics and Agency Conflict</vt:lpstr>
      <vt:lpstr>Demand: What Have We Learned So Far?</vt:lpstr>
      <vt:lpstr>END OF LECTURE 1</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2</cp:revision>
  <dcterms:created xsi:type="dcterms:W3CDTF">2024-09-21T13:44:34Z</dcterms:created>
  <dcterms:modified xsi:type="dcterms:W3CDTF">2024-09-23T13:08:24Z</dcterms:modified>
</cp:coreProperties>
</file>