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6"/>
  </p:notesMasterIdLst>
  <p:sldIdLst>
    <p:sldId id="256" r:id="rId2"/>
    <p:sldId id="257" r:id="rId3"/>
    <p:sldId id="368" r:id="rId4"/>
    <p:sldId id="319" r:id="rId5"/>
    <p:sldId id="265" r:id="rId6"/>
    <p:sldId id="369" r:id="rId7"/>
    <p:sldId id="370" r:id="rId8"/>
    <p:sldId id="371" r:id="rId9"/>
    <p:sldId id="342" r:id="rId10"/>
    <p:sldId id="372" r:id="rId11"/>
    <p:sldId id="373" r:id="rId12"/>
    <p:sldId id="400" r:id="rId13"/>
    <p:sldId id="399" r:id="rId14"/>
    <p:sldId id="374" r:id="rId15"/>
    <p:sldId id="375" r:id="rId16"/>
    <p:sldId id="401" r:id="rId17"/>
    <p:sldId id="376" r:id="rId18"/>
    <p:sldId id="403" r:id="rId19"/>
    <p:sldId id="402" r:id="rId20"/>
    <p:sldId id="377" r:id="rId21"/>
    <p:sldId id="378" r:id="rId22"/>
    <p:sldId id="379" r:id="rId23"/>
    <p:sldId id="380" r:id="rId24"/>
    <p:sldId id="381" r:id="rId25"/>
    <p:sldId id="382" r:id="rId26"/>
    <p:sldId id="383" r:id="rId27"/>
    <p:sldId id="384" r:id="rId28"/>
    <p:sldId id="385" r:id="rId29"/>
    <p:sldId id="386" r:id="rId30"/>
    <p:sldId id="387" r:id="rId31"/>
    <p:sldId id="388" r:id="rId32"/>
    <p:sldId id="389" r:id="rId33"/>
    <p:sldId id="390" r:id="rId34"/>
    <p:sldId id="404" r:id="rId35"/>
    <p:sldId id="391" r:id="rId36"/>
    <p:sldId id="392" r:id="rId37"/>
    <p:sldId id="393" r:id="rId38"/>
    <p:sldId id="394" r:id="rId39"/>
    <p:sldId id="395" r:id="rId40"/>
    <p:sldId id="396" r:id="rId41"/>
    <p:sldId id="397" r:id="rId42"/>
    <p:sldId id="365" r:id="rId43"/>
    <p:sldId id="405" r:id="rId44"/>
    <p:sldId id="36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8" d="100"/>
          <a:sy n="48" d="100"/>
        </p:scale>
        <p:origin x="53" y="7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10/07/2024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10/07/2024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3</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Supply Side Economics</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why producers are likely to supply more at higher prices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Appreciate why in the short run it is critical to make decisions whether to continue production and by how much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Be able to distinguish the difference between fixed and variable costs</a:t>
            </a: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rPr>
              <a:t>Understand the general supply function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DCEA-A692-E3FB-A1CA-C566586C2F5E}"/>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a:t>
            </a:r>
            <a:endParaRPr lang="LID4096" dirty="0"/>
          </a:p>
        </p:txBody>
      </p:sp>
      <p:sp>
        <p:nvSpPr>
          <p:cNvPr id="3" name="Content Placeholder 2">
            <a:extLst>
              <a:ext uri="{FF2B5EF4-FFF2-40B4-BE49-F238E27FC236}">
                <a16:creationId xmlns:a16="http://schemas.microsoft.com/office/drawing/2014/main" id="{00955AC5-CC88-F729-CA9A-89167030DFB0}"/>
              </a:ext>
            </a:extLst>
          </p:cNvPr>
          <p:cNvSpPr>
            <a:spLocks noGrp="1"/>
          </p:cNvSpPr>
          <p:nvPr>
            <p:ph idx="1"/>
          </p:nvPr>
        </p:nvSpPr>
        <p:spPr/>
        <p:txBody>
          <a:bodyPr/>
          <a:lstStyle/>
          <a:p>
            <a:pPr marL="342900" marR="0" lvl="0" indent="-342900">
              <a:lnSpc>
                <a:spcPct val="150000"/>
              </a:lnSpc>
              <a:spcBef>
                <a:spcPts val="0"/>
              </a:spcBef>
              <a:spcAft>
                <a:spcPts val="0"/>
              </a:spcAft>
              <a:buFont typeface="+mj-lt"/>
              <a:buAutoNum type="romanLcParenR"/>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Develop a deeper understanding of the impact of technology in production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romanLcParenR"/>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Understand the causes of shifts in the supply schedule</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800"/>
              </a:spcAft>
              <a:buFont typeface="+mj-lt"/>
              <a:buAutoNum type="romanLcParenR"/>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Apply the concepts determinants of supply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091405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fontScale="92500"/>
          </a:bodyPr>
          <a:lstStyle/>
          <a:p>
            <a:r>
              <a:rPr lang="en-US" sz="3600" dirty="0">
                <a:latin typeface="Arial" panose="020B0604020202020204" pitchFamily="34" charset="0"/>
                <a:cs typeface="Arial" panose="020B0604020202020204" pitchFamily="34" charset="0"/>
              </a:rPr>
              <a:t>Part I: Introduction to Supply Side Economics</a:t>
            </a:r>
          </a:p>
          <a:p>
            <a:r>
              <a:rPr lang="en-US" sz="3600" dirty="0">
                <a:latin typeface="Arial" panose="020B0604020202020204" pitchFamily="34" charset="0"/>
                <a:cs typeface="Arial" panose="020B0604020202020204" pitchFamily="34" charset="0"/>
              </a:rPr>
              <a:t>Part II: Time Horizons and Costs Discussion</a:t>
            </a:r>
          </a:p>
          <a:p>
            <a:r>
              <a:rPr lang="en-US" sz="3600" dirty="0">
                <a:latin typeface="Arial" panose="020B0604020202020204" pitchFamily="34" charset="0"/>
                <a:cs typeface="Arial" panose="020B0604020202020204" pitchFamily="34" charset="0"/>
              </a:rPr>
              <a:t>Part III: Supply Functions and Shifts in Supply</a:t>
            </a:r>
          </a:p>
          <a:p>
            <a:r>
              <a:rPr lang="en-US" sz="3600" dirty="0">
                <a:latin typeface="Arial" panose="020B0604020202020204" pitchFamily="34" charset="0"/>
                <a:cs typeface="Arial" panose="020B0604020202020204" pitchFamily="34" charset="0"/>
              </a:rPr>
              <a:t>Part IV: Practical Applications for Determinants of Supply</a:t>
            </a:r>
            <a:endParaRPr lang="LID4096"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678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8218-CB7A-0E54-C7A6-76D77812B85E}"/>
              </a:ext>
            </a:extLst>
          </p:cNvPr>
          <p:cNvSpPr>
            <a:spLocks noGrp="1"/>
          </p:cNvSpPr>
          <p:nvPr>
            <p:ph type="title"/>
          </p:nvPr>
        </p:nvSpPr>
        <p:spPr>
          <a:xfrm>
            <a:off x="936813" y="797860"/>
            <a:ext cx="9601196" cy="1631575"/>
          </a:xfrm>
        </p:spPr>
        <p:txBody>
          <a:bodyPr>
            <a:normAutofit fontScale="90000"/>
          </a:bodyPr>
          <a:lstStyle/>
          <a:p>
            <a:r>
              <a:rPr lang="en-US" sz="4400" dirty="0">
                <a:latin typeface="Arial" panose="020B0604020202020204" pitchFamily="34" charset="0"/>
                <a:cs typeface="Arial" panose="020B0604020202020204" pitchFamily="34" charset="0"/>
              </a:rPr>
              <a:t>Part I: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Introduction to Supply Side Economics</a:t>
            </a:r>
          </a:p>
        </p:txBody>
      </p:sp>
      <p:sp>
        <p:nvSpPr>
          <p:cNvPr id="3" name="Content Placeholder 2">
            <a:extLst>
              <a:ext uri="{FF2B5EF4-FFF2-40B4-BE49-F238E27FC236}">
                <a16:creationId xmlns:a16="http://schemas.microsoft.com/office/drawing/2014/main" id="{041B6C7C-149A-0ECD-FC64-80144744566B}"/>
              </a:ext>
            </a:extLst>
          </p:cNvPr>
          <p:cNvSpPr>
            <a:spLocks noGrp="1"/>
          </p:cNvSpPr>
          <p:nvPr>
            <p:ph idx="1"/>
          </p:nvPr>
        </p:nvSpPr>
        <p:spPr/>
        <p:txBody>
          <a:bodyPr>
            <a:normAutofit/>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During the COVID pandemic which struck in 2020, numerous businesses were faced with the difficult decision on whether to shut down or to continue operations under the then prevailing difficult economic circumstances.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Production of goods and services had come to a halt in light of supply chain issues and lack of consumer demand. This problem was particularly acute in the transport and services sectors where demand for these services were almost zero as lockdowns were imposed around the world.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4390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4D554-4896-1875-8296-B5D4CF5A626C}"/>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Introduction to Supply Side Economics</a:t>
            </a:r>
            <a:endParaRPr lang="LID4096" dirty="0"/>
          </a:p>
        </p:txBody>
      </p:sp>
      <p:sp>
        <p:nvSpPr>
          <p:cNvPr id="3" name="Content Placeholder 2">
            <a:extLst>
              <a:ext uri="{FF2B5EF4-FFF2-40B4-BE49-F238E27FC236}">
                <a16:creationId xmlns:a16="http://schemas.microsoft.com/office/drawing/2014/main" id="{45922B69-1880-5F41-CB52-AE5DCBA9DA16}"/>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Economic downturns therefore force businesses to make key decisions about whether to continue production and how much to produce and for whom to produce.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decision on whether to continue production is heavily dependent on the tutorial revenue and total cost that a firm is able to generate from its operations. How much to produce is heavily dependent on the marginal revenue and marginal cost derived from incremental increase in production levels.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09174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8090B-6F77-7402-A4E3-7D9695412808}"/>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Introduction to Supply Side Economics</a:t>
            </a:r>
            <a:endParaRPr lang="LID4096" dirty="0"/>
          </a:p>
        </p:txBody>
      </p:sp>
      <p:sp>
        <p:nvSpPr>
          <p:cNvPr id="3" name="Content Placeholder 2">
            <a:extLst>
              <a:ext uri="{FF2B5EF4-FFF2-40B4-BE49-F238E27FC236}">
                <a16:creationId xmlns:a16="http://schemas.microsoft.com/office/drawing/2014/main" id="{53863ED6-4C3F-7FA1-3085-F76F48D2785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Supply side economics are therefore critical for firms to make decisions on rents and wages or whether to continue hiring or not or even whether it is worthwhile to continue business operations. These key questions therefore constitute the basis for discussion in this chapter.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In summary supply closely mirrors demand. Supply can be considered to be the natural response to the demand forces prevailing in the market.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29151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E11FB-9D16-A859-6711-C3EE28B8F037}"/>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Introduction to Supply Side Economics</a:t>
            </a:r>
            <a:endParaRPr lang="LID4096" dirty="0"/>
          </a:p>
        </p:txBody>
      </p:sp>
      <p:sp>
        <p:nvSpPr>
          <p:cNvPr id="3" name="Content Placeholder 2">
            <a:extLst>
              <a:ext uri="{FF2B5EF4-FFF2-40B4-BE49-F238E27FC236}">
                <a16:creationId xmlns:a16="http://schemas.microsoft.com/office/drawing/2014/main" id="{AA61315E-B118-EEBC-6C0E-CCD182E9B04E}"/>
              </a:ext>
            </a:extLst>
          </p:cNvPr>
          <p:cNvSpPr>
            <a:spLocks noGrp="1"/>
          </p:cNvSpPr>
          <p:nvPr>
            <p:ph idx="1"/>
          </p:nvPr>
        </p:nvSpPr>
        <p:spPr/>
        <p:txBody>
          <a:bodyPr>
            <a:normAutofit fontScale="92500" lnSpcReduction="2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amount of goods or services offered for sale in a market during a given period of time Is therefore referred to as the quantity supplied. </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This quantity is heavily dependent on a large number of variables.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most critical major variables are; the price of the good itself, the price of inputs used in production,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price of goods related in production,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level of available technology,</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expectations of the producers concerning the future price of the good and the number of competing firms or the amount of productive capacity in the industry.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4604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a:t>
            </a:r>
            <a:endParaRPr lang="LID4096" sz="4000" dirty="0"/>
          </a:p>
        </p:txBody>
      </p:sp>
    </p:spTree>
    <p:extLst>
      <p:ext uri="{BB962C8B-B14F-4D97-AF65-F5344CB8AC3E}">
        <p14:creationId xmlns:p14="http://schemas.microsoft.com/office/powerpoint/2010/main" val="3333284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B5692-F7C6-2863-51F9-14F816638970}"/>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Part II: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Time Horizons and Costs Discussion</a:t>
            </a:r>
            <a:br>
              <a:rPr lang="en-US" sz="4400" dirty="0">
                <a:latin typeface="Arial" panose="020B0604020202020204" pitchFamily="34" charset="0"/>
                <a:cs typeface="Arial" panose="020B0604020202020204" pitchFamily="34" charset="0"/>
              </a:rPr>
            </a:br>
            <a:endParaRPr lang="LID4096" dirty="0"/>
          </a:p>
        </p:txBody>
      </p:sp>
      <p:sp>
        <p:nvSpPr>
          <p:cNvPr id="3" name="Content Placeholder 2">
            <a:extLst>
              <a:ext uri="{FF2B5EF4-FFF2-40B4-BE49-F238E27FC236}">
                <a16:creationId xmlns:a16="http://schemas.microsoft.com/office/drawing/2014/main" id="{EC1133BF-A74D-8825-1AF5-09BAD10367B3}"/>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The time horizon is one of the most important considerations for businesses to make in deciding whether to continue production and the extent to how much the business will produce a good or a service. </a:t>
            </a:r>
          </a:p>
          <a:p>
            <a:r>
              <a:rPr lang="en-US" sz="2000" dirty="0">
                <a:effectLst/>
                <a:latin typeface="Times New Roman" panose="02020603050405020304" pitchFamily="18" charset="0"/>
                <a:ea typeface="Calibri" panose="020F0502020204030204" pitchFamily="34" charset="0"/>
              </a:rPr>
              <a:t>The short run time horizon, Is the time in which a producer cannot be able to at least adjust one of the inputs used in production. </a:t>
            </a:r>
          </a:p>
          <a:p>
            <a:r>
              <a:rPr lang="en-US" sz="2000" dirty="0">
                <a:effectLst/>
                <a:latin typeface="Times New Roman" panose="02020603050405020304" pitchFamily="18" charset="0"/>
                <a:ea typeface="Calibri" panose="020F0502020204030204" pitchFamily="34" charset="0"/>
              </a:rPr>
              <a:t>Generally, in the short run time horizon businesses are unable to change existing circumstances such as employment contracts or investment horizons due to contractual commitments.</a:t>
            </a:r>
            <a:endParaRPr lang="LID4096" sz="2000" dirty="0"/>
          </a:p>
        </p:txBody>
      </p:sp>
    </p:spTree>
    <p:extLst>
      <p:ext uri="{BB962C8B-B14F-4D97-AF65-F5344CB8AC3E}">
        <p14:creationId xmlns:p14="http://schemas.microsoft.com/office/powerpoint/2010/main" val="904187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0FBF8-6FCE-DC88-2089-D87DA9AD2CCE}"/>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Time Horizons and Costs Discussion</a:t>
            </a:r>
            <a:endParaRPr lang="LID4096" dirty="0"/>
          </a:p>
        </p:txBody>
      </p:sp>
      <p:sp>
        <p:nvSpPr>
          <p:cNvPr id="3" name="Content Placeholder 2">
            <a:extLst>
              <a:ext uri="{FF2B5EF4-FFF2-40B4-BE49-F238E27FC236}">
                <a16:creationId xmlns:a16="http://schemas.microsoft.com/office/drawing/2014/main" id="{1B69B1E8-9C8F-D782-3DA9-55B19BC24484}"/>
              </a:ext>
            </a:extLst>
          </p:cNvPr>
          <p:cNvSpPr>
            <a:spLocks noGrp="1"/>
          </p:cNvSpPr>
          <p:nvPr>
            <p:ph idx="1"/>
          </p:nvPr>
        </p:nvSpPr>
        <p:spPr/>
        <p:txBody>
          <a:bodyPr>
            <a:normAutofit/>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However, after a certain lapse of time a business can be able now to adjust some of these inputs in production and in the long run every input is considered to be variable.</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In the long run time horizon producers can be able to adjust all the factors of production and similarly if there are profits to be made, the market will attract more players and barriers to entry can be overcome.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This also means that a firm can be able to invest in more productive labour and take advantage of improved technological efficiencies to enhance production. However, all of these is not possible in the short run.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6942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0FBF8-6FCE-DC88-2089-D87DA9AD2CC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Fixed and Variable Costs</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B69B1E8-9C8F-D782-3DA9-55B19BC24484}"/>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order for a business to decide on the most optimal rate of production the business needs to know exactly the cost of production of an additional unit of a good or service.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Therefore, it is critical for decisions relating to fixed and variable cost to be considered as costs are the main drivers and determinants of the levels of production. </a:t>
            </a:r>
            <a:endParaRPr lang="en-GB" dirty="0">
              <a:latin typeface="Times New Roman" panose="02020603050405020304" pitchFamily="18" charset="0"/>
              <a:ea typeface="Calibri" panose="020F0502020204030204" pitchFamily="34" charset="0"/>
              <a:cs typeface="Times New Roman" panose="02020603050405020304" pitchFamily="18" charset="0"/>
            </a:endParaRP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It is also critical to note that costs can either be classified as fixed or variable only in the short run because in the long run all costs are variable.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271712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0FBF8-6FCE-DC88-2089-D87DA9AD2CC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Fixed and Variable Costs</a:t>
            </a:r>
            <a:endParaRPr lang="LID4096" dirty="0"/>
          </a:p>
        </p:txBody>
      </p:sp>
      <p:sp>
        <p:nvSpPr>
          <p:cNvPr id="3" name="Content Placeholder 2">
            <a:extLst>
              <a:ext uri="{FF2B5EF4-FFF2-40B4-BE49-F238E27FC236}">
                <a16:creationId xmlns:a16="http://schemas.microsoft.com/office/drawing/2014/main" id="{1B69B1E8-9C8F-D782-3DA9-55B19BC24484}"/>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 fixed cost is the one that does not change with the level of activity or the prevailing production rate in the short run. A good example would be rent or fixed wages which do not vary in the short run with the level of production.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Variable costs are those which change with the level of activity or the current production rate. They refer to the cost of inputs which change with the production rate. Examples include production-based compensation such as bonuses and overtime, payment to suppliers, equipment lease, etc.</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655598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187E1-9A0D-BBE1-DB12-468BE910EF1B}"/>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Fixed and Variable Costs</a:t>
            </a:r>
            <a:endParaRPr lang="LID4096" dirty="0"/>
          </a:p>
        </p:txBody>
      </p:sp>
      <p:sp>
        <p:nvSpPr>
          <p:cNvPr id="3" name="Content Placeholder 2">
            <a:extLst>
              <a:ext uri="{FF2B5EF4-FFF2-40B4-BE49-F238E27FC236}">
                <a16:creationId xmlns:a16="http://schemas.microsoft.com/office/drawing/2014/main" id="{21B4CF8E-1DCA-9FA8-D65A-49F21713CA47}"/>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For illustration purposes let’s imagine a small restaurant that incurs various costs when producing meals for its clients. The various costs can be summarized in Table 1. </a:t>
            </a:r>
          </a:p>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A quick glance of the table can easily help us identify which costs remain fixed and the ones that vary which are variable and vary with the level of activity.</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96318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D377E-D7F7-A925-6442-6338D5D5F5EA}"/>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Fixed and Variable Costs</a:t>
            </a:r>
            <a:endParaRPr lang="LID4096" dirty="0"/>
          </a:p>
        </p:txBody>
      </p:sp>
      <p:pic>
        <p:nvPicPr>
          <p:cNvPr id="7" name="Picture 6">
            <a:extLst>
              <a:ext uri="{FF2B5EF4-FFF2-40B4-BE49-F238E27FC236}">
                <a16:creationId xmlns:a16="http://schemas.microsoft.com/office/drawing/2014/main" id="{F64778C3-6F43-D8F7-710C-B613B1659920}"/>
              </a:ext>
            </a:extLst>
          </p:cNvPr>
          <p:cNvPicPr>
            <a:picLocks noChangeAspect="1"/>
          </p:cNvPicPr>
          <p:nvPr/>
        </p:nvPicPr>
        <p:blipFill>
          <a:blip r:embed="rId2"/>
          <a:stretch>
            <a:fillRect/>
          </a:stretch>
        </p:blipFill>
        <p:spPr>
          <a:xfrm>
            <a:off x="2149312" y="2285999"/>
            <a:ext cx="8577604" cy="3509741"/>
          </a:xfrm>
          <a:prstGeom prst="rect">
            <a:avLst/>
          </a:prstGeom>
        </p:spPr>
      </p:pic>
      <p:sp>
        <p:nvSpPr>
          <p:cNvPr id="9" name="Content Placeholder 8">
            <a:extLst>
              <a:ext uri="{FF2B5EF4-FFF2-40B4-BE49-F238E27FC236}">
                <a16:creationId xmlns:a16="http://schemas.microsoft.com/office/drawing/2014/main" id="{1EBD3691-7EFF-5F22-A36F-F3CE3BCCC3EE}"/>
              </a:ext>
            </a:extLst>
          </p:cNvPr>
          <p:cNvSpPr>
            <a:spLocks noGrp="1"/>
          </p:cNvSpPr>
          <p:nvPr>
            <p:ph idx="1"/>
          </p:nvPr>
        </p:nvSpPr>
        <p:spPr>
          <a:xfrm>
            <a:off x="1125719" y="2196445"/>
            <a:ext cx="9601196" cy="3509741"/>
          </a:xfrm>
        </p:spPr>
        <p:txBody>
          <a:bodyPr/>
          <a:lstStyle/>
          <a:p>
            <a:endParaRPr lang="en-US" dirty="0"/>
          </a:p>
          <a:p>
            <a:r>
              <a:rPr lang="en-US" dirty="0"/>
              <a:t>Table:</a:t>
            </a:r>
            <a:endParaRPr lang="LID4096" dirty="0"/>
          </a:p>
        </p:txBody>
      </p:sp>
    </p:spTree>
    <p:extLst>
      <p:ext uri="{BB962C8B-B14F-4D97-AF65-F5344CB8AC3E}">
        <p14:creationId xmlns:p14="http://schemas.microsoft.com/office/powerpoint/2010/main" val="2354568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II</a:t>
            </a:r>
            <a:endParaRPr lang="LID4096" sz="4000" dirty="0"/>
          </a:p>
        </p:txBody>
      </p:sp>
    </p:spTree>
    <p:extLst>
      <p:ext uri="{BB962C8B-B14F-4D97-AF65-F5344CB8AC3E}">
        <p14:creationId xmlns:p14="http://schemas.microsoft.com/office/powerpoint/2010/main" val="3739321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B693-FFF0-A7E7-6FED-308E410A9188}"/>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Part III: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The General Supply Function</a:t>
            </a:r>
            <a:endParaRPr lang="LID4096"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DA94A4A-6893-1C94-838B-7E15DE590EE9}"/>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The general supply function summarizes how the critical variables affecting supply jointly determine the quantity supplied. The function can be expressed arithmetically as follows: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14:m>
                  <m:oMath xmlns:m="http://schemas.openxmlformats.org/officeDocument/2006/math">
                    <m:sSub>
                      <m:sSubPr>
                        <m:ctrlPr>
                          <a:rPr lang="ar-AE" sz="3200" i="1" smtClean="0">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𝑆</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𝑓</m:t>
                    </m:r>
                    <m:r>
                      <a:rPr lang="ar-AE" sz="3200" i="1">
                        <a:effectLst/>
                        <a:latin typeface="Cambria Math" panose="02040503050406030204" pitchFamily="18" charset="0"/>
                        <a:ea typeface="Calibri" panose="020F0502020204030204" pitchFamily="34" charset="0"/>
                        <a:cs typeface="Times New Roman" panose="02020603050405020304" pitchFamily="18" charset="0"/>
                      </a:rPr>
                      <m:t> (</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32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𝐼</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32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𝑅</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𝑇</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32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𝐸</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𝐹</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DDA94A4A-6893-1C94-838B-7E15DE590EE9}"/>
                  </a:ext>
                </a:extLst>
              </p:cNvPr>
              <p:cNvSpPr>
                <a:spLocks noGrp="1" noRot="1" noChangeAspect="1" noMove="1" noResize="1" noEditPoints="1" noAdjustHandles="1" noChangeArrowheads="1" noChangeShapeType="1" noTextEdit="1"/>
              </p:cNvSpPr>
              <p:nvPr>
                <p:ph idx="1"/>
              </p:nvPr>
            </p:nvSpPr>
            <p:spPr>
              <a:blipFill>
                <a:blip r:embed="rId2"/>
                <a:stretch>
                  <a:fillRect l="-1842" t="-3670" r="-381"/>
                </a:stretch>
              </a:blipFill>
            </p:spPr>
            <p:txBody>
              <a:bodyPr/>
              <a:lstStyle/>
              <a:p>
                <a:r>
                  <a:rPr lang="LID4096">
                    <a:noFill/>
                  </a:rPr>
                  <a:t> </a:t>
                </a:r>
              </a:p>
            </p:txBody>
          </p:sp>
        </mc:Fallback>
      </mc:AlternateContent>
    </p:spTree>
    <p:extLst>
      <p:ext uri="{BB962C8B-B14F-4D97-AF65-F5344CB8AC3E}">
        <p14:creationId xmlns:p14="http://schemas.microsoft.com/office/powerpoint/2010/main" val="2223963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B693-FFF0-A7E7-6FED-308E410A9188}"/>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The General Supply Function</a:t>
            </a:r>
            <a:endParaRPr lang="LID4096"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DA94A4A-6893-1C94-838B-7E15DE590EE9}"/>
                  </a:ext>
                </a:extLst>
              </p:cNvPr>
              <p:cNvSpPr>
                <a:spLocks noGrp="1"/>
              </p:cNvSpPr>
              <p:nvPr>
                <p:ph idx="1"/>
              </p:nvPr>
            </p:nvSpPr>
            <p:spPr/>
            <p:txBody>
              <a:bodyPr>
                <a:normAutofit fontScale="92500"/>
              </a:bodyPr>
              <a:lstStyle/>
              <a:p>
                <a:pPr marL="0" marR="0" algn="just">
                  <a:lnSpc>
                    <a:spcPct val="150000"/>
                  </a:lnSpc>
                  <a:spcBef>
                    <a:spcPts val="0"/>
                  </a:spcBef>
                  <a:spcAft>
                    <a:spcPts val="800"/>
                  </a:spcAft>
                </a:pPr>
                <a14:m>
                  <m:oMath xmlns:m="http://schemas.openxmlformats.org/officeDocument/2006/math">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𝑓</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𝑔𝑒𝑛𝑒𝑟𝑎𝑙</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 </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𝑠𝑢𝑝𝑝𝑙𝑦</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 </m:t>
                    </m:r>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𝑓𝑢𝑛𝑐𝑡𝑖𝑜𝑛</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𝑃𝑟𝑒𝑣𝑎𝑖𝑙𝑖𝑛𝑔</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𝑝𝑟𝑖𝑐𝑒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𝑡</m:t>
                    </m:r>
                    <m:r>
                      <a:rPr lang="ar-AE" sz="2000" i="1">
                        <a:effectLst/>
                        <a:latin typeface="Cambria Math" panose="02040503050406030204" pitchFamily="18" charset="0"/>
                        <a:ea typeface="Calibri" panose="020F0502020204030204" pitchFamily="34" charset="0"/>
                        <a:cs typeface="Times New Roman" panose="02020603050405020304" pitchFamily="18" charset="0"/>
                      </a:rPr>
                      <m:t>h</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𝑔𝑜𝑜𝑑</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𝑜𝑟</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𝑠𝑒𝑟𝑣𝑖𝑐𝑒</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𝐼</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𝑝𝑟𝑖𝑐𝑒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𝑖𝑛𝑝𝑢𝑡𝑠</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𝑢𝑠𝑒𝑑</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𝑖𝑛</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𝑝𝑟𝑜𝑑𝑢𝑐𝑡𝑖𝑜𝑛</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𝑅</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𝑃𝑟𝑖𝑐𝑒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𝑟𝑒𝑙𝑎𝑡𝑒𝑑</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𝑔𝑜𝑜𝑑𝑠</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𝑜𝑟</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𝑠𝑒𝑟𝑣𝑖𝑐𝑒𝑠</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ar-AE" sz="2000" i="1">
                        <a:effectLst/>
                        <a:latin typeface="Cambria Math" panose="02040503050406030204" pitchFamily="18" charset="0"/>
                        <a:ea typeface="Calibri" panose="020F0502020204030204" pitchFamily="34" charset="0"/>
                        <a:cs typeface="Times New Roman" panose="02020603050405020304" pitchFamily="18" charset="0"/>
                      </a:rPr>
                      <m:t>𝑇</m:t>
                    </m:r>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𝑇</m:t>
                    </m:r>
                    <m:r>
                      <a:rPr lang="ar-AE" sz="2000" i="1">
                        <a:effectLst/>
                        <a:latin typeface="Cambria Math" panose="02040503050406030204" pitchFamily="18" charset="0"/>
                        <a:ea typeface="Calibri" panose="020F0502020204030204" pitchFamily="34" charset="0"/>
                        <a:cs typeface="Times New Roman" panose="02020603050405020304" pitchFamily="18" charset="0"/>
                      </a:rPr>
                      <m:t>h</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𝑙𝑒𝑣𝑒𝑙</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𝑎𝑣𝑎𝑖𝑙𝑎𝑏𝑙𝑒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𝑡𝑒𝑐</m:t>
                    </m:r>
                    <m:r>
                      <a:rPr lang="ar-AE" sz="2000" i="1">
                        <a:effectLst/>
                        <a:latin typeface="Cambria Math" panose="02040503050406030204" pitchFamily="18" charset="0"/>
                        <a:ea typeface="Calibri" panose="020F0502020204030204" pitchFamily="34" charset="0"/>
                        <a:cs typeface="Times New Roman" panose="02020603050405020304" pitchFamily="18" charset="0"/>
                      </a:rPr>
                      <m:t>h</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𝑛𝑜𝑙𝑜𝑔𝑦</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𝐸</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𝐸𝑥𝑝𝑒𝑐𝑡𝑎𝑡𝑖𝑜𝑛𝑠</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𝑝𝑟𝑜𝑑𝑢𝑐𝑒𝑟𝑠</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𝑐𝑜𝑛𝑐𝑒𝑟𝑛𝑖𝑛𝑔</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𝑡</m:t>
                    </m:r>
                    <m:r>
                      <a:rPr lang="ar-AE" sz="2000" i="1">
                        <a:effectLst/>
                        <a:latin typeface="Cambria Math" panose="02040503050406030204" pitchFamily="18" charset="0"/>
                        <a:ea typeface="Calibri" panose="020F0502020204030204" pitchFamily="34" charset="0"/>
                        <a:cs typeface="Times New Roman" panose="02020603050405020304" pitchFamily="18" charset="0"/>
                      </a:rPr>
                      <m:t>h</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𝑓𝑢𝑡𝑢𝑟𝑒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𝑝𝑟𝑖𝑐𝑒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𝑜𝑓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𝑡</m:t>
                    </m:r>
                    <m:r>
                      <a:rPr lang="ar-AE" sz="2000" i="1">
                        <a:effectLst/>
                        <a:latin typeface="Cambria Math" panose="02040503050406030204" pitchFamily="18" charset="0"/>
                        <a:ea typeface="Calibri" panose="020F0502020204030204" pitchFamily="34" charset="0"/>
                        <a:cs typeface="Times New Roman" panose="02020603050405020304" pitchFamily="18" charset="0"/>
                      </a:rPr>
                      <m:t>h</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𝑒</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𝑔𝑜𝑜𝑑</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DDA94A4A-6893-1C94-838B-7E15DE590EE9}"/>
                  </a:ext>
                </a:extLst>
              </p:cNvPr>
              <p:cNvSpPr>
                <a:spLocks noGrp="1" noRot="1" noChangeAspect="1" noMove="1" noResize="1" noEditPoints="1" noAdjustHandles="1" noChangeArrowheads="1" noChangeShapeType="1" noTextEdit="1"/>
              </p:cNvSpPr>
              <p:nvPr>
                <p:ph idx="1"/>
              </p:nvPr>
            </p:nvSpPr>
            <p:spPr>
              <a:blipFill>
                <a:blip r:embed="rId2"/>
                <a:stretch>
                  <a:fillRect l="-762"/>
                </a:stretch>
              </a:blipFill>
            </p:spPr>
            <p:txBody>
              <a:bodyPr/>
              <a:lstStyle/>
              <a:p>
                <a:r>
                  <a:rPr lang="LID4096">
                    <a:noFill/>
                  </a:rPr>
                  <a:t> </a:t>
                </a:r>
              </a:p>
            </p:txBody>
          </p:sp>
        </mc:Fallback>
      </mc:AlternateContent>
    </p:spTree>
    <p:extLst>
      <p:ext uri="{BB962C8B-B14F-4D97-AF65-F5344CB8AC3E}">
        <p14:creationId xmlns:p14="http://schemas.microsoft.com/office/powerpoint/2010/main" val="3439134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B5692-F7C6-2863-51F9-14F816638970}"/>
              </a:ext>
            </a:extLst>
          </p:cNvPr>
          <p:cNvSpPr>
            <a:spLocks noGrp="1"/>
          </p:cNvSpPr>
          <p:nvPr>
            <p:ph type="title"/>
          </p:nvPr>
        </p:nvSpPr>
        <p:spPr/>
        <p:txBody>
          <a:bodyPr>
            <a:normAutofit fontScale="90000"/>
          </a:bodyPr>
          <a:lstStyle/>
          <a:p>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The General Supply Function</a:t>
            </a:r>
            <a:br>
              <a:rPr lang="en-US" sz="4400" dirty="0">
                <a:latin typeface="Arial" panose="020B0604020202020204" pitchFamily="34" charset="0"/>
                <a:cs typeface="Arial" panose="020B0604020202020204" pitchFamily="34" charset="0"/>
              </a:rPr>
            </a:br>
            <a:endParaRPr lang="LID4096" dirty="0"/>
          </a:p>
        </p:txBody>
      </p:sp>
      <p:sp>
        <p:nvSpPr>
          <p:cNvPr id="3" name="Content Placeholder 2">
            <a:extLst>
              <a:ext uri="{FF2B5EF4-FFF2-40B4-BE49-F238E27FC236}">
                <a16:creationId xmlns:a16="http://schemas.microsoft.com/office/drawing/2014/main" id="{EC1133BF-A74D-8825-1AF5-09BAD10367B3}"/>
              </a:ext>
            </a:extLst>
          </p:cNvPr>
          <p:cNvSpPr>
            <a:spLocks noGrp="1"/>
          </p:cNvSpPr>
          <p:nvPr>
            <p:ph idx="1"/>
          </p:nvPr>
        </p:nvSpPr>
        <p:spPr/>
        <p:txBody>
          <a:bodyPr>
            <a:normAutofit/>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Similar to demand the price of the good old service being produced is the most important determinant of the quantity supplied. The price in this case refers to how much the consumers are willing and able to pay for the product being produced.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next variable of consideration is the price of inputs used in production. Without a doubt the prices of labour or capital used in the production of the good or service contributes immensely to the overall cost of that product. The higher the cost of inputs the higher will be the total cost of production. The next variable in consideration is the price of substitutes used in production which is discussed in depth in the next sub heading.</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sz="2000" dirty="0"/>
          </a:p>
        </p:txBody>
      </p:sp>
    </p:spTree>
    <p:extLst>
      <p:ext uri="{BB962C8B-B14F-4D97-AF65-F5344CB8AC3E}">
        <p14:creationId xmlns:p14="http://schemas.microsoft.com/office/powerpoint/2010/main" val="2182411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71EE2-C40D-EF3D-D878-F7A3478FDD22}"/>
              </a:ext>
            </a:extLst>
          </p:cNvPr>
          <p:cNvSpPr>
            <a:spLocks noGrp="1"/>
          </p:cNvSpPr>
          <p:nvPr>
            <p:ph type="title"/>
          </p:nvPr>
        </p:nvSpPr>
        <p:spPr/>
        <p:txBody>
          <a:bodyPr/>
          <a:lstStyle/>
          <a:p>
            <a:r>
              <a:rPr lang="en-US" sz="4400" dirty="0">
                <a:latin typeface="Arial" panose="020B0604020202020204" pitchFamily="34" charset="0"/>
                <a:cs typeface="Arial" panose="020B0604020202020204" pitchFamily="34" charset="0"/>
              </a:rPr>
              <a:t>The General Supply Function</a:t>
            </a:r>
            <a:endParaRPr lang="LID4096" dirty="0"/>
          </a:p>
        </p:txBody>
      </p:sp>
      <p:sp>
        <p:nvSpPr>
          <p:cNvPr id="3" name="Content Placeholder 2">
            <a:extLst>
              <a:ext uri="{FF2B5EF4-FFF2-40B4-BE49-F238E27FC236}">
                <a16:creationId xmlns:a16="http://schemas.microsoft.com/office/drawing/2014/main" id="{98D6308D-558B-850C-D781-5AC293E487CC}"/>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In summary we would expect a positive relationship between all the variables affecting supply and quantity supplied with the exception of the price of the substitute in production which has a negative and inverse relationship with the quantity supplied.</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35876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A3E16-0B36-35BE-3C38-92942B45523E}"/>
              </a:ext>
            </a:extLst>
          </p:cNvPr>
          <p:cNvSpPr>
            <a:spLocks noGrp="1"/>
          </p:cNvSpPr>
          <p:nvPr>
            <p:ph type="title"/>
          </p:nvPr>
        </p:nvSpPr>
        <p:spPr/>
        <p:txBody>
          <a:bodyPr>
            <a:normAutofit/>
          </a:bodyPr>
          <a:lstStyle/>
          <a:p>
            <a:r>
              <a:rPr lang="en-US" dirty="0"/>
              <a:t>Substitutes in Production</a:t>
            </a:r>
            <a:endParaRPr lang="LID4096" dirty="0"/>
          </a:p>
        </p:txBody>
      </p:sp>
      <p:sp>
        <p:nvSpPr>
          <p:cNvPr id="3" name="Content Placeholder 2">
            <a:extLst>
              <a:ext uri="{FF2B5EF4-FFF2-40B4-BE49-F238E27FC236}">
                <a16:creationId xmlns:a16="http://schemas.microsoft.com/office/drawing/2014/main" id="{0DC9D4D6-20F2-AC02-B9E3-3179E06D9FE4}"/>
              </a:ext>
            </a:extLst>
          </p:cNvPr>
          <p:cNvSpPr>
            <a:spLocks noGrp="1"/>
          </p:cNvSpPr>
          <p:nvPr>
            <p:ph idx="1"/>
          </p:nvPr>
        </p:nvSpPr>
        <p:spPr/>
        <p:txBody>
          <a:bodyPr>
            <a:normAutofit/>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Let’s imagine that a producer is producing two goods which are similar and can act as substitutes. Produces aimed at producing a good which fetches the highest price in the market. They are willing to devote more resources and inputs into the production of the good with the highest level of profits since its worthwhile investment.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example, if a former produces chicken and beef for sale, and the market price for beef becomes substantially higher than that of chicken, we can expect the farmers to devote more inputs and resources into production of beef because it is more profitable than that of chicken. So, in this case beef is substituting chicken in the production process.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598917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B55DF-DA8F-8982-9CB7-30B502D7C585}"/>
              </a:ext>
            </a:extLst>
          </p:cNvPr>
          <p:cNvSpPr>
            <a:spLocks noGrp="1"/>
          </p:cNvSpPr>
          <p:nvPr>
            <p:ph type="title"/>
          </p:nvPr>
        </p:nvSpPr>
        <p:spPr/>
        <p:txBody>
          <a:bodyPr/>
          <a:lstStyle/>
          <a:p>
            <a:r>
              <a:rPr lang="en-US" dirty="0"/>
              <a:t>Substitutes in Production</a:t>
            </a:r>
            <a:endParaRPr lang="LID4096" dirty="0"/>
          </a:p>
        </p:txBody>
      </p:sp>
      <p:sp>
        <p:nvSpPr>
          <p:cNvPr id="3" name="Content Placeholder 2">
            <a:extLst>
              <a:ext uri="{FF2B5EF4-FFF2-40B4-BE49-F238E27FC236}">
                <a16:creationId xmlns:a16="http://schemas.microsoft.com/office/drawing/2014/main" id="{B0CBB2F2-5BF6-DF62-2E93-746BA1813492}"/>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Substitutes in production therefore refers to a case where between two competing goods, one could increase in price relative to the price of another good and causes the producers to focus on increasing production on the higher priced good and devote less resources to the less priced good.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80495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1C2E6-BEB5-4010-2D67-F1FD3BA9286D}"/>
              </a:ext>
            </a:extLst>
          </p:cNvPr>
          <p:cNvSpPr>
            <a:spLocks noGrp="1"/>
          </p:cNvSpPr>
          <p:nvPr>
            <p:ph type="title"/>
          </p:nvPr>
        </p:nvSpPr>
        <p:spPr/>
        <p:txBody>
          <a:bodyPr>
            <a:normAutofit fontScale="90000"/>
          </a:bodyPr>
          <a:lstStyle/>
          <a:p>
            <a:r>
              <a:rPr lang="en-US" dirty="0"/>
              <a:t>Complements in Production</a:t>
            </a:r>
            <a:br>
              <a:rPr lang="en-US" dirty="0"/>
            </a:br>
            <a:endParaRPr lang="LID4096" dirty="0"/>
          </a:p>
        </p:txBody>
      </p:sp>
      <p:sp>
        <p:nvSpPr>
          <p:cNvPr id="3" name="Content Placeholder 2">
            <a:extLst>
              <a:ext uri="{FF2B5EF4-FFF2-40B4-BE49-F238E27FC236}">
                <a16:creationId xmlns:a16="http://schemas.microsoft.com/office/drawing/2014/main" id="{D7901195-F6E3-E1CF-1855-C853260BF01B}"/>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Goods are considered to be complements in production if the increase in the price of one good result the producers increasing the quantity supplied of the related good. For example, computer chips are critical in producing technologically advanced computers.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If the price of computer chips reduces due to an increase in the availability of raw materials for making chips, we can expect that producers will be able to produce more computers and sell them at a more favourable price in order to increase their revenue margins. In our case the computer chips and the computers are considered to be complements in production.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689012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E3096-45CF-E025-0106-9908FDCFF732}"/>
              </a:ext>
            </a:extLst>
          </p:cNvPr>
          <p:cNvSpPr>
            <a:spLocks noGrp="1"/>
          </p:cNvSpPr>
          <p:nvPr>
            <p:ph type="title"/>
          </p:nvPr>
        </p:nvSpPr>
        <p:spPr/>
        <p:txBody>
          <a:bodyPr/>
          <a:lstStyle/>
          <a:p>
            <a:r>
              <a:rPr lang="en-US" dirty="0"/>
              <a:t>Complements in Production</a:t>
            </a:r>
            <a:endParaRPr lang="LID4096" dirty="0"/>
          </a:p>
        </p:txBody>
      </p:sp>
      <p:sp>
        <p:nvSpPr>
          <p:cNvPr id="3" name="Content Placeholder 2">
            <a:extLst>
              <a:ext uri="{FF2B5EF4-FFF2-40B4-BE49-F238E27FC236}">
                <a16:creationId xmlns:a16="http://schemas.microsoft.com/office/drawing/2014/main" id="{858FC2D1-D938-5081-DC89-C88E1686E0A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Complements in production can therefore be defined as related goods or services where an increase in the price of one good relative to the price of another good results in producers increasing the production of both goods.</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In our prior case the computer manufacturer is likely to increase the chips being manufactured as well as the overall number of computers assembled.</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079919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19D-FA02-48DE-1070-B05C144E2AAF}"/>
              </a:ext>
            </a:extLst>
          </p:cNvPr>
          <p:cNvSpPr>
            <a:spLocks noGrp="1"/>
          </p:cNvSpPr>
          <p:nvPr>
            <p:ph type="title"/>
          </p:nvPr>
        </p:nvSpPr>
        <p:spPr/>
        <p:txBody>
          <a:bodyPr/>
          <a:lstStyle/>
          <a:p>
            <a:r>
              <a:rPr lang="en-US" dirty="0"/>
              <a:t>Impact of Technology in Production</a:t>
            </a:r>
            <a:endParaRPr lang="LID4096" dirty="0"/>
          </a:p>
        </p:txBody>
      </p:sp>
      <p:sp>
        <p:nvSpPr>
          <p:cNvPr id="3" name="Content Placeholder 2">
            <a:extLst>
              <a:ext uri="{FF2B5EF4-FFF2-40B4-BE49-F238E27FC236}">
                <a16:creationId xmlns:a16="http://schemas.microsoft.com/office/drawing/2014/main" id="{F8F3344A-8E6D-BECB-BB66-8C98FEB40A1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Common knowledge dictates that advances in technology are critical in enhancing production efficiency.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when you think about the evolution of farming, modern methods of farming are considered to be more technologically advanced and result in higher level of food production compared to more traditional methods of farming.</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34131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47886-B92A-F558-2735-4072F2C6CA7C}"/>
              </a:ext>
            </a:extLst>
          </p:cNvPr>
          <p:cNvSpPr>
            <a:spLocks noGrp="1"/>
          </p:cNvSpPr>
          <p:nvPr>
            <p:ph type="title"/>
          </p:nvPr>
        </p:nvSpPr>
        <p:spPr/>
        <p:txBody>
          <a:bodyPr>
            <a:normAutofit fontScale="90000"/>
          </a:bodyPr>
          <a:lstStyle/>
          <a:p>
            <a:r>
              <a:rPr lang="en-GB" dirty="0"/>
              <a:t>Impact of Technology in Production</a:t>
            </a:r>
            <a:br>
              <a:rPr lang="en-GB" dirty="0"/>
            </a:br>
            <a:endParaRPr lang="LID4096" dirty="0"/>
          </a:p>
        </p:txBody>
      </p:sp>
      <p:sp>
        <p:nvSpPr>
          <p:cNvPr id="3" name="Content Placeholder 2">
            <a:extLst>
              <a:ext uri="{FF2B5EF4-FFF2-40B4-BE49-F238E27FC236}">
                <a16:creationId xmlns:a16="http://schemas.microsoft.com/office/drawing/2014/main" id="{7CFBAAA4-9C33-9FE0-FE98-866136595961}"/>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Technology can be considered to be the current state of knowledge applied to combine resources to produce goods and services. As a general rule, advances in technology It results in higher levels of production and efficiency.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Technology can simply be defined as the current state of knowledge available which is employed in combining resources to produce goods and services. We can expect that with increased levels of technology particularly those relating to mass production, holding all the other factors influencing supply constant, At the same price, higher levels of production will be experienced.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2792335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C2461-1AAD-F9E6-A0B0-F7EEFFE068DD}"/>
              </a:ext>
            </a:extLst>
          </p:cNvPr>
          <p:cNvSpPr>
            <a:spLocks noGrp="1"/>
          </p:cNvSpPr>
          <p:nvPr>
            <p:ph type="title"/>
          </p:nvPr>
        </p:nvSpPr>
        <p:spPr/>
        <p:txBody>
          <a:bodyPr/>
          <a:lstStyle/>
          <a:p>
            <a:r>
              <a:rPr lang="en-US" sz="4000" dirty="0"/>
              <a:t>The Direct Supply Function</a:t>
            </a:r>
            <a:endParaRPr lang="LID4096" sz="40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85CEC56-BE08-318C-685B-41A1E4E54100}"/>
                  </a:ext>
                </a:extLst>
              </p:cNvPr>
              <p:cNvSpPr>
                <a:spLocks noGrp="1"/>
              </p:cNvSpPr>
              <p:nvPr>
                <p:ph idx="1"/>
              </p:nvPr>
            </p:nvSpPr>
            <p:spPr/>
            <p:txBody>
              <a:bodyPr>
                <a:normAutofit/>
              </a:bodyPr>
              <a:lstStyle/>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Similar to the demand function a direct supply function are generally derived from the general supply function which shows that relationship between quantity supplied and price. However, there is a bigger focus on the price and how it affects quantity supplied as shown below.</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𝑆</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r>
                      <a:rPr lang="ar-AE" sz="20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effectLst/>
                    <a:latin typeface="Times New Roman" panose="02020603050405020304" pitchFamily="18" charset="0"/>
                    <a:ea typeface="Calibri" panose="020F0502020204030204" pitchFamily="34" charset="0"/>
                  </a:rPr>
                  <a:t>This direct supply function therefore shows the quantity supplied as a function of the produce price only.</a:t>
                </a:r>
                <a:endParaRPr lang="LID4096" sz="2000" dirty="0"/>
              </a:p>
            </p:txBody>
          </p:sp>
        </mc:Choice>
        <mc:Fallback xmlns="">
          <p:sp>
            <p:nvSpPr>
              <p:cNvPr id="3" name="Content Placeholder 2">
                <a:extLst>
                  <a:ext uri="{FF2B5EF4-FFF2-40B4-BE49-F238E27FC236}">
                    <a16:creationId xmlns:a16="http://schemas.microsoft.com/office/drawing/2014/main" id="{585CEC56-BE08-318C-685B-41A1E4E54100}"/>
                  </a:ext>
                </a:extLst>
              </p:cNvPr>
              <p:cNvSpPr>
                <a:spLocks noGrp="1" noRot="1" noChangeAspect="1" noMove="1" noResize="1" noEditPoints="1" noAdjustHandles="1" noChangeArrowheads="1" noChangeShapeType="1" noTextEdit="1"/>
              </p:cNvSpPr>
              <p:nvPr>
                <p:ph idx="1"/>
              </p:nvPr>
            </p:nvSpPr>
            <p:spPr>
              <a:blipFill>
                <a:blip r:embed="rId2"/>
                <a:stretch>
                  <a:fillRect l="-762" r="-699" b="-917"/>
                </a:stretch>
              </a:blipFill>
            </p:spPr>
            <p:txBody>
              <a:bodyPr/>
              <a:lstStyle/>
              <a:p>
                <a:r>
                  <a:rPr lang="LID4096">
                    <a:noFill/>
                  </a:rPr>
                  <a:t> </a:t>
                </a:r>
              </a:p>
            </p:txBody>
          </p:sp>
        </mc:Fallback>
      </mc:AlternateContent>
    </p:spTree>
    <p:extLst>
      <p:ext uri="{BB962C8B-B14F-4D97-AF65-F5344CB8AC3E}">
        <p14:creationId xmlns:p14="http://schemas.microsoft.com/office/powerpoint/2010/main" val="18548153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43C91-5546-8A04-9BBF-ED5A7B82C2F6}"/>
              </a:ext>
            </a:extLst>
          </p:cNvPr>
          <p:cNvSpPr>
            <a:spLocks noGrp="1"/>
          </p:cNvSpPr>
          <p:nvPr>
            <p:ph type="title"/>
          </p:nvPr>
        </p:nvSpPr>
        <p:spPr/>
        <p:txBody>
          <a:bodyPr/>
          <a:lstStyle/>
          <a:p>
            <a:r>
              <a:rPr lang="en-US" sz="4400" dirty="0"/>
              <a:t>The Direct Supply Function</a:t>
            </a:r>
            <a:endParaRPr lang="LID4096" dirty="0"/>
          </a:p>
        </p:txBody>
      </p:sp>
      <p:sp>
        <p:nvSpPr>
          <p:cNvPr id="3" name="Content Placeholder 2">
            <a:extLst>
              <a:ext uri="{FF2B5EF4-FFF2-40B4-BE49-F238E27FC236}">
                <a16:creationId xmlns:a16="http://schemas.microsoft.com/office/drawing/2014/main" id="{2AE17986-2676-FA6E-301C-2000E24CEA4B}"/>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From this function a graph can be derived showing what will be the quantity supplied, at different prevailing price levels for the goods in question, holding all the other determinants of supply constant.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different points showing what is the quantity supplied at different levels, when plotted together resorts to a supply schedule. Similar to a demand schedule, Movements along the supply schedule are primarily caused by changes in the price of the good or service holding all the other variables affecting supply constant.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6185271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44404-0AD0-FD9A-4953-55DBE5986A9A}"/>
              </a:ext>
            </a:extLst>
          </p:cNvPr>
          <p:cNvSpPr>
            <a:spLocks noGrp="1"/>
          </p:cNvSpPr>
          <p:nvPr>
            <p:ph type="title"/>
          </p:nvPr>
        </p:nvSpPr>
        <p:spPr/>
        <p:txBody>
          <a:bodyPr/>
          <a:lstStyle/>
          <a:p>
            <a:r>
              <a:rPr lang="en-US" dirty="0"/>
              <a:t>Inverse Supply Function</a:t>
            </a:r>
            <a:endParaRPr lang="LID4096"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032EFBB-3ED4-BB58-45FB-1282DED56EB4}"/>
                  </a:ext>
                </a:extLst>
              </p:cNvPr>
              <p:cNvSpPr>
                <a:spLocks noGrp="1"/>
              </p:cNvSpPr>
              <p:nvPr>
                <p:ph idx="1"/>
              </p:nvPr>
            </p:nvSpPr>
            <p:spPr/>
            <p:txBody>
              <a:bodyPr/>
              <a:lstStyle/>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can be simply defined as a supply function expressed where price is expressed as a function of quantity supplied as follows: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14:m>
                  <m:oMath xmlns:m="http://schemas.openxmlformats.org/officeDocument/2006/math">
                    <m:r>
                      <a:rPr lang="en-US" sz="1800" i="1">
                        <a:effectLst/>
                        <a:latin typeface="Cambria Math" panose="02040503050406030204" pitchFamily="18" charset="0"/>
                        <a:ea typeface="Calibri" panose="020F0502020204030204" pitchFamily="34" charset="0"/>
                        <a:cs typeface="Times New Roman" panose="02020603050405020304" pitchFamily="18" charset="0"/>
                      </a:rPr>
                      <m:t>𝑃</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r>
                      <a:rPr lang="en-US" sz="1800" i="1">
                        <a:effectLst/>
                        <a:latin typeface="Cambria Math" panose="02040503050406030204" pitchFamily="18" charset="0"/>
                        <a:ea typeface="Calibri" panose="020F0502020204030204" pitchFamily="34" charset="0"/>
                        <a:cs typeface="Times New Roman" panose="02020603050405020304" pitchFamily="18" charset="0"/>
                      </a:rPr>
                      <m:t>𝑓</m:t>
                    </m:r>
                    <m:r>
                      <a:rPr lang="en-US" sz="18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1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1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1800" i="1">
                            <a:effectLst/>
                            <a:latin typeface="Cambria Math" panose="02040503050406030204" pitchFamily="18" charset="0"/>
                            <a:ea typeface="Calibri" panose="020F0502020204030204" pitchFamily="34" charset="0"/>
                            <a:cs typeface="Times New Roman" panose="02020603050405020304" pitchFamily="18" charset="0"/>
                          </a:rPr>
                          <m:t>𝑆</m:t>
                        </m:r>
                      </m:sub>
                    </m:sSub>
                    <m:r>
                      <a:rPr lang="ar-AE" sz="18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From this function we can expect that producers will continue producing a good order service as long as the price is favorable. This is the basis for the positive relationship between price and quantity supplied as illustrated in Figure 1 below.  However, there is a cut off price, which produces considered to be too low and they decide to stop producing. This is shown in Figure 1 as the shutdown point.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7032EFBB-3ED4-BB58-45FB-1282DED56EB4}"/>
                  </a:ext>
                </a:extLst>
              </p:cNvPr>
              <p:cNvSpPr>
                <a:spLocks noGrp="1" noRot="1" noChangeAspect="1" noMove="1" noResize="1" noEditPoints="1" noAdjustHandles="1" noChangeArrowheads="1" noChangeShapeType="1" noTextEdit="1"/>
              </p:cNvSpPr>
              <p:nvPr>
                <p:ph idx="1"/>
              </p:nvPr>
            </p:nvSpPr>
            <p:spPr>
              <a:blipFill>
                <a:blip r:embed="rId3"/>
                <a:stretch>
                  <a:fillRect l="-635" r="-572"/>
                </a:stretch>
              </a:blipFill>
            </p:spPr>
            <p:txBody>
              <a:bodyPr/>
              <a:lstStyle/>
              <a:p>
                <a:r>
                  <a:rPr lang="LID4096">
                    <a:noFill/>
                  </a:rPr>
                  <a:t> </a:t>
                </a:r>
              </a:p>
            </p:txBody>
          </p:sp>
        </mc:Fallback>
      </mc:AlternateContent>
    </p:spTree>
    <p:extLst>
      <p:ext uri="{BB962C8B-B14F-4D97-AF65-F5344CB8AC3E}">
        <p14:creationId xmlns:p14="http://schemas.microsoft.com/office/powerpoint/2010/main" val="554349633"/>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EA454-33CC-3F6E-E076-F1F123AEDC77}"/>
              </a:ext>
            </a:extLst>
          </p:cNvPr>
          <p:cNvSpPr>
            <a:spLocks noGrp="1"/>
          </p:cNvSpPr>
          <p:nvPr>
            <p:ph type="title"/>
          </p:nvPr>
        </p:nvSpPr>
        <p:spPr/>
        <p:txBody>
          <a:bodyPr/>
          <a:lstStyle/>
          <a:p>
            <a:r>
              <a:rPr lang="en-US" dirty="0"/>
              <a:t>Inverse Supply Function</a:t>
            </a:r>
            <a:endParaRPr lang="LID4096" dirty="0"/>
          </a:p>
        </p:txBody>
      </p:sp>
      <p:pic>
        <p:nvPicPr>
          <p:cNvPr id="5" name="Content Placeholder 4">
            <a:extLst>
              <a:ext uri="{FF2B5EF4-FFF2-40B4-BE49-F238E27FC236}">
                <a16:creationId xmlns:a16="http://schemas.microsoft.com/office/drawing/2014/main" id="{F0ED1A5C-5B0C-3C40-97F4-16893C8B96F3}"/>
              </a:ext>
            </a:extLst>
          </p:cNvPr>
          <p:cNvPicPr>
            <a:picLocks noGrp="1" noChangeAspect="1"/>
          </p:cNvPicPr>
          <p:nvPr>
            <p:ph idx="1"/>
          </p:nvPr>
        </p:nvPicPr>
        <p:blipFill>
          <a:blip r:embed="rId2"/>
          <a:stretch>
            <a:fillRect/>
          </a:stretch>
        </p:blipFill>
        <p:spPr>
          <a:xfrm>
            <a:off x="2366128" y="2177593"/>
            <a:ext cx="7569724" cy="3949830"/>
          </a:xfrm>
        </p:spPr>
      </p:pic>
    </p:spTree>
    <p:extLst>
      <p:ext uri="{BB962C8B-B14F-4D97-AF65-F5344CB8AC3E}">
        <p14:creationId xmlns:p14="http://schemas.microsoft.com/office/powerpoint/2010/main" val="8299445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9D2FD-6A1E-899B-B65F-719CD96FDB05}"/>
              </a:ext>
            </a:extLst>
          </p:cNvPr>
          <p:cNvSpPr>
            <a:spLocks noGrp="1"/>
          </p:cNvSpPr>
          <p:nvPr>
            <p:ph type="title"/>
          </p:nvPr>
        </p:nvSpPr>
        <p:spPr/>
        <p:txBody>
          <a:bodyPr/>
          <a:lstStyle/>
          <a:p>
            <a:r>
              <a:rPr lang="en-US" dirty="0"/>
              <a:t>Shifts in Supply</a:t>
            </a:r>
            <a:endParaRPr lang="LID4096" dirty="0"/>
          </a:p>
        </p:txBody>
      </p:sp>
      <p:sp>
        <p:nvSpPr>
          <p:cNvPr id="3" name="Content Placeholder 2">
            <a:extLst>
              <a:ext uri="{FF2B5EF4-FFF2-40B4-BE49-F238E27FC236}">
                <a16:creationId xmlns:a16="http://schemas.microsoft.com/office/drawing/2014/main" id="{06DC538D-8DFB-C5E0-76A0-3340AB975740}"/>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Based on our previous discussions, a movement along the supply schedule is caused by a change in the price of the good or services holding all the other determinants of supply constant. A shift can either be based on increase in supply or decrease in supply.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An increase in supply is a change in the supply function that causes an increase in quantity supplied at every price and is reflected by a rightward shift in the supply curve. This is illustrated in figure 2.</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 A decrease in supply is a change in the supply function that causes a decrease in the quantity supplied at every price level and is usually depicted by a leftward shift in the supply curve. This is illustrated in figure 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0794010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B3331-DF32-B50F-B972-1D8FDF60DA40}"/>
              </a:ext>
            </a:extLst>
          </p:cNvPr>
          <p:cNvSpPr>
            <a:spLocks noGrp="1"/>
          </p:cNvSpPr>
          <p:nvPr>
            <p:ph type="title"/>
          </p:nvPr>
        </p:nvSpPr>
        <p:spPr/>
        <p:txBody>
          <a:bodyPr>
            <a:normAutofit fontScale="90000"/>
          </a:bodyPr>
          <a:lstStyle/>
          <a:p>
            <a:r>
              <a:rPr lang="en-US" dirty="0"/>
              <a:t>An Illustration of a Rightward Shift in Supply</a:t>
            </a:r>
            <a:endParaRPr lang="LID4096" dirty="0"/>
          </a:p>
        </p:txBody>
      </p:sp>
      <p:pic>
        <p:nvPicPr>
          <p:cNvPr id="9" name="Content Placeholder 8">
            <a:extLst>
              <a:ext uri="{FF2B5EF4-FFF2-40B4-BE49-F238E27FC236}">
                <a16:creationId xmlns:a16="http://schemas.microsoft.com/office/drawing/2014/main" id="{014A0003-76D0-8C0E-2DB3-D72C2D48C26B}"/>
              </a:ext>
            </a:extLst>
          </p:cNvPr>
          <p:cNvPicPr>
            <a:picLocks noGrp="1" noChangeAspect="1"/>
          </p:cNvPicPr>
          <p:nvPr>
            <p:ph idx="1"/>
          </p:nvPr>
        </p:nvPicPr>
        <p:blipFill>
          <a:blip r:embed="rId2"/>
          <a:stretch>
            <a:fillRect/>
          </a:stretch>
        </p:blipFill>
        <p:spPr>
          <a:xfrm>
            <a:off x="1923068" y="1998483"/>
            <a:ext cx="8276734" cy="3876856"/>
          </a:xfrm>
        </p:spPr>
      </p:pic>
    </p:spTree>
    <p:extLst>
      <p:ext uri="{BB962C8B-B14F-4D97-AF65-F5344CB8AC3E}">
        <p14:creationId xmlns:p14="http://schemas.microsoft.com/office/powerpoint/2010/main" val="30372260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46FD0-B2C8-CC6A-634D-F528DFBA6ED1}"/>
              </a:ext>
            </a:extLst>
          </p:cNvPr>
          <p:cNvSpPr>
            <a:spLocks noGrp="1"/>
          </p:cNvSpPr>
          <p:nvPr>
            <p:ph type="title"/>
          </p:nvPr>
        </p:nvSpPr>
        <p:spPr/>
        <p:txBody>
          <a:bodyPr>
            <a:normAutofit fontScale="90000"/>
          </a:bodyPr>
          <a:lstStyle/>
          <a:p>
            <a:r>
              <a:rPr lang="en-US" dirty="0"/>
              <a:t>An Illustration of a Leftward Shift in Supply</a:t>
            </a:r>
            <a:endParaRPr lang="LID4096" dirty="0"/>
          </a:p>
        </p:txBody>
      </p:sp>
      <p:pic>
        <p:nvPicPr>
          <p:cNvPr id="5" name="Content Placeholder 4">
            <a:extLst>
              <a:ext uri="{FF2B5EF4-FFF2-40B4-BE49-F238E27FC236}">
                <a16:creationId xmlns:a16="http://schemas.microsoft.com/office/drawing/2014/main" id="{CA473699-C1B0-0BCC-5691-DBA461971C6C}"/>
              </a:ext>
            </a:extLst>
          </p:cNvPr>
          <p:cNvPicPr>
            <a:picLocks noGrp="1" noChangeAspect="1"/>
          </p:cNvPicPr>
          <p:nvPr>
            <p:ph idx="1"/>
          </p:nvPr>
        </p:nvPicPr>
        <p:blipFill>
          <a:blip r:embed="rId2"/>
          <a:stretch>
            <a:fillRect/>
          </a:stretch>
        </p:blipFill>
        <p:spPr>
          <a:xfrm>
            <a:off x="1715678" y="2187019"/>
            <a:ext cx="8880049" cy="4053525"/>
          </a:xfrm>
        </p:spPr>
      </p:pic>
    </p:spTree>
    <p:extLst>
      <p:ext uri="{BB962C8B-B14F-4D97-AF65-F5344CB8AC3E}">
        <p14:creationId xmlns:p14="http://schemas.microsoft.com/office/powerpoint/2010/main" val="7060302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III</a:t>
            </a:r>
            <a:endParaRPr lang="LID4096" sz="4000" dirty="0"/>
          </a:p>
        </p:txBody>
      </p:sp>
    </p:spTree>
    <p:extLst>
      <p:ext uri="{BB962C8B-B14F-4D97-AF65-F5344CB8AC3E}">
        <p14:creationId xmlns:p14="http://schemas.microsoft.com/office/powerpoint/2010/main" val="3445290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AE2A4-D9BB-BB10-334D-B427A212A224}"/>
              </a:ext>
            </a:extLst>
          </p:cNvPr>
          <p:cNvSpPr>
            <a:spLocks noGrp="1"/>
          </p:cNvSpPr>
          <p:nvPr>
            <p:ph type="title"/>
          </p:nvPr>
        </p:nvSpPr>
        <p:spPr>
          <a:xfrm>
            <a:off x="1295402" y="641024"/>
            <a:ext cx="9601196" cy="1644976"/>
          </a:xfrm>
        </p:spPr>
        <p:txBody>
          <a:bodyPr>
            <a:normAutofit fontScale="90000"/>
          </a:bodyPr>
          <a:lstStyle/>
          <a:p>
            <a:r>
              <a:rPr lang="en-US" sz="4400" dirty="0">
                <a:latin typeface="Arial" panose="020B0604020202020204" pitchFamily="34" charset="0"/>
                <a:cs typeface="Arial" panose="020B0604020202020204" pitchFamily="34" charset="0"/>
              </a:rPr>
              <a:t>Part IV: </a:t>
            </a:r>
            <a:br>
              <a:rPr lang="en-US" sz="4400"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Practical Application of Supply Shifts in Practice</a:t>
            </a:r>
            <a:endParaRPr lang="LID4096" dirty="0"/>
          </a:p>
        </p:txBody>
      </p:sp>
      <p:sp>
        <p:nvSpPr>
          <p:cNvPr id="3" name="Content Placeholder 2">
            <a:extLst>
              <a:ext uri="{FF2B5EF4-FFF2-40B4-BE49-F238E27FC236}">
                <a16:creationId xmlns:a16="http://schemas.microsoft.com/office/drawing/2014/main" id="{6B9E36C9-F21D-6C7E-9C40-596A2952048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In this section we will elaborate on a hypothetical example of Samsung making its smartphones and also making decisions about how much to produce given the available level of technology and the market demand.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We shall examine different scenarios and hypothetically discuss the possible impact on the quantity supplied of smartphones in the market.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8635547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9AF078D7-279C-8833-418D-3B56E2FA2D9C}"/>
                  </a:ext>
                </a:extLst>
              </p:cNvPr>
              <p:cNvSpPr>
                <a:spLocks noGrp="1"/>
              </p:cNvSpPr>
              <p:nvPr>
                <p:ph type="title"/>
              </p:nvPr>
            </p:nvSpPr>
            <p:spPr/>
            <p:txBody>
              <a:bodyPr>
                <a:noAutofit/>
              </a:bodyPr>
              <a:lstStyle/>
              <a:p>
                <a:r>
                  <a:rPr lang="en-US" sz="4000" dirty="0">
                    <a:latin typeface="Arial" panose="020B0604020202020204" pitchFamily="34" charset="0"/>
                    <a:cs typeface="Arial" panose="020B0604020202020204" pitchFamily="34" charset="0"/>
                  </a:rPr>
                  <a:t>Changes in Input Prices </a:t>
                </a:r>
                <a14:m>
                  <m:oMath xmlns:m="http://schemas.openxmlformats.org/officeDocument/2006/math">
                    <m:sSub>
                      <m:sSubPr>
                        <m:ctrlPr>
                          <a:rPr lang="ar-AE" sz="4000" i="1">
                            <a:latin typeface="Cambria Math" panose="02040503050406030204" pitchFamily="18" charset="0"/>
                            <a:cs typeface="Arial" panose="020B0604020202020204" pitchFamily="34" charset="0"/>
                          </a:rPr>
                        </m:ctrlPr>
                      </m:sSubPr>
                      <m:e>
                        <m:r>
                          <a:rPr lang="ar-AE" sz="4000">
                            <a:latin typeface="Cambria Math" panose="02040503050406030204" pitchFamily="18" charset="0"/>
                            <a:cs typeface="Arial" panose="020B0604020202020204" pitchFamily="34" charset="0"/>
                          </a:rPr>
                          <m:t>(</m:t>
                        </m:r>
                        <m:r>
                          <a:rPr lang="ar-AE" sz="4000">
                            <a:latin typeface="Cambria Math" panose="02040503050406030204" pitchFamily="18" charset="0"/>
                            <a:cs typeface="Arial" panose="020B0604020202020204" pitchFamily="34" charset="0"/>
                          </a:rPr>
                          <m:t>𝑷</m:t>
                        </m:r>
                      </m:e>
                      <m:sub>
                        <m:r>
                          <a:rPr lang="ar-AE" sz="4000">
                            <a:latin typeface="Cambria Math" panose="02040503050406030204" pitchFamily="18" charset="0"/>
                            <a:cs typeface="Arial" panose="020B0604020202020204" pitchFamily="34" charset="0"/>
                          </a:rPr>
                          <m:t>𝑰</m:t>
                        </m:r>
                      </m:sub>
                    </m:sSub>
                    <m:r>
                      <a:rPr lang="en-US" sz="4000">
                        <a:latin typeface="Cambria Math" panose="02040503050406030204" pitchFamily="18" charset="0"/>
                        <a:cs typeface="Arial" panose="020B0604020202020204" pitchFamily="34" charset="0"/>
                      </a:rPr>
                      <m:t>)</m:t>
                    </m:r>
                  </m:oMath>
                </a14:m>
                <a:br>
                  <a:rPr lang="ar-AE" sz="4000" dirty="0">
                    <a:latin typeface="Arial" panose="020B0604020202020204" pitchFamily="34" charset="0"/>
                    <a:cs typeface="Arial" panose="020B0604020202020204" pitchFamily="34" charset="0"/>
                  </a:rPr>
                </a:br>
                <a:endParaRPr lang="LID4096" sz="4000" dirty="0">
                  <a:latin typeface="Arial" panose="020B0604020202020204" pitchFamily="34" charset="0"/>
                  <a:cs typeface="Arial" panose="020B0604020202020204" pitchFamily="34" charset="0"/>
                </a:endParaRPr>
              </a:p>
            </p:txBody>
          </p:sp>
        </mc:Choice>
        <mc:Fallback xmlns="">
          <p:sp>
            <p:nvSpPr>
              <p:cNvPr id="2" name="Title 1">
                <a:extLst>
                  <a:ext uri="{FF2B5EF4-FFF2-40B4-BE49-F238E27FC236}">
                    <a16:creationId xmlns:a16="http://schemas.microsoft.com/office/drawing/2014/main" id="{9AF078D7-279C-8833-418D-3B56E2FA2D9C}"/>
                  </a:ext>
                </a:extLst>
              </p:cNvPr>
              <p:cNvSpPr>
                <a:spLocks noGrp="1" noRot="1" noChangeAspect="1" noMove="1" noResize="1" noEditPoints="1" noAdjustHandles="1" noChangeArrowheads="1" noChangeShapeType="1" noTextEdit="1"/>
              </p:cNvSpPr>
              <p:nvPr>
                <p:ph type="title"/>
              </p:nvPr>
            </p:nvSpPr>
            <p:spPr>
              <a:blipFill>
                <a:blip r:embed="rId3"/>
                <a:stretch>
                  <a:fillRect t="-8411"/>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CB3C8481-EAF7-CAD2-7F2D-679DF753EDD4}"/>
              </a:ext>
            </a:extLst>
          </p:cNvPr>
          <p:cNvSpPr>
            <a:spLocks noGrp="1"/>
          </p:cNvSpPr>
          <p:nvPr>
            <p:ph idx="1"/>
          </p:nvPr>
        </p:nvSpPr>
        <p:spPr/>
        <p:txBody>
          <a:bodyPr/>
          <a:lstStyle/>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Let’s imagine that Samsung makes its phones from microchips which are made from silicon.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If the price of silicon is a raw material drops due to possible discoveries in various minds around the world, then we would expect the cost of making phones to drop ensuring that at the same smartphone market price,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The manufacturer will be able to supply more of the smartphones, thus increasing their supply in the market. This can be illustrated by a rightward shift in the supply curve similar to that one in Figure 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682538292"/>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399E25B9-FC2B-981E-A58F-B40C1274DBEF}"/>
                  </a:ext>
                </a:extLst>
              </p:cNvPr>
              <p:cNvSpPr>
                <a:spLocks noGrp="1"/>
              </p:cNvSpPr>
              <p:nvPr>
                <p:ph type="title"/>
              </p:nvPr>
            </p:nvSpPr>
            <p:spPr/>
            <p:txBody>
              <a:bodyPr>
                <a:noAutofit/>
              </a:bodyPr>
              <a:lstStyle/>
              <a:p>
                <a:br>
                  <a:rPr lang="en-US" sz="4000" dirty="0">
                    <a:latin typeface="Arial" panose="020B0604020202020204" pitchFamily="34" charset="0"/>
                    <a:cs typeface="Arial" panose="020B0604020202020204" pitchFamily="34" charset="0"/>
                  </a:rPr>
                </a:br>
                <a:r>
                  <a:rPr lang="en-US" sz="4000" dirty="0">
                    <a:latin typeface="Arial" panose="020B0604020202020204" pitchFamily="34" charset="0"/>
                    <a:cs typeface="Arial" panose="020B0604020202020204" pitchFamily="34" charset="0"/>
                  </a:rPr>
                  <a:t>Changes in the Price of Goods Related in Production </a:t>
                </a:r>
                <a14:m>
                  <m:oMath xmlns:m="http://schemas.openxmlformats.org/officeDocument/2006/math">
                    <m:sSub>
                      <m:sSubPr>
                        <m:ctrlPr>
                          <a:rPr lang="ar-AE" sz="4000" i="1">
                            <a:latin typeface="Cambria Math" panose="02040503050406030204" pitchFamily="18" charset="0"/>
                            <a:cs typeface="Arial" panose="020B0604020202020204" pitchFamily="34" charset="0"/>
                          </a:rPr>
                        </m:ctrlPr>
                      </m:sSubPr>
                      <m:e>
                        <m:r>
                          <a:rPr lang="ar-AE" sz="4000">
                            <a:latin typeface="Cambria Math" panose="02040503050406030204" pitchFamily="18" charset="0"/>
                            <a:cs typeface="Arial" panose="020B0604020202020204" pitchFamily="34" charset="0"/>
                          </a:rPr>
                          <m:t>(</m:t>
                        </m:r>
                        <m:r>
                          <a:rPr lang="ar-AE" sz="4000">
                            <a:latin typeface="Cambria Math" panose="02040503050406030204" pitchFamily="18" charset="0"/>
                            <a:cs typeface="Arial" panose="020B0604020202020204" pitchFamily="34" charset="0"/>
                          </a:rPr>
                          <m:t>𝑷</m:t>
                        </m:r>
                      </m:e>
                      <m:sub>
                        <m:r>
                          <a:rPr lang="ar-AE" sz="4000">
                            <a:latin typeface="Cambria Math" panose="02040503050406030204" pitchFamily="18" charset="0"/>
                            <a:cs typeface="Arial" panose="020B0604020202020204" pitchFamily="34" charset="0"/>
                          </a:rPr>
                          <m:t>𝑹</m:t>
                        </m:r>
                      </m:sub>
                    </m:sSub>
                    <m:r>
                      <a:rPr lang="ar-AE" sz="4000">
                        <a:latin typeface="Cambria Math" panose="02040503050406030204" pitchFamily="18" charset="0"/>
                        <a:cs typeface="Arial" panose="020B0604020202020204" pitchFamily="34" charset="0"/>
                      </a:rPr>
                      <m:t>)</m:t>
                    </m:r>
                  </m:oMath>
                </a14:m>
                <a:br>
                  <a:rPr lang="ar-AE" sz="4000" dirty="0">
                    <a:latin typeface="Arial" panose="020B0604020202020204" pitchFamily="34" charset="0"/>
                    <a:cs typeface="Arial" panose="020B0604020202020204" pitchFamily="34" charset="0"/>
                  </a:rPr>
                </a:br>
                <a:endParaRPr lang="LID4096" sz="4000" dirty="0">
                  <a:latin typeface="Arial" panose="020B0604020202020204" pitchFamily="34" charset="0"/>
                  <a:cs typeface="Arial" panose="020B0604020202020204" pitchFamily="34" charset="0"/>
                </a:endParaRPr>
              </a:p>
            </p:txBody>
          </p:sp>
        </mc:Choice>
        <mc:Fallback xmlns="">
          <p:sp>
            <p:nvSpPr>
              <p:cNvPr id="2" name="Title 1">
                <a:extLst>
                  <a:ext uri="{FF2B5EF4-FFF2-40B4-BE49-F238E27FC236}">
                    <a16:creationId xmlns:a16="http://schemas.microsoft.com/office/drawing/2014/main" id="{399E25B9-FC2B-981E-A58F-B40C1274DBEF}"/>
                  </a:ext>
                </a:extLst>
              </p:cNvPr>
              <p:cNvSpPr>
                <a:spLocks noGrp="1" noRot="1" noChangeAspect="1" noMove="1" noResize="1" noEditPoints="1" noAdjustHandles="1" noChangeArrowheads="1" noChangeShapeType="1" noTextEdit="1"/>
              </p:cNvSpPr>
              <p:nvPr>
                <p:ph type="title"/>
              </p:nvPr>
            </p:nvSpPr>
            <p:spPr>
              <a:blipFill>
                <a:blip r:embed="rId2"/>
                <a:stretch>
                  <a:fillRect l="-1906" t="-8411" r="-3431" b="-20561"/>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54C60CAC-6991-30AB-C5B4-6B8005CB6774}"/>
              </a:ext>
            </a:extLst>
          </p:cNvPr>
          <p:cNvSpPr>
            <a:spLocks noGrp="1"/>
          </p:cNvSpPr>
          <p:nvPr>
            <p:ph idx="1"/>
          </p:nvPr>
        </p:nvSpPr>
        <p:spPr/>
        <p:txBody>
          <a:bodyPr/>
          <a:lstStyle/>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Let’s have another hypothetical example where Samsung is using its microchips to make smart TVs and smartphones. </a:t>
            </a:r>
          </a:p>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If we imagine that there is a higher demand for smart TV compared to smartphones, and the manufacturer stands to gain a larger profit margin from making smart TVs compared to smartphones, it is likely that the manufacturer may devote more microchips to making TVs rather than to the manufacture of smartphones.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230547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CA3BD70E-ADC2-70ED-8E7F-F83A735B3C65}"/>
                  </a:ext>
                </a:extLst>
              </p:cNvPr>
              <p:cNvSpPr>
                <a:spLocks noGrp="1"/>
              </p:cNvSpPr>
              <p:nvPr>
                <p:ph type="title"/>
              </p:nvPr>
            </p:nvSpPr>
            <p:spPr/>
            <p:txBody>
              <a:bodyPr>
                <a:noAutofit/>
              </a:bodyPr>
              <a:lstStyle/>
              <a:p>
                <a:r>
                  <a:rPr lang="en-GB" sz="4000" dirty="0">
                    <a:latin typeface="Arial" panose="020B0604020202020204" pitchFamily="34" charset="0"/>
                    <a:cs typeface="Arial" panose="020B0604020202020204" pitchFamily="34" charset="0"/>
                  </a:rPr>
                  <a:t>Changes in the Level of Technology </a:t>
                </a:r>
                <a14:m>
                  <m:oMath xmlns:m="http://schemas.openxmlformats.org/officeDocument/2006/math">
                    <m:r>
                      <a:rPr lang="en-GB" sz="4000">
                        <a:latin typeface="Cambria Math" panose="02040503050406030204" pitchFamily="18" charset="0"/>
                        <a:cs typeface="Arial" panose="020B0604020202020204" pitchFamily="34" charset="0"/>
                      </a:rPr>
                      <m:t>(</m:t>
                    </m:r>
                    <m:r>
                      <a:rPr lang="en-GB" sz="4000">
                        <a:latin typeface="Cambria Math" panose="02040503050406030204" pitchFamily="18" charset="0"/>
                        <a:cs typeface="Arial" panose="020B0604020202020204" pitchFamily="34" charset="0"/>
                      </a:rPr>
                      <m:t>𝑻</m:t>
                    </m:r>
                    <m:r>
                      <a:rPr lang="en-GB" sz="4000">
                        <a:latin typeface="Cambria Math" panose="02040503050406030204" pitchFamily="18" charset="0"/>
                        <a:cs typeface="Arial" panose="020B0604020202020204" pitchFamily="34" charset="0"/>
                      </a:rPr>
                      <m:t>)</m:t>
                    </m:r>
                  </m:oMath>
                </a14:m>
                <a:br>
                  <a:rPr lang="en-GB" sz="4000" dirty="0">
                    <a:latin typeface="Arial" panose="020B0604020202020204" pitchFamily="34" charset="0"/>
                    <a:cs typeface="Arial" panose="020B0604020202020204" pitchFamily="34" charset="0"/>
                  </a:rPr>
                </a:br>
                <a:endParaRPr lang="LID4096" sz="4000" dirty="0">
                  <a:latin typeface="Arial" panose="020B0604020202020204" pitchFamily="34" charset="0"/>
                  <a:cs typeface="Arial" panose="020B0604020202020204" pitchFamily="34" charset="0"/>
                </a:endParaRPr>
              </a:p>
            </p:txBody>
          </p:sp>
        </mc:Choice>
        <mc:Fallback xmlns="">
          <p:sp>
            <p:nvSpPr>
              <p:cNvPr id="2" name="Title 1">
                <a:extLst>
                  <a:ext uri="{FF2B5EF4-FFF2-40B4-BE49-F238E27FC236}">
                    <a16:creationId xmlns:a16="http://schemas.microsoft.com/office/drawing/2014/main" id="{CA3BD70E-ADC2-70ED-8E7F-F83A735B3C65}"/>
                  </a:ext>
                </a:extLst>
              </p:cNvPr>
              <p:cNvSpPr>
                <a:spLocks noGrp="1" noRot="1" noChangeAspect="1" noMove="1" noResize="1" noEditPoints="1" noAdjustHandles="1" noChangeArrowheads="1" noChangeShapeType="1" noTextEdit="1"/>
              </p:cNvSpPr>
              <p:nvPr>
                <p:ph type="title"/>
              </p:nvPr>
            </p:nvSpPr>
            <p:spPr>
              <a:blipFill>
                <a:blip r:embed="rId2"/>
                <a:stretch>
                  <a:fillRect t="-8411"/>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07013FC1-366A-AB7C-1F15-B9D1CC989DFB}"/>
              </a:ext>
            </a:extLst>
          </p:cNvPr>
          <p:cNvSpPr>
            <a:spLocks noGrp="1"/>
          </p:cNvSpPr>
          <p:nvPr>
            <p:ph idx="1"/>
          </p:nvPr>
        </p:nvSpPr>
        <p:spPr/>
        <p:txBody>
          <a:bodyPr>
            <a:normAutofit/>
          </a:bodyPr>
          <a:lstStyle/>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Technology ultimately results to high levels of production because it makes it possible to produce more using in light of constrained factors of production.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This generally results to a rightward shift in the supply curve showing that at the same prevailing prices can be able to produce more of the commodity.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Using our example of the phone manufacturer if new technology emerges that can be able to condense more artificial intelligence in smaller microchips, then the phone maker will be able to produce better versions of smartphones at equally competitive prices.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8744973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5AC1A943-333E-FF88-9D49-089DE8875F57}"/>
                  </a:ext>
                </a:extLst>
              </p:cNvPr>
              <p:cNvSpPr>
                <a:spLocks noGrp="1"/>
              </p:cNvSpPr>
              <p:nvPr>
                <p:ph type="title"/>
              </p:nvPr>
            </p:nvSpPr>
            <p:spPr>
              <a:xfrm>
                <a:off x="1295402" y="612742"/>
                <a:ext cx="9601196" cy="1673257"/>
              </a:xfrm>
            </p:spPr>
            <p:txBody>
              <a:bodyPr>
                <a:noAutofit/>
              </a:bodyPr>
              <a:lstStyle/>
              <a:p>
                <a:br>
                  <a:rPr lang="en-US" sz="4000" dirty="0">
                    <a:latin typeface="Arial" panose="020B0604020202020204" pitchFamily="34" charset="0"/>
                    <a:cs typeface="Arial" panose="020B0604020202020204" pitchFamily="34" charset="0"/>
                  </a:rPr>
                </a:br>
                <a:br>
                  <a:rPr lang="en-US" sz="4000" dirty="0">
                    <a:latin typeface="Arial" panose="020B0604020202020204" pitchFamily="34" charset="0"/>
                    <a:cs typeface="Arial" panose="020B0604020202020204" pitchFamily="34" charset="0"/>
                  </a:rPr>
                </a:br>
                <a:r>
                  <a:rPr lang="en-US" sz="3600" dirty="0">
                    <a:latin typeface="Arial" panose="020B0604020202020204" pitchFamily="34" charset="0"/>
                    <a:cs typeface="Arial" panose="020B0604020202020204" pitchFamily="34" charset="0"/>
                  </a:rPr>
                  <a:t>Future Expectations of Producers Concerning the Future Price of the Good </a:t>
                </a:r>
                <a14:m>
                  <m:oMath xmlns:m="http://schemas.openxmlformats.org/officeDocument/2006/math">
                    <m:sSub>
                      <m:sSubPr>
                        <m:ctrlPr>
                          <a:rPr lang="ar-AE" sz="3600" i="1">
                            <a:latin typeface="Cambria Math" panose="02040503050406030204" pitchFamily="18" charset="0"/>
                            <a:cs typeface="Arial" panose="020B0604020202020204" pitchFamily="34" charset="0"/>
                          </a:rPr>
                        </m:ctrlPr>
                      </m:sSubPr>
                      <m:e>
                        <m:r>
                          <a:rPr lang="ar-AE" sz="3600">
                            <a:latin typeface="Cambria Math" panose="02040503050406030204" pitchFamily="18" charset="0"/>
                            <a:cs typeface="Arial" panose="020B0604020202020204" pitchFamily="34" charset="0"/>
                          </a:rPr>
                          <m:t>(</m:t>
                        </m:r>
                        <m:r>
                          <a:rPr lang="ar-AE" sz="3600">
                            <a:latin typeface="Cambria Math" panose="02040503050406030204" pitchFamily="18" charset="0"/>
                            <a:cs typeface="Arial" panose="020B0604020202020204" pitchFamily="34" charset="0"/>
                          </a:rPr>
                          <m:t>𝑷</m:t>
                        </m:r>
                      </m:e>
                      <m:sub>
                        <m:r>
                          <a:rPr lang="ar-AE" sz="3600">
                            <a:latin typeface="Cambria Math" panose="02040503050406030204" pitchFamily="18" charset="0"/>
                            <a:cs typeface="Arial" panose="020B0604020202020204" pitchFamily="34" charset="0"/>
                          </a:rPr>
                          <m:t>𝑬</m:t>
                        </m:r>
                      </m:sub>
                    </m:sSub>
                    <m:r>
                      <a:rPr lang="ar-AE" sz="3600">
                        <a:latin typeface="Cambria Math" panose="02040503050406030204" pitchFamily="18" charset="0"/>
                        <a:cs typeface="Arial" panose="020B0604020202020204" pitchFamily="34" charset="0"/>
                      </a:rPr>
                      <m:t>)</m:t>
                    </m:r>
                  </m:oMath>
                </a14:m>
                <a:br>
                  <a:rPr lang="ar-AE" sz="4000" dirty="0">
                    <a:latin typeface="Arial" panose="020B0604020202020204" pitchFamily="34" charset="0"/>
                    <a:cs typeface="Arial" panose="020B0604020202020204" pitchFamily="34" charset="0"/>
                  </a:rPr>
                </a:br>
                <a:endParaRPr lang="LID4096" sz="4000" dirty="0">
                  <a:latin typeface="Arial" panose="020B0604020202020204" pitchFamily="34" charset="0"/>
                  <a:cs typeface="Arial" panose="020B0604020202020204" pitchFamily="34" charset="0"/>
                </a:endParaRPr>
              </a:p>
            </p:txBody>
          </p:sp>
        </mc:Choice>
        <mc:Fallback xmlns="">
          <p:sp>
            <p:nvSpPr>
              <p:cNvPr id="2" name="Title 1">
                <a:extLst>
                  <a:ext uri="{FF2B5EF4-FFF2-40B4-BE49-F238E27FC236}">
                    <a16:creationId xmlns:a16="http://schemas.microsoft.com/office/drawing/2014/main" id="{5AC1A943-333E-FF88-9D49-089DE8875F57}"/>
                  </a:ext>
                </a:extLst>
              </p:cNvPr>
              <p:cNvSpPr>
                <a:spLocks noGrp="1" noRot="1" noChangeAspect="1" noMove="1" noResize="1" noEditPoints="1" noAdjustHandles="1" noChangeArrowheads="1" noChangeShapeType="1" noTextEdit="1"/>
              </p:cNvSpPr>
              <p:nvPr>
                <p:ph type="title"/>
              </p:nvPr>
            </p:nvSpPr>
            <p:spPr>
              <a:xfrm>
                <a:off x="1295402" y="612742"/>
                <a:ext cx="9601196" cy="1673257"/>
              </a:xfrm>
              <a:blipFill>
                <a:blip r:embed="rId2"/>
                <a:stretch>
                  <a:fillRect l="-1144" r="-2351" b="-17518"/>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09171DA9-B639-6F78-04BE-6131F46F54D3}"/>
              </a:ext>
            </a:extLst>
          </p:cNvPr>
          <p:cNvSpPr>
            <a:spLocks noGrp="1"/>
          </p:cNvSpPr>
          <p:nvPr>
            <p:ph idx="1"/>
          </p:nvPr>
        </p:nvSpPr>
        <p:spPr/>
        <p:txBody>
          <a:bodyPr/>
          <a:lstStyle/>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future price expectations also do impact the quantity supplied. For example, if there is a new proposed law that proposes to put tariffs on imported silicon, keeping in mind that silicon is the raw materials used for making microchips.</a:t>
            </a:r>
          </a:p>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 It can be reasonably be expected that smartphones will become more expensive in the future and the manufacturer might want to ramp up production in the near future before the proposed tariffs kick in and make the microchips more expensive.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45781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A58E2312-03E6-6C26-3296-7A7FA1CAC9A2}"/>
                  </a:ext>
                </a:extLst>
              </p:cNvPr>
              <p:cNvSpPr>
                <a:spLocks noGrp="1"/>
              </p:cNvSpPr>
              <p:nvPr>
                <p:ph type="title"/>
              </p:nvPr>
            </p:nvSpPr>
            <p:spPr/>
            <p:txBody>
              <a:bodyPr>
                <a:noAutofit/>
              </a:bodyPr>
              <a:lstStyle/>
              <a:p>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Number of Firms or Amounts of Productive Capacity in the Industry (</a:t>
                </a:r>
                <a14:m>
                  <m:oMath xmlns:m="http://schemas.openxmlformats.org/officeDocument/2006/math">
                    <m:r>
                      <a:rPr lang="en-GB" sz="3600">
                        <a:latin typeface="Cambria Math" panose="02040503050406030204" pitchFamily="18" charset="0"/>
                        <a:cs typeface="Arial" panose="020B0604020202020204" pitchFamily="34" charset="0"/>
                      </a:rPr>
                      <m:t>𝑭</m:t>
                    </m:r>
                    <m:r>
                      <a:rPr lang="en-GB" sz="3600">
                        <a:latin typeface="Cambria Math" panose="02040503050406030204" pitchFamily="18" charset="0"/>
                        <a:cs typeface="Arial" panose="020B0604020202020204" pitchFamily="34" charset="0"/>
                      </a:rPr>
                      <m:t>)</m:t>
                    </m:r>
                  </m:oMath>
                </a14:m>
                <a:r>
                  <a:rPr lang="en-GB" sz="3600" dirty="0">
                    <a:latin typeface="Arial" panose="020B0604020202020204" pitchFamily="34" charset="0"/>
                    <a:cs typeface="Arial" panose="020B0604020202020204" pitchFamily="34" charset="0"/>
                  </a:rPr>
                  <a:t> </a:t>
                </a:r>
                <a:br>
                  <a:rPr lang="en-GB" sz="3600" dirty="0">
                    <a:latin typeface="Arial" panose="020B0604020202020204" pitchFamily="34" charset="0"/>
                    <a:cs typeface="Arial" panose="020B0604020202020204" pitchFamily="34" charset="0"/>
                  </a:rPr>
                </a:br>
                <a:endParaRPr lang="LID4096" sz="3600" dirty="0">
                  <a:latin typeface="Arial" panose="020B0604020202020204" pitchFamily="34" charset="0"/>
                  <a:cs typeface="Arial" panose="020B0604020202020204" pitchFamily="34" charset="0"/>
                </a:endParaRPr>
              </a:p>
            </p:txBody>
          </p:sp>
        </mc:Choice>
        <mc:Fallback xmlns="">
          <p:sp>
            <p:nvSpPr>
              <p:cNvPr id="2" name="Title 1">
                <a:extLst>
                  <a:ext uri="{FF2B5EF4-FFF2-40B4-BE49-F238E27FC236}">
                    <a16:creationId xmlns:a16="http://schemas.microsoft.com/office/drawing/2014/main" id="{A58E2312-03E6-6C26-3296-7A7FA1CAC9A2}"/>
                  </a:ext>
                </a:extLst>
              </p:cNvPr>
              <p:cNvSpPr>
                <a:spLocks noGrp="1" noRot="1" noChangeAspect="1" noMove="1" noResize="1" noEditPoints="1" noAdjustHandles="1" noChangeArrowheads="1" noChangeShapeType="1" noTextEdit="1"/>
              </p:cNvSpPr>
              <p:nvPr>
                <p:ph type="title"/>
              </p:nvPr>
            </p:nvSpPr>
            <p:spPr>
              <a:blipFill>
                <a:blip r:embed="rId2"/>
                <a:stretch>
                  <a:fillRect t="-2804" b="-13551"/>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C6F1B6E3-23E7-2914-012B-0D086B0C13E4}"/>
              </a:ext>
            </a:extLst>
          </p:cNvPr>
          <p:cNvSpPr>
            <a:spLocks noGrp="1"/>
          </p:cNvSpPr>
          <p:nvPr>
            <p:ph idx="1"/>
          </p:nvPr>
        </p:nvSpPr>
        <p:spPr/>
        <p:txBody>
          <a:bodyPr>
            <a:normAutofit fontScale="85000" lnSpcReduction="20000"/>
          </a:bodyPr>
          <a:lstStyle/>
          <a:p>
            <a:pPr marL="0" marR="0" algn="just">
              <a:lnSpc>
                <a:spcPct val="150000"/>
              </a:lnSpc>
              <a:spcBef>
                <a:spcPts val="0"/>
              </a:spcBef>
              <a:spcAft>
                <a:spcPts val="800"/>
              </a:spcAft>
            </a:pPr>
            <a:r>
              <a:rPr lang="en-GB" sz="3600" dirty="0">
                <a:effectLst/>
                <a:latin typeface="Times New Roman" panose="02020603050405020304" pitchFamily="18" charset="0"/>
                <a:ea typeface="Calibri" panose="020F0502020204030204" pitchFamily="34" charset="0"/>
                <a:cs typeface="Times New Roman" panose="02020603050405020304" pitchFamily="18" charset="0"/>
              </a:rPr>
              <a:t>It can be reasonably be expected that where there is a large number of suppliers of smartphones, competition will be stiff among the firms, The supply will be more at given level of prices which will subsequently ensure that there is no shortage of smartphones in the market. </a:t>
            </a:r>
          </a:p>
          <a:p>
            <a:endParaRPr lang="LID4096" dirty="0"/>
          </a:p>
        </p:txBody>
      </p:sp>
    </p:spTree>
    <p:extLst>
      <p:ext uri="{BB962C8B-B14F-4D97-AF65-F5344CB8AC3E}">
        <p14:creationId xmlns:p14="http://schemas.microsoft.com/office/powerpoint/2010/main" val="8222375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40539898-5A78-DCF2-18FC-F81B03365A80}"/>
                  </a:ext>
                </a:extLst>
              </p:cNvPr>
              <p:cNvSpPr>
                <a:spLocks noGrp="1"/>
              </p:cNvSpPr>
              <p:nvPr>
                <p:ph type="title"/>
              </p:nvPr>
            </p:nvSpPr>
            <p:spPr/>
            <p:txBody>
              <a:bodyPr>
                <a:normAutofit fontScale="90000"/>
              </a:bodyPr>
              <a:lstStyle/>
              <a:p>
                <a:br>
                  <a:rPr lang="en-GB" sz="4400" dirty="0">
                    <a:latin typeface="Arial" panose="020B0604020202020204" pitchFamily="34" charset="0"/>
                    <a:cs typeface="Arial" panose="020B0604020202020204" pitchFamily="34" charset="0"/>
                  </a:rPr>
                </a:br>
                <a:r>
                  <a:rPr lang="en-GB" sz="4400" dirty="0">
                    <a:latin typeface="Arial" panose="020B0604020202020204" pitchFamily="34" charset="0"/>
                    <a:cs typeface="Arial" panose="020B0604020202020204" pitchFamily="34" charset="0"/>
                  </a:rPr>
                  <a:t>Number of Firms or Amounts of Productive Capacity in the Industry (</a:t>
                </a:r>
                <a14:m>
                  <m:oMath xmlns:m="http://schemas.openxmlformats.org/officeDocument/2006/math">
                    <m:r>
                      <a:rPr lang="en-GB" sz="4400">
                        <a:latin typeface="Cambria Math" panose="02040503050406030204" pitchFamily="18" charset="0"/>
                        <a:cs typeface="Arial" panose="020B0604020202020204" pitchFamily="34" charset="0"/>
                      </a:rPr>
                      <m:t>𝑭</m:t>
                    </m:r>
                    <m:r>
                      <a:rPr lang="en-GB" sz="4400">
                        <a:latin typeface="Cambria Math" panose="02040503050406030204" pitchFamily="18" charset="0"/>
                        <a:cs typeface="Arial" panose="020B0604020202020204" pitchFamily="34" charset="0"/>
                      </a:rPr>
                      <m:t>)</m:t>
                    </m:r>
                  </m:oMath>
                </a14:m>
                <a:r>
                  <a:rPr lang="en-GB" sz="4400" dirty="0">
                    <a:latin typeface="Arial" panose="020B0604020202020204" pitchFamily="34" charset="0"/>
                    <a:cs typeface="Arial" panose="020B0604020202020204" pitchFamily="34" charset="0"/>
                  </a:rPr>
                  <a:t> </a:t>
                </a:r>
                <a:br>
                  <a:rPr lang="en-GB" sz="4400" dirty="0">
                    <a:latin typeface="Arial" panose="020B0604020202020204" pitchFamily="34" charset="0"/>
                    <a:cs typeface="Arial" panose="020B0604020202020204" pitchFamily="34" charset="0"/>
                  </a:rPr>
                </a:br>
                <a:endParaRPr lang="LID4096" dirty="0"/>
              </a:p>
            </p:txBody>
          </p:sp>
        </mc:Choice>
        <mc:Fallback xmlns="">
          <p:sp>
            <p:nvSpPr>
              <p:cNvPr id="2" name="Title 1">
                <a:extLst>
                  <a:ext uri="{FF2B5EF4-FFF2-40B4-BE49-F238E27FC236}">
                    <a16:creationId xmlns:a16="http://schemas.microsoft.com/office/drawing/2014/main" id="{40539898-5A78-DCF2-18FC-F81B03365A80}"/>
                  </a:ext>
                </a:extLst>
              </p:cNvPr>
              <p:cNvSpPr>
                <a:spLocks noGrp="1" noRot="1" noChangeAspect="1" noMove="1" noResize="1" noEditPoints="1" noAdjustHandles="1" noChangeArrowheads="1" noChangeShapeType="1" noTextEdit="1"/>
              </p:cNvSpPr>
              <p:nvPr>
                <p:ph type="title"/>
              </p:nvPr>
            </p:nvSpPr>
            <p:spPr>
              <a:blipFill>
                <a:blip r:embed="rId2"/>
                <a:stretch>
                  <a:fillRect t="-8411" b="-20561"/>
                </a:stretch>
              </a:blipFill>
            </p:spPr>
            <p:txBody>
              <a:bodyPr/>
              <a:lstStyle/>
              <a:p>
                <a:r>
                  <a:rPr lang="LID4096">
                    <a:noFill/>
                  </a:rPr>
                  <a:t> </a:t>
                </a:r>
              </a:p>
            </p:txBody>
          </p:sp>
        </mc:Fallback>
      </mc:AlternateContent>
      <p:sp>
        <p:nvSpPr>
          <p:cNvPr id="3" name="Content Placeholder 2">
            <a:extLst>
              <a:ext uri="{FF2B5EF4-FFF2-40B4-BE49-F238E27FC236}">
                <a16:creationId xmlns:a16="http://schemas.microsoft.com/office/drawing/2014/main" id="{9B1B8454-C584-07CF-4978-2AD0CF69D566}"/>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Phone manufacturers will therefore have to distinguish themselves by using other techniques apart from the price. In the near future overall phone prices are likely to drop due to stiff competition between the manufacturers until the prices are too low such that some firms cannot cope and they drop out of the market</a:t>
            </a:r>
            <a:r>
              <a:rPr lang="en-GB" dirty="0">
                <a:latin typeface="Calibri" panose="020F0502020204030204" pitchFamily="34" charset="0"/>
                <a:ea typeface="Calibri" panose="020F0502020204030204" pitchFamily="34" charset="0"/>
                <a:cs typeface="Times New Roman" panose="02020603050405020304" pitchFamily="18" charset="0"/>
              </a:rPr>
              <a: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649914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IV</a:t>
            </a:r>
            <a:endParaRPr lang="LID4096" sz="4000" dirty="0"/>
          </a:p>
        </p:txBody>
      </p:sp>
    </p:spTree>
    <p:extLst>
      <p:ext uri="{BB962C8B-B14F-4D97-AF65-F5344CB8AC3E}">
        <p14:creationId xmlns:p14="http://schemas.microsoft.com/office/powerpoint/2010/main" val="15536776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3</a:t>
            </a:r>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Override1.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ppt/theme/themeOverride2.xml><?xml version="1.0" encoding="utf-8"?>
<a:themeOverride xmlns:a="http://schemas.openxmlformats.org/drawingml/2006/main">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themeOverride>
</file>

<file path=docProps/app.xml><?xml version="1.0" encoding="utf-8"?>
<Properties xmlns="http://schemas.openxmlformats.org/officeDocument/2006/extended-properties" xmlns:vt="http://schemas.openxmlformats.org/officeDocument/2006/docPropsVTypes">
  <Template/>
  <TotalTime>346</TotalTime>
  <Words>3018</Words>
  <Application>Microsoft Office PowerPoint</Application>
  <PresentationFormat>Widescreen</PresentationFormat>
  <Paragraphs>142</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Cambria Math</vt:lpstr>
      <vt:lpstr>Garamond</vt:lpstr>
      <vt:lpstr>Times New Roman</vt:lpstr>
      <vt:lpstr>Organic</vt:lpstr>
      <vt:lpstr>Managerial Economics</vt:lpstr>
      <vt:lpstr> Lecture Learning Outcome </vt:lpstr>
      <vt:lpstr>Lecture Learning Outcome</vt:lpstr>
      <vt:lpstr>Presentation Outline </vt:lpstr>
      <vt:lpstr>Part I:  Introduction to Supply Side Economics</vt:lpstr>
      <vt:lpstr>Introduction to Supply Side Economics</vt:lpstr>
      <vt:lpstr>Introduction to Supply Side Economics</vt:lpstr>
      <vt:lpstr>Introduction to Supply Side Economics</vt:lpstr>
      <vt:lpstr>Summary</vt:lpstr>
      <vt:lpstr> Part II:  Time Horizons and Costs Discussion </vt:lpstr>
      <vt:lpstr>Time Horizons and Costs Discussion</vt:lpstr>
      <vt:lpstr>Fixed and Variable Costs</vt:lpstr>
      <vt:lpstr>Fixed and Variable Costs</vt:lpstr>
      <vt:lpstr>Fixed and Variable Costs</vt:lpstr>
      <vt:lpstr>Fixed and Variable Costs</vt:lpstr>
      <vt:lpstr>Summary</vt:lpstr>
      <vt:lpstr>Part III:  The General Supply Function</vt:lpstr>
      <vt:lpstr>The General Supply Function</vt:lpstr>
      <vt:lpstr> The General Supply Function </vt:lpstr>
      <vt:lpstr>The General Supply Function</vt:lpstr>
      <vt:lpstr>Substitutes in Production</vt:lpstr>
      <vt:lpstr>Substitutes in Production</vt:lpstr>
      <vt:lpstr>Complements in Production </vt:lpstr>
      <vt:lpstr>Complements in Production</vt:lpstr>
      <vt:lpstr>Impact of Technology in Production</vt:lpstr>
      <vt:lpstr>Impact of Technology in Production </vt:lpstr>
      <vt:lpstr>The Direct Supply Function</vt:lpstr>
      <vt:lpstr>The Direct Supply Function</vt:lpstr>
      <vt:lpstr>Inverse Supply Function</vt:lpstr>
      <vt:lpstr>Inverse Supply Function</vt:lpstr>
      <vt:lpstr>Shifts in Supply</vt:lpstr>
      <vt:lpstr>An Illustration of a Rightward Shift in Supply</vt:lpstr>
      <vt:lpstr>An Illustration of a Leftward Shift in Supply</vt:lpstr>
      <vt:lpstr>Summary</vt:lpstr>
      <vt:lpstr>Part IV:  Practical Application of Supply Shifts in Practice</vt:lpstr>
      <vt:lpstr>Changes in Input Prices 〖(P〗_I) </vt:lpstr>
      <vt:lpstr> Changes in the Price of Goods Related in Production 〖(P〗_R) </vt:lpstr>
      <vt:lpstr>Changes in the Level of Technology (T) </vt:lpstr>
      <vt:lpstr>  Future Expectations of Producers Concerning the Future Price of the Good 〖(P〗_E) </vt:lpstr>
      <vt:lpstr> Number of Firms or Amounts of Productive Capacity in the Industry (F)  </vt:lpstr>
      <vt:lpstr> Number of Firms or Amounts of Productive Capacity in the Industry (F)  </vt:lpstr>
      <vt:lpstr>Summary</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6</cp:revision>
  <dcterms:created xsi:type="dcterms:W3CDTF">2024-09-21T13:44:34Z</dcterms:created>
  <dcterms:modified xsi:type="dcterms:W3CDTF">2024-10-07T05:19:24Z</dcterms:modified>
</cp:coreProperties>
</file>