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39"/>
  </p:notesMasterIdLst>
  <p:sldIdLst>
    <p:sldId id="256" r:id="rId2"/>
    <p:sldId id="257" r:id="rId3"/>
    <p:sldId id="319" r:id="rId4"/>
    <p:sldId id="438" r:id="rId5"/>
    <p:sldId id="406" r:id="rId6"/>
    <p:sldId id="407" r:id="rId7"/>
    <p:sldId id="408" r:id="rId8"/>
    <p:sldId id="409" r:id="rId9"/>
    <p:sldId id="410" r:id="rId10"/>
    <p:sldId id="411" r:id="rId11"/>
    <p:sldId id="412" r:id="rId12"/>
    <p:sldId id="413" r:id="rId13"/>
    <p:sldId id="414" r:id="rId14"/>
    <p:sldId id="415" r:id="rId15"/>
    <p:sldId id="416" r:id="rId16"/>
    <p:sldId id="457" r:id="rId17"/>
    <p:sldId id="417" r:id="rId18"/>
    <p:sldId id="418" r:id="rId19"/>
    <p:sldId id="419" r:id="rId20"/>
    <p:sldId id="420" r:id="rId21"/>
    <p:sldId id="421" r:id="rId22"/>
    <p:sldId id="439" r:id="rId23"/>
    <p:sldId id="423" r:id="rId24"/>
    <p:sldId id="424" r:id="rId25"/>
    <p:sldId id="425" r:id="rId26"/>
    <p:sldId id="445" r:id="rId27"/>
    <p:sldId id="446" r:id="rId28"/>
    <p:sldId id="447" r:id="rId29"/>
    <p:sldId id="448" r:id="rId30"/>
    <p:sldId id="450" r:id="rId31"/>
    <p:sldId id="452" r:id="rId32"/>
    <p:sldId id="453" r:id="rId33"/>
    <p:sldId id="454" r:id="rId34"/>
    <p:sldId id="455" r:id="rId35"/>
    <p:sldId id="436" r:id="rId36"/>
    <p:sldId id="437" r:id="rId37"/>
    <p:sldId id="367"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13" autoAdjust="0"/>
    <p:restoredTop sz="94660"/>
  </p:normalViewPr>
  <p:slideViewPr>
    <p:cSldViewPr snapToGrid="0">
      <p:cViewPr varScale="1">
        <p:scale>
          <a:sx n="107" d="100"/>
          <a:sy n="107" d="100"/>
        </p:scale>
        <p:origin x="528"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10/15/2024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10/15/2024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10/15/2024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10/15/2024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5</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Revenue and Elasticities of Demand</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a:xfrm>
            <a:off x="1295402" y="982132"/>
            <a:ext cx="9601196" cy="1574800"/>
          </a:xfrm>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Outcomes</a:t>
            </a:r>
            <a:br>
              <a:rPr lang="en-US" sz="1800" dirty="0">
                <a:effectLst/>
                <a:latin typeface="Arial" panose="020B0604020202020204" pitchFamily="34" charset="0"/>
                <a:ea typeface="Calibri" panose="020F0502020204030204" pitchFamily="34" charset="0"/>
                <a:cs typeface="Arial" panose="020B0604020202020204" pitchFamily="34" charset="0"/>
              </a:rPr>
            </a:br>
            <a:br>
              <a:rPr lang="en-US" sz="1800" dirty="0">
                <a:effectLst/>
                <a:latin typeface="Arial" panose="020B0604020202020204" pitchFamily="34" charset="0"/>
                <a:ea typeface="Calibri" panose="020F0502020204030204" pitchFamily="34" charset="0"/>
                <a:cs typeface="Arial" panose="020B0604020202020204" pitchFamily="34" charset="0"/>
              </a:rPr>
            </a:b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Understand the main concepts of revenue as applicable in Managerial Economics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Understand the relationship between marginal revenue and average revenue curves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Build an understanding of the relationship between cost, revenue, profit and break-even analysis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80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Comprehend the concepts of economies of scale and scope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8E7D8-2970-1596-03E2-5427A2721E2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Presentation Outline	</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A25437F-49BB-368A-FB00-20488C65A6C2}"/>
              </a:ext>
            </a:extLst>
          </p:cNvPr>
          <p:cNvSpPr>
            <a:spLocks noGrp="1"/>
          </p:cNvSpPr>
          <p:nvPr>
            <p:ph idx="1"/>
          </p:nvPr>
        </p:nvSpPr>
        <p:spPr/>
        <p:txBody>
          <a:bodyPr>
            <a:normAutofit/>
          </a:bodyPr>
          <a:lstStyle/>
          <a:p>
            <a:r>
              <a:rPr lang="en-US" sz="3600" dirty="0">
                <a:latin typeface="Arial" panose="020B0604020202020204" pitchFamily="34" charset="0"/>
                <a:cs typeface="Arial" panose="020B0604020202020204" pitchFamily="34" charset="0"/>
              </a:rPr>
              <a:t>Part I: Concepts of Revenue</a:t>
            </a:r>
          </a:p>
          <a:p>
            <a:r>
              <a:rPr lang="en-US" sz="3600" dirty="0">
                <a:latin typeface="Arial" panose="020B0604020202020204" pitchFamily="34" charset="0"/>
                <a:cs typeface="Arial" panose="020B0604020202020204" pitchFamily="34" charset="0"/>
              </a:rPr>
              <a:t>Part II: Break Even Analysis</a:t>
            </a:r>
          </a:p>
          <a:p>
            <a:r>
              <a:rPr lang="en-US" sz="3600" dirty="0">
                <a:latin typeface="Arial" panose="020B0604020202020204" pitchFamily="34" charset="0"/>
                <a:cs typeface="Arial" panose="020B0604020202020204" pitchFamily="34" charset="0"/>
              </a:rPr>
              <a:t>Part III: Economies of Scale</a:t>
            </a:r>
            <a:endParaRPr lang="LID4096"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2678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C76D5-6DA8-D911-5790-3DB76C2F04EB}"/>
              </a:ext>
            </a:extLst>
          </p:cNvPr>
          <p:cNvSpPr>
            <a:spLocks noGrp="1"/>
          </p:cNvSpPr>
          <p:nvPr>
            <p:ph type="title"/>
          </p:nvPr>
        </p:nvSpPr>
        <p:spPr/>
        <p:txBody>
          <a:bodyPr/>
          <a:lstStyle/>
          <a:p>
            <a:r>
              <a:rPr lang="en-US" sz="4400" dirty="0">
                <a:latin typeface="Arial" panose="020B0604020202020204" pitchFamily="34" charset="0"/>
                <a:cs typeface="Arial" panose="020B0604020202020204" pitchFamily="34" charset="0"/>
              </a:rPr>
              <a:t>Part I:</a:t>
            </a:r>
            <a:endParaRPr lang="LID4096" dirty="0"/>
          </a:p>
        </p:txBody>
      </p:sp>
      <p:sp>
        <p:nvSpPr>
          <p:cNvPr id="3" name="Content Placeholder 2">
            <a:extLst>
              <a:ext uri="{FF2B5EF4-FFF2-40B4-BE49-F238E27FC236}">
                <a16:creationId xmlns:a16="http://schemas.microsoft.com/office/drawing/2014/main" id="{BFD99B1F-3710-BF85-B533-C9073BA3C451}"/>
              </a:ext>
            </a:extLst>
          </p:cNvPr>
          <p:cNvSpPr>
            <a:spLocks noGrp="1"/>
          </p:cNvSpPr>
          <p:nvPr>
            <p:ph idx="1"/>
          </p:nvPr>
        </p:nvSpPr>
        <p:spPr/>
        <p:txBody>
          <a:bodyPr/>
          <a:lstStyle/>
          <a:p>
            <a:r>
              <a:rPr lang="en-US" sz="4000" dirty="0">
                <a:latin typeface="Arial" panose="020B0604020202020204" pitchFamily="34" charset="0"/>
                <a:cs typeface="Arial" panose="020B0604020202020204" pitchFamily="34" charset="0"/>
              </a:rPr>
              <a:t>Concepts of Revenue</a:t>
            </a:r>
          </a:p>
          <a:p>
            <a:endParaRPr lang="LID4096" dirty="0"/>
          </a:p>
        </p:txBody>
      </p:sp>
    </p:spTree>
    <p:extLst>
      <p:ext uri="{BB962C8B-B14F-4D97-AF65-F5344CB8AC3E}">
        <p14:creationId xmlns:p14="http://schemas.microsoft.com/office/powerpoint/2010/main" val="3948123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2D6BC-C693-E190-9660-38C430EB62DF}"/>
              </a:ext>
            </a:extLst>
          </p:cNvPr>
          <p:cNvSpPr>
            <a:spLocks noGrp="1"/>
          </p:cNvSpPr>
          <p:nvPr>
            <p:ph type="title"/>
          </p:nvPr>
        </p:nvSpPr>
        <p:spPr/>
        <p:txBody>
          <a:bodyPr>
            <a:normAutofit/>
          </a:bodyPr>
          <a:lstStyle/>
          <a:p>
            <a:r>
              <a:rPr lang="en-US" sz="4000" b="1" dirty="0">
                <a:effectLst/>
                <a:latin typeface="Times New Roman" panose="02020603050405020304" pitchFamily="18" charset="0"/>
                <a:ea typeface="Calibri" panose="020F0502020204030204" pitchFamily="34" charset="0"/>
              </a:rPr>
              <a:t>Introduction to Revenue Concepts</a:t>
            </a:r>
            <a:endParaRPr lang="LID4096" sz="4000" dirty="0"/>
          </a:p>
        </p:txBody>
      </p:sp>
      <p:sp>
        <p:nvSpPr>
          <p:cNvPr id="3" name="Content Placeholder 2">
            <a:extLst>
              <a:ext uri="{FF2B5EF4-FFF2-40B4-BE49-F238E27FC236}">
                <a16:creationId xmlns:a16="http://schemas.microsoft.com/office/drawing/2014/main" id="{1875C15F-DE4A-1606-452F-F033B295BF90}"/>
              </a:ext>
            </a:extLst>
          </p:cNvPr>
          <p:cNvSpPr>
            <a:spLocks noGrp="1"/>
          </p:cNvSpPr>
          <p:nvPr>
            <p:ph idx="1"/>
          </p:nvPr>
        </p:nvSpPr>
        <p:spPr/>
        <p:txBody>
          <a:bodyPr/>
          <a:lstStyle/>
          <a:p>
            <a:pPr algn="just"/>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main basis for production is to sacrifice resources in order to gain revenue. Profit is earned when the sacrifice made is lower than the revenues to be generated from business activities. Therefore, the main basis for incurring a cost is so that a profit can be made.</a:t>
            </a:r>
          </a:p>
          <a:p>
            <a:pPr algn="just"/>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Revenue can therefore be defined as the income or funds received by producers from the sale of goods and services to their clients. As the general rule the revenue should be higher than the cost for the business to continue going as of going concern. If the cost is higher, this can only be tolerated for a limited period of time with the expectations that future revenues will be much higher than the initial costs incurred.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535440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58EB7-B807-9EDC-373B-92AFC9BD358F}"/>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Total Revenue</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E22ED667-459E-8606-D6BB-729F93644F7E}"/>
                  </a:ext>
                </a:extLst>
              </p:cNvPr>
              <p:cNvSpPr>
                <a:spLocks noGrp="1"/>
              </p:cNvSpPr>
              <p:nvPr>
                <p:ph idx="1"/>
              </p:nvPr>
            </p:nvSpPr>
            <p:spPr/>
            <p:txBody>
              <a:bodyPr>
                <a:normAutofit/>
              </a:bodyPr>
              <a:lstStyle/>
              <a:p>
                <a:pPr marL="0" marR="0" algn="just">
                  <a:lnSpc>
                    <a:spcPct val="150000"/>
                  </a:lnSpc>
                  <a:spcBef>
                    <a:spcPts val="0"/>
                  </a:spcBef>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total revenue (TR) is the product of the quantity sold and the price per unit. It is also the total funds received by a firm from sale of a good service during a given period. Revenues can be calculated monthly, quarterly or annually. The function can be expressed as follows: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r>
                      <a:rPr lang="en-GB" sz="2000" i="1">
                        <a:effectLst/>
                        <a:latin typeface="Cambria Math" panose="02040503050406030204" pitchFamily="18" charset="0"/>
                        <a:ea typeface="Calibri" panose="020F0502020204030204" pitchFamily="34" charset="0"/>
                        <a:cs typeface="Times New Roman" panose="02020603050405020304" pitchFamily="18" charset="0"/>
                      </a:rPr>
                      <m:t>𝑇𝑅</m:t>
                    </m:r>
                    <m:r>
                      <a:rPr lang="en-GB" sz="2000" i="1">
                        <a:effectLst/>
                        <a:latin typeface="Cambria Math" panose="02040503050406030204" pitchFamily="18" charset="0"/>
                        <a:ea typeface="Calibri" panose="020F0502020204030204" pitchFamily="34" charset="0"/>
                        <a:cs typeface="Times New Roman" panose="02020603050405020304" pitchFamily="18" charset="0"/>
                      </a:rPr>
                      <m:t>=</m:t>
                    </m:r>
                    <m:r>
                      <a:rPr lang="en-GB" sz="2000" i="1">
                        <a:effectLst/>
                        <a:latin typeface="Cambria Math" panose="02040503050406030204" pitchFamily="18" charset="0"/>
                        <a:ea typeface="Calibri" panose="020F0502020204030204" pitchFamily="34" charset="0"/>
                        <a:cs typeface="Times New Roman" panose="02020603050405020304" pitchFamily="18" charset="0"/>
                      </a:rPr>
                      <m:t>𝑃𝑄</m:t>
                    </m:r>
                    <m:r>
                      <a:rPr lang="en-GB" sz="2000" i="1">
                        <a:effectLst/>
                        <a:latin typeface="Cambria Math" panose="02040503050406030204" pitchFamily="18" charset="0"/>
                        <a:ea typeface="Calibri" panose="020F0502020204030204" pitchFamily="34" charset="0"/>
                        <a:cs typeface="Times New Roman" panose="02020603050405020304" pitchFamily="18" charset="0"/>
                      </a:rPr>
                      <m:t> </m:t>
                    </m:r>
                  </m:oMath>
                </a14:m>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Where P is the price per unit and Q is the quantity of units sold.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E22ED667-459E-8606-D6BB-729F93644F7E}"/>
                  </a:ext>
                </a:extLst>
              </p:cNvPr>
              <p:cNvSpPr>
                <a:spLocks noGrp="1" noRot="1" noChangeAspect="1" noMove="1" noResize="1" noEditPoints="1" noAdjustHandles="1" noChangeArrowheads="1" noChangeShapeType="1" noTextEdit="1"/>
              </p:cNvSpPr>
              <p:nvPr>
                <p:ph idx="1"/>
              </p:nvPr>
            </p:nvSpPr>
            <p:spPr>
              <a:blipFill>
                <a:blip r:embed="rId2"/>
                <a:stretch>
                  <a:fillRect l="-762" r="-699"/>
                </a:stretch>
              </a:blipFill>
            </p:spPr>
            <p:txBody>
              <a:bodyPr/>
              <a:lstStyle/>
              <a:p>
                <a:r>
                  <a:rPr lang="LID4096">
                    <a:noFill/>
                  </a:rPr>
                  <a:t> </a:t>
                </a:r>
              </a:p>
            </p:txBody>
          </p:sp>
        </mc:Fallback>
      </mc:AlternateContent>
    </p:spTree>
    <p:extLst>
      <p:ext uri="{BB962C8B-B14F-4D97-AF65-F5344CB8AC3E}">
        <p14:creationId xmlns:p14="http://schemas.microsoft.com/office/powerpoint/2010/main" val="2608627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889CE-81CC-42C6-354F-84E9D42A8D07}"/>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Average Revenue</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334B926-8239-BF43-2A49-64ED725E2886}"/>
                  </a:ext>
                </a:extLst>
              </p:cNvPr>
              <p:cNvSpPr>
                <a:spLocks noGrp="1"/>
              </p:cNvSpPr>
              <p:nvPr>
                <p:ph idx="1"/>
              </p:nvPr>
            </p:nvSpPr>
            <p:spPr/>
            <p:txBody>
              <a:bodyPr>
                <a:normAutofit lnSpcReduction="10000"/>
              </a:bodyPr>
              <a:lstStyle/>
              <a:p>
                <a:pPr marL="0" marR="0" algn="just">
                  <a:lnSpc>
                    <a:spcPct val="150000"/>
                  </a:lnSpc>
                  <a:spcBef>
                    <a:spcPts val="0"/>
                  </a:spcBef>
                  <a:spcAft>
                    <a:spcPts val="80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Let’s imagine that a good or a service is being sold at different prices during different periods of time. The average revenue (AR) is the general revenue earned per unit that is sold obtained by the total revenue divided by the number of units sold. It can be expressed as follows:</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r>
                      <a:rPr lang="en-US" i="1">
                        <a:effectLst/>
                        <a:latin typeface="Cambria Math" panose="02040503050406030204" pitchFamily="18" charset="0"/>
                        <a:ea typeface="Calibri" panose="020F0502020204030204" pitchFamily="34" charset="0"/>
                        <a:cs typeface="Times New Roman" panose="02020603050405020304" pitchFamily="18" charset="0"/>
                      </a:rPr>
                      <m:t>𝐴𝑅</m:t>
                    </m:r>
                    <m:r>
                      <a:rPr lang="en-US" i="1">
                        <a:effectLst/>
                        <a:latin typeface="Cambria Math" panose="02040503050406030204" pitchFamily="18" charset="0"/>
                        <a:ea typeface="Calibri" panose="020F0502020204030204" pitchFamily="34" charset="0"/>
                        <a:cs typeface="Times New Roman" panose="02020603050405020304" pitchFamily="18" charset="0"/>
                      </a:rPr>
                      <m:t>=</m:t>
                    </m:r>
                    <m:f>
                      <m:fPr>
                        <m:ctrlPr>
                          <a:rPr lang="ar-AE"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ar-AE" i="1">
                            <a:effectLst/>
                            <a:latin typeface="Cambria Math" panose="02040503050406030204" pitchFamily="18" charset="0"/>
                            <a:ea typeface="Times New Roman" panose="02020603050405020304" pitchFamily="18" charset="0"/>
                            <a:cs typeface="Times New Roman" panose="02020603050405020304" pitchFamily="18" charset="0"/>
                          </a:rPr>
                          <m:t>𝑇𝑅</m:t>
                        </m:r>
                      </m:num>
                      <m:den>
                        <m:r>
                          <a:rPr lang="ar-AE" i="1">
                            <a:effectLst/>
                            <a:latin typeface="Cambria Math" panose="02040503050406030204" pitchFamily="18" charset="0"/>
                            <a:ea typeface="Times New Roman" panose="02020603050405020304" pitchFamily="18" charset="0"/>
                            <a:cs typeface="Times New Roman" panose="02020603050405020304" pitchFamily="18" charset="0"/>
                          </a:rPr>
                          <m:t>𝑄</m:t>
                        </m:r>
                      </m:den>
                    </m:f>
                  </m:oMath>
                </a14:m>
                <a:endParaRPr lang="ar-AE"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0334B926-8239-BF43-2A49-64ED725E2886}"/>
                  </a:ext>
                </a:extLst>
              </p:cNvPr>
              <p:cNvSpPr>
                <a:spLocks noGrp="1" noRot="1" noChangeAspect="1" noMove="1" noResize="1" noEditPoints="1" noAdjustHandles="1" noChangeArrowheads="1" noChangeShapeType="1" noTextEdit="1"/>
              </p:cNvSpPr>
              <p:nvPr>
                <p:ph idx="1"/>
              </p:nvPr>
            </p:nvSpPr>
            <p:spPr>
              <a:blipFill>
                <a:blip r:embed="rId2"/>
                <a:stretch>
                  <a:fillRect l="-1144" r="-1017"/>
                </a:stretch>
              </a:blipFill>
            </p:spPr>
            <p:txBody>
              <a:bodyPr/>
              <a:lstStyle/>
              <a:p>
                <a:r>
                  <a:rPr lang="LID4096">
                    <a:noFill/>
                  </a:rPr>
                  <a:t> </a:t>
                </a:r>
              </a:p>
            </p:txBody>
          </p:sp>
        </mc:Fallback>
      </mc:AlternateContent>
    </p:spTree>
    <p:extLst>
      <p:ext uri="{BB962C8B-B14F-4D97-AF65-F5344CB8AC3E}">
        <p14:creationId xmlns:p14="http://schemas.microsoft.com/office/powerpoint/2010/main" val="4123506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F169C-9A19-4D4A-BB7B-0F070A08B81A}"/>
              </a:ext>
            </a:extLst>
          </p:cNvPr>
          <p:cNvSpPr>
            <a:spLocks noGrp="1"/>
          </p:cNvSpPr>
          <p:nvPr>
            <p:ph type="title"/>
          </p:nvPr>
        </p:nvSpPr>
        <p:spPr/>
        <p:txBody>
          <a:bodyPr>
            <a:normAutofit/>
          </a:bodyPr>
          <a:lstStyle/>
          <a:p>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4000" b="1" dirty="0">
                <a:effectLst/>
                <a:latin typeface="Times New Roman" panose="02020603050405020304" pitchFamily="18" charset="0"/>
                <a:ea typeface="Calibri" panose="020F0502020204030204" pitchFamily="34" charset="0"/>
                <a:cs typeface="Times New Roman" panose="02020603050405020304" pitchFamily="18" charset="0"/>
              </a:rPr>
              <a:t>Marginal Revenue</a:t>
            </a:r>
            <a:endParaRPr lang="LID4096" sz="4000"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278BD85-7BA1-3238-5DAB-5A21677220F2}"/>
                  </a:ext>
                </a:extLst>
              </p:cNvPr>
              <p:cNvSpPr>
                <a:spLocks noGrp="1"/>
              </p:cNvSpPr>
              <p:nvPr>
                <p:ph idx="1"/>
              </p:nvPr>
            </p:nvSpPr>
            <p:spPr/>
            <p:txBody>
              <a:bodyPr>
                <a:normAutofit/>
              </a:bodyPr>
              <a:lstStyle/>
              <a:p>
                <a:pPr marL="0" marR="0" algn="just">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marginal revenue is the most important concept in revenue. It is obtained by calculating the additional revenue affirm makes through additional sale of a unit of a good or service produced. Marginal revenue is the change in total revenue from the sale of an additional unit. It can be expressed as follows: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𝑀𝑅</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sub>
                    </m:sSub>
                    <m:r>
                      <a:rPr lang="ar-AE"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𝑇𝑅</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sub>
                    </m:sSub>
                    <m:r>
                      <a:rPr lang="ar-AE"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𝑇𝑅</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1</m:t>
                        </m:r>
                      </m:sub>
                    </m:sSub>
                  </m:oMath>
                </a14:m>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Where Q is the total number of units produced and sold.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0278BD85-7BA1-3238-5DAB-5A21677220F2}"/>
                  </a:ext>
                </a:extLst>
              </p:cNvPr>
              <p:cNvSpPr>
                <a:spLocks noGrp="1" noRot="1" noChangeAspect="1" noMove="1" noResize="1" noEditPoints="1" noAdjustHandles="1" noChangeArrowheads="1" noChangeShapeType="1" noTextEdit="1"/>
              </p:cNvSpPr>
              <p:nvPr>
                <p:ph idx="1"/>
              </p:nvPr>
            </p:nvSpPr>
            <p:spPr>
              <a:blipFill>
                <a:blip r:embed="rId2"/>
                <a:stretch>
                  <a:fillRect l="-635" r="-572"/>
                </a:stretch>
              </a:blipFill>
            </p:spPr>
            <p:txBody>
              <a:bodyPr/>
              <a:lstStyle/>
              <a:p>
                <a:r>
                  <a:rPr lang="LID4096">
                    <a:noFill/>
                  </a:rPr>
                  <a:t> </a:t>
                </a:r>
              </a:p>
            </p:txBody>
          </p:sp>
        </mc:Fallback>
      </mc:AlternateContent>
    </p:spTree>
    <p:extLst>
      <p:ext uri="{BB962C8B-B14F-4D97-AF65-F5344CB8AC3E}">
        <p14:creationId xmlns:p14="http://schemas.microsoft.com/office/powerpoint/2010/main" val="776786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07680-67E9-B87B-551F-CEE0823B5426}"/>
              </a:ext>
            </a:extLst>
          </p:cNvPr>
          <p:cNvSpPr>
            <a:spLocks noGrp="1"/>
          </p:cNvSpPr>
          <p:nvPr>
            <p:ph type="title"/>
          </p:nvPr>
        </p:nvSpPr>
        <p:spPr/>
        <p:txBody>
          <a:bodyPr>
            <a:normAutofit/>
          </a:bodyPr>
          <a:lstStyle/>
          <a:p>
            <a:r>
              <a:rPr lang="en-US" sz="3600" b="1" dirty="0">
                <a:effectLst/>
                <a:latin typeface="Times New Roman" panose="02020603050405020304" pitchFamily="18" charset="0"/>
                <a:ea typeface="Calibri" panose="020F0502020204030204" pitchFamily="34" charset="0"/>
              </a:rPr>
              <a:t>Marginal Revenue</a:t>
            </a:r>
            <a:endParaRPr lang="LID4096" sz="3600"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B6D1F74-E5E7-1575-8D8E-1C6C30689931}"/>
                  </a:ext>
                </a:extLst>
              </p:cNvPr>
              <p:cNvSpPr>
                <a:spLocks noGrp="1"/>
              </p:cNvSpPr>
              <p:nvPr>
                <p:ph idx="1"/>
              </p:nvPr>
            </p:nvSpPr>
            <p:spPr/>
            <p:txBody>
              <a:bodyPr/>
              <a:lstStyle/>
              <a:p>
                <a:pPr marL="0" marR="0" algn="just">
                  <a:lnSpc>
                    <a:spcPct val="150000"/>
                  </a:lnSpc>
                  <a:spcBef>
                    <a:spcPts val="0"/>
                  </a:spcBef>
                  <a:spcAft>
                    <a:spcPts val="8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Where the number of units sold is more than 1 the marginal revenue can be obtained by deriving the TR with respect to Q. This is expressed as follows;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𝑀𝑅</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 </m:t>
                    </m:r>
                    <m:f>
                      <m:fPr>
                        <m:ctrlPr>
                          <a:rPr lang="ar-AE"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ar-AE" sz="2400" i="1">
                            <a:effectLst/>
                            <a:latin typeface="Cambria Math" panose="02040503050406030204" pitchFamily="18" charset="0"/>
                            <a:ea typeface="Times New Roman" panose="02020603050405020304" pitchFamily="18" charset="0"/>
                            <a:cs typeface="Times New Roman" panose="02020603050405020304" pitchFamily="18" charset="0"/>
                          </a:rPr>
                          <m:t>𝑑𝑇𝑅</m:t>
                        </m:r>
                      </m:num>
                      <m:den>
                        <m:r>
                          <a:rPr lang="ar-AE" sz="2400" i="1">
                            <a:effectLst/>
                            <a:latin typeface="Cambria Math" panose="02040503050406030204" pitchFamily="18" charset="0"/>
                            <a:ea typeface="Times New Roman" panose="02020603050405020304" pitchFamily="18" charset="0"/>
                            <a:cs typeface="Times New Roman" panose="02020603050405020304" pitchFamily="18" charset="0"/>
                          </a:rPr>
                          <m:t>𝑑𝑄</m:t>
                        </m:r>
                      </m:den>
                    </m:f>
                    <m:r>
                      <a:rPr lang="ar-AE" sz="2400" i="1">
                        <a:effectLst/>
                        <a:latin typeface="Cambria Math" panose="02040503050406030204" pitchFamily="18" charset="0"/>
                        <a:ea typeface="Times New Roman" panose="02020603050405020304" pitchFamily="18" charset="0"/>
                        <a:cs typeface="Times New Roman" panose="02020603050405020304" pitchFamily="18" charset="0"/>
                      </a:rPr>
                      <m:t> </m:t>
                    </m:r>
                  </m:oMath>
                </a14:m>
                <a:endParaRPr lang="ar-A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FB6D1F74-E5E7-1575-8D8E-1C6C30689931}"/>
                  </a:ext>
                </a:extLst>
              </p:cNvPr>
              <p:cNvSpPr>
                <a:spLocks noGrp="1" noRot="1" noChangeAspect="1" noMove="1" noResize="1" noEditPoints="1" noAdjustHandles="1" noChangeArrowheads="1" noChangeShapeType="1" noTextEdit="1"/>
              </p:cNvSpPr>
              <p:nvPr>
                <p:ph idx="1"/>
              </p:nvPr>
            </p:nvSpPr>
            <p:spPr>
              <a:blipFill>
                <a:blip r:embed="rId2"/>
                <a:stretch>
                  <a:fillRect l="-1144" r="-1017"/>
                </a:stretch>
              </a:blipFill>
            </p:spPr>
            <p:txBody>
              <a:bodyPr/>
              <a:lstStyle/>
              <a:p>
                <a:r>
                  <a:rPr lang="LID4096">
                    <a:noFill/>
                  </a:rPr>
                  <a:t> </a:t>
                </a:r>
              </a:p>
            </p:txBody>
          </p:sp>
        </mc:Fallback>
      </mc:AlternateContent>
    </p:spTree>
    <p:extLst>
      <p:ext uri="{BB962C8B-B14F-4D97-AF65-F5344CB8AC3E}">
        <p14:creationId xmlns:p14="http://schemas.microsoft.com/office/powerpoint/2010/main" val="2319409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4B287-D221-D7C2-5F85-0D253D43C3A4}"/>
              </a:ext>
            </a:extLst>
          </p:cNvPr>
          <p:cNvSpPr>
            <a:spLocks noGrp="1"/>
          </p:cNvSpPr>
          <p:nvPr>
            <p:ph type="title"/>
          </p:nvPr>
        </p:nvSpPr>
        <p:spPr/>
        <p:txBody>
          <a:bodyPr/>
          <a:lstStyle/>
          <a:p>
            <a:r>
              <a:rPr lang="en-US" b="1" dirty="0"/>
              <a:t>Practical Example</a:t>
            </a:r>
            <a:endParaRPr lang="LID4096" b="1"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4219B90D-FB4E-D4C8-3DCC-DD23DE32B0DA}"/>
                  </a:ext>
                </a:extLst>
              </p:cNvPr>
              <p:cNvSpPr>
                <a:spLocks noGrp="1"/>
              </p:cNvSpPr>
              <p:nvPr>
                <p:ph idx="1"/>
              </p:nvPr>
            </p:nvSpPr>
            <p:spPr/>
            <p:txBody>
              <a:bodyPr>
                <a:normAutofit/>
              </a:bodyPr>
              <a:lstStyle/>
              <a:p>
                <a:pPr marL="0" marR="0" algn="just">
                  <a:lnSpc>
                    <a:spcPct val="150000"/>
                  </a:lnSpc>
                  <a:spcBef>
                    <a:spcPts val="0"/>
                  </a:spcBef>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Example 1: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If a firm’s total revenue (TR) is given as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𝑇𝑅</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110</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𝑄</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ar-AE" sz="1800" i="1">
                            <a:effectLst/>
                            <a:latin typeface="Cambria Math" panose="02040503050406030204" pitchFamily="18" charset="0"/>
                            <a:ea typeface="Calibri" panose="020F0502020204030204" pitchFamily="34" charset="0"/>
                            <a:cs typeface="Times New Roman" panose="02020603050405020304" pitchFamily="18" charset="0"/>
                          </a:rPr>
                          <m:t>5</m:t>
                        </m:r>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e>
                      <m:sup>
                        <m:r>
                          <a:rPr lang="ar-AE" sz="1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ar-AE" sz="18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determine the MR and AR.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Solution: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𝑇𝑅</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110</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𝑄</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ar-AE" sz="1800" i="1">
                            <a:effectLst/>
                            <a:latin typeface="Cambria Math" panose="02040503050406030204" pitchFamily="18" charset="0"/>
                            <a:ea typeface="Calibri" panose="020F0502020204030204" pitchFamily="34" charset="0"/>
                            <a:cs typeface="Times New Roman" panose="02020603050405020304" pitchFamily="18" charset="0"/>
                          </a:rPr>
                          <m:t>5</m:t>
                        </m:r>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e>
                      <m:sup>
                        <m:r>
                          <a:rPr lang="ar-AE" sz="1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𝐻𝑒𝑛𝑐𝑒</m:t>
                    </m:r>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 </m:t>
                    </m:r>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𝑀𝑅</m:t>
                    </m:r>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 </m:t>
                    </m:r>
                    <m:f>
                      <m:fPr>
                        <m:ctrlPr>
                          <a:rPr lang="ar-AE" sz="18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𝑑𝑇𝑅</m:t>
                        </m:r>
                      </m:num>
                      <m:den>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𝑑𝑄</m:t>
                        </m:r>
                      </m:den>
                    </m:f>
                  </m:oMath>
                </a14:m>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110</m:t>
                    </m:r>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10</m:t>
                    </m:r>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𝑄</m:t>
                    </m:r>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m:t>
                    </m:r>
                  </m:oMath>
                </a14:m>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4219B90D-FB4E-D4C8-3DCC-DD23DE32B0DA}"/>
                  </a:ext>
                </a:extLst>
              </p:cNvPr>
              <p:cNvSpPr>
                <a:spLocks noGrp="1" noRot="1" noChangeAspect="1" noMove="1" noResize="1" noEditPoints="1" noAdjustHandles="1" noChangeArrowheads="1" noChangeShapeType="1" noTextEdit="1"/>
              </p:cNvSpPr>
              <p:nvPr>
                <p:ph idx="1"/>
              </p:nvPr>
            </p:nvSpPr>
            <p:spPr>
              <a:blipFill>
                <a:blip r:embed="rId2"/>
                <a:stretch>
                  <a:fillRect l="-635"/>
                </a:stretch>
              </a:blipFill>
            </p:spPr>
            <p:txBody>
              <a:bodyPr/>
              <a:lstStyle/>
              <a:p>
                <a:r>
                  <a:rPr lang="LID4096">
                    <a:noFill/>
                  </a:rPr>
                  <a:t> </a:t>
                </a:r>
              </a:p>
            </p:txBody>
          </p:sp>
        </mc:Fallback>
      </mc:AlternateContent>
    </p:spTree>
    <p:extLst>
      <p:ext uri="{BB962C8B-B14F-4D97-AF65-F5344CB8AC3E}">
        <p14:creationId xmlns:p14="http://schemas.microsoft.com/office/powerpoint/2010/main" val="380889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8A240-997F-64CE-0EF4-7DC1F22E3344}"/>
              </a:ext>
            </a:extLst>
          </p:cNvPr>
          <p:cNvSpPr>
            <a:spLocks noGrp="1"/>
          </p:cNvSpPr>
          <p:nvPr>
            <p:ph type="title"/>
          </p:nvPr>
        </p:nvSpPr>
        <p:spPr/>
        <p:txBody>
          <a:bodyPr>
            <a:normAutofit/>
          </a:bodyPr>
          <a:lstStyle/>
          <a:p>
            <a:r>
              <a:rPr lang="en-US" sz="4000" b="1" dirty="0"/>
              <a:t>Practical Example</a:t>
            </a:r>
            <a:endParaRPr lang="LID4096" sz="4000"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CDC4E7BB-6E61-D757-6B56-60D6CB7EE26D}"/>
                  </a:ext>
                </a:extLst>
              </p:cNvPr>
              <p:cNvSpPr>
                <a:spLocks noGrp="1"/>
              </p:cNvSpPr>
              <p:nvPr>
                <p:ph idx="1"/>
              </p:nvPr>
            </p:nvSpPr>
            <p:spPr/>
            <p:txBody>
              <a:bodyPr/>
              <a:lstStyle/>
              <a:p>
                <a:pPr marL="0" marR="0" algn="just">
                  <a:lnSpc>
                    <a:spcPct val="150000"/>
                  </a:lnSpc>
                  <a:spcBef>
                    <a:spcPts val="0"/>
                  </a:spcBef>
                  <a:spcAft>
                    <a:spcPts val="800"/>
                  </a:spcAft>
                </a:pPr>
                <a14:m>
                  <m:oMath xmlns:m="http://schemas.openxmlformats.org/officeDocument/2006/math">
                    <m:r>
                      <a:rPr lang="ar-AE" sz="2000" i="1" smtClean="0">
                        <a:effectLst/>
                        <a:latin typeface="Cambria Math" panose="02040503050406030204" pitchFamily="18" charset="0"/>
                        <a:ea typeface="Calibri" panose="020F0502020204030204" pitchFamily="34" charset="0"/>
                        <a:cs typeface="Times New Roman" panose="02020603050405020304" pitchFamily="18" charset="0"/>
                      </a:rPr>
                      <m:t>𝐴𝑅</m:t>
                    </m:r>
                    <m:r>
                      <a:rPr lang="ar-AE" sz="2000" i="1" smtClean="0">
                        <a:effectLst/>
                        <a:latin typeface="Cambria Math" panose="02040503050406030204" pitchFamily="18" charset="0"/>
                        <a:ea typeface="Calibri" panose="020F0502020204030204" pitchFamily="34" charset="0"/>
                        <a:cs typeface="Times New Roman" panose="02020603050405020304" pitchFamily="18" charset="0"/>
                      </a:rPr>
                      <m:t>=</m:t>
                    </m:r>
                    <m:f>
                      <m:fPr>
                        <m:ctrlPr>
                          <a:rPr lang="ar-AE" sz="20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𝑇𝑅</m:t>
                        </m:r>
                      </m:num>
                      <m:den>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𝑄</m:t>
                        </m:r>
                      </m:den>
                    </m:f>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110</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5</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𝑄</m:t>
                    </m:r>
                  </m:oMath>
                </a14:m>
                <a:endParaRPr lang="ar-AE"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In order to maximize TR, the first order derivative of TR is obtained, which is equivalent to the MR. This first order derivative should be equal to 0 and the second order derivative is usually negative and it gives the slope of the marginal revenue function.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CDC4E7BB-6E61-D757-6B56-60D6CB7EE26D}"/>
                  </a:ext>
                </a:extLst>
              </p:cNvPr>
              <p:cNvSpPr>
                <a:spLocks noGrp="1" noRot="1" noChangeAspect="1" noMove="1" noResize="1" noEditPoints="1" noAdjustHandles="1" noChangeArrowheads="1" noChangeShapeType="1" noTextEdit="1"/>
              </p:cNvSpPr>
              <p:nvPr>
                <p:ph idx="1"/>
              </p:nvPr>
            </p:nvSpPr>
            <p:spPr>
              <a:blipFill>
                <a:blip r:embed="rId2"/>
                <a:stretch>
                  <a:fillRect l="-762" r="-699"/>
                </a:stretch>
              </a:blipFill>
            </p:spPr>
            <p:txBody>
              <a:bodyPr/>
              <a:lstStyle/>
              <a:p>
                <a:r>
                  <a:rPr lang="LID4096">
                    <a:noFill/>
                  </a:rPr>
                  <a:t> </a:t>
                </a:r>
              </a:p>
            </p:txBody>
          </p:sp>
        </mc:Fallback>
      </mc:AlternateContent>
    </p:spTree>
    <p:extLst>
      <p:ext uri="{BB962C8B-B14F-4D97-AF65-F5344CB8AC3E}">
        <p14:creationId xmlns:p14="http://schemas.microsoft.com/office/powerpoint/2010/main" val="4040858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FE7EE-AA7B-2DF7-69ED-EF9EBB037E4A}"/>
              </a:ext>
            </a:extLst>
          </p:cNvPr>
          <p:cNvSpPr>
            <a:spLocks noGrp="1"/>
          </p:cNvSpPr>
          <p:nvPr>
            <p:ph type="title"/>
          </p:nvPr>
        </p:nvSpPr>
        <p:spPr/>
        <p:txBody>
          <a:bodyPr>
            <a:normAutofit fontScale="90000"/>
          </a:bodyPr>
          <a:lstStyle/>
          <a:p>
            <a:r>
              <a:rPr lang="en-US" sz="4400" b="1" dirty="0">
                <a:effectLst/>
                <a:latin typeface="Times New Roman" panose="02020603050405020304" pitchFamily="18" charset="0"/>
                <a:ea typeface="Calibri" panose="020F0502020204030204" pitchFamily="34" charset="0"/>
              </a:rPr>
              <a:t>Illustration of the Relationship TR and MR</a:t>
            </a:r>
            <a:endParaRPr lang="LID4096" dirty="0"/>
          </a:p>
        </p:txBody>
      </p:sp>
      <p:sp>
        <p:nvSpPr>
          <p:cNvPr id="3" name="Content Placeholder 2">
            <a:extLst>
              <a:ext uri="{FF2B5EF4-FFF2-40B4-BE49-F238E27FC236}">
                <a16:creationId xmlns:a16="http://schemas.microsoft.com/office/drawing/2014/main" id="{45EF8A90-836D-DFAD-DC6C-95CAEC5E21DC}"/>
              </a:ext>
            </a:extLst>
          </p:cNvPr>
          <p:cNvSpPr>
            <a:spLocks noGrp="1"/>
          </p:cNvSpPr>
          <p:nvPr>
            <p:ph idx="1"/>
          </p:nvPr>
        </p:nvSpPr>
        <p:spPr/>
        <p:txBody>
          <a:bodyPr/>
          <a:lstStyle/>
          <a:p>
            <a:endParaRPr lang="LID4096" dirty="0"/>
          </a:p>
        </p:txBody>
      </p:sp>
      <p:grpSp>
        <p:nvGrpSpPr>
          <p:cNvPr id="4" name="Canvas 23">
            <a:extLst>
              <a:ext uri="{FF2B5EF4-FFF2-40B4-BE49-F238E27FC236}">
                <a16:creationId xmlns:a16="http://schemas.microsoft.com/office/drawing/2014/main" id="{93407803-FCE8-6E5A-C73A-A76E8F30BF4E}"/>
              </a:ext>
            </a:extLst>
          </p:cNvPr>
          <p:cNvGrpSpPr/>
          <p:nvPr/>
        </p:nvGrpSpPr>
        <p:grpSpPr>
          <a:xfrm>
            <a:off x="980389" y="2460396"/>
            <a:ext cx="9671900" cy="3433674"/>
            <a:chOff x="0" y="0"/>
            <a:chExt cx="5486400" cy="4930140"/>
          </a:xfrm>
        </p:grpSpPr>
        <p:sp>
          <p:nvSpPr>
            <p:cNvPr id="5" name="Rectangle 4">
              <a:extLst>
                <a:ext uri="{FF2B5EF4-FFF2-40B4-BE49-F238E27FC236}">
                  <a16:creationId xmlns:a16="http://schemas.microsoft.com/office/drawing/2014/main" id="{2889E4D2-6F4C-C3F7-E2F9-C5B4286E05F2}"/>
                </a:ext>
              </a:extLst>
            </p:cNvPr>
            <p:cNvSpPr/>
            <p:nvPr/>
          </p:nvSpPr>
          <p:spPr>
            <a:xfrm>
              <a:off x="0" y="0"/>
              <a:ext cx="5486400" cy="4930140"/>
            </a:xfrm>
            <a:prstGeom prst="rect">
              <a:avLst/>
            </a:prstGeom>
            <a:solidFill>
              <a:prstClr val="white"/>
            </a:solidFill>
          </p:spPr>
        </p:sp>
        <p:cxnSp>
          <p:nvCxnSpPr>
            <p:cNvPr id="6" name="Straight Arrow Connector 5">
              <a:extLst>
                <a:ext uri="{FF2B5EF4-FFF2-40B4-BE49-F238E27FC236}">
                  <a16:creationId xmlns:a16="http://schemas.microsoft.com/office/drawing/2014/main" id="{0B072381-2429-8254-89EA-220518F65086}"/>
                </a:ext>
              </a:extLst>
            </p:cNvPr>
            <p:cNvCxnSpPr/>
            <p:nvPr/>
          </p:nvCxnSpPr>
          <p:spPr>
            <a:xfrm flipH="1" flipV="1">
              <a:off x="693420" y="342900"/>
              <a:ext cx="15240" cy="16002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a:extLst>
                <a:ext uri="{FF2B5EF4-FFF2-40B4-BE49-F238E27FC236}">
                  <a16:creationId xmlns:a16="http://schemas.microsoft.com/office/drawing/2014/main" id="{AB266231-50E0-2693-0064-1807932A6D9E}"/>
                </a:ext>
              </a:extLst>
            </p:cNvPr>
            <p:cNvCxnSpPr/>
            <p:nvPr/>
          </p:nvCxnSpPr>
          <p:spPr>
            <a:xfrm>
              <a:off x="693420" y="1920240"/>
              <a:ext cx="32385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 name="Freeform: Shape 7">
              <a:extLst>
                <a:ext uri="{FF2B5EF4-FFF2-40B4-BE49-F238E27FC236}">
                  <a16:creationId xmlns:a16="http://schemas.microsoft.com/office/drawing/2014/main" id="{5D0E701B-7E45-796E-B6C1-CE2508A85DA5}"/>
                </a:ext>
              </a:extLst>
            </p:cNvPr>
            <p:cNvSpPr/>
            <p:nvPr/>
          </p:nvSpPr>
          <p:spPr>
            <a:xfrm>
              <a:off x="731520" y="495299"/>
              <a:ext cx="2392680" cy="1432561"/>
            </a:xfrm>
            <a:custGeom>
              <a:avLst/>
              <a:gdLst>
                <a:gd name="connsiteX0" fmla="*/ 0 w 2392680"/>
                <a:gd name="connsiteY0" fmla="*/ 1424941 h 1432561"/>
                <a:gd name="connsiteX1" fmla="*/ 922020 w 2392680"/>
                <a:gd name="connsiteY1" fmla="*/ 1 h 1432561"/>
                <a:gd name="connsiteX2" fmla="*/ 2392680 w 2392680"/>
                <a:gd name="connsiteY2" fmla="*/ 1432561 h 1432561"/>
              </a:gdLst>
              <a:ahLst/>
              <a:cxnLst>
                <a:cxn ang="0">
                  <a:pos x="connsiteX0" y="connsiteY0"/>
                </a:cxn>
                <a:cxn ang="0">
                  <a:pos x="connsiteX1" y="connsiteY1"/>
                </a:cxn>
                <a:cxn ang="0">
                  <a:pos x="connsiteX2" y="connsiteY2"/>
                </a:cxn>
              </a:cxnLst>
              <a:rect l="l" t="t" r="r" b="b"/>
              <a:pathLst>
                <a:path w="2392680" h="1432561">
                  <a:moveTo>
                    <a:pt x="0" y="1424941"/>
                  </a:moveTo>
                  <a:cubicBezTo>
                    <a:pt x="261620" y="711836"/>
                    <a:pt x="523240" y="-1269"/>
                    <a:pt x="922020" y="1"/>
                  </a:cubicBezTo>
                  <a:cubicBezTo>
                    <a:pt x="1320800" y="1271"/>
                    <a:pt x="2155190" y="1198881"/>
                    <a:pt x="2392680" y="1432561"/>
                  </a:cubicBezTo>
                </a:path>
              </a:pathLst>
            </a:custGeom>
            <a:no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LID4096"/>
            </a:p>
          </p:txBody>
        </p:sp>
        <p:cxnSp>
          <p:nvCxnSpPr>
            <p:cNvPr id="9" name="Straight Arrow Connector 8">
              <a:extLst>
                <a:ext uri="{FF2B5EF4-FFF2-40B4-BE49-F238E27FC236}">
                  <a16:creationId xmlns:a16="http://schemas.microsoft.com/office/drawing/2014/main" id="{1EECF499-7827-EC35-5AA5-5F3E7B530014}"/>
                </a:ext>
              </a:extLst>
            </p:cNvPr>
            <p:cNvCxnSpPr/>
            <p:nvPr/>
          </p:nvCxnSpPr>
          <p:spPr>
            <a:xfrm flipH="1" flipV="1">
              <a:off x="708660" y="2354580"/>
              <a:ext cx="30480" cy="172974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D735F255-81F2-F98E-DDEF-CF4A3331B244}"/>
                </a:ext>
              </a:extLst>
            </p:cNvPr>
            <p:cNvCxnSpPr/>
            <p:nvPr/>
          </p:nvCxnSpPr>
          <p:spPr>
            <a:xfrm flipV="1">
              <a:off x="754380" y="4046220"/>
              <a:ext cx="3154680" cy="3048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52E48776-FE02-8D7D-9058-679ADFFEF304}"/>
                </a:ext>
              </a:extLst>
            </p:cNvPr>
            <p:cNvCxnSpPr/>
            <p:nvPr/>
          </p:nvCxnSpPr>
          <p:spPr>
            <a:xfrm>
              <a:off x="1645920" y="525780"/>
              <a:ext cx="60960" cy="357378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6DDE9F82-8EA3-77EA-4EF0-CC330692C9AA}"/>
                </a:ext>
              </a:extLst>
            </p:cNvPr>
            <p:cNvCxnSpPr/>
            <p:nvPr/>
          </p:nvCxnSpPr>
          <p:spPr>
            <a:xfrm>
              <a:off x="716280" y="2697480"/>
              <a:ext cx="1196340" cy="1638300"/>
            </a:xfrm>
            <a:prstGeom prst="line">
              <a:avLst/>
            </a:prstGeom>
          </p:spPr>
          <p:style>
            <a:lnRef idx="1">
              <a:schemeClr val="dk1"/>
            </a:lnRef>
            <a:fillRef idx="0">
              <a:schemeClr val="dk1"/>
            </a:fillRef>
            <a:effectRef idx="0">
              <a:schemeClr val="dk1"/>
            </a:effectRef>
            <a:fontRef idx="minor">
              <a:schemeClr val="tx1"/>
            </a:fontRef>
          </p:style>
        </p:cxnSp>
        <p:sp>
          <p:nvSpPr>
            <p:cNvPr id="13" name="Text Box 2071159415">
              <a:extLst>
                <a:ext uri="{FF2B5EF4-FFF2-40B4-BE49-F238E27FC236}">
                  <a16:creationId xmlns:a16="http://schemas.microsoft.com/office/drawing/2014/main" id="{0D660EB5-F167-3DCB-E481-441D0C256BC8}"/>
                </a:ext>
              </a:extLst>
            </p:cNvPr>
            <p:cNvSpPr txBox="1"/>
            <p:nvPr/>
          </p:nvSpPr>
          <p:spPr>
            <a:xfrm>
              <a:off x="3116580" y="2049780"/>
              <a:ext cx="333375" cy="266700"/>
            </a:xfrm>
            <a:prstGeom prst="rect">
              <a:avLst/>
            </a:prstGeom>
            <a:solidFill>
              <a:schemeClr val="lt1"/>
            </a:solidFill>
            <a:ln w="6350">
              <a:solidFill>
                <a:prstClr val="black"/>
              </a:solid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07000"/>
                </a:lnSpc>
                <a:spcBef>
                  <a:spcPts val="0"/>
                </a:spcBef>
                <a:spcAft>
                  <a:spcPts val="800"/>
                </a:spcAft>
              </a:pPr>
              <a:r>
                <a:rPr lang="en-US" sz="1100">
                  <a:effectLst/>
                  <a:latin typeface="Calibri" panose="020F0502020204030204" pitchFamily="34" charset="0"/>
                  <a:ea typeface="Calibri" panose="020F0502020204030204" pitchFamily="34" charset="0"/>
                  <a:cs typeface="Times New Roman" panose="02020603050405020304" pitchFamily="18" charset="0"/>
                </a:rPr>
                <a:t>TR</a:t>
              </a:r>
              <a:endParaRPr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 Box 1">
              <a:extLst>
                <a:ext uri="{FF2B5EF4-FFF2-40B4-BE49-F238E27FC236}">
                  <a16:creationId xmlns:a16="http://schemas.microsoft.com/office/drawing/2014/main" id="{A1CED97B-6129-8AB7-C84B-002E41AD7522}"/>
                </a:ext>
              </a:extLst>
            </p:cNvPr>
            <p:cNvSpPr txBox="1"/>
            <p:nvPr/>
          </p:nvSpPr>
          <p:spPr>
            <a:xfrm>
              <a:off x="1988820" y="4249080"/>
              <a:ext cx="384810" cy="266700"/>
            </a:xfrm>
            <a:prstGeom prst="rect">
              <a:avLst/>
            </a:prstGeom>
            <a:solidFill>
              <a:schemeClr val="lt1"/>
            </a:solidFill>
            <a:ln w="6350">
              <a:solidFill>
                <a:prstClr val="black"/>
              </a:solid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06000"/>
                </a:lnSpc>
                <a:spcBef>
                  <a:spcPts val="0"/>
                </a:spcBef>
                <a:spcAft>
                  <a:spcPts val="800"/>
                </a:spcAft>
              </a:pPr>
              <a:r>
                <a:rPr lang="en-US" sz="1100">
                  <a:effectLst/>
                  <a:latin typeface="Calibri" panose="020F0502020204030204" pitchFamily="34" charset="0"/>
                  <a:ea typeface="Calibri" panose="020F0502020204030204" pitchFamily="34" charset="0"/>
                  <a:cs typeface="Times New Roman" panose="02020603050405020304" pitchFamily="18" charset="0"/>
                </a:rPr>
                <a:t>MR</a:t>
              </a:r>
              <a:endParaRPr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 Box 1">
              <a:extLst>
                <a:ext uri="{FF2B5EF4-FFF2-40B4-BE49-F238E27FC236}">
                  <a16:creationId xmlns:a16="http://schemas.microsoft.com/office/drawing/2014/main" id="{48DEC0F6-6248-C222-FC3F-C1A1B21BE92E}"/>
                </a:ext>
              </a:extLst>
            </p:cNvPr>
            <p:cNvSpPr txBox="1"/>
            <p:nvPr/>
          </p:nvSpPr>
          <p:spPr>
            <a:xfrm>
              <a:off x="3327060" y="4233840"/>
              <a:ext cx="686435" cy="266700"/>
            </a:xfrm>
            <a:prstGeom prst="rect">
              <a:avLst/>
            </a:prstGeom>
            <a:solidFill>
              <a:schemeClr val="lt1"/>
            </a:solidFill>
            <a:ln w="6350">
              <a:solidFill>
                <a:prstClr val="black"/>
              </a:solidFill>
            </a:ln>
          </p:spPr>
          <p:txBody>
            <a:bodyPr rot="0" spcFirstLastPara="0" vert="horz" wrap="none" lIns="91440" tIns="45720" rIns="91440" bIns="45720" numCol="1" spcCol="0" rtlCol="0" fromWordArt="0" anchor="t" anchorCtr="0" forceAA="0" compatLnSpc="1">
              <a:prstTxWarp prst="textNoShape">
                <a:avLst/>
              </a:prstTxWarp>
              <a:noAutofit/>
            </a:bodyPr>
            <a:lstStyle/>
            <a:p>
              <a:pPr marL="0" marR="0">
                <a:lnSpc>
                  <a:spcPct val="106000"/>
                </a:lnSpc>
                <a:spcBef>
                  <a:spcPts val="0"/>
                </a:spcBef>
                <a:spcAft>
                  <a:spcPts val="800"/>
                </a:spcAft>
              </a:pPr>
              <a:r>
                <a:rPr lang="en-US" sz="1100">
                  <a:effectLst/>
                  <a:latin typeface="Calibri" panose="020F0502020204030204" pitchFamily="34" charset="0"/>
                  <a:ea typeface="Calibri" panose="020F0502020204030204" pitchFamily="34" charset="0"/>
                  <a:cs typeface="Times New Roman" panose="02020603050405020304" pitchFamily="18" charset="0"/>
                </a:rPr>
                <a:t>Quantity</a:t>
              </a:r>
              <a:endParaRPr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 Box 1566298092">
              <a:extLst>
                <a:ext uri="{FF2B5EF4-FFF2-40B4-BE49-F238E27FC236}">
                  <a16:creationId xmlns:a16="http://schemas.microsoft.com/office/drawing/2014/main" id="{3B8D3627-4A1D-FBF8-2AE2-10A1D4A60187}"/>
                </a:ext>
              </a:extLst>
            </p:cNvPr>
            <p:cNvSpPr txBox="1"/>
            <p:nvPr/>
          </p:nvSpPr>
          <p:spPr>
            <a:xfrm>
              <a:off x="129540" y="403860"/>
              <a:ext cx="480059" cy="1166222"/>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07000"/>
                </a:lnSpc>
                <a:spcBef>
                  <a:spcPts val="0"/>
                </a:spcBef>
                <a:spcAft>
                  <a:spcPts val="80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P</a:t>
              </a:r>
              <a:endParaRPr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Revenue</a:t>
              </a:r>
              <a:endParaRPr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353695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05DB-BBD3-3A31-F4D0-F514DD56F6E5}"/>
              </a:ext>
            </a:extLst>
          </p:cNvPr>
          <p:cNvSpPr>
            <a:spLocks noGrp="1"/>
          </p:cNvSpPr>
          <p:nvPr>
            <p:ph type="title"/>
          </p:nvPr>
        </p:nvSpPr>
        <p:spPr/>
        <p:txBody>
          <a:bodyPr>
            <a:normAutofit fontScale="90000"/>
          </a:bodyPr>
          <a:lstStyle/>
          <a:p>
            <a:br>
              <a:rPr lang="en-GB"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Times New Roman" panose="02020603050405020304" pitchFamily="18" charset="0"/>
                <a:ea typeface="Calibri" panose="020F0502020204030204" pitchFamily="34" charset="0"/>
              </a:rPr>
              <a:t>Illustration of the Relationship TR and MR</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EE392D0C-F60D-668A-3F90-B249BBD27586}"/>
              </a:ext>
            </a:extLst>
          </p:cNvPr>
          <p:cNvSpPr>
            <a:spLocks noGrp="1"/>
          </p:cNvSpPr>
          <p:nvPr>
            <p:ph idx="1"/>
          </p:nvPr>
        </p:nvSpPr>
        <p:spPr/>
        <p:txBody>
          <a:bodyPr>
            <a:noAutofit/>
          </a:bodyPr>
          <a:lstStyle/>
          <a:p>
            <a:pPr marL="0" marR="0" algn="just">
              <a:lnSpc>
                <a:spcPct val="150000"/>
              </a:lnSpc>
              <a:spcBef>
                <a:spcPts val="0"/>
              </a:spcBef>
              <a:spcAft>
                <a:spcPts val="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In figure 2 the TR will be zero when nothing is sold. The MR is therefore the slope of the TR. The TR is also the sum of all MR for all the units sold.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313047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B41F0-BFD6-B67A-C038-AFEEA8EAA3BD}"/>
              </a:ext>
            </a:extLst>
          </p:cNvPr>
          <p:cNvSpPr>
            <a:spLocks noGrp="1"/>
          </p:cNvSpPr>
          <p:nvPr>
            <p:ph type="title"/>
          </p:nvPr>
        </p:nvSpPr>
        <p:spPr/>
        <p:txBody>
          <a:bodyPr>
            <a:normAutofit fontScale="90000"/>
          </a:bodyPr>
          <a:lstStyle/>
          <a:p>
            <a:br>
              <a:rPr lang="en-GB" sz="3100" b="1" dirty="0">
                <a:effectLst/>
                <a:latin typeface="Times New Roman" panose="02020603050405020304" pitchFamily="18" charset="0"/>
                <a:ea typeface="Calibri" panose="020F0502020204030204" pitchFamily="34" charset="0"/>
                <a:cs typeface="Times New Roman" panose="02020603050405020304" pitchFamily="18" charset="0"/>
              </a:rPr>
            </a:br>
            <a:br>
              <a:rPr lang="en-GB" sz="3100" b="1" dirty="0">
                <a:effectLst/>
                <a:latin typeface="Times New Roman" panose="02020603050405020304" pitchFamily="18" charset="0"/>
                <a:ea typeface="Calibri" panose="020F0502020204030204" pitchFamily="34" charset="0"/>
                <a:cs typeface="Times New Roman" panose="02020603050405020304" pitchFamily="18" charset="0"/>
              </a:rPr>
            </a:br>
            <a:r>
              <a:rPr lang="en-GB" sz="3100" b="1" dirty="0">
                <a:effectLst/>
                <a:latin typeface="Times New Roman" panose="02020603050405020304" pitchFamily="18" charset="0"/>
                <a:ea typeface="Calibri" panose="020F0502020204030204" pitchFamily="34" charset="0"/>
                <a:cs typeface="Times New Roman" panose="02020603050405020304" pitchFamily="18" charset="0"/>
              </a:rPr>
              <a:t>The link between Marginal Revenue and Average Revenue Curves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24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C7E4D03C-A7ED-4E46-EE38-3A10E0290630}"/>
              </a:ext>
            </a:extLst>
          </p:cNvPr>
          <p:cNvSpPr>
            <a:spLocks noGrp="1"/>
          </p:cNvSpPr>
          <p:nvPr>
            <p:ph idx="1"/>
          </p:nvPr>
        </p:nvSpPr>
        <p:spPr/>
        <p:txBody>
          <a:bodyPr>
            <a:normAutofit/>
          </a:bodyPr>
          <a:lstStyle/>
          <a:p>
            <a:pPr marL="0" marR="0" algn="just">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As discussed earlier, AR is the revenue earned per unit of output sold. The AR curve can be a straight line and it can also be convex or concave to the origin as shown in Figure 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pic>
        <p:nvPicPr>
          <p:cNvPr id="5" name="Picture 4">
            <a:extLst>
              <a:ext uri="{FF2B5EF4-FFF2-40B4-BE49-F238E27FC236}">
                <a16:creationId xmlns:a16="http://schemas.microsoft.com/office/drawing/2014/main" id="{B1F38E0B-51EB-FB6D-F1E8-D3154155C821}"/>
              </a:ext>
            </a:extLst>
          </p:cNvPr>
          <p:cNvPicPr>
            <a:picLocks noChangeAspect="1"/>
          </p:cNvPicPr>
          <p:nvPr/>
        </p:nvPicPr>
        <p:blipFill>
          <a:blip r:embed="rId2"/>
          <a:stretch>
            <a:fillRect/>
          </a:stretch>
        </p:blipFill>
        <p:spPr>
          <a:xfrm>
            <a:off x="1979629" y="3429000"/>
            <a:ext cx="8003357" cy="2820971"/>
          </a:xfrm>
          <a:prstGeom prst="rect">
            <a:avLst/>
          </a:prstGeom>
        </p:spPr>
      </p:pic>
    </p:spTree>
    <p:extLst>
      <p:ext uri="{BB962C8B-B14F-4D97-AF65-F5344CB8AC3E}">
        <p14:creationId xmlns:p14="http://schemas.microsoft.com/office/powerpoint/2010/main" val="26428234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A934B-8768-1E9F-5E53-BFB81E27E916}"/>
              </a:ext>
            </a:extLst>
          </p:cNvPr>
          <p:cNvSpPr>
            <a:spLocks noGrp="1"/>
          </p:cNvSpPr>
          <p:nvPr>
            <p:ph type="title"/>
          </p:nvPr>
        </p:nvSpPr>
        <p:spPr/>
        <p:txBody>
          <a:bodyPr>
            <a:normAutofit fontScale="90000"/>
          </a:bodyPr>
          <a:lstStyle/>
          <a:p>
            <a:br>
              <a:rPr lang="en-GB" sz="4400" b="1" dirty="0">
                <a:effectLst/>
                <a:latin typeface="Times New Roman" panose="02020603050405020304" pitchFamily="18" charset="0"/>
                <a:ea typeface="Calibri" panose="020F0502020204030204" pitchFamily="34" charset="0"/>
                <a:cs typeface="Times New Roman" panose="02020603050405020304" pitchFamily="18" charset="0"/>
              </a:rPr>
            </a:br>
            <a:br>
              <a:rPr lang="en-GB" sz="4400" b="1" dirty="0">
                <a:effectLst/>
                <a:latin typeface="Times New Roman" panose="02020603050405020304" pitchFamily="18" charset="0"/>
                <a:ea typeface="Calibri" panose="020F0502020204030204" pitchFamily="34" charset="0"/>
                <a:cs typeface="Times New Roman" panose="02020603050405020304" pitchFamily="18" charset="0"/>
              </a:rPr>
            </a:br>
            <a:r>
              <a:rPr lang="en-GB" sz="4400" b="1" dirty="0">
                <a:effectLst/>
                <a:latin typeface="Times New Roman" panose="02020603050405020304" pitchFamily="18" charset="0"/>
                <a:ea typeface="Calibri" panose="020F0502020204030204" pitchFamily="34" charset="0"/>
                <a:cs typeface="Times New Roman" panose="02020603050405020304" pitchFamily="18" charset="0"/>
              </a:rPr>
              <a:t>The link between Marginal Revenue and Average Revenue Curves</a:t>
            </a:r>
            <a:br>
              <a:rPr lang="en-GB" sz="2800" dirty="0">
                <a:effectLst/>
                <a:latin typeface="Calibri" panose="020F0502020204030204" pitchFamily="34" charset="0"/>
                <a:ea typeface="Calibri" panose="020F0502020204030204" pitchFamily="34" charset="0"/>
                <a:cs typeface="Times New Roman" panose="02020603050405020304" pitchFamily="18" charset="0"/>
              </a:rPr>
            </a:br>
            <a:br>
              <a:rPr lang="en-GB" sz="36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2C0EE49D-48E4-E037-B26F-119821F29EF2}"/>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Figure 2 illustrates the relationship between AR and MR. When AR is a straight line, as illustrated in graph A, MR lies midway to AR. When AR is convex to the origin as illustrated in graph B, MR will lie less than midway to AR. When AR is concave to the origin as illustrated in Graph C, MR will lie more than midway to AR.</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458733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D4578-1B29-BEA2-B15A-B898BE2EFC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2E6265-4D44-FB93-80E6-5375EE0ADEDD}"/>
              </a:ext>
            </a:extLst>
          </p:cNvPr>
          <p:cNvSpPr>
            <a:spLocks noGrp="1"/>
          </p:cNvSpPr>
          <p:nvPr>
            <p:ph type="title"/>
          </p:nvPr>
        </p:nvSpPr>
        <p:spPr/>
        <p:txBody>
          <a:bodyPr/>
          <a:lstStyle/>
          <a:p>
            <a:r>
              <a:rPr lang="en-US" sz="4400" dirty="0">
                <a:latin typeface="Arial" panose="020B0604020202020204" pitchFamily="34" charset="0"/>
                <a:cs typeface="Arial" panose="020B0604020202020204" pitchFamily="34" charset="0"/>
              </a:rPr>
              <a:t>End of Part I</a:t>
            </a:r>
            <a:endParaRPr lang="LID4096" dirty="0"/>
          </a:p>
        </p:txBody>
      </p:sp>
      <p:sp>
        <p:nvSpPr>
          <p:cNvPr id="3" name="Content Placeholder 2">
            <a:extLst>
              <a:ext uri="{FF2B5EF4-FFF2-40B4-BE49-F238E27FC236}">
                <a16:creationId xmlns:a16="http://schemas.microsoft.com/office/drawing/2014/main" id="{957B6FC4-4382-6DE5-F7FF-3219A14D6F63}"/>
              </a:ext>
            </a:extLst>
          </p:cNvPr>
          <p:cNvSpPr>
            <a:spLocks noGrp="1"/>
          </p:cNvSpPr>
          <p:nvPr>
            <p:ph idx="1"/>
          </p:nvPr>
        </p:nvSpPr>
        <p:spPr/>
        <p:txBody>
          <a:bodyPr/>
          <a:lstStyle/>
          <a:p>
            <a:pPr algn="ctr"/>
            <a:r>
              <a:rPr lang="en-US" sz="4000" dirty="0">
                <a:latin typeface="Arial" panose="020B0604020202020204" pitchFamily="34" charset="0"/>
                <a:cs typeface="Arial" panose="020B0604020202020204" pitchFamily="34" charset="0"/>
              </a:rPr>
              <a:t>Part II</a:t>
            </a:r>
          </a:p>
          <a:p>
            <a:pPr algn="ctr"/>
            <a:r>
              <a:rPr lang="en-US" sz="4000" dirty="0">
                <a:latin typeface="Arial" panose="020B0604020202020204" pitchFamily="34" charset="0"/>
                <a:cs typeface="Arial" panose="020B0604020202020204" pitchFamily="34" charset="0"/>
              </a:rPr>
              <a:t>Cost, Revenue and Profit</a:t>
            </a:r>
          </a:p>
          <a:p>
            <a:pPr algn="ctr"/>
            <a:r>
              <a:rPr lang="en-US" sz="4000" dirty="0">
                <a:latin typeface="Arial" panose="020B0604020202020204" pitchFamily="34" charset="0"/>
                <a:cs typeface="Arial" panose="020B0604020202020204" pitchFamily="34" charset="0"/>
              </a:rPr>
              <a:t>Break Even Analysis</a:t>
            </a:r>
          </a:p>
          <a:p>
            <a:endParaRPr lang="LID4096" dirty="0"/>
          </a:p>
        </p:txBody>
      </p:sp>
    </p:spTree>
    <p:extLst>
      <p:ext uri="{BB962C8B-B14F-4D97-AF65-F5344CB8AC3E}">
        <p14:creationId xmlns:p14="http://schemas.microsoft.com/office/powerpoint/2010/main" val="26028910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17C74-B988-8835-70B7-5E85FF4CAAE1}"/>
              </a:ext>
            </a:extLst>
          </p:cNvPr>
          <p:cNvSpPr>
            <a:spLocks noGrp="1"/>
          </p:cNvSpPr>
          <p:nvPr>
            <p:ph type="title"/>
          </p:nvPr>
        </p:nvSpPr>
        <p:spPr/>
        <p:txBody>
          <a:bodyPr>
            <a:normAutofit/>
          </a:bodyPr>
          <a:lstStyle/>
          <a:p>
            <a:r>
              <a:rPr lang="en-US" sz="3600" b="1" dirty="0">
                <a:effectLst/>
                <a:latin typeface="Times New Roman" panose="02020603050405020304" pitchFamily="18" charset="0"/>
                <a:ea typeface="Calibri" panose="020F0502020204030204" pitchFamily="34" charset="0"/>
              </a:rPr>
              <a:t>Link between Cost, Revenue and Profit</a:t>
            </a:r>
            <a:endParaRPr lang="LID4096" sz="3600" dirty="0"/>
          </a:p>
        </p:txBody>
      </p:sp>
      <p:sp>
        <p:nvSpPr>
          <p:cNvPr id="3" name="Content Placeholder 2">
            <a:extLst>
              <a:ext uri="{FF2B5EF4-FFF2-40B4-BE49-F238E27FC236}">
                <a16:creationId xmlns:a16="http://schemas.microsoft.com/office/drawing/2014/main" id="{D6F3BF70-71CF-A56B-91D7-70F72A1BC0FA}"/>
              </a:ext>
            </a:extLst>
          </p:cNvPr>
          <p:cNvSpPr>
            <a:spLocks noGrp="1"/>
          </p:cNvSpPr>
          <p:nvPr>
            <p:ph idx="1"/>
          </p:nvPr>
        </p:nvSpPr>
        <p:spPr/>
        <p:txBody>
          <a:bodyPr>
            <a:normAutofit/>
          </a:bodyPr>
          <a:lstStyle/>
          <a:p>
            <a:pPr marL="0" marR="0" algn="just">
              <a:lnSpc>
                <a:spcPct val="150000"/>
              </a:lnSpc>
              <a:spcBef>
                <a:spcPts val="0"/>
              </a:spcBef>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profit function shows an array of different outputs for which the firm makes a profit. In economics there is also the concept of supernormal profits. Profit is the necessary amount for which revenues should exceed the costs to ensure the firm continues as a going concern. Supernormal profits are earned on any profit which is above the normal profit. This is the point at which the slope of the MR &gt; MC. Assuming a firm is rational production will continue until the point where the slope of the MR = MC.</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8138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731F3-396F-1F94-C115-D179ECFF60F4}"/>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Historical and Future Cost</a:t>
            </a:r>
            <a:endParaRPr lang="LID4096" dirty="0"/>
          </a:p>
        </p:txBody>
      </p:sp>
      <p:sp>
        <p:nvSpPr>
          <p:cNvPr id="3" name="Content Placeholder 2">
            <a:extLst>
              <a:ext uri="{FF2B5EF4-FFF2-40B4-BE49-F238E27FC236}">
                <a16:creationId xmlns:a16="http://schemas.microsoft.com/office/drawing/2014/main" id="{075475D8-CD48-5011-73AB-6490FE8914C9}"/>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Managers usually plan for these costs through formulating budgets and projection of cost estimates in order to adequately plan and prepare to cater them in the future.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ability of a farm to continue as ongoing concern is highly dependent on its ability to cater for its future costs. A good example will be planning for future capital expenditure or exploring the feasibility of a project idea.</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585520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EEA67-E5F9-8B94-F977-C147D66D0798}"/>
              </a:ext>
            </a:extLst>
          </p:cNvPr>
          <p:cNvSpPr>
            <a:spLocks noGrp="1"/>
          </p:cNvSpPr>
          <p:nvPr>
            <p:ph type="title"/>
          </p:nvPr>
        </p:nvSpPr>
        <p:spPr/>
        <p:txBody>
          <a:bodyPr>
            <a:normAutofit/>
          </a:bodyPr>
          <a:lstStyle/>
          <a:p>
            <a:r>
              <a:rPr lang="en-US" sz="3600" b="1" dirty="0">
                <a:latin typeface="Times New Roman" panose="02020603050405020304" pitchFamily="18" charset="0"/>
                <a:ea typeface="Calibri" panose="020F0502020204030204" pitchFamily="34" charset="0"/>
              </a:rPr>
              <a:t>Practical Problem</a:t>
            </a:r>
            <a:endParaRPr lang="LID4096" sz="3600"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BBD5BBEF-3822-B799-984D-834749503A16}"/>
                  </a:ext>
                </a:extLst>
              </p:cNvPr>
              <p:cNvSpPr>
                <a:spLocks noGrp="1"/>
              </p:cNvSpPr>
              <p:nvPr>
                <p:ph idx="1"/>
              </p:nvPr>
            </p:nvSpPr>
            <p:spPr/>
            <p:txBody>
              <a:bodyPr>
                <a:normAutofit/>
              </a:bodyPr>
              <a:lstStyle/>
              <a:p>
                <a:pPr marL="0" marR="0" algn="just">
                  <a:lnSpc>
                    <a:spcPct val="150000"/>
                  </a:lnSpc>
                  <a:spcBef>
                    <a:spcPts val="0"/>
                  </a:spcBef>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Exercise: Sample Optimization Problem</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If a firm’s total revenue function is given as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𝑇𝑅</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110</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𝑄</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5</m:t>
                    </m:r>
                    <m:sSup>
                      <m:sSup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e>
                      <m:sup>
                        <m:r>
                          <a:rPr lang="ar-AE" sz="1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and the total cost function is </a:t>
                </a:r>
                <a14:m>
                  <m:oMath xmlns:m="http://schemas.openxmlformats.org/officeDocument/2006/math">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𝑇𝐶</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10</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𝑄</m:t>
                    </m:r>
                    <m:r>
                      <a:rPr lang="en-US" sz="1800" i="1">
                        <a:effectLst/>
                        <a:latin typeface="Cambria Math" panose="02040503050406030204" pitchFamily="18" charset="0"/>
                        <a:ea typeface="Times New Roman" panose="02020603050405020304" pitchFamily="18" charset="0"/>
                        <a:cs typeface="Times New Roman" panose="02020603050405020304" pitchFamily="18" charset="0"/>
                      </a:rPr>
                      <m:t>−</m:t>
                    </m:r>
                    <m:sSup>
                      <m:sSupPr>
                        <m:ctrlPr>
                          <a:rPr lang="ar-AE" sz="18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𝑄</m:t>
                        </m:r>
                      </m:e>
                      <m:sup>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0</m:t>
                    </m:r>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33</m:t>
                    </m:r>
                    <m:sSup>
                      <m:sSupPr>
                        <m:ctrlPr>
                          <a:rPr lang="ar-AE" sz="18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𝑄</m:t>
                        </m:r>
                      </m:e>
                      <m:sup>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3</m:t>
                        </m:r>
                      </m:sup>
                    </m:sSup>
                    <m:r>
                      <a:rPr lang="ar-AE" sz="1800" i="1">
                        <a:effectLst/>
                        <a:latin typeface="Cambria Math" panose="02040503050406030204" pitchFamily="18" charset="0"/>
                        <a:ea typeface="Times New Roman" panose="02020603050405020304" pitchFamily="18" charset="0"/>
                        <a:cs typeface="Times New Roman" panose="02020603050405020304" pitchFamily="18" charset="0"/>
                      </a:rPr>
                      <m:t>, </m:t>
                    </m:r>
                  </m:oMath>
                </a14:m>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determine: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MR and AR</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MC and AC</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Output that maximizes TR</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romanLcParen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Output that minimizes AC.</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BBD5BBEF-3822-B799-984D-834749503A16}"/>
                  </a:ext>
                </a:extLst>
              </p:cNvPr>
              <p:cNvSpPr>
                <a:spLocks noGrp="1" noRot="1" noChangeAspect="1" noMove="1" noResize="1" noEditPoints="1" noAdjustHandles="1" noChangeArrowheads="1" noChangeShapeType="1" noTextEdit="1"/>
              </p:cNvSpPr>
              <p:nvPr>
                <p:ph idx="1"/>
              </p:nvPr>
            </p:nvSpPr>
            <p:spPr>
              <a:blipFill>
                <a:blip r:embed="rId2"/>
                <a:stretch>
                  <a:fillRect l="-635"/>
                </a:stretch>
              </a:blipFill>
            </p:spPr>
            <p:txBody>
              <a:bodyPr/>
              <a:lstStyle/>
              <a:p>
                <a:r>
                  <a:rPr lang="LID4096">
                    <a:noFill/>
                  </a:rPr>
                  <a:t> </a:t>
                </a:r>
              </a:p>
            </p:txBody>
          </p:sp>
        </mc:Fallback>
      </mc:AlternateContent>
    </p:spTree>
    <p:extLst>
      <p:ext uri="{BB962C8B-B14F-4D97-AF65-F5344CB8AC3E}">
        <p14:creationId xmlns:p14="http://schemas.microsoft.com/office/powerpoint/2010/main" val="2639381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60136-CCB7-4BCF-9D4B-40F3FB08CBDB}"/>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Practical Solution</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54108210-557B-5CD1-9B51-7CCCC88434C2}"/>
                  </a:ext>
                </a:extLst>
              </p:cNvPr>
              <p:cNvSpPr>
                <a:spLocks noGrp="1"/>
              </p:cNvSpPr>
              <p:nvPr>
                <p:ph idx="1"/>
              </p:nvPr>
            </p:nvSpPr>
            <p:spPr/>
            <p:txBody>
              <a:bodyPr>
                <a:normAutofit/>
              </a:bodyPr>
              <a:lstStyle/>
              <a:p>
                <a:pPr marL="342900" marR="0" lvl="0" indent="-342900" algn="just">
                  <a:lnSpc>
                    <a:spcPct val="150000"/>
                  </a:lnSpc>
                  <a:spcBef>
                    <a:spcPts val="0"/>
                  </a:spcBef>
                  <a:spcAft>
                    <a:spcPts val="0"/>
                  </a:spcAft>
                  <a:buFont typeface="+mj-lt"/>
                  <a:buAutoNum type="romanLcParenR"/>
                </a:pPr>
                <a14:m>
                  <m:oMath xmlns:m="http://schemas.openxmlformats.org/officeDocument/2006/math">
                    <m:r>
                      <a:rPr lang="ar-AE" sz="1800" i="1" smtClean="0">
                        <a:effectLst/>
                        <a:latin typeface="Cambria Math" panose="02040503050406030204" pitchFamily="18" charset="0"/>
                        <a:ea typeface="Calibri" panose="020F0502020204030204" pitchFamily="34" charset="0"/>
                        <a:cs typeface="Times New Roman" panose="02020603050405020304" pitchFamily="18" charset="0"/>
                      </a:rPr>
                      <m:t>𝑀𝑅</m:t>
                    </m:r>
                    <m:r>
                      <a:rPr lang="ar-AE" sz="1800" i="1" smtClean="0">
                        <a:effectLst/>
                        <a:latin typeface="Cambria Math" panose="02040503050406030204" pitchFamily="18" charset="0"/>
                        <a:ea typeface="Calibri" panose="020F0502020204030204" pitchFamily="34" charset="0"/>
                        <a:cs typeface="Times New Roman" panose="02020603050405020304" pitchFamily="18" charset="0"/>
                      </a:rPr>
                      <m:t>= </m:t>
                    </m:r>
                    <m:f>
                      <m:f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ar-AE" sz="1800" i="1">
                            <a:effectLst/>
                            <a:latin typeface="Cambria Math" panose="02040503050406030204" pitchFamily="18" charset="0"/>
                            <a:ea typeface="Calibri" panose="020F0502020204030204" pitchFamily="34" charset="0"/>
                            <a:cs typeface="Times New Roman" panose="02020603050405020304" pitchFamily="18" charset="0"/>
                          </a:rPr>
                          <m:t>𝑑𝑇𝑅</m:t>
                        </m:r>
                      </m:num>
                      <m:den>
                        <m:r>
                          <a:rPr lang="ar-AE" sz="1800" i="1">
                            <a:effectLst/>
                            <a:latin typeface="Cambria Math" panose="02040503050406030204" pitchFamily="18" charset="0"/>
                            <a:ea typeface="Calibri" panose="020F0502020204030204" pitchFamily="34" charset="0"/>
                            <a:cs typeface="Times New Roman" panose="02020603050405020304" pitchFamily="18" charset="0"/>
                          </a:rPr>
                          <m:t>𝑑𝑄</m:t>
                        </m:r>
                      </m:den>
                    </m:f>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110</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10</m:t>
                    </m:r>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r>
                      <a:rPr lang="ar-AE" sz="1800" i="1">
                        <a:effectLst/>
                        <a:latin typeface="Cambria Math" panose="02040503050406030204" pitchFamily="18" charset="0"/>
                        <a:ea typeface="Calibri" panose="020F0502020204030204" pitchFamily="34" charset="0"/>
                        <a:cs typeface="Times New Roman" panose="02020603050405020304" pitchFamily="18" charset="0"/>
                      </a:rPr>
                      <m:t>,  </m:t>
                    </m:r>
                    <m:r>
                      <a:rPr lang="ar-AE" sz="1800" i="1">
                        <a:effectLst/>
                        <a:latin typeface="Cambria Math" panose="02040503050406030204" pitchFamily="18" charset="0"/>
                        <a:ea typeface="Calibri" panose="020F0502020204030204" pitchFamily="34" charset="0"/>
                        <a:cs typeface="Times New Roman" panose="02020603050405020304" pitchFamily="18" charset="0"/>
                      </a:rPr>
                      <m:t>𝐴𝑅</m:t>
                    </m:r>
                    <m:r>
                      <a:rPr lang="ar-AE" sz="1800" i="1">
                        <a:effectLst/>
                        <a:latin typeface="Cambria Math" panose="02040503050406030204" pitchFamily="18" charset="0"/>
                        <a:ea typeface="Calibri" panose="020F0502020204030204" pitchFamily="34" charset="0"/>
                        <a:cs typeface="Times New Roman" panose="02020603050405020304" pitchFamily="18" charset="0"/>
                      </a:rPr>
                      <m:t>= </m:t>
                    </m:r>
                    <m:f>
                      <m:f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ar-AE" sz="1800" i="1">
                            <a:effectLst/>
                            <a:latin typeface="Cambria Math" panose="02040503050406030204" pitchFamily="18" charset="0"/>
                            <a:ea typeface="Calibri" panose="020F0502020204030204" pitchFamily="34" charset="0"/>
                            <a:cs typeface="Times New Roman" panose="02020603050405020304" pitchFamily="18" charset="0"/>
                          </a:rPr>
                          <m:t>𝑇𝑅</m:t>
                        </m:r>
                      </m:num>
                      <m:den>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den>
                    </m:f>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110</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5</m:t>
                    </m:r>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oMath>
                </a14:m>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pPr marL="857250" marR="0" indent="0" algn="just">
                  <a:lnSpc>
                    <a:spcPct val="150000"/>
                  </a:lnSpc>
                  <a:spcBef>
                    <a:spcPts val="0"/>
                  </a:spcBef>
                  <a:spcAft>
                    <a:spcPts val="0"/>
                  </a:spcAft>
                  <a:buNone/>
                </a:pPr>
                <a:r>
                  <a:rPr lang="ar-AE"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romanLcParenR"/>
                </a:pPr>
                <a14:m>
                  <m:oMath xmlns:m="http://schemas.openxmlformats.org/officeDocument/2006/math">
                    <m:r>
                      <a:rPr lang="ar-AE" sz="1800" i="1">
                        <a:effectLst/>
                        <a:latin typeface="Cambria Math" panose="02040503050406030204" pitchFamily="18" charset="0"/>
                        <a:ea typeface="Calibri" panose="020F0502020204030204" pitchFamily="34" charset="0"/>
                        <a:cs typeface="Times New Roman" panose="02020603050405020304" pitchFamily="18" charset="0"/>
                      </a:rPr>
                      <m:t>𝑀𝐶</m:t>
                    </m:r>
                    <m:r>
                      <a:rPr lang="ar-AE" sz="1800" i="1">
                        <a:effectLst/>
                        <a:latin typeface="Cambria Math" panose="02040503050406030204" pitchFamily="18" charset="0"/>
                        <a:ea typeface="Calibri" panose="020F0502020204030204" pitchFamily="34" charset="0"/>
                        <a:cs typeface="Times New Roman" panose="02020603050405020304" pitchFamily="18" charset="0"/>
                      </a:rPr>
                      <m:t>= </m:t>
                    </m:r>
                    <m:f>
                      <m:f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fPr>
                      <m:num>
                        <m:r>
                          <a:rPr lang="ar-AE" sz="1800" i="1">
                            <a:effectLst/>
                            <a:latin typeface="Cambria Math" panose="02040503050406030204" pitchFamily="18" charset="0"/>
                            <a:ea typeface="Calibri" panose="020F0502020204030204" pitchFamily="34" charset="0"/>
                            <a:cs typeface="Times New Roman" panose="02020603050405020304" pitchFamily="18" charset="0"/>
                          </a:rPr>
                          <m:t>𝑑𝑇𝐶</m:t>
                        </m:r>
                      </m:num>
                      <m:den>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den>
                    </m:f>
                    <m:r>
                      <a:rPr lang="ar-AE" sz="1800" i="1">
                        <a:effectLst/>
                        <a:latin typeface="Cambria Math" panose="02040503050406030204" pitchFamily="18" charset="0"/>
                        <a:ea typeface="Calibri" panose="020F0502020204030204" pitchFamily="34" charset="0"/>
                        <a:cs typeface="Times New Roman" panose="02020603050405020304" pitchFamily="18" charset="0"/>
                      </a:rPr>
                      <m:t> =</m:t>
                    </m:r>
                    <m:r>
                      <a:rPr lang="ar-AE" sz="1800" i="1">
                        <a:effectLst/>
                        <a:latin typeface="Cambria Math" panose="02040503050406030204" pitchFamily="18" charset="0"/>
                        <a:ea typeface="Calibri" panose="020F0502020204030204" pitchFamily="34" charset="0"/>
                        <a:cs typeface="Times New Roman" panose="02020603050405020304" pitchFamily="18" charset="0"/>
                      </a:rPr>
                      <m:t>10</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2</m:t>
                    </m:r>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ar-AE" sz="1800" i="1">
                            <a:effectLst/>
                            <a:latin typeface="Cambria Math" panose="02040503050406030204" pitchFamily="18" charset="0"/>
                            <a:ea typeface="Calibri" panose="020F0502020204030204" pitchFamily="34" charset="0"/>
                            <a:cs typeface="Times New Roman" panose="02020603050405020304" pitchFamily="18" charset="0"/>
                          </a:rPr>
                          <m:t>0</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99</m:t>
                        </m:r>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e>
                      <m:sup>
                        <m:r>
                          <a:rPr lang="ar-AE" sz="18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ar-AE" sz="1800" i="1">
                        <a:effectLst/>
                        <a:latin typeface="Cambria Math" panose="02040503050406030204" pitchFamily="18" charset="0"/>
                        <a:ea typeface="Calibri" panose="020F0502020204030204" pitchFamily="34" charset="0"/>
                        <a:cs typeface="Times New Roman" panose="02020603050405020304" pitchFamily="18" charset="0"/>
                      </a:rPr>
                      <m:t>,         </m:t>
                    </m:r>
                    <m:r>
                      <a:rPr lang="ar-AE" sz="1800" i="1">
                        <a:effectLst/>
                        <a:latin typeface="Cambria Math" panose="02040503050406030204" pitchFamily="18" charset="0"/>
                        <a:ea typeface="Calibri" panose="020F0502020204030204" pitchFamily="34" charset="0"/>
                        <a:cs typeface="Times New Roman" panose="02020603050405020304" pitchFamily="18" charset="0"/>
                      </a:rPr>
                      <m:t>𝐴𝐶</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10</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ar-AE" sz="1800" i="1">
                            <a:effectLst/>
                            <a:latin typeface="Cambria Math" panose="02040503050406030204" pitchFamily="18" charset="0"/>
                            <a:ea typeface="Calibri" panose="020F0502020204030204" pitchFamily="34" charset="0"/>
                            <a:cs typeface="Times New Roman" panose="02020603050405020304" pitchFamily="18" charset="0"/>
                          </a:rPr>
                          <m:t>0</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33</m:t>
                        </m:r>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e>
                      <m:sup>
                        <m:r>
                          <a:rPr lang="ar-AE" sz="1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54108210-557B-5CD1-9B51-7CCCC88434C2}"/>
                  </a:ext>
                </a:extLst>
              </p:cNvPr>
              <p:cNvSpPr>
                <a:spLocks noGrp="1" noRot="1" noChangeAspect="1" noMove="1" noResize="1" noEditPoints="1" noAdjustHandles="1" noChangeArrowheads="1" noChangeShapeType="1" noTextEdit="1"/>
              </p:cNvSpPr>
              <p:nvPr>
                <p:ph idx="1"/>
              </p:nvPr>
            </p:nvSpPr>
            <p:spPr>
              <a:blipFill>
                <a:blip r:embed="rId2"/>
                <a:stretch>
                  <a:fillRect l="-699"/>
                </a:stretch>
              </a:blipFill>
            </p:spPr>
            <p:txBody>
              <a:bodyPr/>
              <a:lstStyle/>
              <a:p>
                <a:r>
                  <a:rPr lang="LID4096">
                    <a:noFill/>
                  </a:rPr>
                  <a:t> </a:t>
                </a:r>
              </a:p>
            </p:txBody>
          </p:sp>
        </mc:Fallback>
      </mc:AlternateContent>
    </p:spTree>
    <p:extLst>
      <p:ext uri="{BB962C8B-B14F-4D97-AF65-F5344CB8AC3E}">
        <p14:creationId xmlns:p14="http://schemas.microsoft.com/office/powerpoint/2010/main" val="28713999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89FF6-D25C-1651-1477-6DD8398EDB00}"/>
              </a:ext>
            </a:extLst>
          </p:cNvPr>
          <p:cNvSpPr>
            <a:spLocks noGrp="1"/>
          </p:cNvSpPr>
          <p:nvPr>
            <p:ph type="title"/>
          </p:nvPr>
        </p:nvSpPr>
        <p:spPr/>
        <p:txBody>
          <a:bodyPr>
            <a:normAutofit/>
          </a:bodyPr>
          <a:lstStyle/>
          <a:p>
            <a:r>
              <a:rPr lang="en-US" sz="3600" b="1" dirty="0">
                <a:effectLst/>
                <a:latin typeface="Times New Roman" panose="02020603050405020304" pitchFamily="18" charset="0"/>
                <a:ea typeface="Calibri" panose="020F0502020204030204" pitchFamily="34" charset="0"/>
              </a:rPr>
              <a:t>Practical Solution</a:t>
            </a:r>
            <a:endParaRPr lang="LID4096" sz="3600" dirty="0"/>
          </a:p>
        </p:txBody>
      </p:sp>
      <p:sp>
        <p:nvSpPr>
          <p:cNvPr id="3" name="Content Placeholder 2">
            <a:extLst>
              <a:ext uri="{FF2B5EF4-FFF2-40B4-BE49-F238E27FC236}">
                <a16:creationId xmlns:a16="http://schemas.microsoft.com/office/drawing/2014/main" id="{2961D03D-C57F-29FE-9B73-612E841ECC5C}"/>
              </a:ext>
            </a:extLst>
          </p:cNvPr>
          <p:cNvSpPr>
            <a:spLocks noGrp="1"/>
          </p:cNvSpPr>
          <p:nvPr>
            <p:ph idx="1"/>
          </p:nvPr>
        </p:nvSpPr>
        <p:spPr>
          <a:xfrm>
            <a:off x="1295401" y="2556931"/>
            <a:ext cx="9601196" cy="3570491"/>
          </a:xfrm>
        </p:spPr>
        <p:txBody>
          <a:bodyPr>
            <a:normAutofit/>
          </a:bodyPr>
          <a:lstStyle/>
          <a:p>
            <a:endParaRPr lang="LID4096" sz="2000" dirty="0"/>
          </a:p>
        </p:txBody>
      </p:sp>
      <p:pic>
        <p:nvPicPr>
          <p:cNvPr id="5" name="Picture 4">
            <a:extLst>
              <a:ext uri="{FF2B5EF4-FFF2-40B4-BE49-F238E27FC236}">
                <a16:creationId xmlns:a16="http://schemas.microsoft.com/office/drawing/2014/main" id="{261D2B84-8246-D5D2-CA72-04CE39FA160D}"/>
              </a:ext>
            </a:extLst>
          </p:cNvPr>
          <p:cNvPicPr>
            <a:picLocks noChangeAspect="1"/>
          </p:cNvPicPr>
          <p:nvPr/>
        </p:nvPicPr>
        <p:blipFill>
          <a:blip r:embed="rId2"/>
          <a:stretch>
            <a:fillRect/>
          </a:stretch>
        </p:blipFill>
        <p:spPr>
          <a:xfrm>
            <a:off x="1295401" y="2217314"/>
            <a:ext cx="9733959" cy="3457621"/>
          </a:xfrm>
          <a:prstGeom prst="rect">
            <a:avLst/>
          </a:prstGeom>
        </p:spPr>
      </p:pic>
    </p:spTree>
    <p:extLst>
      <p:ext uri="{BB962C8B-B14F-4D97-AF65-F5344CB8AC3E}">
        <p14:creationId xmlns:p14="http://schemas.microsoft.com/office/powerpoint/2010/main" val="16134724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12401-C04F-A521-7943-FB7A398603EB}"/>
              </a:ext>
            </a:extLst>
          </p:cNvPr>
          <p:cNvSpPr>
            <a:spLocks noGrp="1"/>
          </p:cNvSpPr>
          <p:nvPr>
            <p:ph type="title"/>
          </p:nvPr>
        </p:nvSpPr>
        <p:spPr/>
        <p:txBody>
          <a:bodyPr>
            <a:normAutofit fontScale="90000"/>
          </a:bodyPr>
          <a:lstStyle/>
          <a:p>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Part II:</a:t>
            </a:r>
            <a:endParaRPr lang="LID4096" dirty="0"/>
          </a:p>
        </p:txBody>
      </p:sp>
      <p:sp>
        <p:nvSpPr>
          <p:cNvPr id="3" name="Content Placeholder 2">
            <a:extLst>
              <a:ext uri="{FF2B5EF4-FFF2-40B4-BE49-F238E27FC236}">
                <a16:creationId xmlns:a16="http://schemas.microsoft.com/office/drawing/2014/main" id="{03CC3FB9-170B-0025-7DE4-1BB45376762C}"/>
              </a:ext>
            </a:extLst>
          </p:cNvPr>
          <p:cNvSpPr>
            <a:spLocks noGrp="1"/>
          </p:cNvSpPr>
          <p:nvPr>
            <p:ph idx="1"/>
          </p:nvPr>
        </p:nvSpPr>
        <p:spPr/>
        <p:txBody>
          <a:bodyPr/>
          <a:lstStyle/>
          <a:p>
            <a:pPr algn="ctr"/>
            <a:r>
              <a:rPr lang="en-US" sz="4400" dirty="0">
                <a:latin typeface="Arial" panose="020B0604020202020204" pitchFamily="34" charset="0"/>
                <a:cs typeface="Arial" panose="020B0604020202020204" pitchFamily="34" charset="0"/>
              </a:rPr>
              <a:t>Break Even Analysis</a:t>
            </a:r>
            <a:endParaRPr lang="LID4096" dirty="0"/>
          </a:p>
        </p:txBody>
      </p:sp>
    </p:spTree>
    <p:extLst>
      <p:ext uri="{BB962C8B-B14F-4D97-AF65-F5344CB8AC3E}">
        <p14:creationId xmlns:p14="http://schemas.microsoft.com/office/powerpoint/2010/main" val="20996053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CE7EA-444F-5CCD-23CA-E0C6C46F83AE}"/>
              </a:ext>
            </a:extLst>
          </p:cNvPr>
          <p:cNvSpPr>
            <a:spLocks noGrp="1"/>
          </p:cNvSpPr>
          <p:nvPr>
            <p:ph type="title"/>
          </p:nvPr>
        </p:nvSpPr>
        <p:spPr/>
        <p:txBody>
          <a:bodyPr>
            <a:normAutofit/>
          </a:bodyPr>
          <a:lstStyle/>
          <a:p>
            <a:r>
              <a:rPr lang="en-US" b="1" dirty="0">
                <a:effectLst/>
                <a:latin typeface="Times New Roman" panose="02020603050405020304" pitchFamily="18" charset="0"/>
                <a:ea typeface="Calibri" panose="020F0502020204030204" pitchFamily="34" charset="0"/>
              </a:rPr>
              <a:t>Introduction to Break Even Analysis</a:t>
            </a:r>
            <a:endParaRPr lang="LID4096" dirty="0"/>
          </a:p>
        </p:txBody>
      </p:sp>
      <p:sp>
        <p:nvSpPr>
          <p:cNvPr id="3" name="Content Placeholder 2">
            <a:extLst>
              <a:ext uri="{FF2B5EF4-FFF2-40B4-BE49-F238E27FC236}">
                <a16:creationId xmlns:a16="http://schemas.microsoft.com/office/drawing/2014/main" id="{F85C4B7B-035C-3F3E-0B49-ACCC91CDB105}"/>
              </a:ext>
            </a:extLst>
          </p:cNvPr>
          <p:cNvSpPr>
            <a:spLocks noGrp="1"/>
          </p:cNvSpPr>
          <p:nvPr>
            <p:ph idx="1"/>
          </p:nvPr>
        </p:nvSpPr>
        <p:spPr/>
        <p:txBody>
          <a:bodyPr>
            <a:normAutofit/>
          </a:bodyPr>
          <a:lstStyle/>
          <a:p>
            <a:pPr algn="just"/>
            <a:r>
              <a:rPr lang="en-US" sz="2800" dirty="0">
                <a:effectLst/>
                <a:latin typeface="Times New Roman" panose="02020603050405020304" pitchFamily="18" charset="0"/>
                <a:ea typeface="Calibri" panose="020F0502020204030204" pitchFamily="34" charset="0"/>
              </a:rPr>
              <a:t>This is an important application of cost and revenue analysis used in business to determine the point at which firm can make a decision to continue producing or to stop production because it is not profitable. </a:t>
            </a:r>
          </a:p>
          <a:p>
            <a:pPr algn="just"/>
            <a:r>
              <a:rPr lang="en-US" sz="2800" dirty="0">
                <a:effectLst/>
                <a:latin typeface="Times New Roman" panose="02020603050405020304" pitchFamily="18" charset="0"/>
                <a:ea typeface="Calibri" panose="020F0502020204030204" pitchFamily="34" charset="0"/>
              </a:rPr>
              <a:t>The analysis examines the relations between total revenue, total costs and profits at different levels of production for the firm.</a:t>
            </a:r>
            <a:endParaRPr lang="LID4096" sz="2800" dirty="0"/>
          </a:p>
        </p:txBody>
      </p:sp>
    </p:spTree>
    <p:extLst>
      <p:ext uri="{BB962C8B-B14F-4D97-AF65-F5344CB8AC3E}">
        <p14:creationId xmlns:p14="http://schemas.microsoft.com/office/powerpoint/2010/main" val="17466135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F1198-9B78-FBBD-E4FA-29B4B6E784B6}"/>
              </a:ext>
            </a:extLst>
          </p:cNvPr>
          <p:cNvSpPr>
            <a:spLocks noGrp="1"/>
          </p:cNvSpPr>
          <p:nvPr>
            <p:ph type="title"/>
          </p:nvPr>
        </p:nvSpPr>
        <p:spPr/>
        <p:txBody>
          <a:bodyPr>
            <a:normAutofit fontScale="90000"/>
          </a:bodyPr>
          <a:lstStyle/>
          <a:p>
            <a:r>
              <a:rPr lang="en-US" sz="5400" b="1" dirty="0">
                <a:effectLst/>
                <a:latin typeface="Times New Roman" panose="02020603050405020304" pitchFamily="18" charset="0"/>
                <a:ea typeface="Calibri" panose="020F0502020204030204" pitchFamily="34" charset="0"/>
              </a:rPr>
              <a:t>Introduction to Break Even Analysis</a:t>
            </a:r>
            <a:endParaRPr lang="LID4096" sz="5400" dirty="0"/>
          </a:p>
        </p:txBody>
      </p:sp>
      <p:sp>
        <p:nvSpPr>
          <p:cNvPr id="3" name="Content Placeholder 2">
            <a:extLst>
              <a:ext uri="{FF2B5EF4-FFF2-40B4-BE49-F238E27FC236}">
                <a16:creationId xmlns:a16="http://schemas.microsoft.com/office/drawing/2014/main" id="{DAE5C206-37C9-FE91-04A2-D371CBF155E7}"/>
              </a:ext>
            </a:extLst>
          </p:cNvPr>
          <p:cNvSpPr>
            <a:spLocks noGrp="1"/>
          </p:cNvSpPr>
          <p:nvPr>
            <p:ph idx="1"/>
          </p:nvPr>
        </p:nvSpPr>
        <p:spPr/>
        <p:txBody>
          <a:bodyPr>
            <a:normAutofit lnSpcReduction="10000"/>
          </a:bodyPr>
          <a:lstStyle/>
          <a:p>
            <a:pPr marL="0" marR="0" indent="0" algn="just">
              <a:lnSpc>
                <a:spcPct val="150000"/>
              </a:lnSpc>
              <a:spcBef>
                <a:spcPts val="0"/>
              </a:spcBef>
              <a:spcAft>
                <a:spcPts val="800"/>
              </a:spcAft>
              <a:buNone/>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These are costs which do not vary with the level of output. When a firm begins business for the first time it has to incur considerable cost in the acquisition of assets that will be used for producing a good or a service. </a:t>
            </a:r>
          </a:p>
          <a:p>
            <a:pPr marL="0" marR="0" indent="0" algn="just">
              <a:lnSpc>
                <a:spcPct val="150000"/>
              </a:lnSpc>
              <a:spcBef>
                <a:spcPts val="0"/>
              </a:spcBef>
              <a:spcAft>
                <a:spcPts val="800"/>
              </a:spcAft>
              <a:buNone/>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cost incurred in acquiring machinery fitting equipment and related equipment are considered to be fixed and do not necessarily influence the level of production in subsequent periods. Initially long-term contracts such as rent or lease can be considered to be fixed costs.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591725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64D5C-7938-9112-DCB0-0DA4A52B941E}"/>
              </a:ext>
            </a:extLst>
          </p:cNvPr>
          <p:cNvSpPr>
            <a:spLocks noGrp="1"/>
          </p:cNvSpPr>
          <p:nvPr>
            <p:ph type="title"/>
          </p:nvPr>
        </p:nvSpPr>
        <p:spPr/>
        <p:txBody>
          <a:bodyPr>
            <a:normAutofit/>
          </a:bodyPr>
          <a:lstStyle/>
          <a:p>
            <a:r>
              <a:rPr lang="en-US" sz="4000" b="1" dirty="0">
                <a:effectLst/>
                <a:latin typeface="Times New Roman" panose="02020603050405020304" pitchFamily="18" charset="0"/>
                <a:ea typeface="Calibri" panose="020F0502020204030204" pitchFamily="34" charset="0"/>
              </a:rPr>
              <a:t>An Illustration of Break-Even Point </a:t>
            </a:r>
            <a:endParaRPr lang="LID4096" sz="4000" dirty="0"/>
          </a:p>
        </p:txBody>
      </p:sp>
      <p:pic>
        <p:nvPicPr>
          <p:cNvPr id="5" name="Content Placeholder 4">
            <a:extLst>
              <a:ext uri="{FF2B5EF4-FFF2-40B4-BE49-F238E27FC236}">
                <a16:creationId xmlns:a16="http://schemas.microsoft.com/office/drawing/2014/main" id="{DCF61BD7-F9D0-829F-9956-B51882614570}"/>
              </a:ext>
            </a:extLst>
          </p:cNvPr>
          <p:cNvPicPr>
            <a:picLocks noGrp="1" noChangeAspect="1"/>
          </p:cNvPicPr>
          <p:nvPr>
            <p:ph idx="1"/>
          </p:nvPr>
        </p:nvPicPr>
        <p:blipFill>
          <a:blip r:embed="rId2"/>
          <a:stretch>
            <a:fillRect/>
          </a:stretch>
        </p:blipFill>
        <p:spPr>
          <a:xfrm>
            <a:off x="1414021" y="2139885"/>
            <a:ext cx="9398523" cy="4034672"/>
          </a:xfrm>
        </p:spPr>
      </p:pic>
    </p:spTree>
    <p:extLst>
      <p:ext uri="{BB962C8B-B14F-4D97-AF65-F5344CB8AC3E}">
        <p14:creationId xmlns:p14="http://schemas.microsoft.com/office/powerpoint/2010/main" val="27349133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A3780-8B2D-EBC4-9A42-D6E964D85DC4}"/>
              </a:ext>
            </a:extLst>
          </p:cNvPr>
          <p:cNvSpPr>
            <a:spLocks noGrp="1"/>
          </p:cNvSpPr>
          <p:nvPr>
            <p:ph type="title"/>
          </p:nvPr>
        </p:nvSpPr>
        <p:spPr/>
        <p:txBody>
          <a:bodyPr/>
          <a:lstStyle/>
          <a:p>
            <a:r>
              <a:rPr lang="en-US" dirty="0"/>
              <a:t>Algebraic Method</a:t>
            </a:r>
            <a:endParaRPr lang="LID4096" dirty="0"/>
          </a:p>
        </p:txBody>
      </p:sp>
      <p:pic>
        <p:nvPicPr>
          <p:cNvPr id="5" name="Content Placeholder 4">
            <a:extLst>
              <a:ext uri="{FF2B5EF4-FFF2-40B4-BE49-F238E27FC236}">
                <a16:creationId xmlns:a16="http://schemas.microsoft.com/office/drawing/2014/main" id="{CAACBCE8-0EF8-3EED-4B60-CF30AC7DF944}"/>
              </a:ext>
            </a:extLst>
          </p:cNvPr>
          <p:cNvPicPr>
            <a:picLocks noGrp="1" noChangeAspect="1"/>
          </p:cNvPicPr>
          <p:nvPr>
            <p:ph idx="1"/>
          </p:nvPr>
        </p:nvPicPr>
        <p:blipFill>
          <a:blip r:embed="rId2"/>
          <a:stretch>
            <a:fillRect/>
          </a:stretch>
        </p:blipFill>
        <p:spPr>
          <a:xfrm>
            <a:off x="1228164" y="2026024"/>
            <a:ext cx="9668433" cy="3771663"/>
          </a:xfrm>
        </p:spPr>
      </p:pic>
    </p:spTree>
    <p:extLst>
      <p:ext uri="{BB962C8B-B14F-4D97-AF65-F5344CB8AC3E}">
        <p14:creationId xmlns:p14="http://schemas.microsoft.com/office/powerpoint/2010/main" val="36779896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FC5B0-BE73-0A68-2803-0835331F0DFB}"/>
              </a:ext>
            </a:extLst>
          </p:cNvPr>
          <p:cNvSpPr>
            <a:spLocks noGrp="1"/>
          </p:cNvSpPr>
          <p:nvPr>
            <p:ph type="title"/>
          </p:nvPr>
        </p:nvSpPr>
        <p:spPr/>
        <p:txBody>
          <a:bodyPr/>
          <a:lstStyle/>
          <a:p>
            <a:r>
              <a:rPr lang="en-US" dirty="0"/>
              <a:t>Algebraic Method</a:t>
            </a:r>
            <a:endParaRPr lang="LID4096" dirty="0"/>
          </a:p>
        </p:txBody>
      </p:sp>
      <p:pic>
        <p:nvPicPr>
          <p:cNvPr id="7" name="Content Placeholder 6">
            <a:extLst>
              <a:ext uri="{FF2B5EF4-FFF2-40B4-BE49-F238E27FC236}">
                <a16:creationId xmlns:a16="http://schemas.microsoft.com/office/drawing/2014/main" id="{8D03BE3B-69F7-6669-1AF5-EA578ABEC983}"/>
              </a:ext>
            </a:extLst>
          </p:cNvPr>
          <p:cNvPicPr>
            <a:picLocks noGrp="1" noChangeAspect="1"/>
          </p:cNvPicPr>
          <p:nvPr>
            <p:ph idx="1"/>
          </p:nvPr>
        </p:nvPicPr>
        <p:blipFill>
          <a:blip r:embed="rId2"/>
          <a:stretch>
            <a:fillRect/>
          </a:stretch>
        </p:blipFill>
        <p:spPr>
          <a:xfrm>
            <a:off x="1461247" y="2617694"/>
            <a:ext cx="9135035" cy="3074894"/>
          </a:xfrm>
        </p:spPr>
      </p:pic>
    </p:spTree>
    <p:extLst>
      <p:ext uri="{BB962C8B-B14F-4D97-AF65-F5344CB8AC3E}">
        <p14:creationId xmlns:p14="http://schemas.microsoft.com/office/powerpoint/2010/main" val="6117369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180D6-2F8F-76BF-E22C-02549945993D}"/>
              </a:ext>
            </a:extLst>
          </p:cNvPr>
          <p:cNvSpPr>
            <a:spLocks noGrp="1"/>
          </p:cNvSpPr>
          <p:nvPr>
            <p:ph type="title"/>
          </p:nvPr>
        </p:nvSpPr>
        <p:spPr/>
        <p:txBody>
          <a:bodyPr/>
          <a:lstStyle/>
          <a:p>
            <a:r>
              <a:rPr lang="en-US" dirty="0"/>
              <a:t>Contribution Margin</a:t>
            </a:r>
            <a:endParaRPr lang="LID4096" dirty="0"/>
          </a:p>
        </p:txBody>
      </p:sp>
      <p:pic>
        <p:nvPicPr>
          <p:cNvPr id="5" name="Content Placeholder 4">
            <a:extLst>
              <a:ext uri="{FF2B5EF4-FFF2-40B4-BE49-F238E27FC236}">
                <a16:creationId xmlns:a16="http://schemas.microsoft.com/office/drawing/2014/main" id="{77A8C4F7-BA24-66C2-06FE-BDA37960B39E}"/>
              </a:ext>
            </a:extLst>
          </p:cNvPr>
          <p:cNvPicPr>
            <a:picLocks noGrp="1" noChangeAspect="1"/>
          </p:cNvPicPr>
          <p:nvPr>
            <p:ph idx="1"/>
          </p:nvPr>
        </p:nvPicPr>
        <p:blipFill>
          <a:blip r:embed="rId2"/>
          <a:stretch>
            <a:fillRect/>
          </a:stretch>
        </p:blipFill>
        <p:spPr>
          <a:xfrm>
            <a:off x="1129554" y="2764245"/>
            <a:ext cx="9377082" cy="3111623"/>
          </a:xfrm>
        </p:spPr>
      </p:pic>
    </p:spTree>
    <p:extLst>
      <p:ext uri="{BB962C8B-B14F-4D97-AF65-F5344CB8AC3E}">
        <p14:creationId xmlns:p14="http://schemas.microsoft.com/office/powerpoint/2010/main" val="3647859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C766C-3563-4098-82F0-F5FDEF55FE6A}"/>
              </a:ext>
            </a:extLst>
          </p:cNvPr>
          <p:cNvSpPr>
            <a:spLocks noGrp="1"/>
          </p:cNvSpPr>
          <p:nvPr>
            <p:ph type="title"/>
          </p:nvPr>
        </p:nvSpPr>
        <p:spPr/>
        <p:txBody>
          <a:bodyPr/>
          <a:lstStyle/>
          <a:p>
            <a:r>
              <a:rPr lang="en-US" dirty="0"/>
              <a:t>PV Ratio</a:t>
            </a:r>
            <a:endParaRPr lang="LID4096" dirty="0"/>
          </a:p>
        </p:txBody>
      </p:sp>
      <p:pic>
        <p:nvPicPr>
          <p:cNvPr id="5" name="Content Placeholder 4">
            <a:extLst>
              <a:ext uri="{FF2B5EF4-FFF2-40B4-BE49-F238E27FC236}">
                <a16:creationId xmlns:a16="http://schemas.microsoft.com/office/drawing/2014/main" id="{F1A7E1DF-A73F-BAD5-AFC3-ABCD416CBC03}"/>
              </a:ext>
            </a:extLst>
          </p:cNvPr>
          <p:cNvPicPr>
            <a:picLocks noGrp="1" noChangeAspect="1"/>
          </p:cNvPicPr>
          <p:nvPr>
            <p:ph idx="1"/>
          </p:nvPr>
        </p:nvPicPr>
        <p:blipFill>
          <a:blip r:embed="rId2"/>
          <a:stretch>
            <a:fillRect/>
          </a:stretch>
        </p:blipFill>
        <p:spPr>
          <a:xfrm>
            <a:off x="1295402" y="2285999"/>
            <a:ext cx="9601196" cy="3478307"/>
          </a:xfrm>
        </p:spPr>
      </p:pic>
    </p:spTree>
    <p:extLst>
      <p:ext uri="{BB962C8B-B14F-4D97-AF65-F5344CB8AC3E}">
        <p14:creationId xmlns:p14="http://schemas.microsoft.com/office/powerpoint/2010/main" val="3304887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73B7A-CA0A-B6F6-BA66-41F9C1E7A0D4}"/>
              </a:ext>
            </a:extLst>
          </p:cNvPr>
          <p:cNvSpPr>
            <a:spLocks noGrp="1"/>
          </p:cNvSpPr>
          <p:nvPr>
            <p:ph type="title"/>
          </p:nvPr>
        </p:nvSpPr>
        <p:spPr/>
        <p:txBody>
          <a:bodyPr/>
          <a:lstStyle/>
          <a:p>
            <a:r>
              <a:rPr lang="en-US" dirty="0"/>
              <a:t>Margin  of Safety</a:t>
            </a:r>
            <a:endParaRPr lang="LID4096" dirty="0"/>
          </a:p>
        </p:txBody>
      </p:sp>
      <p:pic>
        <p:nvPicPr>
          <p:cNvPr id="5" name="Content Placeholder 4">
            <a:extLst>
              <a:ext uri="{FF2B5EF4-FFF2-40B4-BE49-F238E27FC236}">
                <a16:creationId xmlns:a16="http://schemas.microsoft.com/office/drawing/2014/main" id="{82EE2EA7-F6D2-6903-9910-2F4E991992BE}"/>
              </a:ext>
            </a:extLst>
          </p:cNvPr>
          <p:cNvPicPr>
            <a:picLocks noGrp="1" noChangeAspect="1"/>
          </p:cNvPicPr>
          <p:nvPr>
            <p:ph idx="1"/>
          </p:nvPr>
        </p:nvPicPr>
        <p:blipFill>
          <a:blip r:embed="rId2"/>
          <a:stretch>
            <a:fillRect/>
          </a:stretch>
        </p:blipFill>
        <p:spPr>
          <a:xfrm>
            <a:off x="1295403" y="2671482"/>
            <a:ext cx="9202268" cy="2563906"/>
          </a:xfrm>
        </p:spPr>
      </p:pic>
    </p:spTree>
    <p:extLst>
      <p:ext uri="{BB962C8B-B14F-4D97-AF65-F5344CB8AC3E}">
        <p14:creationId xmlns:p14="http://schemas.microsoft.com/office/powerpoint/2010/main" val="25256395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AB622-CBF6-91EE-45C5-543E9F4F05E4}"/>
              </a:ext>
            </a:extLst>
          </p:cNvPr>
          <p:cNvSpPr>
            <a:spLocks noGrp="1"/>
          </p:cNvSpPr>
          <p:nvPr>
            <p:ph type="title"/>
          </p:nvPr>
        </p:nvSpPr>
        <p:spPr/>
        <p:txBody>
          <a:bodyPr>
            <a:normAutofit/>
          </a:bodyPr>
          <a:lstStyle/>
          <a:p>
            <a:r>
              <a:rPr lang="en-US" sz="3600" b="1" dirty="0">
                <a:effectLst/>
                <a:latin typeface="Times New Roman" panose="02020603050405020304" pitchFamily="18" charset="0"/>
                <a:ea typeface="Calibri" panose="020F0502020204030204" pitchFamily="34" charset="0"/>
              </a:rPr>
              <a:t>Limitation of Break-even Analysis</a:t>
            </a:r>
            <a:endParaRPr lang="LID4096" sz="3600" dirty="0"/>
          </a:p>
        </p:txBody>
      </p:sp>
      <p:sp>
        <p:nvSpPr>
          <p:cNvPr id="3" name="Content Placeholder 2">
            <a:extLst>
              <a:ext uri="{FF2B5EF4-FFF2-40B4-BE49-F238E27FC236}">
                <a16:creationId xmlns:a16="http://schemas.microsoft.com/office/drawing/2014/main" id="{D9F4377A-140C-677D-FB59-9606AC60EEED}"/>
              </a:ext>
            </a:extLst>
          </p:cNvPr>
          <p:cNvSpPr>
            <a:spLocks noGrp="1"/>
          </p:cNvSpPr>
          <p:nvPr>
            <p:ph idx="1"/>
          </p:nvPr>
        </p:nvSpPr>
        <p:spPr/>
        <p:txBody>
          <a:bodyPr>
            <a:normAutofit lnSpcReduction="10000"/>
          </a:bodyPr>
          <a:lstStyle/>
          <a:p>
            <a:pPr marL="0" marR="0" algn="just">
              <a:lnSpc>
                <a:spcPct val="150000"/>
              </a:lnSpc>
              <a:spcBef>
                <a:spcPts val="0"/>
              </a:spcBef>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Although break even analysis is widely used in management its practical application has some assumptions and limitations which impair its robustness. These are: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BEP analysis does not stick into account possible changes in costs of a given time horizon.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BEP analysis does not account for varying levels of the selling price.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BEP analysis assumes that every service or good produced is subsequently sold.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BEP analysis does not account for changes in market conditions.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8421048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F72E0-AC6A-B2FD-21D5-437E9DE868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247DCF-7A23-6A3E-6173-2328AFCEF0E4}"/>
              </a:ext>
            </a:extLst>
          </p:cNvPr>
          <p:cNvSpPr>
            <a:spLocks noGrp="1"/>
          </p:cNvSpPr>
          <p:nvPr>
            <p:ph type="title"/>
          </p:nvPr>
        </p:nvSpPr>
        <p:spPr/>
        <p:txBody>
          <a:bodyPr>
            <a:normAutofit/>
          </a:bodyPr>
          <a:lstStyle/>
          <a:p>
            <a:r>
              <a:rPr lang="en-US" sz="4000" b="1" dirty="0">
                <a:effectLst/>
                <a:latin typeface="Times New Roman" panose="02020603050405020304" pitchFamily="18" charset="0"/>
                <a:ea typeface="Calibri" panose="020F0502020204030204" pitchFamily="34" charset="0"/>
              </a:rPr>
              <a:t>Economies of Scale</a:t>
            </a:r>
            <a:endParaRPr lang="LID4096" sz="4000" dirty="0"/>
          </a:p>
        </p:txBody>
      </p:sp>
      <p:sp>
        <p:nvSpPr>
          <p:cNvPr id="3" name="Content Placeholder 2">
            <a:extLst>
              <a:ext uri="{FF2B5EF4-FFF2-40B4-BE49-F238E27FC236}">
                <a16:creationId xmlns:a16="http://schemas.microsoft.com/office/drawing/2014/main" id="{C639848F-4406-4504-03FD-7F635A60821B}"/>
              </a:ext>
            </a:extLst>
          </p:cNvPr>
          <p:cNvSpPr>
            <a:spLocks noGrp="1"/>
          </p:cNvSpPr>
          <p:nvPr>
            <p:ph idx="1"/>
          </p:nvPr>
        </p:nvSpPr>
        <p:spPr/>
        <p:txBody>
          <a:bodyPr>
            <a:normAutofit lnSpcReduction="10000"/>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In economics. economies of scale usually kick in when the level of production has reached a point where the cost per unit of production becomes more economical and actually falls down because of mass production. It is therefore easier and much more sustainable for firms to innovate and produce in bulk compared to producing in small quantities.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Economies of scale therefore refer to the lower of cost of production by opting for mass production. When a firm reaches higher economies of scale it has been able to sufficiently recover its setup and production costs, and has also automated the production process.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6588545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8607F-DC60-3688-03E7-85B5720C96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DB3DAE-11B4-F057-D67B-A5838A5E5843}"/>
              </a:ext>
            </a:extLst>
          </p:cNvPr>
          <p:cNvSpPr>
            <a:spLocks noGrp="1"/>
          </p:cNvSpPr>
          <p:nvPr>
            <p:ph type="title"/>
          </p:nvPr>
        </p:nvSpPr>
        <p:spPr/>
        <p:txBody>
          <a:bodyPr>
            <a:normAutofit/>
          </a:bodyPr>
          <a:lstStyle/>
          <a:p>
            <a:r>
              <a:rPr lang="en-US" sz="3200" b="1" dirty="0">
                <a:effectLst/>
                <a:latin typeface="Times New Roman" panose="02020603050405020304" pitchFamily="18" charset="0"/>
                <a:ea typeface="Calibri" panose="020F0502020204030204" pitchFamily="34" charset="0"/>
              </a:rPr>
              <a:t>Internal Economies of Scale</a:t>
            </a:r>
            <a:endParaRPr lang="LID4096" sz="3200" dirty="0"/>
          </a:p>
        </p:txBody>
      </p:sp>
      <p:sp>
        <p:nvSpPr>
          <p:cNvPr id="3" name="Content Placeholder 2">
            <a:extLst>
              <a:ext uri="{FF2B5EF4-FFF2-40B4-BE49-F238E27FC236}">
                <a16:creationId xmlns:a16="http://schemas.microsoft.com/office/drawing/2014/main" id="{AC16148A-ADFE-3D68-1AE2-8BE89D10E03F}"/>
              </a:ext>
            </a:extLst>
          </p:cNvPr>
          <p:cNvSpPr>
            <a:spLocks noGrp="1"/>
          </p:cNvSpPr>
          <p:nvPr>
            <p:ph idx="1"/>
          </p:nvPr>
        </p:nvSpPr>
        <p:spPr/>
        <p:txBody>
          <a:bodyPr/>
          <a:lstStyle/>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Internal economies of scale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are those which are generated within the firm through the strategy it adopts in carrying out production. They are critical in ensuring the cost of production is sustainable. These are highlighted as follows: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Increased high levels of specialization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when a firm grows bigger more cars can be higher to take on specialist and repetitive tasks. This is an advantage because a worker can be able to specialize and become more efficient in performing a role, which means less time and greater levels of efficiency.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0156785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ADB903-F3DD-A590-23BD-D3F6D6E741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656F73-9787-2A62-3C61-B0A0A82E67D6}"/>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Internal Economies of Scale</a:t>
            </a:r>
            <a:endParaRPr lang="LID4096" dirty="0"/>
          </a:p>
        </p:txBody>
      </p:sp>
      <p:sp>
        <p:nvSpPr>
          <p:cNvPr id="3" name="Content Placeholder 2">
            <a:extLst>
              <a:ext uri="{FF2B5EF4-FFF2-40B4-BE49-F238E27FC236}">
                <a16:creationId xmlns:a16="http://schemas.microsoft.com/office/drawing/2014/main" id="{36319CA4-CA4F-A2A0-4AF7-FC2A039C2F2D}"/>
              </a:ext>
            </a:extLst>
          </p:cNvPr>
          <p:cNvSpPr>
            <a:spLocks noGrp="1"/>
          </p:cNvSpPr>
          <p:nvPr>
            <p:ph idx="1"/>
          </p:nvPr>
        </p:nvSpPr>
        <p:spPr/>
        <p:txBody>
          <a:bodyPr>
            <a:normAutofit fontScale="85000" lnSpcReduction="20000"/>
          </a:bodyPr>
          <a:lstStyle/>
          <a:p>
            <a:pPr marL="0" marR="0" algn="just">
              <a:lnSpc>
                <a:spcPct val="150000"/>
              </a:lnSpc>
              <a:spcBef>
                <a:spcPts val="0"/>
              </a:spcBef>
              <a:spcAft>
                <a:spcPts val="800"/>
              </a:spcAft>
              <a:tabLst>
                <a:tab pos="1661160" algn="l"/>
              </a:tabLst>
            </a:pPr>
            <a:r>
              <a:rPr lang="en-GB" sz="1900" b="1" dirty="0">
                <a:effectLst/>
                <a:latin typeface="Times New Roman" panose="02020603050405020304" pitchFamily="18" charset="0"/>
                <a:ea typeface="Calibri" panose="020F0502020204030204" pitchFamily="34" charset="0"/>
                <a:cs typeface="Times New Roman" panose="02020603050405020304" pitchFamily="18" charset="0"/>
              </a:rPr>
              <a:t>Reliance on automation</a:t>
            </a:r>
            <a:r>
              <a:rPr lang="en-GB" sz="1900" dirty="0">
                <a:effectLst/>
                <a:latin typeface="Times New Roman" panose="02020603050405020304" pitchFamily="18" charset="0"/>
                <a:ea typeface="Calibri" panose="020F0502020204030204" pitchFamily="34" charset="0"/>
                <a:cs typeface="Times New Roman" panose="02020603050405020304" pitchFamily="18" charset="0"/>
              </a:rPr>
              <a:t>, Simplifying and making some of the processes automatic reduces the amount of </a:t>
            </a:r>
            <a:r>
              <a:rPr lang="en-GB" sz="1900" dirty="0" err="1">
                <a:effectLst/>
                <a:latin typeface="Times New Roman" panose="02020603050405020304" pitchFamily="18" charset="0"/>
                <a:ea typeface="Calibri" panose="020F0502020204030204" pitchFamily="34" charset="0"/>
                <a:cs typeface="Times New Roman" panose="02020603050405020304" pitchFamily="18" charset="0"/>
              </a:rPr>
              <a:t>labor</a:t>
            </a:r>
            <a:r>
              <a:rPr lang="en-GB" sz="1900" dirty="0">
                <a:effectLst/>
                <a:latin typeface="Times New Roman" panose="02020603050405020304" pitchFamily="18" charset="0"/>
                <a:ea typeface="Calibri" panose="020F0502020204030204" pitchFamily="34" charset="0"/>
                <a:cs typeface="Times New Roman" panose="02020603050405020304" pitchFamily="18" charset="0"/>
              </a:rPr>
              <a:t> and time spent in production and ensures consistency in the goods or services being produced. This means that higher levels of output can be achieved at much lower costs resulting in economies of scale.</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900" b="1" dirty="0">
                <a:effectLst/>
                <a:latin typeface="Times New Roman" panose="02020603050405020304" pitchFamily="18" charset="0"/>
                <a:ea typeface="Calibri" panose="020F0502020204030204" pitchFamily="34" charset="0"/>
                <a:cs typeface="Times New Roman" panose="02020603050405020304" pitchFamily="18" charset="0"/>
              </a:rPr>
              <a:t>Increased managerial economic role</a:t>
            </a:r>
            <a:r>
              <a:rPr lang="en-GB" sz="1900" dirty="0">
                <a:effectLst/>
                <a:latin typeface="Times New Roman" panose="02020603050405020304" pitchFamily="18" charset="0"/>
                <a:ea typeface="Calibri" panose="020F0502020204030204" pitchFamily="34" charset="0"/>
                <a:cs typeface="Times New Roman" panose="02020603050405020304" pitchFamily="18" charset="0"/>
              </a:rPr>
              <a:t>, The management can be able to specialize in overall supervision and management as opposed to a startup where the entrepreneur performs all the roles, some of which they may not be good at.</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900" b="1" dirty="0">
                <a:effectLst/>
                <a:latin typeface="Times New Roman" panose="02020603050405020304" pitchFamily="18" charset="0"/>
                <a:ea typeface="Calibri" panose="020F0502020204030204" pitchFamily="34" charset="0"/>
                <a:cs typeface="Times New Roman" panose="02020603050405020304" pitchFamily="18" charset="0"/>
              </a:rPr>
              <a:t>Reliance on financial economies of scale</a:t>
            </a:r>
            <a:r>
              <a:rPr lang="en-GB" sz="1900" dirty="0">
                <a:effectLst/>
                <a:latin typeface="Times New Roman" panose="02020603050405020304" pitchFamily="18" charset="0"/>
                <a:ea typeface="Calibri" panose="020F0502020204030204" pitchFamily="34" charset="0"/>
                <a:cs typeface="Times New Roman" panose="02020603050405020304" pitchFamily="18" charset="0"/>
              </a:rPr>
              <a:t>, a firm which is much bigger can be able to negotiate loans at competitive interest rates and also negotiate better terms from creditors. The additional savings made results in enhanced economies of scale.</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142959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9C47F-6F5B-3640-05D5-8C51B10BA368}"/>
              </a:ext>
            </a:extLst>
          </p:cNvPr>
          <p:cNvSpPr>
            <a:spLocks noGrp="1"/>
          </p:cNvSpPr>
          <p:nvPr>
            <p:ph type="title"/>
          </p:nvPr>
        </p:nvSpPr>
        <p:spPr>
          <a:xfrm>
            <a:off x="1295402" y="982132"/>
            <a:ext cx="9601196" cy="620425"/>
          </a:xfrm>
        </p:spPr>
        <p:txBody>
          <a:bodyPr>
            <a:normAutofit fontScale="90000"/>
          </a:bodyPr>
          <a:lstStyle/>
          <a:p>
            <a:r>
              <a:rPr lang="en-US" b="1" dirty="0"/>
              <a:t>REFERENCES</a:t>
            </a:r>
            <a:endParaRPr lang="LID4096" b="1" dirty="0"/>
          </a:p>
        </p:txBody>
      </p:sp>
      <p:sp>
        <p:nvSpPr>
          <p:cNvPr id="3" name="Content Placeholder 2">
            <a:extLst>
              <a:ext uri="{FF2B5EF4-FFF2-40B4-BE49-F238E27FC236}">
                <a16:creationId xmlns:a16="http://schemas.microsoft.com/office/drawing/2014/main" id="{2036128E-EF99-C8EB-9D58-E175A96E1BBC}"/>
              </a:ext>
            </a:extLst>
          </p:cNvPr>
          <p:cNvSpPr>
            <a:spLocks noGrp="1"/>
          </p:cNvSpPr>
          <p:nvPr>
            <p:ph idx="1"/>
          </p:nvPr>
        </p:nvSpPr>
        <p:spPr/>
        <p:txBody>
          <a:bodyPr/>
          <a:lstStyle/>
          <a:p>
            <a:endParaRPr lang="LID4096" dirty="0"/>
          </a:p>
        </p:txBody>
      </p:sp>
      <p:pic>
        <p:nvPicPr>
          <p:cNvPr id="5" name="Picture 4">
            <a:extLst>
              <a:ext uri="{FF2B5EF4-FFF2-40B4-BE49-F238E27FC236}">
                <a16:creationId xmlns:a16="http://schemas.microsoft.com/office/drawing/2014/main" id="{045BA1A7-ABE8-73AC-874A-B2C1F9529843}"/>
              </a:ext>
            </a:extLst>
          </p:cNvPr>
          <p:cNvPicPr>
            <a:picLocks noChangeAspect="1"/>
          </p:cNvPicPr>
          <p:nvPr/>
        </p:nvPicPr>
        <p:blipFill>
          <a:blip r:embed="rId2"/>
          <a:stretch>
            <a:fillRect/>
          </a:stretch>
        </p:blipFill>
        <p:spPr>
          <a:xfrm>
            <a:off x="1295402" y="1954401"/>
            <a:ext cx="9601196" cy="3824229"/>
          </a:xfrm>
          <a:prstGeom prst="rect">
            <a:avLst/>
          </a:prstGeom>
        </p:spPr>
      </p:pic>
    </p:spTree>
    <p:extLst>
      <p:ext uri="{BB962C8B-B14F-4D97-AF65-F5344CB8AC3E}">
        <p14:creationId xmlns:p14="http://schemas.microsoft.com/office/powerpoint/2010/main" val="4034819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A3C8B-42DB-74BD-62C5-E9A6A98527AE}"/>
              </a:ext>
            </a:extLst>
          </p:cNvPr>
          <p:cNvSpPr>
            <a:spLocks noGrp="1"/>
          </p:cNvSpPr>
          <p:nvPr>
            <p:ph type="title"/>
          </p:nvPr>
        </p:nvSpPr>
        <p:spPr>
          <a:xfrm>
            <a:off x="1295402" y="982133"/>
            <a:ext cx="9601196" cy="733546"/>
          </a:xfrm>
        </p:spPr>
        <p:txBody>
          <a:bodyPr>
            <a:normAutofit fontScale="90000"/>
          </a:bodyPr>
          <a:lstStyle/>
          <a:p>
            <a:r>
              <a:rPr lang="en-US" b="1" dirty="0"/>
              <a:t>REFERENCES</a:t>
            </a:r>
            <a:endParaRPr lang="LID4096" b="1" dirty="0"/>
          </a:p>
        </p:txBody>
      </p:sp>
      <p:pic>
        <p:nvPicPr>
          <p:cNvPr id="5" name="Content Placeholder 4">
            <a:extLst>
              <a:ext uri="{FF2B5EF4-FFF2-40B4-BE49-F238E27FC236}">
                <a16:creationId xmlns:a16="http://schemas.microsoft.com/office/drawing/2014/main" id="{C22A18B1-4C82-4351-C809-5D3B42976F85}"/>
              </a:ext>
            </a:extLst>
          </p:cNvPr>
          <p:cNvPicPr>
            <a:picLocks noGrp="1" noChangeAspect="1"/>
          </p:cNvPicPr>
          <p:nvPr>
            <p:ph idx="1"/>
          </p:nvPr>
        </p:nvPicPr>
        <p:blipFill>
          <a:blip r:embed="rId2"/>
          <a:stretch>
            <a:fillRect/>
          </a:stretch>
        </p:blipFill>
        <p:spPr>
          <a:xfrm>
            <a:off x="1475300" y="2285999"/>
            <a:ext cx="9601196" cy="3040145"/>
          </a:xfrm>
        </p:spPr>
      </p:pic>
    </p:spTree>
    <p:extLst>
      <p:ext uri="{BB962C8B-B14F-4D97-AF65-F5344CB8AC3E}">
        <p14:creationId xmlns:p14="http://schemas.microsoft.com/office/powerpoint/2010/main" val="30923096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5</a:t>
            </a:r>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1691</TotalTime>
  <Words>1717</Words>
  <Application>Microsoft Office PowerPoint</Application>
  <PresentationFormat>Widescreen</PresentationFormat>
  <Paragraphs>109</Paragraphs>
  <Slides>37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Cambria Math</vt:lpstr>
      <vt:lpstr>Garamond</vt:lpstr>
      <vt:lpstr>Times New Roman</vt:lpstr>
      <vt:lpstr>Organic</vt:lpstr>
      <vt:lpstr>Managerial Economics</vt:lpstr>
      <vt:lpstr>  Lecture Learning Outcomes   </vt:lpstr>
      <vt:lpstr>Presentation Outline </vt:lpstr>
      <vt:lpstr>Part I:</vt:lpstr>
      <vt:lpstr>Introduction to Revenue Concepts</vt:lpstr>
      <vt:lpstr>Total Revenue</vt:lpstr>
      <vt:lpstr>Average Revenue</vt:lpstr>
      <vt:lpstr>  Marginal Revenue</vt:lpstr>
      <vt:lpstr>Marginal Revenue</vt:lpstr>
      <vt:lpstr>Practical Example</vt:lpstr>
      <vt:lpstr>Practical Example</vt:lpstr>
      <vt:lpstr>Illustration of the Relationship TR and MR</vt:lpstr>
      <vt:lpstr> Illustration of the Relationship TR and MR </vt:lpstr>
      <vt:lpstr>  The link between Marginal Revenue and Average Revenue Curves  </vt:lpstr>
      <vt:lpstr>  The link between Marginal Revenue and Average Revenue Curves  </vt:lpstr>
      <vt:lpstr>End of Part I</vt:lpstr>
      <vt:lpstr>Link between Cost, Revenue and Profit</vt:lpstr>
      <vt:lpstr>Historical and Future Cost</vt:lpstr>
      <vt:lpstr>Practical Problem</vt:lpstr>
      <vt:lpstr>Practical Solution</vt:lpstr>
      <vt:lpstr>Practical Solution</vt:lpstr>
      <vt:lpstr> Part II:</vt:lpstr>
      <vt:lpstr>Introduction to Break Even Analysis</vt:lpstr>
      <vt:lpstr>Introduction to Break Even Analysis</vt:lpstr>
      <vt:lpstr>An Illustration of Break-Even Point </vt:lpstr>
      <vt:lpstr>Algebraic Method</vt:lpstr>
      <vt:lpstr>Algebraic Method</vt:lpstr>
      <vt:lpstr>Contribution Margin</vt:lpstr>
      <vt:lpstr>PV Ratio</vt:lpstr>
      <vt:lpstr>Margin  of Safety</vt:lpstr>
      <vt:lpstr>Limitation of Break-even Analysis</vt:lpstr>
      <vt:lpstr>Economies of Scale</vt:lpstr>
      <vt:lpstr>Internal Economies of Scale</vt:lpstr>
      <vt:lpstr>Internal Economies of Scale</vt:lpstr>
      <vt:lpstr>REFERENCES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10</cp:revision>
  <dcterms:created xsi:type="dcterms:W3CDTF">2024-09-21T13:44:34Z</dcterms:created>
  <dcterms:modified xsi:type="dcterms:W3CDTF">2024-10-15T10:11:58Z</dcterms:modified>
</cp:coreProperties>
</file>