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3"/>
  </p:notesMasterIdLst>
  <p:sldIdLst>
    <p:sldId id="256" r:id="rId2"/>
    <p:sldId id="257" r:id="rId3"/>
    <p:sldId id="319" r:id="rId4"/>
    <p:sldId id="265" r:id="rId5"/>
    <p:sldId id="406" r:id="rId6"/>
    <p:sldId id="408" r:id="rId7"/>
    <p:sldId id="409" r:id="rId8"/>
    <p:sldId id="410" r:id="rId9"/>
    <p:sldId id="411" r:id="rId10"/>
    <p:sldId id="412" r:id="rId11"/>
    <p:sldId id="413" r:id="rId12"/>
    <p:sldId id="414" r:id="rId13"/>
    <p:sldId id="415" r:id="rId14"/>
    <p:sldId id="416" r:id="rId15"/>
    <p:sldId id="417" r:id="rId16"/>
    <p:sldId id="418" r:id="rId17"/>
    <p:sldId id="407" r:id="rId18"/>
    <p:sldId id="419" r:id="rId19"/>
    <p:sldId id="420" r:id="rId20"/>
    <p:sldId id="422" r:id="rId21"/>
    <p:sldId id="421" r:id="rId22"/>
    <p:sldId id="423" r:id="rId23"/>
    <p:sldId id="424" r:id="rId24"/>
    <p:sldId id="425" r:id="rId25"/>
    <p:sldId id="426" r:id="rId26"/>
    <p:sldId id="427" r:id="rId27"/>
    <p:sldId id="428" r:id="rId28"/>
    <p:sldId id="429" r:id="rId29"/>
    <p:sldId id="430" r:id="rId30"/>
    <p:sldId id="431" r:id="rId31"/>
    <p:sldId id="432" r:id="rId32"/>
    <p:sldId id="433" r:id="rId33"/>
    <p:sldId id="434" r:id="rId34"/>
    <p:sldId id="437" r:id="rId35"/>
    <p:sldId id="435" r:id="rId36"/>
    <p:sldId id="436" r:id="rId37"/>
    <p:sldId id="438" r:id="rId38"/>
    <p:sldId id="439" r:id="rId39"/>
    <p:sldId id="440" r:id="rId40"/>
    <p:sldId id="405" r:id="rId41"/>
    <p:sldId id="367"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10/18/2024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10/18/2024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10/18/2024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6</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Production Analysis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spcBef>
                <a:spcPts val="0"/>
              </a:spcBef>
              <a:spcAft>
                <a:spcPts val="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the economic analysis of a firm’s technology.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Develop an understanding of the distinction between short run and long run production functions.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Develop a grasp of the law of variable proportions and returns of scale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Introduce the concepts of isoquant and technical substitution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a:bodyPr>
          <a:lstStyle/>
          <a:p>
            <a:r>
              <a:rPr lang="en-US" sz="3600" dirty="0">
                <a:latin typeface="Arial" panose="020B0604020202020204" pitchFamily="34" charset="0"/>
                <a:cs typeface="Arial" panose="020B0604020202020204" pitchFamily="34" charset="0"/>
              </a:rPr>
              <a:t>Part I: Production Analysis and Factors of Production</a:t>
            </a:r>
          </a:p>
          <a:p>
            <a:r>
              <a:rPr lang="en-US" sz="3600" dirty="0">
                <a:latin typeface="Arial" panose="020B0604020202020204" pitchFamily="34" charset="0"/>
                <a:cs typeface="Arial" panose="020B0604020202020204" pitchFamily="34" charset="0"/>
              </a:rPr>
              <a:t>Part II: Production Function</a:t>
            </a:r>
          </a:p>
        </p:txBody>
      </p:sp>
    </p:spTree>
    <p:extLst>
      <p:ext uri="{BB962C8B-B14F-4D97-AF65-F5344CB8AC3E}">
        <p14:creationId xmlns:p14="http://schemas.microsoft.com/office/powerpoint/2010/main" val="1332678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D8218-CB7A-0E54-C7A6-76D77812B85E}"/>
              </a:ext>
            </a:extLst>
          </p:cNvPr>
          <p:cNvSpPr>
            <a:spLocks noGrp="1"/>
          </p:cNvSpPr>
          <p:nvPr>
            <p:ph type="title"/>
          </p:nvPr>
        </p:nvSpPr>
        <p:spPr>
          <a:xfrm>
            <a:off x="936813" y="797860"/>
            <a:ext cx="9601196" cy="1631575"/>
          </a:xfrm>
        </p:spPr>
        <p:txBody>
          <a:bodyPr>
            <a:normAutofit fontScale="90000"/>
          </a:bodyPr>
          <a:lstStyle/>
          <a:p>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Part I: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Introduction to </a:t>
            </a:r>
            <a:r>
              <a:rPr lang="en-US" dirty="0">
                <a:latin typeface="Arial" panose="020B0604020202020204" pitchFamily="34" charset="0"/>
                <a:cs typeface="Arial" panose="020B0604020202020204" pitchFamily="34" charset="0"/>
              </a:rPr>
              <a:t>Production Analysis</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sz="4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41B6C7C-149A-0ECD-FC64-80144744566B}"/>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Production is a key aspect of everyday life. Many of the objects that make life comfortable are a byproduct of production by firms or individuals. Think of a product like a plane or a car a phone or a TV, all these items offer life conveniences and make our everyday life easier and better. </a:t>
            </a:r>
          </a:p>
          <a:p>
            <a:r>
              <a:rPr lang="en-US" dirty="0">
                <a:effectLst/>
                <a:latin typeface="Times New Roman" panose="02020603050405020304" pitchFamily="18" charset="0"/>
                <a:ea typeface="Calibri" panose="020F0502020204030204" pitchFamily="34" charset="0"/>
              </a:rPr>
              <a:t>We normally don’t think so much about these objects, yet without them life may not be as enjoyable as it is and we would need to put a lot more effort to just achieve a particular simple task.</a:t>
            </a:r>
          </a:p>
          <a:p>
            <a:endParaRPr lang="LID4096"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4390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3D76F-9C83-B6AB-936F-D5408BECC6D9}"/>
              </a:ext>
            </a:extLst>
          </p:cNvPr>
          <p:cNvSpPr>
            <a:spLocks noGrp="1"/>
          </p:cNvSpPr>
          <p:nvPr>
            <p:ph type="title"/>
          </p:nvPr>
        </p:nvSpPr>
        <p:spPr/>
        <p:txBody>
          <a:bodyPr>
            <a:normAutofit fontScale="90000"/>
          </a:bodyPr>
          <a:lstStyle/>
          <a:p>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Part I: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Introduction to </a:t>
            </a:r>
            <a:r>
              <a:rPr lang="en-US" dirty="0">
                <a:latin typeface="Arial" panose="020B0604020202020204" pitchFamily="34" charset="0"/>
                <a:cs typeface="Arial" panose="020B0604020202020204" pitchFamily="34" charset="0"/>
              </a:rPr>
              <a:t>Production Analysis</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50D0F2A5-AC0C-10D8-0096-58DFB52AB319}"/>
              </a:ext>
            </a:extLst>
          </p:cNvPr>
          <p:cNvSpPr>
            <a:spLocks noGrp="1"/>
          </p:cNvSpPr>
          <p:nvPr>
            <p:ph idx="1"/>
          </p:nvPr>
        </p:nvSpPr>
        <p:spPr/>
        <p:txBody>
          <a:bodyPr>
            <a:normAutofit fontScale="92500"/>
          </a:bodyPr>
          <a:lstStyle/>
          <a:p>
            <a:pPr algn="just"/>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These goods together with other many services that we enjoy Are a byproduct of production which generally involves combination of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labor</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and capital using entrepreneurial knowledge, to come up with a final good or service that customers are willing and able to pay for. </a:t>
            </a:r>
          </a:p>
          <a:p>
            <a:pPr algn="just"/>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Therefore, knowledge of production together with the economics of production is critical by managers in order to make optimal decisions.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966408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53424-A0D0-BAA6-4E38-E4FC0C1CDCF6}"/>
              </a:ext>
            </a:extLst>
          </p:cNvPr>
          <p:cNvSpPr>
            <a:spLocks noGrp="1"/>
          </p:cNvSpPr>
          <p:nvPr>
            <p:ph type="title"/>
          </p:nvPr>
        </p:nvSpPr>
        <p:spPr/>
        <p:txBody>
          <a:bodyPr>
            <a:normAutofit fontScale="90000"/>
          </a:bodyPr>
          <a:lstStyle/>
          <a:p>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US" b="1" dirty="0">
                <a:effectLst/>
                <a:latin typeface="Times New Roman" panose="02020603050405020304" pitchFamily="18" charset="0"/>
                <a:ea typeface="Calibri" panose="020F0502020204030204" pitchFamily="34" charset="0"/>
                <a:cs typeface="Times New Roman" panose="02020603050405020304" pitchFamily="18" charset="0"/>
              </a:rPr>
              <a:t>Types of Inputs</a:t>
            </a:r>
            <a:br>
              <a:rPr lang="en-US"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D5B8E0BC-3D0D-DAA9-2348-0FCC84C325A4}"/>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Inputs generally refer to the raw materials labour and technology that has to be combined together to produce a good or a service. Managers have to decide the most optimal combination in light of constraints.</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Inputs are usually scarce in nature and have to be utilized and combined carefully in order to generate some returns for the shareholders and to make the best use of them. The inputs we’re going to discuss are technology, capital and labour.</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55362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D322B-1B7E-1FF7-D423-2EA6B51389AA}"/>
              </a:ext>
            </a:extLst>
          </p:cNvPr>
          <p:cNvSpPr>
            <a:spLocks noGrp="1"/>
          </p:cNvSpPr>
          <p:nvPr>
            <p:ph type="title"/>
          </p:nvPr>
        </p:nvSpPr>
        <p:spPr>
          <a:xfrm>
            <a:off x="1295402" y="916144"/>
            <a:ext cx="9601196" cy="1303867"/>
          </a:xfrm>
        </p:spPr>
        <p:txBody>
          <a:bodyPr/>
          <a:lstStyle/>
          <a:p>
            <a:r>
              <a:rPr lang="en-US" b="1" dirty="0">
                <a:effectLst/>
                <a:latin typeface="Times New Roman" panose="02020603050405020304" pitchFamily="18" charset="0"/>
                <a:ea typeface="Calibri" panose="020F0502020204030204" pitchFamily="34" charset="0"/>
                <a:cs typeface="Times New Roman" panose="02020603050405020304" pitchFamily="18" charset="0"/>
              </a:rPr>
              <a:t>Types of Inputs</a:t>
            </a:r>
            <a:endParaRPr lang="LID4096" dirty="0"/>
          </a:p>
        </p:txBody>
      </p:sp>
      <p:sp>
        <p:nvSpPr>
          <p:cNvPr id="3" name="Content Placeholder 2">
            <a:extLst>
              <a:ext uri="{FF2B5EF4-FFF2-40B4-BE49-F238E27FC236}">
                <a16:creationId xmlns:a16="http://schemas.microsoft.com/office/drawing/2014/main" id="{C450E34E-FA00-5D25-C68A-17CE06E643CC}"/>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Additionally, inputs can be fixed or variable depending on whether we are examining the short run or long run period. </a:t>
            </a:r>
          </a:p>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Variable inputs are those that vary in the short run period, such as, raw materials and unskilled labour. Fixed inputs are those that do not change in the short run. Examples include, land, machines, technology etc.</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093642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5E98-5C22-1389-80D5-53EAA84B5729}"/>
              </a:ext>
            </a:extLst>
          </p:cNvPr>
          <p:cNvSpPr>
            <a:spLocks noGrp="1"/>
          </p:cNvSpPr>
          <p:nvPr>
            <p:ph type="title"/>
          </p:nvPr>
        </p:nvSpPr>
        <p:spPr/>
        <p:txBody>
          <a:bodyPr/>
          <a:lstStyle/>
          <a:p>
            <a:r>
              <a:rPr lang="en-US" b="1" dirty="0">
                <a:effectLst/>
                <a:latin typeface="Times New Roman" panose="02020603050405020304" pitchFamily="18" charset="0"/>
                <a:ea typeface="Calibri" panose="020F0502020204030204" pitchFamily="34" charset="0"/>
                <a:cs typeface="Times New Roman" panose="02020603050405020304" pitchFamily="18" charset="0"/>
              </a:rPr>
              <a:t>Types of Inputs</a:t>
            </a:r>
            <a:endParaRPr lang="LID4096" dirty="0"/>
          </a:p>
        </p:txBody>
      </p:sp>
      <p:sp>
        <p:nvSpPr>
          <p:cNvPr id="3" name="Content Placeholder 2">
            <a:extLst>
              <a:ext uri="{FF2B5EF4-FFF2-40B4-BE49-F238E27FC236}">
                <a16:creationId xmlns:a16="http://schemas.microsoft.com/office/drawing/2014/main" id="{7791E3AA-8BEF-001B-BD8A-086EF10938A1}"/>
              </a:ext>
            </a:extLst>
          </p:cNvPr>
          <p:cNvSpPr>
            <a:spLocks noGrp="1"/>
          </p:cNvSpPr>
          <p:nvPr>
            <p:ph idx="1"/>
          </p:nvPr>
        </p:nvSpPr>
        <p:spPr/>
        <p:txBody>
          <a:bodyPr>
            <a:normAutofit fontScale="925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As discussed, prior technology is one of the most important drivers or catalyst in the production process. It determines the rate and quality of outputs. For example, during a car manufacturing process, increasing levels of automation results in faster production of cars at lower cost, with more consistent quality.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That’s the main reason why companies continue to invest in research and development with the aim of harnessing the power of technology to continue optimizing their production process. A good example is a company like Amazon which is continually optimizing its delivery process.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474647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4A8D8-751F-DE0C-5122-843E39B2D7B6}"/>
              </a:ext>
            </a:extLst>
          </p:cNvPr>
          <p:cNvSpPr>
            <a:spLocks noGrp="1"/>
          </p:cNvSpPr>
          <p:nvPr>
            <p:ph type="title"/>
          </p:nvPr>
        </p:nvSpPr>
        <p:spPr/>
        <p:txBody>
          <a:bodyPr/>
          <a:lstStyle/>
          <a:p>
            <a:r>
              <a:rPr lang="en-US" b="1" dirty="0"/>
              <a:t>Factors of Production</a:t>
            </a:r>
            <a:endParaRPr lang="LID4096" b="1" dirty="0"/>
          </a:p>
        </p:txBody>
      </p:sp>
      <p:sp>
        <p:nvSpPr>
          <p:cNvPr id="3" name="Content Placeholder 2">
            <a:extLst>
              <a:ext uri="{FF2B5EF4-FFF2-40B4-BE49-F238E27FC236}">
                <a16:creationId xmlns:a16="http://schemas.microsoft.com/office/drawing/2014/main" id="{5DF0FF7C-36D5-6F57-CB82-957D2921D66B}"/>
              </a:ext>
            </a:extLst>
          </p:cNvPr>
          <p:cNvSpPr>
            <a:spLocks noGrp="1"/>
          </p:cNvSpPr>
          <p:nvPr>
            <p:ph idx="1"/>
          </p:nvPr>
        </p:nvSpPr>
        <p:spPr/>
        <p:txBody>
          <a:bodyPr/>
          <a:lstStyle/>
          <a:p>
            <a:pPr marL="0" marR="0" algn="just">
              <a:lnSpc>
                <a:spcPct val="150000"/>
              </a:lnSpc>
              <a:spcBef>
                <a:spcPts val="0"/>
              </a:spcBef>
              <a:spcAft>
                <a:spcPts val="800"/>
              </a:spcAft>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These refer to the factors that are employed in the production process. Generally, they can be categorized as land, labour, capital and enterprise. These are discussed shortly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10205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C83D0-984D-A2DE-5CB7-A33500E42986}"/>
              </a:ext>
            </a:extLst>
          </p:cNvPr>
          <p:cNvSpPr>
            <a:spLocks noGrp="1"/>
          </p:cNvSpPr>
          <p:nvPr>
            <p:ph type="title"/>
          </p:nvPr>
        </p:nvSpPr>
        <p:spPr/>
        <p:txBody>
          <a:bodyPr>
            <a:normAutofit/>
          </a:bodyPr>
          <a:lstStyle/>
          <a:p>
            <a:r>
              <a:rPr lang="en-GB" b="1" dirty="0">
                <a:effectLst/>
                <a:latin typeface="Times New Roman" panose="02020603050405020304" pitchFamily="18" charset="0"/>
                <a:ea typeface="Calibri" panose="020F0502020204030204" pitchFamily="34" charset="0"/>
              </a:rPr>
              <a:t>Land</a:t>
            </a:r>
            <a:endParaRPr lang="LID4096" dirty="0"/>
          </a:p>
        </p:txBody>
      </p:sp>
      <p:sp>
        <p:nvSpPr>
          <p:cNvPr id="3" name="Content Placeholder 2">
            <a:extLst>
              <a:ext uri="{FF2B5EF4-FFF2-40B4-BE49-F238E27FC236}">
                <a16:creationId xmlns:a16="http://schemas.microsoft.com/office/drawing/2014/main" id="{B9BF428C-DB11-0191-5DE0-68B8A7160AD6}"/>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Land is a fixed factor of production supplied by nature. It includes all natural resources available in the earth such as minerals, sunlight, water, forests etc.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economic reward extracted from land is rent. Traditionally land has been one of the most important factors of production. However, in modern times other factors such as labour and capital are becoming more critical since lands supply is limited.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9757057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EB871-443B-59D2-10A9-3459CEDED8C9}"/>
              </a:ext>
            </a:extLst>
          </p:cNvPr>
          <p:cNvSpPr>
            <a:spLocks noGrp="1"/>
          </p:cNvSpPr>
          <p:nvPr>
            <p:ph type="title"/>
          </p:nvPr>
        </p:nvSpPr>
        <p:spPr/>
        <p:txBody>
          <a:bodyPr/>
          <a:lstStyle/>
          <a:p>
            <a:r>
              <a:rPr lang="en-US" b="1" dirty="0"/>
              <a:t>Labour</a:t>
            </a:r>
            <a:endParaRPr lang="LID4096" b="1" dirty="0"/>
          </a:p>
        </p:txBody>
      </p:sp>
      <p:sp>
        <p:nvSpPr>
          <p:cNvPr id="3" name="Content Placeholder 2">
            <a:extLst>
              <a:ext uri="{FF2B5EF4-FFF2-40B4-BE49-F238E27FC236}">
                <a16:creationId xmlns:a16="http://schemas.microsoft.com/office/drawing/2014/main" id="{CE77CCE2-928A-28E3-F467-254151984953}"/>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It normally refers to the mentor and human effort that goes into the production process. Luba is regarded as one of the most important factors of production because no production can take place without it.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Even with high levels of automation, both skilled and unskilled labour is still required. Skilled labour is considered to be more expensive because of the time required train and become proficient in carrying out a specific task.</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175689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2F1FD-7851-D8D9-B24E-8178C17676CC}"/>
              </a:ext>
            </a:extLst>
          </p:cNvPr>
          <p:cNvSpPr>
            <a:spLocks noGrp="1"/>
          </p:cNvSpPr>
          <p:nvPr>
            <p:ph type="title"/>
          </p:nvPr>
        </p:nvSpPr>
        <p:spPr/>
        <p:txBody>
          <a:bodyPr>
            <a:noAutofit/>
          </a:bodyPr>
          <a:lstStyle/>
          <a:p>
            <a:br>
              <a:rPr lang="en-GB" b="1" dirty="0">
                <a:effectLst/>
                <a:latin typeface="Times New Roman" panose="02020603050405020304" pitchFamily="18" charset="0"/>
                <a:ea typeface="Calibri" panose="020F0502020204030204" pitchFamily="34" charset="0"/>
                <a:cs typeface="Times New Roman" panose="02020603050405020304" pitchFamily="18" charset="0"/>
              </a:rPr>
            </a:br>
            <a:r>
              <a:rPr lang="en-GB" b="1" dirty="0">
                <a:effectLst/>
                <a:latin typeface="Times New Roman" panose="02020603050405020304" pitchFamily="18" charset="0"/>
                <a:ea typeface="Calibri" panose="020F0502020204030204" pitchFamily="34" charset="0"/>
                <a:cs typeface="Times New Roman" panose="02020603050405020304" pitchFamily="18" charset="0"/>
              </a:rPr>
              <a:t>Capital</a:t>
            </a:r>
            <a:br>
              <a:rPr lang="en-GB"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D0760281-EC11-784A-8645-FFE3217E9DA7}"/>
              </a:ext>
            </a:extLst>
          </p:cNvPr>
          <p:cNvSpPr>
            <a:spLocks noGrp="1"/>
          </p:cNvSpPr>
          <p:nvPr>
            <p:ph idx="1"/>
          </p:nvPr>
        </p:nvSpPr>
        <p:spPr/>
        <p:txBody>
          <a:bodyPr>
            <a:normAutofit lnSpcReduction="100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Capital is another key component and a contributor to the factor of production. Capital can be summarized to be a gift of nature and also a large proportion of it is still produced by human labour.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Capital can also be categorized into two main categories. There is physical and human capital. Physical capital consists of resources such as machines, buildings, equipment, value adding goods etc. Human capital consists of special skills and knowledge that skilled people do have and is usually acquired through training experience and education. It generally helps to increase the value of goods and services produced.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2470833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BDC89-A421-31C5-1186-5CF9719AA2AF}"/>
              </a:ext>
            </a:extLst>
          </p:cNvPr>
          <p:cNvSpPr>
            <a:spLocks noGrp="1"/>
          </p:cNvSpPr>
          <p:nvPr>
            <p:ph type="title"/>
          </p:nvPr>
        </p:nvSpPr>
        <p:spPr/>
        <p:txBody>
          <a:bodyPr/>
          <a:lstStyle/>
          <a:p>
            <a:r>
              <a:rPr lang="en-US" b="1" dirty="0"/>
              <a:t>Enterprise</a:t>
            </a:r>
            <a:endParaRPr lang="LID4096" b="1" dirty="0"/>
          </a:p>
        </p:txBody>
      </p:sp>
      <p:sp>
        <p:nvSpPr>
          <p:cNvPr id="3" name="Content Placeholder 2">
            <a:extLst>
              <a:ext uri="{FF2B5EF4-FFF2-40B4-BE49-F238E27FC236}">
                <a16:creationId xmlns:a16="http://schemas.microsoft.com/office/drawing/2014/main" id="{C43E600F-133F-CFC4-12CB-06A6274A8B7D}"/>
              </a:ext>
            </a:extLst>
          </p:cNvPr>
          <p:cNvSpPr>
            <a:spLocks noGrp="1"/>
          </p:cNvSpPr>
          <p:nvPr>
            <p:ph idx="1"/>
          </p:nvPr>
        </p:nvSpPr>
        <p:spPr/>
        <p:txBody>
          <a:bodyPr>
            <a:normAutofit lnSpcReduction="100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Entrepreneurs are responsible for collecting coordinating and utilizing all the factors of production and therefore they are a key component in the production chain. This ability to assemble and utilize factors of production can be defined as enterprise.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Entrepreneurs usually take a risk by deciding to produce a good of service and risking the use of resources while uncertain of whether their product will have a demand in the market. The reward for these risk is profit and it’s the residual income after the entrepreneur has been able to meet all the business costs.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676151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33609-DD2B-4A02-AE6C-DF6C4FFAC58B}"/>
              </a:ext>
            </a:extLst>
          </p:cNvPr>
          <p:cNvSpPr>
            <a:spLocks noGrp="1"/>
          </p:cNvSpPr>
          <p:nvPr>
            <p:ph type="title"/>
          </p:nvPr>
        </p:nvSpPr>
        <p:spPr/>
        <p:txBody>
          <a:bodyPr>
            <a:normAutofit/>
          </a:bodyPr>
          <a:lstStyle/>
          <a:p>
            <a:r>
              <a:rPr lang="en-GB" b="1" dirty="0">
                <a:effectLst/>
                <a:latin typeface="Times New Roman" panose="02020603050405020304" pitchFamily="18" charset="0"/>
                <a:ea typeface="Calibri" panose="020F0502020204030204" pitchFamily="34" charset="0"/>
              </a:rPr>
              <a:t>Production Function </a:t>
            </a:r>
            <a:endParaRPr lang="LID4096" dirty="0"/>
          </a:p>
        </p:txBody>
      </p:sp>
      <p:sp>
        <p:nvSpPr>
          <p:cNvPr id="3" name="Content Placeholder 2">
            <a:extLst>
              <a:ext uri="{FF2B5EF4-FFF2-40B4-BE49-F238E27FC236}">
                <a16:creationId xmlns:a16="http://schemas.microsoft.com/office/drawing/2014/main" id="{C9046C41-D827-7C59-C0F0-25AE4402A9BC}"/>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production function shows the technical relationship between factors of production and the output over a given period of time. For simplicity purposes, only capital and labour are used, since they are the most important factors of production.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Generally, a farm has to decide on the optimal mix between capital and labour needed to produce a good or a service. The main aim is to ensure that production is technically efficient and the utilization of both capital and labour is optimized in the process.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375339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B1181-A070-F07F-1A51-1DB401A0F4F1}"/>
              </a:ext>
            </a:extLst>
          </p:cNvPr>
          <p:cNvSpPr>
            <a:spLocks noGrp="1"/>
          </p:cNvSpPr>
          <p:nvPr>
            <p:ph type="title"/>
          </p:nvPr>
        </p:nvSpPr>
        <p:spPr/>
        <p:txBody>
          <a:bodyPr/>
          <a:lstStyle/>
          <a:p>
            <a:r>
              <a:rPr lang="en-GB" b="1" dirty="0">
                <a:effectLst/>
                <a:latin typeface="Times New Roman" panose="02020603050405020304" pitchFamily="18" charset="0"/>
                <a:ea typeface="Calibri" panose="020F0502020204030204" pitchFamily="34" charset="0"/>
              </a:rPr>
              <a:t>Production Function </a:t>
            </a:r>
            <a:endParaRPr lang="LID4096" dirty="0"/>
          </a:p>
        </p:txBody>
      </p:sp>
      <p:sp>
        <p:nvSpPr>
          <p:cNvPr id="3" name="Content Placeholder 2">
            <a:extLst>
              <a:ext uri="{FF2B5EF4-FFF2-40B4-BE49-F238E27FC236}">
                <a16:creationId xmlns:a16="http://schemas.microsoft.com/office/drawing/2014/main" id="{581576E2-21B6-30DD-5586-3529044D311B}"/>
              </a:ext>
            </a:extLst>
          </p:cNvPr>
          <p:cNvSpPr>
            <a:spLocks noGrp="1"/>
          </p:cNvSpPr>
          <p:nvPr>
            <p:ph idx="1"/>
          </p:nvPr>
        </p:nvSpPr>
        <p:spPr/>
        <p:txBody>
          <a:bodyPr>
            <a:normAutofit/>
          </a:bodyPr>
          <a:lstStyle/>
          <a:p>
            <a:r>
              <a:rPr lang="en-GB" sz="2800" dirty="0">
                <a:effectLst/>
                <a:latin typeface="Times New Roman" panose="02020603050405020304" pitchFamily="18" charset="0"/>
                <a:ea typeface="Calibri" panose="020F0502020204030204" pitchFamily="34" charset="0"/>
              </a:rPr>
              <a:t>The production function therefore is heavily dependent on the time period, a given level of technology and the relationship between capital and labour. In practice most production functions are expressed in form of capital and labour and one of the variables is held constant for the purposes of analysis.</a:t>
            </a:r>
          </a:p>
          <a:p>
            <a:r>
              <a:rPr lang="en-GB" sz="2800" dirty="0">
                <a:effectLst/>
                <a:latin typeface="Times New Roman" panose="02020603050405020304" pitchFamily="18" charset="0"/>
                <a:ea typeface="Calibri" panose="020F0502020204030204" pitchFamily="34" charset="0"/>
              </a:rPr>
              <a:t> In the short run we can expect that a firm can only be able to vary one factor of production, that is either capital or labour.</a:t>
            </a:r>
            <a:endParaRPr lang="LID4096" sz="2800" dirty="0"/>
          </a:p>
        </p:txBody>
      </p:sp>
    </p:spTree>
    <p:extLst>
      <p:ext uri="{BB962C8B-B14F-4D97-AF65-F5344CB8AC3E}">
        <p14:creationId xmlns:p14="http://schemas.microsoft.com/office/powerpoint/2010/main" val="35893089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36671-10C9-9CCE-9C73-4715FEF95B65}"/>
              </a:ext>
            </a:extLst>
          </p:cNvPr>
          <p:cNvSpPr>
            <a:spLocks noGrp="1"/>
          </p:cNvSpPr>
          <p:nvPr>
            <p:ph type="title"/>
          </p:nvPr>
        </p:nvSpPr>
        <p:spPr/>
        <p:txBody>
          <a:bodyPr/>
          <a:lstStyle/>
          <a:p>
            <a:r>
              <a:rPr lang="en-GB" b="1" dirty="0">
                <a:effectLst/>
                <a:latin typeface="Times New Roman" panose="02020603050405020304" pitchFamily="18" charset="0"/>
                <a:ea typeface="Calibri" panose="020F0502020204030204" pitchFamily="34" charset="0"/>
              </a:rPr>
              <a:t>Production Function </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2DC3110-DE81-D4E7-6986-13598901C15B}"/>
                  </a:ext>
                </a:extLst>
              </p:cNvPr>
              <p:cNvSpPr>
                <a:spLocks noGrp="1"/>
              </p:cNvSpPr>
              <p:nvPr>
                <p:ph idx="1"/>
              </p:nvPr>
            </p:nvSpPr>
            <p:spPr/>
            <p:txBody>
              <a:bodyPr>
                <a:normAutofit/>
              </a:bodyPr>
              <a:lstStyle/>
              <a:p>
                <a:pPr marL="0" marR="0" indent="0" algn="just">
                  <a:lnSpc>
                    <a:spcPct val="150000"/>
                  </a:lnSpc>
                  <a:spcBef>
                    <a:spcPts val="0"/>
                  </a:spcBef>
                  <a:spcAft>
                    <a:spcPts val="800"/>
                  </a:spcAft>
                  <a:buNone/>
                </a:pPr>
                <a:r>
                  <a:rPr lang="en-GB" dirty="0">
                    <a:effectLst/>
                    <a:latin typeface="Times New Roman" panose="02020603050405020304" pitchFamily="18" charset="0"/>
                    <a:ea typeface="Calibri" panose="020F0502020204030204" pitchFamily="34" charset="0"/>
                    <a:cs typeface="Times New Roman" panose="02020603050405020304" pitchFamily="18" charset="0"/>
                  </a:rPr>
                  <a:t>The production function can therefore be expressed as follows with capital (K), being assumed to be a constant. Q is the production output and L is the labour.</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r>
                      <a:rPr lang="en-GB" i="1">
                        <a:effectLst/>
                        <a:latin typeface="Cambria Math" panose="02040503050406030204" pitchFamily="18" charset="0"/>
                        <a:ea typeface="Calibri" panose="020F0502020204030204" pitchFamily="34" charset="0"/>
                        <a:cs typeface="Times New Roman" panose="02020603050405020304" pitchFamily="18" charset="0"/>
                      </a:rPr>
                      <m:t>𝑄</m:t>
                    </m:r>
                    <m:r>
                      <a:rPr lang="en-GB" i="1">
                        <a:effectLst/>
                        <a:latin typeface="Cambria Math" panose="02040503050406030204" pitchFamily="18" charset="0"/>
                        <a:ea typeface="Calibri" panose="020F0502020204030204" pitchFamily="34" charset="0"/>
                        <a:cs typeface="Times New Roman" panose="02020603050405020304" pitchFamily="18" charset="0"/>
                      </a:rPr>
                      <m:t>=</m:t>
                    </m:r>
                    <m:r>
                      <a:rPr lang="en-GB" i="1">
                        <a:effectLst/>
                        <a:latin typeface="Cambria Math" panose="02040503050406030204" pitchFamily="18" charset="0"/>
                        <a:ea typeface="Calibri" panose="020F0502020204030204" pitchFamily="34" charset="0"/>
                        <a:cs typeface="Times New Roman" panose="02020603050405020304" pitchFamily="18" charset="0"/>
                      </a:rPr>
                      <m:t>𝑓</m:t>
                    </m:r>
                    <m:r>
                      <a:rPr lang="en-GB" i="1">
                        <a:effectLst/>
                        <a:latin typeface="Cambria Math" panose="02040503050406030204" pitchFamily="18" charset="0"/>
                        <a:ea typeface="Calibri" panose="020F0502020204030204" pitchFamily="34" charset="0"/>
                        <a:cs typeface="Times New Roman" panose="02020603050405020304" pitchFamily="18" charset="0"/>
                      </a:rPr>
                      <m:t>(</m:t>
                    </m:r>
                    <m:r>
                      <a:rPr lang="en-GB" i="1">
                        <a:effectLst/>
                        <a:latin typeface="Cambria Math" panose="02040503050406030204" pitchFamily="18" charset="0"/>
                        <a:ea typeface="Calibri" panose="020F0502020204030204" pitchFamily="34" charset="0"/>
                        <a:cs typeface="Times New Roman" panose="02020603050405020304" pitchFamily="18" charset="0"/>
                      </a:rPr>
                      <m:t>𝐿</m:t>
                    </m:r>
                    <m:r>
                      <a:rPr lang="en-GB" i="1">
                        <a:effectLst/>
                        <a:latin typeface="Cambria Math" panose="02040503050406030204" pitchFamily="18" charset="0"/>
                        <a:ea typeface="Calibri" panose="020F0502020204030204" pitchFamily="34" charset="0"/>
                        <a:cs typeface="Times New Roman" panose="02020603050405020304" pitchFamily="18" charset="0"/>
                      </a:rPr>
                      <m:t>, </m:t>
                    </m:r>
                    <m:acc>
                      <m:accPr>
                        <m:chr m:val="̅"/>
                        <m:ctrlPr>
                          <a:rPr lang="ar-AE" i="1">
                            <a:effectLst/>
                            <a:latin typeface="Cambria Math" panose="02040503050406030204" pitchFamily="18" charset="0"/>
                            <a:ea typeface="Calibri" panose="020F0502020204030204" pitchFamily="34" charset="0"/>
                            <a:cs typeface="Times New Roman" panose="02020603050405020304" pitchFamily="18" charset="0"/>
                          </a:rPr>
                        </m:ctrlPr>
                      </m:accPr>
                      <m:e>
                        <m:r>
                          <a:rPr lang="ar-AE" i="1">
                            <a:effectLst/>
                            <a:latin typeface="Cambria Math" panose="02040503050406030204" pitchFamily="18" charset="0"/>
                            <a:ea typeface="Calibri" panose="020F0502020204030204" pitchFamily="34" charset="0"/>
                            <a:cs typeface="Times New Roman" panose="02020603050405020304" pitchFamily="18" charset="0"/>
                          </a:rPr>
                          <m:t>𝐾</m:t>
                        </m:r>
                      </m:e>
                    </m:acc>
                    <m:r>
                      <a:rPr lang="ar-AE"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22DC3110-DE81-D4E7-6986-13598901C15B}"/>
                  </a:ext>
                </a:extLst>
              </p:cNvPr>
              <p:cNvSpPr>
                <a:spLocks noGrp="1" noRot="1" noChangeAspect="1" noMove="1" noResize="1" noEditPoints="1" noAdjustHandles="1" noChangeArrowheads="1" noChangeShapeType="1" noTextEdit="1"/>
              </p:cNvSpPr>
              <p:nvPr>
                <p:ph idx="1"/>
              </p:nvPr>
            </p:nvSpPr>
            <p:spPr>
              <a:blipFill>
                <a:blip r:embed="rId2"/>
                <a:stretch>
                  <a:fillRect l="-1017" r="-1017"/>
                </a:stretch>
              </a:blipFill>
            </p:spPr>
            <p:txBody>
              <a:bodyPr/>
              <a:lstStyle/>
              <a:p>
                <a:r>
                  <a:rPr lang="LID4096">
                    <a:noFill/>
                  </a:rPr>
                  <a:t> </a:t>
                </a:r>
              </a:p>
            </p:txBody>
          </p:sp>
        </mc:Fallback>
      </mc:AlternateContent>
    </p:spTree>
    <p:extLst>
      <p:ext uri="{BB962C8B-B14F-4D97-AF65-F5344CB8AC3E}">
        <p14:creationId xmlns:p14="http://schemas.microsoft.com/office/powerpoint/2010/main" val="3957795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9CC24-1475-CE11-94A2-3396CFC0F4C6}"/>
              </a:ext>
            </a:extLst>
          </p:cNvPr>
          <p:cNvSpPr>
            <a:spLocks noGrp="1"/>
          </p:cNvSpPr>
          <p:nvPr>
            <p:ph type="title"/>
          </p:nvPr>
        </p:nvSpPr>
        <p:spPr/>
        <p:txBody>
          <a:bodyPr/>
          <a:lstStyle/>
          <a:p>
            <a:r>
              <a:rPr lang="en-GB" b="1" dirty="0">
                <a:effectLst/>
                <a:latin typeface="Times New Roman" panose="02020603050405020304" pitchFamily="18" charset="0"/>
                <a:ea typeface="Calibri" panose="020F0502020204030204" pitchFamily="34" charset="0"/>
              </a:rPr>
              <a:t>Production Function </a:t>
            </a:r>
            <a:endParaRPr lang="LID4096" dirty="0"/>
          </a:p>
        </p:txBody>
      </p:sp>
      <p:sp>
        <p:nvSpPr>
          <p:cNvPr id="3" name="Content Placeholder 2">
            <a:extLst>
              <a:ext uri="{FF2B5EF4-FFF2-40B4-BE49-F238E27FC236}">
                <a16:creationId xmlns:a16="http://schemas.microsoft.com/office/drawing/2014/main" id="{4EB0AC58-709A-938D-8DC5-9FE718BFAFC0}"/>
              </a:ext>
            </a:extLst>
          </p:cNvPr>
          <p:cNvSpPr>
            <a:spLocks noGrp="1"/>
          </p:cNvSpPr>
          <p:nvPr>
            <p:ph idx="1"/>
          </p:nvPr>
        </p:nvSpPr>
        <p:spPr/>
        <p:txBody>
          <a:bodyPr/>
          <a:lstStyle/>
          <a:p>
            <a:pPr algn="just"/>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One key assumption of this function is that capital and labour can be substituted for each other. Additionally, as the units of the variable inputs are increased the proportion of views between the variable input and the fixed input continuously changes and this is explained by the curve </a:t>
            </a:r>
            <a:r>
              <a:rPr lang="en-GB" sz="2800" dirty="0" err="1">
                <a:effectLst/>
                <a:latin typeface="Times New Roman" panose="02020603050405020304" pitchFamily="18" charset="0"/>
                <a:ea typeface="Times New Roman" panose="02020603050405020304" pitchFamily="18" charset="0"/>
                <a:cs typeface="Times New Roman" panose="02020603050405020304" pitchFamily="18" charset="0"/>
              </a:rPr>
              <a:t>curve</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 of the production function.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067394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EAE75-72C2-6503-66AE-1E618175C97B}"/>
              </a:ext>
            </a:extLst>
          </p:cNvPr>
          <p:cNvSpPr>
            <a:spLocks noGrp="1"/>
          </p:cNvSpPr>
          <p:nvPr>
            <p:ph type="title"/>
          </p:nvPr>
        </p:nvSpPr>
        <p:spPr/>
        <p:txBody>
          <a:bodyPr/>
          <a:lstStyle/>
          <a:p>
            <a:r>
              <a:rPr lang="en-GB" b="1" dirty="0">
                <a:effectLst/>
                <a:latin typeface="Times New Roman" panose="02020603050405020304" pitchFamily="18" charset="0"/>
                <a:ea typeface="Calibri" panose="020F0502020204030204" pitchFamily="34" charset="0"/>
              </a:rPr>
              <a:t>Production Function </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EA5F17D-983F-9309-4FFF-5647FEEB28DD}"/>
                  </a:ext>
                </a:extLst>
              </p:cNvPr>
              <p:cNvSpPr>
                <a:spLocks noGrp="1"/>
              </p:cNvSpPr>
              <p:nvPr>
                <p:ph idx="1"/>
              </p:nvPr>
            </p:nvSpPr>
            <p:spPr/>
            <p:txBody>
              <a:bodyPr>
                <a:normAutofit fontScale="92500"/>
              </a:bodyPr>
              <a:lstStyle/>
              <a:p>
                <a:pPr marL="0" marR="0" algn="just">
                  <a:lnSpc>
                    <a:spcPct val="150000"/>
                  </a:lnSpc>
                  <a:spcBef>
                    <a:spcPts val="0"/>
                  </a:spcBef>
                  <a:spcAft>
                    <a:spcPts val="800"/>
                  </a:spcAft>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Similar to the concepts that we learned in costs, we can be able to obtain both the total product (TP), average product (AP) and marginal product (MP) of the variable factor of production which is labour (L). An underlying assumption in this case is that L remains variable and K is fixed in the short run. This can be expressed as follows: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sSub>
                      <m:sSubPr>
                        <m:ctrlPr>
                          <a:rPr lang="ar-AE"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i="1">
                            <a:effectLst/>
                            <a:latin typeface="Cambria Math" panose="02040503050406030204" pitchFamily="18" charset="0"/>
                            <a:ea typeface="Times New Roman" panose="02020603050405020304" pitchFamily="18" charset="0"/>
                            <a:cs typeface="Times New Roman" panose="02020603050405020304" pitchFamily="18" charset="0"/>
                          </a:rPr>
                          <m:t>𝑇𝑃</m:t>
                        </m:r>
                      </m:e>
                      <m:sub>
                        <m:r>
                          <a:rPr lang="ar-AE" i="1">
                            <a:effectLst/>
                            <a:latin typeface="Cambria Math" panose="02040503050406030204" pitchFamily="18" charset="0"/>
                            <a:ea typeface="Times New Roman" panose="02020603050405020304" pitchFamily="18" charset="0"/>
                            <a:cs typeface="Times New Roman" panose="02020603050405020304" pitchFamily="18" charset="0"/>
                          </a:rPr>
                          <m:t>𝐿</m:t>
                        </m:r>
                      </m:sub>
                    </m:sSub>
                    <m:r>
                      <a:rPr lang="ar-AE" i="1">
                        <a:effectLst/>
                        <a:latin typeface="Cambria Math" panose="02040503050406030204" pitchFamily="18" charset="0"/>
                        <a:ea typeface="Times New Roman" panose="02020603050405020304" pitchFamily="18" charset="0"/>
                        <a:cs typeface="Times New Roman" panose="02020603050405020304" pitchFamily="18" charset="0"/>
                      </a:rPr>
                      <m:t>=</m:t>
                    </m:r>
                    <m:r>
                      <a:rPr lang="ar-AE" i="1">
                        <a:effectLst/>
                        <a:latin typeface="Cambria Math" panose="02040503050406030204" pitchFamily="18" charset="0"/>
                        <a:ea typeface="Calibri" panose="020F0502020204030204" pitchFamily="34" charset="0"/>
                        <a:cs typeface="Times New Roman" panose="02020603050405020304" pitchFamily="18" charset="0"/>
                      </a:rPr>
                      <m:t>𝑓</m:t>
                    </m:r>
                    <m:r>
                      <a:rPr lang="ar-AE" i="1">
                        <a:effectLst/>
                        <a:latin typeface="Cambria Math" panose="02040503050406030204" pitchFamily="18" charset="0"/>
                        <a:ea typeface="Calibri" panose="020F0502020204030204" pitchFamily="34" charset="0"/>
                        <a:cs typeface="Times New Roman" panose="02020603050405020304" pitchFamily="18" charset="0"/>
                      </a:rPr>
                      <m:t>(</m:t>
                    </m:r>
                    <m:r>
                      <a:rPr lang="ar-AE" i="1">
                        <a:effectLst/>
                        <a:latin typeface="Cambria Math" panose="02040503050406030204" pitchFamily="18" charset="0"/>
                        <a:ea typeface="Calibri" panose="020F0502020204030204" pitchFamily="34" charset="0"/>
                        <a:cs typeface="Times New Roman" panose="02020603050405020304" pitchFamily="18" charset="0"/>
                      </a:rPr>
                      <m:t>𝐿</m:t>
                    </m:r>
                    <m:r>
                      <a:rPr lang="ar-AE" i="1">
                        <a:effectLst/>
                        <a:latin typeface="Cambria Math" panose="02040503050406030204" pitchFamily="18" charset="0"/>
                        <a:ea typeface="Calibri" panose="020F0502020204030204" pitchFamily="34" charset="0"/>
                        <a:cs typeface="Times New Roman" panose="02020603050405020304" pitchFamily="18" charset="0"/>
                      </a:rPr>
                      <m:t>, </m:t>
                    </m:r>
                    <m:acc>
                      <m:accPr>
                        <m:chr m:val="̅"/>
                        <m:ctrlPr>
                          <a:rPr lang="ar-AE" i="1">
                            <a:effectLst/>
                            <a:latin typeface="Cambria Math" panose="02040503050406030204" pitchFamily="18" charset="0"/>
                            <a:ea typeface="Calibri" panose="020F0502020204030204" pitchFamily="34" charset="0"/>
                            <a:cs typeface="Times New Roman" panose="02020603050405020304" pitchFamily="18" charset="0"/>
                          </a:rPr>
                        </m:ctrlPr>
                      </m:accPr>
                      <m:e>
                        <m:r>
                          <a:rPr lang="ar-AE" i="1">
                            <a:effectLst/>
                            <a:latin typeface="Cambria Math" panose="02040503050406030204" pitchFamily="18" charset="0"/>
                            <a:ea typeface="Calibri" panose="020F0502020204030204" pitchFamily="34" charset="0"/>
                            <a:cs typeface="Times New Roman" panose="02020603050405020304" pitchFamily="18" charset="0"/>
                          </a:rPr>
                          <m:t>𝐾</m:t>
                        </m:r>
                      </m:e>
                    </m:acc>
                    <m:r>
                      <a:rPr lang="ar-AE"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ar-AE"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EEA5F17D-983F-9309-4FFF-5647FEEB28DD}"/>
                  </a:ext>
                </a:extLst>
              </p:cNvPr>
              <p:cNvSpPr>
                <a:spLocks noGrp="1" noRot="1" noChangeAspect="1" noMove="1" noResize="1" noEditPoints="1" noAdjustHandles="1" noChangeArrowheads="1" noChangeShapeType="1" noTextEdit="1"/>
              </p:cNvSpPr>
              <p:nvPr>
                <p:ph idx="1"/>
              </p:nvPr>
            </p:nvSpPr>
            <p:spPr>
              <a:blipFill>
                <a:blip r:embed="rId2"/>
                <a:stretch>
                  <a:fillRect l="-953" r="-826"/>
                </a:stretch>
              </a:blipFill>
            </p:spPr>
            <p:txBody>
              <a:bodyPr/>
              <a:lstStyle/>
              <a:p>
                <a:r>
                  <a:rPr lang="LID4096">
                    <a:noFill/>
                  </a:rPr>
                  <a:t> </a:t>
                </a:r>
              </a:p>
            </p:txBody>
          </p:sp>
        </mc:Fallback>
      </mc:AlternateContent>
    </p:spTree>
    <p:extLst>
      <p:ext uri="{BB962C8B-B14F-4D97-AF65-F5344CB8AC3E}">
        <p14:creationId xmlns:p14="http://schemas.microsoft.com/office/powerpoint/2010/main" val="268552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6999E-8EDB-EF1C-B3BF-7D036640F638}"/>
              </a:ext>
            </a:extLst>
          </p:cNvPr>
          <p:cNvSpPr>
            <a:spLocks noGrp="1"/>
          </p:cNvSpPr>
          <p:nvPr>
            <p:ph type="title"/>
          </p:nvPr>
        </p:nvSpPr>
        <p:spPr/>
        <p:txBody>
          <a:bodyPr/>
          <a:lstStyle/>
          <a:p>
            <a:r>
              <a:rPr lang="en-GB" b="1" dirty="0">
                <a:effectLst/>
                <a:latin typeface="Times New Roman" panose="02020603050405020304" pitchFamily="18" charset="0"/>
                <a:ea typeface="Calibri" panose="020F0502020204030204" pitchFamily="34" charset="0"/>
              </a:rPr>
              <a:t>Production Function </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CD7DBAF-3FD1-E4DF-02AF-2F102E0C5A08}"/>
                  </a:ext>
                </a:extLst>
              </p:cNvPr>
              <p:cNvSpPr>
                <a:spLocks noGrp="1"/>
              </p:cNvSpPr>
              <p:nvPr>
                <p:ph idx="1"/>
              </p:nvPr>
            </p:nvSpPr>
            <p:spPr/>
            <p:txBody>
              <a:bodyPr>
                <a:normAutofit fontScale="77500" lnSpcReduction="20000"/>
              </a:bodyPr>
              <a:lstStyle/>
              <a:p>
                <a:pPr marL="0" marR="0" algn="just">
                  <a:lnSpc>
                    <a:spcPct val="150000"/>
                  </a:lnSpc>
                  <a:spcBef>
                    <a:spcPts val="0"/>
                  </a:spcBef>
                  <a:spcAft>
                    <a:spcPts val="800"/>
                  </a:spcAft>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The average product (AP) is the TP divided by the L expressed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sSub>
                      <m:sSubPr>
                        <m:ctrlPr>
                          <a:rPr lang="ar-AE" sz="2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𝐴𝑃</m:t>
                        </m:r>
                      </m:e>
                      <m:sub>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𝐿</m:t>
                        </m:r>
                      </m:sub>
                    </m:sSub>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 </m:t>
                    </m:r>
                    <m:f>
                      <m:fPr>
                        <m:ctrlPr>
                          <a:rPr lang="ar-AE" sz="2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𝑇𝑃</m:t>
                        </m:r>
                      </m:num>
                      <m:den>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𝐿</m:t>
                        </m:r>
                      </m:den>
                    </m:f>
                  </m:oMath>
                </a14:m>
                <a:endParaRPr lang="ar-AE"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Marginal Product (MP) can be expressed as the addition in total output per unit change in the variable factor of production, shown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r>
                      <a:rPr lang="en-GB" sz="2800" i="1">
                        <a:effectLst/>
                        <a:latin typeface="Cambria Math" panose="02040503050406030204" pitchFamily="18" charset="0"/>
                        <a:ea typeface="Times New Roman" panose="02020603050405020304" pitchFamily="18" charset="0"/>
                        <a:cs typeface="Times New Roman" panose="02020603050405020304" pitchFamily="18" charset="0"/>
                      </a:rPr>
                      <m:t>𝑀</m:t>
                    </m:r>
                    <m:sSub>
                      <m:sSubPr>
                        <m:ctrlPr>
                          <a:rPr lang="ar-AE" sz="2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𝑃</m:t>
                        </m:r>
                      </m:e>
                      <m:sub>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𝐿</m:t>
                        </m:r>
                      </m:sub>
                    </m:sSub>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 </m:t>
                    </m:r>
                    <m:f>
                      <m:fPr>
                        <m:ctrlPr>
                          <a:rPr lang="ar-AE" sz="2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𝛥</m:t>
                        </m:r>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𝑇𝑃</m:t>
                        </m:r>
                      </m:num>
                      <m:den>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𝛥</m:t>
                        </m:r>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𝐿</m:t>
                        </m:r>
                      </m:den>
                    </m:f>
                  </m:oMath>
                </a14:m>
                <a:endParaRPr lang="ar-A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0CD7DBAF-3FD1-E4DF-02AF-2F102E0C5A08}"/>
                  </a:ext>
                </a:extLst>
              </p:cNvPr>
              <p:cNvSpPr>
                <a:spLocks noGrp="1" noRot="1" noChangeAspect="1" noMove="1" noResize="1" noEditPoints="1" noAdjustHandles="1" noChangeArrowheads="1" noChangeShapeType="1" noTextEdit="1"/>
              </p:cNvSpPr>
              <p:nvPr>
                <p:ph idx="1"/>
              </p:nvPr>
            </p:nvSpPr>
            <p:spPr>
              <a:blipFill>
                <a:blip r:embed="rId2"/>
                <a:stretch>
                  <a:fillRect l="-953" t="-183" r="-826"/>
                </a:stretch>
              </a:blipFill>
            </p:spPr>
            <p:txBody>
              <a:bodyPr/>
              <a:lstStyle/>
              <a:p>
                <a:r>
                  <a:rPr lang="LID4096">
                    <a:noFill/>
                  </a:rPr>
                  <a:t> </a:t>
                </a:r>
              </a:p>
            </p:txBody>
          </p:sp>
        </mc:Fallback>
      </mc:AlternateContent>
    </p:spTree>
    <p:extLst>
      <p:ext uri="{BB962C8B-B14F-4D97-AF65-F5344CB8AC3E}">
        <p14:creationId xmlns:p14="http://schemas.microsoft.com/office/powerpoint/2010/main" val="1492411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19C8-281D-5A00-C91A-7A57B124F2A4}"/>
              </a:ext>
            </a:extLst>
          </p:cNvPr>
          <p:cNvSpPr>
            <a:spLocks noGrp="1"/>
          </p:cNvSpPr>
          <p:nvPr>
            <p:ph type="title"/>
          </p:nvPr>
        </p:nvSpPr>
        <p:spPr/>
        <p:txBody>
          <a:bodyPr/>
          <a:lstStyle/>
          <a:p>
            <a:endParaRPr lang="LID4096"/>
          </a:p>
        </p:txBody>
      </p:sp>
      <p:pic>
        <p:nvPicPr>
          <p:cNvPr id="5" name="Content Placeholder 4">
            <a:extLst>
              <a:ext uri="{FF2B5EF4-FFF2-40B4-BE49-F238E27FC236}">
                <a16:creationId xmlns:a16="http://schemas.microsoft.com/office/drawing/2014/main" id="{091B9300-E689-1B45-A929-DEFA37D02281}"/>
              </a:ext>
            </a:extLst>
          </p:cNvPr>
          <p:cNvPicPr>
            <a:picLocks noGrp="1" noChangeAspect="1"/>
          </p:cNvPicPr>
          <p:nvPr>
            <p:ph idx="1"/>
          </p:nvPr>
        </p:nvPicPr>
        <p:blipFill>
          <a:blip r:embed="rId2"/>
          <a:stretch>
            <a:fillRect/>
          </a:stretch>
        </p:blipFill>
        <p:spPr>
          <a:xfrm>
            <a:off x="1093509" y="735291"/>
            <a:ext cx="9973559" cy="5637229"/>
          </a:xfrm>
        </p:spPr>
      </p:pic>
    </p:spTree>
    <p:extLst>
      <p:ext uri="{BB962C8B-B14F-4D97-AF65-F5344CB8AC3E}">
        <p14:creationId xmlns:p14="http://schemas.microsoft.com/office/powerpoint/2010/main" val="2744159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347A6-2CC8-CED2-90D3-9B3C31E1B7B1}"/>
              </a:ext>
            </a:extLst>
          </p:cNvPr>
          <p:cNvSpPr>
            <a:spLocks noGrp="1"/>
          </p:cNvSpPr>
          <p:nvPr>
            <p:ph type="title"/>
          </p:nvPr>
        </p:nvSpPr>
        <p:spPr/>
        <p:txBody>
          <a:bodyPr/>
          <a:lstStyle/>
          <a:p>
            <a:r>
              <a:rPr lang="en-US" b="1" dirty="0"/>
              <a:t>Increasing Returns</a:t>
            </a:r>
            <a:endParaRPr lang="LID4096" b="1" dirty="0"/>
          </a:p>
        </p:txBody>
      </p:sp>
      <p:sp>
        <p:nvSpPr>
          <p:cNvPr id="3" name="Content Placeholder 2">
            <a:extLst>
              <a:ext uri="{FF2B5EF4-FFF2-40B4-BE49-F238E27FC236}">
                <a16:creationId xmlns:a16="http://schemas.microsoft.com/office/drawing/2014/main" id="{18A81D44-2CB2-6EA9-A190-121278C98B72}"/>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the first stage of production when capital and labour are initially employed, we can expect that any additional inputs employed results in the total output increasing more than proportionally. The marginal product at this initial stage is continuously rising.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firm has an incentive to continue adding the factors of production at this stage because of the increasing levels of returns, and the potential of further additional returns. This increasing return to the variable factor stage is shown in stage I of figure 1.</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2279399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6EEE0-A666-08B0-992D-B3DC4DF75FA5}"/>
              </a:ext>
            </a:extLst>
          </p:cNvPr>
          <p:cNvSpPr>
            <a:spLocks noGrp="1"/>
          </p:cNvSpPr>
          <p:nvPr>
            <p:ph type="title"/>
          </p:nvPr>
        </p:nvSpPr>
        <p:spPr/>
        <p:txBody>
          <a:bodyPr/>
          <a:lstStyle/>
          <a:p>
            <a:r>
              <a:rPr lang="en-US" b="1" dirty="0"/>
              <a:t>Diminishing Returns</a:t>
            </a:r>
            <a:endParaRPr lang="LID4096" b="1" dirty="0"/>
          </a:p>
        </p:txBody>
      </p:sp>
      <p:sp>
        <p:nvSpPr>
          <p:cNvPr id="3" name="Content Placeholder 2">
            <a:extLst>
              <a:ext uri="{FF2B5EF4-FFF2-40B4-BE49-F238E27FC236}">
                <a16:creationId xmlns:a16="http://schemas.microsoft.com/office/drawing/2014/main" id="{ED3CA936-EFD5-1584-6FCB-E584768DBC33}"/>
              </a:ext>
            </a:extLst>
          </p:cNvPr>
          <p:cNvSpPr>
            <a:spLocks noGrp="1"/>
          </p:cNvSpPr>
          <p:nvPr>
            <p:ph idx="1"/>
          </p:nvPr>
        </p:nvSpPr>
        <p:spPr/>
        <p:txBody>
          <a:bodyPr/>
          <a:lstStyle/>
          <a:p>
            <a:pPr algn="just"/>
            <a:r>
              <a:rPr lang="en-GB" dirty="0">
                <a:effectLst/>
                <a:latin typeface="Times New Roman" panose="02020603050405020304" pitchFamily="18" charset="0"/>
                <a:ea typeface="Calibri" panose="020F0502020204030204" pitchFamily="34" charset="0"/>
                <a:cs typeface="Times New Roman" panose="02020603050405020304" pitchFamily="18" charset="0"/>
              </a:rPr>
              <a:t>In this stage II as shown in figure 1, The total output increases but by less than the proportionate increase in the labour input. The use of increasing amounts of the variable factor, which is labour in this case, beyond a certain point results in diminishing marginal returns of the total output. </a:t>
            </a:r>
          </a:p>
          <a:p>
            <a:pPr algn="just"/>
            <a:r>
              <a:rPr lang="en-GB" dirty="0">
                <a:effectLst/>
                <a:latin typeface="Times New Roman" panose="02020603050405020304" pitchFamily="18" charset="0"/>
                <a:ea typeface="Calibri" panose="020F0502020204030204" pitchFamily="34" charset="0"/>
                <a:cs typeface="Times New Roman" panose="02020603050405020304" pitchFamily="18" charset="0"/>
              </a:rPr>
              <a:t>The marginal product is therefore falling in stage II resulting in diminishing returns to the variable factor. THE TP is also increasing but at a decreasing rate. Both AP and MP are still positive but declining at a given rate.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244826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BD46C-F26D-C66A-A16B-52DBD40BF8A8}"/>
              </a:ext>
            </a:extLst>
          </p:cNvPr>
          <p:cNvSpPr>
            <a:spLocks noGrp="1"/>
          </p:cNvSpPr>
          <p:nvPr>
            <p:ph type="title"/>
          </p:nvPr>
        </p:nvSpPr>
        <p:spPr/>
        <p:txBody>
          <a:bodyPr>
            <a:normAutofit/>
          </a:bodyPr>
          <a:lstStyle/>
          <a:p>
            <a:r>
              <a:rPr lang="en-GB" b="1" dirty="0">
                <a:effectLst/>
                <a:latin typeface="Times New Roman" panose="02020603050405020304" pitchFamily="18" charset="0"/>
                <a:ea typeface="Calibri" panose="020F0502020204030204" pitchFamily="34" charset="0"/>
              </a:rPr>
              <a:t>Negative Returns</a:t>
            </a:r>
            <a:endParaRPr lang="LID4096" dirty="0"/>
          </a:p>
        </p:txBody>
      </p:sp>
      <p:sp>
        <p:nvSpPr>
          <p:cNvPr id="3" name="Content Placeholder 2">
            <a:extLst>
              <a:ext uri="{FF2B5EF4-FFF2-40B4-BE49-F238E27FC236}">
                <a16:creationId xmlns:a16="http://schemas.microsoft.com/office/drawing/2014/main" id="{3380CC3C-A37A-0A43-019E-81DFC968B103}"/>
              </a:ext>
            </a:extLst>
          </p:cNvPr>
          <p:cNvSpPr>
            <a:spLocks noGrp="1"/>
          </p:cNvSpPr>
          <p:nvPr>
            <p:ph idx="1"/>
          </p:nvPr>
        </p:nvSpPr>
        <p:spPr/>
        <p:txBody>
          <a:bodyPr/>
          <a:lstStyle/>
          <a:p>
            <a:pPr algn="just"/>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At this stage, the MP falls below 0 and the TP therefore begins to fall. This is shown in Stage III of figure I. This shows that inefficiencies have kicked in and adding more factors of production does not increase the total product. Generally, the firm should not operate at this stage.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883842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90CC4-2B66-8D11-271C-72707CB0232F}"/>
              </a:ext>
            </a:extLst>
          </p:cNvPr>
          <p:cNvSpPr>
            <a:spLocks noGrp="1"/>
          </p:cNvSpPr>
          <p:nvPr>
            <p:ph type="title"/>
          </p:nvPr>
        </p:nvSpPr>
        <p:spPr/>
        <p:txBody>
          <a:bodyPr/>
          <a:lstStyle/>
          <a:p>
            <a:r>
              <a:rPr lang="en-US" b="1" dirty="0"/>
              <a:t>Practical Example</a:t>
            </a:r>
            <a:endParaRPr lang="LID4096" b="1"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D6BC6554-63D7-1CEB-86A9-0A9D6676ED04}"/>
                  </a:ext>
                </a:extLst>
              </p:cNvPr>
              <p:cNvSpPr>
                <a:spLocks noGrp="1"/>
              </p:cNvSpPr>
              <p:nvPr>
                <p:ph idx="1"/>
              </p:nvPr>
            </p:nvSpPr>
            <p:spPr/>
            <p:txBody>
              <a:bodyPr>
                <a:normAutofit/>
              </a:bodyPr>
              <a:lstStyle/>
              <a:p>
                <a:pPr marL="0" marR="0" algn="just">
                  <a:lnSpc>
                    <a:spcPct val="150000"/>
                  </a:lnSpc>
                  <a:spcBef>
                    <a:spcPts val="0"/>
                  </a:spcBef>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A firm produces output according to the following production function.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r>
                      <a:rPr lang="en-GB" i="1">
                        <a:effectLst/>
                        <a:latin typeface="Cambria Math" panose="02040503050406030204" pitchFamily="18" charset="0"/>
                        <a:ea typeface="Calibri" panose="020F0502020204030204" pitchFamily="34" charset="0"/>
                        <a:cs typeface="Times New Roman" panose="02020603050405020304" pitchFamily="18" charset="0"/>
                      </a:rPr>
                      <m:t>𝑄</m:t>
                    </m:r>
                    <m:r>
                      <a:rPr lang="en-GB" i="1">
                        <a:effectLst/>
                        <a:latin typeface="Cambria Math" panose="02040503050406030204" pitchFamily="18" charset="0"/>
                        <a:ea typeface="Calibri" panose="020F0502020204030204" pitchFamily="34" charset="0"/>
                        <a:cs typeface="Times New Roman" panose="02020603050405020304" pitchFamily="18" charset="0"/>
                      </a:rPr>
                      <m:t>=</m:t>
                    </m:r>
                    <m:r>
                      <a:rPr lang="en-GB" i="1">
                        <a:effectLst/>
                        <a:latin typeface="Cambria Math" panose="02040503050406030204" pitchFamily="18" charset="0"/>
                        <a:ea typeface="Calibri" panose="020F0502020204030204" pitchFamily="34" charset="0"/>
                        <a:cs typeface="Times New Roman" panose="02020603050405020304" pitchFamily="18" charset="0"/>
                      </a:rPr>
                      <m:t>10</m:t>
                    </m:r>
                    <m:sSup>
                      <m:sSupPr>
                        <m:ctrlPr>
                          <a:rPr lang="ar-AE"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i="1">
                            <a:effectLst/>
                            <a:latin typeface="Cambria Math" panose="02040503050406030204" pitchFamily="18" charset="0"/>
                            <a:ea typeface="Calibri" panose="020F0502020204030204" pitchFamily="34" charset="0"/>
                            <a:cs typeface="Times New Roman" panose="02020603050405020304" pitchFamily="18" charset="0"/>
                          </a:rPr>
                          <m:t>𝐾𝐿</m:t>
                        </m:r>
                      </m:e>
                      <m:sup>
                        <m:r>
                          <a:rPr lang="ar-AE" i="1">
                            <a:effectLst/>
                            <a:latin typeface="Cambria Math" panose="02040503050406030204" pitchFamily="18" charset="0"/>
                            <a:ea typeface="Calibri" panose="020F0502020204030204" pitchFamily="34" charset="0"/>
                            <a:cs typeface="Times New Roman" panose="02020603050405020304" pitchFamily="18" charset="0"/>
                          </a:rPr>
                          <m:t>2</m:t>
                        </m:r>
                      </m:sup>
                    </m:sSup>
                    <m:r>
                      <a:rPr lang="ar-AE"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ar-AE"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i="1">
                            <a:effectLst/>
                            <a:latin typeface="Cambria Math" panose="02040503050406030204" pitchFamily="18" charset="0"/>
                            <a:ea typeface="Calibri" panose="020F0502020204030204" pitchFamily="34" charset="0"/>
                            <a:cs typeface="Times New Roman" panose="02020603050405020304" pitchFamily="18" charset="0"/>
                          </a:rPr>
                          <m:t>𝐿</m:t>
                        </m:r>
                      </m:e>
                      <m:sup>
                        <m:r>
                          <a:rPr lang="ar-AE" i="1">
                            <a:effectLst/>
                            <a:latin typeface="Cambria Math" panose="02040503050406030204" pitchFamily="18" charset="0"/>
                            <a:ea typeface="Calibri" panose="020F0502020204030204" pitchFamily="34" charset="0"/>
                            <a:cs typeface="Times New Roman" panose="02020603050405020304" pitchFamily="18" charset="0"/>
                          </a:rPr>
                          <m:t>3</m:t>
                        </m:r>
                      </m:sup>
                    </m:sSup>
                  </m:oMath>
                </a14:m>
                <a:endParaRPr lang="ar-AE"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K is the capital and L is the labour in terms of workers the firm hires. Imagine that the firm has a K of 10. Determine the following: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D6BC6554-63D7-1CEB-86A9-0A9D6676ED04}"/>
                  </a:ext>
                </a:extLst>
              </p:cNvPr>
              <p:cNvSpPr>
                <a:spLocks noGrp="1" noRot="1" noChangeAspect="1" noMove="1" noResize="1" noEditPoints="1" noAdjustHandles="1" noChangeArrowheads="1" noChangeShapeType="1" noTextEdit="1"/>
              </p:cNvSpPr>
              <p:nvPr>
                <p:ph idx="1"/>
              </p:nvPr>
            </p:nvSpPr>
            <p:spPr>
              <a:blipFill>
                <a:blip r:embed="rId2"/>
                <a:stretch>
                  <a:fillRect l="-1144" r="-1017"/>
                </a:stretch>
              </a:blipFill>
            </p:spPr>
            <p:txBody>
              <a:bodyPr/>
              <a:lstStyle/>
              <a:p>
                <a:r>
                  <a:rPr lang="LID4096">
                    <a:noFill/>
                  </a:rPr>
                  <a:t> </a:t>
                </a:r>
              </a:p>
            </p:txBody>
          </p:sp>
        </mc:Fallback>
      </mc:AlternateContent>
    </p:spTree>
    <p:extLst>
      <p:ext uri="{BB962C8B-B14F-4D97-AF65-F5344CB8AC3E}">
        <p14:creationId xmlns:p14="http://schemas.microsoft.com/office/powerpoint/2010/main" val="17600752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97893-6F5A-6352-40B0-049137184290}"/>
              </a:ext>
            </a:extLst>
          </p:cNvPr>
          <p:cNvSpPr>
            <a:spLocks noGrp="1"/>
          </p:cNvSpPr>
          <p:nvPr>
            <p:ph type="title"/>
          </p:nvPr>
        </p:nvSpPr>
        <p:spPr/>
        <p:txBody>
          <a:bodyPr/>
          <a:lstStyle/>
          <a:p>
            <a:r>
              <a:rPr lang="en-US" b="1" dirty="0"/>
              <a:t>Practical Example</a:t>
            </a:r>
            <a:endParaRPr lang="LID4096" dirty="0"/>
          </a:p>
        </p:txBody>
      </p:sp>
      <p:sp>
        <p:nvSpPr>
          <p:cNvPr id="3" name="Content Placeholder 2">
            <a:extLst>
              <a:ext uri="{FF2B5EF4-FFF2-40B4-BE49-F238E27FC236}">
                <a16:creationId xmlns:a16="http://schemas.microsoft.com/office/drawing/2014/main" id="{2337452E-E9EA-4F76-21B9-AA553D2CACA2}"/>
              </a:ext>
            </a:extLst>
          </p:cNvPr>
          <p:cNvSpPr>
            <a:spLocks noGrp="1"/>
          </p:cNvSpPr>
          <p:nvPr>
            <p:ph idx="1"/>
          </p:nvPr>
        </p:nvSpPr>
        <p:spPr/>
        <p:txBody>
          <a:bodyPr/>
          <a:lstStyle/>
          <a:p>
            <a:pPr marL="342900" marR="0" lvl="0" indent="-342900" algn="just">
              <a:lnSpc>
                <a:spcPct val="150000"/>
              </a:lnSpc>
              <a:spcBef>
                <a:spcPts val="0"/>
              </a:spcBef>
              <a:spcAft>
                <a:spcPts val="0"/>
              </a:spcAft>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Calculate the marginal product and average product of labour</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Determine the level of labour when diminishing marginal returns kick in</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What is the level of labour at which the average product of labour is at its highest point?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3045547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340A1-4BC9-2807-8C93-37932F7AACCA}"/>
              </a:ext>
            </a:extLst>
          </p:cNvPr>
          <p:cNvSpPr>
            <a:spLocks noGrp="1"/>
          </p:cNvSpPr>
          <p:nvPr>
            <p:ph type="title"/>
          </p:nvPr>
        </p:nvSpPr>
        <p:spPr/>
        <p:txBody>
          <a:bodyPr/>
          <a:lstStyle/>
          <a:p>
            <a:r>
              <a:rPr lang="en-US" b="1" dirty="0"/>
              <a:t>Solution</a:t>
            </a:r>
            <a:endParaRPr lang="LID4096" b="1"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F4C1870-7016-7CDB-D8FD-283AE1ECE511}"/>
                  </a:ext>
                </a:extLst>
              </p:cNvPr>
              <p:cNvSpPr>
                <a:spLocks noGrp="1"/>
              </p:cNvSpPr>
              <p:nvPr>
                <p:ph idx="1"/>
              </p:nvPr>
            </p:nvSpPr>
            <p:spPr/>
            <p:txBody>
              <a:bodyPr>
                <a:normAutofit fontScale="92500" lnSpcReduction="10000"/>
              </a:bodyPr>
              <a:lstStyle/>
              <a:p>
                <a:pPr marL="0" marR="0" algn="just">
                  <a:lnSpc>
                    <a:spcPct val="150000"/>
                  </a:lnSpc>
                  <a:spcBef>
                    <a:spcPts val="0"/>
                  </a:spcBef>
                  <a:spcAft>
                    <a:spcPts val="800"/>
                  </a:spcAft>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The marginal product is calculated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sSub>
                      <m:sSub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800" i="1">
                            <a:effectLst/>
                            <a:latin typeface="Cambria Math" panose="02040503050406030204" pitchFamily="18" charset="0"/>
                            <a:ea typeface="Calibri" panose="020F0502020204030204" pitchFamily="34" charset="0"/>
                            <a:cs typeface="Times New Roman" panose="02020603050405020304" pitchFamily="18" charset="0"/>
                          </a:rPr>
                          <m:t>𝑀𝑃</m:t>
                        </m:r>
                      </m:e>
                      <m:sub>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sub>
                    </m:sSub>
                    <m:r>
                      <a:rPr lang="ar-AE"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𝑄</m:t>
                        </m:r>
                      </m:num>
                      <m:den>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den>
                    </m:f>
                    <m:r>
                      <a:rPr lang="ar-AE" sz="2800" i="1">
                        <a:effectLst/>
                        <a:latin typeface="Cambria Math" panose="02040503050406030204" pitchFamily="18" charset="0"/>
                        <a:ea typeface="Calibri" panose="020F0502020204030204" pitchFamily="34" charset="0"/>
                        <a:cs typeface="Times New Roman" panose="02020603050405020304" pitchFamily="18" charset="0"/>
                      </a:rPr>
                      <m:t>= </m:t>
                    </m:r>
                    <m:r>
                      <a:rPr lang="ar-AE" sz="2800" i="1">
                        <a:effectLst/>
                        <a:latin typeface="Cambria Math" panose="02040503050406030204" pitchFamily="18" charset="0"/>
                        <a:ea typeface="Calibri" panose="020F0502020204030204" pitchFamily="34" charset="0"/>
                        <a:cs typeface="Times New Roman" panose="02020603050405020304" pitchFamily="18" charset="0"/>
                      </a:rPr>
                      <m:t>20</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𝐾𝐿</m:t>
                    </m:r>
                    <m:r>
                      <a:rPr lang="ar-AE" sz="2800" i="1">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2800" i="1">
                            <a:effectLst/>
                            <a:latin typeface="Cambria Math" panose="02040503050406030204" pitchFamily="18" charset="0"/>
                            <a:ea typeface="Calibri" panose="020F0502020204030204" pitchFamily="34" charset="0"/>
                            <a:cs typeface="Times New Roman" panose="02020603050405020304" pitchFamily="18" charset="0"/>
                          </a:rPr>
                          <m:t>3</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e>
                      <m:sup>
                        <m:r>
                          <a:rPr lang="ar-AE"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200</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r>
                      <a:rPr lang="ar-AE" sz="2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2800" i="1">
                            <a:effectLst/>
                            <a:latin typeface="Cambria Math" panose="02040503050406030204" pitchFamily="18" charset="0"/>
                            <a:ea typeface="Calibri" panose="020F0502020204030204" pitchFamily="34" charset="0"/>
                            <a:cs typeface="Times New Roman" panose="02020603050405020304" pitchFamily="18" charset="0"/>
                          </a:rPr>
                          <m:t>3</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e>
                      <m:sup>
                        <m:r>
                          <a:rPr lang="ar-AE" sz="2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endParaRPr lang="ar-AE"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The average product is calculated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sSub>
                      <m:sSub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800" i="1">
                            <a:effectLst/>
                            <a:latin typeface="Cambria Math" panose="02040503050406030204" pitchFamily="18" charset="0"/>
                            <a:ea typeface="Calibri" panose="020F0502020204030204" pitchFamily="34" charset="0"/>
                            <a:cs typeface="Times New Roman" panose="02020603050405020304" pitchFamily="18" charset="0"/>
                          </a:rPr>
                          <m:t>𝐴𝑃</m:t>
                        </m:r>
                      </m:e>
                      <m:sub>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sub>
                    </m:sSub>
                    <m:r>
                      <a:rPr lang="ar-AE"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ar-AE" sz="2800" i="1">
                            <a:effectLst/>
                            <a:latin typeface="Cambria Math" panose="02040503050406030204" pitchFamily="18" charset="0"/>
                            <a:ea typeface="Calibri" panose="020F0502020204030204" pitchFamily="34" charset="0"/>
                            <a:cs typeface="Times New Roman" panose="02020603050405020304" pitchFamily="18" charset="0"/>
                          </a:rPr>
                          <m:t>𝑄</m:t>
                        </m:r>
                      </m:num>
                      <m:den>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den>
                    </m:f>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10</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𝐾𝐿</m:t>
                    </m:r>
                    <m:r>
                      <a:rPr lang="ar-AE" sz="2800" i="1">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e>
                      <m:sup>
                        <m:r>
                          <a:rPr lang="ar-AE"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100</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r>
                      <a:rPr lang="ar-AE" sz="2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e>
                      <m:sup>
                        <m:r>
                          <a:rPr lang="ar-AE" sz="2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endParaRPr lang="ar-A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2F4C1870-7016-7CDB-D8FD-283AE1ECE511}"/>
                  </a:ext>
                </a:extLst>
              </p:cNvPr>
              <p:cNvSpPr>
                <a:spLocks noGrp="1" noRot="1" noChangeAspect="1" noMove="1" noResize="1" noEditPoints="1" noAdjustHandles="1" noChangeArrowheads="1" noChangeShapeType="1" noTextEdit="1"/>
              </p:cNvSpPr>
              <p:nvPr>
                <p:ph idx="1"/>
              </p:nvPr>
            </p:nvSpPr>
            <p:spPr>
              <a:blipFill>
                <a:blip r:embed="rId2"/>
                <a:stretch>
                  <a:fillRect l="-1271"/>
                </a:stretch>
              </a:blipFill>
            </p:spPr>
            <p:txBody>
              <a:bodyPr/>
              <a:lstStyle/>
              <a:p>
                <a:r>
                  <a:rPr lang="LID4096">
                    <a:noFill/>
                  </a:rPr>
                  <a:t> </a:t>
                </a:r>
              </a:p>
            </p:txBody>
          </p:sp>
        </mc:Fallback>
      </mc:AlternateContent>
    </p:spTree>
    <p:extLst>
      <p:ext uri="{BB962C8B-B14F-4D97-AF65-F5344CB8AC3E}">
        <p14:creationId xmlns:p14="http://schemas.microsoft.com/office/powerpoint/2010/main" val="31122702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4EAB8-1BC2-4E8F-1FE0-9180C15DF200}"/>
              </a:ext>
            </a:extLst>
          </p:cNvPr>
          <p:cNvSpPr>
            <a:spLocks noGrp="1"/>
          </p:cNvSpPr>
          <p:nvPr>
            <p:ph type="title"/>
          </p:nvPr>
        </p:nvSpPr>
        <p:spPr/>
        <p:txBody>
          <a:bodyPr/>
          <a:lstStyle/>
          <a:p>
            <a:r>
              <a:rPr lang="en-US" b="1" dirty="0"/>
              <a:t>Solution</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75B82B5-3A0F-94BB-BFCE-148DADB672DA}"/>
                  </a:ext>
                </a:extLst>
              </p:cNvPr>
              <p:cNvSpPr>
                <a:spLocks noGrp="1"/>
              </p:cNvSpPr>
              <p:nvPr>
                <p:ph idx="1"/>
              </p:nvPr>
            </p:nvSpPr>
            <p:spPr/>
            <p:txBody>
              <a:bodyPr>
                <a:normAutofit/>
              </a:bodyPr>
              <a:lstStyle/>
              <a:p>
                <a:pPr marL="0" marR="0" algn="just">
                  <a:lnSpc>
                    <a:spcPct val="150000"/>
                  </a:lnSpc>
                  <a:spcBef>
                    <a:spcPts val="0"/>
                  </a:spcBef>
                  <a:spcAft>
                    <a:spcPts val="800"/>
                  </a:spcAft>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The diminishing marginal returns kicks in at the level of labour where the marginal product of labour is at its highest point. This can be expressed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f>
                      <m:f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ar-AE" sz="2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800" i="1">
                                <a:effectLst/>
                                <a:latin typeface="Cambria Math" panose="02040503050406030204" pitchFamily="18" charset="0"/>
                                <a:ea typeface="Calibri" panose="020F0502020204030204" pitchFamily="34" charset="0"/>
                                <a:cs typeface="Times New Roman" panose="02020603050405020304" pitchFamily="18" charset="0"/>
                              </a:rPr>
                              <m:t>𝑀𝑃</m:t>
                            </m:r>
                          </m:e>
                          <m:sub>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sub>
                        </m:sSub>
                      </m:num>
                      <m:den>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den>
                    </m:f>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0</m:t>
                    </m:r>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200</m:t>
                    </m:r>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6</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0</m:t>
                    </m:r>
                    <m:r>
                      <a:rPr lang="ar-AE" sz="2800" i="1">
                        <a:effectLst/>
                        <a:latin typeface="Cambria Math" panose="02040503050406030204" pitchFamily="18" charset="0"/>
                        <a:ea typeface="Calibri" panose="020F0502020204030204" pitchFamily="34" charset="0"/>
                        <a:cs typeface="Times New Roman" panose="02020603050405020304" pitchFamily="18" charset="0"/>
                      </a:rPr>
                      <m:t>, </m:t>
                    </m:r>
                    <m:r>
                      <a:rPr lang="ar-AE" sz="2800" i="1">
                        <a:effectLst/>
                        <a:latin typeface="Cambria Math" panose="02040503050406030204" pitchFamily="18" charset="0"/>
                        <a:ea typeface="Calibri" panose="020F0502020204030204" pitchFamily="34" charset="0"/>
                        <a:cs typeface="Times New Roman" panose="02020603050405020304" pitchFamily="18" charset="0"/>
                      </a:rPr>
                      <m:t>𝑡</m:t>
                    </m:r>
                    <m:r>
                      <a:rPr lang="ar-AE" sz="2800" i="1">
                        <a:effectLst/>
                        <a:latin typeface="Cambria Math" panose="02040503050406030204" pitchFamily="18" charset="0"/>
                        <a:ea typeface="Calibri" panose="020F0502020204030204" pitchFamily="34" charset="0"/>
                        <a:cs typeface="Times New Roman" panose="02020603050405020304" pitchFamily="18" charset="0"/>
                      </a:rPr>
                      <m:t>h</m:t>
                    </m:r>
                    <m:r>
                      <a:rPr lang="ar-AE" sz="2800" i="1">
                        <a:effectLst/>
                        <a:latin typeface="Cambria Math" panose="02040503050406030204" pitchFamily="18" charset="0"/>
                        <a:ea typeface="Calibri" panose="020F0502020204030204" pitchFamily="34" charset="0"/>
                        <a:cs typeface="Times New Roman" panose="02020603050405020304" pitchFamily="18" charset="0"/>
                      </a:rPr>
                      <m:t>𝑒𝑟𝑒𝑓𝑜𝑟𝑒</m:t>
                    </m:r>
                    <m:r>
                      <a:rPr lang="ar-AE" sz="2800" i="1">
                        <a:effectLst/>
                        <a:latin typeface="Cambria Math" panose="02040503050406030204" pitchFamily="18" charset="0"/>
                        <a:ea typeface="Calibri" panose="020F0502020204030204" pitchFamily="34" charset="0"/>
                        <a:cs typeface="Times New Roman" panose="02020603050405020304" pitchFamily="18" charset="0"/>
                      </a:rPr>
                      <m:t>, </m:t>
                    </m:r>
                    <m:r>
                      <a:rPr lang="ar-AE" sz="2800" i="1">
                        <a:effectLst/>
                        <a:latin typeface="Cambria Math" panose="02040503050406030204" pitchFamily="18" charset="0"/>
                        <a:ea typeface="Calibri" panose="020F0502020204030204" pitchFamily="34" charset="0"/>
                        <a:cs typeface="Times New Roman" panose="02020603050405020304" pitchFamily="18" charset="0"/>
                      </a:rPr>
                      <m:t>𝐿</m:t>
                    </m:r>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33</m:t>
                    </m:r>
                    <m:r>
                      <a:rPr lang="ar-AE" sz="2800" i="1">
                        <a:effectLst/>
                        <a:latin typeface="Cambria Math" panose="02040503050406030204" pitchFamily="18" charset="0"/>
                        <a:ea typeface="Calibri" panose="020F0502020204030204" pitchFamily="34" charset="0"/>
                        <a:cs typeface="Times New Roman" panose="02020603050405020304" pitchFamily="18" charset="0"/>
                      </a:rPr>
                      <m:t>.</m:t>
                    </m:r>
                    <m:r>
                      <a:rPr lang="ar-AE" sz="2800" i="1">
                        <a:effectLst/>
                        <a:latin typeface="Cambria Math" panose="02040503050406030204" pitchFamily="18" charset="0"/>
                        <a:ea typeface="Calibri" panose="020F0502020204030204" pitchFamily="34" charset="0"/>
                        <a:cs typeface="Times New Roman" panose="02020603050405020304" pitchFamily="18" charset="0"/>
                      </a:rPr>
                      <m:t>33</m:t>
                    </m:r>
                  </m:oMath>
                </a14:m>
                <a:endParaRPr lang="ar-A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F75B82B5-3A0F-94BB-BFCE-148DADB672DA}"/>
                  </a:ext>
                </a:extLst>
              </p:cNvPr>
              <p:cNvSpPr>
                <a:spLocks noGrp="1" noRot="1" noChangeAspect="1" noMove="1" noResize="1" noEditPoints="1" noAdjustHandles="1" noChangeArrowheads="1" noChangeShapeType="1" noTextEdit="1"/>
              </p:cNvSpPr>
              <p:nvPr>
                <p:ph idx="1"/>
              </p:nvPr>
            </p:nvSpPr>
            <p:spPr>
              <a:blipFill>
                <a:blip r:embed="rId2"/>
                <a:stretch>
                  <a:fillRect l="-1461" r="-1334"/>
                </a:stretch>
              </a:blipFill>
            </p:spPr>
            <p:txBody>
              <a:bodyPr/>
              <a:lstStyle/>
              <a:p>
                <a:r>
                  <a:rPr lang="LID4096">
                    <a:noFill/>
                  </a:rPr>
                  <a:t> </a:t>
                </a:r>
              </a:p>
            </p:txBody>
          </p:sp>
        </mc:Fallback>
      </mc:AlternateContent>
    </p:spTree>
    <p:extLst>
      <p:ext uri="{BB962C8B-B14F-4D97-AF65-F5344CB8AC3E}">
        <p14:creationId xmlns:p14="http://schemas.microsoft.com/office/powerpoint/2010/main" val="1876964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E7B31-D37F-B844-AEBA-C1ACD8A0DAC9}"/>
              </a:ext>
            </a:extLst>
          </p:cNvPr>
          <p:cNvSpPr>
            <a:spLocks noGrp="1"/>
          </p:cNvSpPr>
          <p:nvPr>
            <p:ph type="title"/>
          </p:nvPr>
        </p:nvSpPr>
        <p:spPr/>
        <p:txBody>
          <a:bodyPr/>
          <a:lstStyle/>
          <a:p>
            <a:r>
              <a:rPr lang="en-US" b="1" dirty="0"/>
              <a:t>Solution</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C7C94ED-2531-DA3C-57C7-069C9706F6A5}"/>
                  </a:ext>
                </a:extLst>
              </p:cNvPr>
              <p:cNvSpPr>
                <a:spLocks noGrp="1"/>
              </p:cNvSpPr>
              <p:nvPr>
                <p:ph idx="1"/>
              </p:nvPr>
            </p:nvSpPr>
            <p:spPr/>
            <p:txBody>
              <a:bodyPr/>
              <a:lstStyle/>
              <a:p>
                <a:pPr marL="0" marR="0" algn="just">
                  <a:lnSpc>
                    <a:spcPct val="150000"/>
                  </a:lnSpc>
                  <a:spcBef>
                    <a:spcPts val="0"/>
                  </a:spcBef>
                  <a:spcAft>
                    <a:spcPts val="800"/>
                  </a:spcAft>
                </a:pP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The average product of labour is at its highest point at the level of labour where the average product of labour is at its maximum. This can be expressed as follows: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f>
                      <m:fPr>
                        <m:ctrlPr>
                          <a:rPr lang="ar-AE"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ar-AE" sz="24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24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400" i="1">
                                <a:effectLst/>
                                <a:latin typeface="Cambria Math" panose="02040503050406030204" pitchFamily="18" charset="0"/>
                                <a:ea typeface="Calibri" panose="020F0502020204030204" pitchFamily="34" charset="0"/>
                                <a:cs typeface="Times New Roman" panose="02020603050405020304" pitchFamily="18" charset="0"/>
                              </a:rPr>
                              <m:t>𝐴𝑃</m:t>
                            </m:r>
                          </m:e>
                          <m:sub>
                            <m:r>
                              <a:rPr lang="ar-AE" sz="2400" i="1">
                                <a:effectLst/>
                                <a:latin typeface="Cambria Math" panose="02040503050406030204" pitchFamily="18" charset="0"/>
                                <a:ea typeface="Calibri" panose="020F0502020204030204" pitchFamily="34" charset="0"/>
                                <a:cs typeface="Times New Roman" panose="02020603050405020304" pitchFamily="18" charset="0"/>
                              </a:rPr>
                              <m:t>𝐿</m:t>
                            </m:r>
                          </m:sub>
                        </m:sSub>
                      </m:num>
                      <m:den>
                        <m:r>
                          <a:rPr lang="ar-AE" sz="2400" i="1">
                            <a:effectLst/>
                            <a:latin typeface="Cambria Math" panose="02040503050406030204" pitchFamily="18" charset="0"/>
                            <a:ea typeface="Calibri" panose="020F0502020204030204" pitchFamily="34" charset="0"/>
                            <a:cs typeface="Times New Roman" panose="02020603050405020304" pitchFamily="18" charset="0"/>
                          </a:rPr>
                          <m:t>𝜕</m:t>
                        </m:r>
                        <m:r>
                          <a:rPr lang="ar-AE" sz="2400" i="1">
                            <a:effectLst/>
                            <a:latin typeface="Cambria Math" panose="02040503050406030204" pitchFamily="18" charset="0"/>
                            <a:ea typeface="Calibri" panose="020F0502020204030204" pitchFamily="34" charset="0"/>
                            <a:cs typeface="Times New Roman" panose="02020603050405020304" pitchFamily="18" charset="0"/>
                          </a:rPr>
                          <m:t>𝐿</m:t>
                        </m:r>
                      </m:den>
                    </m:f>
                    <m:r>
                      <a:rPr lang="ar-AE" sz="2400" i="1">
                        <a:effectLst/>
                        <a:latin typeface="Cambria Math" panose="02040503050406030204" pitchFamily="18" charset="0"/>
                        <a:ea typeface="Calibri" panose="020F0502020204030204" pitchFamily="34" charset="0"/>
                        <a:cs typeface="Times New Roman" panose="02020603050405020304" pitchFamily="18" charset="0"/>
                      </a:rPr>
                      <m:t>=</m:t>
                    </m:r>
                    <m:r>
                      <a:rPr lang="ar-AE" sz="2400" i="1">
                        <a:effectLst/>
                        <a:latin typeface="Cambria Math" panose="02040503050406030204" pitchFamily="18" charset="0"/>
                        <a:ea typeface="Calibri" panose="020F0502020204030204" pitchFamily="34" charset="0"/>
                        <a:cs typeface="Times New Roman" panose="02020603050405020304" pitchFamily="18" charset="0"/>
                      </a:rPr>
                      <m:t>0</m:t>
                    </m:r>
                    <m:r>
                      <a:rPr lang="ar-AE" sz="2400" i="1">
                        <a:effectLst/>
                        <a:latin typeface="Cambria Math" panose="02040503050406030204" pitchFamily="18" charset="0"/>
                        <a:ea typeface="Calibri" panose="020F0502020204030204" pitchFamily="34" charset="0"/>
                        <a:cs typeface="Times New Roman" panose="02020603050405020304" pitchFamily="18" charset="0"/>
                      </a:rPr>
                      <m:t>=</m:t>
                    </m:r>
                    <m:r>
                      <a:rPr lang="ar-AE" sz="2400" i="1">
                        <a:effectLst/>
                        <a:latin typeface="Cambria Math" panose="02040503050406030204" pitchFamily="18" charset="0"/>
                        <a:ea typeface="Calibri" panose="020F0502020204030204" pitchFamily="34" charset="0"/>
                        <a:cs typeface="Times New Roman" panose="02020603050405020304" pitchFamily="18" charset="0"/>
                      </a:rPr>
                      <m:t>100</m:t>
                    </m:r>
                    <m:r>
                      <a:rPr lang="ar-AE" sz="2400" i="1">
                        <a:effectLst/>
                        <a:latin typeface="Cambria Math" panose="02040503050406030204" pitchFamily="18" charset="0"/>
                        <a:ea typeface="Calibri" panose="020F0502020204030204" pitchFamily="34" charset="0"/>
                        <a:cs typeface="Times New Roman" panose="02020603050405020304" pitchFamily="18" charset="0"/>
                      </a:rPr>
                      <m:t>−</m:t>
                    </m:r>
                    <m:r>
                      <a:rPr lang="ar-AE" sz="2400" i="1">
                        <a:effectLst/>
                        <a:latin typeface="Cambria Math" panose="02040503050406030204" pitchFamily="18" charset="0"/>
                        <a:ea typeface="Calibri" panose="020F0502020204030204" pitchFamily="34" charset="0"/>
                        <a:cs typeface="Times New Roman" panose="02020603050405020304" pitchFamily="18" charset="0"/>
                      </a:rPr>
                      <m:t>2</m:t>
                    </m:r>
                    <m:r>
                      <a:rPr lang="ar-AE" sz="2400" i="1">
                        <a:effectLst/>
                        <a:latin typeface="Cambria Math" panose="02040503050406030204" pitchFamily="18" charset="0"/>
                        <a:ea typeface="Calibri" panose="020F0502020204030204" pitchFamily="34" charset="0"/>
                        <a:cs typeface="Times New Roman" panose="02020603050405020304" pitchFamily="18" charset="0"/>
                      </a:rPr>
                      <m:t>𝐿</m:t>
                    </m:r>
                    <m:r>
                      <a:rPr lang="ar-AE" sz="2400" i="1">
                        <a:effectLst/>
                        <a:latin typeface="Cambria Math" panose="02040503050406030204" pitchFamily="18" charset="0"/>
                        <a:ea typeface="Calibri" panose="020F0502020204030204" pitchFamily="34" charset="0"/>
                        <a:cs typeface="Times New Roman" panose="02020603050405020304" pitchFamily="18" charset="0"/>
                      </a:rPr>
                      <m:t>=</m:t>
                    </m:r>
                    <m:r>
                      <a:rPr lang="ar-AE" sz="2400" i="1">
                        <a:effectLst/>
                        <a:latin typeface="Cambria Math" panose="02040503050406030204" pitchFamily="18" charset="0"/>
                        <a:ea typeface="Calibri" panose="020F0502020204030204" pitchFamily="34" charset="0"/>
                        <a:cs typeface="Times New Roman" panose="02020603050405020304" pitchFamily="18" charset="0"/>
                      </a:rPr>
                      <m:t>0</m:t>
                    </m:r>
                    <m:r>
                      <a:rPr lang="ar-AE" sz="2400" i="1">
                        <a:effectLst/>
                        <a:latin typeface="Cambria Math" panose="02040503050406030204" pitchFamily="18" charset="0"/>
                        <a:ea typeface="Calibri" panose="020F0502020204030204" pitchFamily="34" charset="0"/>
                        <a:cs typeface="Times New Roman" panose="02020603050405020304" pitchFamily="18" charset="0"/>
                      </a:rPr>
                      <m:t>, </m:t>
                    </m:r>
                    <m:r>
                      <a:rPr lang="ar-AE" sz="2400" i="1">
                        <a:effectLst/>
                        <a:latin typeface="Cambria Math" panose="02040503050406030204" pitchFamily="18" charset="0"/>
                        <a:ea typeface="Calibri" panose="020F0502020204030204" pitchFamily="34" charset="0"/>
                        <a:cs typeface="Times New Roman" panose="02020603050405020304" pitchFamily="18" charset="0"/>
                      </a:rPr>
                      <m:t>𝑡</m:t>
                    </m:r>
                    <m:r>
                      <a:rPr lang="ar-AE" sz="2400" i="1">
                        <a:effectLst/>
                        <a:latin typeface="Cambria Math" panose="02040503050406030204" pitchFamily="18" charset="0"/>
                        <a:ea typeface="Calibri" panose="020F0502020204030204" pitchFamily="34" charset="0"/>
                        <a:cs typeface="Times New Roman" panose="02020603050405020304" pitchFamily="18" charset="0"/>
                      </a:rPr>
                      <m:t>h</m:t>
                    </m:r>
                    <m:r>
                      <a:rPr lang="ar-AE" sz="2400" i="1">
                        <a:effectLst/>
                        <a:latin typeface="Cambria Math" panose="02040503050406030204" pitchFamily="18" charset="0"/>
                        <a:ea typeface="Calibri" panose="020F0502020204030204" pitchFamily="34" charset="0"/>
                        <a:cs typeface="Times New Roman" panose="02020603050405020304" pitchFamily="18" charset="0"/>
                      </a:rPr>
                      <m:t>𝑒𝑟𝑒𝑓𝑜𝑟𝑒</m:t>
                    </m:r>
                    <m:r>
                      <a:rPr lang="ar-AE" sz="2400" i="1">
                        <a:effectLst/>
                        <a:latin typeface="Cambria Math" panose="02040503050406030204" pitchFamily="18" charset="0"/>
                        <a:ea typeface="Calibri" panose="020F0502020204030204" pitchFamily="34" charset="0"/>
                        <a:cs typeface="Times New Roman" panose="02020603050405020304" pitchFamily="18" charset="0"/>
                      </a:rPr>
                      <m:t>, </m:t>
                    </m:r>
                    <m:r>
                      <a:rPr lang="ar-AE" sz="2400" i="1">
                        <a:effectLst/>
                        <a:latin typeface="Cambria Math" panose="02040503050406030204" pitchFamily="18" charset="0"/>
                        <a:ea typeface="Calibri" panose="020F0502020204030204" pitchFamily="34" charset="0"/>
                        <a:cs typeface="Times New Roman" panose="02020603050405020304" pitchFamily="18" charset="0"/>
                      </a:rPr>
                      <m:t>𝐿</m:t>
                    </m:r>
                    <m:r>
                      <a:rPr lang="ar-AE" sz="2400" i="1">
                        <a:effectLst/>
                        <a:latin typeface="Cambria Math" panose="02040503050406030204" pitchFamily="18" charset="0"/>
                        <a:ea typeface="Calibri" panose="020F0502020204030204" pitchFamily="34" charset="0"/>
                        <a:cs typeface="Times New Roman" panose="02020603050405020304" pitchFamily="18" charset="0"/>
                      </a:rPr>
                      <m:t>=</m:t>
                    </m:r>
                    <m:r>
                      <a:rPr lang="ar-AE" sz="2400" i="1">
                        <a:effectLst/>
                        <a:latin typeface="Cambria Math" panose="02040503050406030204" pitchFamily="18" charset="0"/>
                        <a:ea typeface="Calibri" panose="020F0502020204030204" pitchFamily="34" charset="0"/>
                        <a:cs typeface="Times New Roman" panose="02020603050405020304" pitchFamily="18" charset="0"/>
                      </a:rPr>
                      <m:t>50</m:t>
                    </m:r>
                  </m:oMath>
                </a14:m>
                <a:endParaRPr lang="ar-A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2C7C94ED-2531-DA3C-57C7-069C9706F6A5}"/>
                  </a:ext>
                </a:extLst>
              </p:cNvPr>
              <p:cNvSpPr>
                <a:spLocks noGrp="1" noRot="1" noChangeAspect="1" noMove="1" noResize="1" noEditPoints="1" noAdjustHandles="1" noChangeArrowheads="1" noChangeShapeType="1" noTextEdit="1"/>
              </p:cNvSpPr>
              <p:nvPr>
                <p:ph idx="1"/>
              </p:nvPr>
            </p:nvSpPr>
            <p:spPr>
              <a:blipFill>
                <a:blip r:embed="rId2"/>
                <a:stretch>
                  <a:fillRect l="-1144" r="-1017"/>
                </a:stretch>
              </a:blipFill>
            </p:spPr>
            <p:txBody>
              <a:bodyPr/>
              <a:lstStyle/>
              <a:p>
                <a:r>
                  <a:rPr lang="LID4096">
                    <a:noFill/>
                  </a:rPr>
                  <a:t> </a:t>
                </a:r>
              </a:p>
            </p:txBody>
          </p:sp>
        </mc:Fallback>
      </mc:AlternateContent>
    </p:spTree>
    <p:extLst>
      <p:ext uri="{BB962C8B-B14F-4D97-AF65-F5344CB8AC3E}">
        <p14:creationId xmlns:p14="http://schemas.microsoft.com/office/powerpoint/2010/main" val="1192583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B4224-4170-51AC-D0F7-09B3A60DF539}"/>
              </a:ext>
            </a:extLst>
          </p:cNvPr>
          <p:cNvSpPr>
            <a:spLocks noGrp="1"/>
          </p:cNvSpPr>
          <p:nvPr>
            <p:ph type="title"/>
          </p:nvPr>
        </p:nvSpPr>
        <p:spPr/>
        <p:txBody>
          <a:bodyPr>
            <a:normAutofit/>
          </a:bodyPr>
          <a:lstStyle/>
          <a:p>
            <a:r>
              <a:rPr lang="en-GB" b="1" dirty="0">
                <a:effectLst/>
                <a:latin typeface="Times New Roman" panose="02020603050405020304" pitchFamily="18" charset="0"/>
                <a:ea typeface="Calibri" panose="020F0502020204030204" pitchFamily="34" charset="0"/>
              </a:rPr>
              <a:t>Characteristics of Isoquants</a:t>
            </a:r>
            <a:endParaRPr lang="LID4096" dirty="0"/>
          </a:p>
        </p:txBody>
      </p:sp>
      <p:sp>
        <p:nvSpPr>
          <p:cNvPr id="3" name="Content Placeholder 2">
            <a:extLst>
              <a:ext uri="{FF2B5EF4-FFF2-40B4-BE49-F238E27FC236}">
                <a16:creationId xmlns:a16="http://schemas.microsoft.com/office/drawing/2014/main" id="{7A5E83AE-081D-A4C9-D31D-2ABD1DBB3DA0}"/>
              </a:ext>
            </a:extLst>
          </p:cNvPr>
          <p:cNvSpPr>
            <a:spLocks noGrp="1"/>
          </p:cNvSpPr>
          <p:nvPr>
            <p:ph idx="1"/>
          </p:nvPr>
        </p:nvSpPr>
        <p:spPr/>
        <p:txBody>
          <a:bodyPr/>
          <a:lstStyle/>
          <a:p>
            <a:pPr algn="just"/>
            <a:r>
              <a:rPr lang="en-GB" sz="3600" dirty="0">
                <a:effectLst/>
                <a:latin typeface="Times New Roman" panose="02020603050405020304" pitchFamily="18" charset="0"/>
                <a:ea typeface="Calibri" panose="020F0502020204030204" pitchFamily="34" charset="0"/>
                <a:cs typeface="Times New Roman" panose="02020603050405020304" pitchFamily="18" charset="0"/>
              </a:rPr>
              <a:t>An isoquant is a curve that shows various combinations of capital and labour that produces the same level of output. Isoquants have unique characteristics that will be discussed in the following section.</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6504591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44483-4851-31EE-A2E4-E08B74638DBD}"/>
              </a:ext>
            </a:extLst>
          </p:cNvPr>
          <p:cNvSpPr>
            <a:spLocks noGrp="1"/>
          </p:cNvSpPr>
          <p:nvPr>
            <p:ph type="title"/>
          </p:nvPr>
        </p:nvSpPr>
        <p:spPr/>
        <p:txBody>
          <a:bodyPr>
            <a:normAutofit/>
          </a:bodyPr>
          <a:lstStyle/>
          <a:p>
            <a:r>
              <a:rPr lang="en-GB" b="1" dirty="0">
                <a:effectLst/>
                <a:latin typeface="Times New Roman" panose="02020603050405020304" pitchFamily="18" charset="0"/>
                <a:ea typeface="Calibri" panose="020F0502020204030204" pitchFamily="34" charset="0"/>
              </a:rPr>
              <a:t>Downward Sloping</a:t>
            </a:r>
            <a:endParaRPr lang="LID4096" dirty="0"/>
          </a:p>
        </p:txBody>
      </p:sp>
      <p:sp>
        <p:nvSpPr>
          <p:cNvPr id="3" name="Content Placeholder 2">
            <a:extLst>
              <a:ext uri="{FF2B5EF4-FFF2-40B4-BE49-F238E27FC236}">
                <a16:creationId xmlns:a16="http://schemas.microsoft.com/office/drawing/2014/main" id="{9000904E-27C6-C1DA-F5E7-A1EEE9B197AF}"/>
              </a:ext>
            </a:extLst>
          </p:cNvPr>
          <p:cNvSpPr>
            <a:spLocks noGrp="1"/>
          </p:cNvSpPr>
          <p:nvPr>
            <p:ph idx="1"/>
          </p:nvPr>
        </p:nvSpPr>
        <p:spPr/>
        <p:txBody>
          <a:bodyPr/>
          <a:lstStyle/>
          <a:p>
            <a:pPr algn="just"/>
            <a:r>
              <a:rPr lang="en-GB" sz="3200" dirty="0">
                <a:effectLst/>
                <a:latin typeface="Times New Roman" panose="02020603050405020304" pitchFamily="18" charset="0"/>
                <a:ea typeface="Calibri" panose="020F0502020204030204" pitchFamily="34" charset="0"/>
                <a:cs typeface="Times New Roman" panose="02020603050405020304" pitchFamily="18" charset="0"/>
              </a:rPr>
              <a:t>Isoquants are downward sloping because their shape illustrates the ability of capital to be substituted for labour and vice versa. The firm has to continuously evaluate the most optimal mix of capital and labour that will produce the desired output. This is illustrated in figure 2.</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9223735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D9D24-D41A-E15E-9CB0-5BFAB2A1AFCD}"/>
              </a:ext>
            </a:extLst>
          </p:cNvPr>
          <p:cNvSpPr>
            <a:spLocks noGrp="1"/>
          </p:cNvSpPr>
          <p:nvPr>
            <p:ph type="title"/>
          </p:nvPr>
        </p:nvSpPr>
        <p:spPr/>
        <p:txBody>
          <a:bodyPr/>
          <a:lstStyle/>
          <a:p>
            <a:r>
              <a:rPr lang="en-US" dirty="0"/>
              <a:t>Isoquants: An Illustration</a:t>
            </a:r>
            <a:endParaRPr lang="LID4096" dirty="0"/>
          </a:p>
        </p:txBody>
      </p:sp>
      <p:sp>
        <p:nvSpPr>
          <p:cNvPr id="3" name="Content Placeholder 2">
            <a:extLst>
              <a:ext uri="{FF2B5EF4-FFF2-40B4-BE49-F238E27FC236}">
                <a16:creationId xmlns:a16="http://schemas.microsoft.com/office/drawing/2014/main" id="{4FEBBE19-9419-25B8-EBB1-4479FF03FF13}"/>
              </a:ext>
            </a:extLst>
          </p:cNvPr>
          <p:cNvSpPr>
            <a:spLocks noGrp="1"/>
          </p:cNvSpPr>
          <p:nvPr>
            <p:ph idx="1"/>
          </p:nvPr>
        </p:nvSpPr>
        <p:spPr/>
        <p:txBody>
          <a:bodyPr/>
          <a:lstStyle/>
          <a:p>
            <a:endParaRPr lang="LID4096"/>
          </a:p>
        </p:txBody>
      </p:sp>
      <p:pic>
        <p:nvPicPr>
          <p:cNvPr id="5" name="Picture 4">
            <a:extLst>
              <a:ext uri="{FF2B5EF4-FFF2-40B4-BE49-F238E27FC236}">
                <a16:creationId xmlns:a16="http://schemas.microsoft.com/office/drawing/2014/main" id="{3E87180F-F494-9372-9C8D-EA0B25B65DE7}"/>
              </a:ext>
            </a:extLst>
          </p:cNvPr>
          <p:cNvPicPr>
            <a:picLocks noChangeAspect="1"/>
          </p:cNvPicPr>
          <p:nvPr/>
        </p:nvPicPr>
        <p:blipFill>
          <a:blip r:embed="rId2"/>
          <a:stretch>
            <a:fillRect/>
          </a:stretch>
        </p:blipFill>
        <p:spPr>
          <a:xfrm>
            <a:off x="1366887" y="2087764"/>
            <a:ext cx="9360815" cy="3788104"/>
          </a:xfrm>
          <a:prstGeom prst="rect">
            <a:avLst/>
          </a:prstGeom>
        </p:spPr>
      </p:pic>
    </p:spTree>
    <p:extLst>
      <p:ext uri="{BB962C8B-B14F-4D97-AF65-F5344CB8AC3E}">
        <p14:creationId xmlns:p14="http://schemas.microsoft.com/office/powerpoint/2010/main" val="5290268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E566B-233E-A92C-491A-1E78A3C5C8C0}"/>
              </a:ext>
            </a:extLst>
          </p:cNvPr>
          <p:cNvSpPr>
            <a:spLocks noGrp="1"/>
          </p:cNvSpPr>
          <p:nvPr>
            <p:ph type="title"/>
          </p:nvPr>
        </p:nvSpPr>
        <p:spPr/>
        <p:txBody>
          <a:bodyPr>
            <a:noAutofit/>
          </a:bodyPr>
          <a:lstStyle/>
          <a:p>
            <a:br>
              <a:rPr lang="en-GB" b="1" dirty="0">
                <a:effectLst/>
                <a:latin typeface="Times New Roman" panose="02020603050405020304" pitchFamily="18" charset="0"/>
                <a:ea typeface="Calibri" panose="020F0502020204030204" pitchFamily="34" charset="0"/>
                <a:cs typeface="Times New Roman" panose="02020603050405020304" pitchFamily="18" charset="0"/>
              </a:rPr>
            </a:br>
            <a:r>
              <a:rPr lang="en-GB" b="1" dirty="0">
                <a:effectLst/>
                <a:latin typeface="Times New Roman" panose="02020603050405020304" pitchFamily="18" charset="0"/>
                <a:ea typeface="Calibri" panose="020F0502020204030204" pitchFamily="34" charset="0"/>
                <a:cs typeface="Times New Roman" panose="02020603050405020304" pitchFamily="18" charset="0"/>
              </a:rPr>
              <a:t>Non-Intersection of Isoquants</a:t>
            </a:r>
            <a:br>
              <a:rPr lang="en-GB"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62FBFDA8-B49C-1A58-1130-58A9798EB9A5}"/>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Since isoquants represent the same level of output but with different units of inputs, an intersection of two isoquants would imply that a single input combination produces two levels of output. This implication illustrates their parallel shape as shown in figure 2.</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255805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BE706-8DF0-03A0-0778-8606E4DBFBE1}"/>
              </a:ext>
            </a:extLst>
          </p:cNvPr>
          <p:cNvSpPr>
            <a:spLocks noGrp="1"/>
          </p:cNvSpPr>
          <p:nvPr>
            <p:ph type="title"/>
          </p:nvPr>
        </p:nvSpPr>
        <p:spPr/>
        <p:txBody>
          <a:bodyPr>
            <a:normAutofit fontScale="90000"/>
          </a:bodyPr>
          <a:lstStyle/>
          <a:p>
            <a:br>
              <a:rPr lang="en-GB" sz="3200" b="1" dirty="0">
                <a:effectLst/>
                <a:latin typeface="Times New Roman" panose="02020603050405020304" pitchFamily="18" charset="0"/>
                <a:ea typeface="Calibri" panose="020F0502020204030204" pitchFamily="34" charset="0"/>
                <a:cs typeface="Times New Roman" panose="02020603050405020304" pitchFamily="18" charset="0"/>
              </a:rPr>
            </a:br>
            <a:r>
              <a:rPr lang="en-GB" sz="4900" b="1" dirty="0">
                <a:effectLst/>
                <a:latin typeface="Times New Roman" panose="02020603050405020304" pitchFamily="18" charset="0"/>
                <a:ea typeface="Calibri" panose="020F0502020204030204" pitchFamily="34" charset="0"/>
                <a:cs typeface="Times New Roman" panose="02020603050405020304" pitchFamily="18" charset="0"/>
              </a:rPr>
              <a:t>Convex to the origin</a:t>
            </a:r>
            <a:br>
              <a:rPr lang="en-GB" sz="4900" dirty="0">
                <a:effectLst/>
                <a:latin typeface="Calibri" panose="020F0502020204030204" pitchFamily="34" charset="0"/>
                <a:ea typeface="Calibri" panose="020F0502020204030204" pitchFamily="34" charset="0"/>
                <a:cs typeface="Times New Roman" panose="02020603050405020304" pitchFamily="18" charset="0"/>
              </a:rPr>
            </a:br>
            <a:endParaRPr lang="LID4096" sz="4900" dirty="0"/>
          </a:p>
        </p:txBody>
      </p:sp>
      <p:sp>
        <p:nvSpPr>
          <p:cNvPr id="3" name="Content Placeholder 2">
            <a:extLst>
              <a:ext uri="{FF2B5EF4-FFF2-40B4-BE49-F238E27FC236}">
                <a16:creationId xmlns:a16="http://schemas.microsoft.com/office/drawing/2014/main" id="{3AC8707B-5E54-65BA-9716-4590490AE981}"/>
              </a:ext>
            </a:extLst>
          </p:cNvPr>
          <p:cNvSpPr>
            <a:spLocks noGrp="1"/>
          </p:cNvSpPr>
          <p:nvPr>
            <p:ph idx="1"/>
          </p:nvPr>
        </p:nvSpPr>
        <p:spPr/>
        <p:txBody>
          <a:bodyPr/>
          <a:lstStyle/>
          <a:p>
            <a:pPr algn="just"/>
            <a:r>
              <a:rPr lang="en-GB" dirty="0">
                <a:effectLst/>
                <a:latin typeface="Times New Roman" panose="02020603050405020304" pitchFamily="18" charset="0"/>
                <a:ea typeface="Calibri" panose="020F0502020204030204" pitchFamily="34" charset="0"/>
                <a:cs typeface="Times New Roman" panose="02020603050405020304" pitchFamily="18" charset="0"/>
              </a:rPr>
              <a:t>Since isoquants show the substitution between capital and labour, it reaches a point where employment of either capital and labour becomes more and more difficult to substitute one for the other. For example, if the firm chooses to use a lot of labour and less capital because capital is more expensive, it reaches a point where at least a minimum level of capital must be employed. In this case there is a limit to which the farm can continue substituting capital for labour. This is illustrated in Figure 2.</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7540672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C3225-2739-06FE-C332-0E165F84A0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F32ABF-6ED1-1D7D-2C94-4F9BBBB8C9B3}"/>
              </a:ext>
            </a:extLst>
          </p:cNvPr>
          <p:cNvSpPr>
            <a:spLocks noGrp="1"/>
          </p:cNvSpPr>
          <p:nvPr>
            <p:ph type="title"/>
          </p:nvPr>
        </p:nvSpPr>
        <p:spPr/>
        <p:txBody>
          <a:bodyPr/>
          <a:lstStyle/>
          <a:p>
            <a:r>
              <a:rPr lang="en-US" dirty="0"/>
              <a:t>Isoquants: An Illustration</a:t>
            </a:r>
            <a:endParaRPr lang="LID4096" dirty="0"/>
          </a:p>
        </p:txBody>
      </p:sp>
      <p:sp>
        <p:nvSpPr>
          <p:cNvPr id="3" name="Content Placeholder 2">
            <a:extLst>
              <a:ext uri="{FF2B5EF4-FFF2-40B4-BE49-F238E27FC236}">
                <a16:creationId xmlns:a16="http://schemas.microsoft.com/office/drawing/2014/main" id="{62E216C4-8F06-8E24-F6DE-0CE4C78D6313}"/>
              </a:ext>
            </a:extLst>
          </p:cNvPr>
          <p:cNvSpPr>
            <a:spLocks noGrp="1"/>
          </p:cNvSpPr>
          <p:nvPr>
            <p:ph idx="1"/>
          </p:nvPr>
        </p:nvSpPr>
        <p:spPr/>
        <p:txBody>
          <a:bodyPr/>
          <a:lstStyle/>
          <a:p>
            <a:endParaRPr lang="LID4096"/>
          </a:p>
        </p:txBody>
      </p:sp>
      <p:pic>
        <p:nvPicPr>
          <p:cNvPr id="5" name="Picture 4">
            <a:extLst>
              <a:ext uri="{FF2B5EF4-FFF2-40B4-BE49-F238E27FC236}">
                <a16:creationId xmlns:a16="http://schemas.microsoft.com/office/drawing/2014/main" id="{74B9EEFA-2E95-AB84-6ED2-B891C631B744}"/>
              </a:ext>
            </a:extLst>
          </p:cNvPr>
          <p:cNvPicPr>
            <a:picLocks noChangeAspect="1"/>
          </p:cNvPicPr>
          <p:nvPr/>
        </p:nvPicPr>
        <p:blipFill>
          <a:blip r:embed="rId2"/>
          <a:stretch>
            <a:fillRect/>
          </a:stretch>
        </p:blipFill>
        <p:spPr>
          <a:xfrm>
            <a:off x="1366887" y="2087764"/>
            <a:ext cx="9360815" cy="3788104"/>
          </a:xfrm>
          <a:prstGeom prst="rect">
            <a:avLst/>
          </a:prstGeom>
        </p:spPr>
      </p:pic>
    </p:spTree>
    <p:extLst>
      <p:ext uri="{BB962C8B-B14F-4D97-AF65-F5344CB8AC3E}">
        <p14:creationId xmlns:p14="http://schemas.microsoft.com/office/powerpoint/2010/main" val="1370070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DEF51-C64D-67CC-D8DB-CD17ABA8DBAE}"/>
              </a:ext>
            </a:extLst>
          </p:cNvPr>
          <p:cNvSpPr>
            <a:spLocks noGrp="1"/>
          </p:cNvSpPr>
          <p:nvPr>
            <p:ph type="title"/>
          </p:nvPr>
        </p:nvSpPr>
        <p:spPr/>
        <p:txBody>
          <a:bodyPr>
            <a:normAutofit/>
          </a:bodyPr>
          <a:lstStyle/>
          <a:p>
            <a:r>
              <a:rPr lang="en-GB" sz="4000" b="1" dirty="0">
                <a:effectLst/>
                <a:latin typeface="Times New Roman" panose="02020603050405020304" pitchFamily="18" charset="0"/>
                <a:ea typeface="Calibri" panose="020F0502020204030204" pitchFamily="34" charset="0"/>
              </a:rPr>
              <a:t>Higher Isoquant is equal to Higher Output</a:t>
            </a:r>
            <a:endParaRPr lang="LID4096" sz="4000" dirty="0"/>
          </a:p>
        </p:txBody>
      </p:sp>
      <p:sp>
        <p:nvSpPr>
          <p:cNvPr id="3" name="Content Placeholder 2">
            <a:extLst>
              <a:ext uri="{FF2B5EF4-FFF2-40B4-BE49-F238E27FC236}">
                <a16:creationId xmlns:a16="http://schemas.microsoft.com/office/drawing/2014/main" id="{BC18BC4C-C35F-47CA-2224-62FEC180DA88}"/>
              </a:ext>
            </a:extLst>
          </p:cNvPr>
          <p:cNvSpPr>
            <a:spLocks noGrp="1"/>
          </p:cNvSpPr>
          <p:nvPr>
            <p:ph idx="1"/>
          </p:nvPr>
        </p:nvSpPr>
        <p:spPr/>
        <p:txBody>
          <a:bodyPr/>
          <a:lstStyle/>
          <a:p>
            <a:r>
              <a:rPr lang="en-GB" sz="3600" dirty="0">
                <a:effectLst/>
                <a:latin typeface="Times New Roman" panose="02020603050405020304" pitchFamily="18" charset="0"/>
                <a:ea typeface="Calibri" panose="020F0502020204030204" pitchFamily="34" charset="0"/>
                <a:cs typeface="Times New Roman" panose="02020603050405020304" pitchFamily="18" charset="0"/>
              </a:rPr>
              <a:t>Isoquants also represent the highest level of prevailing efficiency that capital and labour can be combined efficiently. Higher isoquants represent additional units of capital and labour respectively as shown by Q1 and Q2 in figure 2.</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7430029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60EF6-AE1B-897D-EA8F-774F5E5BE8E3}"/>
              </a:ext>
            </a:extLst>
          </p:cNvPr>
          <p:cNvSpPr>
            <a:spLocks noGrp="1"/>
          </p:cNvSpPr>
          <p:nvPr>
            <p:ph type="title"/>
          </p:nvPr>
        </p:nvSpPr>
        <p:spPr/>
        <p:txBody>
          <a:bodyPr>
            <a:noAutofit/>
          </a:bodyPr>
          <a:lstStyle/>
          <a:p>
            <a:r>
              <a:rPr lang="en-GB" sz="4000" b="1" dirty="0">
                <a:effectLst/>
                <a:latin typeface="Times New Roman" panose="02020603050405020304" pitchFamily="18" charset="0"/>
                <a:ea typeface="Calibri" panose="020F0502020204030204" pitchFamily="34" charset="0"/>
              </a:rPr>
              <a:t>Marginal Rate of Technical Substitution (MRTS)</a:t>
            </a:r>
            <a:endParaRPr lang="LID4096" sz="4000" dirty="0"/>
          </a:p>
        </p:txBody>
      </p:sp>
      <p:sp>
        <p:nvSpPr>
          <p:cNvPr id="3" name="Content Placeholder 2">
            <a:extLst>
              <a:ext uri="{FF2B5EF4-FFF2-40B4-BE49-F238E27FC236}">
                <a16:creationId xmlns:a16="http://schemas.microsoft.com/office/drawing/2014/main" id="{E1036684-9F34-11C7-1E5F-77FC8BF5B25B}"/>
              </a:ext>
            </a:extLst>
          </p:cNvPr>
          <p:cNvSpPr>
            <a:spLocks noGrp="1"/>
          </p:cNvSpPr>
          <p:nvPr>
            <p:ph idx="1"/>
          </p:nvPr>
        </p:nvSpPr>
        <p:spPr/>
        <p:txBody>
          <a:bodyPr>
            <a:normAutofit/>
          </a:bodyPr>
          <a:lstStyle/>
          <a:p>
            <a:pPr algn="just"/>
            <a:r>
              <a:rPr lang="en-GB" sz="2800" dirty="0">
                <a:effectLst/>
                <a:latin typeface="Times New Roman" panose="02020603050405020304" pitchFamily="18" charset="0"/>
                <a:ea typeface="Calibri" panose="020F0502020204030204" pitchFamily="34" charset="0"/>
              </a:rPr>
              <a:t>The MRTS shows the substitution between capital and labour. It also represents the slope of the isoquant. It measures the reduction of one input which is compensated by increase in the substitute input in order to maintain the same level of production. For instance, if labour is much cheaper compared to capital a form may decide to employ more labour and less capital. </a:t>
            </a:r>
            <a:endParaRPr lang="LID4096" sz="2800" dirty="0"/>
          </a:p>
        </p:txBody>
      </p:sp>
    </p:spTree>
    <p:extLst>
      <p:ext uri="{BB962C8B-B14F-4D97-AF65-F5344CB8AC3E}">
        <p14:creationId xmlns:p14="http://schemas.microsoft.com/office/powerpoint/2010/main" val="2735061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5A7AB-55E0-3851-5AEF-6FCBE784C1DD}"/>
              </a:ext>
            </a:extLst>
          </p:cNvPr>
          <p:cNvSpPr>
            <a:spLocks noGrp="1"/>
          </p:cNvSpPr>
          <p:nvPr>
            <p:ph type="title"/>
          </p:nvPr>
        </p:nvSpPr>
        <p:spPr/>
        <p:txBody>
          <a:bodyPr>
            <a:normAutofit fontScale="90000"/>
          </a:bodyPr>
          <a:lstStyle/>
          <a:p>
            <a:r>
              <a:rPr lang="en-GB" sz="4400" b="1" dirty="0">
                <a:effectLst/>
                <a:latin typeface="Times New Roman" panose="02020603050405020304" pitchFamily="18" charset="0"/>
                <a:ea typeface="Calibri" panose="020F0502020204030204" pitchFamily="34" charset="0"/>
              </a:rPr>
              <a:t>Marginal Rate of Technical Substitution (MRTS)</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D970E58-F58F-A5A4-225C-83A466B0BCFB}"/>
                  </a:ext>
                </a:extLst>
              </p:cNvPr>
              <p:cNvSpPr>
                <a:spLocks noGrp="1"/>
              </p:cNvSpPr>
              <p:nvPr>
                <p:ph idx="1"/>
              </p:nvPr>
            </p:nvSpPr>
            <p:spPr/>
            <p:txBody>
              <a:bodyPr>
                <a:normAutofit/>
              </a:bodyPr>
              <a:lstStyle/>
              <a:p>
                <a:pPr marL="0" marR="0" algn="just">
                  <a:lnSpc>
                    <a:spcPct val="150000"/>
                  </a:lnSpc>
                  <a:spcBef>
                    <a:spcPts val="0"/>
                  </a:spcBef>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Therefore, the MRTS between two inputs is equal to the ratio of the marginal physical products of the two inputs of production. The vice vera is bound to happen if labour is increasingly becoming more expensive compared to capital. MRTS can be expressed as follows algebraically: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sSub>
                      <m:sSubPr>
                        <m:ctrlPr>
                          <a:rPr lang="ar-AE"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i="1">
                            <a:effectLst/>
                            <a:latin typeface="Cambria Math" panose="02040503050406030204" pitchFamily="18" charset="0"/>
                            <a:ea typeface="Calibri" panose="020F0502020204030204" pitchFamily="34" charset="0"/>
                            <a:cs typeface="Times New Roman" panose="02020603050405020304" pitchFamily="18" charset="0"/>
                          </a:rPr>
                          <m:t>𝑀𝑅𝑇𝑆</m:t>
                        </m:r>
                      </m:e>
                      <m:sub>
                        <m:r>
                          <a:rPr lang="ar-AE" i="1">
                            <a:effectLst/>
                            <a:latin typeface="Cambria Math" panose="02040503050406030204" pitchFamily="18" charset="0"/>
                            <a:ea typeface="Calibri" panose="020F0502020204030204" pitchFamily="34" charset="0"/>
                            <a:cs typeface="Times New Roman" panose="02020603050405020304" pitchFamily="18" charset="0"/>
                          </a:rPr>
                          <m:t>𝐿𝐾</m:t>
                        </m:r>
                      </m:sub>
                    </m:sSub>
                    <m:r>
                      <a:rPr lang="ar-AE" i="1">
                        <a:effectLst/>
                        <a:latin typeface="Cambria Math" panose="02040503050406030204" pitchFamily="18" charset="0"/>
                        <a:ea typeface="Calibri" panose="020F0502020204030204" pitchFamily="34" charset="0"/>
                        <a:cs typeface="Times New Roman" panose="02020603050405020304" pitchFamily="18" charset="0"/>
                      </a:rPr>
                      <m:t>=−</m:t>
                    </m:r>
                    <m:f>
                      <m:fPr>
                        <m:ctrlPr>
                          <a:rPr lang="ar-AE" i="1">
                            <a:effectLst/>
                            <a:latin typeface="Cambria Math" panose="02040503050406030204" pitchFamily="18" charset="0"/>
                            <a:ea typeface="Calibri" panose="020F0502020204030204" pitchFamily="34" charset="0"/>
                            <a:cs typeface="Times New Roman" panose="02020603050405020304" pitchFamily="18" charset="0"/>
                          </a:rPr>
                        </m:ctrlPr>
                      </m:fPr>
                      <m:num>
                        <m:r>
                          <a:rPr lang="ar-AE" i="1">
                            <a:effectLst/>
                            <a:latin typeface="Cambria Math" panose="02040503050406030204" pitchFamily="18" charset="0"/>
                            <a:ea typeface="Calibri" panose="020F0502020204030204" pitchFamily="34" charset="0"/>
                            <a:cs typeface="Times New Roman" panose="02020603050405020304" pitchFamily="18" charset="0"/>
                          </a:rPr>
                          <m:t>∆</m:t>
                        </m:r>
                        <m:r>
                          <a:rPr lang="ar-AE" i="1">
                            <a:effectLst/>
                            <a:latin typeface="Cambria Math" panose="02040503050406030204" pitchFamily="18" charset="0"/>
                            <a:ea typeface="Calibri" panose="020F0502020204030204" pitchFamily="34" charset="0"/>
                            <a:cs typeface="Times New Roman" panose="02020603050405020304" pitchFamily="18" charset="0"/>
                          </a:rPr>
                          <m:t>𝐾</m:t>
                        </m:r>
                      </m:num>
                      <m:den>
                        <m:r>
                          <a:rPr lang="ar-AE" i="1">
                            <a:effectLst/>
                            <a:latin typeface="Cambria Math" panose="02040503050406030204" pitchFamily="18" charset="0"/>
                            <a:ea typeface="Calibri" panose="020F0502020204030204" pitchFamily="34" charset="0"/>
                            <a:cs typeface="Times New Roman" panose="02020603050405020304" pitchFamily="18" charset="0"/>
                          </a:rPr>
                          <m:t>∆</m:t>
                        </m:r>
                        <m:r>
                          <a:rPr lang="ar-AE" i="1">
                            <a:effectLst/>
                            <a:latin typeface="Cambria Math" panose="02040503050406030204" pitchFamily="18" charset="0"/>
                            <a:ea typeface="Calibri" panose="020F0502020204030204" pitchFamily="34" charset="0"/>
                            <a:cs typeface="Times New Roman" panose="02020603050405020304" pitchFamily="18" charset="0"/>
                          </a:rPr>
                          <m:t>𝐿</m:t>
                        </m:r>
                      </m:den>
                    </m:f>
                  </m:oMath>
                </a14:m>
                <a:endParaRPr lang="ar-AE"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8D970E58-F58F-A5A4-225C-83A466B0BCFB}"/>
                  </a:ext>
                </a:extLst>
              </p:cNvPr>
              <p:cNvSpPr>
                <a:spLocks noGrp="1" noRot="1" noChangeAspect="1" noMove="1" noResize="1" noEditPoints="1" noAdjustHandles="1" noChangeArrowheads="1" noChangeShapeType="1" noTextEdit="1"/>
              </p:cNvSpPr>
              <p:nvPr>
                <p:ph idx="1"/>
              </p:nvPr>
            </p:nvSpPr>
            <p:spPr>
              <a:blipFill>
                <a:blip r:embed="rId2"/>
                <a:stretch>
                  <a:fillRect l="-1144" r="-1017"/>
                </a:stretch>
              </a:blipFill>
            </p:spPr>
            <p:txBody>
              <a:bodyPr/>
              <a:lstStyle/>
              <a:p>
                <a:r>
                  <a:rPr lang="LID4096">
                    <a:noFill/>
                  </a:rPr>
                  <a:t> </a:t>
                </a:r>
              </a:p>
            </p:txBody>
          </p:sp>
        </mc:Fallback>
      </mc:AlternateContent>
    </p:spTree>
    <p:extLst>
      <p:ext uri="{BB962C8B-B14F-4D97-AF65-F5344CB8AC3E}">
        <p14:creationId xmlns:p14="http://schemas.microsoft.com/office/powerpoint/2010/main" val="38248643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D9808-F9F0-BF9E-BB11-88D5F2388C9A}"/>
              </a:ext>
            </a:extLst>
          </p:cNvPr>
          <p:cNvSpPr>
            <a:spLocks noGrp="1"/>
          </p:cNvSpPr>
          <p:nvPr>
            <p:ph type="title"/>
          </p:nvPr>
        </p:nvSpPr>
        <p:spPr/>
        <p:txBody>
          <a:bodyPr/>
          <a:lstStyle/>
          <a:p>
            <a:r>
              <a:rPr lang="en-US" b="1" dirty="0"/>
              <a:t>List of References</a:t>
            </a:r>
            <a:endParaRPr lang="LID4096" b="1" dirty="0"/>
          </a:p>
        </p:txBody>
      </p:sp>
      <p:sp>
        <p:nvSpPr>
          <p:cNvPr id="3" name="Content Placeholder 2">
            <a:extLst>
              <a:ext uri="{FF2B5EF4-FFF2-40B4-BE49-F238E27FC236}">
                <a16:creationId xmlns:a16="http://schemas.microsoft.com/office/drawing/2014/main" id="{2A93D0A2-CD46-C983-7AA9-01D3E599DE49}"/>
              </a:ext>
            </a:extLst>
          </p:cNvPr>
          <p:cNvSpPr>
            <a:spLocks noGrp="1"/>
          </p:cNvSpPr>
          <p:nvPr>
            <p:ph idx="1"/>
          </p:nvPr>
        </p:nvSpPr>
        <p:spPr/>
        <p:txBody>
          <a:bodyPr>
            <a:normAutofit fontScale="92500"/>
          </a:bodyPr>
          <a:lstStyle/>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C. R. (2011).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Signaling</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theory: A review and assessment.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4905516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25DB-A4E6-903A-60CE-C0A546BC09BC}"/>
              </a:ext>
            </a:extLst>
          </p:cNvPr>
          <p:cNvSpPr>
            <a:spLocks noGrp="1"/>
          </p:cNvSpPr>
          <p:nvPr>
            <p:ph type="title"/>
          </p:nvPr>
        </p:nvSpPr>
        <p:spPr/>
        <p:txBody>
          <a:bodyPr/>
          <a:lstStyle/>
          <a:p>
            <a:r>
              <a:rPr lang="en-US" b="1" dirty="0"/>
              <a:t>List of References</a:t>
            </a:r>
            <a:endParaRPr lang="LID4096" dirty="0"/>
          </a:p>
        </p:txBody>
      </p:sp>
      <p:sp>
        <p:nvSpPr>
          <p:cNvPr id="3" name="Content Placeholder 2">
            <a:extLst>
              <a:ext uri="{FF2B5EF4-FFF2-40B4-BE49-F238E27FC236}">
                <a16:creationId xmlns:a16="http://schemas.microsoft.com/office/drawing/2014/main" id="{C6AB4270-DD96-86D5-0BDF-4F8BB484D05C}"/>
              </a:ext>
            </a:extLst>
          </p:cNvPr>
          <p:cNvSpPr>
            <a:spLocks noGrp="1"/>
          </p:cNvSpPr>
          <p:nvPr>
            <p:ph idx="1"/>
          </p:nvPr>
        </p:nvSpPr>
        <p:spPr/>
        <p:txBody>
          <a:bodyPr/>
          <a:lstStyle/>
          <a:p>
            <a:pPr marL="304800" marR="0" indent="-304800">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Calvet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de la Torre, R., Goyal,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Marmol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&amp; Juan, A. A. (2020). Modern optimization and simulation methods in managerial and business economics: a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Administrative Sciences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Balogh,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Baranyi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M.,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Trautmann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(2022). New Challenges in the Education of Managerial Economics.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Köz</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gazdaság</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-Review of Economic Theory and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19-38.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Coles, J. L., &amp; Li, Z. (2020). Managerial attributes, incentives, and performance.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Review of Corporate Finance Studies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256-301.s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663370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6</a:t>
            </a:r>
          </a:p>
          <a:p>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390</TotalTime>
  <Words>2704</Words>
  <Application>Microsoft Office PowerPoint</Application>
  <PresentationFormat>Widescreen</PresentationFormat>
  <Paragraphs>121</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Cambria Math</vt:lpstr>
      <vt:lpstr>Garamond</vt:lpstr>
      <vt:lpstr>Times New Roman</vt:lpstr>
      <vt:lpstr>Organic</vt:lpstr>
      <vt:lpstr>Managerial Economics</vt:lpstr>
      <vt:lpstr> Lecture Learning Outcome </vt:lpstr>
      <vt:lpstr>Presentation Outline </vt:lpstr>
      <vt:lpstr> Part I:  Introduction to Production Analysis </vt:lpstr>
      <vt:lpstr> Part I:  Introduction to Production Analysis </vt:lpstr>
      <vt:lpstr>  Types of Inputs </vt:lpstr>
      <vt:lpstr>Types of Inputs</vt:lpstr>
      <vt:lpstr>Types of Inputs</vt:lpstr>
      <vt:lpstr>Factors of Production</vt:lpstr>
      <vt:lpstr>Land</vt:lpstr>
      <vt:lpstr>Labour</vt:lpstr>
      <vt:lpstr> Capital </vt:lpstr>
      <vt:lpstr>Enterprise</vt:lpstr>
      <vt:lpstr>Production Function </vt:lpstr>
      <vt:lpstr>Production Function </vt:lpstr>
      <vt:lpstr>Production Function </vt:lpstr>
      <vt:lpstr>Production Function </vt:lpstr>
      <vt:lpstr>Production Function </vt:lpstr>
      <vt:lpstr>Production Function </vt:lpstr>
      <vt:lpstr>PowerPoint Presentation</vt:lpstr>
      <vt:lpstr>Increasing Returns</vt:lpstr>
      <vt:lpstr>Diminishing Returns</vt:lpstr>
      <vt:lpstr>Negative Returns</vt:lpstr>
      <vt:lpstr>Practical Example</vt:lpstr>
      <vt:lpstr>Practical Example</vt:lpstr>
      <vt:lpstr>Solution</vt:lpstr>
      <vt:lpstr>Solution</vt:lpstr>
      <vt:lpstr>Solution</vt:lpstr>
      <vt:lpstr>Characteristics of Isoquants</vt:lpstr>
      <vt:lpstr>Downward Sloping</vt:lpstr>
      <vt:lpstr>Isoquants: An Illustration</vt:lpstr>
      <vt:lpstr> Non-Intersection of Isoquants </vt:lpstr>
      <vt:lpstr> Convex to the origin </vt:lpstr>
      <vt:lpstr>Isoquants: An Illustration</vt:lpstr>
      <vt:lpstr>Higher Isoquant is equal to Higher Output</vt:lpstr>
      <vt:lpstr>Marginal Rate of Technical Substitution (MRTS)</vt:lpstr>
      <vt:lpstr>Marginal Rate of Technical Substitution (MRTS)</vt:lpstr>
      <vt:lpstr>List of References</vt:lpstr>
      <vt:lpstr>List of 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8</cp:revision>
  <dcterms:created xsi:type="dcterms:W3CDTF">2024-09-21T13:44:34Z</dcterms:created>
  <dcterms:modified xsi:type="dcterms:W3CDTF">2024-10-18T02:45:26Z</dcterms:modified>
</cp:coreProperties>
</file>