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9"/>
  </p:notesMasterIdLst>
  <p:sldIdLst>
    <p:sldId id="256" r:id="rId2"/>
    <p:sldId id="257" r:id="rId3"/>
    <p:sldId id="441" r:id="rId4"/>
    <p:sldId id="319" r:id="rId5"/>
    <p:sldId id="406" r:id="rId6"/>
    <p:sldId id="265" r:id="rId7"/>
    <p:sldId id="442" r:id="rId8"/>
    <p:sldId id="443" r:id="rId9"/>
    <p:sldId id="444" r:id="rId10"/>
    <p:sldId id="445" r:id="rId11"/>
    <p:sldId id="446" r:id="rId12"/>
    <p:sldId id="449" r:id="rId13"/>
    <p:sldId id="447" r:id="rId14"/>
    <p:sldId id="448" r:id="rId15"/>
    <p:sldId id="459" r:id="rId16"/>
    <p:sldId id="450" r:id="rId17"/>
    <p:sldId id="460" r:id="rId18"/>
    <p:sldId id="455" r:id="rId19"/>
    <p:sldId id="456" r:id="rId20"/>
    <p:sldId id="457" r:id="rId21"/>
    <p:sldId id="451" r:id="rId22"/>
    <p:sldId id="452" r:id="rId23"/>
    <p:sldId id="453" r:id="rId24"/>
    <p:sldId id="454" r:id="rId25"/>
    <p:sldId id="461" r:id="rId26"/>
    <p:sldId id="462" r:id="rId27"/>
    <p:sldId id="463" r:id="rId28"/>
    <p:sldId id="464" r:id="rId29"/>
    <p:sldId id="467" r:id="rId30"/>
    <p:sldId id="465" r:id="rId31"/>
    <p:sldId id="466" r:id="rId32"/>
    <p:sldId id="468" r:id="rId33"/>
    <p:sldId id="469" r:id="rId34"/>
    <p:sldId id="470" r:id="rId35"/>
    <p:sldId id="471" r:id="rId36"/>
    <p:sldId id="472" r:id="rId37"/>
    <p:sldId id="473" r:id="rId38"/>
    <p:sldId id="474" r:id="rId39"/>
    <p:sldId id="475" r:id="rId40"/>
    <p:sldId id="476" r:id="rId41"/>
    <p:sldId id="477" r:id="rId42"/>
    <p:sldId id="478" r:id="rId43"/>
    <p:sldId id="479" r:id="rId44"/>
    <p:sldId id="480" r:id="rId45"/>
    <p:sldId id="439" r:id="rId46"/>
    <p:sldId id="440" r:id="rId47"/>
    <p:sldId id="36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11/03/2024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11/03/2024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7</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Perfect Competition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Grasp the concepts around the different market structures.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Appreciate the nature of a perfectly competitive market.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E383-3DDF-0FB3-0F94-A1E30E9A614C}"/>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a:t>
            </a:r>
            <a:endParaRPr lang="LID4096" dirty="0"/>
          </a:p>
        </p:txBody>
      </p:sp>
      <p:sp>
        <p:nvSpPr>
          <p:cNvPr id="3" name="Content Placeholder 2">
            <a:extLst>
              <a:ext uri="{FF2B5EF4-FFF2-40B4-BE49-F238E27FC236}">
                <a16:creationId xmlns:a16="http://schemas.microsoft.com/office/drawing/2014/main" id="{48DBEB9C-6F7F-804E-FF87-F734F396F7D4}"/>
              </a:ext>
            </a:extLst>
          </p:cNvPr>
          <p:cNvSpPr>
            <a:spLocks noGrp="1"/>
          </p:cNvSpPr>
          <p:nvPr>
            <p:ph idx="1"/>
          </p:nvPr>
        </p:nvSpPr>
        <p:spPr/>
        <p:txBody>
          <a:bodyPr/>
          <a:lstStyle/>
          <a:p>
            <a:pPr marL="342900" marR="0" lvl="0" indent="-342900" algn="just">
              <a:lnSpc>
                <a:spcPct val="150000"/>
              </a:lnSpc>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the market demand and firms demand under perfect competition.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Determine the pricing and output decisions of a perfectly competitive firm in the short run and long run.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3295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Part I: Nature and Characteristics of Markets and Perfectly Competitive Market</a:t>
            </a:r>
          </a:p>
          <a:p>
            <a:r>
              <a:rPr lang="en-US" dirty="0">
                <a:latin typeface="Arial" panose="020B0604020202020204" pitchFamily="34" charset="0"/>
                <a:cs typeface="Arial" panose="020B0604020202020204" pitchFamily="34" charset="0"/>
              </a:rPr>
              <a:t>Part II: General Market Demand and Firms Under Perfect Competition</a:t>
            </a:r>
          </a:p>
        </p:txBody>
      </p:sp>
    </p:spTree>
    <p:extLst>
      <p:ext uri="{BB962C8B-B14F-4D97-AF65-F5344CB8AC3E}">
        <p14:creationId xmlns:p14="http://schemas.microsoft.com/office/powerpoint/2010/main" val="1332678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D76F-9C83-B6AB-936F-D5408BECC6D9}"/>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br>
              <a:rPr lang="en-US" sz="4400" dirty="0">
                <a:latin typeface="Arial" panose="020B0604020202020204" pitchFamily="34" charset="0"/>
                <a:cs typeface="Arial" panose="020B0604020202020204" pitchFamily="34" charset="0"/>
              </a:rPr>
            </a:br>
            <a:br>
              <a:rPr lang="en-US" sz="4400" dirty="0">
                <a:latin typeface="Arial" panose="020B0604020202020204" pitchFamily="34" charset="0"/>
                <a:cs typeface="Arial" panose="020B0604020202020204" pitchFamily="34" charset="0"/>
              </a:rPr>
            </a:br>
            <a:r>
              <a:rPr lang="en-US" sz="6000" dirty="0">
                <a:latin typeface="Arial" panose="020B0604020202020204" pitchFamily="34" charset="0"/>
                <a:cs typeface="Arial" panose="020B0604020202020204" pitchFamily="34" charset="0"/>
              </a:rPr>
              <a:t>Part I: </a:t>
            </a:r>
            <a:br>
              <a:rPr lang="en-US" sz="6000" dirty="0">
                <a:latin typeface="Arial" panose="020B0604020202020204" pitchFamily="34" charset="0"/>
                <a:cs typeface="Arial" panose="020B0604020202020204" pitchFamily="34" charset="0"/>
              </a:rPr>
            </a:br>
            <a:br>
              <a:rPr lang="en-US" sz="6000" dirty="0">
                <a:effectLst/>
                <a:latin typeface="Calibri" panose="020F0502020204030204" pitchFamily="34" charset="0"/>
                <a:ea typeface="Calibri" panose="020F0502020204030204" pitchFamily="34" charset="0"/>
                <a:cs typeface="Times New Roman" panose="02020603050405020304" pitchFamily="18" charset="0"/>
              </a:rPr>
            </a:br>
            <a:endParaRPr lang="LID4096" sz="6000" dirty="0"/>
          </a:p>
        </p:txBody>
      </p:sp>
      <p:sp>
        <p:nvSpPr>
          <p:cNvPr id="3" name="Content Placeholder 2">
            <a:extLst>
              <a:ext uri="{FF2B5EF4-FFF2-40B4-BE49-F238E27FC236}">
                <a16:creationId xmlns:a16="http://schemas.microsoft.com/office/drawing/2014/main" id="{50D0F2A5-AC0C-10D8-0096-58DFB52AB319}"/>
              </a:ext>
            </a:extLst>
          </p:cNvPr>
          <p:cNvSpPr>
            <a:spLocks noGrp="1"/>
          </p:cNvSpPr>
          <p:nvPr>
            <p:ph idx="1"/>
          </p:nvPr>
        </p:nvSpPr>
        <p:spPr/>
        <p:txBody>
          <a:bodyPr>
            <a:normAutofit/>
          </a:bodyPr>
          <a:lstStyle/>
          <a:p>
            <a:r>
              <a:rPr lang="en-US" sz="2800" dirty="0">
                <a:latin typeface="Arial" panose="020B0604020202020204" pitchFamily="34" charset="0"/>
                <a:cs typeface="Arial" panose="020B0604020202020204" pitchFamily="34" charset="0"/>
              </a:rPr>
              <a:t>Nature and Characteristics of Markets and Perfectly Competitive Market</a:t>
            </a:r>
          </a:p>
          <a:p>
            <a:endParaRPr lang="LID4096" dirty="0"/>
          </a:p>
        </p:txBody>
      </p:sp>
    </p:spTree>
    <p:extLst>
      <p:ext uri="{BB962C8B-B14F-4D97-AF65-F5344CB8AC3E}">
        <p14:creationId xmlns:p14="http://schemas.microsoft.com/office/powerpoint/2010/main" val="2966408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8218-CB7A-0E54-C7A6-76D77812B85E}"/>
              </a:ext>
            </a:extLst>
          </p:cNvPr>
          <p:cNvSpPr>
            <a:spLocks noGrp="1"/>
          </p:cNvSpPr>
          <p:nvPr>
            <p:ph type="title"/>
          </p:nvPr>
        </p:nvSpPr>
        <p:spPr>
          <a:xfrm>
            <a:off x="936813" y="797860"/>
            <a:ext cx="9601196" cy="1631575"/>
          </a:xfrm>
        </p:spPr>
        <p:txBody>
          <a:bodyPr>
            <a:normAutofit fontScale="90000"/>
          </a:bodyPr>
          <a:lstStyle/>
          <a:p>
            <a:br>
              <a:rPr lang="en-US" sz="4400" dirty="0">
                <a:latin typeface="Arial" panose="020B0604020202020204" pitchFamily="34" charset="0"/>
                <a:cs typeface="Arial" panose="020B0604020202020204" pitchFamily="34" charset="0"/>
              </a:rPr>
            </a:br>
            <a:r>
              <a:rPr lang="en-US" sz="4000" dirty="0">
                <a:latin typeface="Arial" panose="020B0604020202020204" pitchFamily="34" charset="0"/>
                <a:cs typeface="Arial" panose="020B0604020202020204" pitchFamily="34" charset="0"/>
              </a:rPr>
              <a:t>Part I: </a:t>
            </a:r>
            <a:br>
              <a:rPr lang="en-US" sz="4400" dirty="0">
                <a:latin typeface="Arial" panose="020B0604020202020204" pitchFamily="34" charset="0"/>
                <a:cs typeface="Arial" panose="020B0604020202020204" pitchFamily="34" charset="0"/>
              </a:rPr>
            </a:b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Introduction to Markets</a:t>
            </a:r>
            <a:br>
              <a:rPr lang="en-US" sz="4000" dirty="0">
                <a:effectLst/>
                <a:latin typeface="Calibri" panose="020F0502020204030204" pitchFamily="34" charset="0"/>
                <a:ea typeface="Calibri" panose="020F0502020204030204" pitchFamily="34" charset="0"/>
                <a:cs typeface="Times New Roman" panose="02020603050405020304" pitchFamily="18" charset="0"/>
              </a:rPr>
            </a:br>
            <a:endParaRPr lang="en-US"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41B6C7C-149A-0ECD-FC64-80144744566B}"/>
              </a:ext>
            </a:extLst>
          </p:cNvPr>
          <p:cNvSpPr>
            <a:spLocks noGrp="1"/>
          </p:cNvSpPr>
          <p:nvPr>
            <p:ph idx="1"/>
          </p:nvPr>
        </p:nvSpPr>
        <p:spPr/>
        <p:txBody>
          <a:bodyPr>
            <a:normAutofit/>
          </a:bodyPr>
          <a:lstStyle/>
          <a:p>
            <a:pPr marL="0" marR="0" algn="just">
              <a:lnSpc>
                <a:spcPct val="150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Understanding market dynamics is one of the most important critical concepts in economics. A market is an institutional relationship between sellers and buyers. </a:t>
            </a:r>
          </a:p>
          <a:p>
            <a:pPr marL="0" marR="0" algn="just">
              <a:lnSpc>
                <a:spcPct val="150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Through mutual interaction, buyers and sellers reach a mutually agreeable price. The interaction can be in person or thorough virtual means like telephone or the internet. </a:t>
            </a:r>
          </a:p>
          <a:p>
            <a:endParaRPr lang="LID4096"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4390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7296E-C5A7-6947-7040-F2F39F87499C}"/>
              </a:ext>
            </a:extLst>
          </p:cNvPr>
          <p:cNvSpPr>
            <a:spLocks noGrp="1"/>
          </p:cNvSpPr>
          <p:nvPr>
            <p:ph type="title"/>
          </p:nvPr>
        </p:nvSpPr>
        <p:spPr/>
        <p:txBody>
          <a:bodyPr>
            <a:normAutofit fontScale="90000"/>
          </a:bodyPr>
          <a:lstStyle/>
          <a:p>
            <a:br>
              <a:rPr lang="en-US" sz="44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Introduction to Markets</a:t>
            </a:r>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71C5AC3C-F8AC-A36A-1FCA-ABCA5A10302E}"/>
              </a:ext>
            </a:extLst>
          </p:cNvPr>
          <p:cNvSpPr>
            <a:spLocks noGrp="1"/>
          </p:cNvSpPr>
          <p:nvPr>
            <p:ph idx="1"/>
          </p:nvPr>
        </p:nvSpPr>
        <p:spPr/>
        <p:txBody>
          <a:bodyPr/>
          <a:lstStyle/>
          <a:p>
            <a:pPr marL="0" marR="0" algn="just">
              <a:lnSpc>
                <a:spcPct val="150000"/>
              </a:lnSpc>
              <a:spcAft>
                <a:spcPts val="800"/>
              </a:spcAft>
            </a:pPr>
            <a:r>
              <a:rPr lang="en-GB" sz="3200" dirty="0">
                <a:effectLst/>
                <a:latin typeface="Times New Roman" panose="02020603050405020304" pitchFamily="18" charset="0"/>
                <a:ea typeface="Calibri" panose="020F0502020204030204" pitchFamily="34" charset="0"/>
                <a:cs typeface="Times New Roman" panose="02020603050405020304" pitchFamily="18" charset="0"/>
              </a:rPr>
              <a:t>A market is therefore key in determining the price at which a particular commodity will be bought or sold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00633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03657-5744-C9BF-09DB-E6EDF187B745}"/>
              </a:ext>
            </a:extLst>
          </p:cNvPr>
          <p:cNvSpPr>
            <a:spLocks noGrp="1"/>
          </p:cNvSpPr>
          <p:nvPr>
            <p:ph type="title"/>
          </p:nvPr>
        </p:nvSpPr>
        <p:spPr/>
        <p:txBody>
          <a:bodyPr>
            <a:normAutofit fontScale="90000"/>
          </a:bodyPr>
          <a:lstStyle/>
          <a:p>
            <a:br>
              <a:rPr lang="en-US" sz="44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Market Characteristics:</a:t>
            </a:r>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6B5D257A-7826-BAB0-E0C6-028CF182644C}"/>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 is critical to understand what a market is and its unique characteristics.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Market morphology therefore describes the key market structures and characteristics of these structures and help us to understand more about the markets. Based on these, markets can be defined based on the following characteristics.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78062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DFC5B-50DA-C34E-6B81-7E49AD80A378}"/>
              </a:ext>
            </a:extLst>
          </p:cNvPr>
          <p:cNvSpPr>
            <a:spLocks noGrp="1"/>
          </p:cNvSpPr>
          <p:nvPr>
            <p:ph type="title"/>
          </p:nvPr>
        </p:nvSpPr>
        <p:spPr/>
        <p:txBody>
          <a:bodyPr>
            <a:normAutofit fontScale="90000"/>
          </a:bodyPr>
          <a:lstStyle/>
          <a:p>
            <a:br>
              <a:rPr lang="en-US" dirty="0"/>
            </a:br>
            <a:r>
              <a:rPr lang="en-US" dirty="0"/>
              <a:t>1. Nature of Competition</a:t>
            </a:r>
            <a:br>
              <a:rPr lang="en-US" dirty="0"/>
            </a:br>
            <a:endParaRPr lang="LID4096" dirty="0"/>
          </a:p>
        </p:txBody>
      </p:sp>
      <p:sp>
        <p:nvSpPr>
          <p:cNvPr id="3" name="Content Placeholder 2">
            <a:extLst>
              <a:ext uri="{FF2B5EF4-FFF2-40B4-BE49-F238E27FC236}">
                <a16:creationId xmlns:a16="http://schemas.microsoft.com/office/drawing/2014/main" id="{CE6C256E-54C2-0BE9-BF02-636E3B1EC7B4}"/>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generally refers to the distribution, size and number of sellers in the market. A possible market is one with a large number of sellers where each individual seller is small.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Think about a large shopping mall with various types of shops in it. Alternatively, there is also a market with one large player without any competitors. This normally applies to large utility firms for water or electricity which are a monopoly.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29236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97E74-F4A4-56CB-BA3B-F68D96E865E2}"/>
              </a:ext>
            </a:extLst>
          </p:cNvPr>
          <p:cNvSpPr>
            <a:spLocks noGrp="1"/>
          </p:cNvSpPr>
          <p:nvPr>
            <p:ph type="title"/>
          </p:nvPr>
        </p:nvSpPr>
        <p:spPr/>
        <p:txBody>
          <a:bodyPr>
            <a:normAutofit/>
          </a:bodyPr>
          <a:lstStyle/>
          <a:p>
            <a:r>
              <a:rPr lang="en-US" sz="4000" dirty="0"/>
              <a:t>2. Nature of Product</a:t>
            </a:r>
            <a:endParaRPr lang="LID4096" sz="4000" dirty="0"/>
          </a:p>
        </p:txBody>
      </p:sp>
      <p:sp>
        <p:nvSpPr>
          <p:cNvPr id="3" name="Content Placeholder 2">
            <a:extLst>
              <a:ext uri="{FF2B5EF4-FFF2-40B4-BE49-F238E27FC236}">
                <a16:creationId xmlns:a16="http://schemas.microsoft.com/office/drawing/2014/main" id="{BED732BE-50AA-446C-D2B4-1628F205C88F}"/>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refers to whether a product is differentiated or homogeneous. A market where sellers produce a similar product can be treated as homogenous while the one where products are different among different sellers is considered differentiated.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Homogenous goods can also be treated as perfect substitutes while differentiated goods may differ in packaging, size, quality etc.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92816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36489-1E4B-7321-FD0F-6D711D068F11}"/>
              </a:ext>
            </a:extLst>
          </p:cNvPr>
          <p:cNvSpPr>
            <a:spLocks noGrp="1"/>
          </p:cNvSpPr>
          <p:nvPr>
            <p:ph type="title"/>
          </p:nvPr>
        </p:nvSpPr>
        <p:spPr/>
        <p:txBody>
          <a:bodyPr>
            <a:normAutofit/>
          </a:bodyPr>
          <a:lstStyle/>
          <a:p>
            <a:r>
              <a:rPr lang="en-US" sz="4000" dirty="0"/>
              <a:t>3. Freedom of Entry or Exit</a:t>
            </a:r>
            <a:endParaRPr lang="LID4096" sz="4000" dirty="0"/>
          </a:p>
        </p:txBody>
      </p:sp>
      <p:sp>
        <p:nvSpPr>
          <p:cNvPr id="3" name="Content Placeholder 2">
            <a:extLst>
              <a:ext uri="{FF2B5EF4-FFF2-40B4-BE49-F238E27FC236}">
                <a16:creationId xmlns:a16="http://schemas.microsoft.com/office/drawing/2014/main" id="{4567D3D0-5F59-7A38-D846-266DFEC4F3C2}"/>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Some markets are difficult to enter because they are specialized. Would be potential players face financial restrictions, legal hurdles and technological constraints. </a:t>
            </a:r>
          </a:p>
          <a:p>
            <a:r>
              <a:rPr lang="en-US" sz="2000" dirty="0">
                <a:effectLst/>
                <a:latin typeface="Times New Roman" panose="02020603050405020304" pitchFamily="18" charset="0"/>
                <a:ea typeface="Calibri" panose="020F0502020204030204" pitchFamily="34" charset="0"/>
              </a:rPr>
              <a:t>For example, establishing a new telecommunication company is not easy because of the technological constraints, financial hurdles and regulatory hurdles a company has to face.</a:t>
            </a:r>
            <a:endParaRPr lang="LID4096" sz="2000" dirty="0"/>
          </a:p>
        </p:txBody>
      </p:sp>
    </p:spTree>
    <p:extLst>
      <p:ext uri="{BB962C8B-B14F-4D97-AF65-F5344CB8AC3E}">
        <p14:creationId xmlns:p14="http://schemas.microsoft.com/office/powerpoint/2010/main" val="1140596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FDACF-2AEF-D1CD-A0A9-B9B78E04038D}"/>
              </a:ext>
            </a:extLst>
          </p:cNvPr>
          <p:cNvSpPr>
            <a:spLocks noGrp="1"/>
          </p:cNvSpPr>
          <p:nvPr>
            <p:ph type="title"/>
          </p:nvPr>
        </p:nvSpPr>
        <p:spPr/>
        <p:txBody>
          <a:bodyPr/>
          <a:lstStyle/>
          <a:p>
            <a:r>
              <a:rPr lang="en-US" sz="4400" dirty="0"/>
              <a:t>3. Freedom of Entry or Exit</a:t>
            </a:r>
            <a:endParaRPr lang="LID4096" dirty="0"/>
          </a:p>
        </p:txBody>
      </p:sp>
      <p:sp>
        <p:nvSpPr>
          <p:cNvPr id="3" name="Content Placeholder 2">
            <a:extLst>
              <a:ext uri="{FF2B5EF4-FFF2-40B4-BE49-F238E27FC236}">
                <a16:creationId xmlns:a16="http://schemas.microsoft.com/office/drawing/2014/main" id="{2C1F563B-0DA8-B660-A84E-83955A9124E5}"/>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These hurdles create a small group of players in the short run but this can be mitigated in the long run as companies find innovative ways of overcoming these barriers to entry.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87168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673F8-5C03-E609-0DDD-B53984A3FCD6}"/>
              </a:ext>
            </a:extLst>
          </p:cNvPr>
          <p:cNvSpPr>
            <a:spLocks noGrp="1"/>
          </p:cNvSpPr>
          <p:nvPr>
            <p:ph type="title"/>
          </p:nvPr>
        </p:nvSpPr>
        <p:spPr/>
        <p:txBody>
          <a:bodyPr>
            <a:normAutofit/>
          </a:bodyPr>
          <a:lstStyle/>
          <a:p>
            <a:r>
              <a:rPr lang="en-US" sz="4000" dirty="0"/>
              <a:t>4. Size and Number of Buyers</a:t>
            </a:r>
            <a:endParaRPr lang="LID4096" sz="4000" dirty="0"/>
          </a:p>
        </p:txBody>
      </p:sp>
      <p:sp>
        <p:nvSpPr>
          <p:cNvPr id="3" name="Content Placeholder 2">
            <a:extLst>
              <a:ext uri="{FF2B5EF4-FFF2-40B4-BE49-F238E27FC236}">
                <a16:creationId xmlns:a16="http://schemas.microsoft.com/office/drawing/2014/main" id="{4DC0E7E0-A7B8-4039-8F75-A8FD61DED0F4}"/>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A typical market consists of two main parties; buyers and sellers. A market can also be defined in terms of number of buyers. </a:t>
            </a:r>
          </a:p>
          <a:p>
            <a:r>
              <a:rPr lang="en-US" sz="2800" dirty="0">
                <a:effectLst/>
                <a:latin typeface="Times New Roman" panose="02020603050405020304" pitchFamily="18" charset="0"/>
                <a:ea typeface="Calibri" panose="020F0502020204030204" pitchFamily="34" charset="0"/>
              </a:rPr>
              <a:t>A typical market will consist of many small individual buyers but their total sum number is large. </a:t>
            </a:r>
            <a:endParaRPr lang="LID4096" sz="2800" dirty="0"/>
          </a:p>
        </p:txBody>
      </p:sp>
    </p:spTree>
    <p:extLst>
      <p:ext uri="{BB962C8B-B14F-4D97-AF65-F5344CB8AC3E}">
        <p14:creationId xmlns:p14="http://schemas.microsoft.com/office/powerpoint/2010/main" val="3586233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9C39A-80FB-B1B9-B464-45EA7560D201}"/>
              </a:ext>
            </a:extLst>
          </p:cNvPr>
          <p:cNvSpPr>
            <a:spLocks noGrp="1"/>
          </p:cNvSpPr>
          <p:nvPr>
            <p:ph type="title"/>
          </p:nvPr>
        </p:nvSpPr>
        <p:spPr/>
        <p:txBody>
          <a:bodyPr/>
          <a:lstStyle/>
          <a:p>
            <a:r>
              <a:rPr lang="en-US" sz="4400" dirty="0"/>
              <a:t>4. Size and Number of Buyers</a:t>
            </a:r>
            <a:endParaRPr lang="LID4096" dirty="0"/>
          </a:p>
        </p:txBody>
      </p:sp>
      <p:sp>
        <p:nvSpPr>
          <p:cNvPr id="3" name="Content Placeholder 2">
            <a:extLst>
              <a:ext uri="{FF2B5EF4-FFF2-40B4-BE49-F238E27FC236}">
                <a16:creationId xmlns:a16="http://schemas.microsoft.com/office/drawing/2014/main" id="{2390562B-4020-7167-42E1-2D260670F20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market with many sellers and buyers is considered to be evenly balanced between the two.</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However, in an exceptional case where the number of buyers is small but their individual size is big, it can be considered to be a buyers’ market since the market is controlled by buyers’ preferences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02572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D174E-D955-AEFE-9309-FDFD7B4BAD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3FED54-B3AB-FB73-0CE7-47F6306000B5}"/>
              </a:ext>
            </a:extLst>
          </p:cNvPr>
          <p:cNvSpPr>
            <a:spLocks noGrp="1"/>
          </p:cNvSpPr>
          <p:nvPr>
            <p:ph type="title"/>
          </p:nvPr>
        </p:nvSpPr>
        <p:spPr>
          <a:xfrm>
            <a:off x="1295402" y="982133"/>
            <a:ext cx="9601196" cy="489406"/>
          </a:xfrm>
        </p:spPr>
        <p:txBody>
          <a:bodyPr>
            <a:normAutofit fontScale="90000"/>
          </a:bodyPr>
          <a:lstStyle/>
          <a:p>
            <a:r>
              <a:rPr lang="en-US" dirty="0"/>
              <a:t>An Illustration of Market Characteristics</a:t>
            </a:r>
            <a:endParaRPr lang="LID4096" dirty="0"/>
          </a:p>
        </p:txBody>
      </p:sp>
      <p:pic>
        <p:nvPicPr>
          <p:cNvPr id="9" name="Content Placeholder 8">
            <a:extLst>
              <a:ext uri="{FF2B5EF4-FFF2-40B4-BE49-F238E27FC236}">
                <a16:creationId xmlns:a16="http://schemas.microsoft.com/office/drawing/2014/main" id="{49A5EAA4-C786-1F77-1438-0BFB07492EC8}"/>
              </a:ext>
            </a:extLst>
          </p:cNvPr>
          <p:cNvPicPr>
            <a:picLocks noGrp="1" noChangeAspect="1"/>
          </p:cNvPicPr>
          <p:nvPr>
            <p:ph idx="1"/>
          </p:nvPr>
        </p:nvPicPr>
        <p:blipFill>
          <a:blip r:embed="rId2"/>
          <a:stretch>
            <a:fillRect/>
          </a:stretch>
        </p:blipFill>
        <p:spPr>
          <a:xfrm>
            <a:off x="1337429" y="1471539"/>
            <a:ext cx="9517142" cy="1413556"/>
          </a:xfrm>
        </p:spPr>
      </p:pic>
      <p:pic>
        <p:nvPicPr>
          <p:cNvPr id="11" name="Picture 10">
            <a:extLst>
              <a:ext uri="{FF2B5EF4-FFF2-40B4-BE49-F238E27FC236}">
                <a16:creationId xmlns:a16="http://schemas.microsoft.com/office/drawing/2014/main" id="{8EF61943-46A6-21FD-F622-E629A03DCD5B}"/>
              </a:ext>
            </a:extLst>
          </p:cNvPr>
          <p:cNvPicPr>
            <a:picLocks noChangeAspect="1"/>
          </p:cNvPicPr>
          <p:nvPr/>
        </p:nvPicPr>
        <p:blipFill>
          <a:blip r:embed="rId3"/>
          <a:stretch>
            <a:fillRect/>
          </a:stretch>
        </p:blipFill>
        <p:spPr>
          <a:xfrm>
            <a:off x="1534772" y="2885095"/>
            <a:ext cx="9361826" cy="1771746"/>
          </a:xfrm>
          <a:prstGeom prst="rect">
            <a:avLst/>
          </a:prstGeom>
        </p:spPr>
      </p:pic>
    </p:spTree>
    <p:extLst>
      <p:ext uri="{BB962C8B-B14F-4D97-AF65-F5344CB8AC3E}">
        <p14:creationId xmlns:p14="http://schemas.microsoft.com/office/powerpoint/2010/main" val="1302396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50FDF-E883-3ED8-AE74-D97377BC3AD4}"/>
              </a:ext>
            </a:extLst>
          </p:cNvPr>
          <p:cNvSpPr>
            <a:spLocks noGrp="1"/>
          </p:cNvSpPr>
          <p:nvPr>
            <p:ph type="title"/>
          </p:nvPr>
        </p:nvSpPr>
        <p:spPr>
          <a:xfrm>
            <a:off x="1295402" y="579175"/>
            <a:ext cx="9601196" cy="627456"/>
          </a:xfrm>
        </p:spPr>
        <p:txBody>
          <a:bodyPr>
            <a:normAutofit fontScale="90000"/>
          </a:bodyPr>
          <a:lstStyle/>
          <a:p>
            <a:r>
              <a:rPr lang="en-US" dirty="0"/>
              <a:t>An Illustration of Market Characteristics</a:t>
            </a:r>
            <a:endParaRPr lang="LID4096" dirty="0"/>
          </a:p>
        </p:txBody>
      </p:sp>
      <p:sp>
        <p:nvSpPr>
          <p:cNvPr id="7" name="Content Placeholder 6">
            <a:extLst>
              <a:ext uri="{FF2B5EF4-FFF2-40B4-BE49-F238E27FC236}">
                <a16:creationId xmlns:a16="http://schemas.microsoft.com/office/drawing/2014/main" id="{1A2CACE1-8661-9050-4B06-4818EC53DDD9}"/>
              </a:ext>
            </a:extLst>
          </p:cNvPr>
          <p:cNvSpPr>
            <a:spLocks noGrp="1"/>
          </p:cNvSpPr>
          <p:nvPr>
            <p:ph idx="1"/>
          </p:nvPr>
        </p:nvSpPr>
        <p:spPr/>
        <p:txBody>
          <a:bodyPr/>
          <a:lstStyle/>
          <a:p>
            <a:endParaRPr lang="LID4096" dirty="0"/>
          </a:p>
        </p:txBody>
      </p:sp>
      <p:pic>
        <p:nvPicPr>
          <p:cNvPr id="9" name="Picture 8">
            <a:extLst>
              <a:ext uri="{FF2B5EF4-FFF2-40B4-BE49-F238E27FC236}">
                <a16:creationId xmlns:a16="http://schemas.microsoft.com/office/drawing/2014/main" id="{E0D2A84B-E6A7-4053-3D7E-8F383A1DC1BF}"/>
              </a:ext>
            </a:extLst>
          </p:cNvPr>
          <p:cNvPicPr>
            <a:picLocks noChangeAspect="1"/>
          </p:cNvPicPr>
          <p:nvPr/>
        </p:nvPicPr>
        <p:blipFill>
          <a:blip r:embed="rId2"/>
          <a:stretch>
            <a:fillRect/>
          </a:stretch>
        </p:blipFill>
        <p:spPr>
          <a:xfrm>
            <a:off x="1089072" y="1153037"/>
            <a:ext cx="10013854" cy="1444620"/>
          </a:xfrm>
          <a:prstGeom prst="rect">
            <a:avLst/>
          </a:prstGeom>
        </p:spPr>
      </p:pic>
      <p:pic>
        <p:nvPicPr>
          <p:cNvPr id="11" name="Picture 10">
            <a:extLst>
              <a:ext uri="{FF2B5EF4-FFF2-40B4-BE49-F238E27FC236}">
                <a16:creationId xmlns:a16="http://schemas.microsoft.com/office/drawing/2014/main" id="{BF992C94-653E-7FFB-0ACF-98690A9B45E1}"/>
              </a:ext>
            </a:extLst>
          </p:cNvPr>
          <p:cNvPicPr>
            <a:picLocks noChangeAspect="1"/>
          </p:cNvPicPr>
          <p:nvPr/>
        </p:nvPicPr>
        <p:blipFill>
          <a:blip r:embed="rId3"/>
          <a:stretch>
            <a:fillRect/>
          </a:stretch>
        </p:blipFill>
        <p:spPr>
          <a:xfrm>
            <a:off x="1089072" y="2556932"/>
            <a:ext cx="10421056" cy="2083325"/>
          </a:xfrm>
          <a:prstGeom prst="rect">
            <a:avLst/>
          </a:prstGeom>
        </p:spPr>
      </p:pic>
    </p:spTree>
    <p:extLst>
      <p:ext uri="{BB962C8B-B14F-4D97-AF65-F5344CB8AC3E}">
        <p14:creationId xmlns:p14="http://schemas.microsoft.com/office/powerpoint/2010/main" val="812791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DE7EC-B622-A622-0908-D1E1513D7F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F597AA-D70B-2028-89D7-87B90FDB11E0}"/>
              </a:ext>
            </a:extLst>
          </p:cNvPr>
          <p:cNvSpPr>
            <a:spLocks noGrp="1"/>
          </p:cNvSpPr>
          <p:nvPr>
            <p:ph type="title"/>
          </p:nvPr>
        </p:nvSpPr>
        <p:spPr>
          <a:xfrm>
            <a:off x="1295402" y="622170"/>
            <a:ext cx="9601196" cy="845893"/>
          </a:xfrm>
        </p:spPr>
        <p:txBody>
          <a:bodyPr/>
          <a:lstStyle/>
          <a:p>
            <a:r>
              <a:rPr lang="en-US" dirty="0"/>
              <a:t>An Illustration of Market Characteristics</a:t>
            </a:r>
            <a:endParaRPr lang="LID4096" dirty="0"/>
          </a:p>
        </p:txBody>
      </p:sp>
      <p:pic>
        <p:nvPicPr>
          <p:cNvPr id="6" name="Content Placeholder 5">
            <a:extLst>
              <a:ext uri="{FF2B5EF4-FFF2-40B4-BE49-F238E27FC236}">
                <a16:creationId xmlns:a16="http://schemas.microsoft.com/office/drawing/2014/main" id="{61B74A16-2804-38FC-057D-0E7087F088F9}"/>
              </a:ext>
            </a:extLst>
          </p:cNvPr>
          <p:cNvPicPr>
            <a:picLocks noGrp="1" noChangeAspect="1"/>
          </p:cNvPicPr>
          <p:nvPr>
            <p:ph idx="1"/>
          </p:nvPr>
        </p:nvPicPr>
        <p:blipFill>
          <a:blip r:embed="rId2"/>
          <a:stretch>
            <a:fillRect/>
          </a:stretch>
        </p:blipFill>
        <p:spPr>
          <a:xfrm>
            <a:off x="1295402" y="1399045"/>
            <a:ext cx="9601196" cy="1391289"/>
          </a:xfrm>
          <a:prstGeom prst="rect">
            <a:avLst/>
          </a:prstGeom>
        </p:spPr>
      </p:pic>
      <p:pic>
        <p:nvPicPr>
          <p:cNvPr id="8" name="Picture 7">
            <a:extLst>
              <a:ext uri="{FF2B5EF4-FFF2-40B4-BE49-F238E27FC236}">
                <a16:creationId xmlns:a16="http://schemas.microsoft.com/office/drawing/2014/main" id="{F976AA6A-DD48-B656-947D-E33CFFF00314}"/>
              </a:ext>
            </a:extLst>
          </p:cNvPr>
          <p:cNvPicPr>
            <a:picLocks noChangeAspect="1"/>
          </p:cNvPicPr>
          <p:nvPr/>
        </p:nvPicPr>
        <p:blipFill>
          <a:blip r:embed="rId3"/>
          <a:stretch>
            <a:fillRect/>
          </a:stretch>
        </p:blipFill>
        <p:spPr>
          <a:xfrm>
            <a:off x="1400397" y="2790334"/>
            <a:ext cx="9393293" cy="1979629"/>
          </a:xfrm>
          <a:prstGeom prst="rect">
            <a:avLst/>
          </a:prstGeom>
        </p:spPr>
      </p:pic>
    </p:spTree>
    <p:extLst>
      <p:ext uri="{BB962C8B-B14F-4D97-AF65-F5344CB8AC3E}">
        <p14:creationId xmlns:p14="http://schemas.microsoft.com/office/powerpoint/2010/main" val="1511494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310A2-4AA6-9EDC-8D64-EA4685447A48}"/>
              </a:ext>
            </a:extLst>
          </p:cNvPr>
          <p:cNvSpPr>
            <a:spLocks noGrp="1"/>
          </p:cNvSpPr>
          <p:nvPr>
            <p:ph type="title"/>
          </p:nvPr>
        </p:nvSpPr>
        <p:spPr/>
        <p:txBody>
          <a:bodyPr>
            <a:normAutofit/>
          </a:bodyPr>
          <a:lstStyle/>
          <a:p>
            <a:r>
              <a:rPr lang="en-US" dirty="0"/>
              <a:t>Definition: Perfect Competition</a:t>
            </a:r>
            <a:endParaRPr lang="LID4096" dirty="0"/>
          </a:p>
        </p:txBody>
      </p:sp>
      <p:sp>
        <p:nvSpPr>
          <p:cNvPr id="3" name="Content Placeholder 2">
            <a:extLst>
              <a:ext uri="{FF2B5EF4-FFF2-40B4-BE49-F238E27FC236}">
                <a16:creationId xmlns:a16="http://schemas.microsoft.com/office/drawing/2014/main" id="{1ECF333C-2B14-94FD-04C0-343655DA48F6}"/>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Perfect competition is the most common type of market that exists in the world today.</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In a number of markets, the buyers and sellers are usually quite many with none of these controlling the market. The exit or entry of either does not have an impact on the market and remains unnoticeable.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116293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032E5-0C5C-BB67-01DD-85178BC164FF}"/>
              </a:ext>
            </a:extLst>
          </p:cNvPr>
          <p:cNvSpPr>
            <a:spLocks noGrp="1"/>
          </p:cNvSpPr>
          <p:nvPr>
            <p:ph type="title"/>
          </p:nvPr>
        </p:nvSpPr>
        <p:spPr/>
        <p:txBody>
          <a:bodyPr>
            <a:normAutofit fontScale="90000"/>
          </a:bodyPr>
          <a:lstStyle/>
          <a:p>
            <a:br>
              <a:rPr lang="en-US" dirty="0"/>
            </a:br>
            <a:r>
              <a:rPr lang="en-US" dirty="0"/>
              <a:t>Characteristics I:</a:t>
            </a:r>
            <a:br>
              <a:rPr lang="en-US" dirty="0"/>
            </a:br>
            <a:r>
              <a:rPr lang="en-GB" sz="3600" i="1" dirty="0">
                <a:effectLst/>
                <a:latin typeface="Times New Roman" panose="02020603050405020304" pitchFamily="18" charset="0"/>
                <a:ea typeface="Calibri" panose="020F0502020204030204" pitchFamily="34" charset="0"/>
                <a:cs typeface="Times New Roman" panose="02020603050405020304" pitchFamily="18" charset="0"/>
              </a:rPr>
              <a:t>Prescence of Large Number of Buyers and Sellers</a:t>
            </a:r>
            <a:br>
              <a:rPr lang="en-GB" sz="3600" dirty="0">
                <a:effectLst/>
                <a:latin typeface="Calibri" panose="020F0502020204030204" pitchFamily="34" charset="0"/>
                <a:ea typeface="Calibri" panose="020F0502020204030204" pitchFamily="34" charset="0"/>
                <a:cs typeface="Times New Roman" panose="02020603050405020304" pitchFamily="18" charset="0"/>
              </a:rPr>
            </a:br>
            <a:endParaRPr lang="LID4096" sz="3600" dirty="0"/>
          </a:p>
        </p:txBody>
      </p:sp>
      <p:sp>
        <p:nvSpPr>
          <p:cNvPr id="3" name="Content Placeholder 2">
            <a:extLst>
              <a:ext uri="{FF2B5EF4-FFF2-40B4-BE49-F238E27FC236}">
                <a16:creationId xmlns:a16="http://schemas.microsoft.com/office/drawing/2014/main" id="{A5412D29-A744-3AA0-53FC-E0F532486CAF}"/>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Generally, there are many suppliers in the market each being of small stature, relative to the overall size of the market.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market has numerous players such that the exit or entry of either a buyer or seller does not impact on the overall composition of the market. Any movement among the players does not exert influence on the market.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492377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C821A-1E77-02AB-E951-A9FAD598F61C}"/>
              </a:ext>
            </a:extLst>
          </p:cNvPr>
          <p:cNvSpPr>
            <a:spLocks noGrp="1"/>
          </p:cNvSpPr>
          <p:nvPr>
            <p:ph type="title"/>
          </p:nvPr>
        </p:nvSpPr>
        <p:spPr/>
        <p:txBody>
          <a:bodyPr>
            <a:normAutofit/>
          </a:bodyPr>
          <a:lstStyle/>
          <a:p>
            <a:r>
              <a:rPr lang="en-US" dirty="0"/>
              <a:t>Characteristics II:</a:t>
            </a:r>
            <a:br>
              <a:rPr lang="en-US" dirty="0"/>
            </a:br>
            <a:r>
              <a:rPr lang="en-GB" sz="3100" i="1" dirty="0">
                <a:effectLst/>
                <a:latin typeface="Times New Roman" panose="02020603050405020304" pitchFamily="18" charset="0"/>
                <a:ea typeface="Calibri" panose="020F0502020204030204" pitchFamily="34" charset="0"/>
                <a:cs typeface="Times New Roman" panose="02020603050405020304" pitchFamily="18" charset="0"/>
              </a:rPr>
              <a:t>Homogenous Products</a:t>
            </a:r>
            <a:endParaRPr lang="LID4096" sz="3100" dirty="0"/>
          </a:p>
        </p:txBody>
      </p:sp>
      <p:sp>
        <p:nvSpPr>
          <p:cNvPr id="3" name="Content Placeholder 2">
            <a:extLst>
              <a:ext uri="{FF2B5EF4-FFF2-40B4-BE49-F238E27FC236}">
                <a16:creationId xmlns:a16="http://schemas.microsoft.com/office/drawing/2014/main" id="{188C5EA5-3279-8208-8B12-1F96366B2EBF}"/>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When products being sold in the market are identical or similar in nature, buyers are unable to discern the product of one buyer firm from another. </a:t>
            </a:r>
          </a:p>
          <a:p>
            <a:r>
              <a:rPr lang="en-US" dirty="0">
                <a:effectLst/>
                <a:latin typeface="Times New Roman" panose="02020603050405020304" pitchFamily="18" charset="0"/>
                <a:ea typeface="Calibri" panose="020F0502020204030204" pitchFamily="34" charset="0"/>
              </a:rPr>
              <a:t>This normally applies to generic and unbranded products. </a:t>
            </a:r>
            <a:endParaRPr lang="LID4096" dirty="0"/>
          </a:p>
        </p:txBody>
      </p:sp>
    </p:spTree>
    <p:extLst>
      <p:ext uri="{BB962C8B-B14F-4D97-AF65-F5344CB8AC3E}">
        <p14:creationId xmlns:p14="http://schemas.microsoft.com/office/powerpoint/2010/main" val="985401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C9CEA-FD7D-2118-DDE5-77186CF28696}"/>
              </a:ext>
            </a:extLst>
          </p:cNvPr>
          <p:cNvSpPr>
            <a:spLocks noGrp="1"/>
          </p:cNvSpPr>
          <p:nvPr>
            <p:ph type="title"/>
          </p:nvPr>
        </p:nvSpPr>
        <p:spPr/>
        <p:txBody>
          <a:bodyPr/>
          <a:lstStyle/>
          <a:p>
            <a:r>
              <a:rPr lang="en-US" dirty="0"/>
              <a:t>Characteristics II:</a:t>
            </a:r>
            <a:br>
              <a:rPr lang="en-US" dirty="0"/>
            </a:br>
            <a:r>
              <a:rPr lang="en-GB" sz="3100" i="1" dirty="0">
                <a:effectLst/>
                <a:latin typeface="Times New Roman" panose="02020603050405020304" pitchFamily="18" charset="0"/>
                <a:ea typeface="Calibri" panose="020F0502020204030204" pitchFamily="34" charset="0"/>
                <a:cs typeface="Times New Roman" panose="02020603050405020304" pitchFamily="18" charset="0"/>
              </a:rPr>
              <a:t>Homogenous Products</a:t>
            </a:r>
            <a:endParaRPr lang="LID4096" dirty="0"/>
          </a:p>
        </p:txBody>
      </p:sp>
      <p:sp>
        <p:nvSpPr>
          <p:cNvPr id="3" name="Content Placeholder 2">
            <a:extLst>
              <a:ext uri="{FF2B5EF4-FFF2-40B4-BE49-F238E27FC236}">
                <a16:creationId xmlns:a16="http://schemas.microsoft.com/office/drawing/2014/main" id="{A7DE39B4-1791-6607-D00A-683DDB7C6338}"/>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Therefore, buyers are indifferent to the different products sold by various sellers and will just consider the price and convenience of purchasing the product.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homogenous products, they can be considered to be substitutes.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8835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A8CE-E1FD-E3B0-D45B-C405A5C9BDB3}"/>
              </a:ext>
            </a:extLst>
          </p:cNvPr>
          <p:cNvSpPr>
            <a:spLocks noGrp="1"/>
          </p:cNvSpPr>
          <p:nvPr>
            <p:ph type="title"/>
          </p:nvPr>
        </p:nvSpPr>
        <p:spPr/>
        <p:txBody>
          <a:bodyPr/>
          <a:lstStyle/>
          <a:p>
            <a:r>
              <a:rPr lang="en-US" dirty="0"/>
              <a:t>Characteristics III:</a:t>
            </a:r>
            <a:br>
              <a:rPr lang="en-US" dirty="0"/>
            </a:br>
            <a:r>
              <a:rPr lang="en-GB" sz="3100" i="1" dirty="0">
                <a:effectLst/>
                <a:latin typeface="Times New Roman" panose="02020603050405020304" pitchFamily="18" charset="0"/>
                <a:ea typeface="Calibri" panose="020F0502020204030204" pitchFamily="34" charset="0"/>
                <a:cs typeface="Times New Roman" panose="02020603050405020304" pitchFamily="18" charset="0"/>
              </a:rPr>
              <a:t>Freedom of Entry and Exit</a:t>
            </a:r>
            <a:endParaRPr lang="LID4096" dirty="0"/>
          </a:p>
        </p:txBody>
      </p:sp>
      <p:sp>
        <p:nvSpPr>
          <p:cNvPr id="3" name="Content Placeholder 2">
            <a:extLst>
              <a:ext uri="{FF2B5EF4-FFF2-40B4-BE49-F238E27FC236}">
                <a16:creationId xmlns:a16="http://schemas.microsoft.com/office/drawing/2014/main" id="{A00D86DD-BE6A-490A-9035-03C8D8CB4318}"/>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In a typical competitive market, there is no barrier to entry and exit. New firms can easily enter the market and old ones can exit. </a:t>
            </a:r>
          </a:p>
          <a:p>
            <a:r>
              <a:rPr lang="en-US" sz="2000" dirty="0">
                <a:effectLst/>
                <a:latin typeface="Times New Roman" panose="02020603050405020304" pitchFamily="18" charset="0"/>
                <a:ea typeface="Calibri" panose="020F0502020204030204" pitchFamily="34" charset="0"/>
              </a:rPr>
              <a:t>As long as there is a profit to be made, it will continue attracting players into the market while losses and downturns will push players out of the same market. </a:t>
            </a:r>
            <a:endParaRPr lang="LID4096" sz="2000" dirty="0"/>
          </a:p>
        </p:txBody>
      </p:sp>
    </p:spTree>
    <p:extLst>
      <p:ext uri="{BB962C8B-B14F-4D97-AF65-F5344CB8AC3E}">
        <p14:creationId xmlns:p14="http://schemas.microsoft.com/office/powerpoint/2010/main" val="1681868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F5AF-AB15-E12F-AA99-2A349BFE21D6}"/>
              </a:ext>
            </a:extLst>
          </p:cNvPr>
          <p:cNvSpPr>
            <a:spLocks noGrp="1"/>
          </p:cNvSpPr>
          <p:nvPr>
            <p:ph type="title"/>
          </p:nvPr>
        </p:nvSpPr>
        <p:spPr/>
        <p:txBody>
          <a:bodyPr>
            <a:normAutofit fontScale="90000"/>
          </a:bodyPr>
          <a:lstStyle/>
          <a:p>
            <a:r>
              <a:rPr lang="en-US" dirty="0"/>
              <a:t>Characteristics III:</a:t>
            </a:r>
            <a:br>
              <a:rPr lang="en-US" dirty="0"/>
            </a:br>
            <a:r>
              <a:rPr lang="en-GB" sz="4400" i="1" dirty="0">
                <a:effectLst/>
                <a:latin typeface="Times New Roman" panose="02020603050405020304" pitchFamily="18" charset="0"/>
                <a:ea typeface="Calibri" panose="020F0502020204030204" pitchFamily="34" charset="0"/>
                <a:cs typeface="Times New Roman" panose="02020603050405020304" pitchFamily="18" charset="0"/>
              </a:rPr>
              <a:t>Freedom of Entry and Exit</a:t>
            </a:r>
            <a:endParaRPr lang="LID4096" dirty="0"/>
          </a:p>
        </p:txBody>
      </p:sp>
      <p:sp>
        <p:nvSpPr>
          <p:cNvPr id="3" name="Content Placeholder 2">
            <a:extLst>
              <a:ext uri="{FF2B5EF4-FFF2-40B4-BE49-F238E27FC236}">
                <a16:creationId xmlns:a16="http://schemas.microsoft.com/office/drawing/2014/main" id="{77D766E7-4307-F617-7F2F-CE78F4F3F29A}"/>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Information asymmetries, where one party takes advantage of the other due to lack of access to information theoretically do not exist.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234596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9FA0E-B453-5FCC-57D0-F7339759FDB4}"/>
              </a:ext>
            </a:extLst>
          </p:cNvPr>
          <p:cNvSpPr>
            <a:spLocks noGrp="1"/>
          </p:cNvSpPr>
          <p:nvPr>
            <p:ph type="title"/>
          </p:nvPr>
        </p:nvSpPr>
        <p:spPr>
          <a:xfrm>
            <a:off x="1295401" y="982132"/>
            <a:ext cx="9601196" cy="1303867"/>
          </a:xfrm>
        </p:spPr>
        <p:txBody>
          <a:bodyPr>
            <a:normAutofit fontScale="90000"/>
          </a:bodyPr>
          <a:lstStyle/>
          <a:p>
            <a:br>
              <a:rPr lang="en-US" dirty="0"/>
            </a:br>
            <a:r>
              <a:rPr lang="en-US" dirty="0"/>
              <a:t>Characteristics IV:</a:t>
            </a:r>
            <a:br>
              <a:rPr lang="en-US" dirty="0"/>
            </a:br>
            <a:r>
              <a:rPr lang="en-US" i="1" dirty="0">
                <a:effectLst/>
                <a:latin typeface="Times New Roman" panose="02020603050405020304" pitchFamily="18" charset="0"/>
                <a:ea typeface="Calibri" panose="020F0502020204030204" pitchFamily="34" charset="0"/>
                <a:cs typeface="Times New Roman" panose="02020603050405020304" pitchFamily="18" charset="0"/>
              </a:rPr>
              <a:t>Perfectly Elastic Curve</a:t>
            </a:r>
            <a:br>
              <a:rPr lang="en-US"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CA0F519F-A7C5-94BD-68C9-AFABA8994FB5}"/>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We can that the demand curve of a perfectly competitive firm to be perfectly elastic. </a:t>
            </a:r>
          </a:p>
          <a:p>
            <a:r>
              <a:rPr lang="en-US" dirty="0">
                <a:effectLst/>
                <a:latin typeface="Times New Roman" panose="02020603050405020304" pitchFamily="18" charset="0"/>
                <a:ea typeface="Calibri" panose="020F0502020204030204" pitchFamily="34" charset="0"/>
              </a:rPr>
              <a:t>If a firm decides to charge a higher price than the existing market price, its demand will certainly be zero. </a:t>
            </a:r>
            <a:endParaRPr lang="LID4096" dirty="0"/>
          </a:p>
        </p:txBody>
      </p:sp>
    </p:spTree>
    <p:extLst>
      <p:ext uri="{BB962C8B-B14F-4D97-AF65-F5344CB8AC3E}">
        <p14:creationId xmlns:p14="http://schemas.microsoft.com/office/powerpoint/2010/main" val="2261514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C2CDB-4D0E-A4E3-CF0E-DD1B5C724A68}"/>
              </a:ext>
            </a:extLst>
          </p:cNvPr>
          <p:cNvSpPr>
            <a:spLocks noGrp="1"/>
          </p:cNvSpPr>
          <p:nvPr>
            <p:ph type="title"/>
          </p:nvPr>
        </p:nvSpPr>
        <p:spPr/>
        <p:txBody>
          <a:bodyPr>
            <a:normAutofit fontScale="90000"/>
          </a:bodyPr>
          <a:lstStyle/>
          <a:p>
            <a:r>
              <a:rPr lang="en-US" dirty="0"/>
              <a:t>Characteristics IV:</a:t>
            </a:r>
            <a:br>
              <a:rPr lang="en-US" dirty="0"/>
            </a:br>
            <a:r>
              <a:rPr lang="en-US" i="1" dirty="0">
                <a:effectLst/>
                <a:latin typeface="Times New Roman" panose="02020603050405020304" pitchFamily="18" charset="0"/>
                <a:ea typeface="Calibri" panose="020F0502020204030204" pitchFamily="34" charset="0"/>
                <a:cs typeface="Times New Roman" panose="02020603050405020304" pitchFamily="18" charset="0"/>
              </a:rPr>
              <a:t>Perfectly Elastic Curve</a:t>
            </a:r>
            <a:endParaRPr lang="LID4096" dirty="0"/>
          </a:p>
        </p:txBody>
      </p:sp>
      <p:sp>
        <p:nvSpPr>
          <p:cNvPr id="3" name="Content Placeholder 2">
            <a:extLst>
              <a:ext uri="{FF2B5EF4-FFF2-40B4-BE49-F238E27FC236}">
                <a16:creationId xmlns:a16="http://schemas.microsoft.com/office/drawing/2014/main" id="{D4DE94D2-2321-1263-6C80-824C01585FCA}"/>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attributable to buyers who are sensitive to price changes and given that there are many sellers, buyers will opt for a seller whose price is competitive.</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We can expect the demand curve to be a straight line for a perfectly elastic demand curve.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01644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7688A-5EA8-30F0-23B1-D4A3B1A59673}"/>
              </a:ext>
            </a:extLst>
          </p:cNvPr>
          <p:cNvSpPr>
            <a:spLocks noGrp="1"/>
          </p:cNvSpPr>
          <p:nvPr>
            <p:ph type="title"/>
          </p:nvPr>
        </p:nvSpPr>
        <p:spPr/>
        <p:txBody>
          <a:bodyPr>
            <a:normAutofit fontScale="90000"/>
          </a:bodyPr>
          <a:lstStyle/>
          <a:p>
            <a:br>
              <a:rPr lang="en-US" sz="4000" dirty="0"/>
            </a:br>
            <a:r>
              <a:rPr lang="en-US" sz="4000" dirty="0"/>
              <a:t>Characteristics V:</a:t>
            </a:r>
            <a:br>
              <a:rPr lang="en-US" sz="4000" dirty="0"/>
            </a:br>
            <a:r>
              <a:rPr lang="en-GB" sz="4000" i="1" dirty="0"/>
              <a:t>Perfect Mobility of Factors of Production</a:t>
            </a:r>
            <a:br>
              <a:rPr lang="en-GB" sz="4000" i="1" dirty="0"/>
            </a:br>
            <a:endParaRPr lang="LID4096" sz="4000" i="1" dirty="0"/>
          </a:p>
        </p:txBody>
      </p:sp>
      <p:sp>
        <p:nvSpPr>
          <p:cNvPr id="3" name="Content Placeholder 2">
            <a:extLst>
              <a:ext uri="{FF2B5EF4-FFF2-40B4-BE49-F238E27FC236}">
                <a16:creationId xmlns:a16="http://schemas.microsoft.com/office/drawing/2014/main" id="{E11C671A-EF50-4914-4202-D38C167CA389}"/>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Another underlying assumption in perfect competition is the perfect mobility of factors of production.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assumes that resources are free to move from one firm to the other. Resources will be allocated on the basis of returns with resources being channelled to the most viable alternative.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08532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D6089-E452-2C9F-63FD-CEF2937B38F8}"/>
              </a:ext>
            </a:extLst>
          </p:cNvPr>
          <p:cNvSpPr>
            <a:spLocks noGrp="1"/>
          </p:cNvSpPr>
          <p:nvPr>
            <p:ph type="title"/>
          </p:nvPr>
        </p:nvSpPr>
        <p:spPr/>
        <p:txBody>
          <a:bodyPr>
            <a:normAutofit/>
          </a:bodyPr>
          <a:lstStyle/>
          <a:p>
            <a:r>
              <a:rPr lang="en-US" sz="3600" dirty="0"/>
              <a:t>Characteristics VI:</a:t>
            </a:r>
            <a:br>
              <a:rPr lang="en-US" sz="3600" dirty="0"/>
            </a:br>
            <a:r>
              <a:rPr lang="en-GB" sz="3600" i="1" dirty="0"/>
              <a:t>Lack of Government Intervention</a:t>
            </a:r>
            <a:endParaRPr lang="LID4096" sz="3600" dirty="0"/>
          </a:p>
        </p:txBody>
      </p:sp>
      <p:sp>
        <p:nvSpPr>
          <p:cNvPr id="3" name="Content Placeholder 2">
            <a:extLst>
              <a:ext uri="{FF2B5EF4-FFF2-40B4-BE49-F238E27FC236}">
                <a16:creationId xmlns:a16="http://schemas.microsoft.com/office/drawing/2014/main" id="{1640F0C9-D926-5DBD-A385-7B473985BEB9}"/>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an ideal perfect competition market, there is complete absence of government intervention in the market. There are no taxes, subsidies or regulation to influence the prices in the market.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market has a free reign and the forces of demand and supply are left to act uninterrupted.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9083838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B7CBE-1455-695C-4E81-D864437BAD9D}"/>
              </a:ext>
            </a:extLst>
          </p:cNvPr>
          <p:cNvSpPr>
            <a:spLocks noGrp="1"/>
          </p:cNvSpPr>
          <p:nvPr>
            <p:ph type="title"/>
          </p:nvPr>
        </p:nvSpPr>
        <p:spPr/>
        <p:txBody>
          <a:bodyPr>
            <a:normAutofit fontScale="90000"/>
          </a:bodyPr>
          <a:lstStyle/>
          <a:p>
            <a:r>
              <a:rPr lang="en-US" sz="4400" dirty="0"/>
              <a:t>Characteristics VII:</a:t>
            </a:r>
            <a:br>
              <a:rPr lang="en-US" sz="4400" dirty="0"/>
            </a:br>
            <a:r>
              <a:rPr lang="en-GB" sz="4400" i="1" dirty="0"/>
              <a:t>The firm is a price taker</a:t>
            </a:r>
            <a:endParaRPr lang="LID4096" dirty="0"/>
          </a:p>
        </p:txBody>
      </p:sp>
      <p:sp>
        <p:nvSpPr>
          <p:cNvPr id="3" name="Content Placeholder 2">
            <a:extLst>
              <a:ext uri="{FF2B5EF4-FFF2-40B4-BE49-F238E27FC236}">
                <a16:creationId xmlns:a16="http://schemas.microsoft.com/office/drawing/2014/main" id="{33F623C8-5F06-42F3-8445-244E733C9EB0}"/>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a perfectly competitive market where no single firm is large enough to influence the market price, a single firm therefore becomes the price taker.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 has no choice rather than to take the price that is offered by the market and subsequently, it has to conform to the forces of supply and demand as dictated by the market.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76699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44E87-01BF-760D-DAEB-9EF32A81B8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560AFF-A65A-D838-02DA-419662405B9A}"/>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br>
              <a:rPr lang="en-US" sz="4400" dirty="0">
                <a:latin typeface="Arial" panose="020B0604020202020204" pitchFamily="34" charset="0"/>
                <a:cs typeface="Arial" panose="020B0604020202020204" pitchFamily="34" charset="0"/>
              </a:rPr>
            </a:br>
            <a:br>
              <a:rPr lang="en-US" sz="4400" dirty="0">
                <a:latin typeface="Arial" panose="020B0604020202020204" pitchFamily="34" charset="0"/>
                <a:cs typeface="Arial" panose="020B0604020202020204" pitchFamily="34" charset="0"/>
              </a:rPr>
            </a:br>
            <a:r>
              <a:rPr lang="en-US" sz="6000" dirty="0">
                <a:latin typeface="Arial" panose="020B0604020202020204" pitchFamily="34" charset="0"/>
                <a:cs typeface="Arial" panose="020B0604020202020204" pitchFamily="34" charset="0"/>
              </a:rPr>
              <a:t>Part II: </a:t>
            </a:r>
            <a:br>
              <a:rPr lang="en-US" sz="6000" dirty="0">
                <a:latin typeface="Arial" panose="020B0604020202020204" pitchFamily="34" charset="0"/>
                <a:cs typeface="Arial" panose="020B0604020202020204" pitchFamily="34" charset="0"/>
              </a:rPr>
            </a:br>
            <a:br>
              <a:rPr lang="en-US" sz="6000" dirty="0">
                <a:effectLst/>
                <a:latin typeface="Calibri" panose="020F0502020204030204" pitchFamily="34" charset="0"/>
                <a:ea typeface="Calibri" panose="020F0502020204030204" pitchFamily="34" charset="0"/>
                <a:cs typeface="Times New Roman" panose="02020603050405020304" pitchFamily="18" charset="0"/>
              </a:rPr>
            </a:br>
            <a:endParaRPr lang="LID4096" sz="6000" dirty="0"/>
          </a:p>
        </p:txBody>
      </p:sp>
      <p:sp>
        <p:nvSpPr>
          <p:cNvPr id="3" name="Content Placeholder 2">
            <a:extLst>
              <a:ext uri="{FF2B5EF4-FFF2-40B4-BE49-F238E27FC236}">
                <a16:creationId xmlns:a16="http://schemas.microsoft.com/office/drawing/2014/main" id="{3301DE44-3E1A-C534-89C6-340D70FFB7E1}"/>
              </a:ext>
            </a:extLst>
          </p:cNvPr>
          <p:cNvSpPr>
            <a:spLocks noGrp="1"/>
          </p:cNvSpPr>
          <p:nvPr>
            <p:ph idx="1"/>
          </p:nvPr>
        </p:nvSpPr>
        <p:spPr/>
        <p:txBody>
          <a:bodyPr>
            <a:normAutofit/>
          </a:bodyPr>
          <a:lstStyle/>
          <a:p>
            <a:r>
              <a:rPr lang="en-US" sz="2800" dirty="0">
                <a:latin typeface="Arial" panose="020B0604020202020204" pitchFamily="34" charset="0"/>
                <a:cs typeface="Arial" panose="020B0604020202020204" pitchFamily="34" charset="0"/>
              </a:rPr>
              <a:t>General Market Demand and Firms Under Perfect Competition</a:t>
            </a:r>
            <a:endParaRPr lang="LID4096" dirty="0"/>
          </a:p>
        </p:txBody>
      </p:sp>
    </p:spTree>
    <p:extLst>
      <p:ext uri="{BB962C8B-B14F-4D97-AF65-F5344CB8AC3E}">
        <p14:creationId xmlns:p14="http://schemas.microsoft.com/office/powerpoint/2010/main" val="26845959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ED721-E734-AAA9-8A93-269D37D45E86}"/>
              </a:ext>
            </a:extLst>
          </p:cNvPr>
          <p:cNvSpPr>
            <a:spLocks noGrp="1"/>
          </p:cNvSpPr>
          <p:nvPr>
            <p:ph type="title"/>
          </p:nvPr>
        </p:nvSpPr>
        <p:spPr/>
        <p:txBody>
          <a:bodyPr/>
          <a:lstStyle/>
          <a:p>
            <a:r>
              <a:rPr lang="en-US" dirty="0"/>
              <a:t>Demand and Revenue of a Firm</a:t>
            </a:r>
            <a:endParaRPr lang="LID4096" dirty="0"/>
          </a:p>
        </p:txBody>
      </p:sp>
      <p:sp>
        <p:nvSpPr>
          <p:cNvPr id="3" name="Content Placeholder 2">
            <a:extLst>
              <a:ext uri="{FF2B5EF4-FFF2-40B4-BE49-F238E27FC236}">
                <a16:creationId xmlns:a16="http://schemas.microsoft.com/office/drawing/2014/main" id="{DEF0F755-68D8-081D-14E3-37D00B983766}"/>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For a firm under perfect competition, the concepts of revenue and cost can be expressed in terms of price and quantity. </a:t>
            </a:r>
          </a:p>
          <a:p>
            <a:r>
              <a:rPr lang="en-US" sz="2000" dirty="0">
                <a:effectLst/>
                <a:latin typeface="Times New Roman" panose="02020603050405020304" pitchFamily="18" charset="0"/>
                <a:ea typeface="Calibri" panose="020F0502020204030204" pitchFamily="34" charset="0"/>
              </a:rPr>
              <a:t>Under the assumption of rationality, we can assume that all firms aim to maximize profits. Additionally, since firms in a competitive market are price takers, then for them to make more profit, they can only adjust the quantity they sell.</a:t>
            </a:r>
            <a:endParaRPr lang="LID4096" sz="2000" dirty="0"/>
          </a:p>
        </p:txBody>
      </p:sp>
    </p:spTree>
    <p:extLst>
      <p:ext uri="{BB962C8B-B14F-4D97-AF65-F5344CB8AC3E}">
        <p14:creationId xmlns:p14="http://schemas.microsoft.com/office/powerpoint/2010/main" val="264775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8952C-322B-8669-DACE-C563584B716E}"/>
              </a:ext>
            </a:extLst>
          </p:cNvPr>
          <p:cNvSpPr>
            <a:spLocks noGrp="1"/>
          </p:cNvSpPr>
          <p:nvPr>
            <p:ph type="title"/>
          </p:nvPr>
        </p:nvSpPr>
        <p:spPr/>
        <p:txBody>
          <a:bodyPr/>
          <a:lstStyle/>
          <a:p>
            <a:r>
              <a:rPr lang="en-US" dirty="0"/>
              <a:t>Demand and Revenue of a Firm</a:t>
            </a:r>
            <a:endParaRPr lang="LID4096" dirty="0"/>
          </a:p>
        </p:txBody>
      </p:sp>
      <p:sp>
        <p:nvSpPr>
          <p:cNvPr id="3" name="Content Placeholder 2">
            <a:extLst>
              <a:ext uri="{FF2B5EF4-FFF2-40B4-BE49-F238E27FC236}">
                <a16:creationId xmlns:a16="http://schemas.microsoft.com/office/drawing/2014/main" id="{0228136B-C161-F71E-C62B-E9FB5E82FB6B}"/>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Therefore, we can safely assume that TR depends on the quantity sold only. The TR is the product of the price and quantity sold. Hence, the Marginal Revenue (MR) can be expressed as follows:</a:t>
            </a:r>
            <a:endParaRPr lang="LID4096" dirty="0"/>
          </a:p>
        </p:txBody>
      </p:sp>
    </p:spTree>
    <p:extLst>
      <p:ext uri="{BB962C8B-B14F-4D97-AF65-F5344CB8AC3E}">
        <p14:creationId xmlns:p14="http://schemas.microsoft.com/office/powerpoint/2010/main" val="866374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27012-6E76-1A3E-55AF-C2D88095CB7E}"/>
              </a:ext>
            </a:extLst>
          </p:cNvPr>
          <p:cNvSpPr>
            <a:spLocks noGrp="1"/>
          </p:cNvSpPr>
          <p:nvPr>
            <p:ph type="title"/>
          </p:nvPr>
        </p:nvSpPr>
        <p:spPr/>
        <p:txBody>
          <a:bodyPr/>
          <a:lstStyle/>
          <a:p>
            <a:r>
              <a:rPr lang="en-US" dirty="0"/>
              <a:t>Demand and Revenue of a Firm</a:t>
            </a:r>
            <a:endParaRPr lang="LID4096" dirty="0"/>
          </a:p>
        </p:txBody>
      </p:sp>
      <p:pic>
        <p:nvPicPr>
          <p:cNvPr id="5" name="Content Placeholder 4">
            <a:extLst>
              <a:ext uri="{FF2B5EF4-FFF2-40B4-BE49-F238E27FC236}">
                <a16:creationId xmlns:a16="http://schemas.microsoft.com/office/drawing/2014/main" id="{D7F0CE69-7481-9AC3-2DDE-326194381659}"/>
              </a:ext>
            </a:extLst>
          </p:cNvPr>
          <p:cNvPicPr>
            <a:picLocks noGrp="1" noChangeAspect="1"/>
          </p:cNvPicPr>
          <p:nvPr>
            <p:ph idx="1"/>
          </p:nvPr>
        </p:nvPicPr>
        <p:blipFill>
          <a:blip r:embed="rId2"/>
          <a:stretch>
            <a:fillRect/>
          </a:stretch>
        </p:blipFill>
        <p:spPr>
          <a:xfrm>
            <a:off x="2245151" y="2149626"/>
            <a:ext cx="7907517" cy="3892956"/>
          </a:xfrm>
        </p:spPr>
      </p:pic>
    </p:spTree>
    <p:extLst>
      <p:ext uri="{BB962C8B-B14F-4D97-AF65-F5344CB8AC3E}">
        <p14:creationId xmlns:p14="http://schemas.microsoft.com/office/powerpoint/2010/main" val="19926039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322EA-CAA8-0AAC-47BA-2EFC0CEBCDFA}"/>
              </a:ext>
            </a:extLst>
          </p:cNvPr>
          <p:cNvSpPr>
            <a:spLocks noGrp="1"/>
          </p:cNvSpPr>
          <p:nvPr>
            <p:ph type="title"/>
          </p:nvPr>
        </p:nvSpPr>
        <p:spPr/>
        <p:txBody>
          <a:bodyPr/>
          <a:lstStyle/>
          <a:p>
            <a:r>
              <a:rPr lang="en-US" dirty="0"/>
              <a:t>Demand and Revenue of a Firm</a:t>
            </a:r>
            <a:endParaRPr lang="LID4096" dirty="0"/>
          </a:p>
        </p:txBody>
      </p:sp>
      <p:sp>
        <p:nvSpPr>
          <p:cNvPr id="3" name="Content Placeholder 2">
            <a:extLst>
              <a:ext uri="{FF2B5EF4-FFF2-40B4-BE49-F238E27FC236}">
                <a16:creationId xmlns:a16="http://schemas.microsoft.com/office/drawing/2014/main" id="{62543F38-50A4-C480-ACB7-41CA1D50AADC}"/>
              </a:ext>
            </a:extLst>
          </p:cNvPr>
          <p:cNvSpPr>
            <a:spLocks noGrp="1"/>
          </p:cNvSpPr>
          <p:nvPr>
            <p:ph idx="1"/>
          </p:nvPr>
        </p:nvSpPr>
        <p:spPr/>
        <p:txBody>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Under perfect competition, firms are price takers and can only supply as much as they want at the existing price in the market. This is expressed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8866B843-AA5F-D859-9055-36757D18FE50}"/>
              </a:ext>
            </a:extLst>
          </p:cNvPr>
          <p:cNvPicPr>
            <a:picLocks noChangeAspect="1"/>
          </p:cNvPicPr>
          <p:nvPr/>
        </p:nvPicPr>
        <p:blipFill>
          <a:blip r:embed="rId2"/>
          <a:stretch>
            <a:fillRect/>
          </a:stretch>
        </p:blipFill>
        <p:spPr>
          <a:xfrm>
            <a:off x="4183333" y="3499019"/>
            <a:ext cx="3825332" cy="931579"/>
          </a:xfrm>
          <a:prstGeom prst="rect">
            <a:avLst/>
          </a:prstGeom>
        </p:spPr>
      </p:pic>
    </p:spTree>
    <p:extLst>
      <p:ext uri="{BB962C8B-B14F-4D97-AF65-F5344CB8AC3E}">
        <p14:creationId xmlns:p14="http://schemas.microsoft.com/office/powerpoint/2010/main" val="19791262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B3FFE-5EC0-667C-0EAB-91A8152B767F}"/>
              </a:ext>
            </a:extLst>
          </p:cNvPr>
          <p:cNvSpPr>
            <a:spLocks noGrp="1"/>
          </p:cNvSpPr>
          <p:nvPr>
            <p:ph type="title"/>
          </p:nvPr>
        </p:nvSpPr>
        <p:spPr/>
        <p:txBody>
          <a:bodyPr/>
          <a:lstStyle/>
          <a:p>
            <a:r>
              <a:rPr lang="en-US" dirty="0"/>
              <a:t>Revenue, Cost and Profit Curves</a:t>
            </a:r>
            <a:endParaRPr lang="LID4096" dirty="0"/>
          </a:p>
        </p:txBody>
      </p:sp>
      <p:sp>
        <p:nvSpPr>
          <p:cNvPr id="3" name="Content Placeholder 2">
            <a:extLst>
              <a:ext uri="{FF2B5EF4-FFF2-40B4-BE49-F238E27FC236}">
                <a16:creationId xmlns:a16="http://schemas.microsoft.com/office/drawing/2014/main" id="{B601C715-5BC0-D304-0D8E-EE743E5EAE03}"/>
              </a:ext>
            </a:extLst>
          </p:cNvPr>
          <p:cNvSpPr>
            <a:spLocks noGrp="1"/>
          </p:cNvSpPr>
          <p:nvPr>
            <p:ph idx="1"/>
          </p:nvPr>
        </p:nvSpPr>
        <p:spPr/>
        <p:txBody>
          <a:bodyPr>
            <a:normAutofit/>
          </a:bodyPr>
          <a:lstStyle/>
          <a:p>
            <a:r>
              <a:rPr lang="en-US" sz="2000" dirty="0">
                <a:effectLst/>
                <a:latin typeface="Times New Roman" panose="02020603050405020304" pitchFamily="18" charset="0"/>
                <a:ea typeface="Times New Roman" panose="02020603050405020304" pitchFamily="18" charset="0"/>
              </a:rPr>
              <a:t>To investigate how much each firm wants to sell, or how much each firm is willing to offer at the prevailing price, we employ the concepts of costs. </a:t>
            </a:r>
          </a:p>
          <a:p>
            <a:r>
              <a:rPr lang="en-US" sz="2000" dirty="0">
                <a:effectLst/>
                <a:latin typeface="Times New Roman" panose="02020603050405020304" pitchFamily="18" charset="0"/>
                <a:ea typeface="Times New Roman" panose="02020603050405020304" pitchFamily="18" charset="0"/>
              </a:rPr>
              <a:t>As illustrated in Figure 1 (next slide), TR is the total revenue curve which slopes upwards. The total cost (TC) curve in the short run follows the law of variable proportions that we learnt in the previous lecture. Subsequently, profit is derived as the difference between TR and TC. </a:t>
            </a:r>
            <a:endParaRPr lang="LID4096" sz="2000" dirty="0"/>
          </a:p>
        </p:txBody>
      </p:sp>
    </p:spTree>
    <p:extLst>
      <p:ext uri="{BB962C8B-B14F-4D97-AF65-F5344CB8AC3E}">
        <p14:creationId xmlns:p14="http://schemas.microsoft.com/office/powerpoint/2010/main" val="902598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2A4B5-F493-5833-E656-83E9DC84D8FB}"/>
              </a:ext>
            </a:extLst>
          </p:cNvPr>
          <p:cNvSpPr>
            <a:spLocks noGrp="1"/>
          </p:cNvSpPr>
          <p:nvPr>
            <p:ph type="title"/>
          </p:nvPr>
        </p:nvSpPr>
        <p:spPr>
          <a:xfrm>
            <a:off x="1295402" y="669303"/>
            <a:ext cx="9601196" cy="669303"/>
          </a:xfrm>
        </p:spPr>
        <p:txBody>
          <a:bodyPr>
            <a:normAutofit fontScale="90000"/>
          </a:bodyPr>
          <a:lstStyle/>
          <a:p>
            <a:r>
              <a:rPr lang="en-US" dirty="0"/>
              <a:t>Revenue, Cost and Profit Curves</a:t>
            </a:r>
            <a:endParaRPr lang="LID4096" dirty="0"/>
          </a:p>
        </p:txBody>
      </p:sp>
      <p:pic>
        <p:nvPicPr>
          <p:cNvPr id="5" name="Content Placeholder 4">
            <a:extLst>
              <a:ext uri="{FF2B5EF4-FFF2-40B4-BE49-F238E27FC236}">
                <a16:creationId xmlns:a16="http://schemas.microsoft.com/office/drawing/2014/main" id="{0AC00146-0D9F-3661-20E4-27D0B042D3D5}"/>
              </a:ext>
            </a:extLst>
          </p:cNvPr>
          <p:cNvPicPr>
            <a:picLocks noGrp="1" noChangeAspect="1"/>
          </p:cNvPicPr>
          <p:nvPr>
            <p:ph idx="1"/>
          </p:nvPr>
        </p:nvPicPr>
        <p:blipFill>
          <a:blip r:embed="rId2"/>
          <a:stretch>
            <a:fillRect/>
          </a:stretch>
        </p:blipFill>
        <p:spPr>
          <a:xfrm>
            <a:off x="2204006" y="1338606"/>
            <a:ext cx="7609295" cy="4685122"/>
          </a:xfrm>
        </p:spPr>
      </p:pic>
    </p:spTree>
    <p:extLst>
      <p:ext uri="{BB962C8B-B14F-4D97-AF65-F5344CB8AC3E}">
        <p14:creationId xmlns:p14="http://schemas.microsoft.com/office/powerpoint/2010/main" val="13046796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9309C-7086-A551-6133-0B43D685407A}"/>
              </a:ext>
            </a:extLst>
          </p:cNvPr>
          <p:cNvSpPr>
            <a:spLocks noGrp="1"/>
          </p:cNvSpPr>
          <p:nvPr>
            <p:ph type="title"/>
          </p:nvPr>
        </p:nvSpPr>
        <p:spPr/>
        <p:txBody>
          <a:bodyPr/>
          <a:lstStyle/>
          <a:p>
            <a:r>
              <a:rPr lang="en-US" dirty="0"/>
              <a:t>Revenue, Cost and Profit Curves</a:t>
            </a:r>
            <a:endParaRPr lang="LID4096" dirty="0"/>
          </a:p>
        </p:txBody>
      </p:sp>
      <p:sp>
        <p:nvSpPr>
          <p:cNvPr id="3" name="Content Placeholder 2">
            <a:extLst>
              <a:ext uri="{FF2B5EF4-FFF2-40B4-BE49-F238E27FC236}">
                <a16:creationId xmlns:a16="http://schemas.microsoft.com/office/drawing/2014/main" id="{F5F3CEA3-263E-3E5E-1AA9-491959E388FD}"/>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We can observe that in Figure 1, the profit curve starts on the negative axis, implying that as the firms begins operations before reaching point Q1 it starts by making losses. </a:t>
            </a:r>
          </a:p>
          <a:p>
            <a:r>
              <a:rPr lang="en-US" sz="2000" dirty="0">
                <a:effectLst/>
                <a:latin typeface="Times New Roman" panose="02020603050405020304" pitchFamily="18" charset="0"/>
                <a:ea typeface="Calibri" panose="020F0502020204030204" pitchFamily="34" charset="0"/>
              </a:rPr>
              <a:t>This can be explained by the fact that the firm is yet to reach break even point. </a:t>
            </a:r>
            <a:endParaRPr lang="LID4096" sz="2000" dirty="0"/>
          </a:p>
        </p:txBody>
      </p:sp>
    </p:spTree>
    <p:extLst>
      <p:ext uri="{BB962C8B-B14F-4D97-AF65-F5344CB8AC3E}">
        <p14:creationId xmlns:p14="http://schemas.microsoft.com/office/powerpoint/2010/main" val="28483336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2C851-2F6B-B5C3-835C-A6361612CF77}"/>
              </a:ext>
            </a:extLst>
          </p:cNvPr>
          <p:cNvSpPr>
            <a:spLocks noGrp="1"/>
          </p:cNvSpPr>
          <p:nvPr>
            <p:ph type="title"/>
          </p:nvPr>
        </p:nvSpPr>
        <p:spPr/>
        <p:txBody>
          <a:bodyPr/>
          <a:lstStyle/>
          <a:p>
            <a:r>
              <a:rPr lang="en-US" dirty="0"/>
              <a:t>Revenue, Cost and Profit Curves</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024FA3D-209A-34A2-97AC-5CF060D55D6A}"/>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Additionally, the initial costs are far much more than the revenues generated. </a:t>
                </a:r>
              </a:p>
              <a:p>
                <a:r>
                  <a:rPr lang="en-US" dirty="0">
                    <a:effectLst/>
                    <a:latin typeface="Times New Roman" panose="02020603050405020304" pitchFamily="18" charset="0"/>
                    <a:ea typeface="Calibri" panose="020F0502020204030204" pitchFamily="34" charset="0"/>
                  </a:rPr>
                  <a:t>The firms break-even at point Q1. Between points Q1 and Q2, the firm continuously makes a profit. The maximum profit is attained at point </a:t>
                </a:r>
                <a14:m>
                  <m:oMath xmlns:m="http://schemas.openxmlformats.org/officeDocument/2006/math">
                    <m:sSup>
                      <m:sSupPr>
                        <m:ctrlPr>
                          <a:rPr lang="ar-AE" i="1">
                            <a:effectLst/>
                            <a:latin typeface="Cambria Math" panose="02040503050406030204" pitchFamily="18" charset="0"/>
                            <a:cs typeface="Times New Roman" panose="02020603050405020304" pitchFamily="18" charset="0"/>
                          </a:rPr>
                        </m:ctrlPr>
                      </m:sSupPr>
                      <m:e>
                        <m:r>
                          <a:rPr lang="ar-AE"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i="1">
                            <a:effectLst/>
                            <a:latin typeface="Cambria Math" panose="02040503050406030204" pitchFamily="18" charset="0"/>
                            <a:ea typeface="Calibri" panose="020F0502020204030204" pitchFamily="34" charset="0"/>
                            <a:cs typeface="Times New Roman" panose="02020603050405020304" pitchFamily="18" charset="0"/>
                          </a:rPr>
                          <m:t>∗</m:t>
                        </m:r>
                      </m:sup>
                    </m:sSup>
                  </m:oMath>
                </a14:m>
                <a:r>
                  <a:rPr lang="ar-AE" dirty="0">
                    <a:effectLst/>
                    <a:latin typeface="Times New Roman" panose="02020603050405020304" pitchFamily="18" charset="0"/>
                    <a:ea typeface="Calibri" panose="020F0502020204030204" pitchFamily="34" charset="0"/>
                  </a:rPr>
                  <a:t>. </a:t>
                </a:r>
                <a:endParaRPr lang="LID4096" dirty="0"/>
              </a:p>
            </p:txBody>
          </p:sp>
        </mc:Choice>
        <mc:Fallback>
          <p:sp>
            <p:nvSpPr>
              <p:cNvPr id="3" name="Content Placeholder 2">
                <a:extLst>
                  <a:ext uri="{FF2B5EF4-FFF2-40B4-BE49-F238E27FC236}">
                    <a16:creationId xmlns:a16="http://schemas.microsoft.com/office/drawing/2014/main" id="{0024FA3D-209A-34A2-97AC-5CF060D55D6A}"/>
                  </a:ext>
                </a:extLst>
              </p:cNvPr>
              <p:cNvSpPr>
                <a:spLocks noGrp="1" noRot="1" noChangeAspect="1" noMove="1" noResize="1" noEditPoints="1" noAdjustHandles="1" noChangeArrowheads="1" noChangeShapeType="1" noTextEdit="1"/>
              </p:cNvSpPr>
              <p:nvPr>
                <p:ph idx="1"/>
              </p:nvPr>
            </p:nvSpPr>
            <p:spPr>
              <a:blipFill>
                <a:blip r:embed="rId2"/>
                <a:stretch>
                  <a:fillRect l="-1144" t="-2569"/>
                </a:stretch>
              </a:blipFill>
            </p:spPr>
            <p:txBody>
              <a:bodyPr/>
              <a:lstStyle/>
              <a:p>
                <a:r>
                  <a:rPr lang="LID4096">
                    <a:noFill/>
                  </a:rPr>
                  <a:t> </a:t>
                </a:r>
              </a:p>
            </p:txBody>
          </p:sp>
        </mc:Fallback>
      </mc:AlternateContent>
    </p:spTree>
    <p:extLst>
      <p:ext uri="{BB962C8B-B14F-4D97-AF65-F5344CB8AC3E}">
        <p14:creationId xmlns:p14="http://schemas.microsoft.com/office/powerpoint/2010/main" val="32791514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2B334-10BA-5D3A-A52A-86DAB9E13A68}"/>
              </a:ext>
            </a:extLst>
          </p:cNvPr>
          <p:cNvSpPr>
            <a:spLocks noGrp="1"/>
          </p:cNvSpPr>
          <p:nvPr>
            <p:ph type="title"/>
          </p:nvPr>
        </p:nvSpPr>
        <p:spPr/>
        <p:txBody>
          <a:bodyPr/>
          <a:lstStyle/>
          <a:p>
            <a:r>
              <a:rPr lang="en-US" dirty="0"/>
              <a:t>Revenue, Cost and Profit Curves</a:t>
            </a:r>
            <a:endParaRPr lang="LID4096" dirty="0"/>
          </a:p>
        </p:txBody>
      </p:sp>
      <p:sp>
        <p:nvSpPr>
          <p:cNvPr id="3" name="Content Placeholder 2">
            <a:extLst>
              <a:ext uri="{FF2B5EF4-FFF2-40B4-BE49-F238E27FC236}">
                <a16:creationId xmlns:a16="http://schemas.microsoft.com/office/drawing/2014/main" id="{C2F4F0B1-3B88-D98F-7885-9BBC35F60AC0}"/>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Keeping in mind that the objective of every firm is to maximize profits, the relationship between revenues, cost and profit can be expressed algebraically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252353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1B2AD-40C8-4166-2030-C9A3CE6E5114}"/>
              </a:ext>
            </a:extLst>
          </p:cNvPr>
          <p:cNvSpPr>
            <a:spLocks noGrp="1"/>
          </p:cNvSpPr>
          <p:nvPr>
            <p:ph type="title"/>
          </p:nvPr>
        </p:nvSpPr>
        <p:spPr/>
        <p:txBody>
          <a:bodyPr/>
          <a:lstStyle/>
          <a:p>
            <a:r>
              <a:rPr lang="en-US" dirty="0"/>
              <a:t>Revenue, Cost and Profit Curves</a:t>
            </a:r>
            <a:endParaRPr lang="LID4096" dirty="0"/>
          </a:p>
        </p:txBody>
      </p:sp>
      <p:pic>
        <p:nvPicPr>
          <p:cNvPr id="5" name="Content Placeholder 4">
            <a:extLst>
              <a:ext uri="{FF2B5EF4-FFF2-40B4-BE49-F238E27FC236}">
                <a16:creationId xmlns:a16="http://schemas.microsoft.com/office/drawing/2014/main" id="{3544798F-4148-6BB4-E26D-B4AA3B0B1D6E}"/>
              </a:ext>
            </a:extLst>
          </p:cNvPr>
          <p:cNvPicPr>
            <a:picLocks noGrp="1" noChangeAspect="1"/>
          </p:cNvPicPr>
          <p:nvPr>
            <p:ph idx="1"/>
          </p:nvPr>
        </p:nvPicPr>
        <p:blipFill>
          <a:blip r:embed="rId2"/>
          <a:stretch>
            <a:fillRect/>
          </a:stretch>
        </p:blipFill>
        <p:spPr>
          <a:xfrm>
            <a:off x="1295402" y="2657706"/>
            <a:ext cx="9601196" cy="3218162"/>
          </a:xfrm>
        </p:spPr>
      </p:pic>
    </p:spTree>
    <p:extLst>
      <p:ext uri="{BB962C8B-B14F-4D97-AF65-F5344CB8AC3E}">
        <p14:creationId xmlns:p14="http://schemas.microsoft.com/office/powerpoint/2010/main" val="28813650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C3F37-A5B0-8A19-1470-645DFAA3602B}"/>
              </a:ext>
            </a:extLst>
          </p:cNvPr>
          <p:cNvSpPr>
            <a:spLocks noGrp="1"/>
          </p:cNvSpPr>
          <p:nvPr>
            <p:ph type="title"/>
          </p:nvPr>
        </p:nvSpPr>
        <p:spPr>
          <a:xfrm>
            <a:off x="1295402" y="810705"/>
            <a:ext cx="9601196" cy="952108"/>
          </a:xfrm>
        </p:spPr>
        <p:txBody>
          <a:bodyPr/>
          <a:lstStyle/>
          <a:p>
            <a:r>
              <a:rPr lang="en-US" dirty="0"/>
              <a:t>Revenue, Cost and Profit Curves</a:t>
            </a:r>
            <a:endParaRPr lang="LID4096" dirty="0"/>
          </a:p>
        </p:txBody>
      </p:sp>
      <p:pic>
        <p:nvPicPr>
          <p:cNvPr id="5" name="Content Placeholder 4">
            <a:extLst>
              <a:ext uri="{FF2B5EF4-FFF2-40B4-BE49-F238E27FC236}">
                <a16:creationId xmlns:a16="http://schemas.microsoft.com/office/drawing/2014/main" id="{FF3F6D80-F10E-5DE8-E75C-8037D88D8AB3}"/>
              </a:ext>
            </a:extLst>
          </p:cNvPr>
          <p:cNvPicPr>
            <a:picLocks noGrp="1" noChangeAspect="1"/>
          </p:cNvPicPr>
          <p:nvPr>
            <p:ph idx="1"/>
          </p:nvPr>
        </p:nvPicPr>
        <p:blipFill>
          <a:blip r:embed="rId2"/>
          <a:stretch>
            <a:fillRect/>
          </a:stretch>
        </p:blipFill>
        <p:spPr>
          <a:xfrm>
            <a:off x="1399885" y="1762813"/>
            <a:ext cx="9601196" cy="2934196"/>
          </a:xfrm>
        </p:spPr>
      </p:pic>
    </p:spTree>
    <p:extLst>
      <p:ext uri="{BB962C8B-B14F-4D97-AF65-F5344CB8AC3E}">
        <p14:creationId xmlns:p14="http://schemas.microsoft.com/office/powerpoint/2010/main" val="38298161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6CA94-C373-E9A6-DD5F-6849CE277EE0}"/>
              </a:ext>
            </a:extLst>
          </p:cNvPr>
          <p:cNvSpPr>
            <a:spLocks noGrp="1"/>
          </p:cNvSpPr>
          <p:nvPr>
            <p:ph type="title"/>
          </p:nvPr>
        </p:nvSpPr>
        <p:spPr/>
        <p:txBody>
          <a:bodyPr>
            <a:normAutofit fontScale="90000"/>
          </a:bodyPr>
          <a:lstStyle/>
          <a:p>
            <a:r>
              <a:rPr lang="en-US" dirty="0"/>
              <a:t>Revenue, Cost and Profit Curves: Practical Illustration.</a:t>
            </a:r>
            <a:endParaRPr lang="LID4096" dirty="0"/>
          </a:p>
        </p:txBody>
      </p:sp>
      <p:pic>
        <p:nvPicPr>
          <p:cNvPr id="5" name="Content Placeholder 4">
            <a:extLst>
              <a:ext uri="{FF2B5EF4-FFF2-40B4-BE49-F238E27FC236}">
                <a16:creationId xmlns:a16="http://schemas.microsoft.com/office/drawing/2014/main" id="{9CF36707-B423-5F6D-2CAA-16780721B7F3}"/>
              </a:ext>
            </a:extLst>
          </p:cNvPr>
          <p:cNvPicPr>
            <a:picLocks noGrp="1" noChangeAspect="1"/>
          </p:cNvPicPr>
          <p:nvPr>
            <p:ph idx="1"/>
          </p:nvPr>
        </p:nvPicPr>
        <p:blipFill>
          <a:blip r:embed="rId2"/>
          <a:stretch>
            <a:fillRect/>
          </a:stretch>
        </p:blipFill>
        <p:spPr>
          <a:xfrm>
            <a:off x="1295402" y="2872691"/>
            <a:ext cx="9338033" cy="2227209"/>
          </a:xfrm>
        </p:spPr>
      </p:pic>
    </p:spTree>
    <p:extLst>
      <p:ext uri="{BB962C8B-B14F-4D97-AF65-F5344CB8AC3E}">
        <p14:creationId xmlns:p14="http://schemas.microsoft.com/office/powerpoint/2010/main" val="26521359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82F08-8A8B-116C-69F5-A31C69E279C9}"/>
              </a:ext>
            </a:extLst>
          </p:cNvPr>
          <p:cNvSpPr>
            <a:spLocks noGrp="1"/>
          </p:cNvSpPr>
          <p:nvPr>
            <p:ph type="title"/>
          </p:nvPr>
        </p:nvSpPr>
        <p:spPr/>
        <p:txBody>
          <a:bodyPr>
            <a:normAutofit fontScale="90000"/>
          </a:bodyPr>
          <a:lstStyle/>
          <a:p>
            <a:r>
              <a:rPr lang="en-US" dirty="0"/>
              <a:t>Revenue, Cost and Profit Curves: Practical Illustration</a:t>
            </a:r>
            <a:endParaRPr lang="LID4096" dirty="0"/>
          </a:p>
        </p:txBody>
      </p:sp>
      <p:pic>
        <p:nvPicPr>
          <p:cNvPr id="5" name="Content Placeholder 4">
            <a:extLst>
              <a:ext uri="{FF2B5EF4-FFF2-40B4-BE49-F238E27FC236}">
                <a16:creationId xmlns:a16="http://schemas.microsoft.com/office/drawing/2014/main" id="{DAB43CB1-1C6D-3436-9950-6CF08D667C42}"/>
              </a:ext>
            </a:extLst>
          </p:cNvPr>
          <p:cNvPicPr>
            <a:picLocks noGrp="1" noChangeAspect="1"/>
          </p:cNvPicPr>
          <p:nvPr>
            <p:ph idx="1"/>
          </p:nvPr>
        </p:nvPicPr>
        <p:blipFill>
          <a:blip r:embed="rId2"/>
          <a:stretch>
            <a:fillRect/>
          </a:stretch>
        </p:blipFill>
        <p:spPr>
          <a:xfrm>
            <a:off x="1454870" y="2468880"/>
            <a:ext cx="9441728" cy="3251712"/>
          </a:xfrm>
        </p:spPr>
      </p:pic>
    </p:spTree>
    <p:extLst>
      <p:ext uri="{BB962C8B-B14F-4D97-AF65-F5344CB8AC3E}">
        <p14:creationId xmlns:p14="http://schemas.microsoft.com/office/powerpoint/2010/main" val="29518894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D9727-94B8-314E-91A5-9C4D5419D05A}"/>
              </a:ext>
            </a:extLst>
          </p:cNvPr>
          <p:cNvSpPr>
            <a:spLocks noGrp="1"/>
          </p:cNvSpPr>
          <p:nvPr>
            <p:ph type="title"/>
          </p:nvPr>
        </p:nvSpPr>
        <p:spPr>
          <a:xfrm>
            <a:off x="1295402" y="735291"/>
            <a:ext cx="9601196" cy="1036948"/>
          </a:xfrm>
        </p:spPr>
        <p:txBody>
          <a:bodyPr>
            <a:normAutofit fontScale="90000"/>
          </a:bodyPr>
          <a:lstStyle/>
          <a:p>
            <a:r>
              <a:rPr lang="en-US" dirty="0"/>
              <a:t>Revenue, Cost and Profit Curves: Practical Illustration</a:t>
            </a:r>
            <a:endParaRPr lang="LID4096" dirty="0"/>
          </a:p>
        </p:txBody>
      </p:sp>
      <p:pic>
        <p:nvPicPr>
          <p:cNvPr id="5" name="Content Placeholder 4">
            <a:extLst>
              <a:ext uri="{FF2B5EF4-FFF2-40B4-BE49-F238E27FC236}">
                <a16:creationId xmlns:a16="http://schemas.microsoft.com/office/drawing/2014/main" id="{2F587665-8C3C-6362-F138-2D30261E75FA}"/>
              </a:ext>
            </a:extLst>
          </p:cNvPr>
          <p:cNvPicPr>
            <a:picLocks noGrp="1" noChangeAspect="1"/>
          </p:cNvPicPr>
          <p:nvPr>
            <p:ph idx="1"/>
          </p:nvPr>
        </p:nvPicPr>
        <p:blipFill>
          <a:blip r:embed="rId2"/>
          <a:stretch>
            <a:fillRect/>
          </a:stretch>
        </p:blipFill>
        <p:spPr>
          <a:xfrm>
            <a:off x="1499123" y="1875934"/>
            <a:ext cx="9397475" cy="3555350"/>
          </a:xfrm>
        </p:spPr>
      </p:pic>
    </p:spTree>
    <p:extLst>
      <p:ext uri="{BB962C8B-B14F-4D97-AF65-F5344CB8AC3E}">
        <p14:creationId xmlns:p14="http://schemas.microsoft.com/office/powerpoint/2010/main" val="5469603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71F2-737B-32A1-2E0F-C33F8F070385}"/>
              </a:ext>
            </a:extLst>
          </p:cNvPr>
          <p:cNvSpPr>
            <a:spLocks noGrp="1"/>
          </p:cNvSpPr>
          <p:nvPr>
            <p:ph type="title"/>
          </p:nvPr>
        </p:nvSpPr>
        <p:spPr>
          <a:xfrm>
            <a:off x="1295402" y="575036"/>
            <a:ext cx="9601196" cy="1121790"/>
          </a:xfrm>
        </p:spPr>
        <p:txBody>
          <a:bodyPr>
            <a:normAutofit fontScale="90000"/>
          </a:bodyPr>
          <a:lstStyle/>
          <a:p>
            <a:r>
              <a:rPr lang="en-US" dirty="0"/>
              <a:t>Revenue, Cost and Profit Curves: Practical Illustration</a:t>
            </a:r>
            <a:endParaRPr lang="LID4096" dirty="0"/>
          </a:p>
        </p:txBody>
      </p:sp>
      <p:pic>
        <p:nvPicPr>
          <p:cNvPr id="5" name="Content Placeholder 4">
            <a:extLst>
              <a:ext uri="{FF2B5EF4-FFF2-40B4-BE49-F238E27FC236}">
                <a16:creationId xmlns:a16="http://schemas.microsoft.com/office/drawing/2014/main" id="{3E7DC8FE-3376-4E18-A578-CF7604423179}"/>
              </a:ext>
            </a:extLst>
          </p:cNvPr>
          <p:cNvPicPr>
            <a:picLocks noGrp="1" noChangeAspect="1"/>
          </p:cNvPicPr>
          <p:nvPr>
            <p:ph idx="1"/>
          </p:nvPr>
        </p:nvPicPr>
        <p:blipFill>
          <a:blip r:embed="rId2"/>
          <a:stretch>
            <a:fillRect/>
          </a:stretch>
        </p:blipFill>
        <p:spPr>
          <a:xfrm>
            <a:off x="1468418" y="1803652"/>
            <a:ext cx="9428180" cy="2598665"/>
          </a:xfrm>
        </p:spPr>
      </p:pic>
    </p:spTree>
    <p:extLst>
      <p:ext uri="{BB962C8B-B14F-4D97-AF65-F5344CB8AC3E}">
        <p14:creationId xmlns:p14="http://schemas.microsoft.com/office/powerpoint/2010/main" val="4484533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D9808-F9F0-BF9E-BB11-88D5F2388C9A}"/>
              </a:ext>
            </a:extLst>
          </p:cNvPr>
          <p:cNvSpPr>
            <a:spLocks noGrp="1"/>
          </p:cNvSpPr>
          <p:nvPr>
            <p:ph type="title"/>
          </p:nvPr>
        </p:nvSpPr>
        <p:spPr/>
        <p:txBody>
          <a:bodyPr/>
          <a:lstStyle/>
          <a:p>
            <a:r>
              <a:rPr lang="en-US" b="1" dirty="0"/>
              <a:t>List of References</a:t>
            </a:r>
            <a:endParaRPr lang="LID4096" b="1" dirty="0"/>
          </a:p>
        </p:txBody>
      </p:sp>
      <p:sp>
        <p:nvSpPr>
          <p:cNvPr id="3" name="Content Placeholder 2">
            <a:extLst>
              <a:ext uri="{FF2B5EF4-FFF2-40B4-BE49-F238E27FC236}">
                <a16:creationId xmlns:a16="http://schemas.microsoft.com/office/drawing/2014/main" id="{2A93D0A2-CD46-C983-7AA9-01D3E599DE49}"/>
              </a:ext>
            </a:extLst>
          </p:cNvPr>
          <p:cNvSpPr>
            <a:spLocks noGrp="1"/>
          </p:cNvSpPr>
          <p:nvPr>
            <p:ph idx="1"/>
          </p:nvPr>
        </p:nvSpPr>
        <p:spPr/>
        <p:txBody>
          <a:bodyPr>
            <a:normAutofit fontScale="92500"/>
          </a:bodyPr>
          <a:lstStyle/>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 R. (2011).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Signaling</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theory: A review and assessment.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4905516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List of 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7</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731</TotalTime>
  <Words>2029</Words>
  <Application>Microsoft Office PowerPoint</Application>
  <PresentationFormat>Widescreen</PresentationFormat>
  <Paragraphs>114</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Cambria Math</vt:lpstr>
      <vt:lpstr>Garamond</vt:lpstr>
      <vt:lpstr>Times New Roman</vt:lpstr>
      <vt:lpstr>Organic</vt:lpstr>
      <vt:lpstr>Managerial Economics</vt:lpstr>
      <vt:lpstr> Lecture Learning Outcome </vt:lpstr>
      <vt:lpstr>Lecture Learning Outcome</vt:lpstr>
      <vt:lpstr>Presentation Outline </vt:lpstr>
      <vt:lpstr>   Part I:   </vt:lpstr>
      <vt:lpstr> Part I:  Introduction to Markets </vt:lpstr>
      <vt:lpstr> Introduction to Markets </vt:lpstr>
      <vt:lpstr> Market Characteristics: </vt:lpstr>
      <vt:lpstr> 1. Nature of Competition </vt:lpstr>
      <vt:lpstr>2. Nature of Product</vt:lpstr>
      <vt:lpstr>3. Freedom of Entry or Exit</vt:lpstr>
      <vt:lpstr>3. Freedom of Entry or Exit</vt:lpstr>
      <vt:lpstr>4. Size and Number of Buyers</vt:lpstr>
      <vt:lpstr>4. Size and Number of Buyers</vt:lpstr>
      <vt:lpstr>An Illustration of Market Characteristics</vt:lpstr>
      <vt:lpstr>An Illustration of Market Characteristics</vt:lpstr>
      <vt:lpstr>An Illustration of Market Characteristics</vt:lpstr>
      <vt:lpstr>Definition: Perfect Competition</vt:lpstr>
      <vt:lpstr> Characteristics I: Prescence of Large Number of Buyers and Sellers </vt:lpstr>
      <vt:lpstr>Characteristics II: Homogenous Products</vt:lpstr>
      <vt:lpstr>Characteristics II: Homogenous Products</vt:lpstr>
      <vt:lpstr>Characteristics III: Freedom of Entry and Exit</vt:lpstr>
      <vt:lpstr>Characteristics III: Freedom of Entry and Exit</vt:lpstr>
      <vt:lpstr> Characteristics IV: Perfectly Elastic Curve </vt:lpstr>
      <vt:lpstr>Characteristics IV: Perfectly Elastic Curve</vt:lpstr>
      <vt:lpstr> Characteristics V: Perfect Mobility of Factors of Production </vt:lpstr>
      <vt:lpstr>Characteristics VI: Lack of Government Intervention</vt:lpstr>
      <vt:lpstr>Characteristics VII: The firm is a price taker</vt:lpstr>
      <vt:lpstr>   Part II:   </vt:lpstr>
      <vt:lpstr>Demand and Revenue of a Firm</vt:lpstr>
      <vt:lpstr>Demand and Revenue of a Firm</vt:lpstr>
      <vt:lpstr>Demand and Revenue of a Firm</vt:lpstr>
      <vt:lpstr>Demand and Revenue of a Firm</vt:lpstr>
      <vt:lpstr>Revenue, Cost and Profit Curves</vt:lpstr>
      <vt:lpstr>Revenue, Cost and Profit Curves</vt:lpstr>
      <vt:lpstr>Revenue, Cost and Profit Curves</vt:lpstr>
      <vt:lpstr>Revenue, Cost and Profit Curves</vt:lpstr>
      <vt:lpstr>Revenue, Cost and Profit Curves</vt:lpstr>
      <vt:lpstr>Revenue, Cost and Profit Curves</vt:lpstr>
      <vt:lpstr>Revenue, Cost and Profit Curves</vt:lpstr>
      <vt:lpstr>Revenue, Cost and Profit Curves: Practical Illustration.</vt:lpstr>
      <vt:lpstr>Revenue, Cost and Profit Curves: Practical Illustration</vt:lpstr>
      <vt:lpstr>Revenue, Cost and Profit Curves: Practical Illustration</vt:lpstr>
      <vt:lpstr>Revenue, Cost and Profit Curves: Practical Illustration</vt:lpstr>
      <vt:lpstr>List of References</vt:lpstr>
      <vt:lpstr>List of 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9</cp:revision>
  <dcterms:created xsi:type="dcterms:W3CDTF">2024-09-21T13:44:34Z</dcterms:created>
  <dcterms:modified xsi:type="dcterms:W3CDTF">2024-11-03T09:52:24Z</dcterms:modified>
</cp:coreProperties>
</file>