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4"/>
  </p:notesMasterIdLst>
  <p:sldIdLst>
    <p:sldId id="256" r:id="rId2"/>
    <p:sldId id="257" r:id="rId3"/>
    <p:sldId id="319" r:id="rId4"/>
    <p:sldId id="441" r:id="rId5"/>
    <p:sldId id="461" r:id="rId6"/>
    <p:sldId id="462" r:id="rId7"/>
    <p:sldId id="466" r:id="rId8"/>
    <p:sldId id="467" r:id="rId9"/>
    <p:sldId id="469" r:id="rId10"/>
    <p:sldId id="470" r:id="rId11"/>
    <p:sldId id="471" r:id="rId12"/>
    <p:sldId id="472" r:id="rId13"/>
    <p:sldId id="468" r:id="rId14"/>
    <p:sldId id="473" r:id="rId15"/>
    <p:sldId id="474" r:id="rId16"/>
    <p:sldId id="475" r:id="rId17"/>
    <p:sldId id="463" r:id="rId18"/>
    <p:sldId id="464" r:id="rId19"/>
    <p:sldId id="465" r:id="rId20"/>
    <p:sldId id="442" r:id="rId21"/>
    <p:sldId id="443" r:id="rId22"/>
    <p:sldId id="444" r:id="rId23"/>
    <p:sldId id="445" r:id="rId24"/>
    <p:sldId id="446" r:id="rId25"/>
    <p:sldId id="447" r:id="rId26"/>
    <p:sldId id="476" r:id="rId27"/>
    <p:sldId id="448" r:id="rId28"/>
    <p:sldId id="449" r:id="rId29"/>
    <p:sldId id="450" r:id="rId30"/>
    <p:sldId id="451" r:id="rId31"/>
    <p:sldId id="452" r:id="rId32"/>
    <p:sldId id="453" r:id="rId33"/>
    <p:sldId id="454" r:id="rId34"/>
    <p:sldId id="477" r:id="rId35"/>
    <p:sldId id="478" r:id="rId36"/>
    <p:sldId id="455" r:id="rId37"/>
    <p:sldId id="456" r:id="rId38"/>
    <p:sldId id="457" r:id="rId39"/>
    <p:sldId id="458" r:id="rId40"/>
    <p:sldId id="440" r:id="rId41"/>
    <p:sldId id="405" r:id="rId42"/>
    <p:sldId id="367"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11/04/2024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11/04/2024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11/04/2024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8</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Monopoly</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a:xfrm>
            <a:off x="1295401" y="1914361"/>
            <a:ext cx="9601196" cy="3961507"/>
          </a:xfrm>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nature and types of forms of a monopoly market.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Develop an understanding of monopoly power and the focus on barriers to entry of the market.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Comprehend the pricing and output decisions of a monopolist in the short- and long-term time horizons.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r>
              <a:rPr lang="en-US" sz="3600" dirty="0">
                <a:latin typeface="Arial" panose="020B0604020202020204" pitchFamily="34" charset="0"/>
                <a:cs typeface="Arial" panose="020B0604020202020204" pitchFamily="34" charset="0"/>
              </a:rPr>
              <a:t>Part I: Nature, Types of Monopolies and their Power.</a:t>
            </a:r>
          </a:p>
          <a:p>
            <a:r>
              <a:rPr lang="en-US" sz="3600" dirty="0">
                <a:latin typeface="Arial" panose="020B0604020202020204" pitchFamily="34" charset="0"/>
                <a:cs typeface="Arial" panose="020B0604020202020204" pitchFamily="34" charset="0"/>
              </a:rPr>
              <a:t>Part II: Pricing and Output Decisions of a Monopolist.</a:t>
            </a:r>
          </a:p>
        </p:txBody>
      </p:sp>
    </p:spTree>
    <p:extLst>
      <p:ext uri="{BB962C8B-B14F-4D97-AF65-F5344CB8AC3E}">
        <p14:creationId xmlns:p14="http://schemas.microsoft.com/office/powerpoint/2010/main" val="133267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9F95F-E425-08DE-6764-EEF914511492}"/>
              </a:ext>
            </a:extLst>
          </p:cNvPr>
          <p:cNvSpPr>
            <a:spLocks noGrp="1"/>
          </p:cNvSpPr>
          <p:nvPr>
            <p:ph type="title"/>
          </p:nvPr>
        </p:nvSpPr>
        <p:spPr/>
        <p:txBody>
          <a:bodyPr>
            <a:normAutofit fontScale="90000"/>
          </a:bodyPr>
          <a:lstStyle/>
          <a:p>
            <a:br>
              <a:rPr lang="en-US" sz="40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000" b="1" dirty="0">
                <a:effectLst/>
                <a:latin typeface="Times New Roman" panose="02020603050405020304" pitchFamily="18" charset="0"/>
                <a:ea typeface="Calibri" panose="020F0502020204030204" pitchFamily="34" charset="0"/>
                <a:cs typeface="Times New Roman" panose="02020603050405020304" pitchFamily="18" charset="0"/>
              </a:rPr>
              <a:t>Monopoly: An Introduction</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55717980-11C5-A56D-423C-C664F93ABFC6}"/>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 monopoly can be deemed to be a market in which is a single seller sells a product with no close substitutes. </a:t>
            </a:r>
          </a:p>
          <a:p>
            <a:r>
              <a:rPr lang="en-US" dirty="0">
                <a:effectLst/>
                <a:latin typeface="Times New Roman" panose="02020603050405020304" pitchFamily="18" charset="0"/>
                <a:ea typeface="Calibri" panose="020F0502020204030204" pitchFamily="34" charset="0"/>
              </a:rPr>
              <a:t>A monopoly can be categorized into two types, pure monopoly and monopoly.</a:t>
            </a:r>
            <a:endParaRPr lang="LID4096" dirty="0"/>
          </a:p>
        </p:txBody>
      </p:sp>
    </p:spTree>
    <p:extLst>
      <p:ext uri="{BB962C8B-B14F-4D97-AF65-F5344CB8AC3E}">
        <p14:creationId xmlns:p14="http://schemas.microsoft.com/office/powerpoint/2010/main" val="2220935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6723F-9E0F-4C4A-B863-8EFA58095301}"/>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Times New Roman" panose="02020603050405020304" pitchFamily="18" charset="0"/>
              </a:rPr>
              <a:t>Monopoly: An Introduction</a:t>
            </a:r>
            <a:endParaRPr lang="LID4096" dirty="0"/>
          </a:p>
        </p:txBody>
      </p:sp>
      <p:sp>
        <p:nvSpPr>
          <p:cNvPr id="3" name="Content Placeholder 2">
            <a:extLst>
              <a:ext uri="{FF2B5EF4-FFF2-40B4-BE49-F238E27FC236}">
                <a16:creationId xmlns:a16="http://schemas.microsoft.com/office/drawing/2014/main" id="{F390E872-14C8-A280-9582-D1EAFAEC077C}"/>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 pure monopoly is the one that a firm sells a good or a service with no substitute. However, in practice, it is difficult to find a pure monopoly and only normal monopolies exist.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Additionally, some monopolies are natural monopolies because of huge barriers to entry making it difficult for potential firms to compete.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78098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80703-8CA3-BEB6-1CFF-C7C137108FA9}"/>
              </a:ext>
            </a:extLst>
          </p:cNvPr>
          <p:cNvSpPr>
            <a:spLocks noGrp="1"/>
          </p:cNvSpPr>
          <p:nvPr>
            <p:ph type="title"/>
          </p:nvPr>
        </p:nvSpPr>
        <p:spPr/>
        <p:txBody>
          <a:bodyPr/>
          <a:lstStyle/>
          <a:p>
            <a:r>
              <a:rPr lang="en-US" b="1" dirty="0"/>
              <a:t>Features of a Monopoly</a:t>
            </a:r>
            <a:endParaRPr lang="LID4096" b="1" dirty="0"/>
          </a:p>
        </p:txBody>
      </p:sp>
      <p:sp>
        <p:nvSpPr>
          <p:cNvPr id="3" name="Content Placeholder 2">
            <a:extLst>
              <a:ext uri="{FF2B5EF4-FFF2-40B4-BE49-F238E27FC236}">
                <a16:creationId xmlns:a16="http://schemas.microsoft.com/office/drawing/2014/main" id="{E4FF4698-FBA0-6CB2-85EB-5D2919323C15}"/>
              </a:ext>
            </a:extLst>
          </p:cNvPr>
          <p:cNvSpPr>
            <a:spLocks noGrp="1"/>
          </p:cNvSpPr>
          <p:nvPr>
            <p:ph idx="1"/>
          </p:nvPr>
        </p:nvSpPr>
        <p:spPr/>
        <p:txBody>
          <a:bodyPr/>
          <a:lstStyle/>
          <a:p>
            <a:r>
              <a:rPr lang="en-US" dirty="0"/>
              <a:t>These are the identifying characteristic that makes a firm to be a monopoly. They are:</a:t>
            </a:r>
          </a:p>
          <a:p>
            <a:r>
              <a:rPr lang="en-US" dirty="0"/>
              <a:t>Single Seller</a:t>
            </a:r>
          </a:p>
          <a:p>
            <a:r>
              <a:rPr lang="en-US" dirty="0"/>
              <a:t>Single Product</a:t>
            </a:r>
          </a:p>
          <a:p>
            <a:r>
              <a:rPr lang="en-US" dirty="0"/>
              <a:t>Intertwined Firm and Industry</a:t>
            </a:r>
          </a:p>
        </p:txBody>
      </p:sp>
    </p:spTree>
    <p:extLst>
      <p:ext uri="{BB962C8B-B14F-4D97-AF65-F5344CB8AC3E}">
        <p14:creationId xmlns:p14="http://schemas.microsoft.com/office/powerpoint/2010/main" val="1309125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66703-EA5E-1A85-F2A3-D9C56ED12C3A}"/>
              </a:ext>
            </a:extLst>
          </p:cNvPr>
          <p:cNvSpPr>
            <a:spLocks noGrp="1"/>
          </p:cNvSpPr>
          <p:nvPr>
            <p:ph type="title"/>
          </p:nvPr>
        </p:nvSpPr>
        <p:spPr/>
        <p:txBody>
          <a:bodyPr/>
          <a:lstStyle/>
          <a:p>
            <a:r>
              <a:rPr lang="en-US" b="1" dirty="0"/>
              <a:t>Features of a Monopoly</a:t>
            </a:r>
            <a:endParaRPr lang="LID4096" dirty="0"/>
          </a:p>
        </p:txBody>
      </p:sp>
      <p:sp>
        <p:nvSpPr>
          <p:cNvPr id="3" name="Content Placeholder 2">
            <a:extLst>
              <a:ext uri="{FF2B5EF4-FFF2-40B4-BE49-F238E27FC236}">
                <a16:creationId xmlns:a16="http://schemas.microsoft.com/office/drawing/2014/main" id="{7BAB94DC-298C-97CE-CC44-AA5B8C34605E}"/>
              </a:ext>
            </a:extLst>
          </p:cNvPr>
          <p:cNvSpPr>
            <a:spLocks noGrp="1"/>
          </p:cNvSpPr>
          <p:nvPr>
            <p:ph idx="1"/>
          </p:nvPr>
        </p:nvSpPr>
        <p:spPr/>
        <p:txBody>
          <a:bodyPr/>
          <a:lstStyle/>
          <a:p>
            <a:r>
              <a:rPr lang="en-US" dirty="0"/>
              <a:t>Independent Decision Making</a:t>
            </a:r>
          </a:p>
          <a:p>
            <a:r>
              <a:rPr lang="en-US" dirty="0"/>
              <a:t>Market Entry Restrictions</a:t>
            </a:r>
            <a:endParaRPr lang="LID4096" dirty="0"/>
          </a:p>
        </p:txBody>
      </p:sp>
    </p:spTree>
    <p:extLst>
      <p:ext uri="{BB962C8B-B14F-4D97-AF65-F5344CB8AC3E}">
        <p14:creationId xmlns:p14="http://schemas.microsoft.com/office/powerpoint/2010/main" val="1386187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4E037-D14D-155D-03D2-09D42F8823A7}"/>
              </a:ext>
            </a:extLst>
          </p:cNvPr>
          <p:cNvSpPr>
            <a:spLocks noGrp="1"/>
          </p:cNvSpPr>
          <p:nvPr>
            <p:ph type="title"/>
          </p:nvPr>
        </p:nvSpPr>
        <p:spPr/>
        <p:txBody>
          <a:bodyPr>
            <a:normAutofit fontScale="90000"/>
          </a:bodyPr>
          <a:lstStyle/>
          <a:p>
            <a:br>
              <a:rPr lang="en-US" b="1" dirty="0"/>
            </a:br>
            <a:r>
              <a:rPr lang="en-US" b="1" dirty="0"/>
              <a:t>Single Product</a:t>
            </a:r>
            <a:br>
              <a:rPr lang="en-US" b="1" dirty="0"/>
            </a:br>
            <a:endParaRPr lang="LID4096" b="1" dirty="0"/>
          </a:p>
        </p:txBody>
      </p:sp>
      <p:sp>
        <p:nvSpPr>
          <p:cNvPr id="3" name="Content Placeholder 2">
            <a:extLst>
              <a:ext uri="{FF2B5EF4-FFF2-40B4-BE49-F238E27FC236}">
                <a16:creationId xmlns:a16="http://schemas.microsoft.com/office/drawing/2014/main" id="{D7E332E5-3007-0182-A898-75B2A6DCCD5E}"/>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If a firm sells a commodity which is mostly considered critical with no alternatives or very few close ones, then the firm can be said to have a monopoly in the supply of that particular product. This gives the firm a lot of power to determine its pricing decisions.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example, Google holds a lot of sway in the search engine industry globally. Even though there are other competing search engines, there are smaller and do not have the recognition that Google has in a large part of the world.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585515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39B1E-97D0-ACBB-9E19-9751583F4107}"/>
              </a:ext>
            </a:extLst>
          </p:cNvPr>
          <p:cNvSpPr>
            <a:spLocks noGrp="1"/>
          </p:cNvSpPr>
          <p:nvPr>
            <p:ph type="title"/>
          </p:nvPr>
        </p:nvSpPr>
        <p:spPr/>
        <p:txBody>
          <a:bodyPr/>
          <a:lstStyle/>
          <a:p>
            <a:r>
              <a:rPr lang="en-US" sz="4000" b="1" dirty="0"/>
              <a:t>Firm and Industry are Intertwined</a:t>
            </a:r>
            <a:endParaRPr lang="LID4096" sz="4000" b="1" dirty="0"/>
          </a:p>
        </p:txBody>
      </p:sp>
      <p:sp>
        <p:nvSpPr>
          <p:cNvPr id="3" name="Content Placeholder 2">
            <a:extLst>
              <a:ext uri="{FF2B5EF4-FFF2-40B4-BE49-F238E27FC236}">
                <a16:creationId xmlns:a16="http://schemas.microsoft.com/office/drawing/2014/main" id="{67F2CC05-37C3-AEE6-3210-351BAD156C21}"/>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Since a firm is operating as a single player in the market, then the market for that good or service can be equated to the monopoly firm.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There is no distinction between the market demand curve and the demand curve facing the firm. In the exceptional case where a monopolist is facing losses and deciders to shut down, then the industry it operates in ceases to exist a whole.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61959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A18A1-356A-FDEA-CC5F-FC63789AE4D8}"/>
              </a:ext>
            </a:extLst>
          </p:cNvPr>
          <p:cNvSpPr>
            <a:spLocks noGrp="1"/>
          </p:cNvSpPr>
          <p:nvPr>
            <p:ph type="title"/>
          </p:nvPr>
        </p:nvSpPr>
        <p:spPr/>
        <p:txBody>
          <a:bodyPr/>
          <a:lstStyle/>
          <a:p>
            <a:r>
              <a:rPr lang="en-US" sz="4000" b="1" dirty="0"/>
              <a:t>Independent Decision Making</a:t>
            </a:r>
            <a:endParaRPr lang="LID4096" sz="4000" b="1" dirty="0"/>
          </a:p>
        </p:txBody>
      </p:sp>
      <p:sp>
        <p:nvSpPr>
          <p:cNvPr id="3" name="Content Placeholder 2">
            <a:extLst>
              <a:ext uri="{FF2B5EF4-FFF2-40B4-BE49-F238E27FC236}">
                <a16:creationId xmlns:a16="http://schemas.microsoft.com/office/drawing/2014/main" id="{E2A6DEBE-2F57-FF23-3887-5936EE7E1E87}"/>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 monopoly is able to make decisions without consideration of the players or competitors in the industry for the simple reason that they do not exist.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monopoly firm is therefore regarded as the price taker. It gets to decide its own price and output based on individual demand and cost conditions.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772684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97247-1F92-1B8E-6B47-0FD18CD2A9D8}"/>
              </a:ext>
            </a:extLst>
          </p:cNvPr>
          <p:cNvSpPr>
            <a:spLocks noGrp="1"/>
          </p:cNvSpPr>
          <p:nvPr>
            <p:ph type="title"/>
          </p:nvPr>
        </p:nvSpPr>
        <p:spPr/>
        <p:txBody>
          <a:bodyPr>
            <a:normAutofit fontScale="90000"/>
          </a:bodyPr>
          <a:lstStyle/>
          <a:p>
            <a:br>
              <a:rPr lang="en-US" sz="4000" b="1" dirty="0"/>
            </a:br>
            <a:r>
              <a:rPr lang="en-US" sz="4000" b="1" dirty="0"/>
              <a:t>Entry Restrictions</a:t>
            </a:r>
            <a:br>
              <a:rPr lang="en-US" sz="4000" b="1" dirty="0"/>
            </a:br>
            <a:endParaRPr lang="LID4096" sz="4000" b="1" dirty="0"/>
          </a:p>
        </p:txBody>
      </p:sp>
      <p:sp>
        <p:nvSpPr>
          <p:cNvPr id="3" name="Content Placeholder 2">
            <a:extLst>
              <a:ext uri="{FF2B5EF4-FFF2-40B4-BE49-F238E27FC236}">
                <a16:creationId xmlns:a16="http://schemas.microsoft.com/office/drawing/2014/main" id="{465327A1-9E77-7587-EE4C-55A1B915CD2B}"/>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One of the compelling reasons why a monopolist exists is the restricted entry into the market in which operates from potential competitors.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These entry barriers safeguard the monopoly as a going concern in the absence of potential rivals.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396359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7AFF4-A34B-5CEB-CEEC-9E07215D5051}"/>
              </a:ext>
            </a:extLst>
          </p:cNvPr>
          <p:cNvSpPr>
            <a:spLocks noGrp="1"/>
          </p:cNvSpPr>
          <p:nvPr>
            <p:ph type="title"/>
          </p:nvPr>
        </p:nvSpPr>
        <p:spPr/>
        <p:txBody>
          <a:bodyPr/>
          <a:lstStyle/>
          <a:p>
            <a:r>
              <a:rPr lang="en-US" dirty="0"/>
              <a:t>Reasons why Monopolies Exist</a:t>
            </a:r>
            <a:endParaRPr lang="LID4096" dirty="0"/>
          </a:p>
        </p:txBody>
      </p:sp>
      <p:sp>
        <p:nvSpPr>
          <p:cNvPr id="3" name="Content Placeholder 2">
            <a:extLst>
              <a:ext uri="{FF2B5EF4-FFF2-40B4-BE49-F238E27FC236}">
                <a16:creationId xmlns:a16="http://schemas.microsoft.com/office/drawing/2014/main" id="{5941530B-660D-2464-9536-C21D106C9534}"/>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Since existence of a monopoly is a classic sign of market imperfections, the question is, why do they exist since we expect the markets to self-correct?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answer lies in the barriers to entry of any potential firms. Naturally, monopolies are protected by barriers to entry which can be summed up as the expensive costs to enter a market usually borne by new players. These barriers are discussed as follows.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332705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811FF-D399-7752-3CA4-FA859E789C08}"/>
              </a:ext>
            </a:extLst>
          </p:cNvPr>
          <p:cNvSpPr>
            <a:spLocks noGrp="1"/>
          </p:cNvSpPr>
          <p:nvPr>
            <p:ph type="title"/>
          </p:nvPr>
        </p:nvSpPr>
        <p:spPr/>
        <p:txBody>
          <a:bodyPr/>
          <a:lstStyle/>
          <a:p>
            <a:r>
              <a:rPr lang="en-US" dirty="0"/>
              <a:t>Restriction by Law</a:t>
            </a:r>
            <a:endParaRPr lang="LID4096" dirty="0"/>
          </a:p>
        </p:txBody>
      </p:sp>
      <p:sp>
        <p:nvSpPr>
          <p:cNvPr id="3" name="Content Placeholder 2">
            <a:extLst>
              <a:ext uri="{FF2B5EF4-FFF2-40B4-BE49-F238E27FC236}">
                <a16:creationId xmlns:a16="http://schemas.microsoft.com/office/drawing/2014/main" id="{EF4DE553-69E8-5B96-45F8-C34F1FB41F64}"/>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 government regulation can automatically create a monopoly. A good example is where regulations only license a single player in the industry.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Alternatively, entry regulations to new firms may be so stringent such that new firms face insurmountable difficulties to overcome them.</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59550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54C71-8B49-1070-ECA8-B945AD5C5339}"/>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900" dirty="0"/>
              <a:t>Control of Key Resources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07BD9A52-7AC0-7824-83BF-FC34325C82D0}"/>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Some monopolies exist because of the strategic control they have over key essential raw resources control.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example, in the production of tech related products, manufacturers tend to strategize and control key inputs such as chip making, in order to have continuous control over the manufacturing process.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46375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6D44B-E07A-C4E6-023D-FAE1D7F1E263}"/>
              </a:ext>
            </a:extLst>
          </p:cNvPr>
          <p:cNvSpPr>
            <a:spLocks noGrp="1"/>
          </p:cNvSpPr>
          <p:nvPr>
            <p:ph type="title"/>
          </p:nvPr>
        </p:nvSpPr>
        <p:spPr/>
        <p:txBody>
          <a:bodyPr/>
          <a:lstStyle/>
          <a:p>
            <a:r>
              <a:rPr lang="en-US" dirty="0"/>
              <a:t>Economies of Scale</a:t>
            </a:r>
            <a:endParaRPr lang="LID4096" dirty="0"/>
          </a:p>
        </p:txBody>
      </p:sp>
      <p:sp>
        <p:nvSpPr>
          <p:cNvPr id="3" name="Content Placeholder 2">
            <a:extLst>
              <a:ext uri="{FF2B5EF4-FFF2-40B4-BE49-F238E27FC236}">
                <a16:creationId xmlns:a16="http://schemas.microsoft.com/office/drawing/2014/main" id="{B849D478-F152-C4A1-6B12-1635391C208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Once a firm grows to a large enough size, its starts enjoying economies of scale and its production cost is lower compared to its revenues.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If the firm is a monopoly, these economies of scale are similar to the market it operates in. These advantages create barriers for any firms wishing to join the industry.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108881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D5EF2-ACC9-9AA9-F679-2E751446A523}"/>
              </a:ext>
            </a:extLst>
          </p:cNvPr>
          <p:cNvSpPr>
            <a:spLocks noGrp="1"/>
          </p:cNvSpPr>
          <p:nvPr>
            <p:ph type="title"/>
          </p:nvPr>
        </p:nvSpPr>
        <p:spPr/>
        <p:txBody>
          <a:bodyPr/>
          <a:lstStyle/>
          <a:p>
            <a:r>
              <a:rPr lang="en-US" dirty="0"/>
              <a:t>Specialized Know How</a:t>
            </a:r>
            <a:endParaRPr lang="LID4096" dirty="0"/>
          </a:p>
        </p:txBody>
      </p:sp>
      <p:sp>
        <p:nvSpPr>
          <p:cNvPr id="3" name="Content Placeholder 2">
            <a:extLst>
              <a:ext uri="{FF2B5EF4-FFF2-40B4-BE49-F238E27FC236}">
                <a16:creationId xmlns:a16="http://schemas.microsoft.com/office/drawing/2014/main" id="{6504FBB6-C28A-A5D4-756F-ECAD6C43384F}"/>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If a firm has been operating for a considerable time in the industry, it acquires experience and takes advantage of its long-term learning curve in terms of research and information. </a:t>
            </a:r>
          </a:p>
          <a:p>
            <a:r>
              <a:rPr lang="en-US" dirty="0">
                <a:effectLst/>
                <a:latin typeface="Times New Roman" panose="02020603050405020304" pitchFamily="18" charset="0"/>
                <a:ea typeface="Calibri" panose="020F0502020204030204" pitchFamily="34" charset="0"/>
              </a:rPr>
              <a:t>This subsequently makes it difficult for competing firms who still have to go through a similar process.</a:t>
            </a:r>
            <a:endParaRPr lang="LID4096" dirty="0"/>
          </a:p>
        </p:txBody>
      </p:sp>
    </p:spTree>
    <p:extLst>
      <p:ext uri="{BB962C8B-B14F-4D97-AF65-F5344CB8AC3E}">
        <p14:creationId xmlns:p14="http://schemas.microsoft.com/office/powerpoint/2010/main" val="3556892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4BC7F-64DC-24D4-29F4-F887F9E5FBEC}"/>
              </a:ext>
            </a:extLst>
          </p:cNvPr>
          <p:cNvSpPr>
            <a:spLocks noGrp="1"/>
          </p:cNvSpPr>
          <p:nvPr>
            <p:ph type="title"/>
          </p:nvPr>
        </p:nvSpPr>
        <p:spPr/>
        <p:txBody>
          <a:bodyPr/>
          <a:lstStyle/>
          <a:p>
            <a:r>
              <a:rPr lang="en-US" dirty="0"/>
              <a:t>Small Market Size</a:t>
            </a:r>
            <a:endParaRPr lang="LID4096" dirty="0"/>
          </a:p>
        </p:txBody>
      </p:sp>
      <p:sp>
        <p:nvSpPr>
          <p:cNvPr id="3" name="Content Placeholder 2">
            <a:extLst>
              <a:ext uri="{FF2B5EF4-FFF2-40B4-BE49-F238E27FC236}">
                <a16:creationId xmlns:a16="http://schemas.microsoft.com/office/drawing/2014/main" id="{DFEE28FB-7ECB-AA34-21E8-E1A1A1A0C426}"/>
              </a:ext>
            </a:extLst>
          </p:cNvPr>
          <p:cNvSpPr>
            <a:spLocks noGrp="1"/>
          </p:cNvSpPr>
          <p:nvPr>
            <p:ph idx="1"/>
          </p:nvPr>
        </p:nvSpPr>
        <p:spPr/>
        <p:txBody>
          <a:bodyPr/>
          <a:lstStyle/>
          <a:p>
            <a:pPr algn="just"/>
            <a:r>
              <a:rPr lang="en-GB" dirty="0">
                <a:effectLst/>
                <a:latin typeface="Times New Roman" panose="02020603050405020304" pitchFamily="18" charset="0"/>
                <a:ea typeface="Calibri" panose="020F0502020204030204" pitchFamily="34" charset="0"/>
                <a:cs typeface="Times New Roman" panose="02020603050405020304" pitchFamily="18" charset="0"/>
              </a:rPr>
              <a:t>If the market is small in size in terms of its participants, it becomes difficult for potential entrants to enter the market. The most efficient player thus attains monopoly status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93962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8E2CE-FDFA-E82E-47E3-24D302B04A19}"/>
              </a:ext>
            </a:extLst>
          </p:cNvPr>
          <p:cNvSpPr>
            <a:spLocks noGrp="1"/>
          </p:cNvSpPr>
          <p:nvPr>
            <p:ph type="title"/>
          </p:nvPr>
        </p:nvSpPr>
        <p:spPr/>
        <p:txBody>
          <a:bodyPr/>
          <a:lstStyle/>
          <a:p>
            <a:r>
              <a:rPr lang="en-US" dirty="0"/>
              <a:t>Types of Monopolies</a:t>
            </a:r>
            <a:endParaRPr lang="LID4096" dirty="0"/>
          </a:p>
        </p:txBody>
      </p:sp>
      <p:sp>
        <p:nvSpPr>
          <p:cNvPr id="3" name="Content Placeholder 2">
            <a:extLst>
              <a:ext uri="{FF2B5EF4-FFF2-40B4-BE49-F238E27FC236}">
                <a16:creationId xmlns:a16="http://schemas.microsoft.com/office/drawing/2014/main" id="{E9CE2328-8208-3EB0-9B14-910795DDF8D9}"/>
              </a:ext>
            </a:extLst>
          </p:cNvPr>
          <p:cNvSpPr>
            <a:spLocks noGrp="1"/>
          </p:cNvSpPr>
          <p:nvPr>
            <p:ph idx="1"/>
          </p:nvPr>
        </p:nvSpPr>
        <p:spPr/>
        <p:txBody>
          <a:bodyPr/>
          <a:lstStyle/>
          <a:p>
            <a:r>
              <a:rPr lang="en-US" sz="3200" dirty="0"/>
              <a:t>Legal Monopoly</a:t>
            </a:r>
          </a:p>
          <a:p>
            <a:r>
              <a:rPr lang="en-US" sz="3200" dirty="0"/>
              <a:t>Economic Monopoly</a:t>
            </a:r>
          </a:p>
          <a:p>
            <a:r>
              <a:rPr lang="en-US" sz="3200" dirty="0"/>
              <a:t>Natural Monopoly</a:t>
            </a:r>
          </a:p>
          <a:p>
            <a:endParaRPr lang="LID4096" dirty="0"/>
          </a:p>
        </p:txBody>
      </p:sp>
    </p:spTree>
    <p:extLst>
      <p:ext uri="{BB962C8B-B14F-4D97-AF65-F5344CB8AC3E}">
        <p14:creationId xmlns:p14="http://schemas.microsoft.com/office/powerpoint/2010/main" val="2593829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EA08B-9BC1-9EFE-3FD9-8581C774C225}"/>
              </a:ext>
            </a:extLst>
          </p:cNvPr>
          <p:cNvSpPr>
            <a:spLocks noGrp="1"/>
          </p:cNvSpPr>
          <p:nvPr>
            <p:ph type="title"/>
          </p:nvPr>
        </p:nvSpPr>
        <p:spPr/>
        <p:txBody>
          <a:bodyPr/>
          <a:lstStyle/>
          <a:p>
            <a:r>
              <a:rPr lang="en-US" dirty="0"/>
              <a:t>Economic Monopoly</a:t>
            </a:r>
            <a:endParaRPr lang="LID4096" dirty="0"/>
          </a:p>
        </p:txBody>
      </p:sp>
      <p:sp>
        <p:nvSpPr>
          <p:cNvPr id="3" name="Content Placeholder 2">
            <a:extLst>
              <a:ext uri="{FF2B5EF4-FFF2-40B4-BE49-F238E27FC236}">
                <a16:creationId xmlns:a16="http://schemas.microsoft.com/office/drawing/2014/main" id="{46BFDBC5-E648-7180-61AE-AC9B3329AD50}"/>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An economic monopoly comes into existence when a firm continuously grows and it eliminates competition through acquisitions, buy outs and mergers. </a:t>
            </a:r>
          </a:p>
          <a:p>
            <a:r>
              <a:rPr lang="en-US" sz="2000" dirty="0">
                <a:effectLst/>
                <a:latin typeface="Times New Roman" panose="02020603050405020304" pitchFamily="18" charset="0"/>
                <a:ea typeface="Calibri" panose="020F0502020204030204" pitchFamily="34" charset="0"/>
              </a:rPr>
              <a:t>The monopoly firm in question may be more efficient or may have more resources to outcompete or buy out smaller competing firms.</a:t>
            </a:r>
            <a:endParaRPr lang="LID4096" sz="2000" dirty="0"/>
          </a:p>
        </p:txBody>
      </p:sp>
    </p:spTree>
    <p:extLst>
      <p:ext uri="{BB962C8B-B14F-4D97-AF65-F5344CB8AC3E}">
        <p14:creationId xmlns:p14="http://schemas.microsoft.com/office/powerpoint/2010/main" val="16084608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0D8FB-65EE-FFCD-CB5F-5CEB9AC52050}"/>
              </a:ext>
            </a:extLst>
          </p:cNvPr>
          <p:cNvSpPr>
            <a:spLocks noGrp="1"/>
          </p:cNvSpPr>
          <p:nvPr>
            <p:ph type="title"/>
          </p:nvPr>
        </p:nvSpPr>
        <p:spPr/>
        <p:txBody>
          <a:bodyPr/>
          <a:lstStyle/>
          <a:p>
            <a:r>
              <a:rPr lang="en-US" dirty="0"/>
              <a:t>Economic Monopoly</a:t>
            </a:r>
            <a:endParaRPr lang="LID4096" dirty="0"/>
          </a:p>
        </p:txBody>
      </p:sp>
      <p:sp>
        <p:nvSpPr>
          <p:cNvPr id="3" name="Content Placeholder 2">
            <a:extLst>
              <a:ext uri="{FF2B5EF4-FFF2-40B4-BE49-F238E27FC236}">
                <a16:creationId xmlns:a16="http://schemas.microsoft.com/office/drawing/2014/main" id="{F64C3F5E-4C85-C93F-B8B7-8905FBACC9AD}"/>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example, even though there exist other smaller phone makers in the world, Apple and Samsung are considered to be the leading phone manufacturers and have a monopolistic hold in the global mobile market.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Similarly, a company like Microsoft exercise lots of control over the personal computer software around the world.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73175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3B5D1-5F30-4937-4655-5794F4097C92}"/>
              </a:ext>
            </a:extLst>
          </p:cNvPr>
          <p:cNvSpPr>
            <a:spLocks noGrp="1"/>
          </p:cNvSpPr>
          <p:nvPr>
            <p:ph type="title"/>
          </p:nvPr>
        </p:nvSpPr>
        <p:spPr/>
        <p:txBody>
          <a:bodyPr/>
          <a:lstStyle/>
          <a:p>
            <a:r>
              <a:rPr lang="en-US" dirty="0"/>
              <a:t>Natural Monopoly</a:t>
            </a:r>
            <a:endParaRPr lang="LID4096" dirty="0"/>
          </a:p>
        </p:txBody>
      </p:sp>
      <p:sp>
        <p:nvSpPr>
          <p:cNvPr id="3" name="Content Placeholder 2">
            <a:extLst>
              <a:ext uri="{FF2B5EF4-FFF2-40B4-BE49-F238E27FC236}">
                <a16:creationId xmlns:a16="http://schemas.microsoft.com/office/drawing/2014/main" id="{5B050234-08EB-0823-6936-35F041B3BFA8}"/>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based on the size of the market. If the size is too small to only accommodate one player or firm, then a natural monopoly is created because potential competitors cannot enter the market unless the original firm leaves.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 good example would be a large retail outlet having its presence in a small town. Other retailers cannot join unless the first retailer winds up its operations in the town.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0828503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295E5-BF37-EE10-1CE1-24208F91FCE7}"/>
              </a:ext>
            </a:extLst>
          </p:cNvPr>
          <p:cNvSpPr>
            <a:spLocks noGrp="1"/>
          </p:cNvSpPr>
          <p:nvPr>
            <p:ph type="title"/>
          </p:nvPr>
        </p:nvSpPr>
        <p:spPr/>
        <p:txBody>
          <a:bodyPr/>
          <a:lstStyle/>
          <a:p>
            <a:r>
              <a:rPr lang="en-US" dirty="0"/>
              <a:t>Regional Monopoly</a:t>
            </a:r>
            <a:endParaRPr lang="LID4096" dirty="0"/>
          </a:p>
        </p:txBody>
      </p:sp>
      <p:sp>
        <p:nvSpPr>
          <p:cNvPr id="3" name="Content Placeholder 2">
            <a:extLst>
              <a:ext uri="{FF2B5EF4-FFF2-40B4-BE49-F238E27FC236}">
                <a16:creationId xmlns:a16="http://schemas.microsoft.com/office/drawing/2014/main" id="{30030805-B007-C51F-9EC2-553081EBAB89}"/>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 monopoly firm may exist in a particular region, town or country due to availability of certain raw materials or other similar unique advantages.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112002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70939-CC66-41D4-1A4B-6F11E8AF3CBB}"/>
              </a:ext>
            </a:extLst>
          </p:cNvPr>
          <p:cNvSpPr>
            <a:spLocks noGrp="1"/>
          </p:cNvSpPr>
          <p:nvPr>
            <p:ph type="title"/>
          </p:nvPr>
        </p:nvSpPr>
        <p:spPr/>
        <p:txBody>
          <a:bodyPr>
            <a:normAutofit fontScale="90000"/>
          </a:bodyPr>
          <a:lstStyle/>
          <a:p>
            <a:br>
              <a:rPr lang="en-GB" dirty="0"/>
            </a:br>
            <a:r>
              <a:rPr lang="en-GB" dirty="0"/>
              <a:t>Demand and Marginal Revenue Curves for a Monopoly Firm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BF574A1A-F335-0FD7-F8A7-A643C7504978}"/>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Since a monopoly is the only player in the market, its demand curve is similar to the market one. </a:t>
            </a:r>
          </a:p>
          <a:p>
            <a:r>
              <a:rPr lang="en-US" dirty="0">
                <a:effectLst/>
                <a:latin typeface="Times New Roman" panose="02020603050405020304" pitchFamily="18" charset="0"/>
                <a:ea typeface="Calibri" panose="020F0502020204030204" pitchFamily="34" charset="0"/>
              </a:rPr>
              <a:t>A monopoly firm is able to independently determine an optimal combination of output and price.</a:t>
            </a:r>
            <a:endParaRPr lang="LID4096" dirty="0"/>
          </a:p>
        </p:txBody>
      </p:sp>
    </p:spTree>
    <p:extLst>
      <p:ext uri="{BB962C8B-B14F-4D97-AF65-F5344CB8AC3E}">
        <p14:creationId xmlns:p14="http://schemas.microsoft.com/office/powerpoint/2010/main" val="628755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51672-5DF9-8548-DBA6-32515730C7F1}"/>
              </a:ext>
            </a:extLst>
          </p:cNvPr>
          <p:cNvSpPr>
            <a:spLocks noGrp="1"/>
          </p:cNvSpPr>
          <p:nvPr>
            <p:ph type="title"/>
          </p:nvPr>
        </p:nvSpPr>
        <p:spPr/>
        <p:txBody>
          <a:bodyPr>
            <a:normAutofit fontScale="90000"/>
          </a:bodyPr>
          <a:lstStyle/>
          <a:p>
            <a:br>
              <a:rPr lang="en-GB" dirty="0"/>
            </a:br>
            <a:r>
              <a:rPr lang="en-GB" dirty="0"/>
              <a:t>Demand and Marginal Revenue Curves for a Monopoly Firm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3431EA29-08A1-BD6A-F4F8-1ABBBD85EF93}"/>
              </a:ext>
            </a:extLst>
          </p:cNvPr>
          <p:cNvSpPr>
            <a:spLocks noGrp="1"/>
          </p:cNvSpPr>
          <p:nvPr>
            <p:ph idx="1"/>
          </p:nvPr>
        </p:nvSpPr>
        <p:spPr/>
        <p:txBody>
          <a:bodyPr>
            <a:normAutofit/>
          </a:bodyPr>
          <a:lstStyle/>
          <a:p>
            <a:pPr marL="0" marR="0" indent="0" algn="just">
              <a:lnSpc>
                <a:spcPct val="150000"/>
              </a:lnSpc>
              <a:spcAft>
                <a:spcPts val="800"/>
              </a:spcAft>
              <a:buNone/>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Additionally, we can expect its demand curve to be negatively sloped because the monopoly has total control of the market and can only be able to sell more if it reduces its price.</a:t>
            </a:r>
          </a:p>
        </p:txBody>
      </p:sp>
    </p:spTree>
    <p:extLst>
      <p:ext uri="{BB962C8B-B14F-4D97-AF65-F5344CB8AC3E}">
        <p14:creationId xmlns:p14="http://schemas.microsoft.com/office/powerpoint/2010/main" val="415260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29CB3-AEBA-B293-4EA4-CB20022F8530}"/>
              </a:ext>
            </a:extLst>
          </p:cNvPr>
          <p:cNvSpPr>
            <a:spLocks noGrp="1"/>
          </p:cNvSpPr>
          <p:nvPr>
            <p:ph type="title"/>
          </p:nvPr>
        </p:nvSpPr>
        <p:spPr/>
        <p:txBody>
          <a:bodyPr>
            <a:normAutofit fontScale="90000"/>
          </a:bodyPr>
          <a:lstStyle/>
          <a:p>
            <a:br>
              <a:rPr lang="en-GB" dirty="0"/>
            </a:br>
            <a:r>
              <a:rPr lang="en-GB" dirty="0"/>
              <a:t>Demand and Marginal Revenue Curves for a Monopoly Firm</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5517256D-B4FF-B44C-3DBB-B45AB4FF4AD4}"/>
              </a:ext>
            </a:extLst>
          </p:cNvPr>
          <p:cNvSpPr>
            <a:spLocks noGrp="1"/>
          </p:cNvSpPr>
          <p:nvPr>
            <p:ph idx="1"/>
          </p:nvPr>
        </p:nvSpPr>
        <p:spPr/>
        <p:txBody>
          <a:bodyPr/>
          <a:lstStyle/>
          <a:p>
            <a:r>
              <a:rPr lang="en-GB" sz="2400" dirty="0">
                <a:effectLst/>
                <a:latin typeface="Times New Roman" panose="02020603050405020304" pitchFamily="18" charset="0"/>
                <a:ea typeface="Calibri" panose="020F0502020204030204" pitchFamily="34" charset="0"/>
              </a:rPr>
              <a:t>Furthermore, the monopoly demand curve is highly price inelastic because there are no close substitutes and consumers naturally have little alternatives available.</a:t>
            </a:r>
            <a:endParaRPr lang="LID4096" sz="2400" dirty="0"/>
          </a:p>
          <a:p>
            <a:endParaRPr lang="LID4096" dirty="0"/>
          </a:p>
        </p:txBody>
      </p:sp>
    </p:spTree>
    <p:extLst>
      <p:ext uri="{BB962C8B-B14F-4D97-AF65-F5344CB8AC3E}">
        <p14:creationId xmlns:p14="http://schemas.microsoft.com/office/powerpoint/2010/main" val="35719949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F8A77-DD22-145E-5E3A-5CEC43D781BA}"/>
              </a:ext>
            </a:extLst>
          </p:cNvPr>
          <p:cNvSpPr>
            <a:spLocks noGrp="1"/>
          </p:cNvSpPr>
          <p:nvPr>
            <p:ph type="title"/>
          </p:nvPr>
        </p:nvSpPr>
        <p:spPr/>
        <p:txBody>
          <a:bodyPr>
            <a:normAutofit fontScale="90000"/>
          </a:bodyPr>
          <a:lstStyle/>
          <a:p>
            <a:r>
              <a:rPr lang="en-GB" dirty="0"/>
              <a:t>Demand and Marginal Revenue Curves for a Monopoly Firm</a:t>
            </a:r>
            <a:endParaRPr lang="LID4096" dirty="0"/>
          </a:p>
        </p:txBody>
      </p:sp>
      <p:sp>
        <p:nvSpPr>
          <p:cNvPr id="3" name="Content Placeholder 2">
            <a:extLst>
              <a:ext uri="{FF2B5EF4-FFF2-40B4-BE49-F238E27FC236}">
                <a16:creationId xmlns:a16="http://schemas.microsoft.com/office/drawing/2014/main" id="{6A78193A-9409-115D-A1EE-3BF587098574}"/>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demand curve is also not perfectly inelastic because pure monopolies do not exist in practice.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In summary, the monopolist does not have 100% control over its market, it can only increase the price or the quantity sold but not both at the same time</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412846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EF9B7-3CF2-E631-CE66-A08502F87898}"/>
              </a:ext>
            </a:extLst>
          </p:cNvPr>
          <p:cNvSpPr>
            <a:spLocks noGrp="1"/>
          </p:cNvSpPr>
          <p:nvPr>
            <p:ph type="title"/>
          </p:nvPr>
        </p:nvSpPr>
        <p:spPr>
          <a:xfrm>
            <a:off x="1191708" y="982132"/>
            <a:ext cx="9601196" cy="772998"/>
          </a:xfrm>
        </p:spPr>
        <p:txBody>
          <a:bodyPr>
            <a:normAutofit fontScale="90000"/>
          </a:bodyPr>
          <a:lstStyle/>
          <a:p>
            <a:br>
              <a:rPr lang="en-GB" sz="4000" dirty="0"/>
            </a:br>
            <a:r>
              <a:rPr lang="en-GB" sz="3600" dirty="0"/>
              <a:t>Figure 1: Illustration of a Demand and MR Curves of a Monopoly Firm</a:t>
            </a:r>
            <a:br>
              <a:rPr lang="en-GB" sz="4000" dirty="0"/>
            </a:br>
            <a:endParaRPr lang="LID4096" sz="4000" dirty="0"/>
          </a:p>
        </p:txBody>
      </p:sp>
      <p:pic>
        <p:nvPicPr>
          <p:cNvPr id="5" name="Content Placeholder 4">
            <a:extLst>
              <a:ext uri="{FF2B5EF4-FFF2-40B4-BE49-F238E27FC236}">
                <a16:creationId xmlns:a16="http://schemas.microsoft.com/office/drawing/2014/main" id="{768C9E83-CDE2-120B-85F7-03CA301CC3D8}"/>
              </a:ext>
            </a:extLst>
          </p:cNvPr>
          <p:cNvPicPr>
            <a:picLocks noGrp="1" noChangeAspect="1"/>
          </p:cNvPicPr>
          <p:nvPr>
            <p:ph idx="1"/>
          </p:nvPr>
        </p:nvPicPr>
        <p:blipFill>
          <a:blip r:embed="rId2"/>
          <a:stretch>
            <a:fillRect/>
          </a:stretch>
        </p:blipFill>
        <p:spPr>
          <a:xfrm>
            <a:off x="1646098" y="2067269"/>
            <a:ext cx="8899804" cy="3994166"/>
          </a:xfrm>
        </p:spPr>
      </p:pic>
    </p:spTree>
    <p:extLst>
      <p:ext uri="{BB962C8B-B14F-4D97-AF65-F5344CB8AC3E}">
        <p14:creationId xmlns:p14="http://schemas.microsoft.com/office/powerpoint/2010/main" val="4139885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DE944-7863-8ECC-EA58-143B9F464A03}"/>
              </a:ext>
            </a:extLst>
          </p:cNvPr>
          <p:cNvSpPr>
            <a:spLocks noGrp="1"/>
          </p:cNvSpPr>
          <p:nvPr>
            <p:ph type="title"/>
          </p:nvPr>
        </p:nvSpPr>
        <p:spPr>
          <a:xfrm>
            <a:off x="1295401" y="982132"/>
            <a:ext cx="9601196" cy="1303867"/>
          </a:xfrm>
        </p:spPr>
        <p:txBody>
          <a:bodyPr>
            <a:normAutofit fontScale="90000"/>
          </a:bodyPr>
          <a:lstStyle/>
          <a:p>
            <a:br>
              <a:rPr lang="en-GB" sz="4400" dirty="0"/>
            </a:br>
            <a:r>
              <a:rPr lang="en-GB" sz="4400" dirty="0"/>
              <a:t>Figure 1: Illustration of a Demand and MR Curves of a Monopoly Firm</a:t>
            </a:r>
            <a:br>
              <a:rPr lang="en-GB" sz="4800" dirty="0"/>
            </a:br>
            <a:endParaRPr lang="LID4096" dirty="0"/>
          </a:p>
        </p:txBody>
      </p:sp>
      <p:sp>
        <p:nvSpPr>
          <p:cNvPr id="3" name="Content Placeholder 2">
            <a:extLst>
              <a:ext uri="{FF2B5EF4-FFF2-40B4-BE49-F238E27FC236}">
                <a16:creationId xmlns:a16="http://schemas.microsoft.com/office/drawing/2014/main" id="{FF7FA243-8DAC-D3A3-7B66-7F57B6733938}"/>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Figure 1 illustrates the average revenue (AR) and marginal revenue (MR) of the firm. The AR is also the demand curve of the firm and its slopes becomes the MR. </a:t>
            </a:r>
          </a:p>
          <a:p>
            <a:r>
              <a:rPr lang="en-US" sz="2000" dirty="0">
                <a:effectLst/>
                <a:latin typeface="Times New Roman" panose="02020603050405020304" pitchFamily="18" charset="0"/>
                <a:ea typeface="Calibri" panose="020F0502020204030204" pitchFamily="34" charset="0"/>
              </a:rPr>
              <a:t>Both curves are downward sloping because a monopoly firm faces a normal demand curve which is highly inelastic. </a:t>
            </a:r>
            <a:endParaRPr lang="LID4096" sz="2000" dirty="0"/>
          </a:p>
        </p:txBody>
      </p:sp>
    </p:spTree>
    <p:extLst>
      <p:ext uri="{BB962C8B-B14F-4D97-AF65-F5344CB8AC3E}">
        <p14:creationId xmlns:p14="http://schemas.microsoft.com/office/powerpoint/2010/main" val="2761404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620B2-7D7D-5589-DDD8-D732A980BB94}"/>
              </a:ext>
            </a:extLst>
          </p:cNvPr>
          <p:cNvSpPr>
            <a:spLocks noGrp="1"/>
          </p:cNvSpPr>
          <p:nvPr>
            <p:ph type="title"/>
          </p:nvPr>
        </p:nvSpPr>
        <p:spPr/>
        <p:txBody>
          <a:bodyPr>
            <a:normAutofit fontScale="90000"/>
          </a:bodyPr>
          <a:lstStyle/>
          <a:p>
            <a:r>
              <a:rPr lang="en-GB" sz="4400" dirty="0"/>
              <a:t>Figure 1: Illustration of a Demand and MR Curves of a Monopoly Firm</a:t>
            </a:r>
            <a:endParaRPr lang="LID4096" dirty="0"/>
          </a:p>
        </p:txBody>
      </p:sp>
      <p:sp>
        <p:nvSpPr>
          <p:cNvPr id="3" name="Content Placeholder 2">
            <a:extLst>
              <a:ext uri="{FF2B5EF4-FFF2-40B4-BE49-F238E27FC236}">
                <a16:creationId xmlns:a16="http://schemas.microsoft.com/office/drawing/2014/main" id="{6E779B5D-3EEE-486D-DCE0-8ADD72D34C77}"/>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The AR curve is downward sloping and the MR curve lies just below it. This is because if the monopoly wants to sell an additional unit of a product, it has to reduce its price.  </a:t>
            </a:r>
          </a:p>
          <a:p>
            <a:r>
              <a:rPr lang="en-US" sz="2000" dirty="0">
                <a:effectLst/>
                <a:latin typeface="Times New Roman" panose="02020603050405020304" pitchFamily="18" charset="0"/>
                <a:ea typeface="Calibri" panose="020F0502020204030204" pitchFamily="34" charset="0"/>
              </a:rPr>
              <a:t>The additional price derived from selling the additional unit is lower than the price received for the unit. Hence for the monopolist, MR is less than the price and MR curve just lies below the AR curve.</a:t>
            </a:r>
            <a:endParaRPr lang="LID4096" sz="2000" dirty="0"/>
          </a:p>
        </p:txBody>
      </p:sp>
    </p:spTree>
    <p:extLst>
      <p:ext uri="{BB962C8B-B14F-4D97-AF65-F5344CB8AC3E}">
        <p14:creationId xmlns:p14="http://schemas.microsoft.com/office/powerpoint/2010/main" val="2322015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4DA5-32E6-A7F6-6CC6-11BD0A4B2C6D}"/>
              </a:ext>
            </a:extLst>
          </p:cNvPr>
          <p:cNvSpPr>
            <a:spLocks noGrp="1"/>
          </p:cNvSpPr>
          <p:nvPr>
            <p:ph type="title"/>
          </p:nvPr>
        </p:nvSpPr>
        <p:spPr/>
        <p:txBody>
          <a:bodyPr>
            <a:normAutofit fontScale="90000"/>
          </a:bodyPr>
          <a:lstStyle/>
          <a:p>
            <a:r>
              <a:rPr lang="en-GB" sz="4400" dirty="0"/>
              <a:t>Illustration of a Demand and MR Curves of a Monopoly Firm</a:t>
            </a:r>
            <a:endParaRPr lang="LID4096" dirty="0"/>
          </a:p>
        </p:txBody>
      </p:sp>
      <p:sp>
        <p:nvSpPr>
          <p:cNvPr id="3" name="Content Placeholder 2">
            <a:extLst>
              <a:ext uri="{FF2B5EF4-FFF2-40B4-BE49-F238E27FC236}">
                <a16:creationId xmlns:a16="http://schemas.microsoft.com/office/drawing/2014/main" id="{DF85EFC9-7628-5788-9858-DA4001F436FF}"/>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If the demand curve for the monopolist is linear, then the slope of the MR becomes twice of the AR and the MR curve lies half way between the AR and price axis. </a:t>
            </a:r>
            <a:endParaRPr lang="LID4096" sz="2800" dirty="0"/>
          </a:p>
        </p:txBody>
      </p:sp>
    </p:spTree>
    <p:extLst>
      <p:ext uri="{BB962C8B-B14F-4D97-AF65-F5344CB8AC3E}">
        <p14:creationId xmlns:p14="http://schemas.microsoft.com/office/powerpoint/2010/main" val="32450472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2753F-F314-E533-CE67-AFB862B67ECC}"/>
              </a:ext>
            </a:extLst>
          </p:cNvPr>
          <p:cNvSpPr>
            <a:spLocks noGrp="1"/>
          </p:cNvSpPr>
          <p:nvPr>
            <p:ph type="title"/>
          </p:nvPr>
        </p:nvSpPr>
        <p:spPr/>
        <p:txBody>
          <a:bodyPr>
            <a:normAutofit fontScale="90000"/>
          </a:bodyPr>
          <a:lstStyle/>
          <a:p>
            <a:r>
              <a:rPr lang="en-GB" sz="4400" dirty="0"/>
              <a:t>Illustration of a Demand and MR Curves of a Monopoly Firm</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56E5A36F-0141-D883-C673-1FF1B285AA4B}"/>
                  </a:ext>
                </a:extLst>
              </p:cNvPr>
              <p:cNvSpPr>
                <a:spLocks noGrp="1"/>
              </p:cNvSpPr>
              <p:nvPr>
                <p:ph idx="1"/>
              </p:nvPr>
            </p:nvSpPr>
            <p:spPr/>
            <p:txBody>
              <a:bodyPr/>
              <a:lstStyle/>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can be shown algebraically as follows: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Let us consider the demand equation for a monopoly firm to be </a:t>
                </a:r>
                <a14:m>
                  <m:oMath xmlns:m="http://schemas.openxmlformats.org/officeDocument/2006/math">
                    <m:r>
                      <a:rPr lang="en-GB" sz="1800" i="1">
                        <a:effectLst/>
                        <a:latin typeface="Cambria Math" panose="02040503050406030204" pitchFamily="18" charset="0"/>
                        <a:ea typeface="Calibri" panose="020F0502020204030204" pitchFamily="34" charset="0"/>
                        <a:cs typeface="Times New Roman" panose="02020603050405020304" pitchFamily="18" charset="0"/>
                      </a:rPr>
                      <m:t>𝑃</m:t>
                    </m:r>
                    <m:r>
                      <a:rPr lang="en-GB" sz="1800" i="1">
                        <a:effectLst/>
                        <a:latin typeface="Cambria Math" panose="02040503050406030204" pitchFamily="18" charset="0"/>
                        <a:ea typeface="Calibri" panose="020F0502020204030204" pitchFamily="34" charset="0"/>
                        <a:cs typeface="Times New Roman" panose="02020603050405020304" pitchFamily="18" charset="0"/>
                      </a:rPr>
                      <m:t>=</m:t>
                    </m:r>
                    <m:r>
                      <a:rPr lang="en-GB" sz="1800" i="1">
                        <a:effectLst/>
                        <a:latin typeface="Cambria Math" panose="02040503050406030204" pitchFamily="18" charset="0"/>
                        <a:ea typeface="Calibri" panose="020F0502020204030204" pitchFamily="34" charset="0"/>
                        <a:cs typeface="Times New Roman" panose="02020603050405020304" pitchFamily="18" charset="0"/>
                      </a:rPr>
                      <m:t>𝑎</m:t>
                    </m:r>
                    <m:r>
                      <a:rPr lang="en-GB" sz="1800" i="1">
                        <a:effectLst/>
                        <a:latin typeface="Cambria Math" panose="02040503050406030204" pitchFamily="18" charset="0"/>
                        <a:ea typeface="Calibri" panose="020F0502020204030204" pitchFamily="34" charset="0"/>
                        <a:cs typeface="Times New Roman" panose="02020603050405020304" pitchFamily="18" charset="0"/>
                      </a:rPr>
                      <m:t>−</m:t>
                    </m:r>
                    <m:r>
                      <a:rPr lang="en-GB" sz="1800" i="1">
                        <a:effectLst/>
                        <a:latin typeface="Cambria Math" panose="02040503050406030204" pitchFamily="18" charset="0"/>
                        <a:ea typeface="Calibri" panose="020F0502020204030204" pitchFamily="34" charset="0"/>
                        <a:cs typeface="Times New Roman" panose="02020603050405020304" pitchFamily="18" charset="0"/>
                      </a:rPr>
                      <m:t>𝑏𝑄</m:t>
                    </m:r>
                  </m:oMath>
                </a14:m>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Using calculus, prove that MR is twice that of AR.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56E5A36F-0141-D883-C673-1FF1B285AA4B}"/>
                  </a:ext>
                </a:extLst>
              </p:cNvPr>
              <p:cNvSpPr>
                <a:spLocks noGrp="1" noRot="1" noChangeAspect="1" noMove="1" noResize="1" noEditPoints="1" noAdjustHandles="1" noChangeArrowheads="1" noChangeShapeType="1" noTextEdit="1"/>
              </p:cNvSpPr>
              <p:nvPr>
                <p:ph idx="1"/>
              </p:nvPr>
            </p:nvSpPr>
            <p:spPr>
              <a:blipFill>
                <a:blip r:embed="rId2"/>
                <a:stretch>
                  <a:fillRect l="-635" r="-572"/>
                </a:stretch>
              </a:blipFill>
            </p:spPr>
            <p:txBody>
              <a:bodyPr/>
              <a:lstStyle/>
              <a:p>
                <a:r>
                  <a:rPr lang="LID4096">
                    <a:noFill/>
                  </a:rPr>
                  <a:t> </a:t>
                </a:r>
              </a:p>
            </p:txBody>
          </p:sp>
        </mc:Fallback>
      </mc:AlternateContent>
    </p:spTree>
    <p:extLst>
      <p:ext uri="{BB962C8B-B14F-4D97-AF65-F5344CB8AC3E}">
        <p14:creationId xmlns:p14="http://schemas.microsoft.com/office/powerpoint/2010/main" val="4580872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9F7A5-48C0-E26B-2E5C-A594F3366709}"/>
              </a:ext>
            </a:extLst>
          </p:cNvPr>
          <p:cNvSpPr>
            <a:spLocks noGrp="1"/>
          </p:cNvSpPr>
          <p:nvPr>
            <p:ph type="title"/>
          </p:nvPr>
        </p:nvSpPr>
        <p:spPr>
          <a:xfrm>
            <a:off x="1295402" y="982133"/>
            <a:ext cx="9601196" cy="874948"/>
          </a:xfrm>
        </p:spPr>
        <p:txBody>
          <a:bodyPr>
            <a:noAutofit/>
          </a:bodyPr>
          <a:lstStyle/>
          <a:p>
            <a:r>
              <a:rPr lang="en-GB" sz="3200" dirty="0"/>
              <a:t>Illustration of a Demand and MR Curves of a Monopoly Firm</a:t>
            </a:r>
            <a:endParaRPr lang="LID4096" sz="3200" dirty="0"/>
          </a:p>
        </p:txBody>
      </p:sp>
      <p:pic>
        <p:nvPicPr>
          <p:cNvPr id="5" name="Content Placeholder 4">
            <a:extLst>
              <a:ext uri="{FF2B5EF4-FFF2-40B4-BE49-F238E27FC236}">
                <a16:creationId xmlns:a16="http://schemas.microsoft.com/office/drawing/2014/main" id="{63AA9567-73DB-09D0-35A5-81C433C564BC}"/>
              </a:ext>
            </a:extLst>
          </p:cNvPr>
          <p:cNvPicPr>
            <a:picLocks noGrp="1" noChangeAspect="1"/>
          </p:cNvPicPr>
          <p:nvPr>
            <p:ph idx="1"/>
          </p:nvPr>
        </p:nvPicPr>
        <p:blipFill>
          <a:blip r:embed="rId2"/>
          <a:stretch>
            <a:fillRect/>
          </a:stretch>
        </p:blipFill>
        <p:spPr>
          <a:xfrm>
            <a:off x="1583702" y="2083324"/>
            <a:ext cx="8880050" cy="4138367"/>
          </a:xfrm>
        </p:spPr>
      </p:pic>
    </p:spTree>
    <p:extLst>
      <p:ext uri="{BB962C8B-B14F-4D97-AF65-F5344CB8AC3E}">
        <p14:creationId xmlns:p14="http://schemas.microsoft.com/office/powerpoint/2010/main" val="31522014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2DD88-B339-7033-E721-1881541B68B7}"/>
              </a:ext>
            </a:extLst>
          </p:cNvPr>
          <p:cNvSpPr>
            <a:spLocks noGrp="1"/>
          </p:cNvSpPr>
          <p:nvPr>
            <p:ph type="title"/>
          </p:nvPr>
        </p:nvSpPr>
        <p:spPr/>
        <p:txBody>
          <a:bodyPr/>
          <a:lstStyle/>
          <a:p>
            <a:r>
              <a:rPr lang="en-US" sz="3200" dirty="0"/>
              <a:t>Price and Output Decisions in the Short Run</a:t>
            </a:r>
            <a:endParaRPr lang="LID4096" sz="3200" dirty="0"/>
          </a:p>
        </p:txBody>
      </p:sp>
      <p:sp>
        <p:nvSpPr>
          <p:cNvPr id="3" name="Content Placeholder 2">
            <a:extLst>
              <a:ext uri="{FF2B5EF4-FFF2-40B4-BE49-F238E27FC236}">
                <a16:creationId xmlns:a16="http://schemas.microsoft.com/office/drawing/2014/main" id="{2A591102-1F48-5B58-D422-1701E0844D37}"/>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One of the underlying assumptions underpinning the study of monopolists is that a monopoly firm follows the rule of MR=MC when MC is rising.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 monopolist can therefore earn a supernormal profit, normal profit or subnormal profit in the short run.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00815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6D032-B78F-7916-6423-F2C97D6DA31B}"/>
              </a:ext>
            </a:extLst>
          </p:cNvPr>
          <p:cNvSpPr>
            <a:spLocks noGrp="1"/>
          </p:cNvSpPr>
          <p:nvPr>
            <p:ph type="title"/>
          </p:nvPr>
        </p:nvSpPr>
        <p:spPr/>
        <p:txBody>
          <a:bodyPr/>
          <a:lstStyle/>
          <a:p>
            <a:r>
              <a:rPr lang="en-US" dirty="0"/>
              <a:t>Monopolist Super Normal Profit</a:t>
            </a:r>
            <a:endParaRPr lang="LID4096" dirty="0"/>
          </a:p>
        </p:txBody>
      </p:sp>
      <p:pic>
        <p:nvPicPr>
          <p:cNvPr id="5" name="Content Placeholder 4">
            <a:extLst>
              <a:ext uri="{FF2B5EF4-FFF2-40B4-BE49-F238E27FC236}">
                <a16:creationId xmlns:a16="http://schemas.microsoft.com/office/drawing/2014/main" id="{E80CD392-63B0-689D-97EA-9FEA0F5189BB}"/>
              </a:ext>
            </a:extLst>
          </p:cNvPr>
          <p:cNvPicPr>
            <a:picLocks noGrp="1" noChangeAspect="1"/>
          </p:cNvPicPr>
          <p:nvPr>
            <p:ph idx="1"/>
          </p:nvPr>
        </p:nvPicPr>
        <p:blipFill>
          <a:blip r:embed="rId2"/>
          <a:stretch>
            <a:fillRect/>
          </a:stretch>
        </p:blipFill>
        <p:spPr>
          <a:xfrm>
            <a:off x="1819374" y="2055043"/>
            <a:ext cx="8455842" cy="4128941"/>
          </a:xfrm>
        </p:spPr>
      </p:pic>
    </p:spTree>
    <p:extLst>
      <p:ext uri="{BB962C8B-B14F-4D97-AF65-F5344CB8AC3E}">
        <p14:creationId xmlns:p14="http://schemas.microsoft.com/office/powerpoint/2010/main" val="24332288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54965-4786-E74C-5090-A05A573D7D52}"/>
              </a:ext>
            </a:extLst>
          </p:cNvPr>
          <p:cNvSpPr>
            <a:spLocks noGrp="1"/>
          </p:cNvSpPr>
          <p:nvPr>
            <p:ph type="title"/>
          </p:nvPr>
        </p:nvSpPr>
        <p:spPr/>
        <p:txBody>
          <a:bodyPr/>
          <a:lstStyle/>
          <a:p>
            <a:r>
              <a:rPr lang="en-US" dirty="0"/>
              <a:t>Monopolist Super Normal Profit</a:t>
            </a:r>
            <a:endParaRPr lang="LID4096" dirty="0"/>
          </a:p>
        </p:txBody>
      </p:sp>
      <p:sp>
        <p:nvSpPr>
          <p:cNvPr id="3" name="Content Placeholder 2">
            <a:extLst>
              <a:ext uri="{FF2B5EF4-FFF2-40B4-BE49-F238E27FC236}">
                <a16:creationId xmlns:a16="http://schemas.microsoft.com/office/drawing/2014/main" id="{D20B3F71-2BAA-733F-F94B-C68EA13DA751}"/>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As illustrated in Figure 1, the supernormal profit is the most usual position for a monopolist. The equilibrium position and output are shown by letters E and Q</a:t>
            </a:r>
            <a:r>
              <a:rPr lang="en-US" sz="2000" baseline="-25000" dirty="0">
                <a:effectLst/>
                <a:latin typeface="Times New Roman" panose="02020603050405020304" pitchFamily="18" charset="0"/>
                <a:ea typeface="Calibri" panose="020F0502020204030204" pitchFamily="34" charset="0"/>
              </a:rPr>
              <a:t>E</a:t>
            </a:r>
            <a:r>
              <a:rPr lang="en-US" sz="2000" dirty="0">
                <a:effectLst/>
                <a:latin typeface="Times New Roman" panose="02020603050405020304" pitchFamily="18" charset="0"/>
                <a:ea typeface="Calibri" panose="020F0502020204030204" pitchFamily="34" charset="0"/>
              </a:rPr>
              <a:t> respectively. </a:t>
            </a:r>
          </a:p>
          <a:p>
            <a:r>
              <a:rPr lang="en-US" sz="2000" dirty="0">
                <a:effectLst/>
                <a:latin typeface="Times New Roman" panose="02020603050405020304" pitchFamily="18" charset="0"/>
                <a:ea typeface="Calibri" panose="020F0502020204030204" pitchFamily="34" charset="0"/>
              </a:rPr>
              <a:t>The monopolist is likely to charge the equilibrium price (P</a:t>
            </a:r>
            <a:r>
              <a:rPr lang="en-US" sz="2000" baseline="-25000" dirty="0">
                <a:effectLst/>
                <a:latin typeface="Times New Roman" panose="02020603050405020304" pitchFamily="18" charset="0"/>
                <a:ea typeface="Calibri" panose="020F0502020204030204" pitchFamily="34" charset="0"/>
              </a:rPr>
              <a:t>E</a:t>
            </a:r>
            <a:r>
              <a:rPr lang="en-US" sz="2000" dirty="0">
                <a:effectLst/>
                <a:latin typeface="Times New Roman" panose="02020603050405020304" pitchFamily="18" charset="0"/>
                <a:ea typeface="Calibri" panose="020F0502020204030204" pitchFamily="34" charset="0"/>
              </a:rPr>
              <a:t>). Since AR is greater than AC, the firms earn supernormal profit. </a:t>
            </a:r>
            <a:endParaRPr lang="LID4096" sz="2000" dirty="0"/>
          </a:p>
        </p:txBody>
      </p:sp>
    </p:spTree>
    <p:extLst>
      <p:ext uri="{BB962C8B-B14F-4D97-AF65-F5344CB8AC3E}">
        <p14:creationId xmlns:p14="http://schemas.microsoft.com/office/powerpoint/2010/main" val="1405265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1B2E4-ACF0-9D1D-8244-ED1E160D4D80}"/>
              </a:ext>
            </a:extLst>
          </p:cNvPr>
          <p:cNvSpPr>
            <a:spLocks noGrp="1"/>
          </p:cNvSpPr>
          <p:nvPr>
            <p:ph type="title"/>
          </p:nvPr>
        </p:nvSpPr>
        <p:spPr/>
        <p:txBody>
          <a:bodyPr/>
          <a:lstStyle/>
          <a:p>
            <a:r>
              <a:rPr lang="en-US" dirty="0"/>
              <a:t>Monopolist Super Normal Profit</a:t>
            </a:r>
            <a:endParaRPr lang="LID4096" dirty="0"/>
          </a:p>
        </p:txBody>
      </p:sp>
      <p:sp>
        <p:nvSpPr>
          <p:cNvPr id="3" name="Content Placeholder 2">
            <a:extLst>
              <a:ext uri="{FF2B5EF4-FFF2-40B4-BE49-F238E27FC236}">
                <a16:creationId xmlns:a16="http://schemas.microsoft.com/office/drawing/2014/main" id="{A8195DE4-043E-8CBA-A6DB-D111EEFA6859}"/>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 TR is given by the area under OQ</a:t>
            </a:r>
            <a:r>
              <a:rPr lang="en-GB" sz="28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and OP</a:t>
            </a:r>
            <a:r>
              <a:rPr lang="en-GB" sz="28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respectively. The TC is given by the area OAEQ</a:t>
            </a:r>
            <a:r>
              <a:rPr lang="en-GB" sz="28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and the total profit earned by the firm is shown by the region AP</a:t>
            </a:r>
            <a:r>
              <a:rPr lang="en-GB" sz="28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BE respectively.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77138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D0932-3E51-C0A6-9F57-F8ACEE8B32A0}"/>
              </a:ext>
            </a:extLst>
          </p:cNvPr>
          <p:cNvSpPr>
            <a:spLocks noGrp="1"/>
          </p:cNvSpPr>
          <p:nvPr>
            <p:ph type="title"/>
          </p:nvPr>
        </p:nvSpPr>
        <p:spPr>
          <a:xfrm>
            <a:off x="1295402" y="1010412"/>
            <a:ext cx="9601196" cy="884375"/>
          </a:xfrm>
        </p:spPr>
        <p:txBody>
          <a:bodyPr/>
          <a:lstStyle/>
          <a:p>
            <a:r>
              <a:rPr lang="en-US" dirty="0"/>
              <a:t>Monopolist Normal Profit</a:t>
            </a:r>
            <a:endParaRPr lang="LID4096" dirty="0"/>
          </a:p>
        </p:txBody>
      </p:sp>
      <p:pic>
        <p:nvPicPr>
          <p:cNvPr id="5" name="Content Placeholder 4">
            <a:extLst>
              <a:ext uri="{FF2B5EF4-FFF2-40B4-BE49-F238E27FC236}">
                <a16:creationId xmlns:a16="http://schemas.microsoft.com/office/drawing/2014/main" id="{4D30646A-EA55-E06F-77F7-AEB994F32A13}"/>
              </a:ext>
            </a:extLst>
          </p:cNvPr>
          <p:cNvPicPr>
            <a:picLocks noGrp="1" noChangeAspect="1"/>
          </p:cNvPicPr>
          <p:nvPr>
            <p:ph idx="1"/>
          </p:nvPr>
        </p:nvPicPr>
        <p:blipFill>
          <a:blip r:embed="rId2"/>
          <a:stretch>
            <a:fillRect/>
          </a:stretch>
        </p:blipFill>
        <p:spPr>
          <a:xfrm>
            <a:off x="2017336" y="2092749"/>
            <a:ext cx="8352148" cy="3996965"/>
          </a:xfrm>
        </p:spPr>
      </p:pic>
    </p:spTree>
    <p:extLst>
      <p:ext uri="{BB962C8B-B14F-4D97-AF65-F5344CB8AC3E}">
        <p14:creationId xmlns:p14="http://schemas.microsoft.com/office/powerpoint/2010/main" val="29902210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BFB1A-143E-39FD-8CFE-9EAAF65466E9}"/>
              </a:ext>
            </a:extLst>
          </p:cNvPr>
          <p:cNvSpPr>
            <a:spLocks noGrp="1"/>
          </p:cNvSpPr>
          <p:nvPr>
            <p:ph type="title"/>
          </p:nvPr>
        </p:nvSpPr>
        <p:spPr/>
        <p:txBody>
          <a:bodyPr/>
          <a:lstStyle/>
          <a:p>
            <a:r>
              <a:rPr lang="en-US" dirty="0"/>
              <a:t>Monopolist Normal Profit</a:t>
            </a:r>
            <a:endParaRPr lang="LID4096" dirty="0"/>
          </a:p>
        </p:txBody>
      </p:sp>
      <p:sp>
        <p:nvSpPr>
          <p:cNvPr id="3" name="Content Placeholder 2">
            <a:extLst>
              <a:ext uri="{FF2B5EF4-FFF2-40B4-BE49-F238E27FC236}">
                <a16:creationId xmlns:a16="http://schemas.microsoft.com/office/drawing/2014/main" id="{638A3DC6-AECE-DB22-EA4F-89F46E2A2D56}"/>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Figure 2 shows a case when a monopoly firm is earns just normal profits in the short run. </a:t>
            </a:r>
          </a:p>
          <a:p>
            <a:r>
              <a:rPr lang="en-US" sz="2000" dirty="0">
                <a:effectLst/>
                <a:latin typeface="Times New Roman" panose="02020603050405020304" pitchFamily="18" charset="0"/>
                <a:ea typeface="Calibri" panose="020F0502020204030204" pitchFamily="34" charset="0"/>
              </a:rPr>
              <a:t>This usually happens in the initial years where there are high production and set up costs. AR is tangent to AC curve, and the equilibrium point is at E. </a:t>
            </a:r>
            <a:endParaRPr lang="LID4096" sz="2000" dirty="0"/>
          </a:p>
        </p:txBody>
      </p:sp>
    </p:spTree>
    <p:extLst>
      <p:ext uri="{BB962C8B-B14F-4D97-AF65-F5344CB8AC3E}">
        <p14:creationId xmlns:p14="http://schemas.microsoft.com/office/powerpoint/2010/main" val="2749358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43174-74E7-813B-CDE5-2503AEFA35E9}"/>
              </a:ext>
            </a:extLst>
          </p:cNvPr>
          <p:cNvSpPr>
            <a:spLocks noGrp="1"/>
          </p:cNvSpPr>
          <p:nvPr>
            <p:ph type="title"/>
          </p:nvPr>
        </p:nvSpPr>
        <p:spPr/>
        <p:txBody>
          <a:bodyPr/>
          <a:lstStyle/>
          <a:p>
            <a:r>
              <a:rPr lang="en-US" dirty="0"/>
              <a:t>Monopolist Normal Profit</a:t>
            </a:r>
            <a:endParaRPr lang="LID4096" dirty="0"/>
          </a:p>
        </p:txBody>
      </p:sp>
      <p:sp>
        <p:nvSpPr>
          <p:cNvPr id="3" name="Content Placeholder 2">
            <a:extLst>
              <a:ext uri="{FF2B5EF4-FFF2-40B4-BE49-F238E27FC236}">
                <a16:creationId xmlns:a16="http://schemas.microsoft.com/office/drawing/2014/main" id="{E7B58C21-4C87-D91D-ED1E-625E37760B92}"/>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output that maximizes profit is OQ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and the equilibrium price is OP</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TR earned is OP</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The TC is also OP</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BQ</a:t>
            </a:r>
            <a:r>
              <a:rPr lang="en-GB" sz="2000" baseline="-25000" dirty="0">
                <a:effectLst/>
                <a:latin typeface="Times New Roman" panose="02020603050405020304" pitchFamily="18" charset="0"/>
                <a:ea typeface="Calibri" panose="020F0502020204030204" pitchFamily="34" charset="0"/>
                <a:cs typeface="Times New Roman" panose="02020603050405020304" pitchFamily="18" charset="0"/>
              </a:rPr>
              <a:t>E</a:t>
            </a: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showing that TR=TC=AR= AC. Profit is therefore zero in this case.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416352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List of 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8</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464</TotalTime>
  <Words>2105</Words>
  <Application>Microsoft Office PowerPoint</Application>
  <PresentationFormat>Widescreen</PresentationFormat>
  <Paragraphs>120</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Cambria Math</vt:lpstr>
      <vt:lpstr>Garamond</vt:lpstr>
      <vt:lpstr>Times New Roman</vt:lpstr>
      <vt:lpstr>Organic</vt:lpstr>
      <vt:lpstr>Managerial Economics</vt:lpstr>
      <vt:lpstr> Lecture Learning Outcome </vt:lpstr>
      <vt:lpstr>Presentation Outline </vt:lpstr>
      <vt:lpstr> Monopoly: An Introduction </vt:lpstr>
      <vt:lpstr>Monopoly: An Introduction</vt:lpstr>
      <vt:lpstr>Features of a Monopoly</vt:lpstr>
      <vt:lpstr>Features of a Monopoly</vt:lpstr>
      <vt:lpstr> Single Product </vt:lpstr>
      <vt:lpstr>Firm and Industry are Intertwined</vt:lpstr>
      <vt:lpstr>Independent Decision Making</vt:lpstr>
      <vt:lpstr> Entry Restrictions </vt:lpstr>
      <vt:lpstr>Reasons why Monopolies Exist</vt:lpstr>
      <vt:lpstr>Restriction by Law</vt:lpstr>
      <vt:lpstr> Control of Key Resources </vt:lpstr>
      <vt:lpstr>Economies of Scale</vt:lpstr>
      <vt:lpstr>Specialized Know How</vt:lpstr>
      <vt:lpstr>Small Market Size</vt:lpstr>
      <vt:lpstr>Types of Monopolies</vt:lpstr>
      <vt:lpstr>Economic Monopoly</vt:lpstr>
      <vt:lpstr>Economic Monopoly</vt:lpstr>
      <vt:lpstr>Natural Monopoly</vt:lpstr>
      <vt:lpstr>Regional Monopoly</vt:lpstr>
      <vt:lpstr> Demand and Marginal Revenue Curves for a Monopoly Firm </vt:lpstr>
      <vt:lpstr> Demand and Marginal Revenue Curves for a Monopoly Firm </vt:lpstr>
      <vt:lpstr> Demand and Marginal Revenue Curves for a Monopoly Firm </vt:lpstr>
      <vt:lpstr>Demand and Marginal Revenue Curves for a Monopoly Firm</vt:lpstr>
      <vt:lpstr> Figure 1: Illustration of a Demand and MR Curves of a Monopoly Firm </vt:lpstr>
      <vt:lpstr> Figure 1: Illustration of a Demand and MR Curves of a Monopoly Firm </vt:lpstr>
      <vt:lpstr>Figure 1: Illustration of a Demand and MR Curves of a Monopoly Firm</vt:lpstr>
      <vt:lpstr>Illustration of a Demand and MR Curves of a Monopoly Firm</vt:lpstr>
      <vt:lpstr>Illustration of a Demand and MR Curves of a Monopoly Firm</vt:lpstr>
      <vt:lpstr>Illustration of a Demand and MR Curves of a Monopoly Firm</vt:lpstr>
      <vt:lpstr>Price and Output Decisions in the Short Run</vt:lpstr>
      <vt:lpstr>Monopolist Super Normal Profit</vt:lpstr>
      <vt:lpstr>Monopolist Super Normal Profit</vt:lpstr>
      <vt:lpstr>Monopolist Super Normal Profit</vt:lpstr>
      <vt:lpstr>Monopolist Normal Profit</vt:lpstr>
      <vt:lpstr>Monopolist Normal Profit</vt:lpstr>
      <vt:lpstr>Monopolist Normal Profit</vt:lpstr>
      <vt:lpstr>List of 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10</cp:revision>
  <dcterms:created xsi:type="dcterms:W3CDTF">2024-09-21T13:44:34Z</dcterms:created>
  <dcterms:modified xsi:type="dcterms:W3CDTF">2024-11-04T06:08:16Z</dcterms:modified>
</cp:coreProperties>
</file>