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46"/>
  </p:notesMasterIdLst>
  <p:sldIdLst>
    <p:sldId id="256" r:id="rId2"/>
    <p:sldId id="257" r:id="rId3"/>
    <p:sldId id="441" r:id="rId4"/>
    <p:sldId id="319" r:id="rId5"/>
    <p:sldId id="464" r:id="rId6"/>
    <p:sldId id="442" r:id="rId7"/>
    <p:sldId id="465" r:id="rId8"/>
    <p:sldId id="466" r:id="rId9"/>
    <p:sldId id="468" r:id="rId10"/>
    <p:sldId id="469" r:id="rId11"/>
    <p:sldId id="467" r:id="rId12"/>
    <p:sldId id="462" r:id="rId13"/>
    <p:sldId id="463" r:id="rId14"/>
    <p:sldId id="470" r:id="rId15"/>
    <p:sldId id="471" r:id="rId16"/>
    <p:sldId id="475" r:id="rId17"/>
    <p:sldId id="472" r:id="rId18"/>
    <p:sldId id="473" r:id="rId19"/>
    <p:sldId id="476" r:id="rId20"/>
    <p:sldId id="481" r:id="rId21"/>
    <p:sldId id="479" r:id="rId22"/>
    <p:sldId id="480" r:id="rId23"/>
    <p:sldId id="477" r:id="rId24"/>
    <p:sldId id="478" r:id="rId25"/>
    <p:sldId id="474" r:id="rId26"/>
    <p:sldId id="449" r:id="rId27"/>
    <p:sldId id="482" r:id="rId28"/>
    <p:sldId id="450" r:id="rId29"/>
    <p:sldId id="452" r:id="rId30"/>
    <p:sldId id="451" r:id="rId31"/>
    <p:sldId id="453" r:id="rId32"/>
    <p:sldId id="483" r:id="rId33"/>
    <p:sldId id="484" r:id="rId34"/>
    <p:sldId id="485" r:id="rId35"/>
    <p:sldId id="454" r:id="rId36"/>
    <p:sldId id="455" r:id="rId37"/>
    <p:sldId id="456" r:id="rId38"/>
    <p:sldId id="486" r:id="rId39"/>
    <p:sldId id="487" r:id="rId40"/>
    <p:sldId id="457" r:id="rId41"/>
    <p:sldId id="439" r:id="rId42"/>
    <p:sldId id="440" r:id="rId43"/>
    <p:sldId id="405" r:id="rId44"/>
    <p:sldId id="367"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5:50:40.182"/>
    </inkml:context>
    <inkml:brush xml:id="br0">
      <inkml:brushProperty name="width" value="0.05" units="cm"/>
      <inkml:brushProperty name="height" value="0.05" units="cm"/>
      <inkml:brushProperty name="color" value="#E71224"/>
    </inkml:brush>
  </inkml:definitions>
  <inkml:trace contextRef="#ctx0" brushRef="#br0">4 0 24575,'-4'0'0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48.179"/>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52.953"/>
    </inkml:context>
    <inkml:brush xml:id="br0">
      <inkml:brushProperty name="width" value="0.05" units="cm"/>
      <inkml:brushProperty name="height" value="0.05" units="cm"/>
      <inkml:brushProperty name="color" value="#E71224"/>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D6415-CAE5-4353-9BE0-040E6F123E86}" type="datetimeFigureOut">
              <a:rPr lang="LID4096" smtClean="0"/>
              <a:t>11/04/2024</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ACA9AB-0665-45CF-9359-A806F938E8D0}" type="slidenum">
              <a:rPr lang="LID4096" smtClean="0"/>
              <a:t>‹#›</a:t>
            </a:fld>
            <a:endParaRPr lang="LID4096"/>
          </a:p>
        </p:txBody>
      </p:sp>
    </p:spTree>
    <p:extLst>
      <p:ext uri="{BB962C8B-B14F-4D97-AF65-F5344CB8AC3E}">
        <p14:creationId xmlns:p14="http://schemas.microsoft.com/office/powerpoint/2010/main" val="349402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a:xfrm>
            <a:off x="2692397" y="5037663"/>
            <a:ext cx="5214635" cy="279400"/>
          </a:xfrm>
        </p:spPr>
        <p:txBody>
          <a:bodyPr/>
          <a:lstStyle/>
          <a:p>
            <a:endParaRPr lang="LID4096"/>
          </a:p>
        </p:txBody>
      </p:sp>
      <p:sp>
        <p:nvSpPr>
          <p:cNvPr id="6" name="Slide Number Placeholder 5"/>
          <p:cNvSpPr>
            <a:spLocks noGrp="1"/>
          </p:cNvSpPr>
          <p:nvPr>
            <p:ph type="sldNum" sz="quarter" idx="12"/>
          </p:nvPr>
        </p:nvSpPr>
        <p:spPr>
          <a:xfrm>
            <a:off x="8956900" y="5037663"/>
            <a:ext cx="551167" cy="279400"/>
          </a:xfrm>
        </p:spPr>
        <p:txBody>
          <a:bodyPr/>
          <a:lstStyle/>
          <a:p>
            <a:fld id="{0C32A6AD-9502-479E-8A07-747455D6BFDB}" type="slidenum">
              <a:rPr lang="LID4096" smtClean="0"/>
              <a:t>‹#›</a:t>
            </a:fld>
            <a:endParaRPr lang="LID4096"/>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740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28102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57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43710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0C32A6AD-9502-479E-8A07-747455D6BFDB}" type="slidenum">
              <a:rPr lang="LID4096" smtClean="0"/>
              <a:t>‹#›</a:t>
            </a:fld>
            <a:endParaRPr lang="LID4096"/>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89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657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953200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7954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56780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325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4280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23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0921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5236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34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6374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318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CB50AC-99C1-4D8D-9A87-18C6537FA490}" type="datetimeFigureOut">
              <a:rPr lang="LID4096" smtClean="0"/>
              <a:t>11/04/2024</a:t>
            </a:fld>
            <a:endParaRPr lang="LID4096"/>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LID4096"/>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32A6AD-9502-479E-8A07-747455D6BFDB}" type="slidenum">
              <a:rPr lang="LID4096" smtClean="0"/>
              <a:t>‹#›</a:t>
            </a:fld>
            <a:endParaRPr lang="LID4096"/>
          </a:p>
        </p:txBody>
      </p:sp>
    </p:spTree>
    <p:extLst>
      <p:ext uri="{BB962C8B-B14F-4D97-AF65-F5344CB8AC3E}">
        <p14:creationId xmlns:p14="http://schemas.microsoft.com/office/powerpoint/2010/main" val="37169804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customXml" Target="../ink/ink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FA520-41F9-191E-E40B-12A3185EF69A}"/>
              </a:ext>
            </a:extLst>
          </p:cNvPr>
          <p:cNvSpPr>
            <a:spLocks noGrp="1"/>
          </p:cNvSpPr>
          <p:nvPr>
            <p:ph type="ctrTitle"/>
          </p:nvPr>
        </p:nvSpPr>
        <p:spPr>
          <a:xfrm>
            <a:off x="1524000" y="1122363"/>
            <a:ext cx="9144000" cy="1817482"/>
          </a:xfrm>
        </p:spPr>
        <p:txBody>
          <a:bodyPr/>
          <a:lstStyle/>
          <a:p>
            <a:r>
              <a:rPr lang="en-US" dirty="0">
                <a:latin typeface="Arial" panose="020B0604020202020204" pitchFamily="34" charset="0"/>
                <a:cs typeface="Arial" panose="020B0604020202020204" pitchFamily="34" charset="0"/>
              </a:rPr>
              <a:t>Managerial Economics</a:t>
            </a:r>
            <a:endParaRPr lang="LID4096"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3CD3344-E1A6-93F8-EB7C-E85ADA5C4979}"/>
              </a:ext>
            </a:extLst>
          </p:cNvPr>
          <p:cNvSpPr>
            <a:spLocks noGrp="1"/>
          </p:cNvSpPr>
          <p:nvPr>
            <p:ph type="subTitle" idx="1"/>
          </p:nvPr>
        </p:nvSpPr>
        <p:spPr>
          <a:xfrm>
            <a:off x="1524000" y="2831691"/>
            <a:ext cx="9144000" cy="2426110"/>
          </a:xfrm>
        </p:spPr>
        <p:txBody>
          <a:bodyPr>
            <a:normAutofit/>
          </a:bodyPr>
          <a:lstStyle/>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Lecture </a:t>
            </a:r>
            <a:r>
              <a:rPr lang="en-GB" sz="2400" b="1" dirty="0">
                <a:latin typeface="Arial" panose="020B0604020202020204" pitchFamily="34" charset="0"/>
                <a:ea typeface="Calibri" panose="020F0502020204030204" pitchFamily="34" charset="0"/>
                <a:cs typeface="Arial" panose="020B0604020202020204" pitchFamily="34" charset="0"/>
              </a:rPr>
              <a:t>9</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Oligopoly</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latin typeface="Arial" panose="020B0604020202020204" pitchFamily="34" charset="0"/>
                <a:cs typeface="Arial" panose="020B0604020202020204" pitchFamily="34" charset="0"/>
              </a:rPr>
              <a:t>Lecturer: Dr Daniel Kungu Njau</a:t>
            </a:r>
            <a:endParaRPr lang="LID4096" sz="20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2E36343-9D3F-7D6A-A6A1-8BF96EFF50CC}"/>
                  </a:ext>
                </a:extLst>
              </p14:cNvPr>
              <p14:cNvContentPartPr/>
              <p14:nvPr/>
            </p14:nvContentPartPr>
            <p14:xfrm>
              <a:off x="10898208" y="6108336"/>
              <a:ext cx="1800" cy="360"/>
            </p14:xfrm>
          </p:contentPart>
        </mc:Choice>
        <mc:Fallback xmlns="">
          <p:pic>
            <p:nvPicPr>
              <p:cNvPr id="4" name="Ink 3">
                <a:extLst>
                  <a:ext uri="{FF2B5EF4-FFF2-40B4-BE49-F238E27FC236}">
                    <a16:creationId xmlns:a16="http://schemas.microsoft.com/office/drawing/2014/main" id="{A2E36343-9D3F-7D6A-A6A1-8BF96EFF50CC}"/>
                  </a:ext>
                </a:extLst>
              </p:cNvPr>
              <p:cNvPicPr/>
              <p:nvPr/>
            </p:nvPicPr>
            <p:blipFill>
              <a:blip r:embed="rId3"/>
              <a:stretch>
                <a:fillRect/>
              </a:stretch>
            </p:blipFill>
            <p:spPr>
              <a:xfrm>
                <a:off x="10889208" y="6099336"/>
                <a:ext cx="19440" cy="18000"/>
              </a:xfrm>
              <a:prstGeom prst="rect">
                <a:avLst/>
              </a:prstGeom>
            </p:spPr>
          </p:pic>
        </mc:Fallback>
      </mc:AlternateContent>
    </p:spTree>
    <p:extLst>
      <p:ext uri="{BB962C8B-B14F-4D97-AF65-F5344CB8AC3E}">
        <p14:creationId xmlns:p14="http://schemas.microsoft.com/office/powerpoint/2010/main" val="3932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570A9-704C-3274-EF3E-2A95ED8EC6A5}"/>
              </a:ext>
            </a:extLst>
          </p:cNvPr>
          <p:cNvSpPr>
            <a:spLocks noGrp="1"/>
          </p:cNvSpPr>
          <p:nvPr>
            <p:ph type="title"/>
          </p:nvPr>
        </p:nvSpPr>
        <p:spPr>
          <a:xfrm>
            <a:off x="1295401" y="982132"/>
            <a:ext cx="9601196" cy="1303867"/>
          </a:xfrm>
        </p:spPr>
        <p:txBody>
          <a:bodyPr>
            <a:normAutofit fontScale="90000"/>
          </a:bodyPr>
          <a:lstStyle/>
          <a:p>
            <a:pPr algn="ct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Arial" panose="020B0604020202020204" pitchFamily="34" charset="0"/>
              </a:rPr>
              <a:t>Lecture Learning Outcome</a:t>
            </a:r>
            <a:br>
              <a:rPr lang="en-US" sz="1800" dirty="0">
                <a:effectLst/>
                <a:latin typeface="Arial" panose="020B0604020202020204" pitchFamily="34" charset="0"/>
                <a:ea typeface="Calibri" panose="020F050202020403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D1B7EC-62E1-4D14-358C-5C4E69A74C08}"/>
              </a:ext>
            </a:extLst>
          </p:cNvPr>
          <p:cNvSpPr>
            <a:spLocks noGrp="1"/>
          </p:cNvSpPr>
          <p:nvPr>
            <p:ph idx="1"/>
          </p:nvPr>
        </p:nvSpPr>
        <p:spPr/>
        <p:txBody>
          <a:bodyPr>
            <a:noAutofit/>
          </a:bodyPr>
          <a:lstStyle/>
          <a:p>
            <a:pPr marL="0" marR="0" indent="0">
              <a:lnSpc>
                <a:spcPct val="150000"/>
              </a:lnSpc>
              <a:spcBef>
                <a:spcPts val="0"/>
              </a:spcBef>
              <a:spcAft>
                <a:spcPts val="800"/>
              </a:spcAft>
              <a:buNone/>
            </a:pPr>
            <a:r>
              <a:rPr lang="en-GB" sz="2000" dirty="0">
                <a:effectLst/>
                <a:latin typeface="Arial" panose="020B0604020202020204" pitchFamily="34" charset="0"/>
                <a:ea typeface="Calibri" panose="020F0502020204030204" pitchFamily="34" charset="0"/>
                <a:cs typeface="Arial" panose="020B0604020202020204" pitchFamily="34" charset="0"/>
              </a:rPr>
              <a:t>At the end of the lecture, you will be able to:</a:t>
            </a:r>
          </a:p>
          <a:p>
            <a:pPr marL="342900" marR="0" lvl="0" indent="-342900" algn="just">
              <a:lnSpc>
                <a:spcPct val="150000"/>
              </a:lnSpc>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Understand the nature of an oligopoly market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Develop an understanding of the demand curve for a firm under oligopoly and examine the models of price and output under oligopoly.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50000"/>
              </a:lnSpc>
              <a:spcBef>
                <a:spcPts val="0"/>
              </a:spcBef>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078AF5E2-2607-771D-D8C0-ECF6C6569935}"/>
                  </a:ext>
                </a:extLst>
              </p14:cNvPr>
              <p14:cNvContentPartPr/>
              <p14:nvPr/>
            </p14:nvContentPartPr>
            <p14:xfrm>
              <a:off x="-91872" y="4471416"/>
              <a:ext cx="360" cy="360"/>
            </p14:xfrm>
          </p:contentPart>
        </mc:Choice>
        <mc:Fallback xmlns="">
          <p:pic>
            <p:nvPicPr>
              <p:cNvPr id="4" name="Ink 3">
                <a:extLst>
                  <a:ext uri="{FF2B5EF4-FFF2-40B4-BE49-F238E27FC236}">
                    <a16:creationId xmlns:a16="http://schemas.microsoft.com/office/drawing/2014/main" id="{078AF5E2-2607-771D-D8C0-ECF6C6569935}"/>
                  </a:ext>
                </a:extLst>
              </p:cNvPr>
              <p:cNvPicPr/>
              <p:nvPr/>
            </p:nvPicPr>
            <p:blipFill>
              <a:blip r:embed="rId3"/>
              <a:stretch>
                <a:fillRect/>
              </a:stretch>
            </p:blipFill>
            <p:spPr>
              <a:xfrm>
                <a:off x="-100512" y="446241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E30D8AE2-6A8F-F3B8-198D-A7C5B71A580F}"/>
                  </a:ext>
                </a:extLst>
              </p14:cNvPr>
              <p14:cNvContentPartPr/>
              <p14:nvPr/>
            </p14:nvContentPartPr>
            <p14:xfrm>
              <a:off x="-72" y="3538656"/>
              <a:ext cx="360" cy="360"/>
            </p14:xfrm>
          </p:contentPart>
        </mc:Choice>
        <mc:Fallback xmlns="">
          <p:pic>
            <p:nvPicPr>
              <p:cNvPr id="5" name="Ink 4">
                <a:extLst>
                  <a:ext uri="{FF2B5EF4-FFF2-40B4-BE49-F238E27FC236}">
                    <a16:creationId xmlns:a16="http://schemas.microsoft.com/office/drawing/2014/main" id="{E30D8AE2-6A8F-F3B8-198D-A7C5B71A580F}"/>
                  </a:ext>
                </a:extLst>
              </p:cNvPr>
              <p:cNvPicPr/>
              <p:nvPr/>
            </p:nvPicPr>
            <p:blipFill>
              <a:blip r:embed="rId3"/>
              <a:stretch>
                <a:fillRect/>
              </a:stretch>
            </p:blipFill>
            <p:spPr>
              <a:xfrm>
                <a:off x="-9072" y="3529656"/>
                <a:ext cx="18000" cy="18000"/>
              </a:xfrm>
              <a:prstGeom prst="rect">
                <a:avLst/>
              </a:prstGeom>
            </p:spPr>
          </p:pic>
        </mc:Fallback>
      </mc:AlternateContent>
    </p:spTree>
    <p:extLst>
      <p:ext uri="{BB962C8B-B14F-4D97-AF65-F5344CB8AC3E}">
        <p14:creationId xmlns:p14="http://schemas.microsoft.com/office/powerpoint/2010/main" val="238112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5DD3A-843A-1FA5-3643-5FC53F5F076F}"/>
              </a:ext>
            </a:extLst>
          </p:cNvPr>
          <p:cNvSpPr>
            <a:spLocks noGrp="1"/>
          </p:cNvSpPr>
          <p:nvPr>
            <p:ph type="title"/>
          </p:nvPr>
        </p:nvSpPr>
        <p:spPr/>
        <p:txBody>
          <a:bodyPr/>
          <a:lstStyle/>
          <a:p>
            <a:r>
              <a:rPr lang="en-US" sz="4400" b="1" dirty="0">
                <a:effectLst/>
                <a:latin typeface="Arial" panose="020B0604020202020204" pitchFamily="34" charset="0"/>
                <a:ea typeface="Calibri" panose="020F0502020204030204" pitchFamily="34" charset="0"/>
                <a:cs typeface="Arial" panose="020B0604020202020204" pitchFamily="34" charset="0"/>
              </a:rPr>
              <a:t>Lecture Learning Outcome</a:t>
            </a:r>
            <a:endParaRPr lang="LID4096" dirty="0"/>
          </a:p>
        </p:txBody>
      </p:sp>
      <p:sp>
        <p:nvSpPr>
          <p:cNvPr id="3" name="Content Placeholder 2">
            <a:extLst>
              <a:ext uri="{FF2B5EF4-FFF2-40B4-BE49-F238E27FC236}">
                <a16:creationId xmlns:a16="http://schemas.microsoft.com/office/drawing/2014/main" id="{AE1309C1-3E5C-74E4-343A-30941E6E4E26}"/>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Develop a grasp of collusive oligopoly and its various forms.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877894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8E7D8-2970-1596-03E2-5427A2721E2E}"/>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Presentation Outline	</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A25437F-49BB-368A-FB00-20488C65A6C2}"/>
              </a:ext>
            </a:extLst>
          </p:cNvPr>
          <p:cNvSpPr>
            <a:spLocks noGrp="1"/>
          </p:cNvSpPr>
          <p:nvPr>
            <p:ph idx="1"/>
          </p:nvPr>
        </p:nvSpPr>
        <p:spPr/>
        <p:txBody>
          <a:bodyPr>
            <a:normAutofit/>
          </a:bodyPr>
          <a:lstStyle/>
          <a:p>
            <a:pPr marL="342900" marR="0" lvl="0" indent="-342900" algn="just">
              <a:lnSpc>
                <a:spcPct val="150000"/>
              </a:lnSpc>
              <a:buFont typeface="+mj-lt"/>
              <a:buAutoNum type="romanLcParenR"/>
            </a:pPr>
            <a:r>
              <a:rPr lang="en-US" sz="3600" dirty="0">
                <a:latin typeface="Arial" panose="020B0604020202020204" pitchFamily="34" charset="0"/>
                <a:cs typeface="Arial" panose="020B0604020202020204" pitchFamily="34" charset="0"/>
              </a:rPr>
              <a:t>Part I: Un</a:t>
            </a:r>
            <a:r>
              <a:rPr lang="en-GB" sz="3600" dirty="0">
                <a:latin typeface="Arial" panose="020B0604020202020204" pitchFamily="34" charset="0"/>
                <a:cs typeface="Arial" panose="020B0604020202020204" pitchFamily="34" charset="0"/>
              </a:rPr>
              <a:t>derstand the nature of an oligopoly market and its demand curve</a:t>
            </a:r>
          </a:p>
        </p:txBody>
      </p:sp>
    </p:spTree>
    <p:extLst>
      <p:ext uri="{BB962C8B-B14F-4D97-AF65-F5344CB8AC3E}">
        <p14:creationId xmlns:p14="http://schemas.microsoft.com/office/powerpoint/2010/main" val="1332678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739CB-66DA-B4A2-F2B8-ED6347E26C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140D56-AF09-EC8B-A8A9-6D6C8CBE4F31}"/>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Presentation Outline	</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FD8F8F3-39C1-8975-636F-32D1CE9E7967}"/>
              </a:ext>
            </a:extLst>
          </p:cNvPr>
          <p:cNvSpPr>
            <a:spLocks noGrp="1"/>
          </p:cNvSpPr>
          <p:nvPr>
            <p:ph idx="1"/>
          </p:nvPr>
        </p:nvSpPr>
        <p:spPr/>
        <p:txBody>
          <a:bodyPr>
            <a:normAutofit/>
          </a:bodyPr>
          <a:lstStyle/>
          <a:p>
            <a:pPr marL="342900" marR="0" lvl="0" indent="-342900" algn="just">
              <a:lnSpc>
                <a:spcPct val="150000"/>
              </a:lnSpc>
              <a:buFont typeface="+mj-lt"/>
              <a:buAutoNum type="romanLcParenR"/>
            </a:pPr>
            <a:r>
              <a:rPr lang="en-US" sz="2800" dirty="0">
                <a:latin typeface="Arial" panose="020B0604020202020204" pitchFamily="34" charset="0"/>
                <a:cs typeface="Arial" panose="020B0604020202020204" pitchFamily="34" charset="0"/>
              </a:rPr>
              <a:t>Part II: Understand </a:t>
            </a:r>
            <a:r>
              <a:rPr lang="en-GB" sz="2800" dirty="0">
                <a:latin typeface="Arial" panose="020B0604020202020204" pitchFamily="34" charset="0"/>
                <a:cs typeface="Arial" panose="020B0604020202020204" pitchFamily="34" charset="0"/>
              </a:rPr>
              <a:t>the models of price and output under oligopoly and collusive oligopoly and its various forms. </a:t>
            </a:r>
          </a:p>
          <a:p>
            <a:pPr marL="342900" marR="0" lvl="0" indent="-342900" algn="just">
              <a:lnSpc>
                <a:spcPct val="150000"/>
              </a:lnSpc>
              <a:buFont typeface="+mj-lt"/>
              <a:buAutoNum type="romanLcParenR"/>
            </a:pPr>
            <a:endParaRPr lang="en-GB"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3793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5F57B-74D4-A71E-674A-0513184AD39B}"/>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Introduction to Oligopoly</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4ECA637-57BD-21C2-2281-262B9EEB0E94}"/>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An oligopoly is a market dominated by a few sellers who sell differentiated or similar goods and services while watching closely the action of their rivals. </a:t>
            </a:r>
          </a:p>
          <a:p>
            <a:r>
              <a:rPr lang="en-US" sz="2000" dirty="0">
                <a:effectLst/>
                <a:latin typeface="Times New Roman" panose="02020603050405020304" pitchFamily="18" charset="0"/>
                <a:ea typeface="Calibri" panose="020F0502020204030204" pitchFamily="34" charset="0"/>
              </a:rPr>
              <a:t>A key characteristic of this market is the interdependence of firms. No firm can single handedly make a decision without considering the action (reaction) of its rivals. </a:t>
            </a:r>
            <a:endParaRPr lang="LID4096" sz="2000" dirty="0"/>
          </a:p>
        </p:txBody>
      </p:sp>
    </p:spTree>
    <p:extLst>
      <p:ext uri="{BB962C8B-B14F-4D97-AF65-F5344CB8AC3E}">
        <p14:creationId xmlns:p14="http://schemas.microsoft.com/office/powerpoint/2010/main" val="3412752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B54C7-4E8B-B9CB-A0BF-0E8292A3B87A}"/>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Introduction to Oligopoly</a:t>
            </a:r>
            <a:endParaRPr lang="LID4096" dirty="0"/>
          </a:p>
        </p:txBody>
      </p:sp>
      <p:sp>
        <p:nvSpPr>
          <p:cNvPr id="3" name="Content Placeholder 2">
            <a:extLst>
              <a:ext uri="{FF2B5EF4-FFF2-40B4-BE49-F238E27FC236}">
                <a16:creationId xmlns:a16="http://schemas.microsoft.com/office/drawing/2014/main" id="{64452C8B-7F4F-4494-608F-850348161CB5}"/>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Being always cognizant of the rivals’ action is a key defining characteristic of the oligopoly. A classic example is the airplane manufacturing industry.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Although there are some few smaller airplane manufacturers like the Bombardier and Embraer companies, the civil aircraft market is largely dominated by the oligopoly/duopoly competition between Boeing and Airbus aircraft manufacturers.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5456969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318F2-5365-C1DA-1FFD-17D57C4D3D0A}"/>
              </a:ext>
            </a:extLst>
          </p:cNvPr>
          <p:cNvSpPr>
            <a:spLocks noGrp="1"/>
          </p:cNvSpPr>
          <p:nvPr>
            <p:ph type="title"/>
          </p:nvPr>
        </p:nvSpPr>
        <p:spPr/>
        <p:txBody>
          <a:bodyPr>
            <a:normAutofit fontScale="90000"/>
          </a:bodyPr>
          <a:lstStyle/>
          <a:p>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Salient Features of an Oligopoly</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C54A17B7-0099-CF12-731A-82D1EFE5FE6B}"/>
              </a:ext>
            </a:extLst>
          </p:cNvPr>
          <p:cNvSpPr>
            <a:spLocks noGrp="1"/>
          </p:cNvSpPr>
          <p:nvPr>
            <p:ph idx="1"/>
          </p:nvPr>
        </p:nvSpPr>
        <p:spPr/>
        <p:txBody>
          <a:bodyPr/>
          <a:lstStyle/>
          <a:p>
            <a:r>
              <a:rPr lang="en-US" dirty="0"/>
              <a:t>Few Sellers</a:t>
            </a:r>
          </a:p>
          <a:p>
            <a:r>
              <a:rPr lang="en-US" dirty="0"/>
              <a:t>Product Differentiation</a:t>
            </a:r>
          </a:p>
          <a:p>
            <a:r>
              <a:rPr lang="en-US" dirty="0"/>
              <a:t>Entry Barriers</a:t>
            </a:r>
          </a:p>
          <a:p>
            <a:r>
              <a:rPr lang="en-US" dirty="0"/>
              <a:t>Interdependent Decision Making</a:t>
            </a:r>
            <a:endParaRPr lang="LID4096" dirty="0"/>
          </a:p>
        </p:txBody>
      </p:sp>
    </p:spTree>
    <p:extLst>
      <p:ext uri="{BB962C8B-B14F-4D97-AF65-F5344CB8AC3E}">
        <p14:creationId xmlns:p14="http://schemas.microsoft.com/office/powerpoint/2010/main" val="10975462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9E2CE-77AC-4955-BF80-D262A6287B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ACC7F6-8793-DC54-2176-D4C17C4748CE}"/>
              </a:ext>
            </a:extLst>
          </p:cNvPr>
          <p:cNvSpPr>
            <a:spLocks noGrp="1"/>
          </p:cNvSpPr>
          <p:nvPr>
            <p:ph type="title"/>
          </p:nvPr>
        </p:nvSpPr>
        <p:spPr/>
        <p:txBody>
          <a:bodyPr>
            <a:normAutofit fontScale="90000"/>
          </a:bodyPr>
          <a:lstStyle/>
          <a:p>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Salient Features of an Oligopoly</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D8AE0BAB-C814-781A-93F2-DDEDF8858F11}"/>
              </a:ext>
            </a:extLst>
          </p:cNvPr>
          <p:cNvSpPr>
            <a:spLocks noGrp="1"/>
          </p:cNvSpPr>
          <p:nvPr>
            <p:ph idx="1"/>
          </p:nvPr>
        </p:nvSpPr>
        <p:spPr/>
        <p:txBody>
          <a:bodyPr/>
          <a:lstStyle/>
          <a:p>
            <a:r>
              <a:rPr lang="en-US" dirty="0"/>
              <a:t>Non Price Competition</a:t>
            </a:r>
          </a:p>
          <a:p>
            <a:r>
              <a:rPr lang="en-US" dirty="0"/>
              <a:t>Indeterminate Demand Curve</a:t>
            </a:r>
          </a:p>
          <a:p>
            <a:endParaRPr lang="en-US" dirty="0"/>
          </a:p>
        </p:txBody>
      </p:sp>
    </p:spTree>
    <p:extLst>
      <p:ext uri="{BB962C8B-B14F-4D97-AF65-F5344CB8AC3E}">
        <p14:creationId xmlns:p14="http://schemas.microsoft.com/office/powerpoint/2010/main" val="33409137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53B3A-400A-10AE-5826-D8A47484BB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FC698C-FD1A-286B-C350-74C39AC96D4F}"/>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Salient Features of an Oligopoly:</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Few Sellers</a:t>
            </a:r>
            <a:endParaRPr lang="LID4096" dirty="0"/>
          </a:p>
        </p:txBody>
      </p:sp>
      <p:sp>
        <p:nvSpPr>
          <p:cNvPr id="3" name="Content Placeholder 2">
            <a:extLst>
              <a:ext uri="{FF2B5EF4-FFF2-40B4-BE49-F238E27FC236}">
                <a16:creationId xmlns:a16="http://schemas.microsoft.com/office/drawing/2014/main" id="{C30CDC14-15E2-5215-92F1-4064BB533ED3}"/>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Although there may be a number of sellers, the general attribute of a monopoly is a few dominant sellers who possess an outsized control of the market.</a:t>
            </a:r>
          </a:p>
          <a:p>
            <a:r>
              <a:rPr lang="en-US" sz="2000" dirty="0">
                <a:effectLst/>
                <a:latin typeface="Times New Roman" panose="02020603050405020304" pitchFamily="18" charset="0"/>
                <a:ea typeface="Calibri" panose="020F0502020204030204" pitchFamily="34" charset="0"/>
              </a:rPr>
              <a:t> A good example would be the global oligopoly in the phone manufacturing industry between Samsung and Apple. </a:t>
            </a:r>
            <a:endParaRPr lang="LID4096" sz="2000" dirty="0"/>
          </a:p>
        </p:txBody>
      </p:sp>
    </p:spTree>
    <p:extLst>
      <p:ext uri="{BB962C8B-B14F-4D97-AF65-F5344CB8AC3E}">
        <p14:creationId xmlns:p14="http://schemas.microsoft.com/office/powerpoint/2010/main" val="1048975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54553-6A0D-C33D-25AA-DA61A29D69DA}"/>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Salient Features of an Oligopoly:</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Few Sellers</a:t>
            </a:r>
            <a:endParaRPr lang="LID4096" dirty="0"/>
          </a:p>
        </p:txBody>
      </p:sp>
      <p:sp>
        <p:nvSpPr>
          <p:cNvPr id="3" name="Content Placeholder 2">
            <a:extLst>
              <a:ext uri="{FF2B5EF4-FFF2-40B4-BE49-F238E27FC236}">
                <a16:creationId xmlns:a16="http://schemas.microsoft.com/office/drawing/2014/main" id="{83506648-AB2D-B7E2-BF26-BF309DDBBF08}"/>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Also, the global car industry is also dominated by a few car companies based from countries like Japan such as the Honda, Toyota, Mazda, Germany; Volkswagen and Mercedes and the US; Ford.</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If there are only two strong established players, the market can be regarded as a duopoly. A good example is the Boeing, Airbus duopoly.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76162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6E23E-9870-8529-EFDB-691471780D3C}"/>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Salient Features of an Oligopoly:</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Product Differentiation</a:t>
            </a:r>
            <a:endParaRPr lang="LID4096" dirty="0"/>
          </a:p>
        </p:txBody>
      </p:sp>
      <p:sp>
        <p:nvSpPr>
          <p:cNvPr id="3" name="Content Placeholder 2">
            <a:extLst>
              <a:ext uri="{FF2B5EF4-FFF2-40B4-BE49-F238E27FC236}">
                <a16:creationId xmlns:a16="http://schemas.microsoft.com/office/drawing/2014/main" id="{AB5CCDC1-EE90-9F13-D5CA-C7BB76BD253A}"/>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Generally, oligopolies tend to differentiate their products. For example, Japanese cars take pride in simplicity and affordability while for German cars, they have a strong brand in exceptional engineering.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Even though the companies in an oligopoly are competing, they are doing so on the basis of differentiated products.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22275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28DB1-949A-8847-171C-804B7E99E6B8}"/>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Salient Features of an Oligopoly:</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Entry Barriers</a:t>
            </a:r>
            <a:endParaRPr lang="LID4096" dirty="0"/>
          </a:p>
        </p:txBody>
      </p:sp>
      <p:sp>
        <p:nvSpPr>
          <p:cNvPr id="3" name="Content Placeholder 2">
            <a:extLst>
              <a:ext uri="{FF2B5EF4-FFF2-40B4-BE49-F238E27FC236}">
                <a16:creationId xmlns:a16="http://schemas.microsoft.com/office/drawing/2014/main" id="{5989D56A-BB96-E239-126C-B2EA66FA8A33}"/>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Generally, there exist few or any legal hurdles to entry in the market. </a:t>
            </a:r>
          </a:p>
          <a:p>
            <a:r>
              <a:rPr lang="en-US" sz="2000" dirty="0">
                <a:effectLst/>
                <a:latin typeface="Times New Roman" panose="02020603050405020304" pitchFamily="18" charset="0"/>
                <a:ea typeface="Calibri" panose="020F0502020204030204" pitchFamily="34" charset="0"/>
              </a:rPr>
              <a:t>However, for potential competitors, it is not easy to enter the oligopoly market due to a number of reasons. Many of these are similar to the barriers faced in a monopolistic competition. </a:t>
            </a:r>
            <a:endParaRPr lang="LID4096" sz="2000" dirty="0"/>
          </a:p>
        </p:txBody>
      </p:sp>
    </p:spTree>
    <p:extLst>
      <p:ext uri="{BB962C8B-B14F-4D97-AF65-F5344CB8AC3E}">
        <p14:creationId xmlns:p14="http://schemas.microsoft.com/office/powerpoint/2010/main" val="329889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6CEC1-0A4C-3CE2-1ECC-75A98BFF80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E02648-ED61-4573-530C-3E7CF9E5E5A4}"/>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Salient Features of an Oligopoly:</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Entry Barriers</a:t>
            </a:r>
            <a:endParaRPr lang="LID4096" dirty="0"/>
          </a:p>
        </p:txBody>
      </p:sp>
      <p:sp>
        <p:nvSpPr>
          <p:cNvPr id="3" name="Content Placeholder 2">
            <a:extLst>
              <a:ext uri="{FF2B5EF4-FFF2-40B4-BE49-F238E27FC236}">
                <a16:creationId xmlns:a16="http://schemas.microsoft.com/office/drawing/2014/main" id="{7DF95D2A-A8A3-C5C3-BE84-8A94EAD1AA97}"/>
              </a:ext>
            </a:extLst>
          </p:cNvPr>
          <p:cNvSpPr>
            <a:spLocks noGrp="1"/>
          </p:cNvSpPr>
          <p:nvPr>
            <p:ph idx="1"/>
          </p:nvPr>
        </p:nvSpPr>
        <p:spPr/>
        <p:txBody>
          <a:bodyPr>
            <a:normAutofit/>
          </a:bodyPr>
          <a:lstStyle/>
          <a:p>
            <a:pPr marL="0" marR="0" indent="0" algn="just">
              <a:lnSpc>
                <a:spcPct val="150000"/>
              </a:lnSpc>
              <a:spcAft>
                <a:spcPts val="800"/>
              </a:spcAft>
              <a:buNone/>
            </a:pPr>
            <a:r>
              <a:rPr lang="en-GB" dirty="0">
                <a:effectLst/>
                <a:latin typeface="Times New Roman" panose="02020603050405020304" pitchFamily="18" charset="0"/>
                <a:ea typeface="Calibri" panose="020F0502020204030204" pitchFamily="34" charset="0"/>
                <a:cs typeface="Times New Roman" panose="02020603050405020304" pitchFamily="18" charset="0"/>
              </a:rPr>
              <a:t>They include; huge amounts of investment requirements, strong consumer preferences for existing brands, advanced economies of scale and specialized technology acquired over time.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22159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C9D2A-BA34-750C-34B5-D7F1639DD8E0}"/>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Salient Features of an Oligopoly:</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Interdependent Decision Making</a:t>
            </a:r>
            <a:endParaRPr lang="LID4096" dirty="0"/>
          </a:p>
        </p:txBody>
      </p:sp>
      <p:sp>
        <p:nvSpPr>
          <p:cNvPr id="3" name="Content Placeholder 2">
            <a:extLst>
              <a:ext uri="{FF2B5EF4-FFF2-40B4-BE49-F238E27FC236}">
                <a16:creationId xmlns:a16="http://schemas.microsoft.com/office/drawing/2014/main" id="{E2C0F955-3A4B-FF47-B5C5-C449E14DE45B}"/>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One of the overarching characteristics of a duopoly is firms have to take a lot of consideration what the rivals’ actions and reactions will possibly be. </a:t>
            </a:r>
          </a:p>
          <a:p>
            <a:r>
              <a:rPr lang="en-US" sz="2000" dirty="0">
                <a:effectLst/>
                <a:latin typeface="Times New Roman" panose="02020603050405020304" pitchFamily="18" charset="0"/>
                <a:ea typeface="Calibri" panose="020F0502020204030204" pitchFamily="34" charset="0"/>
              </a:rPr>
              <a:t>For example, in the airplane manufacturing, Boeing and Airbus have been in regular competition over each other to produce planes that are fuel efficient and to build their order books from potential airplane buyers. </a:t>
            </a:r>
            <a:endParaRPr lang="LID4096" sz="2000" dirty="0"/>
          </a:p>
        </p:txBody>
      </p:sp>
    </p:spTree>
    <p:extLst>
      <p:ext uri="{BB962C8B-B14F-4D97-AF65-F5344CB8AC3E}">
        <p14:creationId xmlns:p14="http://schemas.microsoft.com/office/powerpoint/2010/main" val="3178535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DA9B9-545A-D6FA-4891-9E8EAFB9D125}"/>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Salient Features of an Oligopoly:</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Interdependent Decision Making</a:t>
            </a:r>
            <a:endParaRPr lang="LID4096" dirty="0"/>
          </a:p>
        </p:txBody>
      </p:sp>
      <p:sp>
        <p:nvSpPr>
          <p:cNvPr id="3" name="Content Placeholder 2">
            <a:extLst>
              <a:ext uri="{FF2B5EF4-FFF2-40B4-BE49-F238E27FC236}">
                <a16:creationId xmlns:a16="http://schemas.microsoft.com/office/drawing/2014/main" id="{63555CB2-415C-883F-5E7F-BC33A1F7B403}"/>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When Boeing launched its successful A320 new engine option, Boeing decided to act quickly and produced the Boeing 737 Max family of jets which unfortunately had a design flaw and were subsequently grounded.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Generally, a firm can only ignore rivals at its own peril.</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9439549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852BD-3323-A01D-6B18-F6CB5D1DA594}"/>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Salient Features of an Oligopoly:</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Non Price Competition</a:t>
            </a:r>
            <a:endParaRPr lang="LID4096" dirty="0"/>
          </a:p>
        </p:txBody>
      </p:sp>
      <p:sp>
        <p:nvSpPr>
          <p:cNvPr id="3" name="Content Placeholder 2">
            <a:extLst>
              <a:ext uri="{FF2B5EF4-FFF2-40B4-BE49-F238E27FC236}">
                <a16:creationId xmlns:a16="http://schemas.microsoft.com/office/drawing/2014/main" id="{51769DCE-EACF-F26D-E6D0-03283AE8E96C}"/>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Firms in an oligopoly go to great strengths to avoid bidding and price wars.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They seek to outcompete each other on innovation and product differentiation rather than price.</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Why? You may ask. It is because a competition based on price is almost a race to the bottom and both firms stand to lose if they undercut each other based on price.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3736942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AD4EC-AAD3-C938-2EAF-6FAF8B2AFEE1}"/>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Salient Features of an Oligopoly:</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Non Price Competition</a:t>
            </a:r>
            <a:endParaRPr lang="LID4096" dirty="0"/>
          </a:p>
        </p:txBody>
      </p:sp>
      <p:sp>
        <p:nvSpPr>
          <p:cNvPr id="3" name="Content Placeholder 2">
            <a:extLst>
              <a:ext uri="{FF2B5EF4-FFF2-40B4-BE49-F238E27FC236}">
                <a16:creationId xmlns:a16="http://schemas.microsoft.com/office/drawing/2014/main" id="{23A742F0-C734-43A5-4508-DB8850EFE9ED}"/>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Additionally, the prevailing price is usually fixed after a long period of price competition and neither firm is interested in rocking this delicate price equilibrium.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To compete with each other, they pursue other lower risk competing strategies such as aggressive advertising, product bundling, influencing value perception of customers and innovative products to outcompete their rivals.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448655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2F105-1F59-CBEB-A74D-B176CED1C975}"/>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Salient Features of an Oligopoly:</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Indeterminate Demand Curve</a:t>
            </a:r>
            <a:endParaRPr lang="LID4096" dirty="0"/>
          </a:p>
        </p:txBody>
      </p:sp>
      <p:sp>
        <p:nvSpPr>
          <p:cNvPr id="3" name="Content Placeholder 2">
            <a:extLst>
              <a:ext uri="{FF2B5EF4-FFF2-40B4-BE49-F238E27FC236}">
                <a16:creationId xmlns:a16="http://schemas.microsoft.com/office/drawing/2014/main" id="{740BB438-464F-4CB4-86E8-022F66334635}"/>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The demand curve of a firm operating in an oligopoly cannot be easily determined since the firm is unaware how rival firms in the industry will react.</a:t>
            </a:r>
          </a:p>
          <a:p>
            <a:r>
              <a:rPr lang="en-US" sz="2000" dirty="0">
                <a:effectLst/>
                <a:latin typeface="Times New Roman" panose="02020603050405020304" pitchFamily="18" charset="0"/>
                <a:ea typeface="Calibri" panose="020F0502020204030204" pitchFamily="34" charset="0"/>
              </a:rPr>
              <a:t>If a firm for example decides to reduce its price, expecting to increase its demand for its good or service, if the rival firm also decides to counter this by reducing the price, then it’s a net zero effect and the demand curve is expected to be price inelastic.</a:t>
            </a:r>
            <a:endParaRPr lang="LID4096" sz="2000" dirty="0"/>
          </a:p>
        </p:txBody>
      </p:sp>
    </p:spTree>
    <p:extLst>
      <p:ext uri="{BB962C8B-B14F-4D97-AF65-F5344CB8AC3E}">
        <p14:creationId xmlns:p14="http://schemas.microsoft.com/office/powerpoint/2010/main" val="25529719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CA4E59-470A-26ED-E24C-C26FBF6124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42103D-A1B7-264D-AF69-8584112F3205}"/>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Salient Features of an Oligopoly:</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Indeterminate Demand Curve</a:t>
            </a:r>
            <a:endParaRPr lang="LID4096" dirty="0"/>
          </a:p>
        </p:txBody>
      </p:sp>
      <p:sp>
        <p:nvSpPr>
          <p:cNvPr id="3" name="Content Placeholder 2">
            <a:extLst>
              <a:ext uri="{FF2B5EF4-FFF2-40B4-BE49-F238E27FC236}">
                <a16:creationId xmlns:a16="http://schemas.microsoft.com/office/drawing/2014/main" id="{E0E5A695-571E-E658-2243-C8844A1D8B99}"/>
              </a:ext>
            </a:extLst>
          </p:cNvPr>
          <p:cNvSpPr>
            <a:spLocks noGrp="1"/>
          </p:cNvSpPr>
          <p:nvPr>
            <p:ph idx="1"/>
          </p:nvPr>
        </p:nvSpPr>
        <p:spPr/>
        <p:txBody>
          <a:bodyPr>
            <a:normAutofit/>
          </a:bodyPr>
          <a:lstStyle/>
          <a:p>
            <a:pPr algn="just">
              <a:lnSpc>
                <a:spcPct val="150000"/>
              </a:lnSpc>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Alternatively, if the rival’s product offering is better, then the price reduction will have minimal effect on quantity demanded. Therefore, the demand curve for the firm can either be elastic or inelastic.</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27831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19890-8CB4-E738-A2E0-B8792D0D70AF}"/>
              </a:ext>
            </a:extLst>
          </p:cNvPr>
          <p:cNvSpPr>
            <a:spLocks noGrp="1"/>
          </p:cNvSpPr>
          <p:nvPr>
            <p:ph type="title"/>
          </p:nvPr>
        </p:nvSpPr>
        <p:spPr/>
        <p:txBody>
          <a:bodyPr/>
          <a:lstStyle/>
          <a:p>
            <a:r>
              <a:rPr lang="en-US" dirty="0"/>
              <a:t>Duopoly</a:t>
            </a:r>
            <a:endParaRPr lang="LID4096" dirty="0"/>
          </a:p>
        </p:txBody>
      </p:sp>
      <p:sp>
        <p:nvSpPr>
          <p:cNvPr id="3" name="Content Placeholder 2">
            <a:extLst>
              <a:ext uri="{FF2B5EF4-FFF2-40B4-BE49-F238E27FC236}">
                <a16:creationId xmlns:a16="http://schemas.microsoft.com/office/drawing/2014/main" id="{8378125E-5170-9854-1977-1CEFC6B8A743}"/>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Duopoly is a special case of oligopoly where only two dominant players firms exist in the market.</a:t>
            </a:r>
          </a:p>
          <a:p>
            <a:r>
              <a:rPr lang="en-US" sz="2000" dirty="0">
                <a:effectLst/>
                <a:latin typeface="Times New Roman" panose="02020603050405020304" pitchFamily="18" charset="0"/>
                <a:ea typeface="Calibri" panose="020F0502020204030204" pitchFamily="34" charset="0"/>
              </a:rPr>
              <a:t> This is created by the domino effect of smaller inefficient firms falling out of the market and only the strong firms which can outcompete the smaller firms remain.</a:t>
            </a:r>
            <a:endParaRPr lang="LID4096" sz="2000" dirty="0"/>
          </a:p>
        </p:txBody>
      </p:sp>
    </p:spTree>
    <p:extLst>
      <p:ext uri="{BB962C8B-B14F-4D97-AF65-F5344CB8AC3E}">
        <p14:creationId xmlns:p14="http://schemas.microsoft.com/office/powerpoint/2010/main" val="174057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4B731-CDB4-08B9-C448-495F327D0448}"/>
              </a:ext>
            </a:extLst>
          </p:cNvPr>
          <p:cNvSpPr>
            <a:spLocks noGrp="1"/>
          </p:cNvSpPr>
          <p:nvPr>
            <p:ph type="title"/>
          </p:nvPr>
        </p:nvSpPr>
        <p:spPr/>
        <p:txBody>
          <a:bodyPr/>
          <a:lstStyle/>
          <a:p>
            <a:r>
              <a:rPr lang="en-US" dirty="0"/>
              <a:t>Duopoly</a:t>
            </a:r>
            <a:endParaRPr lang="LID4096" dirty="0"/>
          </a:p>
        </p:txBody>
      </p:sp>
      <p:sp>
        <p:nvSpPr>
          <p:cNvPr id="3" name="Content Placeholder 2">
            <a:extLst>
              <a:ext uri="{FF2B5EF4-FFF2-40B4-BE49-F238E27FC236}">
                <a16:creationId xmlns:a16="http://schemas.microsoft.com/office/drawing/2014/main" id="{B00C7E28-34B7-70BB-D4EB-BDBB549995EE}"/>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Additionally, there may be smaller firms but only two major ones are able to compete on an almost equal footing. A number of industries do exhibit these characteristics.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These include phone manufacturers, telecom industries, car manufacturers, airplane manufactures, heavy mining, chip making etc. In summary, a duopoly is an oligopoly where only two main competitors dominate the market.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1213611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22D37-A841-4BC8-0D30-2C3DD532BC26}"/>
              </a:ext>
            </a:extLst>
          </p:cNvPr>
          <p:cNvSpPr>
            <a:spLocks noGrp="1"/>
          </p:cNvSpPr>
          <p:nvPr>
            <p:ph type="title"/>
          </p:nvPr>
        </p:nvSpPr>
        <p:spPr/>
        <p:txBody>
          <a:bodyPr>
            <a:normAutofit fontScale="90000"/>
          </a:bodyPr>
          <a:lstStyle/>
          <a:p>
            <a:r>
              <a:rPr lang="en-US" dirty="0"/>
              <a:t>Price and Output Decisions in an Oligopoly</a:t>
            </a:r>
            <a:endParaRPr lang="LID4096" dirty="0"/>
          </a:p>
        </p:txBody>
      </p:sp>
      <p:sp>
        <p:nvSpPr>
          <p:cNvPr id="3" name="Content Placeholder 2">
            <a:extLst>
              <a:ext uri="{FF2B5EF4-FFF2-40B4-BE49-F238E27FC236}">
                <a16:creationId xmlns:a16="http://schemas.microsoft.com/office/drawing/2014/main" id="{75A01CCF-9F71-2E52-A4C6-F33CCC1556C8}"/>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Due to the difficulties of determining equilibrium price and output in an oligopoly, it is difficult to estimate an accurate demand for an oligopolist. </a:t>
            </a:r>
          </a:p>
          <a:p>
            <a:r>
              <a:rPr lang="en-US" sz="2000" dirty="0">
                <a:effectLst/>
                <a:latin typeface="Times New Roman" panose="02020603050405020304" pitchFamily="18" charset="0"/>
                <a:ea typeface="Calibri" panose="020F0502020204030204" pitchFamily="34" charset="0"/>
              </a:rPr>
              <a:t>Various models have been postulated that attempt to explain the equilibrium of a firm under conditions of oligopoly. </a:t>
            </a:r>
            <a:endParaRPr lang="LID4096" sz="2000" dirty="0"/>
          </a:p>
        </p:txBody>
      </p:sp>
    </p:spTree>
    <p:extLst>
      <p:ext uri="{BB962C8B-B14F-4D97-AF65-F5344CB8AC3E}">
        <p14:creationId xmlns:p14="http://schemas.microsoft.com/office/powerpoint/2010/main" val="35214879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5ADE1-3EEC-A0D9-6598-19E0F615FAB2}"/>
              </a:ext>
            </a:extLst>
          </p:cNvPr>
          <p:cNvSpPr>
            <a:spLocks noGrp="1"/>
          </p:cNvSpPr>
          <p:nvPr>
            <p:ph type="title"/>
          </p:nvPr>
        </p:nvSpPr>
        <p:spPr/>
        <p:txBody>
          <a:bodyPr>
            <a:normAutofit fontScale="90000"/>
          </a:bodyPr>
          <a:lstStyle/>
          <a:p>
            <a:r>
              <a:rPr lang="en-US" dirty="0"/>
              <a:t>Price and Output Decisions in an Oligopoly</a:t>
            </a:r>
            <a:endParaRPr lang="LID4096" dirty="0"/>
          </a:p>
        </p:txBody>
      </p:sp>
      <p:sp>
        <p:nvSpPr>
          <p:cNvPr id="3" name="Content Placeholder 2">
            <a:extLst>
              <a:ext uri="{FF2B5EF4-FFF2-40B4-BE49-F238E27FC236}">
                <a16:creationId xmlns:a16="http://schemas.microsoft.com/office/drawing/2014/main" id="{C313989E-80CB-983C-58ED-E57BDE34C723}"/>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models are unable to predict the quantity and the price.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However, they attempt to show the impact of interdependence among firms and how their decisions influence output and pricing. One of the most common models employed in understanding oligopoly is the </a:t>
            </a: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Cournot’s model.</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764964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063B7-B5CE-7993-8DF9-A75AFD967711}"/>
              </a:ext>
            </a:extLst>
          </p:cNvPr>
          <p:cNvSpPr>
            <a:spLocks noGrp="1"/>
          </p:cNvSpPr>
          <p:nvPr>
            <p:ph type="title"/>
          </p:nvPr>
        </p:nvSpPr>
        <p:spPr/>
        <p:txBody>
          <a:bodyPr/>
          <a:lstStyle/>
          <a:p>
            <a:r>
              <a:rPr lang="en-US" sz="4000" dirty="0"/>
              <a:t>Cournot’s Model</a:t>
            </a:r>
            <a:endParaRPr lang="LID4096" sz="4000" dirty="0"/>
          </a:p>
        </p:txBody>
      </p:sp>
      <p:sp>
        <p:nvSpPr>
          <p:cNvPr id="3" name="Content Placeholder 2">
            <a:extLst>
              <a:ext uri="{FF2B5EF4-FFF2-40B4-BE49-F238E27FC236}">
                <a16:creationId xmlns:a16="http://schemas.microsoft.com/office/drawing/2014/main" id="{C7982188-02B0-50F8-550B-181042C73318}"/>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In this model, two competing firms decide to ignore their interdependence and take independent decisions as if they are only ones in the market (act like a monopoly).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One firm makes the first decision of entering a market and the other follows. The model is underpinned by various assumptions. The firms are engaged in the packaging of mineral water.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3021674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A42D4-D82B-97ED-9985-E822EDE6A16B}"/>
              </a:ext>
            </a:extLst>
          </p:cNvPr>
          <p:cNvSpPr>
            <a:spLocks noGrp="1"/>
          </p:cNvSpPr>
          <p:nvPr>
            <p:ph type="title"/>
          </p:nvPr>
        </p:nvSpPr>
        <p:spPr/>
        <p:txBody>
          <a:bodyPr>
            <a:normAutofit fontScale="90000"/>
          </a:bodyPr>
          <a:lstStyle/>
          <a:p>
            <a:br>
              <a:rPr lang="en-US" sz="4000" dirty="0"/>
            </a:br>
            <a:r>
              <a:rPr lang="en-US" sz="4000" dirty="0"/>
              <a:t>Assumptions of Cournot’s Problem</a:t>
            </a:r>
            <a:br>
              <a:rPr lang="en-US" sz="4000" dirty="0"/>
            </a:br>
            <a:endParaRPr lang="LID4096" sz="4000" dirty="0"/>
          </a:p>
        </p:txBody>
      </p:sp>
      <p:sp>
        <p:nvSpPr>
          <p:cNvPr id="3" name="Content Placeholder 2">
            <a:extLst>
              <a:ext uri="{FF2B5EF4-FFF2-40B4-BE49-F238E27FC236}">
                <a16:creationId xmlns:a16="http://schemas.microsoft.com/office/drawing/2014/main" id="{D2740574-2E99-4AB2-F093-1960F717F95B}"/>
              </a:ext>
            </a:extLst>
          </p:cNvPr>
          <p:cNvSpPr>
            <a:spLocks noGrp="1"/>
          </p:cNvSpPr>
          <p:nvPr>
            <p:ph idx="1"/>
          </p:nvPr>
        </p:nvSpPr>
        <p:spPr/>
        <p:txBody>
          <a:bodyPr/>
          <a:lstStyle/>
          <a:p>
            <a:pPr marL="342900" marR="0" lvl="0" indent="-342900" algn="just">
              <a:lnSpc>
                <a:spcPct val="150000"/>
              </a:lnSpc>
              <a:buFont typeface="+mj-lt"/>
              <a:buAutoNum type="alpha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Each firm has the main goal of maximizing its profit and attaining an equilibrium point where the MC = MR.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Aft>
                <a:spcPts val="800"/>
              </a:spcAft>
              <a:buFont typeface="+mj-lt"/>
              <a:buAutoNum type="alpha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Cost of production is zero because the water is packaged from springs available freely in nature. Therefore, the MC=0.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960483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3A2CA-AEBB-44A7-54AC-98BD2ECDBFE5}"/>
              </a:ext>
            </a:extLst>
          </p:cNvPr>
          <p:cNvSpPr>
            <a:spLocks noGrp="1"/>
          </p:cNvSpPr>
          <p:nvPr>
            <p:ph type="title"/>
          </p:nvPr>
        </p:nvSpPr>
        <p:spPr/>
        <p:txBody>
          <a:bodyPr>
            <a:normAutofit fontScale="90000"/>
          </a:bodyPr>
          <a:lstStyle/>
          <a:p>
            <a:br>
              <a:rPr lang="en-US" sz="4400" dirty="0"/>
            </a:br>
            <a:r>
              <a:rPr lang="en-US" sz="4400" dirty="0"/>
              <a:t>Assumptions of Cournot’s Model</a:t>
            </a:r>
            <a:endParaRPr lang="LID4096" dirty="0"/>
          </a:p>
        </p:txBody>
      </p:sp>
      <p:sp>
        <p:nvSpPr>
          <p:cNvPr id="3" name="Content Placeholder 2">
            <a:extLst>
              <a:ext uri="{FF2B5EF4-FFF2-40B4-BE49-F238E27FC236}">
                <a16:creationId xmlns:a16="http://schemas.microsoft.com/office/drawing/2014/main" id="{D31841EB-7300-CCBB-572D-874994B5E756}"/>
              </a:ext>
            </a:extLst>
          </p:cNvPr>
          <p:cNvSpPr>
            <a:spLocks noGrp="1"/>
          </p:cNvSpPr>
          <p:nvPr>
            <p:ph idx="1"/>
          </p:nvPr>
        </p:nvSpPr>
        <p:spPr/>
        <p:txBody>
          <a:bodyPr/>
          <a:lstStyle/>
          <a:p>
            <a:pPr algn="just">
              <a:lnSpc>
                <a:spcPct val="150000"/>
              </a:lnSpc>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market demand curve is linear and the curve is a downward sloping straight line.</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Each firm decides on its price assuming the other firms’ output is given.</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Firms are able to sell their entire profit maximizing output at the price determined by their demand curves.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1181024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369A3-4C88-40DD-063A-C3276C274F67}"/>
              </a:ext>
            </a:extLst>
          </p:cNvPr>
          <p:cNvSpPr>
            <a:spLocks noGrp="1"/>
          </p:cNvSpPr>
          <p:nvPr>
            <p:ph type="title"/>
          </p:nvPr>
        </p:nvSpPr>
        <p:spPr>
          <a:xfrm>
            <a:off x="1182280" y="982132"/>
            <a:ext cx="9601196" cy="563864"/>
          </a:xfrm>
        </p:spPr>
        <p:txBody>
          <a:bodyPr>
            <a:normAutofit fontScale="90000"/>
          </a:bodyPr>
          <a:lstStyle/>
          <a:p>
            <a:br>
              <a:rPr lang="en-GB" sz="1800" b="1" dirty="0">
                <a:effectLst/>
                <a:latin typeface="Times New Roman" panose="02020603050405020304" pitchFamily="18" charset="0"/>
                <a:ea typeface="Calibri" panose="020F0502020204030204" pitchFamily="34" charset="0"/>
                <a:cs typeface="Times New Roman" panose="02020603050405020304" pitchFamily="18" charset="0"/>
              </a:rPr>
            </a:br>
            <a:r>
              <a:rPr lang="en-GB" dirty="0"/>
              <a:t>Figure I: Illustration of the Cournot’s Model</a:t>
            </a:r>
            <a:br>
              <a:rPr lang="en-GB" dirty="0"/>
            </a:br>
            <a:endParaRPr lang="LID4096" dirty="0"/>
          </a:p>
        </p:txBody>
      </p:sp>
      <p:pic>
        <p:nvPicPr>
          <p:cNvPr id="5" name="Content Placeholder 4">
            <a:extLst>
              <a:ext uri="{FF2B5EF4-FFF2-40B4-BE49-F238E27FC236}">
                <a16:creationId xmlns:a16="http://schemas.microsoft.com/office/drawing/2014/main" id="{1212E78A-6BEA-EBEC-00A6-0C22A3E2AE18}"/>
              </a:ext>
            </a:extLst>
          </p:cNvPr>
          <p:cNvPicPr>
            <a:picLocks noGrp="1" noChangeAspect="1"/>
          </p:cNvPicPr>
          <p:nvPr>
            <p:ph idx="1"/>
          </p:nvPr>
        </p:nvPicPr>
        <p:blipFill>
          <a:blip r:embed="rId3"/>
          <a:stretch>
            <a:fillRect/>
          </a:stretch>
        </p:blipFill>
        <p:spPr>
          <a:xfrm>
            <a:off x="1571134" y="1545996"/>
            <a:ext cx="9049732" cy="4461056"/>
          </a:xfrm>
        </p:spPr>
      </p:pic>
    </p:spTree>
    <p:extLst>
      <p:ext uri="{BB962C8B-B14F-4D97-AF65-F5344CB8AC3E}">
        <p14:creationId xmlns:p14="http://schemas.microsoft.com/office/powerpoint/2010/main" val="2362467519"/>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823DD-7B42-0F37-8F9C-D7A28484D90F}"/>
              </a:ext>
            </a:extLst>
          </p:cNvPr>
          <p:cNvSpPr>
            <a:spLocks noGrp="1"/>
          </p:cNvSpPr>
          <p:nvPr>
            <p:ph type="title"/>
          </p:nvPr>
        </p:nvSpPr>
        <p:spPr/>
        <p:txBody>
          <a:bodyPr/>
          <a:lstStyle/>
          <a:p>
            <a:r>
              <a:rPr lang="en-US" dirty="0"/>
              <a:t>Explanation to Figure 1: Firm A</a:t>
            </a:r>
            <a:endParaRPr lang="LID4096" dirty="0"/>
          </a:p>
        </p:txBody>
      </p:sp>
      <p:sp>
        <p:nvSpPr>
          <p:cNvPr id="3" name="Content Placeholder 2">
            <a:extLst>
              <a:ext uri="{FF2B5EF4-FFF2-40B4-BE49-F238E27FC236}">
                <a16:creationId xmlns:a16="http://schemas.microsoft.com/office/drawing/2014/main" id="{A41E8835-ADA7-2B90-5D37-5A6AA591C6C4}"/>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In figure I, firm A is the first entrant to the market of packaged water. The firm attempts to maximize its output and continuous to produce until MR=MC. </a:t>
            </a:r>
          </a:p>
          <a:p>
            <a:r>
              <a:rPr lang="en-US" sz="2000" dirty="0">
                <a:effectLst/>
                <a:latin typeface="Times New Roman" panose="02020603050405020304" pitchFamily="18" charset="0"/>
                <a:ea typeface="Calibri" panose="020F0502020204030204" pitchFamily="34" charset="0"/>
              </a:rPr>
              <a:t>Its demand is given by D* and the MR</a:t>
            </a:r>
            <a:r>
              <a:rPr lang="en-US" sz="2000" baseline="-25000" dirty="0">
                <a:effectLst/>
                <a:latin typeface="Times New Roman" panose="02020603050405020304" pitchFamily="18" charset="0"/>
                <a:ea typeface="Calibri" panose="020F0502020204030204" pitchFamily="34" charset="0"/>
              </a:rPr>
              <a:t>A</a:t>
            </a:r>
            <a:r>
              <a:rPr lang="en-US" sz="2000" dirty="0">
                <a:effectLst/>
                <a:latin typeface="Times New Roman" panose="02020603050405020304" pitchFamily="18" charset="0"/>
                <a:ea typeface="Calibri" panose="020F0502020204030204" pitchFamily="34" charset="0"/>
              </a:rPr>
              <a:t> becomes its marginal revenue curve.</a:t>
            </a:r>
            <a:endParaRPr lang="LID4096" sz="2000" dirty="0"/>
          </a:p>
        </p:txBody>
      </p:sp>
    </p:spTree>
    <p:extLst>
      <p:ext uri="{BB962C8B-B14F-4D97-AF65-F5344CB8AC3E}">
        <p14:creationId xmlns:p14="http://schemas.microsoft.com/office/powerpoint/2010/main" val="38249990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00266-1B75-8FF4-07ED-66C4A813893F}"/>
              </a:ext>
            </a:extLst>
          </p:cNvPr>
          <p:cNvSpPr>
            <a:spLocks noGrp="1"/>
          </p:cNvSpPr>
          <p:nvPr>
            <p:ph type="title"/>
          </p:nvPr>
        </p:nvSpPr>
        <p:spPr/>
        <p:txBody>
          <a:bodyPr/>
          <a:lstStyle/>
          <a:p>
            <a:r>
              <a:rPr lang="en-US" dirty="0"/>
              <a:t>Explanation to Figure 1: Firm A</a:t>
            </a:r>
            <a:endParaRPr lang="LID4096" dirty="0"/>
          </a:p>
        </p:txBody>
      </p:sp>
      <p:sp>
        <p:nvSpPr>
          <p:cNvPr id="3" name="Content Placeholder 2">
            <a:extLst>
              <a:ext uri="{FF2B5EF4-FFF2-40B4-BE49-F238E27FC236}">
                <a16:creationId xmlns:a16="http://schemas.microsoft.com/office/drawing/2014/main" id="{FAB4C8C0-1B10-CEC4-DFB6-C8779C409FF8}"/>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Because the firm is rational and it intends to maximize its revenue and profit, firm A will produce where MC=MR. Since MC=0, and at equilibrium MR = MC = 0.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firm will therefore produce OQ</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A</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output and levy a price of OP</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A</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as per the demand curve AR.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780736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7B422-D3DC-9F91-7273-AD31BAFE12BE}"/>
              </a:ext>
            </a:extLst>
          </p:cNvPr>
          <p:cNvSpPr>
            <a:spLocks noGrp="1"/>
          </p:cNvSpPr>
          <p:nvPr>
            <p:ph type="title"/>
          </p:nvPr>
        </p:nvSpPr>
        <p:spPr/>
        <p:txBody>
          <a:bodyPr/>
          <a:lstStyle/>
          <a:p>
            <a:r>
              <a:rPr lang="en-US" dirty="0"/>
              <a:t>Explanation to Figure 1: Firm B</a:t>
            </a:r>
            <a:endParaRPr lang="LID4096" dirty="0"/>
          </a:p>
        </p:txBody>
      </p:sp>
      <p:sp>
        <p:nvSpPr>
          <p:cNvPr id="3" name="Content Placeholder 2">
            <a:extLst>
              <a:ext uri="{FF2B5EF4-FFF2-40B4-BE49-F238E27FC236}">
                <a16:creationId xmlns:a16="http://schemas.microsoft.com/office/drawing/2014/main" id="{0F5C1604-18A3-AF6F-9639-40BBFEA4808B}"/>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Still in figure I, firm B will now enter the market after firm A and find that firm A has already taken control over half of the market.</a:t>
            </a:r>
          </a:p>
          <a:p>
            <a:r>
              <a:rPr lang="en-US" sz="2000" dirty="0">
                <a:effectLst/>
                <a:latin typeface="Times New Roman" panose="02020603050405020304" pitchFamily="18" charset="0"/>
                <a:ea typeface="Calibri" panose="020F0502020204030204" pitchFamily="34" charset="0"/>
              </a:rPr>
              <a:t> It reasonably expects thar firm A will continue to produce OQ</a:t>
            </a:r>
            <a:r>
              <a:rPr lang="en-US" sz="2000" baseline="-25000" dirty="0">
                <a:effectLst/>
                <a:latin typeface="Times New Roman" panose="02020603050405020304" pitchFamily="18" charset="0"/>
                <a:ea typeface="Calibri" panose="020F0502020204030204" pitchFamily="34" charset="0"/>
              </a:rPr>
              <a:t>A </a:t>
            </a:r>
            <a:r>
              <a:rPr lang="en-US" sz="2000" dirty="0">
                <a:effectLst/>
                <a:latin typeface="Times New Roman" panose="02020603050405020304" pitchFamily="18" charset="0"/>
                <a:ea typeface="Calibri" panose="020F0502020204030204" pitchFamily="34" charset="0"/>
              </a:rPr>
              <a:t>and therefore decides to consider Q</a:t>
            </a:r>
            <a:r>
              <a:rPr lang="en-US" sz="2000" baseline="-25000" dirty="0">
                <a:effectLst/>
                <a:latin typeface="Times New Roman" panose="02020603050405020304" pitchFamily="18" charset="0"/>
                <a:ea typeface="Calibri" panose="020F0502020204030204" pitchFamily="34" charset="0"/>
              </a:rPr>
              <a:t>A</a:t>
            </a:r>
            <a:r>
              <a:rPr lang="en-US" sz="2000" dirty="0">
                <a:effectLst/>
                <a:latin typeface="Times New Roman" panose="02020603050405020304" pitchFamily="18" charset="0"/>
                <a:ea typeface="Calibri" panose="020F0502020204030204" pitchFamily="34" charset="0"/>
              </a:rPr>
              <a:t>D as the market available to it and AD* as its demand curve.</a:t>
            </a:r>
            <a:endParaRPr lang="LID4096" sz="2000" dirty="0"/>
          </a:p>
        </p:txBody>
      </p:sp>
    </p:spTree>
    <p:extLst>
      <p:ext uri="{BB962C8B-B14F-4D97-AF65-F5344CB8AC3E}">
        <p14:creationId xmlns:p14="http://schemas.microsoft.com/office/powerpoint/2010/main" val="20555152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C1D1D-F60D-CAAA-D2C6-14BCEB208D90}"/>
              </a:ext>
            </a:extLst>
          </p:cNvPr>
          <p:cNvSpPr>
            <a:spLocks noGrp="1"/>
          </p:cNvSpPr>
          <p:nvPr>
            <p:ph type="title"/>
          </p:nvPr>
        </p:nvSpPr>
        <p:spPr/>
        <p:txBody>
          <a:bodyPr/>
          <a:lstStyle/>
          <a:p>
            <a:r>
              <a:rPr lang="en-US" dirty="0"/>
              <a:t>Explanation to Figure 1: Firm B</a:t>
            </a:r>
            <a:endParaRPr lang="LID4096" dirty="0"/>
          </a:p>
        </p:txBody>
      </p:sp>
      <p:sp>
        <p:nvSpPr>
          <p:cNvPr id="3" name="Content Placeholder 2">
            <a:extLst>
              <a:ext uri="{FF2B5EF4-FFF2-40B4-BE49-F238E27FC236}">
                <a16:creationId xmlns:a16="http://schemas.microsoft.com/office/drawing/2014/main" id="{4F70ADA2-E254-F6D8-2F1E-E6601FE49909}"/>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Its MR curve becomes MR</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Firm B will continue attempting to maximize its profit and will produce until its MC=MR, which is Q</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At this point, its cost of production is zero because MR =MC = 0. Firm B will therefore produce Q</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A</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Q</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and sell it at a price of OP</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B</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Firm A therefore supplies half of the market and firm B the other half.</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9118820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26FDD-CBB1-90B8-E494-04398511F2D3}"/>
              </a:ext>
            </a:extLst>
          </p:cNvPr>
          <p:cNvSpPr>
            <a:spLocks noGrp="1"/>
          </p:cNvSpPr>
          <p:nvPr>
            <p:ph type="title"/>
          </p:nvPr>
        </p:nvSpPr>
        <p:spPr/>
        <p:txBody>
          <a:bodyPr/>
          <a:lstStyle/>
          <a:p>
            <a:r>
              <a:rPr lang="en-US" dirty="0"/>
              <a:t>Practical Example: Question</a:t>
            </a:r>
            <a:endParaRPr lang="LID4096" dirty="0"/>
          </a:p>
        </p:txBody>
      </p:sp>
      <p:sp>
        <p:nvSpPr>
          <p:cNvPr id="3" name="Content Placeholder 2">
            <a:extLst>
              <a:ext uri="{FF2B5EF4-FFF2-40B4-BE49-F238E27FC236}">
                <a16:creationId xmlns:a16="http://schemas.microsoft.com/office/drawing/2014/main" id="{492ED285-15D7-247E-EF06-B4982AB781A1}"/>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Suppose the demand function of an industry is given by P = 100 – 0.5X and there are only two firms; A and B in it. Let also assume that firm A has a constant function C</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A </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5X</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A </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and firm B has an increasing cost function C</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B </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5X</a:t>
            </a:r>
            <a:r>
              <a:rPr lang="en-GB" sz="20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B. </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Compute their profit maximizing levels of output.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9522955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D5246-63A7-259B-079F-BC7A21C2F5F8}"/>
              </a:ext>
            </a:extLst>
          </p:cNvPr>
          <p:cNvSpPr>
            <a:spLocks noGrp="1"/>
          </p:cNvSpPr>
          <p:nvPr>
            <p:ph type="title"/>
          </p:nvPr>
        </p:nvSpPr>
        <p:spPr>
          <a:xfrm>
            <a:off x="1295401" y="1048993"/>
            <a:ext cx="9601196" cy="563864"/>
          </a:xfrm>
        </p:spPr>
        <p:txBody>
          <a:bodyPr>
            <a:normAutofit fontScale="90000"/>
          </a:bodyPr>
          <a:lstStyle/>
          <a:p>
            <a:r>
              <a:rPr lang="en-US" dirty="0"/>
              <a:t>Practical Example: Solution</a:t>
            </a:r>
            <a:endParaRPr lang="LID4096" dirty="0"/>
          </a:p>
        </p:txBody>
      </p:sp>
      <p:pic>
        <p:nvPicPr>
          <p:cNvPr id="5" name="Content Placeholder 4">
            <a:extLst>
              <a:ext uri="{FF2B5EF4-FFF2-40B4-BE49-F238E27FC236}">
                <a16:creationId xmlns:a16="http://schemas.microsoft.com/office/drawing/2014/main" id="{B461D503-5940-B1B8-22C7-F2392E156638}"/>
              </a:ext>
            </a:extLst>
          </p:cNvPr>
          <p:cNvPicPr>
            <a:picLocks noGrp="1" noChangeAspect="1"/>
          </p:cNvPicPr>
          <p:nvPr>
            <p:ph idx="1"/>
          </p:nvPr>
        </p:nvPicPr>
        <p:blipFill>
          <a:blip r:embed="rId2"/>
          <a:stretch>
            <a:fillRect/>
          </a:stretch>
        </p:blipFill>
        <p:spPr>
          <a:xfrm>
            <a:off x="1373171" y="1822341"/>
            <a:ext cx="9445657" cy="3704734"/>
          </a:xfrm>
        </p:spPr>
      </p:pic>
    </p:spTree>
    <p:extLst>
      <p:ext uri="{BB962C8B-B14F-4D97-AF65-F5344CB8AC3E}">
        <p14:creationId xmlns:p14="http://schemas.microsoft.com/office/powerpoint/2010/main" val="17289749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B2B6B-88AE-68FF-EA81-30C0F1D19F7B}"/>
              </a:ext>
            </a:extLst>
          </p:cNvPr>
          <p:cNvSpPr>
            <a:spLocks noGrp="1"/>
          </p:cNvSpPr>
          <p:nvPr>
            <p:ph type="title"/>
          </p:nvPr>
        </p:nvSpPr>
        <p:spPr/>
        <p:txBody>
          <a:bodyPr/>
          <a:lstStyle/>
          <a:p>
            <a:r>
              <a:rPr lang="en-US" dirty="0"/>
              <a:t>Practical Example: Solution</a:t>
            </a:r>
            <a:endParaRPr lang="LID4096" dirty="0"/>
          </a:p>
        </p:txBody>
      </p:sp>
      <p:pic>
        <p:nvPicPr>
          <p:cNvPr id="5" name="Content Placeholder 4">
            <a:extLst>
              <a:ext uri="{FF2B5EF4-FFF2-40B4-BE49-F238E27FC236}">
                <a16:creationId xmlns:a16="http://schemas.microsoft.com/office/drawing/2014/main" id="{191D8E68-F089-99EC-8669-507F220EED67}"/>
              </a:ext>
            </a:extLst>
          </p:cNvPr>
          <p:cNvPicPr>
            <a:picLocks noGrp="1" noChangeAspect="1"/>
          </p:cNvPicPr>
          <p:nvPr>
            <p:ph idx="1"/>
          </p:nvPr>
        </p:nvPicPr>
        <p:blipFill>
          <a:blip r:embed="rId2"/>
          <a:stretch>
            <a:fillRect/>
          </a:stretch>
        </p:blipFill>
        <p:spPr>
          <a:xfrm>
            <a:off x="1800704" y="2088036"/>
            <a:ext cx="8050306" cy="1880648"/>
          </a:xfrm>
        </p:spPr>
      </p:pic>
      <p:pic>
        <p:nvPicPr>
          <p:cNvPr id="7" name="Picture 6">
            <a:extLst>
              <a:ext uri="{FF2B5EF4-FFF2-40B4-BE49-F238E27FC236}">
                <a16:creationId xmlns:a16="http://schemas.microsoft.com/office/drawing/2014/main" id="{E1C8DC85-B988-A05C-CE5A-2A9C6CC55438}"/>
              </a:ext>
            </a:extLst>
          </p:cNvPr>
          <p:cNvPicPr>
            <a:picLocks noChangeAspect="1"/>
          </p:cNvPicPr>
          <p:nvPr/>
        </p:nvPicPr>
        <p:blipFill>
          <a:blip r:embed="rId3"/>
          <a:stretch>
            <a:fillRect/>
          </a:stretch>
        </p:blipFill>
        <p:spPr>
          <a:xfrm>
            <a:off x="3110845" y="4186582"/>
            <a:ext cx="5429839" cy="888006"/>
          </a:xfrm>
          <a:prstGeom prst="rect">
            <a:avLst/>
          </a:prstGeom>
        </p:spPr>
      </p:pic>
    </p:spTree>
    <p:extLst>
      <p:ext uri="{BB962C8B-B14F-4D97-AF65-F5344CB8AC3E}">
        <p14:creationId xmlns:p14="http://schemas.microsoft.com/office/powerpoint/2010/main" val="10991195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6DBEB-9774-65CE-BF5A-938FA988FB9D}"/>
              </a:ext>
            </a:extLst>
          </p:cNvPr>
          <p:cNvSpPr>
            <a:spLocks noGrp="1"/>
          </p:cNvSpPr>
          <p:nvPr>
            <p:ph type="title"/>
          </p:nvPr>
        </p:nvSpPr>
        <p:spPr/>
        <p:txBody>
          <a:bodyPr/>
          <a:lstStyle/>
          <a:p>
            <a:r>
              <a:rPr lang="en-US" dirty="0"/>
              <a:t>Practical Example: Solution</a:t>
            </a:r>
            <a:endParaRPr lang="LID4096" dirty="0"/>
          </a:p>
        </p:txBody>
      </p:sp>
      <p:pic>
        <p:nvPicPr>
          <p:cNvPr id="5" name="Content Placeholder 4">
            <a:extLst>
              <a:ext uri="{FF2B5EF4-FFF2-40B4-BE49-F238E27FC236}">
                <a16:creationId xmlns:a16="http://schemas.microsoft.com/office/drawing/2014/main" id="{0CC6C966-0BF8-A905-154E-C86F4F133006}"/>
              </a:ext>
            </a:extLst>
          </p:cNvPr>
          <p:cNvPicPr>
            <a:picLocks noGrp="1" noChangeAspect="1"/>
          </p:cNvPicPr>
          <p:nvPr>
            <p:ph idx="1"/>
          </p:nvPr>
        </p:nvPicPr>
        <p:blipFill>
          <a:blip r:embed="rId2"/>
          <a:stretch>
            <a:fillRect/>
          </a:stretch>
        </p:blipFill>
        <p:spPr>
          <a:xfrm>
            <a:off x="1689982" y="2626185"/>
            <a:ext cx="8057333" cy="2049509"/>
          </a:xfrm>
        </p:spPr>
      </p:pic>
    </p:spTree>
    <p:extLst>
      <p:ext uri="{BB962C8B-B14F-4D97-AF65-F5344CB8AC3E}">
        <p14:creationId xmlns:p14="http://schemas.microsoft.com/office/powerpoint/2010/main" val="37005622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43FE7-426B-9F28-7540-B9AA2AFC2D98}"/>
              </a:ext>
            </a:extLst>
          </p:cNvPr>
          <p:cNvSpPr>
            <a:spLocks noGrp="1"/>
          </p:cNvSpPr>
          <p:nvPr>
            <p:ph type="title"/>
          </p:nvPr>
        </p:nvSpPr>
        <p:spPr/>
        <p:txBody>
          <a:bodyPr/>
          <a:lstStyle/>
          <a:p>
            <a:r>
              <a:rPr lang="en-US" dirty="0"/>
              <a:t>Collusive Oligopoly</a:t>
            </a:r>
            <a:endParaRPr lang="LID4096" dirty="0"/>
          </a:p>
        </p:txBody>
      </p:sp>
      <p:sp>
        <p:nvSpPr>
          <p:cNvPr id="3" name="Content Placeholder 2">
            <a:extLst>
              <a:ext uri="{FF2B5EF4-FFF2-40B4-BE49-F238E27FC236}">
                <a16:creationId xmlns:a16="http://schemas.microsoft.com/office/drawing/2014/main" id="{4D714EB3-061A-6C57-E533-AEFFA4D51F8B}"/>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Firms in an oligopoly in some cases may decide to work together, formally or informally, for a mutually beneficially interest. </a:t>
            </a:r>
          </a:p>
          <a:p>
            <a:r>
              <a:rPr lang="en-US" sz="2000" dirty="0">
                <a:effectLst/>
                <a:latin typeface="Times New Roman" panose="02020603050405020304" pitchFamily="18" charset="0"/>
                <a:ea typeface="Calibri" panose="020F0502020204030204" pitchFamily="34" charset="0"/>
              </a:rPr>
              <a:t>They may enter into an agreement to work together on various aspects of trade such as price, market share, quantity etc.</a:t>
            </a:r>
            <a:endParaRPr lang="LID4096" sz="2000" dirty="0"/>
          </a:p>
        </p:txBody>
      </p:sp>
    </p:spTree>
    <p:extLst>
      <p:ext uri="{BB962C8B-B14F-4D97-AF65-F5344CB8AC3E}">
        <p14:creationId xmlns:p14="http://schemas.microsoft.com/office/powerpoint/2010/main" val="28049181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A7428-116E-2E59-985A-465CF53B9090}"/>
              </a:ext>
            </a:extLst>
          </p:cNvPr>
          <p:cNvSpPr>
            <a:spLocks noGrp="1"/>
          </p:cNvSpPr>
          <p:nvPr>
            <p:ph type="title"/>
          </p:nvPr>
        </p:nvSpPr>
        <p:spPr/>
        <p:txBody>
          <a:bodyPr/>
          <a:lstStyle/>
          <a:p>
            <a:r>
              <a:rPr lang="en-US" dirty="0"/>
              <a:t>Collusive Oligopoly</a:t>
            </a:r>
            <a:endParaRPr lang="LID4096" dirty="0"/>
          </a:p>
        </p:txBody>
      </p:sp>
      <p:sp>
        <p:nvSpPr>
          <p:cNvPr id="3" name="Content Placeholder 2">
            <a:extLst>
              <a:ext uri="{FF2B5EF4-FFF2-40B4-BE49-F238E27FC236}">
                <a16:creationId xmlns:a16="http://schemas.microsoft.com/office/drawing/2014/main" id="{E120585C-0CCD-2480-1EBA-D3CBE5F3572E}"/>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These agreements may be open or subtle, in order to attract the attention of antitrust laws enforcement. </a:t>
            </a:r>
          </a:p>
          <a:p>
            <a:r>
              <a:rPr lang="en-US" sz="2000" dirty="0">
                <a:effectLst/>
                <a:latin typeface="Times New Roman" panose="02020603050405020304" pitchFamily="18" charset="0"/>
                <a:ea typeface="Calibri" panose="020F0502020204030204" pitchFamily="34" charset="0"/>
              </a:rPr>
              <a:t>Cases where a number of firms enter into an arrangement to collaborate on certain aspects is known as collusion. This collusion may be open or tacit. If the collusion is open and formal, it is known as a cartel.</a:t>
            </a:r>
            <a:endParaRPr lang="LID4096" sz="2000" dirty="0"/>
          </a:p>
        </p:txBody>
      </p:sp>
    </p:spTree>
    <p:extLst>
      <p:ext uri="{BB962C8B-B14F-4D97-AF65-F5344CB8AC3E}">
        <p14:creationId xmlns:p14="http://schemas.microsoft.com/office/powerpoint/2010/main" val="34368708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A311C-B152-207A-F1CD-C8B7F52F4324}"/>
              </a:ext>
            </a:extLst>
          </p:cNvPr>
          <p:cNvSpPr>
            <a:spLocks noGrp="1"/>
          </p:cNvSpPr>
          <p:nvPr>
            <p:ph type="title"/>
          </p:nvPr>
        </p:nvSpPr>
        <p:spPr/>
        <p:txBody>
          <a:bodyPr/>
          <a:lstStyle/>
          <a:p>
            <a:r>
              <a:rPr lang="en-US" dirty="0"/>
              <a:t>Cartel</a:t>
            </a:r>
            <a:endParaRPr lang="LID4096" dirty="0"/>
          </a:p>
        </p:txBody>
      </p:sp>
      <p:sp>
        <p:nvSpPr>
          <p:cNvPr id="3" name="Content Placeholder 2">
            <a:extLst>
              <a:ext uri="{FF2B5EF4-FFF2-40B4-BE49-F238E27FC236}">
                <a16:creationId xmlns:a16="http://schemas.microsoft.com/office/drawing/2014/main" id="{85FADABC-8EBD-688B-2A37-CF048B1E31E9}"/>
              </a:ext>
            </a:extLst>
          </p:cNvPr>
          <p:cNvSpPr>
            <a:spLocks noGrp="1"/>
          </p:cNvSpPr>
          <p:nvPr>
            <p:ph idx="1"/>
          </p:nvPr>
        </p:nvSpPr>
        <p:spPr/>
        <p:txBody>
          <a:bodyPr>
            <a:normAutofit/>
          </a:bodyPr>
          <a:lstStyle/>
          <a:p>
            <a:r>
              <a:rPr lang="en-GB" sz="2000" dirty="0">
                <a:effectLst/>
                <a:latin typeface="Times New Roman" panose="02020603050405020304" pitchFamily="18" charset="0"/>
                <a:ea typeface="Calibri" panose="020F0502020204030204" pitchFamily="34" charset="0"/>
              </a:rPr>
              <a:t>A cartel is an open and formal agreement among competing firms. They occur when firms are selling homogenous products and the oligopoly market provides a great avenue for collusion.</a:t>
            </a:r>
          </a:p>
          <a:p>
            <a:r>
              <a:rPr lang="en-GB" sz="2000" dirty="0">
                <a:effectLst/>
                <a:latin typeface="Times New Roman" panose="02020603050405020304" pitchFamily="18" charset="0"/>
                <a:ea typeface="Calibri" panose="020F0502020204030204" pitchFamily="34" charset="0"/>
              </a:rPr>
              <a:t> Cartel may decide to set a common price, agree on a certain quantity or even subdivide the market between themselves. Cartel may also be centralized or market sharing in nature. </a:t>
            </a:r>
            <a:endParaRPr lang="LID4096" sz="2000" dirty="0"/>
          </a:p>
        </p:txBody>
      </p:sp>
    </p:spTree>
    <p:extLst>
      <p:ext uri="{BB962C8B-B14F-4D97-AF65-F5344CB8AC3E}">
        <p14:creationId xmlns:p14="http://schemas.microsoft.com/office/powerpoint/2010/main" val="14213542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18B8D-7869-C810-C074-CEBF608CB315}"/>
              </a:ext>
            </a:extLst>
          </p:cNvPr>
          <p:cNvSpPr>
            <a:spLocks noGrp="1"/>
          </p:cNvSpPr>
          <p:nvPr>
            <p:ph type="title"/>
          </p:nvPr>
        </p:nvSpPr>
        <p:spPr/>
        <p:txBody>
          <a:bodyPr/>
          <a:lstStyle/>
          <a:p>
            <a:r>
              <a:rPr lang="en-US" dirty="0"/>
              <a:t>Cartel</a:t>
            </a:r>
            <a:endParaRPr lang="LID4096" dirty="0"/>
          </a:p>
        </p:txBody>
      </p:sp>
      <p:sp>
        <p:nvSpPr>
          <p:cNvPr id="3" name="Content Placeholder 2">
            <a:extLst>
              <a:ext uri="{FF2B5EF4-FFF2-40B4-BE49-F238E27FC236}">
                <a16:creationId xmlns:a16="http://schemas.microsoft.com/office/drawing/2014/main" id="{B2711530-3A19-7EF3-A1FD-97396141C093}"/>
              </a:ext>
            </a:extLst>
          </p:cNvPr>
          <p:cNvSpPr>
            <a:spLocks noGrp="1"/>
          </p:cNvSpPr>
          <p:nvPr>
            <p:ph idx="1"/>
          </p:nvPr>
        </p:nvSpPr>
        <p:spPr/>
        <p:txBody>
          <a:bodyPr/>
          <a:lstStyle/>
          <a:p>
            <a:pPr marL="0" marR="0" algn="just">
              <a:lnSpc>
                <a:spcPct val="150000"/>
              </a:lnSpc>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A centralized cartel makes decision about a common pricing while a market sharing cartel may divide the market between the participating firms and each firm gets its assigned territory.</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6867198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D9808-F9F0-BF9E-BB11-88D5F2388C9A}"/>
              </a:ext>
            </a:extLst>
          </p:cNvPr>
          <p:cNvSpPr>
            <a:spLocks noGrp="1"/>
          </p:cNvSpPr>
          <p:nvPr>
            <p:ph type="title"/>
          </p:nvPr>
        </p:nvSpPr>
        <p:spPr/>
        <p:txBody>
          <a:bodyPr/>
          <a:lstStyle/>
          <a:p>
            <a:r>
              <a:rPr lang="en-US" b="1" dirty="0"/>
              <a:t>List of References</a:t>
            </a:r>
            <a:endParaRPr lang="LID4096" b="1" dirty="0"/>
          </a:p>
        </p:txBody>
      </p:sp>
      <p:sp>
        <p:nvSpPr>
          <p:cNvPr id="3" name="Content Placeholder 2">
            <a:extLst>
              <a:ext uri="{FF2B5EF4-FFF2-40B4-BE49-F238E27FC236}">
                <a16:creationId xmlns:a16="http://schemas.microsoft.com/office/drawing/2014/main" id="{2A93D0A2-CD46-C983-7AA9-01D3E599DE49}"/>
              </a:ext>
            </a:extLst>
          </p:cNvPr>
          <p:cNvSpPr>
            <a:spLocks noGrp="1"/>
          </p:cNvSpPr>
          <p:nvPr>
            <p:ph idx="1"/>
          </p:nvPr>
        </p:nvSpPr>
        <p:spPr/>
        <p:txBody>
          <a:bodyPr>
            <a:normAutofit fontScale="92500"/>
          </a:bodyPr>
          <a:lstStyle/>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Brian 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ShorFroeb</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M., McCann, M., &amp; Ward, M. R. (2014). Managerial Economics; A Problem Solving Approach, Third Edition. In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Connelly, B. L.,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Certo</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S. T., Ireland, R. D., &amp;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Reutzel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C. R. (2011).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Signaling</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theory: A review and assessment.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37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(1), 39–67. https://doi.org/10.1177/0149206310388419</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Thomas, C. R., Maurice, S. C., Viera Valencia, L. F., &amp; Garcia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Giraldo</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D. (2016). Managerial economics : foundations of business analysis and strategy. In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(Vol. 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4905516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025DB-A4E6-903A-60CE-C0A546BC09BC}"/>
              </a:ext>
            </a:extLst>
          </p:cNvPr>
          <p:cNvSpPr>
            <a:spLocks noGrp="1"/>
          </p:cNvSpPr>
          <p:nvPr>
            <p:ph type="title"/>
          </p:nvPr>
        </p:nvSpPr>
        <p:spPr/>
        <p:txBody>
          <a:bodyPr/>
          <a:lstStyle/>
          <a:p>
            <a:r>
              <a:rPr lang="en-US" b="1" dirty="0"/>
              <a:t>List of References</a:t>
            </a:r>
            <a:endParaRPr lang="LID4096" dirty="0"/>
          </a:p>
        </p:txBody>
      </p:sp>
      <p:sp>
        <p:nvSpPr>
          <p:cNvPr id="3" name="Content Placeholder 2">
            <a:extLst>
              <a:ext uri="{FF2B5EF4-FFF2-40B4-BE49-F238E27FC236}">
                <a16:creationId xmlns:a16="http://schemas.microsoft.com/office/drawing/2014/main" id="{C6AB4270-DD96-86D5-0BDF-4F8BB484D05C}"/>
              </a:ext>
            </a:extLst>
          </p:cNvPr>
          <p:cNvSpPr>
            <a:spLocks noGrp="1"/>
          </p:cNvSpPr>
          <p:nvPr>
            <p:ph idx="1"/>
          </p:nvPr>
        </p:nvSpPr>
        <p:spPr/>
        <p:txBody>
          <a:bodyPr/>
          <a:lstStyle/>
          <a:p>
            <a:pPr marL="304800" marR="0" indent="-304800">
              <a:lnSpc>
                <a:spcPct val="150000"/>
              </a:lnSpc>
              <a:spcBef>
                <a:spcPts val="0"/>
              </a:spcBef>
              <a:spcAft>
                <a:spcPts val="800"/>
              </a:spcAft>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Calvet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de la Torre, R., Goyal,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Marmol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M., &amp; Juan, A. A. (2020). Modern optimization and simulation methods in managerial and business economics: a review.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Administrative Sciences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10</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47.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Balogh,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Baranyi</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D. M., &amp;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Trautmann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(2022). New Challenges in the Education of Managerial Economics.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Köz</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gazdaság</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-Review of Economic Theory and Policy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19-38.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Coles, J. L., &amp; Li, Z. (2020). Managerial attributes, incentives, and performance.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The Review of Corporate Finance Studies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9</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(2), 256-301.s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663370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024F2-681C-CAA0-A6BB-19559380796D}"/>
              </a:ext>
            </a:extLst>
          </p:cNvPr>
          <p:cNvSpPr>
            <a:spLocks noGrp="1"/>
          </p:cNvSpPr>
          <p:nvPr>
            <p:ph type="title"/>
          </p:nvPr>
        </p:nvSpPr>
        <p:spPr/>
        <p:txBody>
          <a:bodyPr/>
          <a:lstStyle/>
          <a:p>
            <a:r>
              <a:rPr lang="en-US" dirty="0"/>
              <a:t>REFERENCES</a:t>
            </a:r>
            <a:endParaRPr lang="LID4096" dirty="0"/>
          </a:p>
        </p:txBody>
      </p:sp>
      <p:sp>
        <p:nvSpPr>
          <p:cNvPr id="3" name="Content Placeholder 2">
            <a:extLst>
              <a:ext uri="{FF2B5EF4-FFF2-40B4-BE49-F238E27FC236}">
                <a16:creationId xmlns:a16="http://schemas.microsoft.com/office/drawing/2014/main" id="{F50CA8A0-1EA8-D197-80C4-75F6F854A1BD}"/>
              </a:ext>
            </a:extLst>
          </p:cNvPr>
          <p:cNvSpPr>
            <a:spLocks noGrp="1"/>
          </p:cNvSpPr>
          <p:nvPr>
            <p:ph idx="1"/>
          </p:nvPr>
        </p:nvSpPr>
        <p:spPr/>
        <p:txBody>
          <a:bodyPr>
            <a:normAutofit fontScale="92500" lnSpcReduction="20000"/>
          </a:bodyPr>
          <a:lstStyle/>
          <a:p>
            <a:pPr marL="0" marR="0" indent="0" algn="ctr">
              <a:lnSpc>
                <a:spcPct val="150000"/>
              </a:lnSpc>
              <a:spcBef>
                <a:spcPts val="0"/>
              </a:spcBef>
              <a:spcAft>
                <a:spcPts val="800"/>
              </a:spcAf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Brian 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ShorFroeb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 M., McCann, M., &amp; Ward, M. R. (2014). Managerial Economics; A Problem Solving Approach, Third Edition.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Connelly, B. 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Certo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 T., Ireland, R. D., &amp;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Reutzel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 R. (2011). Signaling theory: A review and assessment.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37</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39–67. https://doi.org/10.1177/0149206310388419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Thomas, C. R., Maurice, S. C., Viera Valencia, L. F., &amp; Garcia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Giraldo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 (2016). Managerial economics : foundations of business analysis and strategy.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(Vol. 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9854514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660C-AFF1-3EEC-A10D-DB4C4349E62C}"/>
              </a:ext>
            </a:extLst>
          </p:cNvPr>
          <p:cNvSpPr>
            <a:spLocks noGrp="1"/>
          </p:cNvSpPr>
          <p:nvPr>
            <p:ph type="ctrTitle"/>
          </p:nvPr>
        </p:nvSpPr>
        <p:spPr/>
        <p:txBody>
          <a:bodyPr/>
          <a:lstStyle/>
          <a:p>
            <a:r>
              <a:rPr lang="en-US" dirty="0"/>
              <a:t>Thank You</a:t>
            </a:r>
            <a:endParaRPr lang="LID4096" dirty="0"/>
          </a:p>
        </p:txBody>
      </p:sp>
      <p:sp>
        <p:nvSpPr>
          <p:cNvPr id="3" name="Subtitle 2">
            <a:extLst>
              <a:ext uri="{FF2B5EF4-FFF2-40B4-BE49-F238E27FC236}">
                <a16:creationId xmlns:a16="http://schemas.microsoft.com/office/drawing/2014/main" id="{F3EA4885-57D5-F0E7-A862-41D751AD2CB5}"/>
              </a:ext>
            </a:extLst>
          </p:cNvPr>
          <p:cNvSpPr>
            <a:spLocks noGrp="1"/>
          </p:cNvSpPr>
          <p:nvPr>
            <p:ph type="subTitle" idx="1"/>
          </p:nvPr>
        </p:nvSpPr>
        <p:spPr/>
        <p:txBody>
          <a:bodyPr>
            <a:normAutofit/>
          </a:bodyPr>
          <a:lstStyle/>
          <a:p>
            <a:r>
              <a:rPr lang="en-US" sz="3200" dirty="0"/>
              <a:t>End of Lecture 9</a:t>
            </a:r>
          </a:p>
          <a:p>
            <a:endParaRPr lang="LID4096" sz="3200" dirty="0"/>
          </a:p>
        </p:txBody>
      </p:sp>
    </p:spTree>
    <p:extLst>
      <p:ext uri="{BB962C8B-B14F-4D97-AF65-F5344CB8AC3E}">
        <p14:creationId xmlns:p14="http://schemas.microsoft.com/office/powerpoint/2010/main" val="13368166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2013 - 2022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Override1.xml><?xml version="1.0" encoding="utf-8"?>
<a:themeOverride xmlns:a="http://schemas.openxmlformats.org/drawingml/2006/main">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themeOverride>
</file>

<file path=docProps/app.xml><?xml version="1.0" encoding="utf-8"?>
<Properties xmlns="http://schemas.openxmlformats.org/officeDocument/2006/extended-properties" xmlns:vt="http://schemas.openxmlformats.org/officeDocument/2006/docPropsVTypes">
  <Template/>
  <TotalTime>436</TotalTime>
  <Words>2378</Words>
  <Application>Microsoft Office PowerPoint</Application>
  <PresentationFormat>Widescreen</PresentationFormat>
  <Paragraphs>126</Paragraphs>
  <Slides>44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Garamond</vt:lpstr>
      <vt:lpstr>Times New Roman</vt:lpstr>
      <vt:lpstr>Organic</vt:lpstr>
      <vt:lpstr>Managerial Economics</vt:lpstr>
      <vt:lpstr> Lecture Learning Outcome </vt:lpstr>
      <vt:lpstr>Lecture Learning Outcome</vt:lpstr>
      <vt:lpstr>Presentation Outline </vt:lpstr>
      <vt:lpstr>Presentation Outline </vt:lpstr>
      <vt:lpstr>Introduction to Oligopoly</vt:lpstr>
      <vt:lpstr>Introduction to Oligopoly</vt:lpstr>
      <vt:lpstr> Salient Features of an Oligopoly </vt:lpstr>
      <vt:lpstr> Salient Features of an Oligopoly </vt:lpstr>
      <vt:lpstr>Salient Features of an Oligopoly: Few Sellers</vt:lpstr>
      <vt:lpstr>Salient Features of an Oligopoly: Few Sellers</vt:lpstr>
      <vt:lpstr>Salient Features of an Oligopoly: Product Differentiation</vt:lpstr>
      <vt:lpstr>Salient Features of an Oligopoly: Entry Barriers</vt:lpstr>
      <vt:lpstr>Salient Features of an Oligopoly: Entry Barriers</vt:lpstr>
      <vt:lpstr>Salient Features of an Oligopoly: Interdependent Decision Making</vt:lpstr>
      <vt:lpstr>Salient Features of an Oligopoly: Interdependent Decision Making</vt:lpstr>
      <vt:lpstr>Salient Features of an Oligopoly: Non Price Competition</vt:lpstr>
      <vt:lpstr>Salient Features of an Oligopoly: Non Price Competition</vt:lpstr>
      <vt:lpstr>Salient Features of an Oligopoly: Indeterminate Demand Curve</vt:lpstr>
      <vt:lpstr>Salient Features of an Oligopoly: Indeterminate Demand Curve</vt:lpstr>
      <vt:lpstr>Duopoly</vt:lpstr>
      <vt:lpstr>Duopoly</vt:lpstr>
      <vt:lpstr>Price and Output Decisions in an Oligopoly</vt:lpstr>
      <vt:lpstr>Price and Output Decisions in an Oligopoly</vt:lpstr>
      <vt:lpstr>Cournot’s Model</vt:lpstr>
      <vt:lpstr> Assumptions of Cournot’s Problem </vt:lpstr>
      <vt:lpstr> Assumptions of Cournot’s Model</vt:lpstr>
      <vt:lpstr> Figure I: Illustration of the Cournot’s Model </vt:lpstr>
      <vt:lpstr>Explanation to Figure 1: Firm A</vt:lpstr>
      <vt:lpstr>Explanation to Figure 1: Firm A</vt:lpstr>
      <vt:lpstr>Explanation to Figure 1: Firm B</vt:lpstr>
      <vt:lpstr>Explanation to Figure 1: Firm B</vt:lpstr>
      <vt:lpstr>Practical Example: Question</vt:lpstr>
      <vt:lpstr>Practical Example: Solution</vt:lpstr>
      <vt:lpstr>Practical Example: Solution</vt:lpstr>
      <vt:lpstr>Practical Example: Solution</vt:lpstr>
      <vt:lpstr>Collusive Oligopoly</vt:lpstr>
      <vt:lpstr>Collusive Oligopoly</vt:lpstr>
      <vt:lpstr>Cartel</vt:lpstr>
      <vt:lpstr>Cartel</vt:lpstr>
      <vt:lpstr>List of References</vt:lpstr>
      <vt:lpstr>List of References</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Kungu Njau</dc:creator>
  <cp:lastModifiedBy>Daniel Kungu Njau</cp:lastModifiedBy>
  <cp:revision>10</cp:revision>
  <dcterms:created xsi:type="dcterms:W3CDTF">2024-09-21T13:44:34Z</dcterms:created>
  <dcterms:modified xsi:type="dcterms:W3CDTF">2024-11-04T14:36:09Z</dcterms:modified>
</cp:coreProperties>
</file>