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56"/>
  </p:notesMasterIdLst>
  <p:sldIdLst>
    <p:sldId id="256" r:id="rId2"/>
    <p:sldId id="257" r:id="rId3"/>
    <p:sldId id="441" r:id="rId4"/>
    <p:sldId id="442" r:id="rId5"/>
    <p:sldId id="443" r:id="rId6"/>
    <p:sldId id="444" r:id="rId7"/>
    <p:sldId id="445" r:id="rId8"/>
    <p:sldId id="446" r:id="rId9"/>
    <p:sldId id="447" r:id="rId10"/>
    <p:sldId id="448" r:id="rId11"/>
    <p:sldId id="449" r:id="rId12"/>
    <p:sldId id="450" r:id="rId13"/>
    <p:sldId id="451" r:id="rId14"/>
    <p:sldId id="452" r:id="rId15"/>
    <p:sldId id="453" r:id="rId16"/>
    <p:sldId id="454" r:id="rId17"/>
    <p:sldId id="455" r:id="rId18"/>
    <p:sldId id="456" r:id="rId19"/>
    <p:sldId id="457" r:id="rId20"/>
    <p:sldId id="458" r:id="rId21"/>
    <p:sldId id="459" r:id="rId22"/>
    <p:sldId id="460" r:id="rId23"/>
    <p:sldId id="461" r:id="rId24"/>
    <p:sldId id="462" r:id="rId25"/>
    <p:sldId id="463" r:id="rId26"/>
    <p:sldId id="464" r:id="rId27"/>
    <p:sldId id="465" r:id="rId28"/>
    <p:sldId id="466" r:id="rId29"/>
    <p:sldId id="467" r:id="rId30"/>
    <p:sldId id="468" r:id="rId31"/>
    <p:sldId id="469" r:id="rId32"/>
    <p:sldId id="470" r:id="rId33"/>
    <p:sldId id="471" r:id="rId34"/>
    <p:sldId id="477" r:id="rId35"/>
    <p:sldId id="472" r:id="rId36"/>
    <p:sldId id="473" r:id="rId37"/>
    <p:sldId id="474" r:id="rId38"/>
    <p:sldId id="475" r:id="rId39"/>
    <p:sldId id="478" r:id="rId40"/>
    <p:sldId id="479" r:id="rId41"/>
    <p:sldId id="480" r:id="rId42"/>
    <p:sldId id="481" r:id="rId43"/>
    <p:sldId id="482" r:id="rId44"/>
    <p:sldId id="476" r:id="rId45"/>
    <p:sldId id="485" r:id="rId46"/>
    <p:sldId id="483" r:id="rId47"/>
    <p:sldId id="484" r:id="rId48"/>
    <p:sldId id="486" r:id="rId49"/>
    <p:sldId id="487" r:id="rId50"/>
    <p:sldId id="488" r:id="rId51"/>
    <p:sldId id="489" r:id="rId52"/>
    <p:sldId id="440" r:id="rId53"/>
    <p:sldId id="405" r:id="rId54"/>
    <p:sldId id="367"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11/07/2024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11/07/2024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10</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Demand Forecasting</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relevance of demand forecasting in business.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types of demand forecasting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29757-074E-84B0-7F66-28D4A4082349}"/>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Outcomes</a:t>
            </a:r>
            <a:endParaRPr lang="LID4096" dirty="0"/>
          </a:p>
        </p:txBody>
      </p:sp>
      <p:sp>
        <p:nvSpPr>
          <p:cNvPr id="3" name="Content Placeholder 2">
            <a:extLst>
              <a:ext uri="{FF2B5EF4-FFF2-40B4-BE49-F238E27FC236}">
                <a16:creationId xmlns:a16="http://schemas.microsoft.com/office/drawing/2014/main" id="{65D734B3-4924-EFDF-E9C9-638BD2CBFA91}"/>
              </a:ext>
            </a:extLst>
          </p:cNvPr>
          <p:cNvSpPr>
            <a:spLocks noGrp="1"/>
          </p:cNvSpPr>
          <p:nvPr>
            <p:ph idx="1"/>
          </p:nvPr>
        </p:nvSpPr>
        <p:spPr/>
        <p:txBody>
          <a:bodyPr/>
          <a:lstStyle/>
          <a:p>
            <a:pPr marL="342900" marR="0" lvl="0" indent="-342900" algn="just">
              <a:lnSpc>
                <a:spcPct val="150000"/>
              </a:lnSpc>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Explore qualitative techniques of forecasting demand.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Grasp the intricacies of quantitative and econometric methods of demand forecasting and its limitations.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40576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38772-1D67-6984-3162-F05D3EB83FD2}"/>
              </a:ext>
            </a:extLst>
          </p:cNvPr>
          <p:cNvSpPr>
            <a:spLocks noGrp="1"/>
          </p:cNvSpPr>
          <p:nvPr>
            <p:ph type="title"/>
          </p:nvPr>
        </p:nvSpPr>
        <p:spPr/>
        <p:txBody>
          <a:bodyPr>
            <a:normAutofit fontScale="90000"/>
          </a:bodyPr>
          <a:lstStyle/>
          <a:p>
            <a:r>
              <a:rPr lang="en-US" b="1" dirty="0">
                <a:latin typeface="Arial" panose="020B0604020202020204" pitchFamily="34" charset="0"/>
                <a:ea typeface="Calibri" panose="020F0502020204030204" pitchFamily="34" charset="0"/>
                <a:cs typeface="Arial" panose="020B0604020202020204" pitchFamily="34" charset="0"/>
              </a:rPr>
              <a:t>Introduction to Demand Forecasting</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8C2E23F-EBCC-29BA-512B-C45A43385B29}"/>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Managers have to try and attempt to forecast what will happen in the future. </a:t>
            </a:r>
            <a:endParaRPr lang="en-US" dirty="0">
              <a:latin typeface="Times New Roman" panose="02020603050405020304" pitchFamily="18" charset="0"/>
              <a:ea typeface="Calibri" panose="020F0502020204030204" pitchFamily="34" charset="0"/>
            </a:endParaRPr>
          </a:p>
          <a:p>
            <a:r>
              <a:rPr lang="en-US" dirty="0">
                <a:effectLst/>
                <a:latin typeface="Times New Roman" panose="02020603050405020304" pitchFamily="18" charset="0"/>
                <a:ea typeface="Calibri" panose="020F0502020204030204" pitchFamily="34" charset="0"/>
              </a:rPr>
              <a:t>Although the future is generally unknown, based on past activities, managers can forecast with a degree of certainty what they reasonably expect to happen in the future.</a:t>
            </a:r>
            <a:endParaRPr lang="LID4096" dirty="0"/>
          </a:p>
        </p:txBody>
      </p:sp>
    </p:spTree>
    <p:extLst>
      <p:ext uri="{BB962C8B-B14F-4D97-AF65-F5344CB8AC3E}">
        <p14:creationId xmlns:p14="http://schemas.microsoft.com/office/powerpoint/2010/main" val="3187647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8C50A-5943-44C7-CFA3-E979351E11FE}"/>
              </a:ext>
            </a:extLst>
          </p:cNvPr>
          <p:cNvSpPr>
            <a:spLocks noGrp="1"/>
          </p:cNvSpPr>
          <p:nvPr>
            <p:ph type="title"/>
          </p:nvPr>
        </p:nvSpPr>
        <p:spPr/>
        <p:txBody>
          <a:bodyPr>
            <a:normAutofit fontScale="90000"/>
          </a:bodyPr>
          <a:lstStyle/>
          <a:p>
            <a:r>
              <a:rPr lang="en-US" b="1" dirty="0">
                <a:latin typeface="Arial" panose="020B0604020202020204" pitchFamily="34" charset="0"/>
                <a:ea typeface="Calibri" panose="020F0502020204030204" pitchFamily="34" charset="0"/>
                <a:cs typeface="Arial" panose="020B0604020202020204" pitchFamily="34" charset="0"/>
              </a:rPr>
              <a:t>Introduction to Demand Forecasting</a:t>
            </a:r>
            <a:endParaRPr lang="LID4096" dirty="0"/>
          </a:p>
        </p:txBody>
      </p:sp>
      <p:sp>
        <p:nvSpPr>
          <p:cNvPr id="3" name="Content Placeholder 2">
            <a:extLst>
              <a:ext uri="{FF2B5EF4-FFF2-40B4-BE49-F238E27FC236}">
                <a16:creationId xmlns:a16="http://schemas.microsoft.com/office/drawing/2014/main" id="{2C99C20C-3596-6DFD-E1AB-336863B8FB10}"/>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Demand forecasting is therefore a scientific estimation of probable demand for a product in the future.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It may involve estimating the level of demand, extend and magnitude of demand, elasticity of demand, impact of proposed changes on price, income of the consumer and other possible determinants.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28631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396AA-BEC6-1105-C407-9638173DCA6C}"/>
              </a:ext>
            </a:extLst>
          </p:cNvPr>
          <p:cNvSpPr>
            <a:spLocks noGrp="1"/>
          </p:cNvSpPr>
          <p:nvPr>
            <p:ph type="title"/>
          </p:nvPr>
        </p:nvSpPr>
        <p:spPr/>
        <p:txBody>
          <a:bodyPr>
            <a:normAutofit fontScale="90000"/>
          </a:bodyPr>
          <a:lstStyle/>
          <a:p>
            <a:r>
              <a:rPr lang="en-US" sz="4000" b="1" dirty="0">
                <a:latin typeface="Arial" panose="020B0604020202020204" pitchFamily="34" charset="0"/>
                <a:ea typeface="Calibri" panose="020F0502020204030204" pitchFamily="34" charset="0"/>
                <a:cs typeface="Arial" panose="020B0604020202020204" pitchFamily="34" charset="0"/>
              </a:rPr>
              <a:t>Demand Forecasting by Level of Forecasting</a:t>
            </a:r>
            <a:endParaRPr lang="LID4096" sz="40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CAE2809-ADDC-1047-C76B-DFDE704D8787}"/>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Demand forecasting is usually done on the firm level, industry level and also macro level. Each of the three levels is critical as it usually has an impact on the value of the firm.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At the firm or micro level, the demand forecast is done for a product the firm produces at the individual firm level.</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3103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77080-DCAF-0DF3-DAC9-E232EE61C231}"/>
              </a:ext>
            </a:extLst>
          </p:cNvPr>
          <p:cNvSpPr>
            <a:spLocks noGrp="1"/>
          </p:cNvSpPr>
          <p:nvPr>
            <p:ph type="title"/>
          </p:nvPr>
        </p:nvSpPr>
        <p:spPr/>
        <p:txBody>
          <a:bodyPr>
            <a:normAutofit fontScale="90000"/>
          </a:bodyPr>
          <a:lstStyle/>
          <a:p>
            <a:r>
              <a:rPr lang="en-US" sz="4400" b="1" dirty="0">
                <a:latin typeface="Arial" panose="020B0604020202020204" pitchFamily="34" charset="0"/>
                <a:ea typeface="Calibri" panose="020F0502020204030204" pitchFamily="34" charset="0"/>
                <a:cs typeface="Arial" panose="020B0604020202020204" pitchFamily="34" charset="0"/>
              </a:rPr>
              <a:t>Demand Forecasting by Level of Forecasting</a:t>
            </a:r>
            <a:endParaRPr lang="LID4096" dirty="0"/>
          </a:p>
        </p:txBody>
      </p:sp>
      <p:sp>
        <p:nvSpPr>
          <p:cNvPr id="3" name="Content Placeholder 2">
            <a:extLst>
              <a:ext uri="{FF2B5EF4-FFF2-40B4-BE49-F238E27FC236}">
                <a16:creationId xmlns:a16="http://schemas.microsoft.com/office/drawing/2014/main" id="{F94840A7-0170-46BE-C143-4823BF09FB5E}"/>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At the industry level, the firm aims to forecast demand for its products in the industry as a whole.</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forecasting provides insight into the growth patterns of the industry and is helpful in identifying the lifecycle of the product.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14325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D116E-3076-4547-D0A5-5118464CE4B6}"/>
              </a:ext>
            </a:extLst>
          </p:cNvPr>
          <p:cNvSpPr>
            <a:spLocks noGrp="1"/>
          </p:cNvSpPr>
          <p:nvPr>
            <p:ph type="title"/>
          </p:nvPr>
        </p:nvSpPr>
        <p:spPr/>
        <p:txBody>
          <a:bodyPr>
            <a:normAutofit fontScale="90000"/>
          </a:bodyPr>
          <a:lstStyle/>
          <a:p>
            <a:r>
              <a:rPr lang="en-US" sz="4400" b="1" dirty="0">
                <a:latin typeface="Arial" panose="020B0604020202020204" pitchFamily="34" charset="0"/>
                <a:ea typeface="Calibri" panose="020F0502020204030204" pitchFamily="34" charset="0"/>
                <a:cs typeface="Arial" panose="020B0604020202020204" pitchFamily="34" charset="0"/>
              </a:rPr>
              <a:t>Demand Forecasting by Level of Forecasting</a:t>
            </a:r>
            <a:endParaRPr lang="LID4096" dirty="0"/>
          </a:p>
        </p:txBody>
      </p:sp>
      <p:sp>
        <p:nvSpPr>
          <p:cNvPr id="3" name="Content Placeholder 2">
            <a:extLst>
              <a:ext uri="{FF2B5EF4-FFF2-40B4-BE49-F238E27FC236}">
                <a16:creationId xmlns:a16="http://schemas.microsoft.com/office/drawing/2014/main" id="{E8EFBAD7-0D78-A323-BABC-2C6ECAC3689D}"/>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At the macro level, demand forecasting of aggregate demand in the entire economy is performed.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If a company is selling its products nationally, then a forecast of the demand of its products at the macro level will be similar to the national demand.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16327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C078E-03B3-7CDD-B80D-72F1429A5E89}"/>
              </a:ext>
            </a:extLst>
          </p:cNvPr>
          <p:cNvSpPr>
            <a:spLocks noGrp="1"/>
          </p:cNvSpPr>
          <p:nvPr>
            <p:ph type="title"/>
          </p:nvPr>
        </p:nvSpPr>
        <p:spPr/>
        <p:txBody>
          <a:bodyPr>
            <a:normAutofit/>
          </a:bodyPr>
          <a:lstStyle/>
          <a:p>
            <a:r>
              <a:rPr lang="en-US" sz="4000" b="1" dirty="0">
                <a:latin typeface="Arial" panose="020B0604020202020204" pitchFamily="34" charset="0"/>
                <a:ea typeface="Calibri" panose="020F0502020204030204" pitchFamily="34" charset="0"/>
                <a:cs typeface="Arial" panose="020B0604020202020204" pitchFamily="34" charset="0"/>
              </a:rPr>
              <a:t>Demand Forecasting by Time Period</a:t>
            </a:r>
            <a:endParaRPr lang="LID4096" sz="40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78F8462-93E2-BC83-A27C-46FEC8B28F57}"/>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Time period forecasting can be categorized into two. Short term forecasting and long-term forecasting. </a:t>
            </a:r>
          </a:p>
          <a:p>
            <a:r>
              <a:rPr lang="en-US" sz="2000" dirty="0">
                <a:effectLst/>
                <a:latin typeface="Times New Roman" panose="02020603050405020304" pitchFamily="18" charset="0"/>
                <a:ea typeface="Calibri" panose="020F0502020204030204" pitchFamily="34" charset="0"/>
              </a:rPr>
              <a:t>Short term forecasting refers to the forecasting of demand for a period not exceeding one year. In the short run, the manager has to determine the most important valuable of input to combine with the fixed input in order to maximize production levels.</a:t>
            </a:r>
            <a:endParaRPr lang="LID4096" sz="2000" dirty="0"/>
          </a:p>
        </p:txBody>
      </p:sp>
    </p:spTree>
    <p:extLst>
      <p:ext uri="{BB962C8B-B14F-4D97-AF65-F5344CB8AC3E}">
        <p14:creationId xmlns:p14="http://schemas.microsoft.com/office/powerpoint/2010/main" val="1657690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5AEEE-4C00-34D4-50A0-4EB55630CB36}"/>
              </a:ext>
            </a:extLst>
          </p:cNvPr>
          <p:cNvSpPr>
            <a:spLocks noGrp="1"/>
          </p:cNvSpPr>
          <p:nvPr>
            <p:ph type="title"/>
          </p:nvPr>
        </p:nvSpPr>
        <p:spPr/>
        <p:txBody>
          <a:bodyPr>
            <a:normAutofit fontScale="90000"/>
          </a:bodyPr>
          <a:lstStyle/>
          <a:p>
            <a:r>
              <a:rPr lang="en-US" sz="4400" b="1" dirty="0">
                <a:latin typeface="Arial" panose="020B0604020202020204" pitchFamily="34" charset="0"/>
                <a:ea typeface="Calibri" panose="020F0502020204030204" pitchFamily="34" charset="0"/>
                <a:cs typeface="Arial" panose="020B0604020202020204" pitchFamily="34" charset="0"/>
              </a:rPr>
              <a:t>Demand Forecasting by Time Period</a:t>
            </a:r>
            <a:endParaRPr lang="LID4096" dirty="0"/>
          </a:p>
        </p:txBody>
      </p:sp>
      <p:sp>
        <p:nvSpPr>
          <p:cNvPr id="3" name="Content Placeholder 2">
            <a:extLst>
              <a:ext uri="{FF2B5EF4-FFF2-40B4-BE49-F238E27FC236}">
                <a16:creationId xmlns:a16="http://schemas.microsoft.com/office/drawing/2014/main" id="{C86D3CEA-86E5-661B-66DF-2A42013A48D7}"/>
              </a:ext>
            </a:extLst>
          </p:cNvPr>
          <p:cNvSpPr>
            <a:spLocks noGrp="1"/>
          </p:cNvSpPr>
          <p:nvPr>
            <p:ph idx="1"/>
          </p:nvPr>
        </p:nvSpPr>
        <p:spPr/>
        <p:txBody>
          <a:bodyPr/>
          <a:lstStyle/>
          <a:p>
            <a:pPr marR="0">
              <a:lnSpc>
                <a:spcPct val="150000"/>
              </a:lnSpc>
            </a:pPr>
            <a:r>
              <a:rPr lang="en-GB" sz="2000" dirty="0">
                <a:latin typeface="Times New Roman" panose="02020603050405020304" pitchFamily="18" charset="0"/>
                <a:ea typeface="Calibri" panose="020F0502020204030204" pitchFamily="34" charset="0"/>
                <a:cs typeface="Times New Roman" panose="02020603050405020304" pitchFamily="18" charset="0"/>
              </a:rPr>
              <a:t>The main reason for this forecasting is to avoid possible costs associated with over or under production.</a:t>
            </a:r>
          </a:p>
          <a:p>
            <a:pPr marR="0">
              <a:lnSpc>
                <a:spcPct val="150000"/>
              </a:lnSpc>
            </a:pPr>
            <a:r>
              <a:rPr lang="en-GB" sz="2000" dirty="0">
                <a:latin typeface="Times New Roman" panose="02020603050405020304" pitchFamily="18" charset="0"/>
                <a:ea typeface="Calibri" panose="020F0502020204030204" pitchFamily="34" charset="0"/>
                <a:cs typeface="Times New Roman" panose="02020603050405020304" pitchFamily="18" charset="0"/>
              </a:rPr>
              <a:t>Forecasting aids managers to make the most optimal decisions regarding inventories, variable factors, sales target and pricing decisions.</a:t>
            </a:r>
          </a:p>
          <a:p>
            <a:endParaRPr lang="LID4096" dirty="0"/>
          </a:p>
        </p:txBody>
      </p:sp>
    </p:spTree>
    <p:extLst>
      <p:ext uri="{BB962C8B-B14F-4D97-AF65-F5344CB8AC3E}">
        <p14:creationId xmlns:p14="http://schemas.microsoft.com/office/powerpoint/2010/main" val="567178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6B48C-F636-9362-85AB-CB5325251926}"/>
              </a:ext>
            </a:extLst>
          </p:cNvPr>
          <p:cNvSpPr>
            <a:spLocks noGrp="1"/>
          </p:cNvSpPr>
          <p:nvPr>
            <p:ph type="title"/>
          </p:nvPr>
        </p:nvSpPr>
        <p:spPr/>
        <p:txBody>
          <a:bodyPr>
            <a:normAutofit fontScale="90000"/>
          </a:bodyPr>
          <a:lstStyle/>
          <a:p>
            <a:r>
              <a:rPr lang="en-US" sz="4400" b="1" dirty="0">
                <a:latin typeface="Arial" panose="020B0604020202020204" pitchFamily="34" charset="0"/>
                <a:ea typeface="Calibri" panose="020F0502020204030204" pitchFamily="34" charset="0"/>
                <a:cs typeface="Arial" panose="020B0604020202020204" pitchFamily="34" charset="0"/>
              </a:rPr>
              <a:t>Demand Forecasting by Time Period</a:t>
            </a:r>
            <a:endParaRPr lang="LID4096" dirty="0"/>
          </a:p>
        </p:txBody>
      </p:sp>
      <p:sp>
        <p:nvSpPr>
          <p:cNvPr id="3" name="Content Placeholder 2">
            <a:extLst>
              <a:ext uri="{FF2B5EF4-FFF2-40B4-BE49-F238E27FC236}">
                <a16:creationId xmlns:a16="http://schemas.microsoft.com/office/drawing/2014/main" id="{276B8E45-69A3-6117-3786-5057A8D750D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Long term forecasting facilitates long term decisions such as expansion, installation of new plants, expansion of product offering etc.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time horizon is usually longer averaging four years to seven years and may even extend longer for capital projects with a large cost outlay.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65245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A10CB-9D74-E726-851D-E0CAA8B03E90}"/>
              </a:ext>
            </a:extLst>
          </p:cNvPr>
          <p:cNvSpPr>
            <a:spLocks noGrp="1"/>
          </p:cNvSpPr>
          <p:nvPr>
            <p:ph type="title"/>
          </p:nvPr>
        </p:nvSpPr>
        <p:spPr/>
        <p:txBody>
          <a:bodyPr>
            <a:normAutofit fontScale="90000"/>
          </a:bodyPr>
          <a:lstStyle/>
          <a:p>
            <a:br>
              <a:rPr lang="en-GB" sz="4000" b="1" dirty="0">
                <a:latin typeface="Arial" panose="020B0604020202020204" pitchFamily="34" charset="0"/>
                <a:ea typeface="Calibri" panose="020F0502020204030204" pitchFamily="34" charset="0"/>
                <a:cs typeface="Arial" panose="020B0604020202020204" pitchFamily="34" charset="0"/>
              </a:rPr>
            </a:br>
            <a:r>
              <a:rPr lang="en-GB" sz="4000" b="1" dirty="0">
                <a:latin typeface="Arial" panose="020B0604020202020204" pitchFamily="34" charset="0"/>
                <a:ea typeface="Calibri" panose="020F0502020204030204" pitchFamily="34" charset="0"/>
                <a:cs typeface="Arial" panose="020B0604020202020204" pitchFamily="34" charset="0"/>
              </a:rPr>
              <a:t>Demand Forecasting by Nature of Goods	</a:t>
            </a:r>
            <a:br>
              <a:rPr lang="en-GB" sz="4000" b="1" dirty="0">
                <a:latin typeface="Arial" panose="020B0604020202020204" pitchFamily="34" charset="0"/>
                <a:ea typeface="Calibri" panose="020F0502020204030204" pitchFamily="34" charset="0"/>
                <a:cs typeface="Arial" panose="020B0604020202020204" pitchFamily="34" charset="0"/>
              </a:rPr>
            </a:br>
            <a:endParaRPr lang="LID4096" sz="40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424C948-477C-12C3-B06B-848AA9D53B9C}"/>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type of goods also determines the most suitable method of demand forecasting. </a:t>
            </a:r>
          </a:p>
          <a:p>
            <a:r>
              <a:rPr lang="en-US" dirty="0">
                <a:effectLst/>
                <a:latin typeface="Times New Roman" panose="02020603050405020304" pitchFamily="18" charset="0"/>
                <a:ea typeface="Calibri" panose="020F0502020204030204" pitchFamily="34" charset="0"/>
              </a:rPr>
              <a:t>For long term goods like electronics or furniture, demand forecasting will be primarily based on the replacement demand. For non-durable goods, demand may vary with income level, status, age, gender, education levels, price of the product etc.</a:t>
            </a:r>
            <a:endParaRPr lang="LID4096" dirty="0"/>
          </a:p>
        </p:txBody>
      </p:sp>
    </p:spTree>
    <p:extLst>
      <p:ext uri="{BB962C8B-B14F-4D97-AF65-F5344CB8AC3E}">
        <p14:creationId xmlns:p14="http://schemas.microsoft.com/office/powerpoint/2010/main" val="2453462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49AE9-BDB5-94BA-AD8F-96744646AA8F}"/>
              </a:ext>
            </a:extLst>
          </p:cNvPr>
          <p:cNvSpPr>
            <a:spLocks noGrp="1"/>
          </p:cNvSpPr>
          <p:nvPr>
            <p:ph type="title"/>
          </p:nvPr>
        </p:nvSpPr>
        <p:spPr/>
        <p:txBody>
          <a:bodyPr/>
          <a:lstStyle/>
          <a:p>
            <a:r>
              <a:rPr lang="en-US" sz="3600" b="1" dirty="0">
                <a:latin typeface="Arial" panose="020B0604020202020204" pitchFamily="34" charset="0"/>
                <a:ea typeface="Calibri" panose="020F0502020204030204" pitchFamily="34" charset="0"/>
                <a:cs typeface="Arial" panose="020B0604020202020204" pitchFamily="34" charset="0"/>
              </a:rPr>
              <a:t>Subjective Method of Forecasting</a:t>
            </a:r>
            <a:endParaRPr lang="LID4096" sz="36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22504DD-69C7-9DB4-F3CA-44CCE66BAB0C}"/>
              </a:ext>
            </a:extLst>
          </p:cNvPr>
          <p:cNvSpPr>
            <a:spLocks noGrp="1"/>
          </p:cNvSpPr>
          <p:nvPr>
            <p:ph idx="1"/>
          </p:nvPr>
        </p:nvSpPr>
        <p:spPr>
          <a:xfrm>
            <a:off x="1295402" y="2556932"/>
            <a:ext cx="9601196" cy="3318936"/>
          </a:xfrm>
        </p:spPr>
        <p:txBody>
          <a:bodyPr>
            <a:normAutofit/>
          </a:bodyPr>
          <a:lstStyle/>
          <a:p>
            <a:r>
              <a:rPr lang="en-US" dirty="0">
                <a:effectLst/>
                <a:latin typeface="Times New Roman" panose="02020603050405020304" pitchFamily="18" charset="0"/>
                <a:ea typeface="Calibri" panose="020F0502020204030204" pitchFamily="34" charset="0"/>
              </a:rPr>
              <a:t>Managers have a key role of establishing what the market wants and desires, so that they can comply with the needs of the market. </a:t>
            </a:r>
            <a:endParaRPr lang="en-US" dirty="0">
              <a:latin typeface="Times New Roman" panose="02020603050405020304" pitchFamily="18" charset="0"/>
              <a:ea typeface="Calibri" panose="020F0502020204030204" pitchFamily="34" charset="0"/>
            </a:endParaRPr>
          </a:p>
          <a:p>
            <a:r>
              <a:rPr lang="en-US" dirty="0">
                <a:effectLst/>
                <a:latin typeface="Times New Roman" panose="02020603050405020304" pitchFamily="18" charset="0"/>
                <a:ea typeface="Calibri" panose="020F0502020204030204" pitchFamily="34" charset="0"/>
              </a:rPr>
              <a:t>In order to do this, subjective methods of forecasting usually address two main questions.</a:t>
            </a:r>
            <a:endParaRPr lang="LID4096" dirty="0"/>
          </a:p>
        </p:txBody>
      </p:sp>
    </p:spTree>
    <p:extLst>
      <p:ext uri="{BB962C8B-B14F-4D97-AF65-F5344CB8AC3E}">
        <p14:creationId xmlns:p14="http://schemas.microsoft.com/office/powerpoint/2010/main" val="3203569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6A06A-DC7C-CA5D-AC55-8505A665A75A}"/>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Subjective Method of Forecasting</a:t>
            </a:r>
            <a:endParaRPr lang="LID4096" dirty="0"/>
          </a:p>
        </p:txBody>
      </p:sp>
      <p:sp>
        <p:nvSpPr>
          <p:cNvPr id="3" name="Content Placeholder 2">
            <a:extLst>
              <a:ext uri="{FF2B5EF4-FFF2-40B4-BE49-F238E27FC236}">
                <a16:creationId xmlns:a16="http://schemas.microsoft.com/office/drawing/2014/main" id="{0A7B3F56-191E-07EB-B3E8-6FDF24844DBE}"/>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What do people say and what they do.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These methods are critical in forecasting new products and markets where no historical data is available. The main subjective methods are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7811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D11B-D9B3-E2B7-1340-38ABCEB41E3D}"/>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Consumer Opinion Survey</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A77E8DF-CB96-BDDD-1F13-0E8680C82FDD}"/>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Consumer surveys of buyers’ intentions are anchored on the belief that the most suitable way to determine demand for a good or service is to ask for the opinion of the users of the products.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In these surveys, buyers are asked about their future buying intentions, brand preferences and what amount they are likely to order. </a:t>
            </a:r>
          </a:p>
          <a:p>
            <a:endParaRPr lang="LID4096" dirty="0"/>
          </a:p>
        </p:txBody>
      </p:sp>
    </p:spTree>
    <p:extLst>
      <p:ext uri="{BB962C8B-B14F-4D97-AF65-F5344CB8AC3E}">
        <p14:creationId xmlns:p14="http://schemas.microsoft.com/office/powerpoint/2010/main" val="4449162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FFE13-B6FA-DAB9-7B50-76CAD3429A82}"/>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Consumer Opinion Survey</a:t>
            </a:r>
            <a:endParaRPr lang="LID4096" dirty="0"/>
          </a:p>
        </p:txBody>
      </p:sp>
      <p:sp>
        <p:nvSpPr>
          <p:cNvPr id="3" name="Content Placeholder 2">
            <a:extLst>
              <a:ext uri="{FF2B5EF4-FFF2-40B4-BE49-F238E27FC236}">
                <a16:creationId xmlns:a16="http://schemas.microsoft.com/office/drawing/2014/main" id="{439F4A5B-45FE-DFA3-1F23-CD8BEE31553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surveys also seek to know possible reactions due to a change in price of a product, product features or competitors’ products.</a:t>
            </a:r>
          </a:p>
          <a:p>
            <a:r>
              <a:rPr lang="en-US" dirty="0">
                <a:latin typeface="Times New Roman" panose="02020603050405020304" pitchFamily="18" charset="0"/>
                <a:ea typeface="Calibri" panose="020F0502020204030204" pitchFamily="34" charset="0"/>
                <a:cs typeface="Times New Roman" panose="02020603050405020304" pitchFamily="18" charset="0"/>
              </a:rPr>
              <a:t>There are two main ways of conducting surveys. The </a:t>
            </a:r>
            <a:r>
              <a:rPr lang="en-US" b="1" dirty="0">
                <a:latin typeface="Times New Roman" panose="02020603050405020304" pitchFamily="18" charset="0"/>
                <a:ea typeface="Calibri" panose="020F0502020204030204" pitchFamily="34" charset="0"/>
                <a:cs typeface="Times New Roman" panose="02020603050405020304" pitchFamily="18" charset="0"/>
              </a:rPr>
              <a:t>census method </a:t>
            </a:r>
            <a:r>
              <a:rPr lang="en-US" dirty="0">
                <a:latin typeface="Times New Roman" panose="02020603050405020304" pitchFamily="18" charset="0"/>
                <a:ea typeface="Calibri" panose="020F0502020204030204" pitchFamily="34" charset="0"/>
                <a:cs typeface="Times New Roman" panose="02020603050405020304" pitchFamily="18" charset="0"/>
              </a:rPr>
              <a:t>and the </a:t>
            </a:r>
            <a:r>
              <a:rPr lang="en-US" b="1" dirty="0">
                <a:latin typeface="Times New Roman" panose="02020603050405020304" pitchFamily="18" charset="0"/>
                <a:ea typeface="Calibri" panose="020F0502020204030204" pitchFamily="34" charset="0"/>
                <a:cs typeface="Times New Roman" panose="02020603050405020304" pitchFamily="18" charset="0"/>
              </a:rPr>
              <a:t>sample method</a:t>
            </a:r>
            <a:r>
              <a:rPr lang="en-US" dirty="0">
                <a:latin typeface="Times New Roman" panose="02020603050405020304" pitchFamily="18" charset="0"/>
                <a:ea typeface="Calibri" panose="020F0502020204030204" pitchFamily="34" charset="0"/>
                <a:cs typeface="Times New Roman" panose="02020603050405020304" pitchFamily="18" charset="0"/>
              </a:rPr>
              <a:t>. The census involves surveying each and every buyer and their preferences. </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395516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0645B-7369-D0BB-3DD5-E03250BE0C77}"/>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Consumer Opinion Survey</a:t>
            </a:r>
            <a:endParaRPr lang="LID4096" dirty="0"/>
          </a:p>
        </p:txBody>
      </p:sp>
      <p:sp>
        <p:nvSpPr>
          <p:cNvPr id="3" name="Content Placeholder 2">
            <a:extLst>
              <a:ext uri="{FF2B5EF4-FFF2-40B4-BE49-F238E27FC236}">
                <a16:creationId xmlns:a16="http://schemas.microsoft.com/office/drawing/2014/main" id="{36192A41-0751-8E17-4437-54D294850602}"/>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not preferable because it is logistically impossible and also a very expensive exercise.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sample method involves using a sample of buyers in the economy who act as a representative of the market.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Sampling is the most desirable method as it reduces the survey cost while promoting data validity. The main task in sampling is to ensure that data is a good representative of the population.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87760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C0D7B-A384-FEDC-6824-623B99C1C997}"/>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Consumer Opinion Survey</a:t>
            </a:r>
            <a:endParaRPr lang="LID4096" dirty="0"/>
          </a:p>
        </p:txBody>
      </p:sp>
      <p:sp>
        <p:nvSpPr>
          <p:cNvPr id="3" name="Content Placeholder 2">
            <a:extLst>
              <a:ext uri="{FF2B5EF4-FFF2-40B4-BE49-F238E27FC236}">
                <a16:creationId xmlns:a16="http://schemas.microsoft.com/office/drawing/2014/main" id="{88DCAE20-3A48-972B-7ECD-45D9E00EA9F7}"/>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To enhance sampling, stratified sampling can also be employed. </a:t>
            </a:r>
          </a:p>
          <a:p>
            <a:r>
              <a:rPr lang="en-US" sz="2000" dirty="0">
                <a:effectLst/>
                <a:latin typeface="Times New Roman" panose="02020603050405020304" pitchFamily="18" charset="0"/>
                <a:ea typeface="Calibri" panose="020F0502020204030204" pitchFamily="34" charset="0"/>
              </a:rPr>
              <a:t>The users to surveyed are subsequently stratified on various criteria to come up with a more accurate picture. </a:t>
            </a:r>
          </a:p>
          <a:p>
            <a:r>
              <a:rPr lang="en-US" sz="2000" dirty="0">
                <a:effectLst/>
                <a:latin typeface="Times New Roman" panose="02020603050405020304" pitchFamily="18" charset="0"/>
                <a:ea typeface="Calibri" panose="020F0502020204030204" pitchFamily="34" charset="0"/>
              </a:rPr>
              <a:t>For example, if we are interested in surveying a certain demographic of people on their car user preference, we can stratify the potential respondents on the basis of age, gender, income levels and commuting distance to come up with a more accurate polling method.</a:t>
            </a:r>
            <a:endParaRPr lang="LID4096" sz="2000" dirty="0"/>
          </a:p>
        </p:txBody>
      </p:sp>
    </p:spTree>
    <p:extLst>
      <p:ext uri="{BB962C8B-B14F-4D97-AF65-F5344CB8AC3E}">
        <p14:creationId xmlns:p14="http://schemas.microsoft.com/office/powerpoint/2010/main" val="1335287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A2174-C602-1F0A-BF01-38D2DB769521}"/>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Consumer Opinion Survey</a:t>
            </a:r>
            <a:endParaRPr lang="LID4096" dirty="0"/>
          </a:p>
        </p:txBody>
      </p:sp>
      <p:sp>
        <p:nvSpPr>
          <p:cNvPr id="3" name="Content Placeholder 2">
            <a:extLst>
              <a:ext uri="{FF2B5EF4-FFF2-40B4-BE49-F238E27FC236}">
                <a16:creationId xmlns:a16="http://schemas.microsoft.com/office/drawing/2014/main" id="{55704CBB-B2D2-E9D5-08E2-87E739519851}"/>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buyer’s intention may be collected through questionnaires or interviews which depend on the sample size and objective of carrying out the study.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041460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C2E97-8BFF-6100-BA43-1681D03ADE31}"/>
              </a:ext>
            </a:extLst>
          </p:cNvPr>
          <p:cNvSpPr>
            <a:spLocks noGrp="1"/>
          </p:cNvSpPr>
          <p:nvPr>
            <p:ph type="title"/>
          </p:nvPr>
        </p:nvSpPr>
        <p:spPr/>
        <p:txBody>
          <a:bodyPr>
            <a:normAutofit fontScale="90000"/>
          </a:bodyPr>
          <a:lstStyle/>
          <a:p>
            <a:br>
              <a:rPr lang="en-US" b="1" dirty="0">
                <a:latin typeface="Arial" panose="020B0604020202020204" pitchFamily="34" charset="0"/>
                <a:ea typeface="Calibri" panose="020F0502020204030204" pitchFamily="34" charset="0"/>
                <a:cs typeface="Arial" panose="020B0604020202020204" pitchFamily="34" charset="0"/>
              </a:rPr>
            </a:br>
            <a:r>
              <a:rPr lang="en-US" b="1" dirty="0">
                <a:latin typeface="Arial" panose="020B0604020202020204" pitchFamily="34" charset="0"/>
                <a:ea typeface="Calibri" panose="020F0502020204030204" pitchFamily="34" charset="0"/>
                <a:cs typeface="Arial" panose="020B0604020202020204" pitchFamily="34" charset="0"/>
              </a:rPr>
              <a:t>Salesforce Composite Method</a:t>
            </a:r>
            <a:br>
              <a:rPr lang="en-US" b="1" dirty="0">
                <a:latin typeface="Arial" panose="020B0604020202020204" pitchFamily="34" charset="0"/>
                <a:ea typeface="Calibri" panose="020F0502020204030204" pitchFamily="34" charset="0"/>
                <a:cs typeface="Arial" panose="020B0604020202020204" pitchFamily="34" charset="0"/>
              </a:rPr>
            </a:b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BD709FD-2FC6-C598-C5D6-33FD93DE87FB}"/>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salesforce of any firm usually has the first contact with consumers and hence are in a better position to forecast demand for the firm’s product.</a:t>
            </a:r>
          </a:p>
          <a:p>
            <a:r>
              <a:rPr lang="en-US" dirty="0">
                <a:effectLst/>
                <a:latin typeface="Times New Roman" panose="02020603050405020304" pitchFamily="18" charset="0"/>
                <a:ea typeface="Calibri" panose="020F0502020204030204" pitchFamily="34" charset="0"/>
              </a:rPr>
              <a:t> Using the salesforce composite method, the salesforce is asked about its estimated sales target in their respective territories during a given period.</a:t>
            </a:r>
            <a:endParaRPr lang="LID4096" dirty="0"/>
          </a:p>
        </p:txBody>
      </p:sp>
    </p:spTree>
    <p:extLst>
      <p:ext uri="{BB962C8B-B14F-4D97-AF65-F5344CB8AC3E}">
        <p14:creationId xmlns:p14="http://schemas.microsoft.com/office/powerpoint/2010/main" val="2976404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91A6E-663F-FB1B-2076-FDEA1BF1C479}"/>
              </a:ext>
            </a:extLst>
          </p:cNvPr>
          <p:cNvSpPr>
            <a:spLocks noGrp="1"/>
          </p:cNvSpPr>
          <p:nvPr>
            <p:ph type="title"/>
          </p:nvPr>
        </p:nvSpPr>
        <p:spPr/>
        <p:txBody>
          <a:bodyPr>
            <a:normAutofit fontScale="90000"/>
          </a:bodyPr>
          <a:lstStyle/>
          <a:p>
            <a:br>
              <a:rPr lang="en-US" b="1" dirty="0">
                <a:latin typeface="Arial" panose="020B0604020202020204" pitchFamily="34" charset="0"/>
                <a:ea typeface="Calibri" panose="020F0502020204030204" pitchFamily="34" charset="0"/>
                <a:cs typeface="Arial" panose="020B0604020202020204" pitchFamily="34" charset="0"/>
              </a:rPr>
            </a:br>
            <a:r>
              <a:rPr lang="en-US" b="1" dirty="0">
                <a:latin typeface="Arial" panose="020B0604020202020204" pitchFamily="34" charset="0"/>
                <a:ea typeface="Calibri" panose="020F0502020204030204" pitchFamily="34" charset="0"/>
                <a:cs typeface="Arial" panose="020B0604020202020204" pitchFamily="34" charset="0"/>
              </a:rPr>
              <a:t>Salesforce Composite Method</a:t>
            </a:r>
            <a:br>
              <a:rPr lang="en-US" b="1" dirty="0">
                <a:latin typeface="Arial" panose="020B0604020202020204" pitchFamily="34" charset="0"/>
                <a:ea typeface="Calibri" panose="020F0502020204030204" pitchFamily="34" charset="0"/>
                <a:cs typeface="Arial" panose="020B0604020202020204" pitchFamily="34" charset="0"/>
              </a:rPr>
            </a:br>
            <a:endParaRPr lang="LID4096" dirty="0"/>
          </a:p>
        </p:txBody>
      </p:sp>
      <p:sp>
        <p:nvSpPr>
          <p:cNvPr id="3" name="Content Placeholder 2">
            <a:extLst>
              <a:ext uri="{FF2B5EF4-FFF2-40B4-BE49-F238E27FC236}">
                <a16:creationId xmlns:a16="http://schemas.microsoft.com/office/drawing/2014/main" id="{C257830E-11E2-3E6B-35C1-A12042CC0247}"/>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Their responses summed up are used to predict demand. </a:t>
            </a:r>
          </a:p>
          <a:p>
            <a:r>
              <a:rPr lang="en-US" dirty="0">
                <a:effectLst/>
                <a:latin typeface="Times New Roman" panose="02020603050405020304" pitchFamily="18" charset="0"/>
                <a:ea typeface="Calibri" panose="020F0502020204030204" pitchFamily="34" charset="0"/>
              </a:rPr>
              <a:t>The whole value chain in the sales team may be consulted. These include sales representatives, managers, dealers, distributors etc.</a:t>
            </a:r>
            <a:endParaRPr lang="LID4096" dirty="0"/>
          </a:p>
        </p:txBody>
      </p:sp>
    </p:spTree>
    <p:extLst>
      <p:ext uri="{BB962C8B-B14F-4D97-AF65-F5344CB8AC3E}">
        <p14:creationId xmlns:p14="http://schemas.microsoft.com/office/powerpoint/2010/main" val="3370994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CB91F-5846-9C73-274F-39D710F53833}"/>
              </a:ext>
            </a:extLst>
          </p:cNvPr>
          <p:cNvSpPr>
            <a:spLocks noGrp="1"/>
          </p:cNvSpPr>
          <p:nvPr>
            <p:ph type="title"/>
          </p:nvPr>
        </p:nvSpPr>
        <p:spPr/>
        <p:txBody>
          <a:bodyPr/>
          <a:lstStyle/>
          <a:p>
            <a:r>
              <a:rPr lang="en-US" sz="40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sz="40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BC7D690-8751-12B2-878E-38AF50A911C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expert opinion method is based on the opinion of experts both internal and external to the firm.</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The demand forecast is thus derived from group discussions, the Delphi technique, market simulation and test marketing.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8104849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00394-0306-C1C2-BAA6-CC5535DBF4BE}"/>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dirty="0"/>
          </a:p>
        </p:txBody>
      </p:sp>
      <p:sp>
        <p:nvSpPr>
          <p:cNvPr id="3" name="Content Placeholder 2">
            <a:extLst>
              <a:ext uri="{FF2B5EF4-FFF2-40B4-BE49-F238E27FC236}">
                <a16:creationId xmlns:a16="http://schemas.microsoft.com/office/drawing/2014/main" id="{3E31250D-0528-0FEC-5D64-F4F2A6ADBF9E}"/>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group discussions, expert meet as a group and their deliberations through brainstorming are taken as forecasts.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deliberations are structured to ensure all possible scenarios are mapped out and considered. Meetings are usually in person or virtual.</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876196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B2D00-72F3-5783-C1A1-C7EE84DFB2EF}"/>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dirty="0"/>
          </a:p>
        </p:txBody>
      </p:sp>
      <p:sp>
        <p:nvSpPr>
          <p:cNvPr id="3" name="Content Placeholder 2">
            <a:extLst>
              <a:ext uri="{FF2B5EF4-FFF2-40B4-BE49-F238E27FC236}">
                <a16:creationId xmlns:a16="http://schemas.microsoft.com/office/drawing/2014/main" id="{372C169C-6A30-6FED-CA63-E222061C276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the Delphi technique, the opinion of expert is considered without them having a face-to-face interaction.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technique is considered to be an improvement of the group discussion technique. A carefully selected expert panel gets to answer questionnaires and at the end, a summary of each expert opinion is provided.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033094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2F1E8-99F0-E3D0-7C17-659A32FA7E75}"/>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dirty="0"/>
          </a:p>
        </p:txBody>
      </p:sp>
      <p:sp>
        <p:nvSpPr>
          <p:cNvPr id="3" name="Content Placeholder 2">
            <a:extLst>
              <a:ext uri="{FF2B5EF4-FFF2-40B4-BE49-F238E27FC236}">
                <a16:creationId xmlns:a16="http://schemas.microsoft.com/office/drawing/2014/main" id="{19CAD720-37BD-13E3-3D41-0A8368F55640}"/>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For market simulation, firms create a sample hypothetical market in which customers are requested to shop with some money given.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test hypothetical market is useful in examining possible buyers’ preferences and reactions towards certain products in the market. The experiment is also modified to model the scenarios as much as possible.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4201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66B0F-BECE-551E-B0B0-0930A3E45CDC}"/>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dirty="0"/>
          </a:p>
        </p:txBody>
      </p:sp>
      <p:sp>
        <p:nvSpPr>
          <p:cNvPr id="3" name="Content Placeholder 2">
            <a:extLst>
              <a:ext uri="{FF2B5EF4-FFF2-40B4-BE49-F238E27FC236}">
                <a16:creationId xmlns:a16="http://schemas.microsoft.com/office/drawing/2014/main" id="{E2D71512-CD5B-B564-9935-CCC1FABC4BAD}"/>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For test marketing, a firm may launch a product in small scale and test it different segments of the market.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buyers are unaware that a pilot test is going on in their test market. The actual sales made are used to forecast the demand of the products in question. </a:t>
            </a:r>
          </a:p>
          <a:p>
            <a:endParaRPr lang="LID4096" dirty="0"/>
          </a:p>
        </p:txBody>
      </p:sp>
    </p:spTree>
    <p:extLst>
      <p:ext uri="{BB962C8B-B14F-4D97-AF65-F5344CB8AC3E}">
        <p14:creationId xmlns:p14="http://schemas.microsoft.com/office/powerpoint/2010/main" val="153461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B0439-9D0F-D97B-A670-AA52FFEDCD13}"/>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Expert Opinion Method</a:t>
            </a:r>
            <a:endParaRPr lang="LID4096" dirty="0"/>
          </a:p>
        </p:txBody>
      </p:sp>
      <p:sp>
        <p:nvSpPr>
          <p:cNvPr id="3" name="Content Placeholder 2">
            <a:extLst>
              <a:ext uri="{FF2B5EF4-FFF2-40B4-BE49-F238E27FC236}">
                <a16:creationId xmlns:a16="http://schemas.microsoft.com/office/drawing/2014/main" id="{9CF3F220-7E40-ED3F-B4DC-39E96DBE1546}"/>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summary, subjective methods do have an element of bias, time and cost. Additionally, there may be inaccuracies in collecting information.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These methods ideally should be employed in absence of historical data or for new product launches. If past data is available, the use of quantitative methods and statistics is considered to be more superior.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064268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BE657-13F9-E95B-C54F-A35FE75E2FD2}"/>
              </a:ext>
            </a:extLst>
          </p:cNvPr>
          <p:cNvSpPr>
            <a:spLocks noGrp="1"/>
          </p:cNvSpPr>
          <p:nvPr>
            <p:ph type="title"/>
          </p:nvPr>
        </p:nvSpPr>
        <p:spPr/>
        <p:txBody>
          <a:bodyPr>
            <a:normAutofit fontScale="90000"/>
          </a:bodyPr>
          <a:lstStyle/>
          <a:p>
            <a:r>
              <a:rPr lang="en-US" sz="1800" b="1" dirty="0">
                <a:effectLst/>
                <a:latin typeface="Times New Roman" panose="02020603050405020304" pitchFamily="18" charset="0"/>
                <a:ea typeface="Calibri" panose="020F0502020204030204" pitchFamily="34" charset="0"/>
              </a:rPr>
              <a:t> </a:t>
            </a:r>
            <a:r>
              <a:rPr lang="en-US" b="1" dirty="0">
                <a:latin typeface="Arial" panose="020B0604020202020204" pitchFamily="34" charset="0"/>
                <a:ea typeface="Calibri" panose="020F0502020204030204" pitchFamily="34" charset="0"/>
                <a:cs typeface="Arial" panose="020B0604020202020204" pitchFamily="34" charset="0"/>
              </a:rPr>
              <a:t>Quantitative Methods of Forecasting</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19832F6-C91E-91B5-9A05-2ADFB108788D}"/>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There are forecast methods that employ statistical tools. They mostly rely on historical data to estimate a forecast of expected demand. </a:t>
            </a:r>
          </a:p>
          <a:p>
            <a:r>
              <a:rPr lang="en-US" dirty="0">
                <a:effectLst/>
                <a:latin typeface="Times New Roman" panose="02020603050405020304" pitchFamily="18" charset="0"/>
                <a:ea typeface="Calibri" panose="020F0502020204030204" pitchFamily="34" charset="0"/>
              </a:rPr>
              <a:t>One of the best and commonly used is the trend projection. The method employs the use of time series data to predict future value of sales. </a:t>
            </a:r>
            <a:endParaRPr lang="LID4096" dirty="0"/>
          </a:p>
        </p:txBody>
      </p:sp>
    </p:spTree>
    <p:extLst>
      <p:ext uri="{BB962C8B-B14F-4D97-AF65-F5344CB8AC3E}">
        <p14:creationId xmlns:p14="http://schemas.microsoft.com/office/powerpoint/2010/main" val="6921699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14989-3187-4ADF-4ABC-FADD36796D21}"/>
              </a:ext>
            </a:extLst>
          </p:cNvPr>
          <p:cNvSpPr>
            <a:spLocks noGrp="1"/>
          </p:cNvSpPr>
          <p:nvPr>
            <p:ph type="title"/>
          </p:nvPr>
        </p:nvSpPr>
        <p:spPr/>
        <p:txBody>
          <a:bodyPr>
            <a:normAutofit fontScale="90000"/>
          </a:bodyPr>
          <a:lstStyle/>
          <a:p>
            <a:r>
              <a:rPr lang="en-US" sz="1800" b="1" dirty="0">
                <a:effectLst/>
                <a:latin typeface="Times New Roman" panose="02020603050405020304" pitchFamily="18" charset="0"/>
                <a:ea typeface="Calibri" panose="020F0502020204030204" pitchFamily="34" charset="0"/>
              </a:rPr>
              <a:t> </a:t>
            </a:r>
            <a:r>
              <a:rPr lang="en-US" b="1" dirty="0">
                <a:latin typeface="Arial" panose="020B0604020202020204" pitchFamily="34" charset="0"/>
                <a:ea typeface="Calibri" panose="020F0502020204030204" pitchFamily="34" charset="0"/>
                <a:cs typeface="Arial" panose="020B0604020202020204" pitchFamily="34" charset="0"/>
              </a:rPr>
              <a:t>Quantitative Methods of Forecasting</a:t>
            </a:r>
            <a:endParaRPr lang="LID4096" dirty="0"/>
          </a:p>
        </p:txBody>
      </p:sp>
      <p:sp>
        <p:nvSpPr>
          <p:cNvPr id="3" name="Content Placeholder 2">
            <a:extLst>
              <a:ext uri="{FF2B5EF4-FFF2-40B4-BE49-F238E27FC236}">
                <a16:creationId xmlns:a16="http://schemas.microsoft.com/office/drawing/2014/main" id="{0199F58F-8A87-952D-C575-235844BD8C1E}"/>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underlying assumption is that a trend will continue in the near future with regards to data on sales.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Key methods of trend analysis include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graphical method </a:t>
            </a:r>
            <a:r>
              <a:rPr lang="en-GB" dirty="0">
                <a:effectLst/>
                <a:latin typeface="Times New Roman" panose="02020603050405020304" pitchFamily="18" charset="0"/>
                <a:ea typeface="Calibri" panose="020F0502020204030204" pitchFamily="34" charset="0"/>
                <a:cs typeface="Times New Roman" panose="02020603050405020304" pitchFamily="18" charset="0"/>
              </a:rPr>
              <a:t>and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least squares method.</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2462004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7684A-E50C-4EB4-BE30-5A7AD61B9464}"/>
              </a:ext>
            </a:extLst>
          </p:cNvPr>
          <p:cNvSpPr>
            <a:spLocks noGrp="1"/>
          </p:cNvSpPr>
          <p:nvPr>
            <p:ph type="title"/>
          </p:nvPr>
        </p:nvSpPr>
        <p:spPr/>
        <p:txBody>
          <a:bodyPr/>
          <a:lstStyle/>
          <a:p>
            <a:r>
              <a:rPr lang="en-US" sz="4000" b="1" dirty="0">
                <a:latin typeface="Arial" panose="020B0604020202020204" pitchFamily="34" charset="0"/>
                <a:ea typeface="Calibri" panose="020F0502020204030204" pitchFamily="34" charset="0"/>
                <a:cs typeface="Arial" panose="020B0604020202020204" pitchFamily="34" charset="0"/>
              </a:rPr>
              <a:t>Graphical Method.</a:t>
            </a:r>
            <a:endParaRPr lang="LID4096" sz="4000"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902B54-F9A7-B9EC-2498-C2BDD6B69DC8}"/>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graphical method is one of the simplest and intuitive method of forecasting sales.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Past historical data is plotted on a graph and using graphical estimation, the data is extrapolated to predict what the demand will be at a future date. The method largely provides a direction of the future forecast while taking into account previous historical data.</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591033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4F3E9-CA4E-7D76-2B30-4808A774262B}"/>
              </a:ext>
            </a:extLst>
          </p:cNvPr>
          <p:cNvSpPr>
            <a:spLocks noGrp="1"/>
          </p:cNvSpPr>
          <p:nvPr>
            <p:ph type="title"/>
          </p:nvPr>
        </p:nvSpPr>
        <p:spPr/>
        <p:txBody>
          <a:bodyPr/>
          <a:lstStyle/>
          <a:p>
            <a:r>
              <a:rPr lang="en-US" sz="4000" b="1" dirty="0">
                <a:latin typeface="Arial" panose="020B0604020202020204" pitchFamily="34" charset="0"/>
                <a:ea typeface="Calibri" panose="020F0502020204030204" pitchFamily="34" charset="0"/>
                <a:cs typeface="Arial" panose="020B0604020202020204" pitchFamily="34" charset="0"/>
              </a:rPr>
              <a:t>Ordinary Least Squares Method.</a:t>
            </a:r>
            <a:endParaRPr lang="LID4096" sz="4000" b="1" dirty="0">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A14AAD5-239F-EB47-DE3F-DC7595383085}"/>
                  </a:ext>
                </a:extLst>
              </p:cNvPr>
              <p:cNvSpPr>
                <a:spLocks noGrp="1"/>
              </p:cNvSpPr>
              <p:nvPr>
                <p:ph idx="1"/>
              </p:nvPr>
            </p:nvSpPr>
            <p:spPr/>
            <p:txBody>
              <a:bodyPr/>
              <a:lstStyle/>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is a robust tool used to estimate the coefficients of a linear function for estimation. Using statistical analysis, the data is fitted into a linear function in form of an equation. The linear trend takes the following form: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pPr>
                <a14:m>
                  <m:oMath xmlns:m="http://schemas.openxmlformats.org/officeDocument/2006/math">
                    <m:r>
                      <a:rPr lang="en-GB" sz="1800" i="1">
                        <a:effectLst/>
                        <a:latin typeface="Cambria Math" panose="02040503050406030204" pitchFamily="18" charset="0"/>
                        <a:ea typeface="Calibri" panose="020F0502020204030204" pitchFamily="34" charset="0"/>
                        <a:cs typeface="Times New Roman" panose="02020603050405020304" pitchFamily="18" charset="0"/>
                      </a:rPr>
                      <m:t>𝑌</m:t>
                    </m:r>
                    <m:r>
                      <a:rPr lang="en-GB" sz="1800" i="1">
                        <a:effectLst/>
                        <a:latin typeface="Cambria Math" panose="02040503050406030204" pitchFamily="18" charset="0"/>
                        <a:ea typeface="Calibri" panose="020F0502020204030204" pitchFamily="34" charset="0"/>
                        <a:cs typeface="Times New Roman" panose="02020603050405020304" pitchFamily="18" charset="0"/>
                      </a:rPr>
                      <m:t>=</m:t>
                    </m:r>
                    <m:r>
                      <a:rPr lang="en-GB" sz="1800" i="1">
                        <a:effectLst/>
                        <a:latin typeface="Cambria Math" panose="02040503050406030204" pitchFamily="18" charset="0"/>
                        <a:ea typeface="Calibri" panose="020F0502020204030204" pitchFamily="34" charset="0"/>
                        <a:cs typeface="Times New Roman" panose="02020603050405020304" pitchFamily="18" charset="0"/>
                      </a:rPr>
                      <m:t>𝑎</m:t>
                    </m:r>
                    <m:r>
                      <a:rPr lang="en-GB" sz="1800" i="1">
                        <a:effectLst/>
                        <a:latin typeface="Cambria Math" panose="02040503050406030204" pitchFamily="18" charset="0"/>
                        <a:ea typeface="Calibri" panose="020F0502020204030204" pitchFamily="34" charset="0"/>
                        <a:cs typeface="Times New Roman" panose="02020603050405020304" pitchFamily="18" charset="0"/>
                      </a:rPr>
                      <m:t>+</m:t>
                    </m:r>
                    <m:r>
                      <a:rPr lang="en-GB" sz="1800" i="1">
                        <a:effectLst/>
                        <a:latin typeface="Cambria Math" panose="02040503050406030204" pitchFamily="18" charset="0"/>
                        <a:ea typeface="Calibri" panose="020F0502020204030204" pitchFamily="34" charset="0"/>
                        <a:cs typeface="Times New Roman" panose="02020603050405020304" pitchFamily="18" charset="0"/>
                      </a:rPr>
                      <m:t>𝑏𝑋</m:t>
                    </m:r>
                  </m:oMath>
                </a14:m>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9A14AAD5-239F-EB47-DE3F-DC7595383085}"/>
                  </a:ext>
                </a:extLst>
              </p:cNvPr>
              <p:cNvSpPr>
                <a:spLocks noGrp="1" noRot="1" noChangeAspect="1" noMove="1" noResize="1" noEditPoints="1" noAdjustHandles="1" noChangeArrowheads="1" noChangeShapeType="1" noTextEdit="1"/>
              </p:cNvSpPr>
              <p:nvPr>
                <p:ph idx="1"/>
              </p:nvPr>
            </p:nvSpPr>
            <p:spPr>
              <a:blipFill>
                <a:blip r:embed="rId2"/>
                <a:stretch>
                  <a:fillRect l="-635" r="-572"/>
                </a:stretch>
              </a:blipFill>
            </p:spPr>
            <p:txBody>
              <a:bodyPr/>
              <a:lstStyle/>
              <a:p>
                <a:r>
                  <a:rPr lang="LID4096">
                    <a:noFill/>
                  </a:rPr>
                  <a:t> </a:t>
                </a:r>
              </a:p>
            </p:txBody>
          </p:sp>
        </mc:Fallback>
      </mc:AlternateContent>
    </p:spTree>
    <p:extLst>
      <p:ext uri="{BB962C8B-B14F-4D97-AF65-F5344CB8AC3E}">
        <p14:creationId xmlns:p14="http://schemas.microsoft.com/office/powerpoint/2010/main" val="2758999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11A0-9411-78E8-D7FB-1A6A60CB8E0B}"/>
              </a:ext>
            </a:extLst>
          </p:cNvPr>
          <p:cNvSpPr>
            <a:spLocks noGrp="1"/>
          </p:cNvSpPr>
          <p:nvPr>
            <p:ph type="title"/>
          </p:nvPr>
        </p:nvSpPr>
        <p:spPr/>
        <p:txBody>
          <a:bodyPr/>
          <a:lstStyle/>
          <a:p>
            <a:r>
              <a:rPr lang="en-US" sz="4400" b="1" dirty="0">
                <a:latin typeface="Arial" panose="020B0604020202020204" pitchFamily="34" charset="0"/>
                <a:ea typeface="Calibri" panose="020F0502020204030204" pitchFamily="34" charset="0"/>
                <a:cs typeface="Arial" panose="020B0604020202020204" pitchFamily="34" charset="0"/>
              </a:rPr>
              <a:t>Ordinary Least Squares Method.</a:t>
            </a:r>
            <a:endParaRPr lang="LID4096" dirty="0"/>
          </a:p>
        </p:txBody>
      </p:sp>
      <p:sp>
        <p:nvSpPr>
          <p:cNvPr id="3" name="Content Placeholder 2">
            <a:extLst>
              <a:ext uri="{FF2B5EF4-FFF2-40B4-BE49-F238E27FC236}">
                <a16:creationId xmlns:a16="http://schemas.microsoft.com/office/drawing/2014/main" id="{8E561ED5-9F2A-FFC9-966A-805173D581B8}"/>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Where a is the constant oy Y axis intercept, b is the slope of the curve and X is the deviation from the mean of the predictor or independent variable. </a:t>
            </a:r>
          </a:p>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 LINEST function in Microsoft Excel can be employed to predict the coefficients and a future estimate based on historical data.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9061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363C4-35E9-8F0D-2923-3CDB8FC7BF8F}"/>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Smoothing Techniques</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FD8AEB6-336C-F275-A1BA-3C2496F6AE9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a number of cases where the data does not show a continuous trend, smoothing techniques can be employed.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is mostly used for data which is seasonal or cyclical in nature with upwards and downwards movements.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784497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DC2F-2269-7147-FFD2-F40B797EF89A}"/>
              </a:ext>
            </a:extLst>
          </p:cNvPr>
          <p:cNvSpPr>
            <a:spLocks noGrp="1"/>
          </p:cNvSpPr>
          <p:nvPr>
            <p:ph type="title"/>
          </p:nvPr>
        </p:nvSpPr>
        <p:spPr/>
        <p:txBody>
          <a:bodyPr>
            <a:normAutofit fontScale="90000"/>
          </a:bodyPr>
          <a:lstStyle/>
          <a:p>
            <a:br>
              <a:rPr lang="en-US" b="1" dirty="0">
                <a:latin typeface="Arial" panose="020B0604020202020204" pitchFamily="34" charset="0"/>
                <a:ea typeface="Calibri" panose="020F0502020204030204" pitchFamily="34" charset="0"/>
                <a:cs typeface="Arial" panose="020B0604020202020204" pitchFamily="34" charset="0"/>
              </a:rPr>
            </a:br>
            <a:r>
              <a:rPr lang="en-US" b="1" dirty="0">
                <a:latin typeface="Arial" panose="020B0604020202020204" pitchFamily="34" charset="0"/>
                <a:ea typeface="Calibri" panose="020F0502020204030204" pitchFamily="34" charset="0"/>
                <a:cs typeface="Arial" panose="020B0604020202020204" pitchFamily="34" charset="0"/>
              </a:rPr>
              <a:t>Moving Averages</a:t>
            </a:r>
            <a:br>
              <a:rPr lang="en-US" b="1" dirty="0">
                <a:latin typeface="Arial" panose="020B0604020202020204" pitchFamily="34" charset="0"/>
                <a:ea typeface="Calibri" panose="020F0502020204030204" pitchFamily="34" charset="0"/>
                <a:cs typeface="Arial" panose="020B0604020202020204" pitchFamily="34" charset="0"/>
              </a:rPr>
            </a:br>
            <a:endParaRPr lang="LID4096" b="1" dirty="0">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B1DD633-D060-48AD-9538-6CDC8A4557D3}"/>
                  </a:ext>
                </a:extLst>
              </p:cNvPr>
              <p:cNvSpPr>
                <a:spLocks noGrp="1"/>
              </p:cNvSpPr>
              <p:nvPr>
                <p:ph idx="1"/>
              </p:nvPr>
            </p:nvSpPr>
            <p:spPr/>
            <p:txBody>
              <a:bodyPr>
                <a:normAutofit fontScale="85000" lnSpcReduction="20000"/>
              </a:bodyPr>
              <a:lstStyle/>
              <a:p>
                <a:r>
                  <a:rPr lang="en-GB" sz="2900" dirty="0">
                    <a:effectLst/>
                    <a:latin typeface="Times New Roman" panose="02020603050405020304" pitchFamily="18" charset="0"/>
                    <a:ea typeface="Calibri" panose="020F0502020204030204" pitchFamily="34" charset="0"/>
                    <a:cs typeface="Times New Roman" panose="02020603050405020304" pitchFamily="18" charset="0"/>
                  </a:rPr>
                  <a:t>The moving average method is one of the most widely data smoothing methods. It forecasts demand data on the basis of past historical data. The formula can be expressed as follows. </a:t>
                </a:r>
                <a:r>
                  <a:rPr lang="pt-PT" sz="2900" dirty="0">
                    <a:latin typeface="Times New Roman" panose="02020603050405020304" pitchFamily="18" charset="0"/>
                    <a:ea typeface="Calibri" panose="020F0502020204030204" pitchFamily="34" charset="0"/>
                    <a:cs typeface="Times New Roman" panose="02020603050405020304" pitchFamily="18" charset="0"/>
                  </a:rPr>
                  <a:t>Where </a:t>
                </a:r>
                <a14:m>
                  <m:oMath xmlns:m="http://schemas.openxmlformats.org/officeDocument/2006/math">
                    <m:sSub>
                      <m:sSubPr>
                        <m:ctrlPr>
                          <a:rPr lang="ar-AE" sz="2900" i="1">
                            <a:latin typeface="Cambria Math" panose="02040503050406030204" pitchFamily="18" charset="0"/>
                            <a:ea typeface="Calibri" panose="020F0502020204030204" pitchFamily="34" charset="0"/>
                            <a:cs typeface="Times New Roman" panose="02020603050405020304" pitchFamily="18" charset="0"/>
                          </a:rPr>
                        </m:ctrlPr>
                      </m:sSubPr>
                      <m:e>
                        <m:r>
                          <a:rPr lang="ar-AE" sz="2900">
                            <a:latin typeface="Cambria Math" panose="02040503050406030204" pitchFamily="18" charset="0"/>
                            <a:ea typeface="Calibri" panose="020F0502020204030204" pitchFamily="34" charset="0"/>
                            <a:cs typeface="Times New Roman" panose="02020603050405020304" pitchFamily="18" charset="0"/>
                          </a:rPr>
                          <m:t>𝐷</m:t>
                        </m:r>
                      </m:e>
                      <m:sub>
                        <m:r>
                          <a:rPr lang="ar-AE" sz="2900">
                            <a:latin typeface="Cambria Math" panose="02040503050406030204" pitchFamily="18" charset="0"/>
                            <a:ea typeface="Calibri" panose="020F0502020204030204" pitchFamily="34" charset="0"/>
                            <a:cs typeface="Times New Roman" panose="02020603050405020304" pitchFamily="18" charset="0"/>
                          </a:rPr>
                          <m:t>𝑖</m:t>
                        </m:r>
                      </m:sub>
                    </m:sSub>
                  </m:oMath>
                </a14:m>
                <a:r>
                  <a:rPr lang="ar-AE" sz="2900" dirty="0">
                    <a:latin typeface="Times New Roman" panose="02020603050405020304" pitchFamily="18" charset="0"/>
                    <a:ea typeface="Calibri" panose="020F0502020204030204" pitchFamily="34" charset="0"/>
                    <a:cs typeface="Times New Roman" panose="02020603050405020304" pitchFamily="18" charset="0"/>
                  </a:rPr>
                  <a:t> </a:t>
                </a:r>
                <a:r>
                  <a:rPr lang="pt-PT" sz="2900" dirty="0">
                    <a:latin typeface="Times New Roman" panose="02020603050405020304" pitchFamily="18" charset="0"/>
                    <a:ea typeface="Calibri" panose="020F0502020204030204" pitchFamily="34" charset="0"/>
                    <a:cs typeface="Times New Roman" panose="02020603050405020304" pitchFamily="18" charset="0"/>
                  </a:rPr>
                  <a:t>is the demand in the </a:t>
                </a:r>
                <a14:m>
                  <m:oMath xmlns:m="http://schemas.openxmlformats.org/officeDocument/2006/math">
                    <m:sSup>
                      <m:sSupPr>
                        <m:ctrlPr>
                          <a:rPr lang="ar-AE" sz="2900" i="1">
                            <a:latin typeface="Cambria Math" panose="02040503050406030204" pitchFamily="18" charset="0"/>
                            <a:ea typeface="Calibri" panose="020F0502020204030204" pitchFamily="34" charset="0"/>
                            <a:cs typeface="Times New Roman" panose="02020603050405020304" pitchFamily="18" charset="0"/>
                          </a:rPr>
                        </m:ctrlPr>
                      </m:sSupPr>
                      <m:e>
                        <m:r>
                          <a:rPr lang="ar-AE" sz="2900">
                            <a:latin typeface="Cambria Math" panose="02040503050406030204" pitchFamily="18" charset="0"/>
                            <a:ea typeface="Calibri" panose="020F0502020204030204" pitchFamily="34" charset="0"/>
                            <a:cs typeface="Times New Roman" panose="02020603050405020304" pitchFamily="18" charset="0"/>
                          </a:rPr>
                          <m:t>𝑖</m:t>
                        </m:r>
                      </m:e>
                      <m:sup>
                        <m:r>
                          <a:rPr lang="ar-AE" sz="2900">
                            <a:latin typeface="Cambria Math" panose="02040503050406030204" pitchFamily="18" charset="0"/>
                            <a:ea typeface="Calibri" panose="020F0502020204030204" pitchFamily="34" charset="0"/>
                            <a:cs typeface="Times New Roman" panose="02020603050405020304" pitchFamily="18" charset="0"/>
                          </a:rPr>
                          <m:t>𝑡</m:t>
                        </m:r>
                        <m:r>
                          <a:rPr lang="ar-AE" sz="2900">
                            <a:latin typeface="Cambria Math" panose="02040503050406030204" pitchFamily="18" charset="0"/>
                            <a:ea typeface="Calibri" panose="020F0502020204030204" pitchFamily="34" charset="0"/>
                            <a:cs typeface="Times New Roman" panose="02020603050405020304" pitchFamily="18" charset="0"/>
                          </a:rPr>
                          <m:t>h</m:t>
                        </m:r>
                      </m:sup>
                    </m:sSup>
                  </m:oMath>
                </a14:m>
                <a:r>
                  <a:rPr lang="ar-AE" sz="2900" dirty="0">
                    <a:latin typeface="Times New Roman" panose="02020603050405020304" pitchFamily="18" charset="0"/>
                    <a:ea typeface="Calibri" panose="020F0502020204030204" pitchFamily="34" charset="0"/>
                    <a:cs typeface="Times New Roman" panose="02020603050405020304" pitchFamily="18" charset="0"/>
                  </a:rPr>
                  <a:t> </a:t>
                </a:r>
                <a:r>
                  <a:rPr lang="pt-PT" sz="2900" dirty="0">
                    <a:latin typeface="Times New Roman" panose="02020603050405020304" pitchFamily="18" charset="0"/>
                    <a:ea typeface="Calibri" panose="020F0502020204030204" pitchFamily="34" charset="0"/>
                    <a:cs typeface="Times New Roman" panose="02020603050405020304" pitchFamily="18" charset="0"/>
                  </a:rPr>
                  <a:t>period, </a:t>
                </a:r>
                <a14:m>
                  <m:oMath xmlns:m="http://schemas.openxmlformats.org/officeDocument/2006/math">
                    <m:r>
                      <a:rPr lang="pt-PT" sz="2900">
                        <a:latin typeface="Cambria Math" panose="02040503050406030204" pitchFamily="18" charset="0"/>
                        <a:ea typeface="Calibri" panose="020F0502020204030204" pitchFamily="34" charset="0"/>
                        <a:cs typeface="Times New Roman" panose="02020603050405020304" pitchFamily="18" charset="0"/>
                      </a:rPr>
                      <m:t>𝑛</m:t>
                    </m:r>
                  </m:oMath>
                </a14:m>
                <a:r>
                  <a:rPr lang="pt-PT" sz="2900" dirty="0">
                    <a:latin typeface="Times New Roman" panose="02020603050405020304" pitchFamily="18" charset="0"/>
                    <a:ea typeface="Calibri" panose="020F0502020204030204" pitchFamily="34" charset="0"/>
                    <a:cs typeface="Times New Roman" panose="02020603050405020304" pitchFamily="18" charset="0"/>
                  </a:rPr>
                  <a:t> is the number of periods in the moving average.</a:t>
                </a:r>
              </a:p>
              <a:p>
                <a:pPr marL="0" marR="0" algn="ctr">
                  <a:lnSpc>
                    <a:spcPct val="150000"/>
                  </a:lnSpc>
                  <a:spcAft>
                    <a:spcPts val="800"/>
                  </a:spcAft>
                </a:pPr>
                <a14:m>
                  <m:oMath xmlns:m="http://schemas.openxmlformats.org/officeDocument/2006/math">
                    <m:sSub>
                      <m:sSubPr>
                        <m:ctrlPr>
                          <a:rPr lang="ar-AE" sz="2900">
                            <a:latin typeface="Times New Roman" panose="02020603050405020304" pitchFamily="18" charset="0"/>
                            <a:ea typeface="Calibri" panose="020F0502020204030204" pitchFamily="34" charset="0"/>
                            <a:cs typeface="Times New Roman" panose="02020603050405020304" pitchFamily="18" charset="0"/>
                          </a:rPr>
                        </m:ctrlPr>
                      </m:sSubPr>
                      <m:e>
                        <m:r>
                          <a:rPr lang="ar-AE" sz="2900">
                            <a:latin typeface="Times New Roman" panose="02020603050405020304" pitchFamily="18" charset="0"/>
                            <a:ea typeface="Calibri" panose="020F0502020204030204" pitchFamily="34" charset="0"/>
                            <a:cs typeface="Times New Roman" panose="02020603050405020304" pitchFamily="18" charset="0"/>
                          </a:rPr>
                          <m:t>𝐷</m:t>
                        </m:r>
                      </m:e>
                      <m:sub>
                        <m:r>
                          <a:rPr lang="ar-AE" sz="2900">
                            <a:latin typeface="Times New Roman" panose="02020603050405020304" pitchFamily="18" charset="0"/>
                            <a:ea typeface="Calibri" panose="020F0502020204030204" pitchFamily="34" charset="0"/>
                            <a:cs typeface="Times New Roman" panose="02020603050405020304" pitchFamily="18" charset="0"/>
                          </a:rPr>
                          <m:t>𝑛</m:t>
                        </m:r>
                      </m:sub>
                    </m:sSub>
                    <m:r>
                      <a:rPr lang="ar-AE" sz="2900">
                        <a:latin typeface="Times New Roman" panose="02020603050405020304" pitchFamily="18" charset="0"/>
                        <a:ea typeface="Calibri" panose="020F0502020204030204" pitchFamily="34" charset="0"/>
                        <a:cs typeface="Times New Roman" panose="02020603050405020304" pitchFamily="18" charset="0"/>
                      </a:rPr>
                      <m:t>=</m:t>
                    </m:r>
                    <m:f>
                      <m:fPr>
                        <m:ctrlPr>
                          <a:rPr lang="ar-AE" sz="2900">
                            <a:latin typeface="Times New Roman" panose="02020603050405020304" pitchFamily="18" charset="0"/>
                            <a:ea typeface="Calibri" panose="020F0502020204030204" pitchFamily="34" charset="0"/>
                            <a:cs typeface="Times New Roman" panose="02020603050405020304" pitchFamily="18" charset="0"/>
                          </a:rPr>
                        </m:ctrlPr>
                      </m:fPr>
                      <m:num>
                        <m:nary>
                          <m:naryPr>
                            <m:chr m:val="∑"/>
                            <m:limLoc m:val="undOvr"/>
                            <m:ctrlPr>
                              <a:rPr lang="ar-AE" sz="2900">
                                <a:latin typeface="Times New Roman" panose="02020603050405020304" pitchFamily="18" charset="0"/>
                                <a:ea typeface="Calibri" panose="020F0502020204030204" pitchFamily="34" charset="0"/>
                                <a:cs typeface="Times New Roman" panose="02020603050405020304" pitchFamily="18" charset="0"/>
                              </a:rPr>
                            </m:ctrlPr>
                          </m:naryPr>
                          <m:sub>
                            <m:r>
                              <a:rPr lang="ar-AE" sz="2900">
                                <a:latin typeface="Times New Roman" panose="02020603050405020304" pitchFamily="18" charset="0"/>
                                <a:ea typeface="Calibri" panose="020F0502020204030204" pitchFamily="34" charset="0"/>
                                <a:cs typeface="Times New Roman" panose="02020603050405020304" pitchFamily="18" charset="0"/>
                              </a:rPr>
                              <m:t>𝑖</m:t>
                            </m:r>
                            <m:r>
                              <a:rPr lang="ar-AE" sz="2900">
                                <a:latin typeface="Times New Roman" panose="02020603050405020304" pitchFamily="18" charset="0"/>
                                <a:ea typeface="Calibri" panose="020F0502020204030204" pitchFamily="34" charset="0"/>
                                <a:cs typeface="Times New Roman" panose="02020603050405020304" pitchFamily="18" charset="0"/>
                              </a:rPr>
                              <m:t>=</m:t>
                            </m:r>
                            <m:r>
                              <a:rPr lang="ar-AE" sz="2900">
                                <a:latin typeface="Times New Roman" panose="02020603050405020304" pitchFamily="18" charset="0"/>
                                <a:ea typeface="Calibri" panose="020F0502020204030204" pitchFamily="34" charset="0"/>
                                <a:cs typeface="Times New Roman" panose="02020603050405020304" pitchFamily="18" charset="0"/>
                              </a:rPr>
                              <m:t>1</m:t>
                            </m:r>
                          </m:sub>
                          <m:sup>
                            <m:r>
                              <a:rPr lang="ar-AE" sz="2900">
                                <a:latin typeface="Times New Roman" panose="02020603050405020304" pitchFamily="18" charset="0"/>
                                <a:ea typeface="Calibri" panose="020F0502020204030204" pitchFamily="34" charset="0"/>
                                <a:cs typeface="Times New Roman" panose="02020603050405020304" pitchFamily="18" charset="0"/>
                              </a:rPr>
                              <m:t>𝑛</m:t>
                            </m:r>
                          </m:sup>
                          <m:e>
                            <m:sSub>
                              <m:sSubPr>
                                <m:ctrlPr>
                                  <a:rPr lang="ar-AE" sz="2900">
                                    <a:latin typeface="Times New Roman" panose="02020603050405020304" pitchFamily="18" charset="0"/>
                                    <a:ea typeface="Calibri" panose="020F0502020204030204" pitchFamily="34" charset="0"/>
                                    <a:cs typeface="Times New Roman" panose="02020603050405020304" pitchFamily="18" charset="0"/>
                                  </a:rPr>
                                </m:ctrlPr>
                              </m:sSubPr>
                              <m:e>
                                <m:r>
                                  <a:rPr lang="ar-AE" sz="2900">
                                    <a:latin typeface="Times New Roman" panose="02020603050405020304" pitchFamily="18" charset="0"/>
                                    <a:ea typeface="Calibri" panose="020F0502020204030204" pitchFamily="34" charset="0"/>
                                    <a:cs typeface="Times New Roman" panose="02020603050405020304" pitchFamily="18" charset="0"/>
                                  </a:rPr>
                                  <m:t>𝐷</m:t>
                                </m:r>
                              </m:e>
                              <m:sub>
                                <m:r>
                                  <a:rPr lang="ar-AE" sz="2900">
                                    <a:latin typeface="Times New Roman" panose="02020603050405020304" pitchFamily="18" charset="0"/>
                                    <a:ea typeface="Calibri" panose="020F0502020204030204" pitchFamily="34" charset="0"/>
                                    <a:cs typeface="Times New Roman" panose="02020603050405020304" pitchFamily="18" charset="0"/>
                                  </a:rPr>
                                  <m:t>𝑖</m:t>
                                </m:r>
                              </m:sub>
                            </m:sSub>
                          </m:e>
                        </m:nary>
                      </m:num>
                      <m:den>
                        <m:r>
                          <a:rPr lang="ar-AE" sz="2900">
                            <a:latin typeface="Times New Roman" panose="02020603050405020304" pitchFamily="18" charset="0"/>
                            <a:ea typeface="Calibri" panose="020F0502020204030204" pitchFamily="34" charset="0"/>
                            <a:cs typeface="Times New Roman" panose="02020603050405020304" pitchFamily="18" charset="0"/>
                          </a:rPr>
                          <m:t>𝑛</m:t>
                        </m:r>
                      </m:den>
                    </m:f>
                  </m:oMath>
                </a14:m>
                <a:endParaRPr lang="ar-AE" sz="2900" dirty="0">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pt-PT" sz="2900" dirty="0">
                    <a:latin typeface="Times New Roman" panose="02020603050405020304" pitchFamily="18" charset="0"/>
                    <a:ea typeface="Calibri" panose="020F0502020204030204" pitchFamily="34" charset="0"/>
                    <a:cs typeface="Times New Roman" panose="02020603050405020304" pitchFamily="18" charset="0"/>
                  </a:rPr>
                  <a:t> </a:t>
                </a:r>
              </a:p>
              <a:p>
                <a:endParaRPr lang="LID4096" dirty="0"/>
              </a:p>
            </p:txBody>
          </p:sp>
        </mc:Choice>
        <mc:Fallback>
          <p:sp>
            <p:nvSpPr>
              <p:cNvPr id="3" name="Content Placeholder 2">
                <a:extLst>
                  <a:ext uri="{FF2B5EF4-FFF2-40B4-BE49-F238E27FC236}">
                    <a16:creationId xmlns:a16="http://schemas.microsoft.com/office/drawing/2014/main" id="{3B1DD633-D060-48AD-9538-6CDC8A4557D3}"/>
                  </a:ext>
                </a:extLst>
              </p:cNvPr>
              <p:cNvSpPr>
                <a:spLocks noGrp="1" noRot="1" noChangeAspect="1" noMove="1" noResize="1" noEditPoints="1" noAdjustHandles="1" noChangeArrowheads="1" noChangeShapeType="1" noTextEdit="1"/>
              </p:cNvSpPr>
              <p:nvPr>
                <p:ph idx="1"/>
              </p:nvPr>
            </p:nvSpPr>
            <p:spPr>
              <a:blipFill>
                <a:blip r:embed="rId2"/>
                <a:stretch>
                  <a:fillRect l="-1207" t="-4587" r="-191"/>
                </a:stretch>
              </a:blipFill>
            </p:spPr>
            <p:txBody>
              <a:bodyPr/>
              <a:lstStyle/>
              <a:p>
                <a:r>
                  <a:rPr lang="LID4096">
                    <a:noFill/>
                  </a:rPr>
                  <a:t> </a:t>
                </a:r>
              </a:p>
            </p:txBody>
          </p:sp>
        </mc:Fallback>
      </mc:AlternateContent>
    </p:spTree>
    <p:extLst>
      <p:ext uri="{BB962C8B-B14F-4D97-AF65-F5344CB8AC3E}">
        <p14:creationId xmlns:p14="http://schemas.microsoft.com/office/powerpoint/2010/main" val="3802609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6A6A-38BB-4496-658A-9BB8D4637116}"/>
              </a:ext>
            </a:extLst>
          </p:cNvPr>
          <p:cNvSpPr>
            <a:spLocks noGrp="1"/>
          </p:cNvSpPr>
          <p:nvPr>
            <p:ph type="title"/>
          </p:nvPr>
        </p:nvSpPr>
        <p:spPr/>
        <p:txBody>
          <a:bodyPr>
            <a:normAutofit fontScale="90000"/>
          </a:bodyPr>
          <a:lstStyle/>
          <a:p>
            <a:pPr marL="0" marR="0">
              <a:lnSpc>
                <a:spcPct val="150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b="1" dirty="0">
                <a:latin typeface="Arial" panose="020B0604020202020204" pitchFamily="34" charset="0"/>
                <a:ea typeface="Calibri" panose="020F0502020204030204" pitchFamily="34" charset="0"/>
                <a:cs typeface="Arial" panose="020B0604020202020204" pitchFamily="34" charset="0"/>
              </a:rPr>
              <a:t>Weighted Average Method</a:t>
            </a:r>
            <a:br>
              <a:rPr lang="en-US" b="1" dirty="0">
                <a:latin typeface="Arial" panose="020B0604020202020204" pitchFamily="34" charset="0"/>
                <a:ea typeface="Calibri" panose="020F0502020204030204" pitchFamily="34" charset="0"/>
                <a:cs typeface="Arial" panose="020B0604020202020204" pitchFamily="34" charset="0"/>
              </a:rPr>
            </a:br>
            <a:endParaRPr lang="LID4096" b="1" dirty="0">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A659445-5901-EB76-19A7-D30E9694E84B}"/>
                  </a:ext>
                </a:extLst>
              </p:cNvPr>
              <p:cNvSpPr>
                <a:spLocks noGrp="1"/>
              </p:cNvSpPr>
              <p:nvPr>
                <p:ph idx="1"/>
              </p:nvPr>
            </p:nvSpPr>
            <p:spPr/>
            <p:txBody>
              <a:bodyPr>
                <a:normAutofit fontScale="92500" lnSpcReduction="10000"/>
              </a:bodyPr>
              <a:lstStyle/>
              <a:p>
                <a:pPr marL="0" marR="0" algn="just">
                  <a:lnSpc>
                    <a:spcPct val="150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weighted moving averages method is a modified an improved version of the simple moving average method. It involves forecasting the future value of sales on the basis of weights of the most recent observations. </a:t>
                </a:r>
              </a:p>
              <a:p>
                <a:pPr marL="0" marR="0" algn="just">
                  <a:lnSpc>
                    <a:spcPct val="150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formula is given as follows: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Where </a:t>
                </a: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𝐷</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𝑖</m:t>
                        </m:r>
                      </m:sub>
                    </m:sSub>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 the demand in the </a:t>
                </a:r>
                <a14:m>
                  <m:oMath xmlns:m="http://schemas.openxmlformats.org/officeDocument/2006/math">
                    <m:sSup>
                      <m:sSupPr>
                        <m:ctrlPr>
                          <a:rPr lang="ar-AE" sz="18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𝑖</m:t>
                        </m:r>
                      </m:e>
                      <m:sup>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h</m:t>
                        </m:r>
                      </m:sup>
                    </m:sSup>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period,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𝑛</m:t>
                    </m:r>
                  </m:oMath>
                </a14:m>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is the number of periods in the moving average.</a:t>
                </a:r>
              </a:p>
              <a:p>
                <a:pPr marL="0" marR="0" algn="just">
                  <a:lnSpc>
                    <a:spcPct val="150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4A659445-5901-EB76-19A7-D30E9694E84B}"/>
                  </a:ext>
                </a:extLst>
              </p:cNvPr>
              <p:cNvSpPr>
                <a:spLocks noGrp="1" noRot="1" noChangeAspect="1" noMove="1" noResize="1" noEditPoints="1" noAdjustHandles="1" noChangeArrowheads="1" noChangeShapeType="1" noTextEdit="1"/>
              </p:cNvSpPr>
              <p:nvPr>
                <p:ph idx="1"/>
              </p:nvPr>
            </p:nvSpPr>
            <p:spPr>
              <a:blipFill>
                <a:blip r:embed="rId2"/>
                <a:stretch>
                  <a:fillRect l="-572" r="-445"/>
                </a:stretch>
              </a:blipFill>
            </p:spPr>
            <p:txBody>
              <a:bodyPr/>
              <a:lstStyle/>
              <a:p>
                <a:r>
                  <a:rPr lang="LID4096">
                    <a:noFill/>
                  </a:rPr>
                  <a:t> </a:t>
                </a:r>
              </a:p>
            </p:txBody>
          </p:sp>
        </mc:Fallback>
      </mc:AlternateContent>
      <p:pic>
        <p:nvPicPr>
          <p:cNvPr id="5" name="Picture 4">
            <a:extLst>
              <a:ext uri="{FF2B5EF4-FFF2-40B4-BE49-F238E27FC236}">
                <a16:creationId xmlns:a16="http://schemas.microsoft.com/office/drawing/2014/main" id="{73586326-4EFB-0523-C0B8-9690823E55E7}"/>
              </a:ext>
            </a:extLst>
          </p:cNvPr>
          <p:cNvPicPr>
            <a:picLocks noChangeAspect="1"/>
          </p:cNvPicPr>
          <p:nvPr/>
        </p:nvPicPr>
        <p:blipFill>
          <a:blip r:embed="rId3"/>
          <a:stretch>
            <a:fillRect/>
          </a:stretch>
        </p:blipFill>
        <p:spPr>
          <a:xfrm>
            <a:off x="3991543" y="4700652"/>
            <a:ext cx="2104456" cy="1005534"/>
          </a:xfrm>
          <a:prstGeom prst="rect">
            <a:avLst/>
          </a:prstGeom>
        </p:spPr>
      </p:pic>
    </p:spTree>
    <p:extLst>
      <p:ext uri="{BB962C8B-B14F-4D97-AF65-F5344CB8AC3E}">
        <p14:creationId xmlns:p14="http://schemas.microsoft.com/office/powerpoint/2010/main" val="22429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9F9D8-82AD-909F-A3A0-CB4BDAA7C659}"/>
              </a:ext>
            </a:extLst>
          </p:cNvPr>
          <p:cNvSpPr>
            <a:spLocks noGrp="1"/>
          </p:cNvSpPr>
          <p:nvPr>
            <p:ph type="title"/>
          </p:nvPr>
        </p:nvSpPr>
        <p:spPr/>
        <p:txBody>
          <a:bodyPr>
            <a:normAutofit fontScale="90000"/>
          </a:bodyPr>
          <a:lstStyle/>
          <a:p>
            <a:pPr marL="0" marR="0">
              <a:lnSpc>
                <a:spcPct val="150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b="1" dirty="0">
                <a:latin typeface="Arial" panose="020B0604020202020204" pitchFamily="34" charset="0"/>
                <a:ea typeface="Calibri" panose="020F0502020204030204" pitchFamily="34" charset="0"/>
                <a:cs typeface="Arial" panose="020B0604020202020204" pitchFamily="34" charset="0"/>
              </a:rPr>
              <a:t>Exponential Smoothing</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46EDE250-6A4A-7FCF-6C14-05CB4DBDB2F5}"/>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This method assigns the greatest weight to the most recent data in order to have a more realistic estimate of the data fluctuations. </a:t>
            </a:r>
          </a:p>
          <a:p>
            <a:r>
              <a:rPr lang="en-US" dirty="0">
                <a:effectLst/>
                <a:latin typeface="Times New Roman" panose="02020603050405020304" pitchFamily="18" charset="0"/>
                <a:ea typeface="Times New Roman" panose="02020603050405020304" pitchFamily="18" charset="0"/>
              </a:rPr>
              <a:t>Weights usually lie between zero and one and as we approach a large number of observations, the weights usually sum up to one.</a:t>
            </a:r>
            <a:endParaRPr lang="LID4096" dirty="0"/>
          </a:p>
        </p:txBody>
      </p:sp>
    </p:spTree>
    <p:extLst>
      <p:ext uri="{BB962C8B-B14F-4D97-AF65-F5344CB8AC3E}">
        <p14:creationId xmlns:p14="http://schemas.microsoft.com/office/powerpoint/2010/main" val="23759146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951EE-DC58-773D-0FCF-66B29D2463C6}"/>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Exponential Smoothing</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D13B504-ED13-CC3D-7369-9FC62172E3FC}"/>
                  </a:ext>
                </a:extLst>
              </p:cNvPr>
              <p:cNvSpPr>
                <a:spLocks noGrp="1"/>
              </p:cNvSpPr>
              <p:nvPr>
                <p:ph idx="1"/>
              </p:nvPr>
            </p:nvSpPr>
            <p:spPr/>
            <p:txBody>
              <a:bodyPr/>
              <a:lstStyle/>
              <a:p>
                <a:pPr marL="0" marR="0" algn="ctr">
                  <a:lnSpc>
                    <a:spcPct val="150000"/>
                  </a:lnSpc>
                  <a:spcAft>
                    <a:spcPts val="8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Exponential smoothing forecast is usually calculated using the following equation: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pPr>
                <a14:m>
                  <m:oMath xmlns:m="http://schemas.openxmlformats.org/officeDocument/2006/math">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𝐹</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1</m:t>
                        </m:r>
                      </m:sub>
                    </m:s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𝑎</m:t>
                    </m:r>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𝐷</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sub>
                    </m:s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1</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𝐹</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sub>
                    </m:sSub>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pPr>
                <a:r>
                  <a:rPr lang="ar-AE"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Where </a:t>
                </a:r>
                <a14:m>
                  <m:oMath xmlns:m="http://schemas.openxmlformats.org/officeDocument/2006/math">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𝐹</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ar-AE" sz="20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forecast for the next period, </a:t>
                </a:r>
                <a14:m>
                  <m:oMath xmlns:m="http://schemas.openxmlformats.org/officeDocument/2006/math">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𝐷</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sub>
                    </m:sSub>
                  </m:oMath>
                </a14:m>
                <a:r>
                  <a:rPr lang="ar-AE"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actual demand in the present period, </a:t>
                </a:r>
                <a14:m>
                  <m:oMath xmlns:m="http://schemas.openxmlformats.org/officeDocument/2006/math">
                    <m:sSub>
                      <m:sSub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𝐹</m:t>
                        </m:r>
                      </m:e>
                      <m:sub>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𝑡</m:t>
                        </m:r>
                      </m:sub>
                    </m:sSub>
                  </m:oMath>
                </a14:m>
                <a:r>
                  <a:rPr lang="ar-AE"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previously determined forecast for the present period and  </a:t>
                </a:r>
                <a14:m>
                  <m:oMath xmlns:m="http://schemas.openxmlformats.org/officeDocument/2006/math">
                    <m:r>
                      <a:rPr lang="en-US" sz="2000" i="1">
                        <a:effectLst/>
                        <a:latin typeface="Cambria Math" panose="02040503050406030204" pitchFamily="18" charset="0"/>
                        <a:ea typeface="Times New Roman" panose="02020603050405020304" pitchFamily="18" charset="0"/>
                        <a:cs typeface="Times New Roman" panose="02020603050405020304" pitchFamily="18" charset="0"/>
                      </a:rPr>
                      <m:t>𝑎</m:t>
                    </m:r>
                  </m:oMath>
                </a14:m>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is the weighting factor or the smoothing constant.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AD13B504-ED13-CC3D-7369-9FC62172E3FC}"/>
                  </a:ext>
                </a:extLst>
              </p:cNvPr>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LID4096">
                    <a:noFill/>
                  </a:rPr>
                  <a:t> </a:t>
                </a:r>
              </a:p>
            </p:txBody>
          </p:sp>
        </mc:Fallback>
      </mc:AlternateContent>
    </p:spTree>
    <p:extLst>
      <p:ext uri="{BB962C8B-B14F-4D97-AF65-F5344CB8AC3E}">
        <p14:creationId xmlns:p14="http://schemas.microsoft.com/office/powerpoint/2010/main" val="2100175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03E6B-D933-867D-D643-A6D740406FA9}"/>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Econometrics Methods</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F513C5F-C16F-BAE0-7903-D726CFDFBD81}"/>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Econometrics is the application of statistical tools on economic theories, statistical and mathematical inference to estimate economic variables. </a:t>
            </a:r>
          </a:p>
          <a:p>
            <a:r>
              <a:rPr lang="en-US" dirty="0">
                <a:effectLst/>
                <a:latin typeface="Times New Roman" panose="02020603050405020304" pitchFamily="18" charset="0"/>
                <a:ea typeface="Calibri" panose="020F0502020204030204" pitchFamily="34" charset="0"/>
              </a:rPr>
              <a:t>The model usually consists of a system of equations from past data that is used to forecast economic and business variables.</a:t>
            </a:r>
            <a:endParaRPr lang="LID4096" dirty="0"/>
          </a:p>
        </p:txBody>
      </p:sp>
    </p:spTree>
    <p:extLst>
      <p:ext uri="{BB962C8B-B14F-4D97-AF65-F5344CB8AC3E}">
        <p14:creationId xmlns:p14="http://schemas.microsoft.com/office/powerpoint/2010/main" val="26231828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BCD41-57FD-5EA5-1A80-814666491A41}"/>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Econometrics Methods</a:t>
            </a:r>
            <a:endParaRPr lang="LID4096" dirty="0"/>
          </a:p>
        </p:txBody>
      </p:sp>
      <p:sp>
        <p:nvSpPr>
          <p:cNvPr id="3" name="Content Placeholder 2">
            <a:extLst>
              <a:ext uri="{FF2B5EF4-FFF2-40B4-BE49-F238E27FC236}">
                <a16:creationId xmlns:a16="http://schemas.microsoft.com/office/drawing/2014/main" id="{5251BCC0-89D4-1639-7102-92610643C11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These models largely examine causal relationship between the variables and hence they are considered to be reliable in forecasting demand compared to other methods.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Econometric models also utilize multiple regression techniques and multiple equation model in demand forecasting.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7461861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44021-6D6E-3847-F0A6-7EB1A537D431}"/>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Econometrics Methods</a:t>
            </a:r>
            <a:endParaRPr lang="LID4096" dirty="0"/>
          </a:p>
        </p:txBody>
      </p:sp>
      <p:sp>
        <p:nvSpPr>
          <p:cNvPr id="3" name="Content Placeholder 2">
            <a:extLst>
              <a:ext uri="{FF2B5EF4-FFF2-40B4-BE49-F238E27FC236}">
                <a16:creationId xmlns:a16="http://schemas.microsoft.com/office/drawing/2014/main" id="{3361AB9B-60C0-6332-E03D-BD2A779610BD}"/>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most commonly used econometric modelling is regression analysis. </a:t>
            </a:r>
          </a:p>
          <a:p>
            <a:r>
              <a:rPr lang="en-US" dirty="0">
                <a:effectLst/>
                <a:latin typeface="Times New Roman" panose="02020603050405020304" pitchFamily="18" charset="0"/>
                <a:ea typeface="Calibri" panose="020F0502020204030204" pitchFamily="34" charset="0"/>
              </a:rPr>
              <a:t>A typical regression model consists of a set of independent variables which are considered to influence the dependent variable. For example, we may have a model that seeks to determine the influence of each variable of demand on the quantity demanded. </a:t>
            </a:r>
            <a:endParaRPr lang="LID4096" dirty="0"/>
          </a:p>
        </p:txBody>
      </p:sp>
    </p:spTree>
    <p:extLst>
      <p:ext uri="{BB962C8B-B14F-4D97-AF65-F5344CB8AC3E}">
        <p14:creationId xmlns:p14="http://schemas.microsoft.com/office/powerpoint/2010/main" val="39898318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0D35B-BBE4-546A-358F-495143B7CD0A}"/>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Econometrics Methods</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FCBE5BA-BDC3-5D1B-34D4-65509BECEE40}"/>
                  </a:ext>
                </a:extLst>
              </p:cNvPr>
              <p:cNvSpPr>
                <a:spLocks noGrp="1"/>
              </p:cNvSpPr>
              <p:nvPr>
                <p:ph idx="1"/>
              </p:nvPr>
            </p:nvSpPr>
            <p:spPr/>
            <p:txBody>
              <a:bodyPr/>
              <a:lstStyle/>
              <a:p>
                <a:pPr marL="0" marR="0"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can be expressed algebraically as follows.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𝐷</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𝑋</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b>
                    </m:sSub>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𝑥</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𝑌</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4</m:t>
                        </m:r>
                      </m:sub>
                    </m:sSub>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𝑦</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5</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𝐴</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6</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𝑇</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𝑎</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7</m:t>
                        </m:r>
                      </m:sub>
                    </m:sSub>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𝑛</m:t>
                        </m:r>
                      </m:sub>
                    </m:sSub>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Where </a:t>
                </a: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𝐷</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𝑋</m:t>
                        </m:r>
                      </m:sub>
                    </m:sSub>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 the quantity demanded of X, </a:t>
                </a: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𝑥</m:t>
                        </m:r>
                      </m:sub>
                    </m:sSub>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 the price of commodity X, </a:t>
                </a: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𝑦</m:t>
                        </m:r>
                      </m:sub>
                    </m:sSub>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 the price of Y,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𝐴</m:t>
                    </m:r>
                  </m:oMath>
                </a14:m>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is the advertising expenditure, T is the tastes and preferences and </a:t>
                </a: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𝑉</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𝑛</m:t>
                        </m:r>
                      </m:sub>
                    </m:sSub>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refers to other variables not represented in the study.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FFCBE5BA-BDC3-5D1B-34D4-65509BECEE40}"/>
                  </a:ext>
                </a:extLst>
              </p:cNvPr>
              <p:cNvSpPr>
                <a:spLocks noGrp="1" noRot="1" noChangeAspect="1" noMove="1" noResize="1" noEditPoints="1" noAdjustHandles="1" noChangeArrowheads="1" noChangeShapeType="1" noTextEdit="1"/>
              </p:cNvSpPr>
              <p:nvPr>
                <p:ph idx="1"/>
              </p:nvPr>
            </p:nvSpPr>
            <p:spPr>
              <a:blipFill>
                <a:blip r:embed="rId2"/>
                <a:stretch>
                  <a:fillRect l="-635" r="-572"/>
                </a:stretch>
              </a:blipFill>
            </p:spPr>
            <p:txBody>
              <a:bodyPr/>
              <a:lstStyle/>
              <a:p>
                <a:r>
                  <a:rPr lang="LID4096">
                    <a:noFill/>
                  </a:rPr>
                  <a:t> </a:t>
                </a:r>
              </a:p>
            </p:txBody>
          </p:sp>
        </mc:Fallback>
      </mc:AlternateContent>
    </p:spTree>
    <p:extLst>
      <p:ext uri="{BB962C8B-B14F-4D97-AF65-F5344CB8AC3E}">
        <p14:creationId xmlns:p14="http://schemas.microsoft.com/office/powerpoint/2010/main" val="20615557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5B42C-9855-0035-555A-1FF5EC66FF7F}"/>
              </a:ext>
            </a:extLst>
          </p:cNvPr>
          <p:cNvSpPr>
            <a:spLocks noGrp="1"/>
          </p:cNvSpPr>
          <p:nvPr>
            <p:ph type="title"/>
          </p:nvPr>
        </p:nvSpPr>
        <p:spPr/>
        <p:txBody>
          <a:bodyPr/>
          <a:lstStyle/>
          <a:p>
            <a:r>
              <a:rPr lang="en-US" b="1" dirty="0">
                <a:latin typeface="Arial" panose="020B0604020202020204" pitchFamily="34" charset="0"/>
                <a:ea typeface="Calibri" panose="020F0502020204030204" pitchFamily="34" charset="0"/>
                <a:cs typeface="Arial" panose="020B0604020202020204" pitchFamily="34" charset="0"/>
              </a:rPr>
              <a:t>Econometric Models Tests</a:t>
            </a:r>
            <a:endParaRPr lang="LID4096" b="1" dirty="0">
              <a:latin typeface="Arial" panose="020B0604020202020204" pitchFamily="34" charset="0"/>
              <a:ea typeface="Calibri" panose="020F050202020403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8B6F96-B5C3-1594-85D1-BC57817FFDD9}"/>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The precision of a regression model generated has to be ascertained. There are a number of measures used to test whether the estimation is possibly accurate. </a:t>
            </a:r>
          </a:p>
          <a:p>
            <a:r>
              <a:rPr lang="en-US" dirty="0">
                <a:effectLst/>
                <a:latin typeface="Times New Roman" panose="02020603050405020304" pitchFamily="18" charset="0"/>
                <a:ea typeface="Times New Roman" panose="02020603050405020304" pitchFamily="18" charset="0"/>
              </a:rPr>
              <a:t>These measures are the </a:t>
            </a:r>
            <a:r>
              <a:rPr lang="en-US" b="1" dirty="0">
                <a:effectLst/>
                <a:latin typeface="Times New Roman" panose="02020603050405020304" pitchFamily="18" charset="0"/>
                <a:ea typeface="Times New Roman" panose="02020603050405020304" pitchFamily="18" charset="0"/>
              </a:rPr>
              <a:t>R static</a:t>
            </a:r>
            <a:r>
              <a:rPr lang="en-US" dirty="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F statistic </a:t>
            </a:r>
            <a:r>
              <a:rPr lang="en-US" dirty="0">
                <a:effectLst/>
                <a:latin typeface="Times New Roman" panose="02020603050405020304" pitchFamily="18" charset="0"/>
                <a:ea typeface="Times New Roman" panose="02020603050405020304" pitchFamily="18" charset="0"/>
              </a:rPr>
              <a:t>and </a:t>
            </a:r>
            <a:r>
              <a:rPr lang="en-US" b="1" dirty="0">
                <a:effectLst/>
                <a:latin typeface="Times New Roman" panose="02020603050405020304" pitchFamily="18" charset="0"/>
                <a:ea typeface="Times New Roman" panose="02020603050405020304" pitchFamily="18" charset="0"/>
              </a:rPr>
              <a:t>standard error of regression</a:t>
            </a:r>
            <a:r>
              <a:rPr lang="en-US" dirty="0">
                <a:effectLst/>
                <a:latin typeface="Times New Roman" panose="02020603050405020304" pitchFamily="18" charset="0"/>
                <a:ea typeface="Times New Roman" panose="02020603050405020304" pitchFamily="18" charset="0"/>
              </a:rPr>
              <a:t>. </a:t>
            </a:r>
            <a:endParaRPr lang="LID4096" dirty="0"/>
          </a:p>
        </p:txBody>
      </p:sp>
    </p:spTree>
    <p:extLst>
      <p:ext uri="{BB962C8B-B14F-4D97-AF65-F5344CB8AC3E}">
        <p14:creationId xmlns:p14="http://schemas.microsoft.com/office/powerpoint/2010/main" val="2216135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5A320-2992-BFB7-0D7A-4AF3450210F5}"/>
              </a:ext>
            </a:extLst>
          </p:cNvPr>
          <p:cNvSpPr>
            <a:spLocks noGrp="1"/>
          </p:cNvSpPr>
          <p:nvPr>
            <p:ph type="title"/>
          </p:nvPr>
        </p:nvSpPr>
        <p:spPr/>
        <p:txBody>
          <a:bodyPr/>
          <a:lstStyle/>
          <a:p>
            <a:r>
              <a:rPr lang="en-US" dirty="0"/>
              <a:t>R Statistic</a:t>
            </a:r>
            <a:endParaRPr lang="LID4096" dirty="0"/>
          </a:p>
        </p:txBody>
      </p:sp>
      <p:sp>
        <p:nvSpPr>
          <p:cNvPr id="3" name="Content Placeholder 2">
            <a:extLst>
              <a:ext uri="{FF2B5EF4-FFF2-40B4-BE49-F238E27FC236}">
                <a16:creationId xmlns:a16="http://schemas.microsoft.com/office/drawing/2014/main" id="{BCA256A8-C57B-4260-E8E0-47091BD3D7F9}"/>
              </a:ext>
            </a:extLst>
          </p:cNvPr>
          <p:cNvSpPr>
            <a:spLocks noGrp="1"/>
          </p:cNvSpPr>
          <p:nvPr>
            <p:ph idx="1"/>
          </p:nvPr>
        </p:nvSpPr>
        <p:spPr/>
        <p:txBody>
          <a:bodyPr/>
          <a:lstStyle/>
          <a:p>
            <a:r>
              <a:rPr lang="en-US" dirty="0">
                <a:effectLst/>
                <a:latin typeface="Times New Roman" panose="02020603050405020304" pitchFamily="18" charset="0"/>
                <a:ea typeface="Times New Roman" panose="02020603050405020304" pitchFamily="18" charset="0"/>
              </a:rPr>
              <a:t>The R statistics measure the proportion of variation in the independent variable that is explained by the regression line</a:t>
            </a:r>
            <a:r>
              <a:rPr lang="en-US" sz="1800" dirty="0">
                <a:effectLst/>
                <a:latin typeface="Times New Roman" panose="02020603050405020304" pitchFamily="18" charset="0"/>
                <a:ea typeface="Times New Roman" panose="02020603050405020304" pitchFamily="18" charset="0"/>
              </a:rPr>
              <a:t>. </a:t>
            </a:r>
            <a:endParaRPr lang="LID4096" dirty="0"/>
          </a:p>
        </p:txBody>
      </p:sp>
    </p:spTree>
    <p:extLst>
      <p:ext uri="{BB962C8B-B14F-4D97-AF65-F5344CB8AC3E}">
        <p14:creationId xmlns:p14="http://schemas.microsoft.com/office/powerpoint/2010/main" val="1890999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BA8B8-1D2E-8742-5D3D-0BCEDABDC63A}"/>
              </a:ext>
            </a:extLst>
          </p:cNvPr>
          <p:cNvSpPr>
            <a:spLocks noGrp="1"/>
          </p:cNvSpPr>
          <p:nvPr>
            <p:ph type="title"/>
          </p:nvPr>
        </p:nvSpPr>
        <p:spPr/>
        <p:txBody>
          <a:bodyPr/>
          <a:lstStyle/>
          <a:p>
            <a:r>
              <a:rPr lang="en-US" dirty="0"/>
              <a:t>F Test</a:t>
            </a:r>
            <a:endParaRPr lang="LID4096" dirty="0"/>
          </a:p>
        </p:txBody>
      </p:sp>
      <p:sp>
        <p:nvSpPr>
          <p:cNvPr id="3" name="Content Placeholder 2">
            <a:extLst>
              <a:ext uri="{FF2B5EF4-FFF2-40B4-BE49-F238E27FC236}">
                <a16:creationId xmlns:a16="http://schemas.microsoft.com/office/drawing/2014/main" id="{0CA767D5-A900-A2B0-8CC5-A04B22C3C176}"/>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The F test is an alternate measure to the R statistic and is used to measure a regression line goodness of fit.</a:t>
            </a:r>
            <a:endParaRPr lang="LID4096" dirty="0"/>
          </a:p>
        </p:txBody>
      </p:sp>
    </p:spTree>
    <p:extLst>
      <p:ext uri="{BB962C8B-B14F-4D97-AF65-F5344CB8AC3E}">
        <p14:creationId xmlns:p14="http://schemas.microsoft.com/office/powerpoint/2010/main" val="15611101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BD24D-40A7-9550-DFBA-AB7992575A79}"/>
              </a:ext>
            </a:extLst>
          </p:cNvPr>
          <p:cNvSpPr>
            <a:spLocks noGrp="1"/>
          </p:cNvSpPr>
          <p:nvPr>
            <p:ph type="title"/>
          </p:nvPr>
        </p:nvSpPr>
        <p:spPr/>
        <p:txBody>
          <a:bodyPr/>
          <a:lstStyle/>
          <a:p>
            <a:r>
              <a:rPr lang="en-US" dirty="0"/>
              <a:t>Standard Error</a:t>
            </a:r>
            <a:endParaRPr lang="LID4096" dirty="0"/>
          </a:p>
        </p:txBody>
      </p:sp>
      <p:sp>
        <p:nvSpPr>
          <p:cNvPr id="3" name="Content Placeholder 2">
            <a:extLst>
              <a:ext uri="{FF2B5EF4-FFF2-40B4-BE49-F238E27FC236}">
                <a16:creationId xmlns:a16="http://schemas.microsoft.com/office/drawing/2014/main" id="{8891D7C4-20CD-B9AC-2963-98A4858CCA48}"/>
              </a:ext>
            </a:extLst>
          </p:cNvPr>
          <p:cNvSpPr>
            <a:spLocks noGrp="1"/>
          </p:cNvSpPr>
          <p:nvPr>
            <p:ph idx="1"/>
          </p:nvPr>
        </p:nvSpPr>
        <p:spPr/>
        <p:txBody>
          <a:bodyPr/>
          <a:lstStyle/>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standard error provides an estimation of the unexplained or residual variation in the independent variable. It is particularly important in construction of confidence intervals and for forecasting purposes.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301640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1219-5B4C-57BE-08D0-A034F006772B}"/>
              </a:ext>
            </a:extLst>
          </p:cNvPr>
          <p:cNvSpPr>
            <a:spLocks noGrp="1"/>
          </p:cNvSpPr>
          <p:nvPr>
            <p:ph type="title"/>
          </p:nvPr>
        </p:nvSpPr>
        <p:spPr/>
        <p:txBody>
          <a:bodyPr/>
          <a:lstStyle/>
          <a:p>
            <a:r>
              <a:rPr lang="en-US" dirty="0"/>
              <a:t>Problems with Econometric Models Tests</a:t>
            </a:r>
            <a:endParaRPr lang="LID4096" dirty="0"/>
          </a:p>
        </p:txBody>
      </p:sp>
      <p:sp>
        <p:nvSpPr>
          <p:cNvPr id="3" name="Content Placeholder 2">
            <a:extLst>
              <a:ext uri="{FF2B5EF4-FFF2-40B4-BE49-F238E27FC236}">
                <a16:creationId xmlns:a16="http://schemas.microsoft.com/office/drawing/2014/main" id="{56A402BB-7828-E42E-CE9B-4E4E3FBA13D6}"/>
              </a:ext>
            </a:extLst>
          </p:cNvPr>
          <p:cNvSpPr>
            <a:spLocks noGrp="1"/>
          </p:cNvSpPr>
          <p:nvPr>
            <p:ph idx="1"/>
          </p:nvPr>
        </p:nvSpPr>
        <p:spPr/>
        <p:txBody>
          <a:bodyPr>
            <a:normAutofit/>
          </a:bodyPr>
          <a:lstStyle/>
          <a:p>
            <a:r>
              <a:rPr lang="en-US" sz="2800" dirty="0">
                <a:effectLst/>
                <a:latin typeface="Times New Roman" panose="02020603050405020304" pitchFamily="18" charset="0"/>
                <a:ea typeface="Times New Roman" panose="02020603050405020304" pitchFamily="18" charset="0"/>
              </a:rPr>
              <a:t>Additionally, there are some problems associated with regression such as </a:t>
            </a:r>
            <a:r>
              <a:rPr lang="en-US" sz="2800" b="1" dirty="0">
                <a:effectLst/>
                <a:latin typeface="Times New Roman" panose="02020603050405020304" pitchFamily="18" charset="0"/>
                <a:ea typeface="Times New Roman" panose="02020603050405020304" pitchFamily="18" charset="0"/>
              </a:rPr>
              <a:t>multicollinearity</a:t>
            </a:r>
            <a:r>
              <a:rPr lang="en-US" sz="2800" dirty="0">
                <a:effectLst/>
                <a:latin typeface="Times New Roman" panose="02020603050405020304" pitchFamily="18" charset="0"/>
                <a:ea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rPr>
              <a:t>auto correlation</a:t>
            </a:r>
            <a:r>
              <a:rPr lang="en-US" sz="2800" dirty="0">
                <a:effectLst/>
                <a:latin typeface="Times New Roman" panose="02020603050405020304" pitchFamily="18" charset="0"/>
                <a:ea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rPr>
              <a:t>heteroscedasticity</a:t>
            </a:r>
            <a:r>
              <a:rPr lang="en-US" sz="2800" dirty="0">
                <a:effectLst/>
                <a:latin typeface="Times New Roman" panose="02020603050405020304" pitchFamily="18" charset="0"/>
                <a:ea typeface="Times New Roman" panose="02020603050405020304" pitchFamily="18" charset="0"/>
              </a:rPr>
              <a:t> and </a:t>
            </a:r>
            <a:r>
              <a:rPr lang="en-US" sz="2800" b="1" dirty="0">
                <a:effectLst/>
                <a:latin typeface="Times New Roman" panose="02020603050405020304" pitchFamily="18" charset="0"/>
                <a:ea typeface="Times New Roman" panose="02020603050405020304" pitchFamily="18" charset="0"/>
              </a:rPr>
              <a:t>specification errors. </a:t>
            </a:r>
            <a:endParaRPr lang="LID4096" sz="2800" b="1" dirty="0"/>
          </a:p>
        </p:txBody>
      </p:sp>
    </p:spTree>
    <p:extLst>
      <p:ext uri="{BB962C8B-B14F-4D97-AF65-F5344CB8AC3E}">
        <p14:creationId xmlns:p14="http://schemas.microsoft.com/office/powerpoint/2010/main" val="40873709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0449E-A6D3-B4DF-9E70-BAFB5FB3544A}"/>
              </a:ext>
            </a:extLst>
          </p:cNvPr>
          <p:cNvSpPr>
            <a:spLocks noGrp="1"/>
          </p:cNvSpPr>
          <p:nvPr>
            <p:ph type="title"/>
          </p:nvPr>
        </p:nvSpPr>
        <p:spPr/>
        <p:txBody>
          <a:bodyPr/>
          <a:lstStyle/>
          <a:p>
            <a:r>
              <a:rPr lang="en-US" b="1" dirty="0"/>
              <a:t>Multicollinearity</a:t>
            </a:r>
            <a:endParaRPr lang="LID4096" b="1" dirty="0"/>
          </a:p>
        </p:txBody>
      </p:sp>
      <p:sp>
        <p:nvSpPr>
          <p:cNvPr id="3" name="Content Placeholder 2">
            <a:extLst>
              <a:ext uri="{FF2B5EF4-FFF2-40B4-BE49-F238E27FC236}">
                <a16:creationId xmlns:a16="http://schemas.microsoft.com/office/drawing/2014/main" id="{EF27B6A2-8921-2D9C-CFB7-70CD975A6E58}"/>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Multicollinearity refers to case where two or more explanatory variables in the regression are found to be highly correlated. </a:t>
            </a:r>
          </a:p>
          <a:p>
            <a:r>
              <a:rPr lang="en-US" dirty="0">
                <a:effectLst/>
                <a:latin typeface="Times New Roman" panose="02020603050405020304" pitchFamily="18" charset="0"/>
                <a:ea typeface="Times New Roman" panose="02020603050405020304" pitchFamily="18" charset="0"/>
              </a:rPr>
              <a:t>This impairs accurate determination of the model. </a:t>
            </a:r>
            <a:endParaRPr lang="LID4096" dirty="0"/>
          </a:p>
        </p:txBody>
      </p:sp>
    </p:spTree>
    <p:extLst>
      <p:ext uri="{BB962C8B-B14F-4D97-AF65-F5344CB8AC3E}">
        <p14:creationId xmlns:p14="http://schemas.microsoft.com/office/powerpoint/2010/main" val="662270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61674-139F-F468-27EB-C01FA6012695}"/>
              </a:ext>
            </a:extLst>
          </p:cNvPr>
          <p:cNvSpPr>
            <a:spLocks noGrp="1"/>
          </p:cNvSpPr>
          <p:nvPr>
            <p:ph type="title"/>
          </p:nvPr>
        </p:nvSpPr>
        <p:spPr/>
        <p:txBody>
          <a:bodyPr/>
          <a:lstStyle/>
          <a:p>
            <a:r>
              <a:rPr lang="en-US" b="1" dirty="0"/>
              <a:t>Autocorrelation</a:t>
            </a:r>
            <a:endParaRPr lang="LID4096" b="1" dirty="0"/>
          </a:p>
        </p:txBody>
      </p:sp>
      <p:sp>
        <p:nvSpPr>
          <p:cNvPr id="3" name="Content Placeholder 2">
            <a:extLst>
              <a:ext uri="{FF2B5EF4-FFF2-40B4-BE49-F238E27FC236}">
                <a16:creationId xmlns:a16="http://schemas.microsoft.com/office/drawing/2014/main" id="{BD7393C4-73B7-1744-4743-8AF2AD29D055}"/>
              </a:ext>
            </a:extLst>
          </p:cNvPr>
          <p:cNvSpPr>
            <a:spLocks noGrp="1"/>
          </p:cNvSpPr>
          <p:nvPr>
            <p:ph idx="1"/>
          </p:nvPr>
        </p:nvSpPr>
        <p:spPr/>
        <p:txBody>
          <a:bodyPr>
            <a:normAutofit/>
          </a:bodyPr>
          <a:lstStyle/>
          <a:p>
            <a:r>
              <a:rPr lang="en-US" sz="2800" dirty="0">
                <a:effectLst/>
                <a:latin typeface="Times New Roman" panose="02020603050405020304" pitchFamily="18" charset="0"/>
                <a:ea typeface="Times New Roman" panose="02020603050405020304" pitchFamily="18" charset="0"/>
              </a:rPr>
              <a:t>. For autocorrelation (also referred to as serial correlation), the error term tends to show the same pattern. </a:t>
            </a:r>
          </a:p>
          <a:p>
            <a:r>
              <a:rPr lang="en-US" sz="2800" dirty="0">
                <a:effectLst/>
                <a:latin typeface="Times New Roman" panose="02020603050405020304" pitchFamily="18" charset="0"/>
                <a:ea typeface="Times New Roman" panose="02020603050405020304" pitchFamily="18" charset="0"/>
              </a:rPr>
              <a:t>The Durbin Watson test is used to detect autocorrelation. </a:t>
            </a:r>
            <a:endParaRPr lang="LID4096" sz="2800" dirty="0"/>
          </a:p>
        </p:txBody>
      </p:sp>
    </p:spTree>
    <p:extLst>
      <p:ext uri="{BB962C8B-B14F-4D97-AF65-F5344CB8AC3E}">
        <p14:creationId xmlns:p14="http://schemas.microsoft.com/office/powerpoint/2010/main" val="11819637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C3D95-8E9E-321F-0660-ECF7DE9E2AB0}"/>
              </a:ext>
            </a:extLst>
          </p:cNvPr>
          <p:cNvSpPr>
            <a:spLocks noGrp="1"/>
          </p:cNvSpPr>
          <p:nvPr>
            <p:ph type="title"/>
          </p:nvPr>
        </p:nvSpPr>
        <p:spPr/>
        <p:txBody>
          <a:bodyPr/>
          <a:lstStyle/>
          <a:p>
            <a:r>
              <a:rPr lang="en-US" b="1" dirty="0"/>
              <a:t>Heteroscedasticity</a:t>
            </a:r>
            <a:endParaRPr lang="LID4096" b="1" dirty="0"/>
          </a:p>
        </p:txBody>
      </p:sp>
      <p:sp>
        <p:nvSpPr>
          <p:cNvPr id="3" name="Content Placeholder 2">
            <a:extLst>
              <a:ext uri="{FF2B5EF4-FFF2-40B4-BE49-F238E27FC236}">
                <a16:creationId xmlns:a16="http://schemas.microsoft.com/office/drawing/2014/main" id="{18279B3B-34BE-CCFA-CD66-5E282D202FB9}"/>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Heteroscedasticity refers to a case where the variance of terms is constant for all values of the independent variables in the model. </a:t>
            </a:r>
          </a:p>
          <a:p>
            <a:r>
              <a:rPr lang="en-US" dirty="0">
                <a:effectLst/>
                <a:latin typeface="Times New Roman" panose="02020603050405020304" pitchFamily="18" charset="0"/>
                <a:ea typeface="Times New Roman" panose="02020603050405020304" pitchFamily="18" charset="0"/>
              </a:rPr>
              <a:t>Its violation means that the variables have different variables and are heteroscedastic. These disturbances lead to a biased estimator of the true variance.</a:t>
            </a:r>
            <a:endParaRPr lang="LID4096" dirty="0"/>
          </a:p>
        </p:txBody>
      </p:sp>
    </p:spTree>
    <p:extLst>
      <p:ext uri="{BB962C8B-B14F-4D97-AF65-F5344CB8AC3E}">
        <p14:creationId xmlns:p14="http://schemas.microsoft.com/office/powerpoint/2010/main" val="40328635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A516B-8039-55E9-B67D-FE7C94AE6D46}"/>
              </a:ext>
            </a:extLst>
          </p:cNvPr>
          <p:cNvSpPr>
            <a:spLocks noGrp="1"/>
          </p:cNvSpPr>
          <p:nvPr>
            <p:ph type="title"/>
          </p:nvPr>
        </p:nvSpPr>
        <p:spPr/>
        <p:txBody>
          <a:bodyPr/>
          <a:lstStyle/>
          <a:p>
            <a:r>
              <a:rPr lang="en-US" b="1" dirty="0"/>
              <a:t>Specification Errors</a:t>
            </a:r>
            <a:endParaRPr lang="LID4096" b="1" dirty="0"/>
          </a:p>
        </p:txBody>
      </p:sp>
      <p:sp>
        <p:nvSpPr>
          <p:cNvPr id="3" name="Content Placeholder 2">
            <a:extLst>
              <a:ext uri="{FF2B5EF4-FFF2-40B4-BE49-F238E27FC236}">
                <a16:creationId xmlns:a16="http://schemas.microsoft.com/office/drawing/2014/main" id="{D84FF0C4-9EB9-F8F5-D46B-8E7ADA3ADA63}"/>
              </a:ext>
            </a:extLst>
          </p:cNvPr>
          <p:cNvSpPr>
            <a:spLocks noGrp="1"/>
          </p:cNvSpPr>
          <p:nvPr>
            <p:ph idx="1"/>
          </p:nvPr>
        </p:nvSpPr>
        <p:spPr/>
        <p:txBody>
          <a:bodyPr>
            <a:normAutofit/>
          </a:bodyPr>
          <a:lstStyle/>
          <a:p>
            <a:pPr algn="just"/>
            <a:r>
              <a:rPr lang="en-US" sz="2800" dirty="0">
                <a:effectLst/>
                <a:latin typeface="Times New Roman" panose="02020603050405020304" pitchFamily="18" charset="0"/>
                <a:ea typeface="Times New Roman" panose="02020603050405020304" pitchFamily="18" charset="0"/>
              </a:rPr>
              <a:t>A specification error occurs when we omit one of the independent variables in a regression model or when the function itself is wrongly constructed</a:t>
            </a:r>
            <a:endParaRPr lang="LID4096" sz="2800" dirty="0"/>
          </a:p>
        </p:txBody>
      </p:sp>
    </p:spTree>
    <p:extLst>
      <p:ext uri="{BB962C8B-B14F-4D97-AF65-F5344CB8AC3E}">
        <p14:creationId xmlns:p14="http://schemas.microsoft.com/office/powerpoint/2010/main" val="37506258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2C88B-15CD-91CE-A889-230D1155DB04}"/>
              </a:ext>
            </a:extLst>
          </p:cNvPr>
          <p:cNvSpPr>
            <a:spLocks noGrp="1"/>
          </p:cNvSpPr>
          <p:nvPr>
            <p:ph type="title"/>
          </p:nvPr>
        </p:nvSpPr>
        <p:spPr/>
        <p:txBody>
          <a:bodyPr/>
          <a:lstStyle/>
          <a:p>
            <a:r>
              <a:rPr lang="en-US" b="1" dirty="0"/>
              <a:t>Limitation of Demand Forecasting</a:t>
            </a:r>
            <a:endParaRPr lang="LID4096" b="1" dirty="0"/>
          </a:p>
        </p:txBody>
      </p:sp>
      <p:sp>
        <p:nvSpPr>
          <p:cNvPr id="3" name="Content Placeholder 2">
            <a:extLst>
              <a:ext uri="{FF2B5EF4-FFF2-40B4-BE49-F238E27FC236}">
                <a16:creationId xmlns:a16="http://schemas.microsoft.com/office/drawing/2014/main" id="{C96B8D4C-B1EA-0B09-8373-F5A52B2DCB1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Some of the limitation include, access to accurate historical data. Estimation relies on past accurate data which can be sometimes difficult to obtain.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Additionally, the past is not always an accurate estimator of the future. Also, estimation requires use of models and data experts whose expertise may not always be available or affordable.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859989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10</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437</TotalTime>
  <Words>2805</Words>
  <Application>Microsoft Office PowerPoint</Application>
  <PresentationFormat>Widescreen</PresentationFormat>
  <Paragraphs>167</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Cambria Math</vt:lpstr>
      <vt:lpstr>Garamond</vt:lpstr>
      <vt:lpstr>Times New Roman</vt:lpstr>
      <vt:lpstr>Organic</vt:lpstr>
      <vt:lpstr>Managerial Economics</vt:lpstr>
      <vt:lpstr> Lecture Learning Outcomes </vt:lpstr>
      <vt:lpstr>Lecture Learning Outcomes</vt:lpstr>
      <vt:lpstr>Introduction to Demand Forecasting</vt:lpstr>
      <vt:lpstr>Introduction to Demand Forecasting</vt:lpstr>
      <vt:lpstr>Demand Forecasting by Level of Forecasting</vt:lpstr>
      <vt:lpstr>Demand Forecasting by Level of Forecasting</vt:lpstr>
      <vt:lpstr>Demand Forecasting by Level of Forecasting</vt:lpstr>
      <vt:lpstr>Demand Forecasting by Time Period</vt:lpstr>
      <vt:lpstr>Demand Forecasting by Time Period</vt:lpstr>
      <vt:lpstr>Demand Forecasting by Time Period</vt:lpstr>
      <vt:lpstr> Demand Forecasting by Nature of Goods  </vt:lpstr>
      <vt:lpstr>Subjective Method of Forecasting</vt:lpstr>
      <vt:lpstr>Subjective Method of Forecasting</vt:lpstr>
      <vt:lpstr>Consumer Opinion Survey</vt:lpstr>
      <vt:lpstr>Consumer Opinion Survey</vt:lpstr>
      <vt:lpstr>Consumer Opinion Survey</vt:lpstr>
      <vt:lpstr>Consumer Opinion Survey</vt:lpstr>
      <vt:lpstr>Consumer Opinion Survey</vt:lpstr>
      <vt:lpstr> Salesforce Composite Method </vt:lpstr>
      <vt:lpstr> Salesforce Composite Method </vt:lpstr>
      <vt:lpstr>Expert Opinion Method</vt:lpstr>
      <vt:lpstr>Expert Opinion Method</vt:lpstr>
      <vt:lpstr>Expert Opinion Method</vt:lpstr>
      <vt:lpstr>Expert Opinion Method</vt:lpstr>
      <vt:lpstr>Expert Opinion Method</vt:lpstr>
      <vt:lpstr>Expert Opinion Method</vt:lpstr>
      <vt:lpstr> Quantitative Methods of Forecasting</vt:lpstr>
      <vt:lpstr> Quantitative Methods of Forecasting</vt:lpstr>
      <vt:lpstr>Graphical Method.</vt:lpstr>
      <vt:lpstr>Ordinary Least Squares Method.</vt:lpstr>
      <vt:lpstr>Ordinary Least Squares Method.</vt:lpstr>
      <vt:lpstr>Smoothing Techniques</vt:lpstr>
      <vt:lpstr> Moving Averages </vt:lpstr>
      <vt:lpstr>  Weighted Average Method </vt:lpstr>
      <vt:lpstr>  Exponential Smoothing </vt:lpstr>
      <vt:lpstr>Exponential Smoothing</vt:lpstr>
      <vt:lpstr>Econometrics Methods</vt:lpstr>
      <vt:lpstr>Econometrics Methods</vt:lpstr>
      <vt:lpstr>Econometrics Methods</vt:lpstr>
      <vt:lpstr>Econometrics Methods</vt:lpstr>
      <vt:lpstr>Econometric Models Tests</vt:lpstr>
      <vt:lpstr>R Statistic</vt:lpstr>
      <vt:lpstr>F Test</vt:lpstr>
      <vt:lpstr>Standard Error</vt:lpstr>
      <vt:lpstr>Problems with Econometric Models Tests</vt:lpstr>
      <vt:lpstr>Multicollinearity</vt:lpstr>
      <vt:lpstr>Autocorrelation</vt:lpstr>
      <vt:lpstr>Heteroscedasticity</vt:lpstr>
      <vt:lpstr>Specification Errors</vt:lpstr>
      <vt:lpstr>Limitation of Demand Forecasting</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9</cp:revision>
  <dcterms:created xsi:type="dcterms:W3CDTF">2024-09-21T13:44:34Z</dcterms:created>
  <dcterms:modified xsi:type="dcterms:W3CDTF">2024-11-06T23:19:14Z</dcterms:modified>
</cp:coreProperties>
</file>