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0" r:id="rId1"/>
  </p:sldMasterIdLst>
  <p:notesMasterIdLst>
    <p:notesMasterId r:id="rId52"/>
  </p:notesMasterIdLst>
  <p:sldIdLst>
    <p:sldId id="256" r:id="rId2"/>
    <p:sldId id="257" r:id="rId3"/>
    <p:sldId id="441" r:id="rId4"/>
    <p:sldId id="490" r:id="rId5"/>
    <p:sldId id="512" r:id="rId6"/>
    <p:sldId id="513" r:id="rId7"/>
    <p:sldId id="514" r:id="rId8"/>
    <p:sldId id="523" r:id="rId9"/>
    <p:sldId id="524" r:id="rId10"/>
    <p:sldId id="525" r:id="rId11"/>
    <p:sldId id="515" r:id="rId12"/>
    <p:sldId id="516" r:id="rId13"/>
    <p:sldId id="517" r:id="rId14"/>
    <p:sldId id="518" r:id="rId15"/>
    <p:sldId id="519" r:id="rId16"/>
    <p:sldId id="520" r:id="rId17"/>
    <p:sldId id="521" r:id="rId18"/>
    <p:sldId id="522"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08" r:id="rId32"/>
    <p:sldId id="509" r:id="rId33"/>
    <p:sldId id="510" r:id="rId34"/>
    <p:sldId id="511" r:id="rId35"/>
    <p:sldId id="491" r:id="rId36"/>
    <p:sldId id="492" r:id="rId37"/>
    <p:sldId id="493" r:id="rId38"/>
    <p:sldId id="494" r:id="rId39"/>
    <p:sldId id="495" r:id="rId40"/>
    <p:sldId id="531" r:id="rId41"/>
    <p:sldId id="532" r:id="rId42"/>
    <p:sldId id="533" r:id="rId43"/>
    <p:sldId id="526" r:id="rId44"/>
    <p:sldId id="527" r:id="rId45"/>
    <p:sldId id="528" r:id="rId46"/>
    <p:sldId id="529" r:id="rId47"/>
    <p:sldId id="530" r:id="rId48"/>
    <p:sldId id="440" r:id="rId49"/>
    <p:sldId id="405" r:id="rId50"/>
    <p:sldId id="367" r:id="rId5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725"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5:50:40.182"/>
    </inkml:context>
    <inkml:brush xml:id="br0">
      <inkml:brushProperty name="width" value="0.05" units="cm"/>
      <inkml:brushProperty name="height" value="0.05" units="cm"/>
      <inkml:brushProperty name="color" value="#E71224"/>
    </inkml:brush>
  </inkml:definitions>
  <inkml:trace contextRef="#ctx0" brushRef="#br0">4 0 24575,'-4'0'0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48.179"/>
    </inkml:context>
    <inkml:brush xml:id="br0">
      <inkml:brushProperty name="width" value="0.05" units="cm"/>
      <inkml:brushProperty name="height" value="0.05" units="cm"/>
      <inkml:brushProperty name="color" value="#E71224"/>
    </inkml:brush>
  </inkml:definitions>
  <inkml:trace contextRef="#ctx0" brushRef="#br0">1 0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4-09-21T16:25:52.953"/>
    </inkml:context>
    <inkml:brush xml:id="br0">
      <inkml:brushProperty name="width" value="0.05" units="cm"/>
      <inkml:brushProperty name="height" value="0.05" units="cm"/>
      <inkml:brushProperty name="color" value="#E71224"/>
    </inkml:brush>
  </inkml:definitions>
  <inkml:trace contextRef="#ctx0" brushRef="#br0">0 0 24575</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LID4096"/>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2D6415-CAE5-4353-9BE0-040E6F123E86}" type="datetimeFigureOut">
              <a:rPr lang="LID4096" smtClean="0"/>
              <a:t>11/11/2024</a:t>
            </a:fld>
            <a:endParaRPr lang="LID4096"/>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LID4096"/>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LID4096"/>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LID4096"/>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ACA9AB-0665-45CF-9359-A806F938E8D0}" type="slidenum">
              <a:rPr lang="LID4096" smtClean="0"/>
              <a:t>‹#›</a:t>
            </a:fld>
            <a:endParaRPr lang="LID4096"/>
          </a:p>
        </p:txBody>
      </p:sp>
    </p:spTree>
    <p:extLst>
      <p:ext uri="{BB962C8B-B14F-4D97-AF65-F5344CB8AC3E}">
        <p14:creationId xmlns:p14="http://schemas.microsoft.com/office/powerpoint/2010/main" val="34940265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a:xfrm>
            <a:off x="2692397" y="5037663"/>
            <a:ext cx="5214635" cy="279400"/>
          </a:xfrm>
        </p:spPr>
        <p:txBody>
          <a:bodyPr/>
          <a:lstStyle/>
          <a:p>
            <a:endParaRPr lang="LID4096"/>
          </a:p>
        </p:txBody>
      </p:sp>
      <p:sp>
        <p:nvSpPr>
          <p:cNvPr id="6" name="Slide Number Placeholder 5"/>
          <p:cNvSpPr>
            <a:spLocks noGrp="1"/>
          </p:cNvSpPr>
          <p:nvPr>
            <p:ph type="sldNum" sz="quarter" idx="12"/>
          </p:nvPr>
        </p:nvSpPr>
        <p:spPr>
          <a:xfrm>
            <a:off x="8956900" y="5037663"/>
            <a:ext cx="551167" cy="279400"/>
          </a:xfrm>
        </p:spPr>
        <p:txBody>
          <a:bodyPr/>
          <a:lstStyle/>
          <a:p>
            <a:fld id="{0C32A6AD-9502-479E-8A07-747455D6BFDB}" type="slidenum">
              <a:rPr lang="LID4096" smtClean="0"/>
              <a:t>‹#›</a:t>
            </a:fld>
            <a:endParaRPr lang="LID4096"/>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37407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2810299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6578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4371006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8" name="Footer Placeholder 7"/>
          <p:cNvSpPr>
            <a:spLocks noGrp="1"/>
          </p:cNvSpPr>
          <p:nvPr>
            <p:ph type="ftr" sz="quarter" idx="11"/>
          </p:nvPr>
        </p:nvSpPr>
        <p:spPr/>
        <p:txBody>
          <a:bodyPr/>
          <a:lstStyle/>
          <a:p>
            <a:endParaRPr lang="LID4096"/>
          </a:p>
        </p:txBody>
      </p:sp>
      <p:sp>
        <p:nvSpPr>
          <p:cNvPr id="9" name="Slide Number Placeholder 8"/>
          <p:cNvSpPr>
            <a:spLocks noGrp="1"/>
          </p:cNvSpPr>
          <p:nvPr>
            <p:ph type="sldNum" sz="quarter" idx="12"/>
          </p:nvPr>
        </p:nvSpPr>
        <p:spPr/>
        <p:txBody>
          <a:bodyPr/>
          <a:lstStyle/>
          <a:p>
            <a:fld id="{0C32A6AD-9502-479E-8A07-747455D6BFDB}" type="slidenum">
              <a:rPr lang="LID4096" smtClean="0"/>
              <a:t>‹#›</a:t>
            </a:fld>
            <a:endParaRPr lang="LID4096"/>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31899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4" name="Footer Placeholder 3"/>
          <p:cNvSpPr>
            <a:spLocks noGrp="1"/>
          </p:cNvSpPr>
          <p:nvPr>
            <p:ph type="ftr" sz="quarter" idx="11"/>
          </p:nvPr>
        </p:nvSpPr>
        <p:spPr/>
        <p:txBody>
          <a:bodyPr/>
          <a:lstStyle/>
          <a:p>
            <a:endParaRPr lang="LID4096"/>
          </a:p>
        </p:txBody>
      </p:sp>
      <p:sp>
        <p:nvSpPr>
          <p:cNvPr id="5" name="Slide Number Placeholder 4"/>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95657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3" name="Footer Placeholder 2"/>
          <p:cNvSpPr>
            <a:spLocks noGrp="1"/>
          </p:cNvSpPr>
          <p:nvPr>
            <p:ph type="ftr" sz="quarter" idx="11"/>
          </p:nvPr>
        </p:nvSpPr>
        <p:spPr/>
        <p:txBody>
          <a:bodyPr/>
          <a:lstStyle/>
          <a:p>
            <a:endParaRPr lang="LID4096"/>
          </a:p>
        </p:txBody>
      </p:sp>
      <p:sp>
        <p:nvSpPr>
          <p:cNvPr id="4" name="Slide Number Placeholder 3"/>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953200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279546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15678000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6" name="Footer Placeholder 5"/>
          <p:cNvSpPr>
            <a:spLocks noGrp="1"/>
          </p:cNvSpPr>
          <p:nvPr>
            <p:ph type="ftr" sz="quarter" idx="11"/>
          </p:nvPr>
        </p:nvSpPr>
        <p:spPr/>
        <p:txBody>
          <a:bodyPr/>
          <a:lstStyle/>
          <a:p>
            <a:endParaRPr lang="LID4096"/>
          </a:p>
        </p:txBody>
      </p:sp>
      <p:sp>
        <p:nvSpPr>
          <p:cNvPr id="7" name="Slide Number Placeholder 6"/>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325308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142800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7923116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Tree>
    <p:extLst>
      <p:ext uri="{BB962C8B-B14F-4D97-AF65-F5344CB8AC3E}">
        <p14:creationId xmlns:p14="http://schemas.microsoft.com/office/powerpoint/2010/main" val="40921668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8523685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817340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63741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3CB50AC-99C1-4D8D-9A87-18C6537FA490}" type="datetimeFigureOut">
              <a:rPr lang="LID4096" smtClean="0"/>
              <a:t>11/11/2024</a:t>
            </a:fld>
            <a:endParaRPr lang="LID4096"/>
          </a:p>
        </p:txBody>
      </p:sp>
      <p:sp>
        <p:nvSpPr>
          <p:cNvPr id="5" name="Footer Placeholder 4"/>
          <p:cNvSpPr>
            <a:spLocks noGrp="1"/>
          </p:cNvSpPr>
          <p:nvPr>
            <p:ph type="ftr" sz="quarter" idx="11"/>
          </p:nvPr>
        </p:nvSpPr>
        <p:spPr/>
        <p:txBody>
          <a:bodyPr/>
          <a:lstStyle/>
          <a:p>
            <a:endParaRPr lang="LID4096"/>
          </a:p>
        </p:txBody>
      </p:sp>
      <p:sp>
        <p:nvSpPr>
          <p:cNvPr id="6" name="Slide Number Placeholder 5"/>
          <p:cNvSpPr>
            <a:spLocks noGrp="1"/>
          </p:cNvSpPr>
          <p:nvPr>
            <p:ph type="sldNum" sz="quarter" idx="12"/>
          </p:nvPr>
        </p:nvSpPr>
        <p:spPr/>
        <p:txBody>
          <a:bodyPr/>
          <a:lstStyle/>
          <a:p>
            <a:fld id="{0C32A6AD-9502-479E-8A07-747455D6BFDB}" type="slidenum">
              <a:rPr lang="LID4096" smtClean="0"/>
              <a:t>‹#›</a:t>
            </a:fld>
            <a:endParaRPr lang="LID4096"/>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33181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3CB50AC-99C1-4D8D-9A87-18C6537FA490}" type="datetimeFigureOut">
              <a:rPr lang="LID4096" smtClean="0"/>
              <a:t>11/11/2024</a:t>
            </a:fld>
            <a:endParaRPr lang="LID4096"/>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LID4096"/>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0C32A6AD-9502-479E-8A07-747455D6BFDB}" type="slidenum">
              <a:rPr lang="LID4096" smtClean="0"/>
              <a:t>‹#›</a:t>
            </a:fld>
            <a:endParaRPr lang="LID4096"/>
          </a:p>
        </p:txBody>
      </p:sp>
    </p:spTree>
    <p:extLst>
      <p:ext uri="{BB962C8B-B14F-4D97-AF65-F5344CB8AC3E}">
        <p14:creationId xmlns:p14="http://schemas.microsoft.com/office/powerpoint/2010/main" val="3716980418"/>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customXml" Target="../ink/ink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customXml" Target="../ink/ink2.xml"/><Relationship Id="rId1" Type="http://schemas.openxmlformats.org/officeDocument/2006/relationships/slideLayout" Target="../slideLayouts/slideLayout2.xml"/><Relationship Id="rId4" Type="http://schemas.openxmlformats.org/officeDocument/2006/relationships/customXml" Target="../ink/ink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FA520-41F9-191E-E40B-12A3185EF69A}"/>
              </a:ext>
            </a:extLst>
          </p:cNvPr>
          <p:cNvSpPr>
            <a:spLocks noGrp="1"/>
          </p:cNvSpPr>
          <p:nvPr>
            <p:ph type="ctrTitle"/>
          </p:nvPr>
        </p:nvSpPr>
        <p:spPr>
          <a:xfrm>
            <a:off x="1524000" y="1122363"/>
            <a:ext cx="9144000" cy="1817482"/>
          </a:xfrm>
        </p:spPr>
        <p:txBody>
          <a:bodyPr/>
          <a:lstStyle/>
          <a:p>
            <a:r>
              <a:rPr lang="en-US" dirty="0">
                <a:latin typeface="Arial" panose="020B0604020202020204" pitchFamily="34" charset="0"/>
                <a:cs typeface="Arial" panose="020B0604020202020204" pitchFamily="34" charset="0"/>
              </a:rPr>
              <a:t>Managerial Economics</a:t>
            </a:r>
            <a:endParaRPr lang="LID4096"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93CD3344-E1A6-93F8-EB7C-E85ADA5C4979}"/>
              </a:ext>
            </a:extLst>
          </p:cNvPr>
          <p:cNvSpPr>
            <a:spLocks noGrp="1"/>
          </p:cNvSpPr>
          <p:nvPr>
            <p:ph type="subTitle" idx="1"/>
          </p:nvPr>
        </p:nvSpPr>
        <p:spPr>
          <a:xfrm>
            <a:off x="1524000" y="2831691"/>
            <a:ext cx="9144000" cy="2426110"/>
          </a:xfrm>
        </p:spPr>
        <p:txBody>
          <a:bodyPr>
            <a:normAutofit/>
          </a:bodyPr>
          <a:lstStyle/>
          <a:p>
            <a:pPr marL="0" marR="0" algn="ctr">
              <a:lnSpc>
                <a:spcPct val="150000"/>
              </a:lnSpc>
              <a:spcBef>
                <a:spcPts val="0"/>
              </a:spcBef>
              <a:spcAft>
                <a:spcPts val="800"/>
              </a:spcAft>
            </a:pPr>
            <a:r>
              <a:rPr lang="en-GB" sz="2400" b="1" dirty="0">
                <a:effectLst/>
                <a:latin typeface="Arial" panose="020B0604020202020204" pitchFamily="34" charset="0"/>
                <a:ea typeface="Calibri" panose="020F0502020204030204" pitchFamily="34" charset="0"/>
                <a:cs typeface="Arial" panose="020B0604020202020204" pitchFamily="34" charset="0"/>
              </a:rPr>
              <a:t>Lecture 12</a:t>
            </a:r>
            <a:endParaRPr lang="en-GB" sz="2400" dirty="0">
              <a:effectLst/>
              <a:latin typeface="Arial" panose="020B0604020202020204" pitchFamily="34" charset="0"/>
              <a:ea typeface="Calibri" panose="020F0502020204030204" pitchFamily="34" charset="0"/>
              <a:cs typeface="Arial" panose="020B0604020202020204" pitchFamily="34" charset="0"/>
            </a:endParaRPr>
          </a:p>
          <a:p>
            <a:pPr marL="0" marR="0" algn="ctr">
              <a:lnSpc>
                <a:spcPct val="150000"/>
              </a:lnSpc>
              <a:spcBef>
                <a:spcPts val="0"/>
              </a:spcBef>
              <a:spcAft>
                <a:spcPts val="800"/>
              </a:spcAft>
            </a:pPr>
            <a:r>
              <a:rPr lang="en-US" sz="2400" b="1" dirty="0">
                <a:effectLst/>
                <a:latin typeface="Times New Roman" panose="02020603050405020304" pitchFamily="18" charset="0"/>
                <a:ea typeface="Calibri" panose="020F0502020204030204" pitchFamily="34" charset="0"/>
                <a:cs typeface="Times New Roman" panose="02020603050405020304" pitchFamily="18" charset="0"/>
              </a:rPr>
              <a:t>Financial Evaluation of Long Term Projects</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000" dirty="0">
                <a:latin typeface="Arial" panose="020B0604020202020204" pitchFamily="34" charset="0"/>
                <a:cs typeface="Arial" panose="020B0604020202020204" pitchFamily="34" charset="0"/>
              </a:rPr>
              <a:t>Lecturer: Dr Daniel Kungu Njau</a:t>
            </a:r>
            <a:endParaRPr lang="LID4096" sz="2000" dirty="0">
              <a:latin typeface="Arial" panose="020B060402020202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A2E36343-9D3F-7D6A-A6A1-8BF96EFF50CC}"/>
                  </a:ext>
                </a:extLst>
              </p14:cNvPr>
              <p14:cNvContentPartPr/>
              <p14:nvPr/>
            </p14:nvContentPartPr>
            <p14:xfrm>
              <a:off x="10898208" y="6108336"/>
              <a:ext cx="1800" cy="360"/>
            </p14:xfrm>
          </p:contentPart>
        </mc:Choice>
        <mc:Fallback xmlns="">
          <p:pic>
            <p:nvPicPr>
              <p:cNvPr id="4" name="Ink 3">
                <a:extLst>
                  <a:ext uri="{FF2B5EF4-FFF2-40B4-BE49-F238E27FC236}">
                    <a16:creationId xmlns:a16="http://schemas.microsoft.com/office/drawing/2014/main" id="{A2E36343-9D3F-7D6A-A6A1-8BF96EFF50CC}"/>
                  </a:ext>
                </a:extLst>
              </p:cNvPr>
              <p:cNvPicPr/>
              <p:nvPr/>
            </p:nvPicPr>
            <p:blipFill>
              <a:blip r:embed="rId3"/>
              <a:stretch>
                <a:fillRect/>
              </a:stretch>
            </p:blipFill>
            <p:spPr>
              <a:xfrm>
                <a:off x="10889208" y="6099336"/>
                <a:ext cx="19440" cy="18000"/>
              </a:xfrm>
              <a:prstGeom prst="rect">
                <a:avLst/>
              </a:prstGeom>
            </p:spPr>
          </p:pic>
        </mc:Fallback>
      </mc:AlternateContent>
    </p:spTree>
    <p:extLst>
      <p:ext uri="{BB962C8B-B14F-4D97-AF65-F5344CB8AC3E}">
        <p14:creationId xmlns:p14="http://schemas.microsoft.com/office/powerpoint/2010/main" val="3932886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0570A9-704C-3274-EF3E-2A95ED8EC6A5}"/>
              </a:ext>
            </a:extLst>
          </p:cNvPr>
          <p:cNvSpPr>
            <a:spLocks noGrp="1"/>
          </p:cNvSpPr>
          <p:nvPr>
            <p:ph type="title"/>
          </p:nvPr>
        </p:nvSpPr>
        <p:spPr/>
        <p:txBody>
          <a:bodyPr>
            <a:normAutofit fontScale="90000"/>
          </a:bodyPr>
          <a:lstStyle/>
          <a:p>
            <a:pPr algn="ctr"/>
            <a:br>
              <a:rPr lang="en-US" sz="36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3600" b="1" dirty="0">
                <a:effectLst/>
                <a:latin typeface="Arial" panose="020B0604020202020204" pitchFamily="34" charset="0"/>
                <a:ea typeface="Calibri" panose="020F0502020204030204" pitchFamily="34" charset="0"/>
                <a:cs typeface="Arial" panose="020B0604020202020204" pitchFamily="34" charset="0"/>
              </a:rPr>
              <a:t>Lecture Learning Outcomes</a:t>
            </a:r>
            <a:br>
              <a:rPr lang="en-US" sz="1800" dirty="0">
                <a:effectLst/>
                <a:latin typeface="Arial" panose="020B0604020202020204" pitchFamily="34" charset="0"/>
                <a:ea typeface="Calibri" panose="020F0502020204030204" pitchFamily="34" charset="0"/>
                <a:cs typeface="Arial" panose="020B0604020202020204" pitchFamily="34" charset="0"/>
              </a:rPr>
            </a:br>
            <a:endParaRPr lang="LID4096"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D1B7EC-62E1-4D14-358C-5C4E69A74C08}"/>
              </a:ext>
            </a:extLst>
          </p:cNvPr>
          <p:cNvSpPr>
            <a:spLocks noGrp="1"/>
          </p:cNvSpPr>
          <p:nvPr>
            <p:ph idx="1"/>
          </p:nvPr>
        </p:nvSpPr>
        <p:spPr/>
        <p:txBody>
          <a:bodyPr>
            <a:noAutofit/>
          </a:bodyPr>
          <a:lstStyle/>
          <a:p>
            <a:pPr marL="0" marR="0" indent="0">
              <a:lnSpc>
                <a:spcPct val="150000"/>
              </a:lnSpc>
              <a:spcBef>
                <a:spcPts val="0"/>
              </a:spcBef>
              <a:spcAft>
                <a:spcPts val="800"/>
              </a:spcAft>
              <a:buNone/>
            </a:pPr>
            <a:r>
              <a:rPr lang="en-GB" sz="2000" dirty="0">
                <a:effectLst/>
                <a:latin typeface="Arial" panose="020B0604020202020204" pitchFamily="34" charset="0"/>
                <a:ea typeface="Calibri" panose="020F0502020204030204" pitchFamily="34" charset="0"/>
                <a:cs typeface="Arial" panose="020B0604020202020204" pitchFamily="34" charset="0"/>
              </a:rPr>
              <a:t>At the end of the lecture, you will be able to:</a:t>
            </a:r>
          </a:p>
          <a:p>
            <a:pPr marL="342900" marR="0" lvl="0" indent="-342900" algn="just">
              <a:lnSpc>
                <a:spcPct val="150000"/>
              </a:lnSpc>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Understand the projects which an organization has to undertake.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buFont typeface="+mj-lt"/>
              <a:buAutoNum type="romanLcParenR"/>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Understand the importance of project evaluation in achieving a firm’s objectives.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50000"/>
              </a:lnSpc>
              <a:spcAft>
                <a:spcPts val="800"/>
              </a:spcAft>
              <a:buNone/>
            </a:pPr>
            <a:r>
              <a:rPr lang="en-GB" sz="1800" b="1"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nSpc>
                <a:spcPct val="150000"/>
              </a:lnSpc>
              <a:spcBef>
                <a:spcPts val="0"/>
              </a:spcBef>
              <a:spcAft>
                <a:spcPts val="800"/>
              </a:spcAft>
              <a:buNone/>
            </a:pPr>
            <a:endParaRPr lang="en-GB" sz="2000" dirty="0">
              <a:effectLst/>
              <a:latin typeface="Arial" panose="020B0604020202020204" pitchFamily="34" charset="0"/>
              <a:ea typeface="Calibri" panose="020F0502020204030204" pitchFamily="34" charset="0"/>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078AF5E2-2607-771D-D8C0-ECF6C6569935}"/>
                  </a:ext>
                </a:extLst>
              </p14:cNvPr>
              <p14:cNvContentPartPr/>
              <p14:nvPr/>
            </p14:nvContentPartPr>
            <p14:xfrm>
              <a:off x="-91872" y="4471416"/>
              <a:ext cx="360" cy="360"/>
            </p14:xfrm>
          </p:contentPart>
        </mc:Choice>
        <mc:Fallback xmlns="">
          <p:pic>
            <p:nvPicPr>
              <p:cNvPr id="4" name="Ink 3">
                <a:extLst>
                  <a:ext uri="{FF2B5EF4-FFF2-40B4-BE49-F238E27FC236}">
                    <a16:creationId xmlns:a16="http://schemas.microsoft.com/office/drawing/2014/main" id="{078AF5E2-2607-771D-D8C0-ECF6C6569935}"/>
                  </a:ext>
                </a:extLst>
              </p:cNvPr>
              <p:cNvPicPr/>
              <p:nvPr/>
            </p:nvPicPr>
            <p:blipFill>
              <a:blip r:embed="rId3"/>
              <a:stretch>
                <a:fillRect/>
              </a:stretch>
            </p:blipFill>
            <p:spPr>
              <a:xfrm>
                <a:off x="-100512" y="4462416"/>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5" name="Ink 4">
                <a:extLst>
                  <a:ext uri="{FF2B5EF4-FFF2-40B4-BE49-F238E27FC236}">
                    <a16:creationId xmlns:a16="http://schemas.microsoft.com/office/drawing/2014/main" id="{E30D8AE2-6A8F-F3B8-198D-A7C5B71A580F}"/>
                  </a:ext>
                </a:extLst>
              </p14:cNvPr>
              <p14:cNvContentPartPr/>
              <p14:nvPr/>
            </p14:nvContentPartPr>
            <p14:xfrm>
              <a:off x="-72" y="3538656"/>
              <a:ext cx="360" cy="360"/>
            </p14:xfrm>
          </p:contentPart>
        </mc:Choice>
        <mc:Fallback xmlns="">
          <p:pic>
            <p:nvPicPr>
              <p:cNvPr id="5" name="Ink 4">
                <a:extLst>
                  <a:ext uri="{FF2B5EF4-FFF2-40B4-BE49-F238E27FC236}">
                    <a16:creationId xmlns:a16="http://schemas.microsoft.com/office/drawing/2014/main" id="{E30D8AE2-6A8F-F3B8-198D-A7C5B71A580F}"/>
                  </a:ext>
                </a:extLst>
              </p:cNvPr>
              <p:cNvPicPr/>
              <p:nvPr/>
            </p:nvPicPr>
            <p:blipFill>
              <a:blip r:embed="rId3"/>
              <a:stretch>
                <a:fillRect/>
              </a:stretch>
            </p:blipFill>
            <p:spPr>
              <a:xfrm>
                <a:off x="-9072" y="3529656"/>
                <a:ext cx="18000" cy="18000"/>
              </a:xfrm>
              <a:prstGeom prst="rect">
                <a:avLst/>
              </a:prstGeom>
            </p:spPr>
          </p:pic>
        </mc:Fallback>
      </mc:AlternateContent>
    </p:spTree>
    <p:extLst>
      <p:ext uri="{BB962C8B-B14F-4D97-AF65-F5344CB8AC3E}">
        <p14:creationId xmlns:p14="http://schemas.microsoft.com/office/powerpoint/2010/main" val="2381122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629757-074E-84B0-7F66-28D4A4082349}"/>
              </a:ext>
            </a:extLst>
          </p:cNvPr>
          <p:cNvSpPr>
            <a:spLocks noGrp="1"/>
          </p:cNvSpPr>
          <p:nvPr>
            <p:ph type="title"/>
          </p:nvPr>
        </p:nvSpPr>
        <p:spPr/>
        <p:txBody>
          <a:bodyPr/>
          <a:lstStyle/>
          <a:p>
            <a:r>
              <a:rPr lang="en-US" sz="4400" b="1" dirty="0">
                <a:effectLst/>
                <a:latin typeface="Arial" panose="020B0604020202020204" pitchFamily="34" charset="0"/>
                <a:ea typeface="Calibri" panose="020F0502020204030204" pitchFamily="34" charset="0"/>
                <a:cs typeface="Arial" panose="020B0604020202020204" pitchFamily="34" charset="0"/>
              </a:rPr>
              <a:t>Lecture Learning Outcomes</a:t>
            </a:r>
            <a:endParaRPr lang="LID4096" dirty="0"/>
          </a:p>
        </p:txBody>
      </p:sp>
      <p:sp>
        <p:nvSpPr>
          <p:cNvPr id="3" name="Content Placeholder 2">
            <a:extLst>
              <a:ext uri="{FF2B5EF4-FFF2-40B4-BE49-F238E27FC236}">
                <a16:creationId xmlns:a16="http://schemas.microsoft.com/office/drawing/2014/main" id="{65D734B3-4924-EFDF-E9C9-638BD2CBFA91}"/>
              </a:ext>
            </a:extLst>
          </p:cNvPr>
          <p:cNvSpPr>
            <a:spLocks noGrp="1"/>
          </p:cNvSpPr>
          <p:nvPr>
            <p:ph idx="1"/>
          </p:nvPr>
        </p:nvSpPr>
        <p:spPr/>
        <p:txBody>
          <a:bodyPr/>
          <a:lstStyle/>
          <a:p>
            <a:pPr marL="342900" marR="0" lvl="0" indent="-342900" algn="just">
              <a:lnSpc>
                <a:spcPct val="150000"/>
              </a:lnSpc>
              <a:buFont typeface="+mj-lt"/>
              <a:buAutoNum type="romanLcParenR"/>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Grasp the methods of project evaluation.</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Aft>
                <a:spcPts val="800"/>
              </a:spcAft>
              <a:buFont typeface="+mj-lt"/>
              <a:buAutoNum type="romanLcParenR"/>
            </a:pPr>
            <a:r>
              <a:rPr lang="en-GB" sz="2400" dirty="0">
                <a:effectLst/>
                <a:latin typeface="Times New Roman" panose="02020603050405020304" pitchFamily="18" charset="0"/>
                <a:ea typeface="Calibri" panose="020F0502020204030204" pitchFamily="34" charset="0"/>
                <a:cs typeface="Times New Roman" panose="02020603050405020304" pitchFamily="18" charset="0"/>
              </a:rPr>
              <a:t>Grasp the intricacies of time value of money and the necessity of capital rationing.</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405765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643D9-27EB-3196-1EFC-C93320F2467B}"/>
              </a:ext>
            </a:extLst>
          </p:cNvPr>
          <p:cNvSpPr>
            <a:spLocks noGrp="1"/>
          </p:cNvSpPr>
          <p:nvPr>
            <p:ph type="title"/>
          </p:nvPr>
        </p:nvSpPr>
        <p:spPr/>
        <p:txBody>
          <a:bodyPr/>
          <a:lstStyle/>
          <a:p>
            <a:r>
              <a:rPr lang="en-US" b="1" dirty="0"/>
              <a:t>Introduction to Projects</a:t>
            </a:r>
            <a:endParaRPr lang="LID4096" b="1" dirty="0"/>
          </a:p>
        </p:txBody>
      </p:sp>
      <p:sp>
        <p:nvSpPr>
          <p:cNvPr id="3" name="Content Placeholder 2">
            <a:extLst>
              <a:ext uri="{FF2B5EF4-FFF2-40B4-BE49-F238E27FC236}">
                <a16:creationId xmlns:a16="http://schemas.microsoft.com/office/drawing/2014/main" id="{454BFFB0-87E3-4205-CD20-C9E9E357F88A}"/>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Every firm that desires to be a going concern in the near- and long-term future must be able to plan well for its long-term projects. </a:t>
            </a:r>
          </a:p>
          <a:p>
            <a:r>
              <a:rPr lang="en-US" sz="2800" dirty="0">
                <a:effectLst/>
                <a:latin typeface="Times New Roman" panose="02020603050405020304" pitchFamily="18" charset="0"/>
                <a:ea typeface="Calibri" panose="020F0502020204030204" pitchFamily="34" charset="0"/>
              </a:rPr>
              <a:t>Long term projects include investments such as mergers and acquisitions, new plant expansions, business processes reengineering, launching of new products and services etc. </a:t>
            </a:r>
            <a:endParaRPr lang="LID4096" sz="2800" dirty="0"/>
          </a:p>
        </p:txBody>
      </p:sp>
    </p:spTree>
    <p:extLst>
      <p:ext uri="{BB962C8B-B14F-4D97-AF65-F5344CB8AC3E}">
        <p14:creationId xmlns:p14="http://schemas.microsoft.com/office/powerpoint/2010/main" val="21826184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7A3AE8-55B8-FC08-4D15-EB5C68B3BC3A}"/>
              </a:ext>
            </a:extLst>
          </p:cNvPr>
          <p:cNvSpPr>
            <a:spLocks noGrp="1"/>
          </p:cNvSpPr>
          <p:nvPr>
            <p:ph type="title"/>
          </p:nvPr>
        </p:nvSpPr>
        <p:spPr/>
        <p:txBody>
          <a:bodyPr/>
          <a:lstStyle/>
          <a:p>
            <a:r>
              <a:rPr lang="en-US" b="1" dirty="0"/>
              <a:t>Introduction to Projects</a:t>
            </a:r>
            <a:endParaRPr lang="LID4096" b="1" dirty="0"/>
          </a:p>
        </p:txBody>
      </p:sp>
      <p:sp>
        <p:nvSpPr>
          <p:cNvPr id="3" name="Content Placeholder 2">
            <a:extLst>
              <a:ext uri="{FF2B5EF4-FFF2-40B4-BE49-F238E27FC236}">
                <a16:creationId xmlns:a16="http://schemas.microsoft.com/office/drawing/2014/main" id="{0683C5D2-1A20-D411-2023-673533CD1545}"/>
              </a:ext>
            </a:extLst>
          </p:cNvPr>
          <p:cNvSpPr>
            <a:spLocks noGrp="1"/>
          </p:cNvSpPr>
          <p:nvPr>
            <p:ph idx="1"/>
          </p:nvPr>
        </p:nvSpPr>
        <p:spPr/>
        <p:txBody>
          <a:bodyPr/>
          <a:lstStyle/>
          <a:p>
            <a:r>
              <a:rPr lang="en-GB" sz="3200" dirty="0">
                <a:effectLst/>
                <a:latin typeface="Times New Roman" panose="02020603050405020304" pitchFamily="18" charset="0"/>
                <a:ea typeface="Calibri" panose="020F0502020204030204" pitchFamily="34" charset="0"/>
                <a:cs typeface="Times New Roman" panose="02020603050405020304" pitchFamily="18" charset="0"/>
              </a:rPr>
              <a:t>All this is done to maximize the shareholders’ value in the firm. Therefore, it is critical to understand the decision-making process of the firm with regards to long term projects.</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9514836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A0D32-9D33-ABBD-9843-163C6D1D44BE}"/>
              </a:ext>
            </a:extLst>
          </p:cNvPr>
          <p:cNvSpPr>
            <a:spLocks noGrp="1"/>
          </p:cNvSpPr>
          <p:nvPr>
            <p:ph type="title"/>
          </p:nvPr>
        </p:nvSpPr>
        <p:spPr/>
        <p:txBody>
          <a:bodyPr/>
          <a:lstStyle/>
          <a:p>
            <a:r>
              <a:rPr lang="en-US" dirty="0"/>
              <a:t>Importance of Project Evaluation</a:t>
            </a:r>
            <a:endParaRPr lang="LID4096" dirty="0"/>
          </a:p>
        </p:txBody>
      </p:sp>
      <p:sp>
        <p:nvSpPr>
          <p:cNvPr id="3" name="Content Placeholder 2">
            <a:extLst>
              <a:ext uri="{FF2B5EF4-FFF2-40B4-BE49-F238E27FC236}">
                <a16:creationId xmlns:a16="http://schemas.microsoft.com/office/drawing/2014/main" id="{78DC0244-3B0C-CF02-E98E-4F5EACC81344}"/>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Failing to plan is planning to fail.</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It is critical that projects be evaluated fully. Why, we will explain in subsequent slides.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8947212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070264-F92A-B556-CEBD-F679034AB8A5}"/>
              </a:ext>
            </a:extLst>
          </p:cNvPr>
          <p:cNvSpPr>
            <a:spLocks noGrp="1"/>
          </p:cNvSpPr>
          <p:nvPr>
            <p:ph type="title"/>
          </p:nvPr>
        </p:nvSpPr>
        <p:spPr/>
        <p:txBody>
          <a:bodyPr>
            <a:normAutofit fontScale="90000"/>
          </a:bodyPr>
          <a:lstStyle/>
          <a:p>
            <a:r>
              <a:rPr lang="en-US" dirty="0"/>
              <a:t>Long term projects impact on the value of the company. </a:t>
            </a:r>
            <a:endParaRPr lang="LID4096" dirty="0"/>
          </a:p>
        </p:txBody>
      </p:sp>
      <p:sp>
        <p:nvSpPr>
          <p:cNvPr id="3" name="Content Placeholder 2">
            <a:extLst>
              <a:ext uri="{FF2B5EF4-FFF2-40B4-BE49-F238E27FC236}">
                <a16:creationId xmlns:a16="http://schemas.microsoft.com/office/drawing/2014/main" id="{31292BB9-7172-397D-2E3C-EF39B007FF99}"/>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A company continues to be a going concern because of the benefits derived from the profits of its long-term investments.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Additionally, if a long-term investment such as research results in improved efficiency, then the investment lowers the cost of production to the company and can be considered worthwhile.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6066401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8F194-C5A6-2BBF-D732-F08ED286CAD6}"/>
              </a:ext>
            </a:extLst>
          </p:cNvPr>
          <p:cNvSpPr>
            <a:spLocks noGrp="1"/>
          </p:cNvSpPr>
          <p:nvPr>
            <p:ph type="title"/>
          </p:nvPr>
        </p:nvSpPr>
        <p:spPr/>
        <p:txBody>
          <a:bodyPr/>
          <a:lstStyle/>
          <a:p>
            <a:r>
              <a:rPr lang="en-US" dirty="0"/>
              <a:t>Irreversibility of Projects</a:t>
            </a:r>
            <a:endParaRPr lang="LID4096" dirty="0"/>
          </a:p>
        </p:txBody>
      </p:sp>
      <p:sp>
        <p:nvSpPr>
          <p:cNvPr id="3" name="Content Placeholder 2">
            <a:extLst>
              <a:ext uri="{FF2B5EF4-FFF2-40B4-BE49-F238E27FC236}">
                <a16:creationId xmlns:a16="http://schemas.microsoft.com/office/drawing/2014/main" id="{902AC494-69A4-772D-32B1-5770D37A6C19}"/>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Some projects are irreversible once funds are committed to them and they get started.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For example, funds spent on a new building or product cannot be reversed, hence the need to carry out adequate prior research and project evaluation to optimize future decisions.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7133509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573888-4189-E9BF-459A-0E746D6E0ADC}"/>
              </a:ext>
            </a:extLst>
          </p:cNvPr>
          <p:cNvSpPr>
            <a:spLocks noGrp="1"/>
          </p:cNvSpPr>
          <p:nvPr>
            <p:ph type="title"/>
          </p:nvPr>
        </p:nvSpPr>
        <p:spPr/>
        <p:txBody>
          <a:bodyPr/>
          <a:lstStyle/>
          <a:p>
            <a:r>
              <a:rPr lang="en-US" dirty="0"/>
              <a:t>Limited Firms Resources</a:t>
            </a:r>
            <a:endParaRPr lang="LID4096" dirty="0"/>
          </a:p>
        </p:txBody>
      </p:sp>
      <p:sp>
        <p:nvSpPr>
          <p:cNvPr id="3" name="Content Placeholder 2">
            <a:extLst>
              <a:ext uri="{FF2B5EF4-FFF2-40B4-BE49-F238E27FC236}">
                <a16:creationId xmlns:a16="http://schemas.microsoft.com/office/drawing/2014/main" id="{4045142D-B264-5EA5-1A61-2442D82BCF66}"/>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Firms’ resources are usually finite and the management has to allocate them in the most optimal way that will yield the highest possible returns.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Project evaluation therefore becomes essential in deciding which projects to prioritize in allocating these scarce resources.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6735826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290C97-1AA1-1AD8-2F42-B968C6E124D8}"/>
              </a:ext>
            </a:extLst>
          </p:cNvPr>
          <p:cNvSpPr>
            <a:spLocks noGrp="1"/>
          </p:cNvSpPr>
          <p:nvPr>
            <p:ph type="title"/>
          </p:nvPr>
        </p:nvSpPr>
        <p:spPr/>
        <p:txBody>
          <a:bodyPr/>
          <a:lstStyle/>
          <a:p>
            <a:r>
              <a:rPr lang="en-US" dirty="0"/>
              <a:t>Cost Benefit Analysis</a:t>
            </a:r>
            <a:endParaRPr lang="LID4096" dirty="0"/>
          </a:p>
        </p:txBody>
      </p:sp>
      <p:sp>
        <p:nvSpPr>
          <p:cNvPr id="3" name="Content Placeholder 2">
            <a:extLst>
              <a:ext uri="{FF2B5EF4-FFF2-40B4-BE49-F238E27FC236}">
                <a16:creationId xmlns:a16="http://schemas.microsoft.com/office/drawing/2014/main" id="{76015D73-2833-456A-33E8-E7C2EDE27507}"/>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The main reason for conducting long term project evaluation is to consider the cost and benefit of these projects. </a:t>
            </a:r>
          </a:p>
          <a:p>
            <a:r>
              <a:rPr lang="en-US" dirty="0">
                <a:effectLst/>
                <a:latin typeface="Times New Roman" panose="02020603050405020304" pitchFamily="18" charset="0"/>
                <a:ea typeface="Calibri" panose="020F0502020204030204" pitchFamily="34" charset="0"/>
              </a:rPr>
              <a:t>The management is keen to establish if a project is viable before committing resources and time to it. </a:t>
            </a:r>
            <a:endParaRPr lang="LID4096" dirty="0"/>
          </a:p>
        </p:txBody>
      </p:sp>
    </p:spTree>
    <p:extLst>
      <p:ext uri="{BB962C8B-B14F-4D97-AF65-F5344CB8AC3E}">
        <p14:creationId xmlns:p14="http://schemas.microsoft.com/office/powerpoint/2010/main" val="21946461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C0240-CE83-B154-C784-61755E1DF556}"/>
              </a:ext>
            </a:extLst>
          </p:cNvPr>
          <p:cNvSpPr>
            <a:spLocks noGrp="1"/>
          </p:cNvSpPr>
          <p:nvPr>
            <p:ph type="title"/>
          </p:nvPr>
        </p:nvSpPr>
        <p:spPr/>
        <p:txBody>
          <a:bodyPr/>
          <a:lstStyle/>
          <a:p>
            <a:r>
              <a:rPr lang="en-US" dirty="0"/>
              <a:t>Cost Benefit Analysis</a:t>
            </a:r>
            <a:endParaRPr lang="LID4096" dirty="0"/>
          </a:p>
        </p:txBody>
      </p:sp>
      <p:sp>
        <p:nvSpPr>
          <p:cNvPr id="3" name="Content Placeholder 2">
            <a:extLst>
              <a:ext uri="{FF2B5EF4-FFF2-40B4-BE49-F238E27FC236}">
                <a16:creationId xmlns:a16="http://schemas.microsoft.com/office/drawing/2014/main" id="{B439809C-F3EE-394D-D031-E588531F6040}"/>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 costs are considered against the payoffs and the net benefit is used to decide whether to establish the project or not.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9350951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981F14-74FB-D0AE-A13F-47178A81F858}"/>
              </a:ext>
            </a:extLst>
          </p:cNvPr>
          <p:cNvSpPr>
            <a:spLocks noGrp="1"/>
          </p:cNvSpPr>
          <p:nvPr>
            <p:ph type="title"/>
          </p:nvPr>
        </p:nvSpPr>
        <p:spPr/>
        <p:txBody>
          <a:bodyPr/>
          <a:lstStyle/>
          <a:p>
            <a:r>
              <a:rPr lang="en-US" dirty="0"/>
              <a:t>Estimation of the project lifespan. </a:t>
            </a:r>
            <a:endParaRPr lang="LID4096" dirty="0"/>
          </a:p>
        </p:txBody>
      </p:sp>
      <p:sp>
        <p:nvSpPr>
          <p:cNvPr id="3" name="Content Placeholder 2">
            <a:extLst>
              <a:ext uri="{FF2B5EF4-FFF2-40B4-BE49-F238E27FC236}">
                <a16:creationId xmlns:a16="http://schemas.microsoft.com/office/drawing/2014/main" id="{4E3F2981-1BEA-1295-4919-CB6391BA76A8}"/>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expected time horizon if the project is also an important consideration because it will determine a host of other decisions.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For example, if a project takes too long, the cost consideration in terms of time may be too high due to rapidly changing technology.</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22132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418DA0-436C-FECC-05DA-A3E9CAFE1C19}"/>
              </a:ext>
            </a:extLst>
          </p:cNvPr>
          <p:cNvSpPr>
            <a:spLocks noGrp="1"/>
          </p:cNvSpPr>
          <p:nvPr>
            <p:ph type="title"/>
          </p:nvPr>
        </p:nvSpPr>
        <p:spPr/>
        <p:txBody>
          <a:bodyPr/>
          <a:lstStyle/>
          <a:p>
            <a:r>
              <a:rPr lang="en-US" dirty="0"/>
              <a:t>Approximate estimation of cash flows. </a:t>
            </a:r>
            <a:endParaRPr lang="LID4096" dirty="0"/>
          </a:p>
        </p:txBody>
      </p:sp>
      <p:sp>
        <p:nvSpPr>
          <p:cNvPr id="3" name="Content Placeholder 2">
            <a:extLst>
              <a:ext uri="{FF2B5EF4-FFF2-40B4-BE49-F238E27FC236}">
                <a16:creationId xmlns:a16="http://schemas.microsoft.com/office/drawing/2014/main" id="{4D0F8C5B-5E61-B9B6-A92F-6CF7729E1065}"/>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It is critical to estimate the value of cashflows to be received from the project. </a:t>
            </a:r>
          </a:p>
          <a:p>
            <a:r>
              <a:rPr lang="en-US" sz="2800" dirty="0">
                <a:effectLst/>
                <a:latin typeface="Times New Roman" panose="02020603050405020304" pitchFamily="18" charset="0"/>
                <a:ea typeface="Calibri" panose="020F0502020204030204" pitchFamily="34" charset="0"/>
              </a:rPr>
              <a:t>Cash outflows refer to the cost of initiating and continuing with the project and cash onflows are the returns from the project. </a:t>
            </a:r>
            <a:endParaRPr lang="LID4096" sz="2800" dirty="0"/>
          </a:p>
        </p:txBody>
      </p:sp>
    </p:spTree>
    <p:extLst>
      <p:ext uri="{BB962C8B-B14F-4D97-AF65-F5344CB8AC3E}">
        <p14:creationId xmlns:p14="http://schemas.microsoft.com/office/powerpoint/2010/main" val="321696395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26C29-114F-888C-2F1C-2053024282B8}"/>
              </a:ext>
            </a:extLst>
          </p:cNvPr>
          <p:cNvSpPr>
            <a:spLocks noGrp="1"/>
          </p:cNvSpPr>
          <p:nvPr>
            <p:ph type="title"/>
          </p:nvPr>
        </p:nvSpPr>
        <p:spPr/>
        <p:txBody>
          <a:bodyPr/>
          <a:lstStyle/>
          <a:p>
            <a:r>
              <a:rPr lang="en-US" dirty="0"/>
              <a:t>Approximate estimation of cash flows. </a:t>
            </a:r>
            <a:endParaRPr lang="LID4096" dirty="0"/>
          </a:p>
        </p:txBody>
      </p:sp>
      <p:sp>
        <p:nvSpPr>
          <p:cNvPr id="3" name="Content Placeholder 2">
            <a:extLst>
              <a:ext uri="{FF2B5EF4-FFF2-40B4-BE49-F238E27FC236}">
                <a16:creationId xmlns:a16="http://schemas.microsoft.com/office/drawing/2014/main" id="{2FBE134F-C081-1951-90FF-EB1FE4D1C5EC}"/>
              </a:ext>
            </a:extLst>
          </p:cNvPr>
          <p:cNvSpPr>
            <a:spLocks noGrp="1"/>
          </p:cNvSpPr>
          <p:nvPr>
            <p:ph idx="1"/>
          </p:nvPr>
        </p:nvSpPr>
        <p:spPr/>
        <p:txBody>
          <a:bodyPr/>
          <a:lstStyle/>
          <a:p>
            <a:pPr marL="0" marR="0" algn="just">
              <a:lnSpc>
                <a:spcPct val="150000"/>
              </a:lnSpc>
              <a:spcAft>
                <a:spcPts val="800"/>
              </a:spcAft>
            </a:pPr>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 initial cash flow, operational cashflows and terminal value of cashflow are all critical in estimating the true value of a project.</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50000"/>
              </a:lnSpc>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7809732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353A4-47CF-A9BA-DD0B-DD80A7AACC58}"/>
              </a:ext>
            </a:extLst>
          </p:cNvPr>
          <p:cNvSpPr>
            <a:spLocks noGrp="1"/>
          </p:cNvSpPr>
          <p:nvPr>
            <p:ph type="title"/>
          </p:nvPr>
        </p:nvSpPr>
        <p:spPr/>
        <p:txBody>
          <a:bodyPr/>
          <a:lstStyle/>
          <a:p>
            <a:r>
              <a:rPr lang="en-US" dirty="0"/>
              <a:t>Capturing the time value of money. </a:t>
            </a:r>
            <a:endParaRPr lang="LID4096" dirty="0"/>
          </a:p>
        </p:txBody>
      </p:sp>
      <p:sp>
        <p:nvSpPr>
          <p:cNvPr id="3" name="Content Placeholder 2">
            <a:extLst>
              <a:ext uri="{FF2B5EF4-FFF2-40B4-BE49-F238E27FC236}">
                <a16:creationId xmlns:a16="http://schemas.microsoft.com/office/drawing/2014/main" id="{A1187B4C-3720-F29C-5C1B-56824BCB5367}"/>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Money changes value over time and usually, money today is worth more than tomorrow for a set amount of value.</a:t>
            </a:r>
          </a:p>
          <a:p>
            <a:r>
              <a:rPr lang="en-US" dirty="0">
                <a:effectLst/>
                <a:latin typeface="Times New Roman" panose="02020603050405020304" pitchFamily="18" charset="0"/>
                <a:ea typeface="Calibri" panose="020F0502020204030204" pitchFamily="34" charset="0"/>
              </a:rPr>
              <a:t> Inflation makes money to lose value over time and this needs to be factored in when computing the project value.</a:t>
            </a:r>
            <a:endParaRPr lang="LID4096" dirty="0"/>
          </a:p>
        </p:txBody>
      </p:sp>
    </p:spTree>
    <p:extLst>
      <p:ext uri="{BB962C8B-B14F-4D97-AF65-F5344CB8AC3E}">
        <p14:creationId xmlns:p14="http://schemas.microsoft.com/office/powerpoint/2010/main" val="13518937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149B9B-433D-0CD4-C86C-554317F1A8A0}"/>
              </a:ext>
            </a:extLst>
          </p:cNvPr>
          <p:cNvSpPr>
            <a:spLocks noGrp="1"/>
          </p:cNvSpPr>
          <p:nvPr>
            <p:ph type="title"/>
          </p:nvPr>
        </p:nvSpPr>
        <p:spPr/>
        <p:txBody>
          <a:bodyPr/>
          <a:lstStyle/>
          <a:p>
            <a:r>
              <a:rPr lang="en-US" dirty="0"/>
              <a:t>Capturing the time value of money. </a:t>
            </a:r>
            <a:endParaRPr lang="LID4096" dirty="0"/>
          </a:p>
        </p:txBody>
      </p:sp>
      <p:sp>
        <p:nvSpPr>
          <p:cNvPr id="3" name="Content Placeholder 2">
            <a:extLst>
              <a:ext uri="{FF2B5EF4-FFF2-40B4-BE49-F238E27FC236}">
                <a16:creationId xmlns:a16="http://schemas.microsoft.com/office/drawing/2014/main" id="{CA189FE4-2CA2-C9CE-B06B-46102B6443E7}"/>
              </a:ext>
            </a:extLst>
          </p:cNvPr>
          <p:cNvSpPr>
            <a:spLocks noGrp="1"/>
          </p:cNvSpPr>
          <p:nvPr>
            <p:ph idx="1"/>
          </p:nvPr>
        </p:nvSpPr>
        <p:spPr>
          <a:xfrm>
            <a:off x="1295402" y="2596907"/>
            <a:ext cx="9601196" cy="3318936"/>
          </a:xfrm>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This is usually done through the application of the concepts of compounding and discounting.</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560740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79F21-2582-E049-4C80-3405C13B3B24}"/>
              </a:ext>
            </a:extLst>
          </p:cNvPr>
          <p:cNvSpPr>
            <a:spLocks noGrp="1"/>
          </p:cNvSpPr>
          <p:nvPr>
            <p:ph type="title"/>
          </p:nvPr>
        </p:nvSpPr>
        <p:spPr/>
        <p:txBody>
          <a:bodyPr>
            <a:normAutofit fontScale="90000"/>
          </a:bodyPr>
          <a:lstStyle/>
          <a:p>
            <a:r>
              <a:rPr lang="en-US" b="1" dirty="0"/>
              <a:t>Salient Characteristics of Project Evaluation</a:t>
            </a:r>
            <a:endParaRPr lang="LID4096" b="1" dirty="0"/>
          </a:p>
        </p:txBody>
      </p:sp>
      <p:sp>
        <p:nvSpPr>
          <p:cNvPr id="3" name="Content Placeholder 2">
            <a:extLst>
              <a:ext uri="{FF2B5EF4-FFF2-40B4-BE49-F238E27FC236}">
                <a16:creationId xmlns:a16="http://schemas.microsoft.com/office/drawing/2014/main" id="{BCE84675-1A0D-AAFA-8418-4AB67938702E}"/>
              </a:ext>
            </a:extLst>
          </p:cNvPr>
          <p:cNvSpPr>
            <a:spLocks noGrp="1"/>
          </p:cNvSpPr>
          <p:nvPr>
            <p:ph idx="1"/>
          </p:nvPr>
        </p:nvSpPr>
        <p:spPr/>
        <p:txBody>
          <a:bodyPr>
            <a:normAutofit/>
          </a:bodyPr>
          <a:lstStyle/>
          <a:p>
            <a:r>
              <a:rPr lang="en-US" sz="2800" dirty="0"/>
              <a:t>Long term projects posses unique characteristics that warrants special attention from the management. We will examine these in the next couple of slides.</a:t>
            </a:r>
            <a:endParaRPr lang="LID4096" sz="2800" dirty="0"/>
          </a:p>
        </p:txBody>
      </p:sp>
    </p:spTree>
    <p:extLst>
      <p:ext uri="{BB962C8B-B14F-4D97-AF65-F5344CB8AC3E}">
        <p14:creationId xmlns:p14="http://schemas.microsoft.com/office/powerpoint/2010/main" val="538226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67A65-1B71-A361-5A4A-5E6016CA388B}"/>
              </a:ext>
            </a:extLst>
          </p:cNvPr>
          <p:cNvSpPr>
            <a:spLocks noGrp="1"/>
          </p:cNvSpPr>
          <p:nvPr>
            <p:ph type="title"/>
          </p:nvPr>
        </p:nvSpPr>
        <p:spPr/>
        <p:txBody>
          <a:bodyPr/>
          <a:lstStyle/>
          <a:p>
            <a:r>
              <a:rPr lang="en-US" sz="4000" b="1" dirty="0"/>
              <a:t>Long term investment. </a:t>
            </a:r>
            <a:endParaRPr lang="LID4096" sz="4000" b="1" dirty="0"/>
          </a:p>
        </p:txBody>
      </p:sp>
      <p:sp>
        <p:nvSpPr>
          <p:cNvPr id="3" name="Content Placeholder 2">
            <a:extLst>
              <a:ext uri="{FF2B5EF4-FFF2-40B4-BE49-F238E27FC236}">
                <a16:creationId xmlns:a16="http://schemas.microsoft.com/office/drawing/2014/main" id="{343225C8-BE29-87EE-CB48-50581E55001E}"/>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The funds invested in long term investments are usually locked in for an extended duration and are not usually available for meeting short term obligations.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5114781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DB3917-4CCA-C682-0400-F7080DF18EE8}"/>
              </a:ext>
            </a:extLst>
          </p:cNvPr>
          <p:cNvSpPr>
            <a:spLocks noGrp="1"/>
          </p:cNvSpPr>
          <p:nvPr>
            <p:ph type="title"/>
          </p:nvPr>
        </p:nvSpPr>
        <p:spPr/>
        <p:txBody>
          <a:bodyPr/>
          <a:lstStyle/>
          <a:p>
            <a:r>
              <a:rPr lang="en-US" sz="4000" b="1" dirty="0"/>
              <a:t>Long term benefits. </a:t>
            </a:r>
            <a:endParaRPr lang="LID4096" sz="4000" b="1" dirty="0"/>
          </a:p>
        </p:txBody>
      </p:sp>
      <p:sp>
        <p:nvSpPr>
          <p:cNvPr id="3" name="Content Placeholder 2">
            <a:extLst>
              <a:ext uri="{FF2B5EF4-FFF2-40B4-BE49-F238E27FC236}">
                <a16:creationId xmlns:a16="http://schemas.microsoft.com/office/drawing/2014/main" id="{98D28B8E-6DFD-4A28-823B-8FA95B185AA1}"/>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It is expected that long term projects will yield returns for a longer time duration in the future.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upfront costs are usually substantial; however, this is compensated by long term returns in the future.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2653162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5A19A-DD8B-C900-3EB9-FD1B95B88363}"/>
              </a:ext>
            </a:extLst>
          </p:cNvPr>
          <p:cNvSpPr>
            <a:spLocks noGrp="1"/>
          </p:cNvSpPr>
          <p:nvPr>
            <p:ph type="title"/>
          </p:nvPr>
        </p:nvSpPr>
        <p:spPr/>
        <p:txBody>
          <a:bodyPr>
            <a:normAutofit fontScale="90000"/>
          </a:bodyPr>
          <a:lstStyle/>
          <a:p>
            <a:r>
              <a:rPr lang="en-US" sz="4000" b="1" dirty="0"/>
              <a:t>Sacrificing short term funds for long term benefits. </a:t>
            </a:r>
            <a:endParaRPr lang="LID4096" sz="4000" b="1" dirty="0"/>
          </a:p>
        </p:txBody>
      </p:sp>
      <p:sp>
        <p:nvSpPr>
          <p:cNvPr id="3" name="Content Placeholder 2">
            <a:extLst>
              <a:ext uri="{FF2B5EF4-FFF2-40B4-BE49-F238E27FC236}">
                <a16:creationId xmlns:a16="http://schemas.microsoft.com/office/drawing/2014/main" id="{08C2A7C3-CBC3-F4BA-7C9F-133C6407AF90}"/>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The management decides to forego short term benefits for long term benefits in the future.</a:t>
            </a:r>
          </a:p>
          <a:p>
            <a:r>
              <a:rPr lang="en-US" sz="2800" dirty="0">
                <a:effectLst/>
                <a:latin typeface="Times New Roman" panose="02020603050405020304" pitchFamily="18" charset="0"/>
                <a:ea typeface="Calibri" panose="020F0502020204030204" pitchFamily="34" charset="0"/>
              </a:rPr>
              <a:t>However, the future benefits have to be substantially larger than the short term benefits the firm would have obtained if it decided to use the benefits in the present moment.</a:t>
            </a:r>
            <a:endParaRPr lang="LID4096" sz="2800" dirty="0"/>
          </a:p>
        </p:txBody>
      </p:sp>
    </p:spTree>
    <p:extLst>
      <p:ext uri="{BB962C8B-B14F-4D97-AF65-F5344CB8AC3E}">
        <p14:creationId xmlns:p14="http://schemas.microsoft.com/office/powerpoint/2010/main" val="5281508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4C44E4-EACB-FAA4-F5E0-66BB69FB5704}"/>
              </a:ext>
            </a:extLst>
          </p:cNvPr>
          <p:cNvSpPr>
            <a:spLocks noGrp="1"/>
          </p:cNvSpPr>
          <p:nvPr>
            <p:ph type="title"/>
          </p:nvPr>
        </p:nvSpPr>
        <p:spPr/>
        <p:txBody>
          <a:bodyPr/>
          <a:lstStyle/>
          <a:p>
            <a:r>
              <a:rPr lang="en-US" sz="3600" b="1" dirty="0"/>
              <a:t>Irreversible Investment</a:t>
            </a:r>
            <a:endParaRPr lang="LID4096" sz="3600" b="1" dirty="0"/>
          </a:p>
        </p:txBody>
      </p:sp>
      <p:sp>
        <p:nvSpPr>
          <p:cNvPr id="3" name="Content Placeholder 2">
            <a:extLst>
              <a:ext uri="{FF2B5EF4-FFF2-40B4-BE49-F238E27FC236}">
                <a16:creationId xmlns:a16="http://schemas.microsoft.com/office/drawing/2014/main" id="{CA04BDD2-2712-460B-470B-615C1E46A589}"/>
              </a:ext>
            </a:extLst>
          </p:cNvPr>
          <p:cNvSpPr>
            <a:spLocks noGrp="1"/>
          </p:cNvSpPr>
          <p:nvPr>
            <p:ph idx="1"/>
          </p:nvPr>
        </p:nvSpPr>
        <p:spPr/>
        <p:txBody>
          <a:bodyPr/>
          <a:lstStyle/>
          <a:p>
            <a:pPr marR="0">
              <a:lnSpc>
                <a:spcPct val="150000"/>
              </a:lnSpc>
            </a:pPr>
            <a:r>
              <a:rPr lang="en-GB" dirty="0">
                <a:latin typeface="Times New Roman" panose="02020603050405020304" pitchFamily="18" charset="0"/>
                <a:ea typeface="Calibri" panose="020F0502020204030204" pitchFamily="34" charset="0"/>
              </a:rPr>
              <a:t>Once a project has been engaged in, it is difficult to get back the resources as these are usually tied up in the project. </a:t>
            </a:r>
          </a:p>
          <a:p>
            <a:pPr marR="0">
              <a:lnSpc>
                <a:spcPct val="150000"/>
              </a:lnSpc>
            </a:pPr>
            <a:r>
              <a:rPr lang="en-GB" dirty="0">
                <a:latin typeface="Times New Roman" panose="02020603050405020304" pitchFamily="18" charset="0"/>
                <a:ea typeface="Calibri" panose="020F0502020204030204" pitchFamily="34" charset="0"/>
              </a:rPr>
              <a:t>Due to these high fixed costs, due diligence is necessary to ensure funds are only tied up in viable projects.</a:t>
            </a:r>
          </a:p>
          <a:p>
            <a:pPr marL="0" marR="0" indent="0" algn="just">
              <a:lnSpc>
                <a:spcPct val="150000"/>
              </a:lnSpc>
              <a:spcAft>
                <a:spcPts val="800"/>
              </a:spcAft>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8487520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1FE7E-849D-9184-515C-19E108D4CB01}"/>
              </a:ext>
            </a:extLst>
          </p:cNvPr>
          <p:cNvSpPr>
            <a:spLocks noGrp="1"/>
          </p:cNvSpPr>
          <p:nvPr>
            <p:ph type="title"/>
          </p:nvPr>
        </p:nvSpPr>
        <p:spPr/>
        <p:txBody>
          <a:bodyPr>
            <a:normAutofit fontScale="90000"/>
          </a:bodyPr>
          <a:lstStyle/>
          <a:p>
            <a:br>
              <a:rPr lang="en-US"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US" sz="4000" b="1" dirty="0"/>
              <a:t>Project Evaluation Techniques</a:t>
            </a:r>
            <a:br>
              <a:rPr lang="en-US" sz="4000" b="1" dirty="0"/>
            </a:br>
            <a:endParaRPr lang="LID4096" sz="4000" b="1" dirty="0"/>
          </a:p>
        </p:txBody>
      </p:sp>
      <p:sp>
        <p:nvSpPr>
          <p:cNvPr id="3" name="Content Placeholder 2">
            <a:extLst>
              <a:ext uri="{FF2B5EF4-FFF2-40B4-BE49-F238E27FC236}">
                <a16:creationId xmlns:a16="http://schemas.microsoft.com/office/drawing/2014/main" id="{24E8A864-7442-466D-E43D-27F4DFD70DD1}"/>
              </a:ext>
            </a:extLst>
          </p:cNvPr>
          <p:cNvSpPr>
            <a:spLocks noGrp="1"/>
          </p:cNvSpPr>
          <p:nvPr>
            <p:ph idx="1"/>
          </p:nvPr>
        </p:nvSpPr>
        <p:spPr>
          <a:xfrm>
            <a:off x="1295402" y="2556932"/>
            <a:ext cx="9601196" cy="3318936"/>
          </a:xfrm>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Project evaluation methods can be categorized using the traditional techniques or those that use discounted techniques.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main technique that </a:t>
            </a:r>
            <a:r>
              <a:rPr lang="en-GB" b="1" dirty="0">
                <a:effectLst/>
                <a:latin typeface="Times New Roman" panose="02020603050405020304" pitchFamily="18" charset="0"/>
                <a:ea typeface="Calibri" panose="020F0502020204030204" pitchFamily="34" charset="0"/>
                <a:cs typeface="Times New Roman" panose="02020603050405020304" pitchFamily="18" charset="0"/>
              </a:rPr>
              <a:t>does not use discounting is the payback period. </a:t>
            </a:r>
            <a:r>
              <a:rPr lang="en-GB" dirty="0">
                <a:effectLst/>
                <a:latin typeface="Times New Roman" panose="02020603050405020304" pitchFamily="18" charset="0"/>
                <a:ea typeface="Calibri" panose="020F0502020204030204" pitchFamily="34" charset="0"/>
                <a:cs typeface="Times New Roman" panose="02020603050405020304" pitchFamily="18" charset="0"/>
              </a:rPr>
              <a:t>The discounting techniques are; the </a:t>
            </a:r>
            <a:r>
              <a:rPr lang="en-GB" b="1" dirty="0">
                <a:effectLst/>
                <a:latin typeface="Times New Roman" panose="02020603050405020304" pitchFamily="18" charset="0"/>
                <a:ea typeface="Calibri" panose="020F0502020204030204" pitchFamily="34" charset="0"/>
                <a:cs typeface="Times New Roman" panose="02020603050405020304" pitchFamily="18" charset="0"/>
              </a:rPr>
              <a:t>net present value</a:t>
            </a:r>
            <a:r>
              <a:rPr lang="en-GB" dirty="0">
                <a:effectLst/>
                <a:latin typeface="Times New Roman" panose="02020603050405020304" pitchFamily="18" charset="0"/>
                <a:ea typeface="Calibri" panose="020F0502020204030204" pitchFamily="34" charset="0"/>
                <a:cs typeface="Times New Roman" panose="02020603050405020304" pitchFamily="18" charset="0"/>
              </a:rPr>
              <a:t>, the </a:t>
            </a:r>
            <a:r>
              <a:rPr lang="en-GB" b="1" dirty="0">
                <a:effectLst/>
                <a:latin typeface="Times New Roman" panose="02020603050405020304" pitchFamily="18" charset="0"/>
                <a:ea typeface="Calibri" panose="020F0502020204030204" pitchFamily="34" charset="0"/>
                <a:cs typeface="Times New Roman" panose="02020603050405020304" pitchFamily="18" charset="0"/>
              </a:rPr>
              <a:t>internal rate of return</a:t>
            </a:r>
            <a:r>
              <a:rPr lang="en-GB" dirty="0">
                <a:effectLst/>
                <a:latin typeface="Times New Roman" panose="02020603050405020304" pitchFamily="18" charset="0"/>
                <a:ea typeface="Calibri" panose="020F0502020204030204" pitchFamily="34" charset="0"/>
                <a:cs typeface="Times New Roman" panose="02020603050405020304" pitchFamily="18" charset="0"/>
              </a:rPr>
              <a:t> and the </a:t>
            </a:r>
            <a:r>
              <a:rPr lang="en-GB" b="1" dirty="0">
                <a:effectLst/>
                <a:latin typeface="Times New Roman" panose="02020603050405020304" pitchFamily="18" charset="0"/>
                <a:ea typeface="Calibri" panose="020F0502020204030204" pitchFamily="34" charset="0"/>
                <a:cs typeface="Times New Roman" panose="02020603050405020304" pitchFamily="18" charset="0"/>
              </a:rPr>
              <a:t>profitability index. </a:t>
            </a:r>
            <a:endParaRPr lang="en-GB" b="1"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1018466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F2BEF-EA64-BF0B-B01E-478CC6F5CBA8}"/>
              </a:ext>
            </a:extLst>
          </p:cNvPr>
          <p:cNvSpPr>
            <a:spLocks noGrp="1"/>
          </p:cNvSpPr>
          <p:nvPr>
            <p:ph type="title"/>
          </p:nvPr>
        </p:nvSpPr>
        <p:spPr/>
        <p:txBody>
          <a:bodyPr/>
          <a:lstStyle/>
          <a:p>
            <a:r>
              <a:rPr lang="en-US" sz="4400" b="1" dirty="0"/>
              <a:t>Project Evaluation Techniques</a:t>
            </a:r>
            <a:endParaRPr lang="LID4096" dirty="0"/>
          </a:p>
        </p:txBody>
      </p:sp>
      <p:sp>
        <p:nvSpPr>
          <p:cNvPr id="3" name="Content Placeholder 2">
            <a:extLst>
              <a:ext uri="{FF2B5EF4-FFF2-40B4-BE49-F238E27FC236}">
                <a16:creationId xmlns:a16="http://schemas.microsoft.com/office/drawing/2014/main" id="{B8126700-8F7D-59A9-CFA2-CFA3FB3C69AF}"/>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Once projects are evaluated, them management decision usually fall into the falling decision criteria. </a:t>
            </a:r>
          </a:p>
          <a:p>
            <a:r>
              <a:rPr lang="en-US" dirty="0">
                <a:effectLst/>
                <a:latin typeface="Times New Roman" panose="02020603050405020304" pitchFamily="18" charset="0"/>
                <a:ea typeface="Calibri" panose="020F0502020204030204" pitchFamily="34" charset="0"/>
              </a:rPr>
              <a:t>The management can either accept or reject a proposed project. This is done on the basis of the minimum return requirement.</a:t>
            </a:r>
            <a:endParaRPr lang="LID4096" dirty="0"/>
          </a:p>
        </p:txBody>
      </p:sp>
    </p:spTree>
    <p:extLst>
      <p:ext uri="{BB962C8B-B14F-4D97-AF65-F5344CB8AC3E}">
        <p14:creationId xmlns:p14="http://schemas.microsoft.com/office/powerpoint/2010/main" val="31320941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2A80-342F-EC04-8A70-F2CACAF95D9F}"/>
              </a:ext>
            </a:extLst>
          </p:cNvPr>
          <p:cNvSpPr>
            <a:spLocks noGrp="1"/>
          </p:cNvSpPr>
          <p:nvPr>
            <p:ph type="title"/>
          </p:nvPr>
        </p:nvSpPr>
        <p:spPr/>
        <p:txBody>
          <a:bodyPr/>
          <a:lstStyle/>
          <a:p>
            <a:r>
              <a:rPr lang="en-US" sz="4400" b="1" dirty="0"/>
              <a:t>Project Evaluation Techniques</a:t>
            </a:r>
            <a:endParaRPr lang="LID4096" dirty="0"/>
          </a:p>
        </p:txBody>
      </p:sp>
      <p:sp>
        <p:nvSpPr>
          <p:cNvPr id="3" name="Content Placeholder 2">
            <a:extLst>
              <a:ext uri="{FF2B5EF4-FFF2-40B4-BE49-F238E27FC236}">
                <a16:creationId xmlns:a16="http://schemas.microsoft.com/office/drawing/2014/main" id="{192FC1C3-0373-1467-2581-C3D6B37D5CE5}"/>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Additionally, the management can rank projects from the most viable to the least viable.</a:t>
            </a:r>
          </a:p>
          <a:p>
            <a:r>
              <a:rPr lang="en-US" dirty="0">
                <a:effectLst/>
                <a:latin typeface="Times New Roman" panose="02020603050405020304" pitchFamily="18" charset="0"/>
                <a:ea typeface="Calibri" panose="020F0502020204030204" pitchFamily="34" charset="0"/>
              </a:rPr>
              <a:t>Furthermore, the management may decide to allocate funds between various projects through rationing. The projects are usually scaled down to accommodate the lower levels of funds allocation.</a:t>
            </a:r>
            <a:endParaRPr lang="LID4096" dirty="0"/>
          </a:p>
        </p:txBody>
      </p:sp>
    </p:spTree>
    <p:extLst>
      <p:ext uri="{BB962C8B-B14F-4D97-AF65-F5344CB8AC3E}">
        <p14:creationId xmlns:p14="http://schemas.microsoft.com/office/powerpoint/2010/main" val="16367340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9ACFCB-5E0F-1846-0F19-7EE6822B85CB}"/>
              </a:ext>
            </a:extLst>
          </p:cNvPr>
          <p:cNvSpPr>
            <a:spLocks noGrp="1"/>
          </p:cNvSpPr>
          <p:nvPr>
            <p:ph type="title"/>
          </p:nvPr>
        </p:nvSpPr>
        <p:spPr/>
        <p:txBody>
          <a:bodyPr/>
          <a:lstStyle/>
          <a:p>
            <a:r>
              <a:rPr lang="en-US" b="1" dirty="0"/>
              <a:t>Payback Period</a:t>
            </a:r>
            <a:endParaRPr lang="LID4096" b="1" dirty="0"/>
          </a:p>
        </p:txBody>
      </p:sp>
      <p:sp>
        <p:nvSpPr>
          <p:cNvPr id="3" name="Content Placeholder 2">
            <a:extLst>
              <a:ext uri="{FF2B5EF4-FFF2-40B4-BE49-F238E27FC236}">
                <a16:creationId xmlns:a16="http://schemas.microsoft.com/office/drawing/2014/main" id="{41D32933-D60B-A405-71EB-13F7140E5E3D}"/>
              </a:ext>
            </a:extLst>
          </p:cNvPr>
          <p:cNvSpPr>
            <a:spLocks noGrp="1"/>
          </p:cNvSpPr>
          <p:nvPr>
            <p:ph idx="1"/>
          </p:nvPr>
        </p:nvSpPr>
        <p:spPr/>
        <p:txBody>
          <a:bodyPr/>
          <a:lstStyle/>
          <a:p>
            <a:r>
              <a:rPr lang="en-US" dirty="0">
                <a:effectLst/>
                <a:latin typeface="Times New Roman" panose="02020603050405020304" pitchFamily="18" charset="0"/>
                <a:ea typeface="Calibri" panose="020F0502020204030204" pitchFamily="34" charset="0"/>
              </a:rPr>
              <a:t>This refers to the period it takes before a project can recover back the initial cost of investment from the proposed cash inflows. </a:t>
            </a:r>
          </a:p>
          <a:p>
            <a:r>
              <a:rPr lang="en-US" dirty="0">
                <a:effectLst/>
                <a:latin typeface="Times New Roman" panose="02020603050405020304" pitchFamily="18" charset="0"/>
                <a:ea typeface="Calibri" panose="020F0502020204030204" pitchFamily="34" charset="0"/>
              </a:rPr>
              <a:t>Generally, the shorter period it takes to recoup back the cost of investment, the more the project will be considered viable</a:t>
            </a:r>
            <a:r>
              <a:rPr lang="en-US" sz="1800" dirty="0">
                <a:effectLst/>
                <a:latin typeface="Times New Roman" panose="02020603050405020304" pitchFamily="18" charset="0"/>
                <a:ea typeface="Calibri" panose="020F0502020204030204" pitchFamily="34" charset="0"/>
              </a:rPr>
              <a:t>.</a:t>
            </a:r>
            <a:endParaRPr lang="LID4096" dirty="0"/>
          </a:p>
        </p:txBody>
      </p:sp>
    </p:spTree>
    <p:extLst>
      <p:ext uri="{BB962C8B-B14F-4D97-AF65-F5344CB8AC3E}">
        <p14:creationId xmlns:p14="http://schemas.microsoft.com/office/powerpoint/2010/main" val="13183417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0BAEB-25A2-B1C3-5FEE-86A3D2C900AB}"/>
              </a:ext>
            </a:extLst>
          </p:cNvPr>
          <p:cNvSpPr>
            <a:spLocks noGrp="1"/>
          </p:cNvSpPr>
          <p:nvPr>
            <p:ph type="title"/>
          </p:nvPr>
        </p:nvSpPr>
        <p:spPr/>
        <p:txBody>
          <a:bodyPr/>
          <a:lstStyle/>
          <a:p>
            <a:r>
              <a:rPr lang="en-US" b="1" dirty="0"/>
              <a:t>Payback Period</a:t>
            </a:r>
            <a:endParaRPr lang="LID4096" dirty="0"/>
          </a:p>
        </p:txBody>
      </p:sp>
      <p:sp>
        <p:nvSpPr>
          <p:cNvPr id="3" name="Content Placeholder 2">
            <a:extLst>
              <a:ext uri="{FF2B5EF4-FFF2-40B4-BE49-F238E27FC236}">
                <a16:creationId xmlns:a16="http://schemas.microsoft.com/office/drawing/2014/main" id="{B1A803DD-F465-B324-151D-D9B328AE2DFA}"/>
              </a:ext>
            </a:extLst>
          </p:cNvPr>
          <p:cNvSpPr>
            <a:spLocks noGrp="1"/>
          </p:cNvSpPr>
          <p:nvPr>
            <p:ph idx="1"/>
          </p:nvPr>
        </p:nvSpPr>
        <p:spPr>
          <a:xfrm>
            <a:off x="1295402" y="2556932"/>
            <a:ext cx="9601196" cy="3318936"/>
          </a:xfrm>
        </p:spPr>
        <p:txBody>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It can be expressed as follows: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pic>
        <p:nvPicPr>
          <p:cNvPr id="5" name="Picture 4">
            <a:extLst>
              <a:ext uri="{FF2B5EF4-FFF2-40B4-BE49-F238E27FC236}">
                <a16:creationId xmlns:a16="http://schemas.microsoft.com/office/drawing/2014/main" id="{A9DEBED7-7CA2-CE9C-E111-0872AA8FED7D}"/>
              </a:ext>
            </a:extLst>
          </p:cNvPr>
          <p:cNvPicPr>
            <a:picLocks noChangeAspect="1"/>
          </p:cNvPicPr>
          <p:nvPr/>
        </p:nvPicPr>
        <p:blipFill>
          <a:blip r:embed="rId2"/>
          <a:stretch>
            <a:fillRect/>
          </a:stretch>
        </p:blipFill>
        <p:spPr>
          <a:xfrm>
            <a:off x="807956" y="3120272"/>
            <a:ext cx="10576087" cy="1904213"/>
          </a:xfrm>
          <a:prstGeom prst="rect">
            <a:avLst/>
          </a:prstGeom>
        </p:spPr>
      </p:pic>
    </p:spTree>
    <p:extLst>
      <p:ext uri="{BB962C8B-B14F-4D97-AF65-F5344CB8AC3E}">
        <p14:creationId xmlns:p14="http://schemas.microsoft.com/office/powerpoint/2010/main" val="21932408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4BB90-402A-13A4-F9E2-5784B065802F}"/>
              </a:ext>
            </a:extLst>
          </p:cNvPr>
          <p:cNvSpPr>
            <a:spLocks noGrp="1"/>
          </p:cNvSpPr>
          <p:nvPr>
            <p:ph type="title"/>
          </p:nvPr>
        </p:nvSpPr>
        <p:spPr/>
        <p:txBody>
          <a:bodyPr/>
          <a:lstStyle/>
          <a:p>
            <a:r>
              <a:rPr lang="en-US" b="1" dirty="0"/>
              <a:t>Payback Period</a:t>
            </a:r>
            <a:endParaRPr lang="LID4096" dirty="0"/>
          </a:p>
        </p:txBody>
      </p:sp>
      <p:sp>
        <p:nvSpPr>
          <p:cNvPr id="3" name="Content Placeholder 2">
            <a:extLst>
              <a:ext uri="{FF2B5EF4-FFF2-40B4-BE49-F238E27FC236}">
                <a16:creationId xmlns:a16="http://schemas.microsoft.com/office/drawing/2014/main" id="{4BCD1B27-D6B5-46F5-6121-E796DF9739FA}"/>
              </a:ext>
            </a:extLst>
          </p:cNvPr>
          <p:cNvSpPr>
            <a:spLocks noGrp="1"/>
          </p:cNvSpPr>
          <p:nvPr>
            <p:ph idx="1"/>
          </p:nvPr>
        </p:nvSpPr>
        <p:spPr/>
        <p:txBody>
          <a:bodyPr>
            <a:normAutofit/>
          </a:bodyPr>
          <a:lstStyle/>
          <a:p>
            <a:r>
              <a:rPr lang="en-US" dirty="0">
                <a:effectLst/>
                <a:latin typeface="Times New Roman" panose="02020603050405020304" pitchFamily="18" charset="0"/>
                <a:ea typeface="Calibri" panose="020F0502020204030204" pitchFamily="34" charset="0"/>
              </a:rPr>
              <a:t>Generally, the method factors in uncertainty in future cash inflows and also favors projects with substantial cash flows in the initial years. </a:t>
            </a:r>
          </a:p>
          <a:p>
            <a:r>
              <a:rPr lang="en-US" dirty="0">
                <a:effectLst/>
                <a:latin typeface="Times New Roman" panose="02020603050405020304" pitchFamily="18" charset="0"/>
                <a:ea typeface="Calibri" panose="020F0502020204030204" pitchFamily="34" charset="0"/>
              </a:rPr>
              <a:t>It is also simple and does not involve complex computations. </a:t>
            </a:r>
            <a:endParaRPr lang="LID4096" dirty="0"/>
          </a:p>
        </p:txBody>
      </p:sp>
    </p:spTree>
    <p:extLst>
      <p:ext uri="{BB962C8B-B14F-4D97-AF65-F5344CB8AC3E}">
        <p14:creationId xmlns:p14="http://schemas.microsoft.com/office/powerpoint/2010/main" val="102446065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07E6D-1B1C-95C3-7DF7-48DAE2C0428E}"/>
              </a:ext>
            </a:extLst>
          </p:cNvPr>
          <p:cNvSpPr>
            <a:spLocks noGrp="1"/>
          </p:cNvSpPr>
          <p:nvPr>
            <p:ph type="title"/>
          </p:nvPr>
        </p:nvSpPr>
        <p:spPr/>
        <p:txBody>
          <a:bodyPr/>
          <a:lstStyle/>
          <a:p>
            <a:r>
              <a:rPr lang="en-US" b="1" dirty="0"/>
              <a:t>Payback Period</a:t>
            </a:r>
            <a:endParaRPr lang="LID4096" dirty="0"/>
          </a:p>
        </p:txBody>
      </p:sp>
      <p:sp>
        <p:nvSpPr>
          <p:cNvPr id="3" name="Content Placeholder 2">
            <a:extLst>
              <a:ext uri="{FF2B5EF4-FFF2-40B4-BE49-F238E27FC236}">
                <a16:creationId xmlns:a16="http://schemas.microsoft.com/office/drawing/2014/main" id="{78C94412-1197-8C28-6132-2B8DB3B68162}"/>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On the flipside, the method ignores cash flows occurring after the investment cost has been recouped.</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 It also ignores the time value of money and does not evaluate the projects on discounted future cash inflows.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9219628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9F56C-F1C6-7845-EAB3-E4A913D5A4F2}"/>
              </a:ext>
            </a:extLst>
          </p:cNvPr>
          <p:cNvSpPr>
            <a:spLocks noGrp="1"/>
          </p:cNvSpPr>
          <p:nvPr>
            <p:ph type="title"/>
          </p:nvPr>
        </p:nvSpPr>
        <p:spPr/>
        <p:txBody>
          <a:bodyPr>
            <a:normAutofit fontScale="90000"/>
          </a:bodyPr>
          <a:lstStyle/>
          <a:p>
            <a:r>
              <a:rPr lang="en-US" b="1" dirty="0"/>
              <a:t>Payback Period: </a:t>
            </a:r>
            <a:br>
              <a:rPr lang="en-US" b="1" dirty="0"/>
            </a:br>
            <a:r>
              <a:rPr lang="en-US" b="1" dirty="0"/>
              <a:t>Practical Example I</a:t>
            </a:r>
            <a:endParaRPr lang="LID4096" dirty="0"/>
          </a:p>
        </p:txBody>
      </p:sp>
      <p:sp>
        <p:nvSpPr>
          <p:cNvPr id="3" name="Content Placeholder 2">
            <a:extLst>
              <a:ext uri="{FF2B5EF4-FFF2-40B4-BE49-F238E27FC236}">
                <a16:creationId xmlns:a16="http://schemas.microsoft.com/office/drawing/2014/main" id="{D5502924-B981-023B-BE3A-17BE16F32BA3}"/>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Horizons Ltd is considering investing in a new packaging machine that has an initial cost of USD 125,000. The estimated revenues to be earned if this machine is deployed as follows.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pic>
        <p:nvPicPr>
          <p:cNvPr id="5" name="Picture 4">
            <a:extLst>
              <a:ext uri="{FF2B5EF4-FFF2-40B4-BE49-F238E27FC236}">
                <a16:creationId xmlns:a16="http://schemas.microsoft.com/office/drawing/2014/main" id="{2A4CE170-9AE5-9AEC-8E7D-76D0CE107B5D}"/>
              </a:ext>
            </a:extLst>
          </p:cNvPr>
          <p:cNvPicPr>
            <a:picLocks noChangeAspect="1"/>
          </p:cNvPicPr>
          <p:nvPr/>
        </p:nvPicPr>
        <p:blipFill>
          <a:blip r:embed="rId2"/>
          <a:stretch>
            <a:fillRect/>
          </a:stretch>
        </p:blipFill>
        <p:spPr>
          <a:xfrm>
            <a:off x="2762053" y="3897194"/>
            <a:ext cx="7400042" cy="1683473"/>
          </a:xfrm>
          <a:prstGeom prst="rect">
            <a:avLst/>
          </a:prstGeom>
        </p:spPr>
      </p:pic>
    </p:spTree>
    <p:extLst>
      <p:ext uri="{BB962C8B-B14F-4D97-AF65-F5344CB8AC3E}">
        <p14:creationId xmlns:p14="http://schemas.microsoft.com/office/powerpoint/2010/main" val="33622715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84A7F2-6989-48BD-C85A-76534896A5A4}"/>
              </a:ext>
            </a:extLst>
          </p:cNvPr>
          <p:cNvSpPr>
            <a:spLocks noGrp="1"/>
          </p:cNvSpPr>
          <p:nvPr>
            <p:ph type="title"/>
          </p:nvPr>
        </p:nvSpPr>
        <p:spPr/>
        <p:txBody>
          <a:bodyPr>
            <a:normAutofit fontScale="90000"/>
          </a:bodyPr>
          <a:lstStyle/>
          <a:p>
            <a:r>
              <a:rPr lang="en-US" b="1" dirty="0"/>
              <a:t>Payback Period: </a:t>
            </a:r>
            <a:br>
              <a:rPr lang="en-US" b="1" dirty="0"/>
            </a:br>
            <a:r>
              <a:rPr lang="en-US" b="1" dirty="0"/>
              <a:t>Practical Example I- Solution</a:t>
            </a:r>
            <a:endParaRPr lang="LID4096" dirty="0"/>
          </a:p>
        </p:txBody>
      </p:sp>
      <p:sp>
        <p:nvSpPr>
          <p:cNvPr id="3" name="Content Placeholder 2">
            <a:extLst>
              <a:ext uri="{FF2B5EF4-FFF2-40B4-BE49-F238E27FC236}">
                <a16:creationId xmlns:a16="http://schemas.microsoft.com/office/drawing/2014/main" id="{1B599B49-5EA4-D560-EB34-E1B5F456EDC2}"/>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first step is to compute the cumulative value of future cash inflows. We can see that the initial cost of 125,000 is recovered during the course of year 3. The actual payback period will be computed as follows:</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pic>
        <p:nvPicPr>
          <p:cNvPr id="5" name="Picture 4">
            <a:extLst>
              <a:ext uri="{FF2B5EF4-FFF2-40B4-BE49-F238E27FC236}">
                <a16:creationId xmlns:a16="http://schemas.microsoft.com/office/drawing/2014/main" id="{08959535-4341-25FD-53C4-3853C12CA46B}"/>
              </a:ext>
            </a:extLst>
          </p:cNvPr>
          <p:cNvPicPr>
            <a:picLocks noChangeAspect="1"/>
          </p:cNvPicPr>
          <p:nvPr/>
        </p:nvPicPr>
        <p:blipFill>
          <a:blip r:embed="rId2"/>
          <a:stretch>
            <a:fillRect/>
          </a:stretch>
        </p:blipFill>
        <p:spPr>
          <a:xfrm>
            <a:off x="1866507" y="3886777"/>
            <a:ext cx="8163613" cy="2071487"/>
          </a:xfrm>
          <a:prstGeom prst="rect">
            <a:avLst/>
          </a:prstGeom>
        </p:spPr>
      </p:pic>
    </p:spTree>
    <p:extLst>
      <p:ext uri="{BB962C8B-B14F-4D97-AF65-F5344CB8AC3E}">
        <p14:creationId xmlns:p14="http://schemas.microsoft.com/office/powerpoint/2010/main" val="116691899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474C52-CF6B-FD48-88EE-9673B6EA055F}"/>
              </a:ext>
            </a:extLst>
          </p:cNvPr>
          <p:cNvSpPr>
            <a:spLocks noGrp="1"/>
          </p:cNvSpPr>
          <p:nvPr>
            <p:ph type="title"/>
          </p:nvPr>
        </p:nvSpPr>
        <p:spPr/>
        <p:txBody>
          <a:bodyPr/>
          <a:lstStyle/>
          <a:p>
            <a:r>
              <a:rPr lang="en-US" sz="4000" b="1" dirty="0"/>
              <a:t>Net Present Value</a:t>
            </a:r>
            <a:endParaRPr lang="LID4096" sz="4000" b="1" dirty="0"/>
          </a:p>
        </p:txBody>
      </p:sp>
      <p:sp>
        <p:nvSpPr>
          <p:cNvPr id="3" name="Content Placeholder 2">
            <a:extLst>
              <a:ext uri="{FF2B5EF4-FFF2-40B4-BE49-F238E27FC236}">
                <a16:creationId xmlns:a16="http://schemas.microsoft.com/office/drawing/2014/main" id="{327463AE-6454-8779-CEA1-247C2A4EEF3F}"/>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present value method evaluates projects on the basis of the net present value of all future cash inflows less all the cash outflows.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If a project has a higher NPV, then it is considered to be of better value compared to the one with a lower NPV.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2907468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FAC60-9580-8DBD-52C3-60581D11C6CC}"/>
              </a:ext>
            </a:extLst>
          </p:cNvPr>
          <p:cNvSpPr>
            <a:spLocks noGrp="1"/>
          </p:cNvSpPr>
          <p:nvPr>
            <p:ph type="title"/>
          </p:nvPr>
        </p:nvSpPr>
        <p:spPr/>
        <p:txBody>
          <a:bodyPr>
            <a:normAutofit fontScale="90000"/>
          </a:bodyPr>
          <a:lstStyle/>
          <a:p>
            <a:pPr marL="0" marR="0">
              <a:lnSpc>
                <a:spcPct val="150000"/>
              </a:lnSpc>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b="1" dirty="0"/>
              <a:t>NPV Formula</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21032E29-F838-6CEA-E508-74C5C24A095A}"/>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discounting rate is a risk adjusted return that takes into account the future value of money, inflation costs and the cost of borrowing.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 rate can be the average cost of capital or bank interest of obtaining the funds. The formula can be calculated as follows (next slide):</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281729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07DB04-20A1-A6CA-65B8-B993A8FB510F}"/>
              </a:ext>
            </a:extLst>
          </p:cNvPr>
          <p:cNvSpPr>
            <a:spLocks noGrp="1"/>
          </p:cNvSpPr>
          <p:nvPr>
            <p:ph type="title"/>
          </p:nvPr>
        </p:nvSpPr>
        <p:spPr/>
        <p:txBody>
          <a:bodyPr/>
          <a:lstStyle/>
          <a:p>
            <a:r>
              <a:rPr lang="en-US" b="1" dirty="0"/>
              <a:t>NPV Formula</a:t>
            </a:r>
            <a:endParaRPr lang="LID4096" dirty="0"/>
          </a:p>
        </p:txBody>
      </p:sp>
      <p:sp>
        <p:nvSpPr>
          <p:cNvPr id="3" name="Content Placeholder 2">
            <a:extLst>
              <a:ext uri="{FF2B5EF4-FFF2-40B4-BE49-F238E27FC236}">
                <a16:creationId xmlns:a16="http://schemas.microsoft.com/office/drawing/2014/main" id="{7ECD071E-B2F3-B9B3-E998-3557C3048B5C}"/>
              </a:ext>
            </a:extLst>
          </p:cNvPr>
          <p:cNvSpPr>
            <a:spLocks noGrp="1"/>
          </p:cNvSpPr>
          <p:nvPr>
            <p:ph idx="1"/>
          </p:nvPr>
        </p:nvSpPr>
        <p:spPr/>
        <p:txBody>
          <a:bodyPr/>
          <a:lstStyle/>
          <a:p>
            <a:r>
              <a:rPr lang="en-US" dirty="0"/>
              <a:t>Formula of NPV:</a:t>
            </a:r>
            <a:endParaRPr lang="LID4096" dirty="0"/>
          </a:p>
        </p:txBody>
      </p:sp>
      <p:pic>
        <p:nvPicPr>
          <p:cNvPr id="5" name="Picture 4">
            <a:extLst>
              <a:ext uri="{FF2B5EF4-FFF2-40B4-BE49-F238E27FC236}">
                <a16:creationId xmlns:a16="http://schemas.microsoft.com/office/drawing/2014/main" id="{3676DFB0-CB08-95AC-F89E-563BEF199485}"/>
              </a:ext>
            </a:extLst>
          </p:cNvPr>
          <p:cNvPicPr>
            <a:picLocks noChangeAspect="1"/>
          </p:cNvPicPr>
          <p:nvPr/>
        </p:nvPicPr>
        <p:blipFill>
          <a:blip r:embed="rId2"/>
          <a:stretch>
            <a:fillRect/>
          </a:stretch>
        </p:blipFill>
        <p:spPr>
          <a:xfrm>
            <a:off x="2014550" y="3381183"/>
            <a:ext cx="7506522" cy="1670434"/>
          </a:xfrm>
          <a:prstGeom prst="rect">
            <a:avLst/>
          </a:prstGeom>
        </p:spPr>
      </p:pic>
    </p:spTree>
    <p:extLst>
      <p:ext uri="{BB962C8B-B14F-4D97-AF65-F5344CB8AC3E}">
        <p14:creationId xmlns:p14="http://schemas.microsoft.com/office/powerpoint/2010/main" val="42849903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DDA259-2BAF-D74F-F221-4F0A1CF817C9}"/>
              </a:ext>
            </a:extLst>
          </p:cNvPr>
          <p:cNvSpPr>
            <a:spLocks noGrp="1"/>
          </p:cNvSpPr>
          <p:nvPr>
            <p:ph type="title"/>
          </p:nvPr>
        </p:nvSpPr>
        <p:spPr/>
        <p:txBody>
          <a:bodyPr/>
          <a:lstStyle/>
          <a:p>
            <a:r>
              <a:rPr lang="en-US" b="1" dirty="0"/>
              <a:t>NPV Formula</a:t>
            </a:r>
            <a:endParaRPr lang="LID4096" dirty="0"/>
          </a:p>
        </p:txBody>
      </p:sp>
      <mc:AlternateContent xmlns:mc="http://schemas.openxmlformats.org/markup-compatibility/2006">
        <mc:Choice xmlns:a14="http://schemas.microsoft.com/office/drawing/2010/main" Requires="a14">
          <p:sp>
            <p:nvSpPr>
              <p:cNvPr id="3" name="Content Placeholder 2">
                <a:extLst>
                  <a:ext uri="{FF2B5EF4-FFF2-40B4-BE49-F238E27FC236}">
                    <a16:creationId xmlns:a16="http://schemas.microsoft.com/office/drawing/2014/main" id="{BAD0968B-801D-490C-238A-EA345958BA4F}"/>
                  </a:ext>
                </a:extLst>
              </p:cNvPr>
              <p:cNvSpPr>
                <a:spLocks noGrp="1"/>
              </p:cNvSpPr>
              <p:nvPr>
                <p:ph idx="1"/>
              </p:nvPr>
            </p:nvSpPr>
            <p:spPr/>
            <p:txBody>
              <a:bodyPr/>
              <a:lstStyle/>
              <a:p>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Where </a:t>
                </a:r>
                <a14:m>
                  <m:oMath xmlns:m="http://schemas.openxmlformats.org/officeDocument/2006/math">
                    <m:sSub>
                      <m:sSubPr>
                        <m:ctrlPr>
                          <a:rPr lang="ar-AE"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i="1">
                            <a:effectLst/>
                            <a:latin typeface="Cambria Math" panose="02040503050406030204" pitchFamily="18" charset="0"/>
                            <a:ea typeface="Calibri" panose="020F0502020204030204" pitchFamily="34" charset="0"/>
                            <a:cs typeface="Times New Roman" panose="02020603050405020304" pitchFamily="18" charset="0"/>
                          </a:rPr>
                          <m:t>𝐶𝐹</m:t>
                        </m:r>
                      </m:e>
                      <m:sub>
                        <m:r>
                          <a:rPr lang="ar-AE" i="1">
                            <a:effectLst/>
                            <a:latin typeface="Cambria Math" panose="02040503050406030204" pitchFamily="18" charset="0"/>
                            <a:ea typeface="Calibri" panose="020F0502020204030204" pitchFamily="34" charset="0"/>
                            <a:cs typeface="Times New Roman" panose="02020603050405020304" pitchFamily="18" charset="0"/>
                          </a:rPr>
                          <m:t>𝑛</m:t>
                        </m:r>
                      </m:sub>
                    </m:sSub>
                  </m:oMath>
                </a14:m>
                <a:r>
                  <a:rPr lang="ar-AE"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are the future cash inflows, </a:t>
                </a:r>
                <a14:m>
                  <m:oMath xmlns:m="http://schemas.openxmlformats.org/officeDocument/2006/math">
                    <m:r>
                      <a:rPr lang="en-US" i="1">
                        <a:effectLst/>
                        <a:latin typeface="Cambria Math" panose="02040503050406030204" pitchFamily="18" charset="0"/>
                        <a:ea typeface="Calibri" panose="020F0502020204030204" pitchFamily="34" charset="0"/>
                        <a:cs typeface="Times New Roman" panose="02020603050405020304" pitchFamily="18" charset="0"/>
                      </a:rPr>
                      <m:t>𝑟</m:t>
                    </m:r>
                  </m:oMath>
                </a14:m>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is the interest rate, </a:t>
                </a:r>
                <a14:m>
                  <m:oMath xmlns:m="http://schemas.openxmlformats.org/officeDocument/2006/math">
                    <m:r>
                      <a:rPr lang="en-US" i="1">
                        <a:effectLst/>
                        <a:latin typeface="Cambria Math" panose="02040503050406030204" pitchFamily="18" charset="0"/>
                        <a:ea typeface="Times New Roman" panose="02020603050405020304" pitchFamily="18" charset="0"/>
                        <a:cs typeface="Times New Roman" panose="02020603050405020304" pitchFamily="18" charset="0"/>
                      </a:rPr>
                      <m:t>𝑛</m:t>
                    </m:r>
                  </m:oMath>
                </a14:m>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 is the time period and </a:t>
                </a:r>
                <a14:m>
                  <m:oMath xmlns:m="http://schemas.openxmlformats.org/officeDocument/2006/math">
                    <m:sSub>
                      <m:sSubPr>
                        <m:ctrlPr>
                          <a:rPr lang="ar-AE" i="1">
                            <a:effectLst/>
                            <a:latin typeface="Cambria Math" panose="02040503050406030204" pitchFamily="18" charset="0"/>
                            <a:ea typeface="Calibri" panose="020F0502020204030204" pitchFamily="34" charset="0"/>
                            <a:cs typeface="Times New Roman" panose="02020603050405020304" pitchFamily="18" charset="0"/>
                          </a:rPr>
                        </m:ctrlPr>
                      </m:sSubPr>
                      <m:e>
                        <m:r>
                          <a:rPr lang="ar-AE" i="1">
                            <a:effectLst/>
                            <a:latin typeface="Cambria Math" panose="02040503050406030204" pitchFamily="18" charset="0"/>
                            <a:ea typeface="Calibri" panose="020F0502020204030204" pitchFamily="34" charset="0"/>
                            <a:cs typeface="Times New Roman" panose="02020603050405020304" pitchFamily="18" charset="0"/>
                          </a:rPr>
                          <m:t>𝐼</m:t>
                        </m:r>
                      </m:e>
                      <m:sub>
                        <m:r>
                          <a:rPr lang="ar-AE" i="1">
                            <a:effectLst/>
                            <a:latin typeface="Cambria Math" panose="02040503050406030204" pitchFamily="18" charset="0"/>
                            <a:ea typeface="Calibri" panose="020F0502020204030204" pitchFamily="34" charset="0"/>
                            <a:cs typeface="Times New Roman" panose="02020603050405020304" pitchFamily="18" charset="0"/>
                          </a:rPr>
                          <m:t>0</m:t>
                        </m:r>
                      </m:sub>
                    </m:sSub>
                  </m:oMath>
                </a14:m>
                <a:r>
                  <a:rPr lang="ar-AE"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is the total cash outflow at the inception of the project. </a:t>
                </a:r>
              </a:p>
              <a:p>
                <a:r>
                  <a:rPr lang="en-US" dirty="0">
                    <a:effectLst/>
                    <a:latin typeface="Times New Roman" panose="02020603050405020304" pitchFamily="18" charset="0"/>
                    <a:ea typeface="Times New Roman" panose="02020603050405020304" pitchFamily="18" charset="0"/>
                    <a:cs typeface="Times New Roman" panose="02020603050405020304" pitchFamily="18" charset="0"/>
                  </a:rPr>
                  <a:t>If there are other fixed costs such as upgrade costs in subsequent years of the project, these are discounted and added to the initial cost outlay of the project</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mc:Choice>
        <mc:Fallback>
          <p:sp>
            <p:nvSpPr>
              <p:cNvPr id="3" name="Content Placeholder 2">
                <a:extLst>
                  <a:ext uri="{FF2B5EF4-FFF2-40B4-BE49-F238E27FC236}">
                    <a16:creationId xmlns:a16="http://schemas.microsoft.com/office/drawing/2014/main" id="{BAD0968B-801D-490C-238A-EA345958BA4F}"/>
                  </a:ext>
                </a:extLst>
              </p:cNvPr>
              <p:cNvSpPr>
                <a:spLocks noGrp="1" noRot="1" noChangeAspect="1" noMove="1" noResize="1" noEditPoints="1" noAdjustHandles="1" noChangeArrowheads="1" noChangeShapeType="1" noTextEdit="1"/>
              </p:cNvSpPr>
              <p:nvPr>
                <p:ph idx="1"/>
              </p:nvPr>
            </p:nvSpPr>
            <p:spPr>
              <a:blipFill>
                <a:blip r:embed="rId2"/>
                <a:stretch>
                  <a:fillRect l="-1144" t="-2569"/>
                </a:stretch>
              </a:blipFill>
            </p:spPr>
            <p:txBody>
              <a:bodyPr/>
              <a:lstStyle/>
              <a:p>
                <a:r>
                  <a:rPr lang="LID4096">
                    <a:noFill/>
                  </a:rPr>
                  <a:t> </a:t>
                </a:r>
              </a:p>
            </p:txBody>
          </p:sp>
        </mc:Fallback>
      </mc:AlternateContent>
    </p:spTree>
    <p:extLst>
      <p:ext uri="{BB962C8B-B14F-4D97-AF65-F5344CB8AC3E}">
        <p14:creationId xmlns:p14="http://schemas.microsoft.com/office/powerpoint/2010/main" val="234499543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CAB19-B2B9-B594-DADE-72A53A1ECDA5}"/>
              </a:ext>
            </a:extLst>
          </p:cNvPr>
          <p:cNvSpPr>
            <a:spLocks noGrp="1"/>
          </p:cNvSpPr>
          <p:nvPr>
            <p:ph type="title"/>
          </p:nvPr>
        </p:nvSpPr>
        <p:spPr/>
        <p:txBody>
          <a:bodyPr>
            <a:normAutofit fontScale="90000"/>
          </a:bodyPr>
          <a:lstStyle/>
          <a:p>
            <a:b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br>
            <a:b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br>
            <a:r>
              <a:rPr lang="en-US" sz="4900" b="1" dirty="0"/>
              <a:t>Steps in Calculating NPV</a:t>
            </a:r>
            <a:br>
              <a:rPr lang="en-US" sz="4900" b="1" dirty="0"/>
            </a:br>
            <a:endParaRPr lang="LID4096" sz="4900" b="1" dirty="0"/>
          </a:p>
        </p:txBody>
      </p:sp>
      <p:sp>
        <p:nvSpPr>
          <p:cNvPr id="3" name="Content Placeholder 2">
            <a:extLst>
              <a:ext uri="{FF2B5EF4-FFF2-40B4-BE49-F238E27FC236}">
                <a16:creationId xmlns:a16="http://schemas.microsoft.com/office/drawing/2014/main" id="{0F58296D-1394-BDCE-0174-5DA740E0A16E}"/>
              </a:ext>
            </a:extLst>
          </p:cNvPr>
          <p:cNvSpPr>
            <a:spLocks noGrp="1"/>
          </p:cNvSpPr>
          <p:nvPr>
            <p:ph idx="1"/>
          </p:nvPr>
        </p:nvSpPr>
        <p:spPr/>
        <p:txBody>
          <a:bodyPr>
            <a:normAutofit/>
          </a:bodyPr>
          <a:lstStyle/>
          <a:p>
            <a:r>
              <a:rPr lang="en-US" sz="2800" dirty="0">
                <a:effectLst/>
                <a:latin typeface="Times New Roman" panose="02020603050405020304" pitchFamily="18" charset="0"/>
                <a:ea typeface="Times New Roman" panose="02020603050405020304" pitchFamily="18" charset="0"/>
              </a:rPr>
              <a:t>The first step in calculating NPV is to determine the cash onflows and outflows of the future project. </a:t>
            </a:r>
          </a:p>
          <a:p>
            <a:r>
              <a:rPr lang="en-US" sz="2800" dirty="0">
                <a:effectLst/>
                <a:latin typeface="Times New Roman" panose="02020603050405020304" pitchFamily="18" charset="0"/>
                <a:ea typeface="Times New Roman" panose="02020603050405020304" pitchFamily="18" charset="0"/>
              </a:rPr>
              <a:t>Then, the future cash inflows are discounted to the present value using the appropriate discounting rate. </a:t>
            </a:r>
            <a:endParaRPr lang="LID4096" sz="2800" dirty="0"/>
          </a:p>
        </p:txBody>
      </p:sp>
    </p:spTree>
    <p:extLst>
      <p:ext uri="{BB962C8B-B14F-4D97-AF65-F5344CB8AC3E}">
        <p14:creationId xmlns:p14="http://schemas.microsoft.com/office/powerpoint/2010/main" val="16362146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441FF0-2C6A-1237-D148-EAC34E7A0D76}"/>
              </a:ext>
            </a:extLst>
          </p:cNvPr>
          <p:cNvSpPr>
            <a:spLocks noGrp="1"/>
          </p:cNvSpPr>
          <p:nvPr>
            <p:ph type="title"/>
          </p:nvPr>
        </p:nvSpPr>
        <p:spPr/>
        <p:txBody>
          <a:bodyPr>
            <a:normAutofit fontScale="90000"/>
          </a:bodyPr>
          <a:lstStyle/>
          <a:p>
            <a:br>
              <a:rPr lang="en-US" sz="4400" b="1" dirty="0"/>
            </a:br>
            <a:r>
              <a:rPr lang="en-US" sz="4400" b="1" dirty="0"/>
              <a:t>Steps in Calculating NPV</a:t>
            </a:r>
            <a:br>
              <a:rPr lang="en-US" sz="4400" b="1" dirty="0"/>
            </a:br>
            <a:endParaRPr lang="LID4096" dirty="0"/>
          </a:p>
        </p:txBody>
      </p:sp>
      <p:sp>
        <p:nvSpPr>
          <p:cNvPr id="3" name="Content Placeholder 2">
            <a:extLst>
              <a:ext uri="{FF2B5EF4-FFF2-40B4-BE49-F238E27FC236}">
                <a16:creationId xmlns:a16="http://schemas.microsoft.com/office/drawing/2014/main" id="{20E220BC-B7C0-219C-9236-A909317ED4BD}"/>
              </a:ext>
            </a:extLst>
          </p:cNvPr>
          <p:cNvSpPr>
            <a:spLocks noGrp="1"/>
          </p:cNvSpPr>
          <p:nvPr>
            <p:ph idx="1"/>
          </p:nvPr>
        </p:nvSpPr>
        <p:spPr/>
        <p:txBody>
          <a:bodyPr/>
          <a:lstStyle/>
          <a:p>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This rate can be the prevailing interest rate, average cost of capital or expected rate of return. Once the total cost outlay (cash outflow) is determined, the cash outflows are subtracted from the cash inflows. If the amount is positive, the project is viable.</a:t>
            </a:r>
          </a:p>
          <a:p>
            <a:r>
              <a:rPr lang="en-GB" dirty="0">
                <a:effectLst/>
                <a:latin typeface="Times New Roman" panose="02020603050405020304" pitchFamily="18" charset="0"/>
                <a:ea typeface="Times New Roman" panose="02020603050405020304" pitchFamily="18" charset="0"/>
                <a:cs typeface="Times New Roman" panose="02020603050405020304" pitchFamily="18" charset="0"/>
              </a:rPr>
              <a:t> If it is negative, the project is rejected unless there are compelling reasons to accept.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7323346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3A85D8-AFE6-FB5E-4A00-C88AF1D6003F}"/>
              </a:ext>
            </a:extLst>
          </p:cNvPr>
          <p:cNvSpPr>
            <a:spLocks noGrp="1"/>
          </p:cNvSpPr>
          <p:nvPr>
            <p:ph type="title"/>
          </p:nvPr>
        </p:nvSpPr>
        <p:spPr/>
        <p:txBody>
          <a:bodyPr>
            <a:normAutofit fontScale="90000"/>
          </a:bodyPr>
          <a:lstStyle/>
          <a:p>
            <a:br>
              <a:rPr lang="en-GB" sz="1800" b="1" dirty="0">
                <a:effectLst/>
                <a:latin typeface="Times New Roman" panose="02020603050405020304" pitchFamily="18" charset="0"/>
                <a:ea typeface="Calibri" panose="020F0502020204030204" pitchFamily="34" charset="0"/>
                <a:cs typeface="Times New Roman" panose="02020603050405020304" pitchFamily="18" charset="0"/>
              </a:rPr>
            </a:br>
            <a:br>
              <a:rPr lang="en-GB" sz="1800" b="1" dirty="0">
                <a:effectLst/>
                <a:latin typeface="Times New Roman" panose="02020603050405020304" pitchFamily="18" charset="0"/>
                <a:ea typeface="Calibri" panose="020F0502020204030204" pitchFamily="34" charset="0"/>
                <a:cs typeface="Times New Roman" panose="02020603050405020304" pitchFamily="18" charset="0"/>
              </a:rPr>
            </a:br>
            <a:r>
              <a:rPr lang="en-GB" b="1" dirty="0"/>
              <a:t>Merits and Demerits of NPV</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LID4096" dirty="0"/>
          </a:p>
        </p:txBody>
      </p:sp>
      <p:sp>
        <p:nvSpPr>
          <p:cNvPr id="3" name="Content Placeholder 2">
            <a:extLst>
              <a:ext uri="{FF2B5EF4-FFF2-40B4-BE49-F238E27FC236}">
                <a16:creationId xmlns:a16="http://schemas.microsoft.com/office/drawing/2014/main" id="{033C0F90-035E-0FB8-AF14-90B669D90470}"/>
              </a:ext>
            </a:extLst>
          </p:cNvPr>
          <p:cNvSpPr>
            <a:spLocks noGrp="1"/>
          </p:cNvSpPr>
          <p:nvPr>
            <p:ph idx="1"/>
          </p:nvPr>
        </p:nvSpPr>
        <p:spPr/>
        <p:txBody>
          <a:bodyPr>
            <a:normAutofit/>
          </a:bodyPr>
          <a:lstStyle/>
          <a:p>
            <a:r>
              <a:rPr lang="en-US" sz="2800" dirty="0">
                <a:effectLst/>
                <a:latin typeface="Times New Roman" panose="02020603050405020304" pitchFamily="18" charset="0"/>
                <a:ea typeface="Calibri" panose="020F0502020204030204" pitchFamily="34" charset="0"/>
              </a:rPr>
              <a:t>The method aligns with the shareholder goal of maximizing wealth because it assumes that a higher NPV is usually better. </a:t>
            </a:r>
          </a:p>
          <a:p>
            <a:r>
              <a:rPr lang="en-US" sz="2800" dirty="0">
                <a:effectLst/>
                <a:latin typeface="Times New Roman" panose="02020603050405020304" pitchFamily="18" charset="0"/>
                <a:ea typeface="Calibri" panose="020F0502020204030204" pitchFamily="34" charset="0"/>
              </a:rPr>
              <a:t>It also takes into account the time value of money and considers the entire duration the project will be in existence. </a:t>
            </a:r>
            <a:endParaRPr lang="LID4096" sz="2800" dirty="0"/>
          </a:p>
        </p:txBody>
      </p:sp>
    </p:spTree>
    <p:extLst>
      <p:ext uri="{BB962C8B-B14F-4D97-AF65-F5344CB8AC3E}">
        <p14:creationId xmlns:p14="http://schemas.microsoft.com/office/powerpoint/2010/main" val="18164031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7FCA5-9ECE-AE40-7F34-E41A2BFFD7B2}"/>
              </a:ext>
            </a:extLst>
          </p:cNvPr>
          <p:cNvSpPr>
            <a:spLocks noGrp="1"/>
          </p:cNvSpPr>
          <p:nvPr>
            <p:ph type="title"/>
          </p:nvPr>
        </p:nvSpPr>
        <p:spPr/>
        <p:txBody>
          <a:bodyPr/>
          <a:lstStyle/>
          <a:p>
            <a:r>
              <a:rPr lang="en-GB" b="1" dirty="0"/>
              <a:t>Merits and Demerits of NPV</a:t>
            </a:r>
            <a:endParaRPr lang="LID4096" dirty="0"/>
          </a:p>
        </p:txBody>
      </p:sp>
      <p:sp>
        <p:nvSpPr>
          <p:cNvPr id="3" name="Content Placeholder 2">
            <a:extLst>
              <a:ext uri="{FF2B5EF4-FFF2-40B4-BE49-F238E27FC236}">
                <a16:creationId xmlns:a16="http://schemas.microsoft.com/office/drawing/2014/main" id="{7BB61A0A-8817-443E-98A7-2365E169FA42}"/>
              </a:ext>
            </a:extLst>
          </p:cNvPr>
          <p:cNvSpPr>
            <a:spLocks noGrp="1"/>
          </p:cNvSpPr>
          <p:nvPr>
            <p:ph idx="1"/>
          </p:nvPr>
        </p:nvSpPr>
        <p:spPr/>
        <p:txBody>
          <a:bodyPr/>
          <a:lstStyle/>
          <a:p>
            <a:r>
              <a:rPr lang="en-GB" sz="2800" dirty="0">
                <a:effectLst/>
                <a:latin typeface="Times New Roman" panose="02020603050405020304" pitchFamily="18" charset="0"/>
                <a:ea typeface="Calibri" panose="020F0502020204030204" pitchFamily="34" charset="0"/>
                <a:cs typeface="Times New Roman" panose="02020603050405020304" pitchFamily="18" charset="0"/>
              </a:rPr>
              <a:t>However, NPV does not adequately compare two mutually exclusive projects, it only examines one project at ago.</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88676570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67DDB-6E38-B3DF-C34E-6ED658B54371}"/>
              </a:ext>
            </a:extLst>
          </p:cNvPr>
          <p:cNvSpPr>
            <a:spLocks noGrp="1"/>
          </p:cNvSpPr>
          <p:nvPr>
            <p:ph type="title"/>
          </p:nvPr>
        </p:nvSpPr>
        <p:spPr/>
        <p:txBody>
          <a:bodyPr/>
          <a:lstStyle/>
          <a:p>
            <a:r>
              <a:rPr lang="en-US" dirty="0"/>
              <a:t>NPV: Practical Example II</a:t>
            </a:r>
            <a:endParaRPr lang="LID4096" dirty="0"/>
          </a:p>
        </p:txBody>
      </p:sp>
      <p:sp>
        <p:nvSpPr>
          <p:cNvPr id="3" name="Content Placeholder 2">
            <a:extLst>
              <a:ext uri="{FF2B5EF4-FFF2-40B4-BE49-F238E27FC236}">
                <a16:creationId xmlns:a16="http://schemas.microsoft.com/office/drawing/2014/main" id="{4EFE98B2-BA27-7899-8309-D555FB6EBB1D}"/>
              </a:ext>
            </a:extLst>
          </p:cNvPr>
          <p:cNvSpPr>
            <a:spLocks noGrp="1"/>
          </p:cNvSpPr>
          <p:nvPr>
            <p:ph idx="1"/>
          </p:nvPr>
        </p:nvSpPr>
        <p:spPr>
          <a:xfrm>
            <a:off x="1465083" y="2556932"/>
            <a:ext cx="9601196" cy="3318936"/>
          </a:xfrm>
        </p:spPr>
        <p:txBody>
          <a:bodyPr/>
          <a:lstStyle/>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Let us use the same example we used in practical example I; Horizons Ltd is considering investing in a new packaging machine that has an initial cost of USD 125,000. </a:t>
            </a:r>
          </a:p>
          <a:p>
            <a:r>
              <a:rPr lang="en-GB" sz="2000" dirty="0">
                <a:effectLst/>
                <a:latin typeface="Times New Roman" panose="02020603050405020304" pitchFamily="18" charset="0"/>
                <a:ea typeface="Calibri" panose="020F0502020204030204" pitchFamily="34" charset="0"/>
                <a:cs typeface="Times New Roman" panose="02020603050405020304" pitchFamily="18" charset="0"/>
              </a:rPr>
              <a:t>The prevailing rate of interest is 14.5%. The estimated revenues to be earned if this machine is deployed as follows.</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pic>
        <p:nvPicPr>
          <p:cNvPr id="5" name="Picture 4">
            <a:extLst>
              <a:ext uri="{FF2B5EF4-FFF2-40B4-BE49-F238E27FC236}">
                <a16:creationId xmlns:a16="http://schemas.microsoft.com/office/drawing/2014/main" id="{AC2EE117-ECC3-A76B-3507-BE31DCBBC2C0}"/>
              </a:ext>
            </a:extLst>
          </p:cNvPr>
          <p:cNvPicPr>
            <a:picLocks noChangeAspect="1"/>
          </p:cNvPicPr>
          <p:nvPr/>
        </p:nvPicPr>
        <p:blipFill>
          <a:blip r:embed="rId2"/>
          <a:stretch>
            <a:fillRect/>
          </a:stretch>
        </p:blipFill>
        <p:spPr>
          <a:xfrm>
            <a:off x="2903455" y="4216399"/>
            <a:ext cx="6212264" cy="1533951"/>
          </a:xfrm>
          <a:prstGeom prst="rect">
            <a:avLst/>
          </a:prstGeom>
        </p:spPr>
      </p:pic>
    </p:spTree>
    <p:extLst>
      <p:ext uri="{BB962C8B-B14F-4D97-AF65-F5344CB8AC3E}">
        <p14:creationId xmlns:p14="http://schemas.microsoft.com/office/powerpoint/2010/main" val="341572286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1D0D6-2638-010D-A1D0-E75268B8A516}"/>
              </a:ext>
            </a:extLst>
          </p:cNvPr>
          <p:cNvSpPr>
            <a:spLocks noGrp="1"/>
          </p:cNvSpPr>
          <p:nvPr>
            <p:ph type="title"/>
          </p:nvPr>
        </p:nvSpPr>
        <p:spPr/>
        <p:txBody>
          <a:bodyPr>
            <a:normAutofit fontScale="90000"/>
          </a:bodyPr>
          <a:lstStyle/>
          <a:p>
            <a:r>
              <a:rPr lang="en-US" b="1" dirty="0"/>
              <a:t>NPV: Practical Example II:</a:t>
            </a:r>
            <a:br>
              <a:rPr lang="en-US" b="1" dirty="0"/>
            </a:br>
            <a:r>
              <a:rPr lang="en-US" b="1" dirty="0"/>
              <a:t>Solution</a:t>
            </a:r>
            <a:endParaRPr lang="LID4096" b="1" dirty="0"/>
          </a:p>
        </p:txBody>
      </p:sp>
      <p:sp>
        <p:nvSpPr>
          <p:cNvPr id="3" name="Content Placeholder 2">
            <a:extLst>
              <a:ext uri="{FF2B5EF4-FFF2-40B4-BE49-F238E27FC236}">
                <a16:creationId xmlns:a16="http://schemas.microsoft.com/office/drawing/2014/main" id="{2AFBAC88-ED42-6425-7F4C-974F3E82B15E}"/>
              </a:ext>
            </a:extLst>
          </p:cNvPr>
          <p:cNvSpPr>
            <a:spLocks noGrp="1"/>
          </p:cNvSpPr>
          <p:nvPr>
            <p:ph idx="1"/>
          </p:nvPr>
        </p:nvSpPr>
        <p:spPr/>
        <p:txBody>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We need to discount the future cash onflows to the present value and then compare these to the initial cost and subtract to get the NPV. This is shown as follows: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pic>
        <p:nvPicPr>
          <p:cNvPr id="7" name="Picture 6">
            <a:extLst>
              <a:ext uri="{FF2B5EF4-FFF2-40B4-BE49-F238E27FC236}">
                <a16:creationId xmlns:a16="http://schemas.microsoft.com/office/drawing/2014/main" id="{58A5A9AE-4286-CBCA-C97B-2E6853E865CB}"/>
              </a:ext>
            </a:extLst>
          </p:cNvPr>
          <p:cNvPicPr>
            <a:picLocks noChangeAspect="1"/>
          </p:cNvPicPr>
          <p:nvPr/>
        </p:nvPicPr>
        <p:blipFill>
          <a:blip r:embed="rId2"/>
          <a:stretch>
            <a:fillRect/>
          </a:stretch>
        </p:blipFill>
        <p:spPr>
          <a:xfrm>
            <a:off x="1693246" y="3509942"/>
            <a:ext cx="8063495" cy="1412915"/>
          </a:xfrm>
          <a:prstGeom prst="rect">
            <a:avLst/>
          </a:prstGeom>
        </p:spPr>
      </p:pic>
    </p:spTree>
    <p:extLst>
      <p:ext uri="{BB962C8B-B14F-4D97-AF65-F5344CB8AC3E}">
        <p14:creationId xmlns:p14="http://schemas.microsoft.com/office/powerpoint/2010/main" val="189891737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8201F8-E59B-E231-B740-253DB200D80D}"/>
              </a:ext>
            </a:extLst>
          </p:cNvPr>
          <p:cNvSpPr>
            <a:spLocks noGrp="1"/>
          </p:cNvSpPr>
          <p:nvPr>
            <p:ph type="title"/>
          </p:nvPr>
        </p:nvSpPr>
        <p:spPr/>
        <p:txBody>
          <a:bodyPr>
            <a:normAutofit fontScale="90000"/>
          </a:bodyPr>
          <a:lstStyle/>
          <a:p>
            <a:r>
              <a:rPr lang="en-US" b="1" dirty="0"/>
              <a:t>NPV: Practical Example II:</a:t>
            </a:r>
            <a:br>
              <a:rPr lang="en-US" b="1" dirty="0"/>
            </a:br>
            <a:r>
              <a:rPr lang="en-US" b="1" dirty="0"/>
              <a:t>Solution</a:t>
            </a:r>
            <a:endParaRPr lang="LID4096" dirty="0"/>
          </a:p>
        </p:txBody>
      </p:sp>
      <p:pic>
        <p:nvPicPr>
          <p:cNvPr id="5" name="Content Placeholder 4">
            <a:extLst>
              <a:ext uri="{FF2B5EF4-FFF2-40B4-BE49-F238E27FC236}">
                <a16:creationId xmlns:a16="http://schemas.microsoft.com/office/drawing/2014/main" id="{CEF7B72F-8B5F-7C6F-294A-EEDD8A64EB47}"/>
              </a:ext>
            </a:extLst>
          </p:cNvPr>
          <p:cNvPicPr>
            <a:picLocks noGrp="1" noChangeAspect="1"/>
          </p:cNvPicPr>
          <p:nvPr>
            <p:ph idx="1"/>
          </p:nvPr>
        </p:nvPicPr>
        <p:blipFill>
          <a:blip r:embed="rId2"/>
          <a:stretch>
            <a:fillRect/>
          </a:stretch>
        </p:blipFill>
        <p:spPr>
          <a:xfrm>
            <a:off x="1932495" y="2797404"/>
            <a:ext cx="8408709" cy="2396765"/>
          </a:xfrm>
        </p:spPr>
      </p:pic>
    </p:spTree>
    <p:extLst>
      <p:ext uri="{BB962C8B-B14F-4D97-AF65-F5344CB8AC3E}">
        <p14:creationId xmlns:p14="http://schemas.microsoft.com/office/powerpoint/2010/main" val="22570863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BD551F-5C61-3CD0-FDD1-5F8E560CEE00}"/>
              </a:ext>
            </a:extLst>
          </p:cNvPr>
          <p:cNvSpPr>
            <a:spLocks noGrp="1"/>
          </p:cNvSpPr>
          <p:nvPr>
            <p:ph type="title"/>
          </p:nvPr>
        </p:nvSpPr>
        <p:spPr/>
        <p:txBody>
          <a:bodyPr/>
          <a:lstStyle/>
          <a:p>
            <a:r>
              <a:rPr lang="en-US" dirty="0"/>
              <a:t>Profitability Index</a:t>
            </a:r>
            <a:endParaRPr lang="LID4096" dirty="0"/>
          </a:p>
        </p:txBody>
      </p:sp>
      <p:sp>
        <p:nvSpPr>
          <p:cNvPr id="3" name="Content Placeholder 2">
            <a:extLst>
              <a:ext uri="{FF2B5EF4-FFF2-40B4-BE49-F238E27FC236}">
                <a16:creationId xmlns:a16="http://schemas.microsoft.com/office/drawing/2014/main" id="{4A578D9A-B75A-D777-208F-E4578DAEE5E7}"/>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PI is an alternative more refined version of NPV and instead of subtracting, division is used.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It is also used to compare two projects on the basis of profitability. A rule of the thumb is, if the PI is higher or &gt; 1, then the project is acceptable. A value of &lt; 1 is a basis for rejecting the project.</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4381226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72E442-E3F1-DDAC-5DF6-DC52B60C2108}"/>
              </a:ext>
            </a:extLst>
          </p:cNvPr>
          <p:cNvSpPr>
            <a:spLocks noGrp="1"/>
          </p:cNvSpPr>
          <p:nvPr>
            <p:ph type="title"/>
          </p:nvPr>
        </p:nvSpPr>
        <p:spPr/>
        <p:txBody>
          <a:bodyPr/>
          <a:lstStyle/>
          <a:p>
            <a:r>
              <a:rPr lang="en-US" dirty="0"/>
              <a:t>Profitability Index</a:t>
            </a:r>
            <a:endParaRPr lang="LID4096" dirty="0"/>
          </a:p>
        </p:txBody>
      </p:sp>
      <p:sp>
        <p:nvSpPr>
          <p:cNvPr id="3" name="Content Placeholder 2">
            <a:extLst>
              <a:ext uri="{FF2B5EF4-FFF2-40B4-BE49-F238E27FC236}">
                <a16:creationId xmlns:a16="http://schemas.microsoft.com/office/drawing/2014/main" id="{216D5215-2DB0-8769-6A31-C45390347B4E}"/>
              </a:ext>
            </a:extLst>
          </p:cNvPr>
          <p:cNvSpPr>
            <a:spLocks noGrp="1"/>
          </p:cNvSpPr>
          <p:nvPr>
            <p:ph idx="1"/>
          </p:nvPr>
        </p:nvSpPr>
        <p:spPr/>
        <p:txBody>
          <a:bodyPr/>
          <a:lstStyle/>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If we use the same example we had in project II, the PI can be calculated as follows: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The PI &gt; 1, hence the project is viable and should be considered.</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pic>
        <p:nvPicPr>
          <p:cNvPr id="5" name="Picture 4">
            <a:extLst>
              <a:ext uri="{FF2B5EF4-FFF2-40B4-BE49-F238E27FC236}">
                <a16:creationId xmlns:a16="http://schemas.microsoft.com/office/drawing/2014/main" id="{DE5FDCA6-69CA-AC14-FF84-31B2EDFAC92C}"/>
              </a:ext>
            </a:extLst>
          </p:cNvPr>
          <p:cNvPicPr>
            <a:picLocks noChangeAspect="1"/>
          </p:cNvPicPr>
          <p:nvPr/>
        </p:nvPicPr>
        <p:blipFill>
          <a:blip r:embed="rId2"/>
          <a:stretch>
            <a:fillRect/>
          </a:stretch>
        </p:blipFill>
        <p:spPr>
          <a:xfrm>
            <a:off x="1674692" y="3583759"/>
            <a:ext cx="8506256" cy="2147738"/>
          </a:xfrm>
          <a:prstGeom prst="rect">
            <a:avLst/>
          </a:prstGeom>
        </p:spPr>
      </p:pic>
    </p:spTree>
    <p:extLst>
      <p:ext uri="{BB962C8B-B14F-4D97-AF65-F5344CB8AC3E}">
        <p14:creationId xmlns:p14="http://schemas.microsoft.com/office/powerpoint/2010/main" val="219064046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EC243F-43EC-6CF1-43A5-53E02555B029}"/>
              </a:ext>
            </a:extLst>
          </p:cNvPr>
          <p:cNvSpPr>
            <a:spLocks noGrp="1"/>
          </p:cNvSpPr>
          <p:nvPr>
            <p:ph type="title"/>
          </p:nvPr>
        </p:nvSpPr>
        <p:spPr/>
        <p:txBody>
          <a:bodyPr>
            <a:normAutofit fontScale="90000"/>
          </a:bodyPr>
          <a:lstStyle/>
          <a:p>
            <a:br>
              <a:rPr lang="en-GB" dirty="0"/>
            </a:br>
            <a:r>
              <a:rPr lang="en-GB" dirty="0"/>
              <a:t>Merits and Demerits of NPV</a:t>
            </a:r>
            <a:br>
              <a:rPr lang="en-GB" dirty="0"/>
            </a:br>
            <a:endParaRPr lang="LID4096" dirty="0"/>
          </a:p>
        </p:txBody>
      </p:sp>
      <p:sp>
        <p:nvSpPr>
          <p:cNvPr id="3" name="Content Placeholder 2">
            <a:extLst>
              <a:ext uri="{FF2B5EF4-FFF2-40B4-BE49-F238E27FC236}">
                <a16:creationId xmlns:a16="http://schemas.microsoft.com/office/drawing/2014/main" id="{E872AD94-65C7-A181-B64C-C9D2D63B2948}"/>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PI technique is great evaluating mutually exclusive projects and also uses profits which is a far much greater tool.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However, it becomes only useful if it is employed together with NPV.</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37107979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9E3A25-1C4C-CC46-8D88-D5100705E1FD}"/>
              </a:ext>
            </a:extLst>
          </p:cNvPr>
          <p:cNvSpPr>
            <a:spLocks noGrp="1"/>
          </p:cNvSpPr>
          <p:nvPr>
            <p:ph type="title"/>
          </p:nvPr>
        </p:nvSpPr>
        <p:spPr/>
        <p:txBody>
          <a:bodyPr/>
          <a:lstStyle/>
          <a:p>
            <a:r>
              <a:rPr lang="en-US" sz="4000" dirty="0"/>
              <a:t>Internal Rate of Return (IRR)</a:t>
            </a:r>
            <a:endParaRPr lang="LID4096" sz="4000" dirty="0"/>
          </a:p>
        </p:txBody>
      </p:sp>
      <p:sp>
        <p:nvSpPr>
          <p:cNvPr id="3" name="Content Placeholder 2">
            <a:extLst>
              <a:ext uri="{FF2B5EF4-FFF2-40B4-BE49-F238E27FC236}">
                <a16:creationId xmlns:a16="http://schemas.microsoft.com/office/drawing/2014/main" id="{D6A7D5CB-2A87-B751-38EA-7099C5924DE3}"/>
              </a:ext>
            </a:extLst>
          </p:cNvPr>
          <p:cNvSpPr>
            <a:spLocks noGrp="1"/>
          </p:cNvSpPr>
          <p:nvPr>
            <p:ph idx="1"/>
          </p:nvPr>
        </p:nvSpPr>
        <p:spPr/>
        <p:txBody>
          <a:bodyPr/>
          <a:lstStyle/>
          <a:p>
            <a:r>
              <a:rPr lang="en-GB" dirty="0">
                <a:effectLst/>
                <a:latin typeface="Times New Roman" panose="02020603050405020304" pitchFamily="18" charset="0"/>
                <a:ea typeface="Calibri" panose="020F0502020204030204" pitchFamily="34" charset="0"/>
                <a:cs typeface="Times New Roman" panose="02020603050405020304" pitchFamily="18" charset="0"/>
              </a:rPr>
              <a:t>The IRR is the value which matches the present value of future cash inflows with the cash outflow. The NPV at the IRR is equal to zero. </a:t>
            </a:r>
          </a:p>
          <a:p>
            <a:r>
              <a:rPr lang="en-GB" dirty="0">
                <a:effectLst/>
                <a:latin typeface="Times New Roman" panose="02020603050405020304" pitchFamily="18" charset="0"/>
                <a:ea typeface="Calibri" panose="020F0502020204030204" pitchFamily="34" charset="0"/>
                <a:cs typeface="Times New Roman" panose="02020603050405020304" pitchFamily="18" charset="0"/>
              </a:rPr>
              <a:t>Therefore, this function below can be used to express the IRR.</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273143914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A89F79-50F1-ECB3-A836-B9A0C0458CFC}"/>
              </a:ext>
            </a:extLst>
          </p:cNvPr>
          <p:cNvSpPr>
            <a:spLocks noGrp="1"/>
          </p:cNvSpPr>
          <p:nvPr>
            <p:ph type="title"/>
          </p:nvPr>
        </p:nvSpPr>
        <p:spPr/>
        <p:txBody>
          <a:bodyPr/>
          <a:lstStyle/>
          <a:p>
            <a:r>
              <a:rPr lang="en-US" sz="4400" dirty="0"/>
              <a:t>Internal Rate of Return (IRR)</a:t>
            </a:r>
            <a:endParaRPr lang="LID4096" dirty="0"/>
          </a:p>
        </p:txBody>
      </p:sp>
      <p:sp>
        <p:nvSpPr>
          <p:cNvPr id="3" name="Content Placeholder 2">
            <a:extLst>
              <a:ext uri="{FF2B5EF4-FFF2-40B4-BE49-F238E27FC236}">
                <a16:creationId xmlns:a16="http://schemas.microsoft.com/office/drawing/2014/main" id="{47F22497-B242-51D5-991D-932438389001}"/>
              </a:ext>
            </a:extLst>
          </p:cNvPr>
          <p:cNvSpPr>
            <a:spLocks noGrp="1"/>
          </p:cNvSpPr>
          <p:nvPr>
            <p:ph idx="1"/>
          </p:nvPr>
        </p:nvSpPr>
        <p:spPr/>
        <p:txBody>
          <a:bodyPr/>
          <a:lstStyle/>
          <a:p>
            <a:r>
              <a:rPr lang="en-GB" sz="2000" dirty="0">
                <a:effectLst/>
                <a:latin typeface="Times New Roman" panose="02020603050405020304" pitchFamily="18" charset="0"/>
                <a:ea typeface="Times New Roman" panose="02020603050405020304" pitchFamily="18" charset="0"/>
                <a:cs typeface="Times New Roman" panose="02020603050405020304" pitchFamily="18" charset="0"/>
              </a:rPr>
              <a:t>Generally, the rule for accepting or rejecting IRR is that the cost of capital should be lower than the project’s IRR. As a rule of the thumb, a project with a higher IRR is considered to be better than that with a lower IRR.</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pic>
        <p:nvPicPr>
          <p:cNvPr id="9" name="Picture 8">
            <a:extLst>
              <a:ext uri="{FF2B5EF4-FFF2-40B4-BE49-F238E27FC236}">
                <a16:creationId xmlns:a16="http://schemas.microsoft.com/office/drawing/2014/main" id="{4D083100-496B-71D5-9209-1C63E01DC2C1}"/>
              </a:ext>
            </a:extLst>
          </p:cNvPr>
          <p:cNvPicPr>
            <a:picLocks noChangeAspect="1"/>
          </p:cNvPicPr>
          <p:nvPr/>
        </p:nvPicPr>
        <p:blipFill>
          <a:blip r:embed="rId2"/>
          <a:stretch>
            <a:fillRect/>
          </a:stretch>
        </p:blipFill>
        <p:spPr>
          <a:xfrm>
            <a:off x="3326729" y="3695308"/>
            <a:ext cx="5086053" cy="1313692"/>
          </a:xfrm>
          <a:prstGeom prst="rect">
            <a:avLst/>
          </a:prstGeom>
        </p:spPr>
      </p:pic>
    </p:spTree>
    <p:extLst>
      <p:ext uri="{BB962C8B-B14F-4D97-AF65-F5344CB8AC3E}">
        <p14:creationId xmlns:p14="http://schemas.microsoft.com/office/powerpoint/2010/main" val="273151174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A88B74-46DB-0CFB-353C-145239687DF5}"/>
              </a:ext>
            </a:extLst>
          </p:cNvPr>
          <p:cNvSpPr>
            <a:spLocks noGrp="1"/>
          </p:cNvSpPr>
          <p:nvPr>
            <p:ph type="title"/>
          </p:nvPr>
        </p:nvSpPr>
        <p:spPr/>
        <p:txBody>
          <a:bodyPr>
            <a:normAutofit fontScale="90000"/>
          </a:bodyPr>
          <a:lstStyle/>
          <a:p>
            <a:pPr marL="0" marR="0">
              <a:lnSpc>
                <a:spcPct val="150000"/>
              </a:lnSpc>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br>
              <a:rPr lang="en-US" sz="1800" dirty="0">
                <a:effectLst/>
                <a:latin typeface="Calibri" panose="020F0502020204030204" pitchFamily="34" charset="0"/>
                <a:ea typeface="Calibri" panose="020F0502020204030204" pitchFamily="34" charset="0"/>
                <a:cs typeface="Times New Roman" panose="02020603050405020304" pitchFamily="18" charset="0"/>
              </a:rPr>
            </a:br>
            <a:r>
              <a:rPr lang="en-US" sz="4900" dirty="0"/>
              <a:t>Capital Rationing</a:t>
            </a:r>
            <a:br>
              <a:rPr lang="en-US" sz="4900" dirty="0"/>
            </a:br>
            <a:endParaRPr lang="LID4096" sz="4900" dirty="0"/>
          </a:p>
        </p:txBody>
      </p:sp>
      <p:sp>
        <p:nvSpPr>
          <p:cNvPr id="3" name="Content Placeholder 2">
            <a:extLst>
              <a:ext uri="{FF2B5EF4-FFF2-40B4-BE49-F238E27FC236}">
                <a16:creationId xmlns:a16="http://schemas.microsoft.com/office/drawing/2014/main" id="{BC3B150F-9C5B-9BED-E92B-458263047380}"/>
              </a:ext>
            </a:extLst>
          </p:cNvPr>
          <p:cNvSpPr>
            <a:spLocks noGrp="1"/>
          </p:cNvSpPr>
          <p:nvPr>
            <p:ph idx="1"/>
          </p:nvPr>
        </p:nvSpPr>
        <p:spPr/>
        <p:txBody>
          <a:bodyPr>
            <a:normAutofit/>
          </a:bodyPr>
          <a:lstStyle/>
          <a:p>
            <a:r>
              <a:rPr lang="en-US" dirty="0">
                <a:effectLst/>
                <a:latin typeface="Times New Roman" panose="02020603050405020304" pitchFamily="18" charset="0"/>
                <a:ea typeface="Times New Roman" panose="02020603050405020304" pitchFamily="18" charset="0"/>
              </a:rPr>
              <a:t>Since the projects and costs of long-term projects may be more than the funds available to the firm, capital rationing therefore becomes necessary.</a:t>
            </a:r>
          </a:p>
          <a:p>
            <a:r>
              <a:rPr lang="en-US" dirty="0">
                <a:effectLst/>
                <a:latin typeface="Times New Roman" panose="02020603050405020304" pitchFamily="18" charset="0"/>
                <a:ea typeface="Times New Roman" panose="02020603050405020304" pitchFamily="18" charset="0"/>
              </a:rPr>
              <a:t> The projects are prioritized based on those with the highest returns to those with the lowest. </a:t>
            </a:r>
            <a:endParaRPr lang="LID4096" dirty="0"/>
          </a:p>
        </p:txBody>
      </p:sp>
    </p:spTree>
    <p:extLst>
      <p:ext uri="{BB962C8B-B14F-4D97-AF65-F5344CB8AC3E}">
        <p14:creationId xmlns:p14="http://schemas.microsoft.com/office/powerpoint/2010/main" val="234939157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025DB-A4E6-903A-60CE-C0A546BC09BC}"/>
              </a:ext>
            </a:extLst>
          </p:cNvPr>
          <p:cNvSpPr>
            <a:spLocks noGrp="1"/>
          </p:cNvSpPr>
          <p:nvPr>
            <p:ph type="title"/>
          </p:nvPr>
        </p:nvSpPr>
        <p:spPr/>
        <p:txBody>
          <a:bodyPr/>
          <a:lstStyle/>
          <a:p>
            <a:r>
              <a:rPr lang="en-US" b="1" dirty="0"/>
              <a:t>REFERENCES</a:t>
            </a:r>
            <a:endParaRPr lang="LID4096" dirty="0"/>
          </a:p>
        </p:txBody>
      </p:sp>
      <p:sp>
        <p:nvSpPr>
          <p:cNvPr id="3" name="Content Placeholder 2">
            <a:extLst>
              <a:ext uri="{FF2B5EF4-FFF2-40B4-BE49-F238E27FC236}">
                <a16:creationId xmlns:a16="http://schemas.microsoft.com/office/drawing/2014/main" id="{C6AB4270-DD96-86D5-0BDF-4F8BB484D05C}"/>
              </a:ext>
            </a:extLst>
          </p:cNvPr>
          <p:cNvSpPr>
            <a:spLocks noGrp="1"/>
          </p:cNvSpPr>
          <p:nvPr>
            <p:ph idx="1"/>
          </p:nvPr>
        </p:nvSpPr>
        <p:spPr/>
        <p:txBody>
          <a:bodyPr/>
          <a:lstStyle/>
          <a:p>
            <a:pPr marL="304800" marR="0" indent="-304800">
              <a:lnSpc>
                <a:spcPct val="150000"/>
              </a:lnSpc>
              <a:spcBef>
                <a:spcPts val="0"/>
              </a:spcBef>
              <a:spcAft>
                <a:spcPts val="800"/>
              </a:spcAft>
            </a:pP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Calvet</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de la Torre, R., Goyal,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Marmol</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M., &amp; Juan, A. A. (2020). Modern optimization and simulation methods in managerial and business economics: a review.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Administrative Sciences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10</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47.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Balogh, A.,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Baranyi</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D. M., &amp; </a:t>
            </a:r>
            <a:r>
              <a:rPr lang="en-GB" sz="1800" dirty="0" err="1">
                <a:effectLst/>
                <a:latin typeface="Times New Roman" panose="02020603050405020304" pitchFamily="18" charset="0"/>
                <a:ea typeface="Calibri" panose="020F0502020204030204" pitchFamily="34" charset="0"/>
                <a:cs typeface="Times New Roman" panose="02020603050405020304" pitchFamily="18" charset="0"/>
              </a:rPr>
              <a:t>Trautmann</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L. (2022). New Challenges in the Education of Managerial Economics. </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Köz</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a:t>
            </a:r>
            <a:r>
              <a:rPr lang="en-GB" sz="1800" i="1" dirty="0" err="1">
                <a:effectLst/>
                <a:latin typeface="Times New Roman" panose="02020603050405020304" pitchFamily="18" charset="0"/>
                <a:ea typeface="Calibri" panose="020F0502020204030204" pitchFamily="34" charset="0"/>
                <a:cs typeface="Times New Roman" panose="02020603050405020304" pitchFamily="18" charset="0"/>
              </a:rPr>
              <a:t>gazdaság</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-Review of Economic Theory and Policy</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17</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(3), 19-38.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Coles, J. L., &amp; Li, Z. (2020). Managerial attributes, incentives, and performance.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The Review of Corporate Finance Studies</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1800" i="1" dirty="0">
                <a:effectLst/>
                <a:latin typeface="Times New Roman" panose="02020603050405020304" pitchFamily="18" charset="0"/>
                <a:ea typeface="Calibri" panose="020F0502020204030204" pitchFamily="34" charset="0"/>
                <a:cs typeface="Times New Roman" panose="02020603050405020304" pitchFamily="18" charset="0"/>
              </a:rPr>
              <a:t>9</a:t>
            </a: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(2), 256-301.s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406633707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024F2-681C-CAA0-A6BB-19559380796D}"/>
              </a:ext>
            </a:extLst>
          </p:cNvPr>
          <p:cNvSpPr>
            <a:spLocks noGrp="1"/>
          </p:cNvSpPr>
          <p:nvPr>
            <p:ph type="title"/>
          </p:nvPr>
        </p:nvSpPr>
        <p:spPr/>
        <p:txBody>
          <a:bodyPr/>
          <a:lstStyle/>
          <a:p>
            <a:r>
              <a:rPr lang="en-US" dirty="0"/>
              <a:t>REFERENCES</a:t>
            </a:r>
            <a:endParaRPr lang="LID4096" dirty="0"/>
          </a:p>
        </p:txBody>
      </p:sp>
      <p:sp>
        <p:nvSpPr>
          <p:cNvPr id="3" name="Content Placeholder 2">
            <a:extLst>
              <a:ext uri="{FF2B5EF4-FFF2-40B4-BE49-F238E27FC236}">
                <a16:creationId xmlns:a16="http://schemas.microsoft.com/office/drawing/2014/main" id="{F50CA8A0-1EA8-D197-80C4-75F6F854A1BD}"/>
              </a:ext>
            </a:extLst>
          </p:cNvPr>
          <p:cNvSpPr>
            <a:spLocks noGrp="1"/>
          </p:cNvSpPr>
          <p:nvPr>
            <p:ph idx="1"/>
          </p:nvPr>
        </p:nvSpPr>
        <p:spPr/>
        <p:txBody>
          <a:bodyPr>
            <a:normAutofit fontScale="92500" lnSpcReduction="20000"/>
          </a:bodyPr>
          <a:lstStyle/>
          <a:p>
            <a:pPr marL="0" marR="0" indent="0" algn="ctr">
              <a:lnSpc>
                <a:spcPct val="150000"/>
              </a:lnSpc>
              <a:spcBef>
                <a:spcPts val="0"/>
              </a:spcBef>
              <a:spcAft>
                <a:spcPts val="800"/>
              </a:spcAf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Brian T,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ShorFroeb</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L. M., McCann, M., &amp; Ward, M. R. (2014). Managerial Economics; A Problem Solving Approach, Third Edition.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Connelly, B. L.,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Certo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S. T., Ireland, R. D., &amp;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Reutzel</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C. R. (2011). Signaling theory: A review and assessment.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Journal of Management</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37</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(1), 39–67. https://doi.org/10.1177/0149206310388419</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304800" marR="0" indent="-304800">
              <a:lnSpc>
                <a:spcPct val="150000"/>
              </a:lnSpc>
              <a:spcBef>
                <a:spcPts val="0"/>
              </a:spcBef>
              <a:spcAft>
                <a:spcPts val="80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Thomas, C. R., Maurice, S. C., Viera Valencia, L. F., &amp; Garcia </a:t>
            </a:r>
            <a:r>
              <a:rPr lang="en-US" sz="1800" dirty="0" err="1">
                <a:effectLst/>
                <a:latin typeface="Times New Roman" panose="02020603050405020304" pitchFamily="18" charset="0"/>
                <a:ea typeface="Calibri" panose="020F0502020204030204" pitchFamily="34" charset="0"/>
                <a:cs typeface="Times New Roman" panose="02020603050405020304" pitchFamily="18" charset="0"/>
              </a:rPr>
              <a:t>Giraldo</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D. (2016). Managerial economics : foundations of business analysis and strategy. In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Angewandte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effectLst/>
                <a:latin typeface="Times New Roman" panose="02020603050405020304" pitchFamily="18" charset="0"/>
                <a:ea typeface="Calibri" panose="020F0502020204030204" pitchFamily="34" charset="0"/>
                <a:cs typeface="Times New Roman" panose="02020603050405020304" pitchFamily="18" charset="0"/>
              </a:rPr>
              <a:t>Chemie</a:t>
            </a:r>
            <a:r>
              <a:rPr lang="en-US" sz="1800" i="1" dirty="0">
                <a:effectLst/>
                <a:latin typeface="Times New Roman" panose="02020603050405020304" pitchFamily="18" charset="0"/>
                <a:ea typeface="Calibri" panose="020F0502020204030204" pitchFamily="34" charset="0"/>
                <a:cs typeface="Times New Roman" panose="02020603050405020304" pitchFamily="18" charset="0"/>
              </a:rPr>
              <a:t> International Edition, 6(11), 951–952.</a:t>
            </a: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(Vol. 2).</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LID4096" dirty="0"/>
          </a:p>
        </p:txBody>
      </p:sp>
    </p:spTree>
    <p:extLst>
      <p:ext uri="{BB962C8B-B14F-4D97-AF65-F5344CB8AC3E}">
        <p14:creationId xmlns:p14="http://schemas.microsoft.com/office/powerpoint/2010/main" val="198545145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E660C-AFF1-3EEC-A10D-DB4C4349E62C}"/>
              </a:ext>
            </a:extLst>
          </p:cNvPr>
          <p:cNvSpPr>
            <a:spLocks noGrp="1"/>
          </p:cNvSpPr>
          <p:nvPr>
            <p:ph type="ctrTitle"/>
          </p:nvPr>
        </p:nvSpPr>
        <p:spPr/>
        <p:txBody>
          <a:bodyPr/>
          <a:lstStyle/>
          <a:p>
            <a:r>
              <a:rPr lang="en-US" dirty="0"/>
              <a:t>Thank You</a:t>
            </a:r>
            <a:endParaRPr lang="LID4096" dirty="0"/>
          </a:p>
        </p:txBody>
      </p:sp>
      <p:sp>
        <p:nvSpPr>
          <p:cNvPr id="3" name="Subtitle 2">
            <a:extLst>
              <a:ext uri="{FF2B5EF4-FFF2-40B4-BE49-F238E27FC236}">
                <a16:creationId xmlns:a16="http://schemas.microsoft.com/office/drawing/2014/main" id="{F3EA4885-57D5-F0E7-A862-41D751AD2CB5}"/>
              </a:ext>
            </a:extLst>
          </p:cNvPr>
          <p:cNvSpPr>
            <a:spLocks noGrp="1"/>
          </p:cNvSpPr>
          <p:nvPr>
            <p:ph type="subTitle" idx="1"/>
          </p:nvPr>
        </p:nvSpPr>
        <p:spPr/>
        <p:txBody>
          <a:bodyPr>
            <a:normAutofit/>
          </a:bodyPr>
          <a:lstStyle/>
          <a:p>
            <a:r>
              <a:rPr lang="en-US" sz="3200" dirty="0"/>
              <a:t>End of Lecture 12</a:t>
            </a:r>
          </a:p>
          <a:p>
            <a:endParaRPr lang="LID4096" sz="3200" dirty="0"/>
          </a:p>
        </p:txBody>
      </p:sp>
    </p:spTree>
    <p:extLst>
      <p:ext uri="{BB962C8B-B14F-4D97-AF65-F5344CB8AC3E}">
        <p14:creationId xmlns:p14="http://schemas.microsoft.com/office/powerpoint/2010/main" val="1336816610"/>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2013 - 2022 Theme">
  <a:themeElements>
    <a:clrScheme name="Office 2013 - 2022">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2013 - 2022">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2013 - 2022">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583</TotalTime>
  <Words>2288</Words>
  <Application>Microsoft Office PowerPoint</Application>
  <PresentationFormat>Widescreen</PresentationFormat>
  <Paragraphs>141</Paragraphs>
  <Slides>50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50</vt:i4>
      </vt:variant>
    </vt:vector>
  </HeadingPairs>
  <TitlesOfParts>
    <vt:vector size="56" baseType="lpstr">
      <vt:lpstr>Arial</vt:lpstr>
      <vt:lpstr>Calibri</vt:lpstr>
      <vt:lpstr>Cambria Math</vt:lpstr>
      <vt:lpstr>Garamond</vt:lpstr>
      <vt:lpstr>Times New Roman</vt:lpstr>
      <vt:lpstr>Organic</vt:lpstr>
      <vt:lpstr>Managerial Economics</vt:lpstr>
      <vt:lpstr> Lecture Learning Outcomes </vt:lpstr>
      <vt:lpstr>Lecture Learning Outcomes</vt:lpstr>
      <vt:lpstr>Introduction to Projects</vt:lpstr>
      <vt:lpstr>Introduction to Projects</vt:lpstr>
      <vt:lpstr>Importance of Project Evaluation</vt:lpstr>
      <vt:lpstr>Long term projects impact on the value of the company. </vt:lpstr>
      <vt:lpstr>Irreversibility of Projects</vt:lpstr>
      <vt:lpstr>Limited Firms Resources</vt:lpstr>
      <vt:lpstr>Cost Benefit Analysis</vt:lpstr>
      <vt:lpstr>Cost Benefit Analysis</vt:lpstr>
      <vt:lpstr>Estimation of the project lifespan. </vt:lpstr>
      <vt:lpstr>Approximate estimation of cash flows. </vt:lpstr>
      <vt:lpstr>Approximate estimation of cash flows. </vt:lpstr>
      <vt:lpstr>Capturing the time value of money. </vt:lpstr>
      <vt:lpstr>Capturing the time value of money. </vt:lpstr>
      <vt:lpstr>Salient Characteristics of Project Evaluation</vt:lpstr>
      <vt:lpstr>Long term investment. </vt:lpstr>
      <vt:lpstr>Long term benefits. </vt:lpstr>
      <vt:lpstr>Sacrificing short term funds for long term benefits. </vt:lpstr>
      <vt:lpstr>Irreversible Investment</vt:lpstr>
      <vt:lpstr> Project Evaluation Techniques </vt:lpstr>
      <vt:lpstr>Project Evaluation Techniques</vt:lpstr>
      <vt:lpstr>Project Evaluation Techniques</vt:lpstr>
      <vt:lpstr>Payback Period</vt:lpstr>
      <vt:lpstr>Payback Period</vt:lpstr>
      <vt:lpstr>Payback Period</vt:lpstr>
      <vt:lpstr>Payback Period</vt:lpstr>
      <vt:lpstr>Payback Period:  Practical Example I</vt:lpstr>
      <vt:lpstr>Payback Period:  Practical Example I- Solution</vt:lpstr>
      <vt:lpstr>Net Present Value</vt:lpstr>
      <vt:lpstr>  NPV Formula </vt:lpstr>
      <vt:lpstr>NPV Formula</vt:lpstr>
      <vt:lpstr>NPV Formula</vt:lpstr>
      <vt:lpstr>   Steps in Calculating NPV </vt:lpstr>
      <vt:lpstr> Steps in Calculating NPV </vt:lpstr>
      <vt:lpstr>  Merits and Demerits of NPV </vt:lpstr>
      <vt:lpstr>Merits and Demerits of NPV</vt:lpstr>
      <vt:lpstr>NPV: Practical Example II</vt:lpstr>
      <vt:lpstr>NPV: Practical Example II: Solution</vt:lpstr>
      <vt:lpstr>NPV: Practical Example II: Solution</vt:lpstr>
      <vt:lpstr>Profitability Index</vt:lpstr>
      <vt:lpstr>Profitability Index</vt:lpstr>
      <vt:lpstr> Merits and Demerits of NPV </vt:lpstr>
      <vt:lpstr>Internal Rate of Return (IRR)</vt:lpstr>
      <vt:lpstr>Internal Rate of Return (IRR)</vt:lpstr>
      <vt:lpstr>   Capital Rationing </vt:lpstr>
      <vt:lpstr>REFERENCES</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Kungu Njau</dc:creator>
  <cp:lastModifiedBy>Daniel Kungu Njau</cp:lastModifiedBy>
  <cp:revision>10</cp:revision>
  <dcterms:created xsi:type="dcterms:W3CDTF">2024-09-21T13:44:34Z</dcterms:created>
  <dcterms:modified xsi:type="dcterms:W3CDTF">2024-11-11T13:23:23Z</dcterms:modified>
</cp:coreProperties>
</file>