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9"/>
  </p:notesMasterIdLst>
  <p:sldIdLst>
    <p:sldId id="256" r:id="rId2"/>
    <p:sldId id="257" r:id="rId3"/>
    <p:sldId id="441" r:id="rId4"/>
    <p:sldId id="442" r:id="rId5"/>
    <p:sldId id="443" r:id="rId6"/>
    <p:sldId id="444" r:id="rId7"/>
    <p:sldId id="445" r:id="rId8"/>
    <p:sldId id="446" r:id="rId9"/>
    <p:sldId id="447" r:id="rId10"/>
    <p:sldId id="448" r:id="rId11"/>
    <p:sldId id="449" r:id="rId12"/>
    <p:sldId id="450" r:id="rId13"/>
    <p:sldId id="451" r:id="rId14"/>
    <p:sldId id="452" r:id="rId15"/>
    <p:sldId id="453" r:id="rId16"/>
    <p:sldId id="454" r:id="rId17"/>
    <p:sldId id="455" r:id="rId18"/>
    <p:sldId id="456" r:id="rId19"/>
    <p:sldId id="457" r:id="rId20"/>
    <p:sldId id="458" r:id="rId21"/>
    <p:sldId id="459" r:id="rId22"/>
    <p:sldId id="460" r:id="rId23"/>
    <p:sldId id="461" r:id="rId24"/>
    <p:sldId id="462" r:id="rId25"/>
    <p:sldId id="483" r:id="rId26"/>
    <p:sldId id="484" r:id="rId27"/>
    <p:sldId id="463" r:id="rId28"/>
    <p:sldId id="485" r:id="rId29"/>
    <p:sldId id="486" r:id="rId30"/>
    <p:sldId id="464" r:id="rId31"/>
    <p:sldId id="465" r:id="rId32"/>
    <p:sldId id="489" r:id="rId33"/>
    <p:sldId id="487" r:id="rId34"/>
    <p:sldId id="488" r:id="rId35"/>
    <p:sldId id="466" r:id="rId36"/>
    <p:sldId id="467" r:id="rId37"/>
    <p:sldId id="468" r:id="rId38"/>
    <p:sldId id="469" r:id="rId39"/>
    <p:sldId id="490" r:id="rId40"/>
    <p:sldId id="491" r:id="rId41"/>
    <p:sldId id="470" r:id="rId42"/>
    <p:sldId id="471" r:id="rId43"/>
    <p:sldId id="472" r:id="rId44"/>
    <p:sldId id="473" r:id="rId45"/>
    <p:sldId id="440" r:id="rId46"/>
    <p:sldId id="405" r:id="rId47"/>
    <p:sldId id="36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23" autoAdjust="0"/>
    <p:restoredTop sz="94660"/>
  </p:normalViewPr>
  <p:slideViewPr>
    <p:cSldViewPr snapToGrid="0">
      <p:cViewPr varScale="1">
        <p:scale>
          <a:sx n="81" d="100"/>
          <a:sy n="81" d="100"/>
        </p:scale>
        <p:origin x="66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11/13/2024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11/13/2024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13</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Choices Under Uncertainty and Game Theory</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the workings of risk and uncertainty in managerial economic decision making.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the relevance of game theory in economic theory.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29757-074E-84B0-7F66-28D4A4082349}"/>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Outcomes</a:t>
            </a:r>
            <a:endParaRPr lang="LID4096" dirty="0"/>
          </a:p>
        </p:txBody>
      </p:sp>
      <p:sp>
        <p:nvSpPr>
          <p:cNvPr id="3" name="Content Placeholder 2">
            <a:extLst>
              <a:ext uri="{FF2B5EF4-FFF2-40B4-BE49-F238E27FC236}">
                <a16:creationId xmlns:a16="http://schemas.microsoft.com/office/drawing/2014/main" id="{65D734B3-4924-EFDF-E9C9-638BD2CBFA91}"/>
              </a:ext>
            </a:extLst>
          </p:cNvPr>
          <p:cNvSpPr>
            <a:spLocks noGrp="1"/>
          </p:cNvSpPr>
          <p:nvPr>
            <p:ph idx="1"/>
          </p:nvPr>
        </p:nvSpPr>
        <p:spPr/>
        <p:txBody>
          <a:bodyPr/>
          <a:lstStyle/>
          <a:p>
            <a:pPr marL="342900" marR="0" lvl="0" indent="-342900" algn="just">
              <a:lnSpc>
                <a:spcPct val="150000"/>
              </a:lnSpc>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Determine the Nash equilibrium, minmax and maximum strategies.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Grasp the application of game theory concepts in managerial economics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0576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7E666-C43F-0976-BEA8-120702766B26}"/>
              </a:ext>
            </a:extLst>
          </p:cNvPr>
          <p:cNvSpPr>
            <a:spLocks noGrp="1"/>
          </p:cNvSpPr>
          <p:nvPr>
            <p:ph type="title"/>
          </p:nvPr>
        </p:nvSpPr>
        <p:spPr/>
        <p:txBody>
          <a:bodyPr/>
          <a:lstStyle/>
          <a:p>
            <a:r>
              <a:rPr lang="en-US" b="1" dirty="0">
                <a:latin typeface="Times New Roman" panose="02020603050405020304" pitchFamily="18" charset="0"/>
                <a:ea typeface="Calibri" panose="020F0502020204030204" pitchFamily="34" charset="0"/>
              </a:rPr>
              <a:t>Introduction to Game Theory</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5857B88D-48C4-FB90-55C2-0768765FD02C}"/>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We all have spent substantial time playing games. Games are interesting and fun and the beauty of it is that we do not know the outcome of the game. </a:t>
            </a:r>
          </a:p>
          <a:p>
            <a:r>
              <a:rPr lang="en-US" dirty="0">
                <a:effectLst/>
                <a:latin typeface="Times New Roman" panose="02020603050405020304" pitchFamily="18" charset="0"/>
                <a:ea typeface="Calibri" panose="020F0502020204030204" pitchFamily="34" charset="0"/>
              </a:rPr>
              <a:t>However, with calculated strategies and smart moves we can reasonably predict the outcome of the game, although not with 100 percent certainty. </a:t>
            </a:r>
            <a:endParaRPr lang="LID4096" dirty="0"/>
          </a:p>
        </p:txBody>
      </p:sp>
    </p:spTree>
    <p:extLst>
      <p:ext uri="{BB962C8B-B14F-4D97-AF65-F5344CB8AC3E}">
        <p14:creationId xmlns:p14="http://schemas.microsoft.com/office/powerpoint/2010/main" val="2571353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D4FF6-9B77-D9C6-57F8-722E6460453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Introduction to Game Theory</a:t>
            </a:r>
            <a:endParaRPr lang="LID4096" dirty="0"/>
          </a:p>
        </p:txBody>
      </p:sp>
      <p:sp>
        <p:nvSpPr>
          <p:cNvPr id="3" name="Content Placeholder 2">
            <a:extLst>
              <a:ext uri="{FF2B5EF4-FFF2-40B4-BE49-F238E27FC236}">
                <a16:creationId xmlns:a16="http://schemas.microsoft.com/office/drawing/2014/main" id="{492EDF1C-87FA-F634-9A9B-85E44C6AE1D3}"/>
              </a:ext>
            </a:extLst>
          </p:cNvPr>
          <p:cNvSpPr>
            <a:spLocks noGrp="1"/>
          </p:cNvSpPr>
          <p:nvPr>
            <p:ph idx="1"/>
          </p:nvPr>
        </p:nvSpPr>
        <p:spPr/>
        <p:txBody>
          <a:bodyPr/>
          <a:lstStyle/>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However much we may take strategic moves the outcome of the game still remains uncertain, and there is an element of chance, and that’s what makes games interesting.</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rPr>
              <a:t>With games in mind, we can map them into similar decisions that management have to make with regards to the direction the firm will take.</a:t>
            </a:r>
            <a:endParaRPr lang="LID4096" dirty="0"/>
          </a:p>
        </p:txBody>
      </p:sp>
    </p:spTree>
    <p:extLst>
      <p:ext uri="{BB962C8B-B14F-4D97-AF65-F5344CB8AC3E}">
        <p14:creationId xmlns:p14="http://schemas.microsoft.com/office/powerpoint/2010/main" val="1131555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8664C-8A12-5714-954B-CDCE01482A53}"/>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Introduction to Game Theory</a:t>
            </a:r>
            <a:endParaRPr lang="LID4096" dirty="0"/>
          </a:p>
        </p:txBody>
      </p:sp>
      <p:sp>
        <p:nvSpPr>
          <p:cNvPr id="3" name="Content Placeholder 2">
            <a:extLst>
              <a:ext uri="{FF2B5EF4-FFF2-40B4-BE49-F238E27FC236}">
                <a16:creationId xmlns:a16="http://schemas.microsoft.com/office/drawing/2014/main" id="{7AE20DF1-8CCE-8951-A597-E5DD09EC1D8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Managers have to make critical decisions under a lot of uncertainty.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So, there is an element of chance in these decisions, and the only way is for the manager to make the decisions a strategic as possible, to achieve a desired outcome.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the reason why we need to study game theory because we can apply some of its concepts in decision making under managerial economics.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754655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878AC-A233-72C9-1D7C-4C93845ECA74}"/>
              </a:ext>
            </a:extLst>
          </p:cNvPr>
          <p:cNvSpPr>
            <a:spLocks noGrp="1"/>
          </p:cNvSpPr>
          <p:nvPr>
            <p:ph type="title"/>
          </p:nvPr>
        </p:nvSpPr>
        <p:spPr/>
        <p:txBody>
          <a:bodyPr>
            <a:normAutofit fontScale="90000"/>
          </a:bodyPr>
          <a:lstStyle/>
          <a:p>
            <a:r>
              <a:rPr lang="en-US" b="1" dirty="0">
                <a:latin typeface="Times New Roman" panose="02020603050405020304" pitchFamily="18" charset="0"/>
                <a:ea typeface="Calibri" panose="020F0502020204030204" pitchFamily="34" charset="0"/>
              </a:rPr>
              <a:t>Decision Making Under Risk and Uncertainty</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DEA9FA6A-DD4E-E9C7-6B40-423A08232213}"/>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element of uncertainty on the outcome of a decision creates a form of risk that any decision has to suffer. </a:t>
            </a:r>
          </a:p>
          <a:p>
            <a:r>
              <a:rPr lang="en-US" dirty="0">
                <a:effectLst/>
                <a:latin typeface="Times New Roman" panose="02020603050405020304" pitchFamily="18" charset="0"/>
                <a:ea typeface="Calibri" panose="020F0502020204030204" pitchFamily="34" charset="0"/>
              </a:rPr>
              <a:t>Therefore, we can comfortably say that risk and uncertainty usually go hand in hand. </a:t>
            </a:r>
            <a:endParaRPr lang="LID4096" dirty="0"/>
          </a:p>
        </p:txBody>
      </p:sp>
    </p:spTree>
    <p:extLst>
      <p:ext uri="{BB962C8B-B14F-4D97-AF65-F5344CB8AC3E}">
        <p14:creationId xmlns:p14="http://schemas.microsoft.com/office/powerpoint/2010/main" val="1543764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27CC3-1A07-59C2-05BC-727B38AA6536}"/>
              </a:ext>
            </a:extLst>
          </p:cNvPr>
          <p:cNvSpPr>
            <a:spLocks noGrp="1"/>
          </p:cNvSpPr>
          <p:nvPr>
            <p:ph type="title"/>
          </p:nvPr>
        </p:nvSpPr>
        <p:spPr/>
        <p:txBody>
          <a:bodyPr>
            <a:normAutofit fontScale="90000"/>
          </a:bodyPr>
          <a:lstStyle/>
          <a:p>
            <a:r>
              <a:rPr lang="en-US" b="1" dirty="0">
                <a:latin typeface="Times New Roman" panose="02020603050405020304" pitchFamily="18" charset="0"/>
                <a:ea typeface="Calibri" panose="020F0502020204030204" pitchFamily="34" charset="0"/>
              </a:rPr>
              <a:t>Decision Making Under Risk and Uncertainty</a:t>
            </a:r>
            <a:endParaRPr lang="LID4096" dirty="0"/>
          </a:p>
        </p:txBody>
      </p:sp>
      <p:sp>
        <p:nvSpPr>
          <p:cNvPr id="3" name="Content Placeholder 2">
            <a:extLst>
              <a:ext uri="{FF2B5EF4-FFF2-40B4-BE49-F238E27FC236}">
                <a16:creationId xmlns:a16="http://schemas.microsoft.com/office/drawing/2014/main" id="{6C23DD98-5A54-81B5-D601-7D6087DA5C46}"/>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We can therefore define risk as the amount of uncertainty that a decision has. The higher the level of uncertainty the higher will be the risk level. </a:t>
            </a:r>
          </a:p>
          <a:p>
            <a:r>
              <a:rPr lang="en-US" sz="2000" dirty="0">
                <a:effectLst/>
                <a:latin typeface="Times New Roman" panose="02020603050405020304" pitchFamily="18" charset="0"/>
                <a:ea typeface="Calibri" panose="020F0502020204030204" pitchFamily="34" charset="0"/>
              </a:rPr>
              <a:t>Managers usually try to quantify risk using mathematical probability in order to measure how much of it can be absorbed in case a decision does not yield the desired outcomes.</a:t>
            </a:r>
            <a:endParaRPr lang="LID4096" sz="2000" dirty="0"/>
          </a:p>
        </p:txBody>
      </p:sp>
    </p:spTree>
    <p:extLst>
      <p:ext uri="{BB962C8B-B14F-4D97-AF65-F5344CB8AC3E}">
        <p14:creationId xmlns:p14="http://schemas.microsoft.com/office/powerpoint/2010/main" val="2289219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358D0-D3BC-B744-C0BB-E08FDC287F6B}"/>
              </a:ext>
            </a:extLst>
          </p:cNvPr>
          <p:cNvSpPr>
            <a:spLocks noGrp="1"/>
          </p:cNvSpPr>
          <p:nvPr>
            <p:ph type="title"/>
          </p:nvPr>
        </p:nvSpPr>
        <p:spPr/>
        <p:txBody>
          <a:bodyPr>
            <a:normAutofit fontScale="90000"/>
          </a:bodyPr>
          <a:lstStyle/>
          <a:p>
            <a:r>
              <a:rPr lang="en-US" b="1" dirty="0">
                <a:latin typeface="Times New Roman" panose="02020603050405020304" pitchFamily="18" charset="0"/>
                <a:ea typeface="Calibri" panose="020F0502020204030204" pitchFamily="34" charset="0"/>
              </a:rPr>
              <a:t>Decision Making Under Risk and Uncertainty</a:t>
            </a:r>
            <a:endParaRPr lang="LID4096" dirty="0"/>
          </a:p>
        </p:txBody>
      </p:sp>
      <p:sp>
        <p:nvSpPr>
          <p:cNvPr id="3" name="Content Placeholder 2">
            <a:extLst>
              <a:ext uri="{FF2B5EF4-FFF2-40B4-BE49-F238E27FC236}">
                <a16:creationId xmlns:a16="http://schemas.microsoft.com/office/drawing/2014/main" id="{3E9433FE-AAFA-C1F4-6F38-624838BA2128}"/>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Risk can also be defined as a case where there is a possibility of more than one outcome and each of the outcome can be quantified.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065911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8F96-C3B9-BEC4-1BAE-2EB9FF102314}"/>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Understanding Game Theory and Its Structure</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F39FCF4E-48A8-F0C4-EC84-6928C12B4B2B}"/>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Game theory is recognized as an arithmetic tool that assists managers in analysing strategic option and choosing the one with the most desirable options.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 can also be defined as a strategic tool that assists players in the game to arrive at a desired outcome, based on probable predictions on what other players in the game will decide or react to certain decisions.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35740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E320-E1B8-34EC-8A42-BBF13067E654}"/>
              </a:ext>
            </a:extLst>
          </p:cNvPr>
          <p:cNvSpPr>
            <a:spLocks noGrp="1"/>
          </p:cNvSpPr>
          <p:nvPr>
            <p:ph type="title"/>
          </p:nvPr>
        </p:nvSpPr>
        <p:spPr/>
        <p:txBody>
          <a:bodyPr>
            <a:normAutofit fontScale="90000"/>
          </a:bodyPr>
          <a:lstStyle/>
          <a:p>
            <a:br>
              <a:rPr lang="en-GB" sz="4400" b="1" dirty="0">
                <a:latin typeface="Times New Roman" panose="02020603050405020304" pitchFamily="18" charset="0"/>
                <a:ea typeface="Calibri" panose="020F0502020204030204" pitchFamily="34" charset="0"/>
              </a:rPr>
            </a:br>
            <a:r>
              <a:rPr lang="en-GB" sz="4400" b="1" dirty="0">
                <a:latin typeface="Times New Roman" panose="02020603050405020304" pitchFamily="18" charset="0"/>
                <a:ea typeface="Calibri" panose="020F0502020204030204" pitchFamily="34" charset="0"/>
              </a:rPr>
              <a:t>Understanding Game Theory and Its Structure</a:t>
            </a:r>
            <a:br>
              <a:rPr lang="en-GB" sz="4400" b="1" dirty="0">
                <a:latin typeface="Times New Roman" panose="02020603050405020304" pitchFamily="18" charset="0"/>
                <a:ea typeface="Calibri" panose="020F0502020204030204" pitchFamily="34" charset="0"/>
              </a:rPr>
            </a:br>
            <a:endParaRPr lang="LID4096" dirty="0"/>
          </a:p>
        </p:txBody>
      </p:sp>
      <p:sp>
        <p:nvSpPr>
          <p:cNvPr id="3" name="Content Placeholder 2">
            <a:extLst>
              <a:ext uri="{FF2B5EF4-FFF2-40B4-BE49-F238E27FC236}">
                <a16:creationId xmlns:a16="http://schemas.microsoft.com/office/drawing/2014/main" id="{2034B66B-BDEA-ACBB-B337-DFF7F82CEE4C}"/>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practice games are characterized by different players who may make different decisions and take certain actions which cannot be reasonably foreseen.</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Every player and team attempt to make a sum of good decisions that will result in a win. The opponent team also attempts to do the same and a mutually agreed set of rules. In the end only one winner will be recognized.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22315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7596F-1737-9717-7224-3CBBD9860A97}"/>
              </a:ext>
            </a:extLst>
          </p:cNvPr>
          <p:cNvSpPr>
            <a:spLocks noGrp="1"/>
          </p:cNvSpPr>
          <p:nvPr>
            <p:ph type="title"/>
          </p:nvPr>
        </p:nvSpPr>
        <p:spPr/>
        <p:txBody>
          <a:bodyPr/>
          <a:lstStyle/>
          <a:p>
            <a:r>
              <a:rPr lang="en-US" sz="4000" b="1" dirty="0">
                <a:latin typeface="Times New Roman" panose="02020603050405020304" pitchFamily="18" charset="0"/>
                <a:ea typeface="Calibri" panose="020F0502020204030204" pitchFamily="34" charset="0"/>
              </a:rPr>
              <a:t>Assumption Under Game Theory</a:t>
            </a: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43083E32-991F-D000-AD13-263D7BCCC09D}"/>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There are a number of assumptions that are observed under game theory in order to use it for a managerial decision making. </a:t>
            </a:r>
          </a:p>
          <a:p>
            <a:r>
              <a:rPr lang="en-US" dirty="0">
                <a:effectLst/>
                <a:latin typeface="Times New Roman" panose="02020603050405020304" pitchFamily="18" charset="0"/>
                <a:ea typeface="Calibri" panose="020F0502020204030204" pitchFamily="34" charset="0"/>
              </a:rPr>
              <a:t>Firstly, each decision maker is assumed to have two or more choices. Secondly there are various approaches to playing the game and the outcome Can either be a win a loss or a draw. </a:t>
            </a:r>
            <a:endParaRPr lang="LID4096" dirty="0"/>
          </a:p>
        </p:txBody>
      </p:sp>
    </p:spTree>
    <p:extLst>
      <p:ext uri="{BB962C8B-B14F-4D97-AF65-F5344CB8AC3E}">
        <p14:creationId xmlns:p14="http://schemas.microsoft.com/office/powerpoint/2010/main" val="1600934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55328-0907-3500-3DAC-16F51C9A8EA4}"/>
              </a:ext>
            </a:extLst>
          </p:cNvPr>
          <p:cNvSpPr>
            <a:spLocks noGrp="1"/>
          </p:cNvSpPr>
          <p:nvPr>
            <p:ph type="title"/>
          </p:nvPr>
        </p:nvSpPr>
        <p:spPr/>
        <p:txBody>
          <a:bodyPr/>
          <a:lstStyle/>
          <a:p>
            <a:r>
              <a:rPr lang="en-US" sz="4400" b="1" dirty="0">
                <a:latin typeface="Times New Roman" panose="02020603050405020304" pitchFamily="18" charset="0"/>
                <a:ea typeface="Calibri" panose="020F0502020204030204" pitchFamily="34" charset="0"/>
              </a:rPr>
              <a:t>Assumption Under Game Theory</a:t>
            </a:r>
            <a:endParaRPr lang="LID4096" dirty="0"/>
          </a:p>
        </p:txBody>
      </p:sp>
      <p:sp>
        <p:nvSpPr>
          <p:cNvPr id="3" name="Content Placeholder 2">
            <a:extLst>
              <a:ext uri="{FF2B5EF4-FFF2-40B4-BE49-F238E27FC236}">
                <a16:creationId xmlns:a16="http://schemas.microsoft.com/office/drawing/2014/main" id="{E11D715E-C9C9-A2E7-6358-EEEF6DE7B9BE}"/>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Thirdly, a specified payoff for each player is associated with each end. This can be zero sum, constant sum or non-zero sum. </a:t>
            </a:r>
          </a:p>
          <a:p>
            <a:r>
              <a:rPr lang="en-US" sz="2000" dirty="0">
                <a:effectLst/>
                <a:latin typeface="Times New Roman" panose="02020603050405020304" pitchFamily="18" charset="0"/>
                <a:ea typeface="Calibri" panose="020F0502020204030204" pitchFamily="34" charset="0"/>
              </a:rPr>
              <a:t>It is also assumed that a player has perfect knowledge of the game which includes the rules and the payoffs from all other players. </a:t>
            </a:r>
          </a:p>
          <a:p>
            <a:r>
              <a:rPr lang="en-US" sz="2000" dirty="0">
                <a:effectLst/>
                <a:latin typeface="Times New Roman" panose="02020603050405020304" pitchFamily="18" charset="0"/>
                <a:ea typeface="Calibri" panose="020F0502020204030204" pitchFamily="34" charset="0"/>
              </a:rPr>
              <a:t>Lastly, it is assumed that all players are rational and each player will select an outcome or a decision that gives the desired or the greatest payoff.</a:t>
            </a:r>
            <a:endParaRPr lang="LID4096" sz="2000" dirty="0"/>
          </a:p>
        </p:txBody>
      </p:sp>
    </p:spTree>
    <p:extLst>
      <p:ext uri="{BB962C8B-B14F-4D97-AF65-F5344CB8AC3E}">
        <p14:creationId xmlns:p14="http://schemas.microsoft.com/office/powerpoint/2010/main" val="1575251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530A7-E1E8-8ECE-0192-A2EB56720AB0}"/>
              </a:ext>
            </a:extLst>
          </p:cNvPr>
          <p:cNvSpPr>
            <a:spLocks noGrp="1"/>
          </p:cNvSpPr>
          <p:nvPr>
            <p:ph type="title"/>
          </p:nvPr>
        </p:nvSpPr>
        <p:spPr/>
        <p:txBody>
          <a:bodyPr>
            <a:normAutofit fontScale="90000"/>
          </a:bodyPr>
          <a:lstStyle/>
          <a:p>
            <a:r>
              <a:rPr lang="en-GB" sz="1800" b="1" dirty="0">
                <a:effectLst/>
                <a:latin typeface="Times New Roman" panose="02020603050405020304" pitchFamily="18" charset="0"/>
                <a:ea typeface="Calibri" panose="020F0502020204030204" pitchFamily="34" charset="0"/>
              </a:rPr>
              <a:t> </a:t>
            </a:r>
            <a:r>
              <a:rPr lang="en-GB" b="1" dirty="0">
                <a:latin typeface="Times New Roman" panose="02020603050405020304" pitchFamily="18" charset="0"/>
                <a:ea typeface="Calibri" panose="020F0502020204030204" pitchFamily="34" charset="0"/>
              </a:rPr>
              <a:t>Strategy and Structure in Game Theory</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E8D9543E-D0BA-C9DE-FD90-2BCED194B752}"/>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A game is usually structured to have players who also decide on the best strategy to follow. The players may include individuals’ firms, governments or any entity. </a:t>
            </a:r>
          </a:p>
          <a:p>
            <a:r>
              <a:rPr lang="en-GB" dirty="0">
                <a:effectLst/>
                <a:latin typeface="Times New Roman" panose="02020603050405020304" pitchFamily="18" charset="0"/>
                <a:ea typeface="Calibri" panose="020F0502020204030204" pitchFamily="34" charset="0"/>
              </a:rPr>
              <a:t>The key underlying assumption is that every player is rational and will seek to maximize the benefits or achieved the highest payoff available for the game.</a:t>
            </a:r>
            <a:endParaRPr lang="LID4096" dirty="0"/>
          </a:p>
        </p:txBody>
      </p:sp>
    </p:spTree>
    <p:extLst>
      <p:ext uri="{BB962C8B-B14F-4D97-AF65-F5344CB8AC3E}">
        <p14:creationId xmlns:p14="http://schemas.microsoft.com/office/powerpoint/2010/main" val="1756608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1F88F-FBBF-C930-603A-C40B343A0C55}"/>
              </a:ext>
            </a:extLst>
          </p:cNvPr>
          <p:cNvSpPr>
            <a:spLocks noGrp="1"/>
          </p:cNvSpPr>
          <p:nvPr>
            <p:ph type="title"/>
          </p:nvPr>
        </p:nvSpPr>
        <p:spPr/>
        <p:txBody>
          <a:bodyPr>
            <a:normAutofit fontScale="90000"/>
          </a:bodyPr>
          <a:lstStyle/>
          <a:p>
            <a:r>
              <a:rPr lang="en-GB" b="1" dirty="0">
                <a:latin typeface="Times New Roman" panose="02020603050405020304" pitchFamily="18" charset="0"/>
                <a:ea typeface="Calibri" panose="020F0502020204030204" pitchFamily="34" charset="0"/>
              </a:rPr>
              <a:t>Strategy and Structure in Game Theory</a:t>
            </a:r>
            <a:endParaRPr lang="LID4096" dirty="0"/>
          </a:p>
        </p:txBody>
      </p:sp>
      <p:sp>
        <p:nvSpPr>
          <p:cNvPr id="3" name="Content Placeholder 2">
            <a:extLst>
              <a:ext uri="{FF2B5EF4-FFF2-40B4-BE49-F238E27FC236}">
                <a16:creationId xmlns:a16="http://schemas.microsoft.com/office/drawing/2014/main" id="{216C9DBA-A48E-433D-4FEA-D3A6BAC6CE21}"/>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When clears are playing together, they can adopt a common strategy. </a:t>
            </a:r>
          </a:p>
          <a:p>
            <a:r>
              <a:rPr lang="en-GB" dirty="0">
                <a:effectLst/>
                <a:latin typeface="Times New Roman" panose="02020603050405020304" pitchFamily="18" charset="0"/>
                <a:ea typeface="Calibri" panose="020F0502020204030204" pitchFamily="34" charset="0"/>
              </a:rPr>
              <a:t>A strategy is a set of objectives only known to the players of one team, which are followed in order to achieve the hugest payoff. </a:t>
            </a:r>
          </a:p>
          <a:p>
            <a:r>
              <a:rPr lang="en-GB" dirty="0">
                <a:effectLst/>
                <a:latin typeface="Times New Roman" panose="02020603050405020304" pitchFamily="18" charset="0"/>
                <a:ea typeface="Calibri" panose="020F0502020204030204" pitchFamily="34" charset="0"/>
              </a:rPr>
              <a:t>A payoff is the net outcome of a successful strategy that has been implemented.</a:t>
            </a:r>
            <a:endParaRPr lang="LID4096" dirty="0"/>
          </a:p>
        </p:txBody>
      </p:sp>
    </p:spTree>
    <p:extLst>
      <p:ext uri="{BB962C8B-B14F-4D97-AF65-F5344CB8AC3E}">
        <p14:creationId xmlns:p14="http://schemas.microsoft.com/office/powerpoint/2010/main" val="2691289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5E898-6BA1-B99D-A08C-C873589B39EA}"/>
              </a:ext>
            </a:extLst>
          </p:cNvPr>
          <p:cNvSpPr>
            <a:spLocks noGrp="1"/>
          </p:cNvSpPr>
          <p:nvPr>
            <p:ph type="title"/>
          </p:nvPr>
        </p:nvSpPr>
        <p:spPr/>
        <p:txBody>
          <a:bodyPr>
            <a:normAutofit fontScale="90000"/>
          </a:bodyPr>
          <a:lstStyle/>
          <a:p>
            <a:r>
              <a:rPr lang="en-GB" b="1" dirty="0">
                <a:latin typeface="Times New Roman" panose="02020603050405020304" pitchFamily="18" charset="0"/>
                <a:ea typeface="Calibri" panose="020F0502020204030204" pitchFamily="34" charset="0"/>
              </a:rPr>
              <a:t>Strategy and Structure in Game Theory</a:t>
            </a:r>
            <a:endParaRPr lang="LID4096" dirty="0"/>
          </a:p>
        </p:txBody>
      </p:sp>
      <p:sp>
        <p:nvSpPr>
          <p:cNvPr id="3" name="Content Placeholder 2">
            <a:extLst>
              <a:ext uri="{FF2B5EF4-FFF2-40B4-BE49-F238E27FC236}">
                <a16:creationId xmlns:a16="http://schemas.microsoft.com/office/drawing/2014/main" id="{386BD00B-E9F3-8C06-F622-6E5381ADE41A}"/>
              </a:ext>
            </a:extLst>
          </p:cNvPr>
          <p:cNvSpPr>
            <a:spLocks noGrp="1"/>
          </p:cNvSpPr>
          <p:nvPr>
            <p:ph idx="1"/>
          </p:nvPr>
        </p:nvSpPr>
        <p:spPr/>
        <p:txBody>
          <a:bodyPr>
            <a:normAutofit/>
          </a:bodyPr>
          <a:lstStyle/>
          <a:p>
            <a:r>
              <a:rPr lang="en-GB" sz="2800" dirty="0">
                <a:effectLst/>
                <a:latin typeface="Times New Roman" panose="02020603050405020304" pitchFamily="18" charset="0"/>
                <a:ea typeface="Calibri" panose="020F0502020204030204" pitchFamily="34" charset="0"/>
              </a:rPr>
              <a:t>Additionally, an outcome may reach a point of equilibrium. </a:t>
            </a:r>
          </a:p>
          <a:p>
            <a:r>
              <a:rPr lang="en-GB" sz="2800" dirty="0">
                <a:effectLst/>
                <a:latin typeface="Times New Roman" panose="02020603050405020304" pitchFamily="18" charset="0"/>
                <a:ea typeface="Calibri" panose="020F0502020204030204" pitchFamily="34" charset="0"/>
              </a:rPr>
              <a:t>This is a point where no player can take any action that will increase their payoff, and the players in the game continue following their optimal strategies.</a:t>
            </a:r>
            <a:endParaRPr lang="LID4096" sz="2800" dirty="0"/>
          </a:p>
        </p:txBody>
      </p:sp>
    </p:spTree>
    <p:extLst>
      <p:ext uri="{BB962C8B-B14F-4D97-AF65-F5344CB8AC3E}">
        <p14:creationId xmlns:p14="http://schemas.microsoft.com/office/powerpoint/2010/main" val="4265843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A60E-48B7-339E-A1AC-FD603409F7E9}"/>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Types of Strategies</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0B883593-F675-28BD-CA1A-1B4CE2576E6E}"/>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These are the different approaches that players can adopt to achieve a desired outcome. They can be categorized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526618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7350A-402C-5FF7-B10F-22683BA1EF12}"/>
              </a:ext>
            </a:extLst>
          </p:cNvPr>
          <p:cNvSpPr>
            <a:spLocks noGrp="1"/>
          </p:cNvSpPr>
          <p:nvPr>
            <p:ph type="title"/>
          </p:nvPr>
        </p:nvSpPr>
        <p:spPr/>
        <p:txBody>
          <a:bodyPr>
            <a:normAutofit fontScale="90000"/>
          </a:bodyPr>
          <a:lstStyle/>
          <a:p>
            <a:br>
              <a:rPr lang="en-GB" sz="3600" b="1" dirty="0">
                <a:latin typeface="Times New Roman" panose="02020603050405020304" pitchFamily="18" charset="0"/>
                <a:ea typeface="Calibri" panose="020F0502020204030204" pitchFamily="34" charset="0"/>
              </a:rPr>
            </a:br>
            <a:r>
              <a:rPr lang="en-GB" sz="3600" b="1" dirty="0">
                <a:latin typeface="Times New Roman" panose="02020603050405020304" pitchFamily="18" charset="0"/>
                <a:ea typeface="Calibri" panose="020F0502020204030204" pitchFamily="34" charset="0"/>
              </a:rPr>
              <a:t>Pure and Mixed Strategies.</a:t>
            </a:r>
            <a:br>
              <a:rPr lang="en-GB" sz="3600" b="1" dirty="0">
                <a:latin typeface="Times New Roman" panose="02020603050405020304" pitchFamily="18" charset="0"/>
                <a:ea typeface="Calibri" panose="020F0502020204030204" pitchFamily="34" charset="0"/>
              </a:rPr>
            </a:br>
            <a:endParaRPr lang="LID4096" sz="36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6827A926-74F8-4894-542C-4C2E82E77B7E}"/>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A strategy is considered to be pure if it has defined action points at each point in the entire game.</a:t>
            </a:r>
          </a:p>
          <a:p>
            <a:r>
              <a:rPr lang="en-GB" dirty="0">
                <a:effectLst/>
                <a:latin typeface="Times New Roman" panose="02020603050405020304" pitchFamily="18" charset="0"/>
                <a:ea typeface="Calibri" panose="020F0502020204030204" pitchFamily="34" charset="0"/>
              </a:rPr>
              <a:t> Although appeals strategy is good when a player specializes in it, it has the downside of being too predictable to the opponents.</a:t>
            </a:r>
            <a:endParaRPr lang="LID4096" dirty="0"/>
          </a:p>
        </p:txBody>
      </p:sp>
    </p:spTree>
    <p:extLst>
      <p:ext uri="{BB962C8B-B14F-4D97-AF65-F5344CB8AC3E}">
        <p14:creationId xmlns:p14="http://schemas.microsoft.com/office/powerpoint/2010/main" val="1694734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338BB-02B9-1D98-D141-CC65E38D7365}"/>
              </a:ext>
            </a:extLst>
          </p:cNvPr>
          <p:cNvSpPr>
            <a:spLocks noGrp="1"/>
          </p:cNvSpPr>
          <p:nvPr>
            <p:ph type="title"/>
          </p:nvPr>
        </p:nvSpPr>
        <p:spPr/>
        <p:txBody>
          <a:bodyPr>
            <a:normAutofit fontScale="90000"/>
          </a:bodyPr>
          <a:lstStyle/>
          <a:p>
            <a:br>
              <a:rPr lang="en-GB" sz="4400" b="1" dirty="0">
                <a:latin typeface="Times New Roman" panose="02020603050405020304" pitchFamily="18" charset="0"/>
                <a:ea typeface="Calibri" panose="020F0502020204030204" pitchFamily="34" charset="0"/>
              </a:rPr>
            </a:br>
            <a:r>
              <a:rPr lang="en-GB" sz="4400" b="1" dirty="0">
                <a:latin typeface="Times New Roman" panose="02020603050405020304" pitchFamily="18" charset="0"/>
                <a:ea typeface="Calibri" panose="020F0502020204030204" pitchFamily="34" charset="0"/>
              </a:rPr>
              <a:t>Pure and Mixed Strategies.</a:t>
            </a:r>
            <a:br>
              <a:rPr lang="en-GB" sz="4400" b="1" dirty="0">
                <a:latin typeface="Times New Roman" panose="02020603050405020304" pitchFamily="18" charset="0"/>
                <a:ea typeface="Calibri" panose="020F0502020204030204" pitchFamily="34" charset="0"/>
              </a:rPr>
            </a:br>
            <a:endParaRPr lang="LID4096" dirty="0"/>
          </a:p>
        </p:txBody>
      </p:sp>
      <p:sp>
        <p:nvSpPr>
          <p:cNvPr id="3" name="Content Placeholder 2">
            <a:extLst>
              <a:ext uri="{FF2B5EF4-FFF2-40B4-BE49-F238E27FC236}">
                <a16:creationId xmlns:a16="http://schemas.microsoft.com/office/drawing/2014/main" id="{E0AD6A57-801D-88EA-00A5-08EA1C2FF25E}"/>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For example, there are some football teams who encourage their players to lift weight and eat proteins in order to build strength. </a:t>
            </a:r>
          </a:p>
          <a:p>
            <a:r>
              <a:rPr lang="en-GB" dirty="0">
                <a:effectLst/>
                <a:latin typeface="Times New Roman" panose="02020603050405020304" pitchFamily="18" charset="0"/>
                <a:ea typeface="Calibri" panose="020F0502020204030204" pitchFamily="34" charset="0"/>
              </a:rPr>
              <a:t>The pure strategy of this team is to use their muscle to overran opponents. If the team continues to only rely on this strategy, Opponents will be able to devise a new strategy to counter it. </a:t>
            </a:r>
            <a:endParaRPr lang="LID4096" dirty="0"/>
          </a:p>
        </p:txBody>
      </p:sp>
    </p:spTree>
    <p:extLst>
      <p:ext uri="{BB962C8B-B14F-4D97-AF65-F5344CB8AC3E}">
        <p14:creationId xmlns:p14="http://schemas.microsoft.com/office/powerpoint/2010/main" val="2750667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F5BAC-5186-F51A-657A-BFEA2935B261}"/>
              </a:ext>
            </a:extLst>
          </p:cNvPr>
          <p:cNvSpPr>
            <a:spLocks noGrp="1"/>
          </p:cNvSpPr>
          <p:nvPr>
            <p:ph type="title"/>
          </p:nvPr>
        </p:nvSpPr>
        <p:spPr/>
        <p:txBody>
          <a:bodyPr>
            <a:normAutofit fontScale="90000"/>
          </a:bodyPr>
          <a:lstStyle/>
          <a:p>
            <a:br>
              <a:rPr lang="en-GB" sz="4400" b="1" dirty="0">
                <a:latin typeface="Times New Roman" panose="02020603050405020304" pitchFamily="18" charset="0"/>
                <a:ea typeface="Calibri" panose="020F0502020204030204" pitchFamily="34" charset="0"/>
              </a:rPr>
            </a:br>
            <a:r>
              <a:rPr lang="en-GB" sz="4400" b="1" dirty="0">
                <a:latin typeface="Times New Roman" panose="02020603050405020304" pitchFamily="18" charset="0"/>
                <a:ea typeface="Calibri" panose="020F0502020204030204" pitchFamily="34" charset="0"/>
              </a:rPr>
              <a:t>Pure and Mixed Strategies.</a:t>
            </a:r>
            <a:br>
              <a:rPr lang="en-GB" sz="4400" b="1" dirty="0">
                <a:latin typeface="Times New Roman" panose="02020603050405020304" pitchFamily="18" charset="0"/>
                <a:ea typeface="Calibri" panose="020F0502020204030204" pitchFamily="34" charset="0"/>
              </a:rPr>
            </a:br>
            <a:endParaRPr lang="LID4096" dirty="0"/>
          </a:p>
        </p:txBody>
      </p:sp>
      <p:sp>
        <p:nvSpPr>
          <p:cNvPr id="3" name="Content Placeholder 2">
            <a:extLst>
              <a:ext uri="{FF2B5EF4-FFF2-40B4-BE49-F238E27FC236}">
                <a16:creationId xmlns:a16="http://schemas.microsoft.com/office/drawing/2014/main" id="{A37B56D5-B312-44C0-FEC9-1902DC18444C}"/>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Mixed strategy involves combination of various strategies such that not even one of them dominates.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a football team may decide to have players with muscles and also some who can be able to run fast. The mixture of these strategies makes the team unpredictable to its opponents and makes it harder for these opponents to figure out a counter strategy.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064471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64C72-E7C9-F724-4C0D-412EEDA900A1}"/>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Dominant versus Dominated Strategy</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0FE5796D-DEDF-3AEB-89E3-A319FF97328A}"/>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A dominant strategy is the most optimal strategy that a player can take which maximizes the possibility that the player will have the most desirable outcome. </a:t>
            </a:r>
          </a:p>
          <a:p>
            <a:r>
              <a:rPr lang="en-GB" dirty="0">
                <a:effectLst/>
                <a:latin typeface="Times New Roman" panose="02020603050405020304" pitchFamily="18" charset="0"/>
                <a:ea typeface="Calibri" panose="020F0502020204030204" pitchFamily="34" charset="0"/>
              </a:rPr>
              <a:t>The dominant strategy can also be regarded as the one with the best payoff regardless of what strategy the opponents adopt. </a:t>
            </a:r>
            <a:endParaRPr lang="LID4096" dirty="0"/>
          </a:p>
        </p:txBody>
      </p:sp>
    </p:spTree>
    <p:extLst>
      <p:ext uri="{BB962C8B-B14F-4D97-AF65-F5344CB8AC3E}">
        <p14:creationId xmlns:p14="http://schemas.microsoft.com/office/powerpoint/2010/main" val="2903034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4E5C90-FE71-75BC-DD97-365E4D3F119C}"/>
              </a:ext>
            </a:extLst>
          </p:cNvPr>
          <p:cNvSpPr>
            <a:spLocks noGrp="1"/>
          </p:cNvSpPr>
          <p:nvPr>
            <p:ph type="title"/>
          </p:nvPr>
        </p:nvSpPr>
        <p:spPr/>
        <p:txBody>
          <a:bodyPr/>
          <a:lstStyle/>
          <a:p>
            <a:r>
              <a:rPr lang="en-GB" sz="4400" b="1" dirty="0">
                <a:latin typeface="Times New Roman" panose="02020603050405020304" pitchFamily="18" charset="0"/>
                <a:ea typeface="Calibri" panose="020F0502020204030204" pitchFamily="34" charset="0"/>
              </a:rPr>
              <a:t>Dominant versus Dominated Strategy</a:t>
            </a:r>
            <a:endParaRPr lang="LID4096" dirty="0"/>
          </a:p>
        </p:txBody>
      </p:sp>
      <p:sp>
        <p:nvSpPr>
          <p:cNvPr id="3" name="Content Placeholder 2">
            <a:extLst>
              <a:ext uri="{FF2B5EF4-FFF2-40B4-BE49-F238E27FC236}">
                <a16:creationId xmlns:a16="http://schemas.microsoft.com/office/drawing/2014/main" id="{DF662807-57D9-BB6F-9DD7-AC40B3310A34}"/>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dominated strategy is the one where a player sits back and awaits the dominant strategy to take over with the hope that there is a chance it will fail.</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If one player adopts a dominant strategy, all other subsequent strategies in the game are considered to be dominated strategies.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428362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015C5-E7A9-E742-1500-065574E2CFCE}"/>
              </a:ext>
            </a:extLst>
          </p:cNvPr>
          <p:cNvSpPr>
            <a:spLocks noGrp="1"/>
          </p:cNvSpPr>
          <p:nvPr>
            <p:ph type="title"/>
          </p:nvPr>
        </p:nvSpPr>
        <p:spPr/>
        <p:txBody>
          <a:bodyPr>
            <a:normAutofit fontScale="90000"/>
          </a:bodyPr>
          <a:lstStyle/>
          <a:p>
            <a:br>
              <a:rPr lang="en-GB" b="1" dirty="0">
                <a:latin typeface="Times New Roman" panose="02020603050405020304" pitchFamily="18" charset="0"/>
                <a:ea typeface="Calibri" panose="020F0502020204030204" pitchFamily="34" charset="0"/>
              </a:rPr>
            </a:br>
            <a:r>
              <a:rPr lang="en-GB" b="1" dirty="0">
                <a:latin typeface="Times New Roman" panose="02020603050405020304" pitchFamily="18" charset="0"/>
                <a:ea typeface="Calibri" panose="020F0502020204030204" pitchFamily="34" charset="0"/>
              </a:rPr>
              <a:t>Maxmin versus Minmax Strategy</a:t>
            </a:r>
            <a:br>
              <a:rPr lang="en-GB" b="1" dirty="0">
                <a:latin typeface="Times New Roman" panose="02020603050405020304" pitchFamily="18" charset="0"/>
                <a:ea typeface="Calibri" panose="020F0502020204030204" pitchFamily="34" charset="0"/>
              </a:rPr>
            </a:b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30964729-8CAD-7DAB-6D12-6E2AED1B18B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Also known as the safety-first strategy, the maximin strategy is a strategy adopted to minimize the worst-case potential loss.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A player considers all the best opponent responses to his strategy and selects the strategy that will maximize the minimum payoff of a player.</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It also involves maximizing a player own minimum payoff.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068978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3B20D-C9FA-C7FF-2783-DEDBB3351CE6}"/>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Maxmin versus Minmax Strategy</a:t>
            </a:r>
            <a:endParaRPr lang="LID4096" dirty="0"/>
          </a:p>
        </p:txBody>
      </p:sp>
      <p:sp>
        <p:nvSpPr>
          <p:cNvPr id="3" name="Content Placeholder 2">
            <a:extLst>
              <a:ext uri="{FF2B5EF4-FFF2-40B4-BE49-F238E27FC236}">
                <a16:creationId xmlns:a16="http://schemas.microsoft.com/office/drawing/2014/main" id="{D40576BD-570B-9A2E-8E30-27137330CE54}"/>
              </a:ext>
            </a:extLst>
          </p:cNvPr>
          <p:cNvSpPr>
            <a:spLocks noGrp="1"/>
          </p:cNvSpPr>
          <p:nvPr>
            <p:ph idx="1"/>
          </p:nvPr>
        </p:nvSpPr>
        <p:spPr/>
        <p:txBody>
          <a:bodyPr/>
          <a:lstStyle/>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A minmax strategy is the one which a player minimizes the best-case payoff of their rivals. </a:t>
            </a:r>
          </a:p>
          <a:p>
            <a:pPr marL="0" marR="0" algn="just">
              <a:lnSpc>
                <a:spcPct val="150000"/>
              </a:lnSpc>
              <a:spcAft>
                <a:spcPts val="800"/>
              </a:spcAft>
            </a:pPr>
            <a:r>
              <a:rPr lang="en-GB" dirty="0">
                <a:effectLst/>
                <a:latin typeface="Times New Roman" panose="02020603050405020304" pitchFamily="18" charset="0"/>
                <a:ea typeface="Calibri" panose="020F0502020204030204" pitchFamily="34" charset="0"/>
                <a:cs typeface="Times New Roman" panose="02020603050405020304" pitchFamily="18" charset="0"/>
              </a:rPr>
              <a:t>A player will consider all the best responses and opponents can come up with and select the strategy that the opponents-based strategy gives a payoff.</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613614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49C4D-E8E5-35EC-6457-01FA6691B080}"/>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Concept of Nash Equilibrium</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8D40EE79-E983-9709-D02D-DD42D368465F}"/>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The Nash Equilibrium strategy is the collective strategy in a game involving two or more players where no player has anything to gain by changing his strategy. </a:t>
            </a:r>
          </a:p>
          <a:p>
            <a:r>
              <a:rPr lang="en-GB" dirty="0">
                <a:effectLst/>
                <a:latin typeface="Times New Roman" panose="02020603050405020304" pitchFamily="18" charset="0"/>
                <a:ea typeface="Calibri" panose="020F0502020204030204" pitchFamily="34" charset="0"/>
              </a:rPr>
              <a:t>It assumes that all the strategies are fixed and do not change in the near future.</a:t>
            </a:r>
            <a:endParaRPr lang="LID4096" dirty="0"/>
          </a:p>
        </p:txBody>
      </p:sp>
    </p:spTree>
    <p:extLst>
      <p:ext uri="{BB962C8B-B14F-4D97-AF65-F5344CB8AC3E}">
        <p14:creationId xmlns:p14="http://schemas.microsoft.com/office/powerpoint/2010/main" val="3980777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C55AC-8E33-3992-0D9B-740C72F91F96}"/>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Concept of Nash Equilibrium</a:t>
            </a:r>
            <a:endParaRPr lang="LID4096" dirty="0"/>
          </a:p>
        </p:txBody>
      </p:sp>
      <p:sp>
        <p:nvSpPr>
          <p:cNvPr id="3" name="Content Placeholder 2">
            <a:extLst>
              <a:ext uri="{FF2B5EF4-FFF2-40B4-BE49-F238E27FC236}">
                <a16:creationId xmlns:a16="http://schemas.microsoft.com/office/drawing/2014/main" id="{23D15C5F-2A61-A647-4764-544F4DBE208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equilibrium is mostly applicable in Cournot’s theory of oligopoly behaviour.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Each firm chooses how much output to produce in order to maximize profit, and the output of one firm depends on the output of others firms.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112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66C5D-CB6C-3FD1-B578-1D25A178DFA3}"/>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The Prisoner Dilemma</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A7DCAAA7-24C3-CC56-298A-F83FE5ADE498}"/>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In the prisoner’s dilemma two players acting in their best interest arrive at a common suboptimal outcome.</a:t>
            </a:r>
          </a:p>
          <a:p>
            <a:r>
              <a:rPr lang="en-GB" dirty="0">
                <a:effectLst/>
                <a:latin typeface="Times New Roman" panose="02020603050405020304" pitchFamily="18" charset="0"/>
                <a:ea typeface="Calibri" panose="020F0502020204030204" pitchFamily="34" charset="0"/>
              </a:rPr>
              <a:t> For example, let’s imagine we have prisoner X and Y. They are both arrested and interrogated separately. </a:t>
            </a:r>
            <a:endParaRPr lang="LID4096" dirty="0"/>
          </a:p>
        </p:txBody>
      </p:sp>
    </p:spTree>
    <p:extLst>
      <p:ext uri="{BB962C8B-B14F-4D97-AF65-F5344CB8AC3E}">
        <p14:creationId xmlns:p14="http://schemas.microsoft.com/office/powerpoint/2010/main" val="2935031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3115B-F992-7E93-4971-20C5660CE743}"/>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The Prisoner Dilemma</a:t>
            </a:r>
            <a:endParaRPr lang="LID4096" dirty="0"/>
          </a:p>
        </p:txBody>
      </p:sp>
      <p:sp>
        <p:nvSpPr>
          <p:cNvPr id="3" name="Content Placeholder 2">
            <a:extLst>
              <a:ext uri="{FF2B5EF4-FFF2-40B4-BE49-F238E27FC236}">
                <a16:creationId xmlns:a16="http://schemas.microsoft.com/office/drawing/2014/main" id="{7778E28A-A04D-13C4-109F-D814618B4094}"/>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The authorities offer them the following options. If player X confesses and Y does not, player X will be released and Y will be locked for 5 years. </a:t>
            </a:r>
          </a:p>
          <a:p>
            <a:r>
              <a:rPr lang="en-GB" dirty="0">
                <a:effectLst/>
                <a:latin typeface="Times New Roman" panose="02020603050405020304" pitchFamily="18" charset="0"/>
                <a:ea typeface="Calibri" panose="020F0502020204030204" pitchFamily="34" charset="0"/>
              </a:rPr>
              <a:t>The vice versa also applies. If both of them decide not to confess, they will be locked in for 1 year each. If they both confess, they’ll be locked in for three years each. </a:t>
            </a:r>
            <a:endParaRPr lang="LID4096" dirty="0"/>
          </a:p>
        </p:txBody>
      </p:sp>
    </p:spTree>
    <p:extLst>
      <p:ext uri="{BB962C8B-B14F-4D97-AF65-F5344CB8AC3E}">
        <p14:creationId xmlns:p14="http://schemas.microsoft.com/office/powerpoint/2010/main" val="3885397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9F67-4481-0B57-6A6F-F8428FBA79BA}"/>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The Prisoner Dilemma</a:t>
            </a:r>
            <a:endParaRPr lang="LID4096" dirty="0"/>
          </a:p>
        </p:txBody>
      </p:sp>
      <p:sp>
        <p:nvSpPr>
          <p:cNvPr id="3" name="Content Placeholder 2">
            <a:extLst>
              <a:ext uri="{FF2B5EF4-FFF2-40B4-BE49-F238E27FC236}">
                <a16:creationId xmlns:a16="http://schemas.microsoft.com/office/drawing/2014/main" id="{B822D377-01C8-39A2-E698-66A4292F17B4}"/>
              </a:ext>
            </a:extLst>
          </p:cNvPr>
          <p:cNvSpPr>
            <a:spLocks noGrp="1"/>
          </p:cNvSpPr>
          <p:nvPr>
            <p:ph idx="1"/>
          </p:nvPr>
        </p:nvSpPr>
        <p:spPr/>
        <p:txBody>
          <a:bodyPr>
            <a:normAutofit/>
          </a:bodyPr>
          <a:lstStyle/>
          <a:p>
            <a:pPr marL="0" marR="0" algn="just">
              <a:lnSpc>
                <a:spcPct val="150000"/>
              </a:lnSpc>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Looking at these options it becomes desirable for each of the players to confess and receive the maximum three years rather than one of them deciding to keep quiet and either confessing and being locked for five years.</a:t>
            </a:r>
            <a:r>
              <a:rPr lang="en-GB" sz="2000" dirty="0">
                <a:latin typeface="Calibri" panose="020F0502020204030204" pitchFamily="34" charset="0"/>
                <a:ea typeface="Calibri" panose="020F0502020204030204" pitchFamily="34" charset="0"/>
                <a:cs typeface="Times New Roman" panose="02020603050405020304" pitchFamily="18" charset="0"/>
              </a:rPr>
              <a:t> </a:t>
            </a:r>
            <a:r>
              <a:rPr lang="en-GB" sz="2000" dirty="0">
                <a:effectLst/>
                <a:latin typeface="Times New Roman" panose="02020603050405020304" pitchFamily="18" charset="0"/>
                <a:ea typeface="Calibri" panose="020F0502020204030204" pitchFamily="34" charset="0"/>
              </a:rPr>
              <a:t>The prisoner’s dilemma is applicable in the economy where each individual decision maker decides to behave in a way that makes all the players collectively was off. </a:t>
            </a:r>
            <a:endParaRPr lang="LID4096" sz="2000" dirty="0"/>
          </a:p>
        </p:txBody>
      </p:sp>
    </p:spTree>
    <p:extLst>
      <p:ext uri="{BB962C8B-B14F-4D97-AF65-F5344CB8AC3E}">
        <p14:creationId xmlns:p14="http://schemas.microsoft.com/office/powerpoint/2010/main" val="23684359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22E95-22D1-4400-0DDB-84B0434CB7C5}"/>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The Prisoner Dilemma</a:t>
            </a:r>
            <a:endParaRPr lang="LID4096" dirty="0"/>
          </a:p>
        </p:txBody>
      </p:sp>
      <p:sp>
        <p:nvSpPr>
          <p:cNvPr id="3" name="Content Placeholder 2">
            <a:extLst>
              <a:ext uri="{FF2B5EF4-FFF2-40B4-BE49-F238E27FC236}">
                <a16:creationId xmlns:a16="http://schemas.microsoft.com/office/drawing/2014/main" id="{860D882E-4682-3E29-FE45-F14D9AA24AB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They do so because they do not have the expectation that fellow players will make decisions that are cooperative in nature.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dilemma is also applicable to potential cartel members who decide to enrich themselves by restricting output.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if a cartel member decides to cheat and produce more than they start to gain individually.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1850479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FFB2A-AD58-F439-4234-E5AED67EE439}"/>
              </a:ext>
            </a:extLst>
          </p:cNvPr>
          <p:cNvSpPr>
            <a:spLocks noGrp="1"/>
          </p:cNvSpPr>
          <p:nvPr>
            <p:ph type="title"/>
          </p:nvPr>
        </p:nvSpPr>
        <p:spPr/>
        <p:txBody>
          <a:bodyPr/>
          <a:lstStyle/>
          <a:p>
            <a:r>
              <a:rPr lang="en-GB" b="1" dirty="0">
                <a:latin typeface="Times New Roman" panose="02020603050405020304" pitchFamily="18" charset="0"/>
                <a:ea typeface="Calibri" panose="020F0502020204030204" pitchFamily="34" charset="0"/>
              </a:rPr>
              <a:t>Types of Games</a:t>
            </a: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BB6DEB21-2B57-7F22-92BB-9722E584A068}"/>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Between players in a game there are various types of games that can be played and each player concentrates on a game that will give him the best possible outcome.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385355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D82C5-B43C-D410-1FF0-2CE4B47C8C47}"/>
              </a:ext>
            </a:extLst>
          </p:cNvPr>
          <p:cNvSpPr>
            <a:spLocks noGrp="1"/>
          </p:cNvSpPr>
          <p:nvPr>
            <p:ph type="title"/>
          </p:nvPr>
        </p:nvSpPr>
        <p:spPr>
          <a:xfrm>
            <a:off x="886120" y="982132"/>
            <a:ext cx="10010478" cy="1303867"/>
          </a:xfrm>
        </p:spPr>
        <p:txBody>
          <a:bodyPr>
            <a:normAutofit fontScale="90000"/>
          </a:bodyPr>
          <a:lstStyle/>
          <a:p>
            <a:br>
              <a:rPr lang="en-GB" b="1" dirty="0">
                <a:latin typeface="Times New Roman" panose="02020603050405020304" pitchFamily="18" charset="0"/>
                <a:ea typeface="Calibri" panose="020F0502020204030204" pitchFamily="34" charset="0"/>
              </a:rPr>
            </a:br>
            <a:r>
              <a:rPr lang="en-GB" b="1" dirty="0">
                <a:latin typeface="Times New Roman" panose="02020603050405020304" pitchFamily="18" charset="0"/>
                <a:ea typeface="Calibri" panose="020F0502020204030204" pitchFamily="34" charset="0"/>
              </a:rPr>
              <a:t>Cooperative versus non-Cooperative games</a:t>
            </a:r>
            <a:br>
              <a:rPr lang="en-GB" b="1" dirty="0">
                <a:latin typeface="Times New Roman" panose="02020603050405020304" pitchFamily="18" charset="0"/>
                <a:ea typeface="Calibri" panose="020F0502020204030204" pitchFamily="34" charset="0"/>
              </a:rPr>
            </a:b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EF898A72-547B-2168-A245-888811CB0D3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Cooperative games are those which involve and require cooperation among the players. In practice cooperation among firms is considered illegal because it raises and anti- trust issues.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Non corporate games are those that involve zero possibility of players collaborating and there is usually intense competition among the players.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86619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5CACE-6A95-89F6-A7EE-7A894607B13F}"/>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Simultaneous Games versus Sequential Move games</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C6C5EBA6-1769-D651-CAE1-7493738F43F2}"/>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In a simultaneous game both players in the game act at the same time. </a:t>
            </a:r>
          </a:p>
          <a:p>
            <a:r>
              <a:rPr lang="en-GB" dirty="0">
                <a:effectLst/>
                <a:latin typeface="Times New Roman" panose="02020603050405020304" pitchFamily="18" charset="0"/>
                <a:ea typeface="Calibri" panose="020F0502020204030204" pitchFamily="34" charset="0"/>
              </a:rPr>
              <a:t>For example, two forms operating in an oligopoly may decide to launch a product at the same time and the launching becomes simultaneous or a coincidence that no firm had a foresight of. </a:t>
            </a:r>
            <a:endParaRPr lang="LID4096" dirty="0"/>
          </a:p>
        </p:txBody>
      </p:sp>
    </p:spTree>
    <p:extLst>
      <p:ext uri="{BB962C8B-B14F-4D97-AF65-F5344CB8AC3E}">
        <p14:creationId xmlns:p14="http://schemas.microsoft.com/office/powerpoint/2010/main" val="1773877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7DD5B-9C32-96CB-0C34-92BA3677D750}"/>
              </a:ext>
            </a:extLst>
          </p:cNvPr>
          <p:cNvSpPr>
            <a:spLocks noGrp="1"/>
          </p:cNvSpPr>
          <p:nvPr>
            <p:ph type="title"/>
          </p:nvPr>
        </p:nvSpPr>
        <p:spPr/>
        <p:txBody>
          <a:bodyPr>
            <a:normAutofit fontScale="90000"/>
          </a:bodyPr>
          <a:lstStyle/>
          <a:p>
            <a:r>
              <a:rPr lang="en-GB" sz="4400" b="1" dirty="0">
                <a:latin typeface="Times New Roman" panose="02020603050405020304" pitchFamily="18" charset="0"/>
                <a:ea typeface="Calibri" panose="020F0502020204030204" pitchFamily="34" charset="0"/>
              </a:rPr>
              <a:t>Simultaneous Games versus Sequential Move games</a:t>
            </a:r>
            <a:endParaRPr lang="LID4096" dirty="0"/>
          </a:p>
        </p:txBody>
      </p:sp>
      <p:sp>
        <p:nvSpPr>
          <p:cNvPr id="3" name="Content Placeholder 2">
            <a:extLst>
              <a:ext uri="{FF2B5EF4-FFF2-40B4-BE49-F238E27FC236}">
                <a16:creationId xmlns:a16="http://schemas.microsoft.com/office/drawing/2014/main" id="{22BCCE2A-F8D1-67E8-D045-2915A45A2B59}"/>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a sequential game one player makes a move and other players are able to watch and decide what move to make based on the first players move.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similar to a game of chess. Sequential moves also explain the nature of competition between firms in an oligopoly where one firm makes a move that is closely monitored and counteracted by the competing firms.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3926528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2CFB4-5F17-ECF6-EE14-CC9122AC7D13}"/>
              </a:ext>
            </a:extLst>
          </p:cNvPr>
          <p:cNvSpPr>
            <a:spLocks noGrp="1"/>
          </p:cNvSpPr>
          <p:nvPr>
            <p:ph type="title"/>
          </p:nvPr>
        </p:nvSpPr>
        <p:spPr/>
        <p:txBody>
          <a:bodyPr>
            <a:normAutofit fontScale="90000"/>
          </a:bodyPr>
          <a:lstStyle/>
          <a:p>
            <a:br>
              <a:rPr lang="pt-BR" sz="4000" b="1" dirty="0">
                <a:latin typeface="Times New Roman" panose="02020603050405020304" pitchFamily="18" charset="0"/>
                <a:ea typeface="Calibri" panose="020F0502020204030204" pitchFamily="34" charset="0"/>
              </a:rPr>
            </a:br>
            <a:r>
              <a:rPr lang="pt-BR" sz="4000" b="1" dirty="0">
                <a:latin typeface="Times New Roman" panose="02020603050405020304" pitchFamily="18" charset="0"/>
                <a:ea typeface="Calibri" panose="020F0502020204030204" pitchFamily="34" charset="0"/>
              </a:rPr>
              <a:t>Constant Sum, Zero Sum and Non-Zero-Sum Games</a:t>
            </a:r>
            <a:br>
              <a:rPr lang="pt-BR"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D320E7F2-8A26-B75D-3465-EC237CE0EA31}"/>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Constant games are a case where the total benefit of the player under each strategy is constant and players have to share the profits. </a:t>
            </a:r>
            <a:endParaRPr lang="en-GB" dirty="0">
              <a:latin typeface="Times New Roman" panose="02020603050405020304" pitchFamily="18" charset="0"/>
              <a:ea typeface="Calibri" panose="020F0502020204030204" pitchFamily="34" charset="0"/>
            </a:endParaRPr>
          </a:p>
          <a:p>
            <a:r>
              <a:rPr lang="en-GB" dirty="0">
                <a:effectLst/>
                <a:latin typeface="Times New Roman" panose="02020603050405020304" pitchFamily="18" charset="0"/>
                <a:ea typeface="Calibri" panose="020F0502020204030204" pitchFamily="34" charset="0"/>
              </a:rPr>
              <a:t>For example, in a game of cards where the cards are distributed equally, if one player is winning it is intuitive that the other player is losing.</a:t>
            </a:r>
            <a:endParaRPr lang="LID4096" dirty="0"/>
          </a:p>
        </p:txBody>
      </p:sp>
    </p:spTree>
    <p:extLst>
      <p:ext uri="{BB962C8B-B14F-4D97-AF65-F5344CB8AC3E}">
        <p14:creationId xmlns:p14="http://schemas.microsoft.com/office/powerpoint/2010/main" val="35940111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63F67-D55B-541B-B917-9EAF25C648F4}"/>
              </a:ext>
            </a:extLst>
          </p:cNvPr>
          <p:cNvSpPr>
            <a:spLocks noGrp="1"/>
          </p:cNvSpPr>
          <p:nvPr>
            <p:ph type="title"/>
          </p:nvPr>
        </p:nvSpPr>
        <p:spPr/>
        <p:txBody>
          <a:bodyPr>
            <a:normAutofit fontScale="90000"/>
          </a:bodyPr>
          <a:lstStyle/>
          <a:p>
            <a:br>
              <a:rPr lang="pt-BR" sz="4400" b="1" dirty="0">
                <a:latin typeface="Times New Roman" panose="02020603050405020304" pitchFamily="18" charset="0"/>
                <a:ea typeface="Calibri" panose="020F0502020204030204" pitchFamily="34" charset="0"/>
              </a:rPr>
            </a:br>
            <a:r>
              <a:rPr lang="pt-BR" sz="4400" b="1" dirty="0">
                <a:latin typeface="Times New Roman" panose="02020603050405020304" pitchFamily="18" charset="0"/>
                <a:ea typeface="Calibri" panose="020F0502020204030204" pitchFamily="34" charset="0"/>
              </a:rPr>
              <a:t>Constant Sum, Zero Sum and Non-Zero-Sum Games</a:t>
            </a:r>
            <a:br>
              <a:rPr lang="pt-BR" sz="20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B3D12EE1-B67E-59BC-E9A1-71B1036F0B5E}"/>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a zero-sum game the total benefit of the players under each strategy is equal to zero. Without a doubt the gain of one participant is always equal to the loss of another.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is mostly applicable in sporting events where gains by one player are contracted by losses by the other player. In practice if a company decides to add the wages of its employees, this will increase the cost of production for the firm.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071261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E7661-8618-449D-D03D-98FFDE96F9DB}"/>
              </a:ext>
            </a:extLst>
          </p:cNvPr>
          <p:cNvSpPr>
            <a:spLocks noGrp="1"/>
          </p:cNvSpPr>
          <p:nvPr>
            <p:ph type="title"/>
          </p:nvPr>
        </p:nvSpPr>
        <p:spPr/>
        <p:txBody>
          <a:bodyPr>
            <a:normAutofit fontScale="90000"/>
          </a:bodyPr>
          <a:lstStyle/>
          <a:p>
            <a:br>
              <a:rPr lang="pt-BR" sz="4400" b="1" dirty="0">
                <a:latin typeface="Times New Roman" panose="02020603050405020304" pitchFamily="18" charset="0"/>
                <a:ea typeface="Calibri" panose="020F0502020204030204" pitchFamily="34" charset="0"/>
              </a:rPr>
            </a:br>
            <a:r>
              <a:rPr lang="pt-BR" sz="4400" b="1" dirty="0">
                <a:latin typeface="Times New Roman" panose="02020603050405020304" pitchFamily="18" charset="0"/>
                <a:ea typeface="Calibri" panose="020F0502020204030204" pitchFamily="34" charset="0"/>
              </a:rPr>
              <a:t>Constant Sum, Zero Sum and Non-Zero-Sum Games</a:t>
            </a:r>
            <a:br>
              <a:rPr lang="pt-BR" sz="20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AD4D338C-AAB4-5C82-D052-C247805DFB3D}"/>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For non-zero-sum game, the total benefit of all the players summed up together under each strategy are more than zero and also constant. </a:t>
            </a:r>
          </a:p>
          <a:p>
            <a:r>
              <a:rPr lang="en-GB" dirty="0">
                <a:effectLst/>
                <a:latin typeface="Times New Roman" panose="02020603050405020304" pitchFamily="18" charset="0"/>
                <a:ea typeface="Calibri" panose="020F0502020204030204" pitchFamily="34" charset="0"/>
              </a:rPr>
              <a:t>In this case there are wind weight or lose </a:t>
            </a:r>
            <a:r>
              <a:rPr lang="en-GB" dirty="0" err="1">
                <a:effectLst/>
                <a:latin typeface="Times New Roman" panose="02020603050405020304" pitchFamily="18" charset="0"/>
                <a:ea typeface="Calibri" panose="020F0502020204030204" pitchFamily="34" charset="0"/>
              </a:rPr>
              <a:t>lose</a:t>
            </a:r>
            <a:r>
              <a:rPr lang="en-GB" dirty="0">
                <a:effectLst/>
                <a:latin typeface="Times New Roman" panose="02020603050405020304" pitchFamily="18" charset="0"/>
                <a:ea typeface="Calibri" panose="020F0502020204030204" pitchFamily="34" charset="0"/>
              </a:rPr>
              <a:t> situation. </a:t>
            </a:r>
            <a:endParaRPr lang="LID4096" dirty="0"/>
          </a:p>
        </p:txBody>
      </p:sp>
    </p:spTree>
    <p:extLst>
      <p:ext uri="{BB962C8B-B14F-4D97-AF65-F5344CB8AC3E}">
        <p14:creationId xmlns:p14="http://schemas.microsoft.com/office/powerpoint/2010/main" val="21872493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76F4C-DEA2-2CA9-5342-5F6A8F262DEE}"/>
              </a:ext>
            </a:extLst>
          </p:cNvPr>
          <p:cNvSpPr>
            <a:spLocks noGrp="1"/>
          </p:cNvSpPr>
          <p:nvPr>
            <p:ph type="title"/>
          </p:nvPr>
        </p:nvSpPr>
        <p:spPr/>
        <p:txBody>
          <a:bodyPr>
            <a:normAutofit fontScale="90000"/>
          </a:bodyPr>
          <a:lstStyle/>
          <a:p>
            <a:br>
              <a:rPr lang="pt-BR" sz="4400" b="1" dirty="0">
                <a:latin typeface="Times New Roman" panose="02020603050405020304" pitchFamily="18" charset="0"/>
                <a:ea typeface="Calibri" panose="020F0502020204030204" pitchFamily="34" charset="0"/>
              </a:rPr>
            </a:br>
            <a:r>
              <a:rPr lang="pt-BR" sz="4400" b="1" dirty="0">
                <a:latin typeface="Times New Roman" panose="02020603050405020304" pitchFamily="18" charset="0"/>
                <a:ea typeface="Calibri" panose="020F0502020204030204" pitchFamily="34" charset="0"/>
              </a:rPr>
              <a:t>Constant Sum, Zero Sum and Non-Zero-Sum Games</a:t>
            </a:r>
            <a:br>
              <a:rPr lang="pt-BR" sz="20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8F5C9BC6-031A-AC6B-0E03-2099AACD036E}"/>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if a company decides to increase the wages of its workers, the workers will be happy and they may be motivated to work more which increases the overall productivity of the firm.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results too are mutually beneficial decision between the two parties.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711158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56426-4E7B-27C4-83D6-341D36F4B095}"/>
              </a:ext>
            </a:extLst>
          </p:cNvPr>
          <p:cNvSpPr>
            <a:spLocks noGrp="1"/>
          </p:cNvSpPr>
          <p:nvPr>
            <p:ph type="title"/>
          </p:nvPr>
        </p:nvSpPr>
        <p:spPr>
          <a:xfrm>
            <a:off x="1295401" y="982132"/>
            <a:ext cx="9601196" cy="1303867"/>
          </a:xfrm>
        </p:spPr>
        <p:txBody>
          <a:bodyPr>
            <a:normAutofit fontScale="90000"/>
          </a:bodyPr>
          <a:lstStyle/>
          <a:p>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GB" b="1" dirty="0">
                <a:latin typeface="Times New Roman" panose="02020603050405020304" pitchFamily="18" charset="0"/>
                <a:ea typeface="Calibri" panose="020F0502020204030204" pitchFamily="34" charset="0"/>
              </a:rPr>
              <a:t>Symmetric versus Asymmetric Games</a:t>
            </a:r>
            <a:br>
              <a:rPr lang="en-GB" b="1" dirty="0">
                <a:latin typeface="Times New Roman" panose="02020603050405020304" pitchFamily="18" charset="0"/>
                <a:ea typeface="Calibri" panose="020F0502020204030204" pitchFamily="34" charset="0"/>
              </a:rPr>
            </a:br>
            <a:endParaRPr lang="LID4096"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D3DA7B20-54B2-D4C6-E424-D7B5EA42ABF6}"/>
              </a:ext>
            </a:extLst>
          </p:cNvPr>
          <p:cNvSpPr>
            <a:spLocks noGrp="1"/>
          </p:cNvSpPr>
          <p:nvPr>
            <p:ph idx="1"/>
          </p:nvPr>
        </p:nvSpPr>
        <p:spPr/>
        <p:txBody>
          <a:bodyPr>
            <a:normAutofit/>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symmetric games the payoffs are dependent on the strategies adopted in the game and not on the players.</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If the players are rotated and the strategies remain the same, the outcomes will be different for the new team.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Asymmetrical games will have different strategies in players. A strategy that worked in the first instance may not work in subsequent instances.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sz="4000" b="1" dirty="0">
              <a:ln w="3175" cmpd="sng">
                <a:noFill/>
              </a:ln>
              <a:latin typeface="Times New Roman" panose="02020603050405020304" pitchFamily="18" charset="0"/>
              <a:ea typeface="Calibri" panose="020F0502020204030204" pitchFamily="34" charset="0"/>
              <a:cs typeface="+mj-cs"/>
            </a:endParaRPr>
          </a:p>
        </p:txBody>
      </p:sp>
    </p:spTree>
    <p:extLst>
      <p:ext uri="{BB962C8B-B14F-4D97-AF65-F5344CB8AC3E}">
        <p14:creationId xmlns:p14="http://schemas.microsoft.com/office/powerpoint/2010/main" val="19927629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9E1DF-BBBC-F89E-B08D-7D2906E082D4}"/>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Application of Game Theory in Managerial Economics</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0D2C2FB7-6F68-881F-D27A-783063B2534C}"/>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Game theory is critical in economics as it is applied to explain the resultant behaviour and decision of firms operating in the economy. The main areas of application are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128634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7412-B249-729C-2CEF-BFCC75E83EBB}"/>
              </a:ext>
            </a:extLst>
          </p:cNvPr>
          <p:cNvSpPr>
            <a:spLocks noGrp="1"/>
          </p:cNvSpPr>
          <p:nvPr>
            <p:ph type="title"/>
          </p:nvPr>
        </p:nvSpPr>
        <p:spPr/>
        <p:txBody>
          <a:bodyPr>
            <a:normAutofit fontScale="90000"/>
          </a:bodyPr>
          <a:lstStyle/>
          <a:p>
            <a:br>
              <a:rPr lang="en-GB" sz="3600" b="1" dirty="0">
                <a:latin typeface="Times New Roman" panose="02020603050405020304" pitchFamily="18" charset="0"/>
                <a:ea typeface="Calibri" panose="020F0502020204030204" pitchFamily="34" charset="0"/>
              </a:rPr>
            </a:br>
            <a:r>
              <a:rPr lang="en-GB" sz="3600" b="1" dirty="0">
                <a:latin typeface="Times New Roman" panose="02020603050405020304" pitchFamily="18" charset="0"/>
                <a:ea typeface="Calibri" panose="020F0502020204030204" pitchFamily="34" charset="0"/>
              </a:rPr>
              <a:t>Perfectly Competitive Markets and Oligopoly</a:t>
            </a:r>
            <a:br>
              <a:rPr lang="en-GB" sz="3600" b="1" dirty="0">
                <a:latin typeface="Times New Roman" panose="02020603050405020304" pitchFamily="18" charset="0"/>
                <a:ea typeface="Calibri" panose="020F0502020204030204" pitchFamily="34" charset="0"/>
              </a:rPr>
            </a:br>
            <a:endParaRPr lang="LID4096" sz="36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A478D0E1-57B1-0E17-2381-B4C7DB3BA697}"/>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rPr>
              <a:t>In a perfectly competitive market firms will not pay a lot of attention to the competitor action. It will be more of learning, from other firms, what is the effective strategy and what is not. </a:t>
            </a:r>
          </a:p>
          <a:p>
            <a:r>
              <a:rPr lang="en-GB" dirty="0">
                <a:effectLst/>
                <a:latin typeface="Times New Roman" panose="02020603050405020304" pitchFamily="18" charset="0"/>
                <a:ea typeface="Calibri" panose="020F0502020204030204" pitchFamily="34" charset="0"/>
              </a:rPr>
              <a:t>However, for oligopoly firms, they may follow the prisoner dilemma, cournot competition or Bertrand model.</a:t>
            </a:r>
            <a:endParaRPr lang="LID4096" dirty="0"/>
          </a:p>
        </p:txBody>
      </p:sp>
    </p:spTree>
    <p:extLst>
      <p:ext uri="{BB962C8B-B14F-4D97-AF65-F5344CB8AC3E}">
        <p14:creationId xmlns:p14="http://schemas.microsoft.com/office/powerpoint/2010/main" val="11806020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92C87-3E6B-4226-4857-CA1F02B75322}"/>
              </a:ext>
            </a:extLst>
          </p:cNvPr>
          <p:cNvSpPr>
            <a:spLocks noGrp="1"/>
          </p:cNvSpPr>
          <p:nvPr>
            <p:ph type="title"/>
          </p:nvPr>
        </p:nvSpPr>
        <p:spPr/>
        <p:txBody>
          <a:bodyPr>
            <a:normAutofit fontScale="90000"/>
          </a:bodyPr>
          <a:lstStyle/>
          <a:p>
            <a:br>
              <a:rPr lang="en-GB" sz="4400" b="1" dirty="0">
                <a:latin typeface="Times New Roman" panose="02020603050405020304" pitchFamily="18" charset="0"/>
                <a:ea typeface="Calibri" panose="020F0502020204030204" pitchFamily="34" charset="0"/>
              </a:rPr>
            </a:br>
            <a:r>
              <a:rPr lang="en-GB" sz="4400" b="1" dirty="0">
                <a:latin typeface="Times New Roman" panose="02020603050405020304" pitchFamily="18" charset="0"/>
                <a:ea typeface="Calibri" panose="020F0502020204030204" pitchFamily="34" charset="0"/>
              </a:rPr>
              <a:t>Perfectly Competitive Markets and Oligopoly</a:t>
            </a:r>
            <a:br>
              <a:rPr lang="en-GB" sz="4400" b="1" dirty="0">
                <a:latin typeface="Times New Roman" panose="02020603050405020304" pitchFamily="18" charset="0"/>
                <a:ea typeface="Calibri" panose="020F0502020204030204" pitchFamily="34" charset="0"/>
              </a:rPr>
            </a:br>
            <a:endParaRPr lang="LID4096" dirty="0"/>
          </a:p>
        </p:txBody>
      </p:sp>
      <p:sp>
        <p:nvSpPr>
          <p:cNvPr id="3" name="Content Placeholder 2">
            <a:extLst>
              <a:ext uri="{FF2B5EF4-FFF2-40B4-BE49-F238E27FC236}">
                <a16:creationId xmlns:a16="http://schemas.microsoft.com/office/drawing/2014/main" id="{5038323B-C3A8-45D2-9771-177314F2A29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Firms may decide to cooperate by setting high prices or former cartel by deciding how much quantity to produce.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They may also decide on prices according to the Bertrand model.</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553363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43D24-DDC4-0DB7-B460-47F39389E628}"/>
              </a:ext>
            </a:extLst>
          </p:cNvPr>
          <p:cNvSpPr>
            <a:spLocks noGrp="1"/>
          </p:cNvSpPr>
          <p:nvPr>
            <p:ph type="title"/>
          </p:nvPr>
        </p:nvSpPr>
        <p:spPr/>
        <p:txBody>
          <a:bodyPr>
            <a:normAutofit fontScale="90000"/>
          </a:bodyPr>
          <a:lstStyle/>
          <a:p>
            <a:br>
              <a:rPr lang="en-GB" sz="4000" b="1" dirty="0">
                <a:latin typeface="Times New Roman" panose="02020603050405020304" pitchFamily="18" charset="0"/>
                <a:ea typeface="Calibri" panose="020F0502020204030204" pitchFamily="34" charset="0"/>
              </a:rPr>
            </a:br>
            <a:r>
              <a:rPr lang="en-GB" sz="4000" b="1" dirty="0">
                <a:latin typeface="Times New Roman" panose="02020603050405020304" pitchFamily="18" charset="0"/>
                <a:ea typeface="Calibri" panose="020F0502020204030204" pitchFamily="34" charset="0"/>
              </a:rPr>
              <a:t>Negotiations and Bargaining</a:t>
            </a:r>
            <a:br>
              <a:rPr lang="en-GB" sz="4000" b="1" dirty="0">
                <a:latin typeface="Times New Roman" panose="02020603050405020304" pitchFamily="18" charset="0"/>
                <a:ea typeface="Calibri" panose="020F0502020204030204" pitchFamily="34" charset="0"/>
              </a:rPr>
            </a:br>
            <a:endParaRPr lang="LID4096" sz="40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FFE897EA-5CA3-C294-8583-D5B364CF5DB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When firms are trying to reach a deal between themselves, they try to estimate what the other party wants and how much compromise each party is willing to make.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Nash equilibrium explains the positions the firms face.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29202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52943-0268-A595-DB41-0CADFD22D711}"/>
              </a:ext>
            </a:extLst>
          </p:cNvPr>
          <p:cNvSpPr>
            <a:spLocks noGrp="1"/>
          </p:cNvSpPr>
          <p:nvPr>
            <p:ph type="title"/>
          </p:nvPr>
        </p:nvSpPr>
        <p:spPr/>
        <p:txBody>
          <a:bodyPr>
            <a:normAutofit fontScale="90000"/>
          </a:bodyPr>
          <a:lstStyle/>
          <a:p>
            <a:br>
              <a:rPr lang="en-GB" sz="3600" b="1" dirty="0">
                <a:latin typeface="Times New Roman" panose="02020603050405020304" pitchFamily="18" charset="0"/>
                <a:ea typeface="Calibri" panose="020F0502020204030204" pitchFamily="34" charset="0"/>
              </a:rPr>
            </a:br>
            <a:r>
              <a:rPr lang="en-GB" sz="3600" b="1" dirty="0">
                <a:latin typeface="Times New Roman" panose="02020603050405020304" pitchFamily="18" charset="0"/>
                <a:ea typeface="Calibri" panose="020F0502020204030204" pitchFamily="34" charset="0"/>
              </a:rPr>
              <a:t>Provision of Public Goods</a:t>
            </a:r>
            <a:br>
              <a:rPr lang="en-GB" sz="3600" b="1" dirty="0">
                <a:latin typeface="Times New Roman" panose="02020603050405020304" pitchFamily="18" charset="0"/>
                <a:ea typeface="Calibri" panose="020F0502020204030204" pitchFamily="34" charset="0"/>
              </a:rPr>
            </a:br>
            <a:endParaRPr lang="LID4096" sz="3600" b="1" dirty="0">
              <a:latin typeface="Times New Roman" panose="02020603050405020304" pitchFamily="18" charset="0"/>
              <a:ea typeface="Calibri" panose="020F0502020204030204" pitchFamily="34" charset="0"/>
            </a:endParaRPr>
          </a:p>
        </p:txBody>
      </p:sp>
      <p:sp>
        <p:nvSpPr>
          <p:cNvPr id="3" name="Content Placeholder 2">
            <a:extLst>
              <a:ext uri="{FF2B5EF4-FFF2-40B4-BE49-F238E27FC236}">
                <a16:creationId xmlns:a16="http://schemas.microsoft.com/office/drawing/2014/main" id="{5EC0A48E-016C-E379-C6AC-6B040B6A93E4}"/>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Game theory is applied to understand the level of cooperation between entities where the society needs to achieve a public good.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where individual and firms desire a clean environment, the question is whether firms are incentivized to adopt greener technologies which may be more expensive keeping in mind that firms which stick to dirty energy sources may have a lower cost of production.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951900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13</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664</TotalTime>
  <Words>2783</Words>
  <Application>Microsoft Office PowerPoint</Application>
  <PresentationFormat>Widescreen</PresentationFormat>
  <Paragraphs>146</Paragraphs>
  <Slides>47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Garamond</vt:lpstr>
      <vt:lpstr>Times New Roman</vt:lpstr>
      <vt:lpstr>Organic</vt:lpstr>
      <vt:lpstr>Managerial Economics</vt:lpstr>
      <vt:lpstr> Lecture Learning Outcomes </vt:lpstr>
      <vt:lpstr>Lecture Learning Outcomes</vt:lpstr>
      <vt:lpstr>Introduction to Game Theory</vt:lpstr>
      <vt:lpstr>Introduction to Game Theory</vt:lpstr>
      <vt:lpstr>Introduction to Game Theory</vt:lpstr>
      <vt:lpstr>Decision Making Under Risk and Uncertainty</vt:lpstr>
      <vt:lpstr>Decision Making Under Risk and Uncertainty</vt:lpstr>
      <vt:lpstr>Decision Making Under Risk and Uncertainty</vt:lpstr>
      <vt:lpstr> Understanding Game Theory and Its Structure </vt:lpstr>
      <vt:lpstr> Understanding Game Theory and Its Structure </vt:lpstr>
      <vt:lpstr>Assumption Under Game Theory</vt:lpstr>
      <vt:lpstr>Assumption Under Game Theory</vt:lpstr>
      <vt:lpstr> Strategy and Structure in Game Theory</vt:lpstr>
      <vt:lpstr>Strategy and Structure in Game Theory</vt:lpstr>
      <vt:lpstr>Strategy and Structure in Game Theory</vt:lpstr>
      <vt:lpstr> Types of Strategies </vt:lpstr>
      <vt:lpstr> Pure and Mixed Strategies. </vt:lpstr>
      <vt:lpstr> Pure and Mixed Strategies. </vt:lpstr>
      <vt:lpstr> Pure and Mixed Strategies. </vt:lpstr>
      <vt:lpstr> Dominant versus Dominated Strategy </vt:lpstr>
      <vt:lpstr>Dominant versus Dominated Strategy</vt:lpstr>
      <vt:lpstr> Maxmin versus Minmax Strategy </vt:lpstr>
      <vt:lpstr>Maxmin versus Minmax Strategy</vt:lpstr>
      <vt:lpstr>Concept of Nash Equilibrium</vt:lpstr>
      <vt:lpstr>Concept of Nash Equilibrium</vt:lpstr>
      <vt:lpstr>The Prisoner Dilemma</vt:lpstr>
      <vt:lpstr>The Prisoner Dilemma</vt:lpstr>
      <vt:lpstr>The Prisoner Dilemma</vt:lpstr>
      <vt:lpstr>The Prisoner Dilemma</vt:lpstr>
      <vt:lpstr>Types of Games</vt:lpstr>
      <vt:lpstr> Cooperative versus non-Cooperative games </vt:lpstr>
      <vt:lpstr> Simultaneous Games versus Sequential Move games </vt:lpstr>
      <vt:lpstr>Simultaneous Games versus Sequential Move games</vt:lpstr>
      <vt:lpstr> Constant Sum, Zero Sum and Non-Zero-Sum Games </vt:lpstr>
      <vt:lpstr> Constant Sum, Zero Sum and Non-Zero-Sum Games </vt:lpstr>
      <vt:lpstr> Constant Sum, Zero Sum and Non-Zero-Sum Games </vt:lpstr>
      <vt:lpstr> Constant Sum, Zero Sum and Non-Zero-Sum Games </vt:lpstr>
      <vt:lpstr>  Symmetric versus Asymmetric Games </vt:lpstr>
      <vt:lpstr> Application of Game Theory in Managerial Economics </vt:lpstr>
      <vt:lpstr> Perfectly Competitive Markets and Oligopoly </vt:lpstr>
      <vt:lpstr> Perfectly Competitive Markets and Oligopoly </vt:lpstr>
      <vt:lpstr> Negotiations and Bargaining </vt:lpstr>
      <vt:lpstr> Provision of Public Goods </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13</cp:revision>
  <dcterms:created xsi:type="dcterms:W3CDTF">2024-09-21T13:44:34Z</dcterms:created>
  <dcterms:modified xsi:type="dcterms:W3CDTF">2024-11-13T14:45:34Z</dcterms:modified>
</cp:coreProperties>
</file>