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8"/>
  </p:notesMasterIdLst>
  <p:sldIdLst>
    <p:sldId id="256" r:id="rId2"/>
    <p:sldId id="257" r:id="rId3"/>
    <p:sldId id="441" r:id="rId4"/>
    <p:sldId id="490" r:id="rId5"/>
    <p:sldId id="512" r:id="rId6"/>
    <p:sldId id="562" r:id="rId7"/>
    <p:sldId id="534" r:id="rId8"/>
    <p:sldId id="535" r:id="rId9"/>
    <p:sldId id="536" r:id="rId10"/>
    <p:sldId id="537" r:id="rId11"/>
    <p:sldId id="538" r:id="rId12"/>
    <p:sldId id="566" r:id="rId13"/>
    <p:sldId id="539" r:id="rId14"/>
    <p:sldId id="563" r:id="rId15"/>
    <p:sldId id="564" r:id="rId16"/>
    <p:sldId id="565" r:id="rId17"/>
    <p:sldId id="540" r:id="rId18"/>
    <p:sldId id="541" r:id="rId19"/>
    <p:sldId id="542" r:id="rId20"/>
    <p:sldId id="543" r:id="rId21"/>
    <p:sldId id="544" r:id="rId22"/>
    <p:sldId id="545" r:id="rId23"/>
    <p:sldId id="546" r:id="rId24"/>
    <p:sldId id="547" r:id="rId25"/>
    <p:sldId id="548" r:id="rId26"/>
    <p:sldId id="549" r:id="rId27"/>
    <p:sldId id="550" r:id="rId28"/>
    <p:sldId id="551" r:id="rId29"/>
    <p:sldId id="552" r:id="rId30"/>
    <p:sldId id="553" r:id="rId31"/>
    <p:sldId id="554" r:id="rId32"/>
    <p:sldId id="555" r:id="rId33"/>
    <p:sldId id="556" r:id="rId34"/>
    <p:sldId id="557" r:id="rId35"/>
    <p:sldId id="558" r:id="rId36"/>
    <p:sldId id="559" r:id="rId37"/>
    <p:sldId id="560" r:id="rId38"/>
    <p:sldId id="571" r:id="rId39"/>
    <p:sldId id="561" r:id="rId40"/>
    <p:sldId id="567" r:id="rId41"/>
    <p:sldId id="572" r:id="rId42"/>
    <p:sldId id="573" r:id="rId43"/>
    <p:sldId id="568" r:id="rId44"/>
    <p:sldId id="440" r:id="rId45"/>
    <p:sldId id="405" r:id="rId46"/>
    <p:sldId id="367"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11/13/2024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11/13/2024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15</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Business Cycles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Outcomes</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Understand the business cycles, their causes and effects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Understand the various theories on business cycles.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29757-074E-84B0-7F66-28D4A4082349}"/>
              </a:ext>
            </a:extLst>
          </p:cNvPr>
          <p:cNvSpPr>
            <a:spLocks noGrp="1"/>
          </p:cNvSpPr>
          <p:nvPr>
            <p:ph type="title"/>
          </p:nvPr>
        </p:nvSpPr>
        <p:spPr/>
        <p:txBody>
          <a:bodyPr/>
          <a:lstStyle/>
          <a:p>
            <a:r>
              <a:rPr lang="en-US" sz="4400" b="1" dirty="0">
                <a:effectLst/>
                <a:latin typeface="Arial" panose="020B0604020202020204" pitchFamily="34" charset="0"/>
                <a:ea typeface="Calibri" panose="020F0502020204030204" pitchFamily="34" charset="0"/>
                <a:cs typeface="Arial" panose="020B0604020202020204" pitchFamily="34" charset="0"/>
              </a:rPr>
              <a:t>Lecture Learning Outcomes</a:t>
            </a:r>
            <a:endParaRPr lang="LID4096" dirty="0"/>
          </a:p>
        </p:txBody>
      </p:sp>
      <p:sp>
        <p:nvSpPr>
          <p:cNvPr id="3" name="Content Placeholder 2">
            <a:extLst>
              <a:ext uri="{FF2B5EF4-FFF2-40B4-BE49-F238E27FC236}">
                <a16:creationId xmlns:a16="http://schemas.microsoft.com/office/drawing/2014/main" id="{65D734B3-4924-EFDF-E9C9-638BD2CBFA91}"/>
              </a:ext>
            </a:extLst>
          </p:cNvPr>
          <p:cNvSpPr>
            <a:spLocks noGrp="1"/>
          </p:cNvSpPr>
          <p:nvPr>
            <p:ph idx="1"/>
          </p:nvPr>
        </p:nvSpPr>
        <p:spPr/>
        <p:txBody>
          <a:bodyPr/>
          <a:lstStyle/>
          <a:p>
            <a:pPr marL="342900" marR="0" lvl="0" indent="-342900" algn="just">
              <a:lnSpc>
                <a:spcPct val="150000"/>
              </a:lnSpc>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Understand the multiplier and accelerator.</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Grasp the intricacies of controlling business cycles.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40576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643D9-27EB-3196-1EFC-C93320F2467B}"/>
              </a:ext>
            </a:extLst>
          </p:cNvPr>
          <p:cNvSpPr>
            <a:spLocks noGrp="1"/>
          </p:cNvSpPr>
          <p:nvPr>
            <p:ph type="title"/>
          </p:nvPr>
        </p:nvSpPr>
        <p:spPr/>
        <p:txBody>
          <a:bodyPr/>
          <a:lstStyle/>
          <a:p>
            <a:r>
              <a:rPr lang="en-US" b="1" dirty="0"/>
              <a:t>Introduction to Business Cycles</a:t>
            </a:r>
            <a:endParaRPr lang="LID4096" b="1" dirty="0"/>
          </a:p>
        </p:txBody>
      </p:sp>
      <p:sp>
        <p:nvSpPr>
          <p:cNvPr id="3" name="Content Placeholder 2">
            <a:extLst>
              <a:ext uri="{FF2B5EF4-FFF2-40B4-BE49-F238E27FC236}">
                <a16:creationId xmlns:a16="http://schemas.microsoft.com/office/drawing/2014/main" id="{454BFFB0-87E3-4205-CD20-C9E9E357F88A}"/>
              </a:ext>
            </a:extLst>
          </p:cNvPr>
          <p:cNvSpPr>
            <a:spLocks noGrp="1"/>
          </p:cNvSpPr>
          <p:nvPr>
            <p:ph idx="1"/>
          </p:nvPr>
        </p:nvSpPr>
        <p:spPr/>
        <p:txBody>
          <a:bodyPr>
            <a:normAutofit/>
          </a:bodyPr>
          <a:lstStyle/>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Firms operate in an industry and an economy that goes through business cycles. </a:t>
            </a:r>
          </a:p>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These are periodic up and down movements in economic activities. </a:t>
            </a:r>
          </a:p>
        </p:txBody>
      </p:sp>
    </p:spTree>
    <p:extLst>
      <p:ext uri="{BB962C8B-B14F-4D97-AF65-F5344CB8AC3E}">
        <p14:creationId xmlns:p14="http://schemas.microsoft.com/office/powerpoint/2010/main" val="2182618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A3AE8-55B8-FC08-4D15-EB5C68B3BC3A}"/>
              </a:ext>
            </a:extLst>
          </p:cNvPr>
          <p:cNvSpPr>
            <a:spLocks noGrp="1"/>
          </p:cNvSpPr>
          <p:nvPr>
            <p:ph type="title"/>
          </p:nvPr>
        </p:nvSpPr>
        <p:spPr/>
        <p:txBody>
          <a:bodyPr/>
          <a:lstStyle/>
          <a:p>
            <a:r>
              <a:rPr lang="en-US" b="1" dirty="0"/>
              <a:t>Introduction to Business Cycles</a:t>
            </a:r>
            <a:endParaRPr lang="LID4096" b="1" dirty="0"/>
          </a:p>
        </p:txBody>
      </p:sp>
      <p:sp>
        <p:nvSpPr>
          <p:cNvPr id="3" name="Content Placeholder 2">
            <a:extLst>
              <a:ext uri="{FF2B5EF4-FFF2-40B4-BE49-F238E27FC236}">
                <a16:creationId xmlns:a16="http://schemas.microsoft.com/office/drawing/2014/main" id="{0683C5D2-1A20-D411-2023-673533CD1545}"/>
              </a:ext>
            </a:extLst>
          </p:cNvPr>
          <p:cNvSpPr>
            <a:spLocks noGrp="1"/>
          </p:cNvSpPr>
          <p:nvPr>
            <p:ph idx="1"/>
          </p:nvPr>
        </p:nvSpPr>
        <p:spPr/>
        <p:txBody>
          <a:bodyPr/>
          <a:lstStyle/>
          <a:p>
            <a:pPr marL="0" marR="0" algn="just">
              <a:lnSpc>
                <a:spcPct val="150000"/>
              </a:lnSpc>
              <a:spcAft>
                <a:spcPts val="800"/>
              </a:spcAft>
            </a:pPr>
            <a:r>
              <a:rPr lang="en-GB" sz="3200" dirty="0">
                <a:effectLst/>
                <a:latin typeface="Times New Roman" panose="02020603050405020304" pitchFamily="18" charset="0"/>
                <a:ea typeface="Calibri" panose="020F0502020204030204" pitchFamily="34" charset="0"/>
                <a:cs typeface="Times New Roman" panose="02020603050405020304" pitchFamily="18" charset="0"/>
              </a:rPr>
              <a:t>These cyclical movements are also characterized by waves and of expansion and contraction with associated boom and bust cycles.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51483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EFDE6-5366-523A-00F8-9955060B0C03}"/>
              </a:ext>
            </a:extLst>
          </p:cNvPr>
          <p:cNvSpPr>
            <a:spLocks noGrp="1"/>
          </p:cNvSpPr>
          <p:nvPr>
            <p:ph type="title"/>
          </p:nvPr>
        </p:nvSpPr>
        <p:spPr/>
        <p:txBody>
          <a:bodyPr/>
          <a:lstStyle/>
          <a:p>
            <a:r>
              <a:rPr lang="en-US" b="1" dirty="0"/>
              <a:t>Characteristics of Business Cycles</a:t>
            </a:r>
            <a:endParaRPr lang="LID4096" b="1" dirty="0"/>
          </a:p>
        </p:txBody>
      </p:sp>
      <p:sp>
        <p:nvSpPr>
          <p:cNvPr id="3" name="Content Placeholder 2">
            <a:extLst>
              <a:ext uri="{FF2B5EF4-FFF2-40B4-BE49-F238E27FC236}">
                <a16:creationId xmlns:a16="http://schemas.microsoft.com/office/drawing/2014/main" id="{896BD193-726F-D2CF-27D1-E2210169D8B0}"/>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Business cycles generally go through three basic cycles; </a:t>
            </a: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periodicity, synchronism</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and are also considered to be </a:t>
            </a: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self-reinforcing.</a:t>
            </a:r>
            <a:endParaRPr lang="en-GB" sz="2800" b="1"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78943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97861-69DD-5508-8937-205B094C81CF}"/>
              </a:ext>
            </a:extLst>
          </p:cNvPr>
          <p:cNvSpPr>
            <a:spLocks noGrp="1"/>
          </p:cNvSpPr>
          <p:nvPr>
            <p:ph type="title"/>
          </p:nvPr>
        </p:nvSpPr>
        <p:spPr/>
        <p:txBody>
          <a:bodyPr>
            <a:normAutofit fontScale="90000"/>
          </a:bodyPr>
          <a:lstStyle/>
          <a:p>
            <a:br>
              <a:rPr lang="en-US" b="1" dirty="0"/>
            </a:br>
            <a:r>
              <a:rPr lang="en-US" b="1" dirty="0"/>
              <a:t>Synchronism</a:t>
            </a:r>
            <a:br>
              <a:rPr lang="en-US" b="1" dirty="0"/>
            </a:br>
            <a:endParaRPr lang="LID4096" b="1" dirty="0"/>
          </a:p>
        </p:txBody>
      </p:sp>
      <p:sp>
        <p:nvSpPr>
          <p:cNvPr id="3" name="Content Placeholder 2">
            <a:extLst>
              <a:ext uri="{FF2B5EF4-FFF2-40B4-BE49-F238E27FC236}">
                <a16:creationId xmlns:a16="http://schemas.microsoft.com/office/drawing/2014/main" id="{7744D5FE-4383-D549-FBB2-4AF53E860A3B}"/>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effect of cycles is usually far reaching. Firms that are not part of the industry are also affected showing that there is a large degree of interdependence between the various sectors of the economy.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Globalization also has an effect on the cycles of the economy and economic downturns in some corner of the world may have a contagion effect in another part of the world.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851128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67A17-BF4B-8971-30E4-D4E3F6CEB73E}"/>
              </a:ext>
            </a:extLst>
          </p:cNvPr>
          <p:cNvSpPr>
            <a:spLocks noGrp="1"/>
          </p:cNvSpPr>
          <p:nvPr>
            <p:ph type="title"/>
          </p:nvPr>
        </p:nvSpPr>
        <p:spPr/>
        <p:txBody>
          <a:bodyPr/>
          <a:lstStyle/>
          <a:p>
            <a:r>
              <a:rPr lang="en-US" sz="4000" b="1" dirty="0"/>
              <a:t>Self-Reinforcing</a:t>
            </a:r>
            <a:endParaRPr lang="LID4096" sz="4000" b="1" dirty="0"/>
          </a:p>
        </p:txBody>
      </p:sp>
      <p:sp>
        <p:nvSpPr>
          <p:cNvPr id="3" name="Content Placeholder 2">
            <a:extLst>
              <a:ext uri="{FF2B5EF4-FFF2-40B4-BE49-F238E27FC236}">
                <a16:creationId xmlns:a16="http://schemas.microsoft.com/office/drawing/2014/main" id="{7C661C64-278A-FCDC-F29D-E56A1B961FFB}"/>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Due to the interdependence and close links between various sectors of the economy, movements in one sector are reinforced by associated movement in another part of the economy.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Therefore, a downward turn may be reinforced by another deeper downward movement and vice versa.</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203594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044AE-7111-C056-8E7C-CCE690DEC5CA}"/>
              </a:ext>
            </a:extLst>
          </p:cNvPr>
          <p:cNvSpPr>
            <a:spLocks noGrp="1"/>
          </p:cNvSpPr>
          <p:nvPr>
            <p:ph type="title"/>
          </p:nvPr>
        </p:nvSpPr>
        <p:spPr/>
        <p:txBody>
          <a:bodyPr/>
          <a:lstStyle/>
          <a:p>
            <a:r>
              <a:rPr lang="en-US" sz="4000" b="1" dirty="0"/>
              <a:t>Phases of Business Cycles</a:t>
            </a:r>
            <a:endParaRPr lang="LID4096" sz="4000" b="1" dirty="0"/>
          </a:p>
        </p:txBody>
      </p:sp>
      <p:sp>
        <p:nvSpPr>
          <p:cNvPr id="3" name="Content Placeholder 2">
            <a:extLst>
              <a:ext uri="{FF2B5EF4-FFF2-40B4-BE49-F238E27FC236}">
                <a16:creationId xmlns:a16="http://schemas.microsoft.com/office/drawing/2014/main" id="{E102FBEC-E09A-141B-A2A2-35F0E042509C}"/>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An ordinary business cycle goes through four main phases, expansion, peak (plateau), contraction (recession), trough (depression) and two turning points, upwards and downwards. </a:t>
            </a:r>
          </a:p>
          <a:p>
            <a:r>
              <a:rPr lang="en-US" dirty="0">
                <a:effectLst/>
                <a:latin typeface="Times New Roman" panose="02020603050405020304" pitchFamily="18" charset="0"/>
                <a:ea typeface="Calibri" panose="020F0502020204030204" pitchFamily="34" charset="0"/>
              </a:rPr>
              <a:t>This normally happens over an observable lengthy time period. </a:t>
            </a:r>
            <a:endParaRPr lang="LID4096" dirty="0"/>
          </a:p>
        </p:txBody>
      </p:sp>
    </p:spTree>
    <p:extLst>
      <p:ext uri="{BB962C8B-B14F-4D97-AF65-F5344CB8AC3E}">
        <p14:creationId xmlns:p14="http://schemas.microsoft.com/office/powerpoint/2010/main" val="1891023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5D642-AFA6-035A-5094-760AF02241FD}"/>
              </a:ext>
            </a:extLst>
          </p:cNvPr>
          <p:cNvSpPr>
            <a:spLocks noGrp="1"/>
          </p:cNvSpPr>
          <p:nvPr>
            <p:ph type="title"/>
          </p:nvPr>
        </p:nvSpPr>
        <p:spPr/>
        <p:txBody>
          <a:bodyPr/>
          <a:lstStyle/>
          <a:p>
            <a:r>
              <a:rPr lang="en-US" sz="4400" b="1" dirty="0"/>
              <a:t>Phases of Business Cycles</a:t>
            </a:r>
            <a:endParaRPr lang="LID4096" dirty="0"/>
          </a:p>
        </p:txBody>
      </p:sp>
      <p:sp>
        <p:nvSpPr>
          <p:cNvPr id="3" name="Content Placeholder 2">
            <a:extLst>
              <a:ext uri="{FF2B5EF4-FFF2-40B4-BE49-F238E27FC236}">
                <a16:creationId xmlns:a16="http://schemas.microsoft.com/office/drawing/2014/main" id="{BDB1F33D-264A-394C-A74D-161CABCBA4BC}"/>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Ordinarily, it is occasioned by fluctuations and cyclical smaller movements over the observable period of time. This can be illustrated below in Figure 1:</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806256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CFAD2-C267-9F89-05B6-9577B8A5BD12}"/>
              </a:ext>
            </a:extLst>
          </p:cNvPr>
          <p:cNvSpPr>
            <a:spLocks noGrp="1"/>
          </p:cNvSpPr>
          <p:nvPr>
            <p:ph type="title"/>
          </p:nvPr>
        </p:nvSpPr>
        <p:spPr/>
        <p:txBody>
          <a:bodyPr>
            <a:normAutofit fontScale="90000"/>
          </a:bodyPr>
          <a:lstStyle/>
          <a:p>
            <a:br>
              <a:rPr lang="en-GB" b="1" dirty="0"/>
            </a:br>
            <a:r>
              <a:rPr lang="en-GB" b="1" dirty="0"/>
              <a:t>Figure 1: An Illustration of Business Cycles</a:t>
            </a:r>
            <a:br>
              <a:rPr lang="en-GB" b="1" dirty="0"/>
            </a:br>
            <a:endParaRPr lang="LID4096" b="1" dirty="0"/>
          </a:p>
        </p:txBody>
      </p:sp>
      <p:pic>
        <p:nvPicPr>
          <p:cNvPr id="5" name="Content Placeholder 4">
            <a:extLst>
              <a:ext uri="{FF2B5EF4-FFF2-40B4-BE49-F238E27FC236}">
                <a16:creationId xmlns:a16="http://schemas.microsoft.com/office/drawing/2014/main" id="{D568BB13-7EB6-10AE-DE93-0E6E55A96C83}"/>
              </a:ext>
            </a:extLst>
          </p:cNvPr>
          <p:cNvPicPr>
            <a:picLocks noGrp="1" noChangeAspect="1"/>
          </p:cNvPicPr>
          <p:nvPr>
            <p:ph idx="1"/>
          </p:nvPr>
        </p:nvPicPr>
        <p:blipFill>
          <a:blip r:embed="rId2"/>
          <a:stretch>
            <a:fillRect/>
          </a:stretch>
        </p:blipFill>
        <p:spPr>
          <a:xfrm>
            <a:off x="1376313" y="2102177"/>
            <a:ext cx="9520285" cy="3846136"/>
          </a:xfrm>
        </p:spPr>
      </p:pic>
    </p:spTree>
    <p:extLst>
      <p:ext uri="{BB962C8B-B14F-4D97-AF65-F5344CB8AC3E}">
        <p14:creationId xmlns:p14="http://schemas.microsoft.com/office/powerpoint/2010/main" val="1581285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7E772-2BA4-D6FE-0766-8081048E6CF1}"/>
              </a:ext>
            </a:extLst>
          </p:cNvPr>
          <p:cNvSpPr>
            <a:spLocks noGrp="1"/>
          </p:cNvSpPr>
          <p:nvPr>
            <p:ph type="title"/>
          </p:nvPr>
        </p:nvSpPr>
        <p:spPr/>
        <p:txBody>
          <a:bodyPr>
            <a:normAutofit fontScale="90000"/>
          </a:bodyPr>
          <a:lstStyle/>
          <a:p>
            <a:br>
              <a:rPr lang="en-GB" sz="4000" b="1" dirty="0"/>
            </a:br>
            <a:r>
              <a:rPr lang="en-GB" sz="4000" b="1" dirty="0"/>
              <a:t>Figure 1: An Illustration of Business Cycles</a:t>
            </a:r>
            <a:br>
              <a:rPr lang="en-GB" sz="4000" b="1" dirty="0"/>
            </a:br>
            <a:endParaRPr lang="LID4096" sz="4000" b="1" dirty="0"/>
          </a:p>
        </p:txBody>
      </p:sp>
      <p:sp>
        <p:nvSpPr>
          <p:cNvPr id="3" name="Content Placeholder 2">
            <a:extLst>
              <a:ext uri="{FF2B5EF4-FFF2-40B4-BE49-F238E27FC236}">
                <a16:creationId xmlns:a16="http://schemas.microsoft.com/office/drawing/2014/main" id="{6B5E4A1F-2ADF-5894-D707-B9D4A16A4CD5}"/>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Figure 1 illustrates the business cycles that a business goes through. These also correspond to the phases the economy goes through. They can be explained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248227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B024D-8388-679E-6776-4EFE34974F62}"/>
              </a:ext>
            </a:extLst>
          </p:cNvPr>
          <p:cNvSpPr>
            <a:spLocks noGrp="1"/>
          </p:cNvSpPr>
          <p:nvPr>
            <p:ph type="title"/>
          </p:nvPr>
        </p:nvSpPr>
        <p:spPr/>
        <p:txBody>
          <a:bodyPr>
            <a:normAutofit fontScale="90000"/>
          </a:bodyPr>
          <a:lstStyle/>
          <a:p>
            <a:br>
              <a:rPr lang="en-US" sz="3600" b="1" dirty="0"/>
            </a:br>
            <a:r>
              <a:rPr lang="en-US" sz="4000" b="1" dirty="0"/>
              <a:t>Expansion</a:t>
            </a:r>
            <a:br>
              <a:rPr lang="en-US" sz="4000" b="1" dirty="0"/>
            </a:br>
            <a:endParaRPr lang="LID4096" sz="4000" b="1" dirty="0"/>
          </a:p>
        </p:txBody>
      </p:sp>
      <p:sp>
        <p:nvSpPr>
          <p:cNvPr id="3" name="Content Placeholder 2">
            <a:extLst>
              <a:ext uri="{FF2B5EF4-FFF2-40B4-BE49-F238E27FC236}">
                <a16:creationId xmlns:a16="http://schemas.microsoft.com/office/drawing/2014/main" id="{D2BDC397-A5F4-02B6-94DB-2C219DCFF6A2}"/>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This a phase when the output of the firm is increasing as a result of increasing demand.</a:t>
            </a:r>
          </a:p>
          <a:p>
            <a:r>
              <a:rPr lang="en-US" dirty="0">
                <a:effectLst/>
                <a:latin typeface="Times New Roman" panose="02020603050405020304" pitchFamily="18" charset="0"/>
                <a:ea typeface="Calibri" panose="020F0502020204030204" pitchFamily="34" charset="0"/>
              </a:rPr>
              <a:t> Additionally, the key macroeconomic variables such as income, employment output income and aggregate demand is generally rising.</a:t>
            </a:r>
            <a:endParaRPr lang="LID4096" dirty="0"/>
          </a:p>
        </p:txBody>
      </p:sp>
    </p:spTree>
    <p:extLst>
      <p:ext uri="{BB962C8B-B14F-4D97-AF65-F5344CB8AC3E}">
        <p14:creationId xmlns:p14="http://schemas.microsoft.com/office/powerpoint/2010/main" val="1778083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74147-EB5C-3394-5C4B-8C77C5476B61}"/>
              </a:ext>
            </a:extLst>
          </p:cNvPr>
          <p:cNvSpPr>
            <a:spLocks noGrp="1"/>
          </p:cNvSpPr>
          <p:nvPr>
            <p:ph type="title"/>
          </p:nvPr>
        </p:nvSpPr>
        <p:spPr/>
        <p:txBody>
          <a:bodyPr>
            <a:normAutofit fontScale="90000"/>
          </a:bodyPr>
          <a:lstStyle/>
          <a:p>
            <a:br>
              <a:rPr lang="en-US" sz="4400" b="1" dirty="0"/>
            </a:br>
            <a:r>
              <a:rPr lang="en-US" sz="4400" b="1" dirty="0"/>
              <a:t>Expansion</a:t>
            </a:r>
            <a:br>
              <a:rPr lang="en-US" sz="4400" b="1" dirty="0"/>
            </a:br>
            <a:endParaRPr lang="LID4096" dirty="0"/>
          </a:p>
        </p:txBody>
      </p:sp>
      <p:sp>
        <p:nvSpPr>
          <p:cNvPr id="3" name="Content Placeholder 2">
            <a:extLst>
              <a:ext uri="{FF2B5EF4-FFF2-40B4-BE49-F238E27FC236}">
                <a16:creationId xmlns:a16="http://schemas.microsoft.com/office/drawing/2014/main" id="{E1BDA90B-871D-0905-EAD0-4B5FC64D6F9C}"/>
              </a:ext>
            </a:extLst>
          </p:cNvPr>
          <p:cNvSpPr>
            <a:spLocks noGrp="1"/>
          </p:cNvSpPr>
          <p:nvPr>
            <p:ph idx="1"/>
          </p:nvPr>
        </p:nvSpPr>
        <p:spPr/>
        <p:txBody>
          <a:bodyPr/>
          <a:lstStyle/>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The general trend of the economy is rising. The firm is generally growing, increasing its production and hiring more workers. </a:t>
            </a:r>
          </a:p>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Incomes are also rising making it a favourable time for firms and individuals.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753885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F5B7A-B552-19DB-876D-51BCC17CEF42}"/>
              </a:ext>
            </a:extLst>
          </p:cNvPr>
          <p:cNvSpPr>
            <a:spLocks noGrp="1"/>
          </p:cNvSpPr>
          <p:nvPr>
            <p:ph type="title"/>
          </p:nvPr>
        </p:nvSpPr>
        <p:spPr/>
        <p:txBody>
          <a:bodyPr>
            <a:normAutofit fontScale="90000"/>
          </a:bodyPr>
          <a:lstStyle/>
          <a:p>
            <a:br>
              <a:rPr lang="en-US" sz="4000" b="1" dirty="0"/>
            </a:br>
            <a:r>
              <a:rPr lang="en-US" sz="4000" b="1" dirty="0"/>
              <a:t>Peak</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1F272613-82A3-A803-FDC8-0FD1314F3738}"/>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This is the highest point of growth attained both in the economy and that of the firm. In our case, it is assumed that the firm’s performance mirrors that of the economy. </a:t>
            </a:r>
          </a:p>
          <a:p>
            <a:r>
              <a:rPr lang="en-US" dirty="0">
                <a:effectLst/>
                <a:latin typeface="Times New Roman" panose="02020603050405020304" pitchFamily="18" charset="0"/>
                <a:ea typeface="Calibri" panose="020F0502020204030204" pitchFamily="34" charset="0"/>
              </a:rPr>
              <a:t>At this stage, expansion has reached its highest peak and no further expansion takes place. </a:t>
            </a:r>
            <a:endParaRPr lang="LID4096" dirty="0"/>
          </a:p>
        </p:txBody>
      </p:sp>
    </p:spTree>
    <p:extLst>
      <p:ext uri="{BB962C8B-B14F-4D97-AF65-F5344CB8AC3E}">
        <p14:creationId xmlns:p14="http://schemas.microsoft.com/office/powerpoint/2010/main" val="3285272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E6570-DFAE-66E5-EC31-7232F1B0BA09}"/>
              </a:ext>
            </a:extLst>
          </p:cNvPr>
          <p:cNvSpPr>
            <a:spLocks noGrp="1"/>
          </p:cNvSpPr>
          <p:nvPr>
            <p:ph type="title"/>
          </p:nvPr>
        </p:nvSpPr>
        <p:spPr/>
        <p:txBody>
          <a:bodyPr/>
          <a:lstStyle/>
          <a:p>
            <a:r>
              <a:rPr lang="en-US" sz="4400" b="1" dirty="0"/>
              <a:t>Peak</a:t>
            </a:r>
            <a:endParaRPr lang="LID4096" dirty="0"/>
          </a:p>
        </p:txBody>
      </p:sp>
      <p:sp>
        <p:nvSpPr>
          <p:cNvPr id="3" name="Content Placeholder 2">
            <a:extLst>
              <a:ext uri="{FF2B5EF4-FFF2-40B4-BE49-F238E27FC236}">
                <a16:creationId xmlns:a16="http://schemas.microsoft.com/office/drawing/2014/main" id="{76658027-20A6-7B72-6611-978C45F7FA1E}"/>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This shows that growth cannot continue indefinitely. After a period of time, it usually slows down and reaches a turning point.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585026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C696E-AFC9-862B-B97D-BE5D17D3696E}"/>
              </a:ext>
            </a:extLst>
          </p:cNvPr>
          <p:cNvSpPr>
            <a:spLocks noGrp="1"/>
          </p:cNvSpPr>
          <p:nvPr>
            <p:ph type="title"/>
          </p:nvPr>
        </p:nvSpPr>
        <p:spPr/>
        <p:txBody>
          <a:bodyPr/>
          <a:lstStyle/>
          <a:p>
            <a:r>
              <a:rPr lang="en-US" b="1" dirty="0"/>
              <a:t>Contraction</a:t>
            </a:r>
            <a:endParaRPr lang="LID4096" b="1" dirty="0"/>
          </a:p>
        </p:txBody>
      </p:sp>
      <p:sp>
        <p:nvSpPr>
          <p:cNvPr id="3" name="Content Placeholder 2">
            <a:extLst>
              <a:ext uri="{FF2B5EF4-FFF2-40B4-BE49-F238E27FC236}">
                <a16:creationId xmlns:a16="http://schemas.microsoft.com/office/drawing/2014/main" id="{FDDD895D-531C-135A-51B1-FF58760F034B}"/>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At this point, there is a gradual slowdown in the economic activities. </a:t>
            </a:r>
          </a:p>
          <a:p>
            <a:r>
              <a:rPr lang="en-US" dirty="0">
                <a:effectLst/>
                <a:latin typeface="Times New Roman" panose="02020603050405020304" pitchFamily="18" charset="0"/>
                <a:ea typeface="Calibri" panose="020F0502020204030204" pitchFamily="34" charset="0"/>
              </a:rPr>
              <a:t>Firms are reducing production and are also downsizing. The unemployment rate is going up and peoples income are falling.</a:t>
            </a:r>
            <a:endParaRPr lang="LID4096" dirty="0"/>
          </a:p>
        </p:txBody>
      </p:sp>
    </p:spTree>
    <p:extLst>
      <p:ext uri="{BB962C8B-B14F-4D97-AF65-F5344CB8AC3E}">
        <p14:creationId xmlns:p14="http://schemas.microsoft.com/office/powerpoint/2010/main" val="19449195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E39C1-8193-130B-8C9F-7EC95411E01C}"/>
              </a:ext>
            </a:extLst>
          </p:cNvPr>
          <p:cNvSpPr>
            <a:spLocks noGrp="1"/>
          </p:cNvSpPr>
          <p:nvPr>
            <p:ph type="title"/>
          </p:nvPr>
        </p:nvSpPr>
        <p:spPr/>
        <p:txBody>
          <a:bodyPr/>
          <a:lstStyle/>
          <a:p>
            <a:r>
              <a:rPr lang="en-US" b="1" dirty="0"/>
              <a:t>Contraction</a:t>
            </a:r>
            <a:endParaRPr lang="LID4096" dirty="0"/>
          </a:p>
        </p:txBody>
      </p:sp>
      <p:sp>
        <p:nvSpPr>
          <p:cNvPr id="3" name="Content Placeholder 2">
            <a:extLst>
              <a:ext uri="{FF2B5EF4-FFF2-40B4-BE49-F238E27FC236}">
                <a16:creationId xmlns:a16="http://schemas.microsoft.com/office/drawing/2014/main" id="{2076F95F-F301-E974-CEEF-F01C4CD1A84D}"/>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General investment by the firms and in the economy are falling, production is also falling, unemployment is increasing, incomes are reducing and consumption is also falling.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Contraction marks the beginning of recession.</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124586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1871F-65F3-0E1F-D3C7-B9F91DAA7962}"/>
              </a:ext>
            </a:extLst>
          </p:cNvPr>
          <p:cNvSpPr>
            <a:spLocks noGrp="1"/>
          </p:cNvSpPr>
          <p:nvPr>
            <p:ph type="title"/>
          </p:nvPr>
        </p:nvSpPr>
        <p:spPr/>
        <p:txBody>
          <a:bodyPr/>
          <a:lstStyle/>
          <a:p>
            <a:r>
              <a:rPr lang="en-US" b="1" dirty="0"/>
              <a:t>Depression</a:t>
            </a:r>
            <a:endParaRPr lang="LID4096" b="1" dirty="0"/>
          </a:p>
        </p:txBody>
      </p:sp>
      <p:sp>
        <p:nvSpPr>
          <p:cNvPr id="3" name="Content Placeholder 2">
            <a:extLst>
              <a:ext uri="{FF2B5EF4-FFF2-40B4-BE49-F238E27FC236}">
                <a16:creationId xmlns:a16="http://schemas.microsoft.com/office/drawing/2014/main" id="{F0CB8289-1F6F-E34E-CDA3-B2BEA0D78DF3}"/>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is the lowest level reached in the economic cycle. It can be considered to be the trough beyond which, the process starts afresh.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It is one of the most difficult points in the whole business cycle as the firm and the economy starts to look for ways to initiate growth and revival in the economy.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432225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BFEFC-41F9-7AD7-68F1-56E5007258C2}"/>
              </a:ext>
            </a:extLst>
          </p:cNvPr>
          <p:cNvSpPr>
            <a:spLocks noGrp="1"/>
          </p:cNvSpPr>
          <p:nvPr>
            <p:ph type="title"/>
          </p:nvPr>
        </p:nvSpPr>
        <p:spPr/>
        <p:txBody>
          <a:bodyPr/>
          <a:lstStyle/>
          <a:p>
            <a:r>
              <a:rPr lang="en-US" b="1" dirty="0"/>
              <a:t>Effects of Business Cycles</a:t>
            </a:r>
            <a:endParaRPr lang="LID4096" b="1" dirty="0"/>
          </a:p>
        </p:txBody>
      </p:sp>
      <p:sp>
        <p:nvSpPr>
          <p:cNvPr id="3" name="Content Placeholder 2">
            <a:extLst>
              <a:ext uri="{FF2B5EF4-FFF2-40B4-BE49-F238E27FC236}">
                <a16:creationId xmlns:a16="http://schemas.microsoft.com/office/drawing/2014/main" id="{C4EE11D5-CD25-CDF9-973B-FEBAF520C70D}"/>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When a business goes through the business cycle phases, what are the consequences?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We will look at these shortly in the sext section.</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2598463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79336-2494-8707-1756-F442575210C0}"/>
              </a:ext>
            </a:extLst>
          </p:cNvPr>
          <p:cNvSpPr>
            <a:spLocks noGrp="1"/>
          </p:cNvSpPr>
          <p:nvPr>
            <p:ph type="title"/>
          </p:nvPr>
        </p:nvSpPr>
        <p:spPr/>
        <p:txBody>
          <a:bodyPr/>
          <a:lstStyle/>
          <a:p>
            <a:r>
              <a:rPr lang="en-US" b="1" dirty="0"/>
              <a:t>Expansion Phase</a:t>
            </a:r>
            <a:endParaRPr lang="LID4096" b="1" dirty="0"/>
          </a:p>
        </p:txBody>
      </p:sp>
      <p:sp>
        <p:nvSpPr>
          <p:cNvPr id="3" name="Content Placeholder 2">
            <a:extLst>
              <a:ext uri="{FF2B5EF4-FFF2-40B4-BE49-F238E27FC236}">
                <a16:creationId xmlns:a16="http://schemas.microsoft.com/office/drawing/2014/main" id="{C86E8812-343D-8FBD-18BA-36D8210405A5}"/>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Although on face value it may look as if expansion is the desired phase for every firm, it has its own adverse consequences. </a:t>
            </a:r>
          </a:p>
          <a:p>
            <a:r>
              <a:rPr lang="en-US" dirty="0">
                <a:effectLst/>
                <a:latin typeface="Times New Roman" panose="02020603050405020304" pitchFamily="18" charset="0"/>
                <a:ea typeface="Calibri" panose="020F0502020204030204" pitchFamily="34" charset="0"/>
              </a:rPr>
              <a:t>During expansion, there is a large number of investments, increased employment and increasing incomes and expenditures.</a:t>
            </a:r>
            <a:endParaRPr lang="LID4096" dirty="0"/>
          </a:p>
        </p:txBody>
      </p:sp>
    </p:spTree>
    <p:extLst>
      <p:ext uri="{BB962C8B-B14F-4D97-AF65-F5344CB8AC3E}">
        <p14:creationId xmlns:p14="http://schemas.microsoft.com/office/powerpoint/2010/main" val="41781460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1AF62-7040-A397-6B5C-CFB572669343}"/>
              </a:ext>
            </a:extLst>
          </p:cNvPr>
          <p:cNvSpPr>
            <a:spLocks noGrp="1"/>
          </p:cNvSpPr>
          <p:nvPr>
            <p:ph type="title"/>
          </p:nvPr>
        </p:nvSpPr>
        <p:spPr/>
        <p:txBody>
          <a:bodyPr/>
          <a:lstStyle/>
          <a:p>
            <a:r>
              <a:rPr lang="en-US" b="1" dirty="0"/>
              <a:t>Expansion Phase</a:t>
            </a:r>
            <a:endParaRPr lang="LID4096" dirty="0"/>
          </a:p>
        </p:txBody>
      </p:sp>
      <p:sp>
        <p:nvSpPr>
          <p:cNvPr id="3" name="Content Placeholder 2">
            <a:extLst>
              <a:ext uri="{FF2B5EF4-FFF2-40B4-BE49-F238E27FC236}">
                <a16:creationId xmlns:a16="http://schemas.microsoft.com/office/drawing/2014/main" id="{5232FA17-D093-D3E1-2220-1310029BA435}"/>
              </a:ext>
            </a:extLst>
          </p:cNvPr>
          <p:cNvSpPr>
            <a:spLocks noGrp="1"/>
          </p:cNvSpPr>
          <p:nvPr>
            <p:ph idx="1"/>
          </p:nvPr>
        </p:nvSpPr>
        <p:spPr/>
        <p:txBody>
          <a:bodyPr/>
          <a:lstStyle/>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However, this expansion has its adverse effects. </a:t>
            </a:r>
          </a:p>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It consequently results in high levels of </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inflation</a:t>
            </a:r>
            <a:r>
              <a:rPr lang="en-GB" dirty="0">
                <a:effectLst/>
                <a:latin typeface="Times New Roman" panose="02020603050405020304" pitchFamily="18" charset="0"/>
                <a:ea typeface="Calibri" panose="020F0502020204030204" pitchFamily="34" charset="0"/>
                <a:cs typeface="Times New Roman" panose="02020603050405020304" pitchFamily="18" charset="0"/>
              </a:rPr>
              <a:t> and </a:t>
            </a:r>
            <a:r>
              <a:rPr lang="en-GB" i="1" dirty="0">
                <a:effectLst/>
                <a:latin typeface="Times New Roman" panose="02020603050405020304" pitchFamily="18" charset="0"/>
                <a:ea typeface="Calibri" panose="020F0502020204030204" pitchFamily="34" charset="0"/>
                <a:cs typeface="Times New Roman" panose="02020603050405020304" pitchFamily="18" charset="0"/>
              </a:rPr>
              <a:t>competition.</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788103820"/>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0CD34-FC91-88AC-D101-45293B12B13E}"/>
              </a:ext>
            </a:extLst>
          </p:cNvPr>
          <p:cNvSpPr>
            <a:spLocks noGrp="1"/>
          </p:cNvSpPr>
          <p:nvPr>
            <p:ph type="title"/>
          </p:nvPr>
        </p:nvSpPr>
        <p:spPr/>
        <p:txBody>
          <a:bodyPr>
            <a:normAutofit fontScale="90000"/>
          </a:bodyPr>
          <a:lstStyle/>
          <a:p>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4900" b="1" dirty="0"/>
              <a:t>Inflation</a:t>
            </a:r>
            <a:br>
              <a:rPr lang="en-US" sz="4900" b="1" dirty="0"/>
            </a:br>
            <a:endParaRPr lang="LID4096" sz="4900" b="1" dirty="0"/>
          </a:p>
        </p:txBody>
      </p:sp>
      <p:sp>
        <p:nvSpPr>
          <p:cNvPr id="3" name="Content Placeholder 2">
            <a:extLst>
              <a:ext uri="{FF2B5EF4-FFF2-40B4-BE49-F238E27FC236}">
                <a16:creationId xmlns:a16="http://schemas.microsoft.com/office/drawing/2014/main" id="{B2192FAC-7744-C41C-3B05-8C00475D14E5}"/>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Increase in investments results in higher levels of production and higher incomes. </a:t>
            </a:r>
          </a:p>
          <a:p>
            <a:r>
              <a:rPr lang="en-US" sz="2800" dirty="0">
                <a:effectLst/>
                <a:latin typeface="Times New Roman" panose="02020603050405020304" pitchFamily="18" charset="0"/>
                <a:ea typeface="Calibri" panose="020F0502020204030204" pitchFamily="34" charset="0"/>
              </a:rPr>
              <a:t>This forces more money supply in the economy and the demand for factors of production increases as firms attempt to keep pace with increasing levels of consumer aggregate demand. </a:t>
            </a:r>
            <a:endParaRPr lang="LID4096" sz="2800" dirty="0"/>
          </a:p>
        </p:txBody>
      </p:sp>
    </p:spTree>
    <p:extLst>
      <p:ext uri="{BB962C8B-B14F-4D97-AF65-F5344CB8AC3E}">
        <p14:creationId xmlns:p14="http://schemas.microsoft.com/office/powerpoint/2010/main" val="1092198847"/>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0ED27-48E1-449A-D845-A965B744BBED}"/>
              </a:ext>
            </a:extLst>
          </p:cNvPr>
          <p:cNvSpPr>
            <a:spLocks noGrp="1"/>
          </p:cNvSpPr>
          <p:nvPr>
            <p:ph type="title"/>
          </p:nvPr>
        </p:nvSpPr>
        <p:spPr/>
        <p:txBody>
          <a:bodyPr>
            <a:normAutofit fontScale="90000"/>
          </a:bodyPr>
          <a:lstStyle/>
          <a:p>
            <a:br>
              <a:rPr lang="en-US" sz="4400" b="1" dirty="0"/>
            </a:br>
            <a:r>
              <a:rPr lang="en-US" sz="4400" b="1" dirty="0"/>
              <a:t>Inflation</a:t>
            </a:r>
            <a:br>
              <a:rPr lang="en-US" sz="4400" b="1" dirty="0"/>
            </a:br>
            <a:endParaRPr lang="LID4096" dirty="0"/>
          </a:p>
        </p:txBody>
      </p:sp>
      <p:sp>
        <p:nvSpPr>
          <p:cNvPr id="3" name="Content Placeholder 2">
            <a:extLst>
              <a:ext uri="{FF2B5EF4-FFF2-40B4-BE49-F238E27FC236}">
                <a16:creationId xmlns:a16="http://schemas.microsoft.com/office/drawing/2014/main" id="{C0B61B66-E2E5-E9A1-F91B-4F9450B2A6E4}"/>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Wages are also increasing and with increasing levels of income, the prices of goods are going up. Inflation therefore becomes a consequence of expansion and growth. </a:t>
            </a:r>
            <a:endParaRPr lang="en-GB" b="1" dirty="0">
              <a:ln w="3175" cmpd="sng">
                <a:noFill/>
              </a:ln>
              <a:latin typeface="+mj-lt"/>
              <a:ea typeface="+mj-ea"/>
              <a:cs typeface="+mj-cs"/>
            </a:endParaRPr>
          </a:p>
          <a:p>
            <a:r>
              <a:rPr lang="en-GB" dirty="0">
                <a:effectLst/>
                <a:latin typeface="Times New Roman" panose="02020603050405020304" pitchFamily="18" charset="0"/>
                <a:ea typeface="Calibri" panose="020F0502020204030204" pitchFamily="34" charset="0"/>
                <a:cs typeface="Times New Roman" panose="02020603050405020304" pitchFamily="18" charset="0"/>
              </a:rPr>
              <a:t>Due to the adverse effects of inflation, policy makers are always attempting to control it.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sz="4400" b="1" dirty="0">
              <a:ln w="3175" cmpd="sng">
                <a:noFill/>
              </a:ln>
              <a:latin typeface="+mj-lt"/>
              <a:ea typeface="+mj-ea"/>
              <a:cs typeface="+mj-cs"/>
            </a:endParaRPr>
          </a:p>
        </p:txBody>
      </p:sp>
    </p:spTree>
    <p:extLst>
      <p:ext uri="{BB962C8B-B14F-4D97-AF65-F5344CB8AC3E}">
        <p14:creationId xmlns:p14="http://schemas.microsoft.com/office/powerpoint/2010/main" val="4074284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E904C-3D68-20E4-E0E3-12444F9C6C76}"/>
              </a:ext>
            </a:extLst>
          </p:cNvPr>
          <p:cNvSpPr>
            <a:spLocks noGrp="1"/>
          </p:cNvSpPr>
          <p:nvPr>
            <p:ph type="title"/>
          </p:nvPr>
        </p:nvSpPr>
        <p:spPr/>
        <p:txBody>
          <a:bodyPr>
            <a:normAutofit fontScale="90000"/>
          </a:bodyPr>
          <a:lstStyle/>
          <a:p>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US" b="1" dirty="0"/>
              <a:t>Severe competition</a:t>
            </a:r>
            <a:br>
              <a:rPr lang="en-US" b="1" dirty="0"/>
            </a:br>
            <a:endParaRPr lang="LID4096" b="1" dirty="0"/>
          </a:p>
        </p:txBody>
      </p:sp>
      <p:sp>
        <p:nvSpPr>
          <p:cNvPr id="3" name="Content Placeholder 2">
            <a:extLst>
              <a:ext uri="{FF2B5EF4-FFF2-40B4-BE49-F238E27FC236}">
                <a16:creationId xmlns:a16="http://schemas.microsoft.com/office/drawing/2014/main" id="{93D6B010-F8D6-5088-CDBC-0C01712380C8}"/>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During the expansion phase, firms are trying to increase their market share through advertisement and publicity.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These are considered to be non-productive outputs in the economy and therefore the GDP does not increase in real terms.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343169375"/>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CC754-713D-07A5-CAD3-7B9FE580626A}"/>
              </a:ext>
            </a:extLst>
          </p:cNvPr>
          <p:cNvSpPr>
            <a:spLocks noGrp="1"/>
          </p:cNvSpPr>
          <p:nvPr>
            <p:ph type="title"/>
          </p:nvPr>
        </p:nvSpPr>
        <p:spPr/>
        <p:txBody>
          <a:bodyPr/>
          <a:lstStyle/>
          <a:p>
            <a:r>
              <a:rPr lang="en-US" sz="4000" b="1" dirty="0"/>
              <a:t>Recession Phase</a:t>
            </a:r>
            <a:endParaRPr lang="LID4096" sz="4000" b="1" dirty="0"/>
          </a:p>
        </p:txBody>
      </p:sp>
      <p:sp>
        <p:nvSpPr>
          <p:cNvPr id="3" name="Content Placeholder 2">
            <a:extLst>
              <a:ext uri="{FF2B5EF4-FFF2-40B4-BE49-F238E27FC236}">
                <a16:creationId xmlns:a16="http://schemas.microsoft.com/office/drawing/2014/main" id="{DD812CBC-FAF0-129F-9B1A-F91E70AEEC90}"/>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phase is the least desirable since it has adverse effects on the economy.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There are challenging problems which occur such as unemployment, excess inventory for firms which they are unable to sell, sub optimal production and lots of unutilized capacity for firms. </a:t>
            </a:r>
          </a:p>
          <a:p>
            <a:endParaRPr lang="LID4096" dirty="0"/>
          </a:p>
        </p:txBody>
      </p:sp>
    </p:spTree>
    <p:extLst>
      <p:ext uri="{BB962C8B-B14F-4D97-AF65-F5344CB8AC3E}">
        <p14:creationId xmlns:p14="http://schemas.microsoft.com/office/powerpoint/2010/main" val="25851019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42BD7-C8E3-7233-6072-1071B15746FB}"/>
              </a:ext>
            </a:extLst>
          </p:cNvPr>
          <p:cNvSpPr>
            <a:spLocks noGrp="1"/>
          </p:cNvSpPr>
          <p:nvPr>
            <p:ph type="title"/>
          </p:nvPr>
        </p:nvSpPr>
        <p:spPr/>
        <p:txBody>
          <a:bodyPr/>
          <a:lstStyle/>
          <a:p>
            <a:r>
              <a:rPr lang="en-US" sz="4400" b="1" dirty="0"/>
              <a:t>Recession Phase</a:t>
            </a:r>
            <a:endParaRPr lang="LID4096" dirty="0"/>
          </a:p>
        </p:txBody>
      </p:sp>
      <p:sp>
        <p:nvSpPr>
          <p:cNvPr id="3" name="Content Placeholder 2">
            <a:extLst>
              <a:ext uri="{FF2B5EF4-FFF2-40B4-BE49-F238E27FC236}">
                <a16:creationId xmlns:a16="http://schemas.microsoft.com/office/drawing/2014/main" id="{75D7F518-8A03-D0DA-972D-9D7F3A0BA400}"/>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Additionally, workers are losing jobs through retrenchment and the resultant unemployment.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6197875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C1D63-1494-0655-110E-A5C9930EC387}"/>
              </a:ext>
            </a:extLst>
          </p:cNvPr>
          <p:cNvSpPr>
            <a:spLocks noGrp="1"/>
          </p:cNvSpPr>
          <p:nvPr>
            <p:ph type="title"/>
          </p:nvPr>
        </p:nvSpPr>
        <p:spPr/>
        <p:txBody>
          <a:bodyPr>
            <a:normAutofit fontScale="90000"/>
          </a:bodyPr>
          <a:lstStyle/>
          <a:p>
            <a:br>
              <a:rPr lang="en-US" b="1" dirty="0"/>
            </a:br>
            <a:r>
              <a:rPr lang="en-US" b="1" dirty="0"/>
              <a:t>Retrenchment</a:t>
            </a:r>
            <a:br>
              <a:rPr lang="en-US" b="1" dirty="0"/>
            </a:br>
            <a:endParaRPr lang="LID4096" b="1" dirty="0"/>
          </a:p>
        </p:txBody>
      </p:sp>
      <p:sp>
        <p:nvSpPr>
          <p:cNvPr id="3" name="Content Placeholder 2">
            <a:extLst>
              <a:ext uri="{FF2B5EF4-FFF2-40B4-BE49-F238E27FC236}">
                <a16:creationId xmlns:a16="http://schemas.microsoft.com/office/drawing/2014/main" id="{9CC6900C-0560-322F-6959-99BB9511AC87}"/>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During the expansion phase, firms are hiring more workers as they increase production. However, during a recession, a drastic fall in incomes leads to lower demand.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Firms make lower amounts of income and are subsequently forced to cut down on the number of workers.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701872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CBEE6-9A55-859B-5DA2-DD4C13759505}"/>
              </a:ext>
            </a:extLst>
          </p:cNvPr>
          <p:cNvSpPr>
            <a:spLocks noGrp="1"/>
          </p:cNvSpPr>
          <p:nvPr>
            <p:ph type="title"/>
          </p:nvPr>
        </p:nvSpPr>
        <p:spPr/>
        <p:txBody>
          <a:bodyPr/>
          <a:lstStyle/>
          <a:p>
            <a:r>
              <a:rPr lang="en-US" sz="4000" b="1" dirty="0"/>
              <a:t>Causes of Business Cycles</a:t>
            </a:r>
            <a:endParaRPr lang="LID4096" sz="4000" b="1" dirty="0"/>
          </a:p>
        </p:txBody>
      </p:sp>
      <p:sp>
        <p:nvSpPr>
          <p:cNvPr id="3" name="Content Placeholder 2">
            <a:extLst>
              <a:ext uri="{FF2B5EF4-FFF2-40B4-BE49-F238E27FC236}">
                <a16:creationId xmlns:a16="http://schemas.microsoft.com/office/drawing/2014/main" id="{9F5A4F90-C1F2-2E4F-F7CF-5720E0670FB2}"/>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It is interesting to establish why business cycles do occur. There are various postulations advanced to explain them. </a:t>
            </a:r>
          </a:p>
          <a:p>
            <a:r>
              <a:rPr lang="en-US" dirty="0">
                <a:effectLst/>
                <a:latin typeface="Times New Roman" panose="02020603050405020304" pitchFamily="18" charset="0"/>
                <a:ea typeface="Calibri" panose="020F0502020204030204" pitchFamily="34" charset="0"/>
              </a:rPr>
              <a:t>These include; climatic changes, entrepreneurs and consumers psychological aspects, moods of optimism and pessimism existing in the economy, economic factors such as investment, consumption and savings, changes in money supply etc. </a:t>
            </a:r>
            <a:endParaRPr lang="LID4096" dirty="0"/>
          </a:p>
        </p:txBody>
      </p:sp>
    </p:spTree>
    <p:extLst>
      <p:ext uri="{BB962C8B-B14F-4D97-AF65-F5344CB8AC3E}">
        <p14:creationId xmlns:p14="http://schemas.microsoft.com/office/powerpoint/2010/main" val="15090981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CD52F-CFFE-D8F2-7698-AFBF286F7378}"/>
              </a:ext>
            </a:extLst>
          </p:cNvPr>
          <p:cNvSpPr>
            <a:spLocks noGrp="1"/>
          </p:cNvSpPr>
          <p:nvPr>
            <p:ph type="title"/>
          </p:nvPr>
        </p:nvSpPr>
        <p:spPr/>
        <p:txBody>
          <a:bodyPr/>
          <a:lstStyle/>
          <a:p>
            <a:r>
              <a:rPr lang="en-US" sz="4400" b="1" dirty="0"/>
              <a:t>Causes of Business Cycles</a:t>
            </a:r>
            <a:endParaRPr lang="LID4096" dirty="0"/>
          </a:p>
        </p:txBody>
      </p:sp>
      <p:sp>
        <p:nvSpPr>
          <p:cNvPr id="3" name="Content Placeholder 2">
            <a:extLst>
              <a:ext uri="{FF2B5EF4-FFF2-40B4-BE49-F238E27FC236}">
                <a16:creationId xmlns:a16="http://schemas.microsoft.com/office/drawing/2014/main" id="{D8E0271A-2D60-809A-4C70-D1CD7195EC1A}"/>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main causes can be either endogenous or exogenous.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Endogenous factors are those within the firm and the aggregate economy, while exogenous are those outside the firm that may lead to a bust or boom in the economy. Some of the major drivers of business cycles are summarized as follows.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90882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F8FE1-72CE-1DBD-3CE8-86534C754101}"/>
              </a:ext>
            </a:extLst>
          </p:cNvPr>
          <p:cNvSpPr>
            <a:spLocks noGrp="1"/>
          </p:cNvSpPr>
          <p:nvPr>
            <p:ph type="title"/>
          </p:nvPr>
        </p:nvSpPr>
        <p:spPr/>
        <p:txBody>
          <a:bodyPr>
            <a:normAutofit fontScale="90000"/>
          </a:bodyPr>
          <a:lstStyle/>
          <a:p>
            <a:br>
              <a:rPr lang="en-GB" b="1" dirty="0"/>
            </a:br>
            <a:r>
              <a:rPr lang="en-GB" b="1" dirty="0"/>
              <a:t>Endogenous Drivers of Business Cycles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BF64964B-2C17-091A-E50D-6992345BC1E3}"/>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These can be summarized as fluctuations in demand, variations in investments, dynamics in macroeconomic policies and money supply.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879507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00FF4-0591-3603-77A4-FE09DE608B51}"/>
              </a:ext>
            </a:extLst>
          </p:cNvPr>
          <p:cNvSpPr>
            <a:spLocks noGrp="1"/>
          </p:cNvSpPr>
          <p:nvPr>
            <p:ph type="title"/>
          </p:nvPr>
        </p:nvSpPr>
        <p:spPr/>
        <p:txBody>
          <a:bodyPr/>
          <a:lstStyle/>
          <a:p>
            <a:r>
              <a:rPr lang="en-US" sz="4000" b="1" dirty="0"/>
              <a:t>Fluctuations in demand. </a:t>
            </a:r>
            <a:endParaRPr lang="LID4096" sz="4000" b="1" dirty="0"/>
          </a:p>
        </p:txBody>
      </p:sp>
      <p:sp>
        <p:nvSpPr>
          <p:cNvPr id="3" name="Content Placeholder 2">
            <a:extLst>
              <a:ext uri="{FF2B5EF4-FFF2-40B4-BE49-F238E27FC236}">
                <a16:creationId xmlns:a16="http://schemas.microsoft.com/office/drawing/2014/main" id="{C299F235-7129-5F96-3634-2B4DD497572C}"/>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Changes in aggregate demand in the economy influences the level of economic activities. </a:t>
            </a:r>
          </a:p>
          <a:p>
            <a:r>
              <a:rPr lang="en-US" dirty="0">
                <a:effectLst/>
                <a:latin typeface="Times New Roman" panose="02020603050405020304" pitchFamily="18" charset="0"/>
                <a:ea typeface="Calibri" panose="020F0502020204030204" pitchFamily="34" charset="0"/>
              </a:rPr>
              <a:t>When demand goes up, the firm is motivated to produce more. Additional output leads to more employment and higher incomes as well as more profits for the firm</a:t>
            </a:r>
            <a:endParaRPr lang="LID4096" dirty="0"/>
          </a:p>
        </p:txBody>
      </p:sp>
    </p:spTree>
    <p:extLst>
      <p:ext uri="{BB962C8B-B14F-4D97-AF65-F5344CB8AC3E}">
        <p14:creationId xmlns:p14="http://schemas.microsoft.com/office/powerpoint/2010/main" val="5069262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83B6F-A5E8-9933-72A5-C9C3F049D6BD}"/>
              </a:ext>
            </a:extLst>
          </p:cNvPr>
          <p:cNvSpPr>
            <a:spLocks noGrp="1"/>
          </p:cNvSpPr>
          <p:nvPr>
            <p:ph type="title"/>
          </p:nvPr>
        </p:nvSpPr>
        <p:spPr/>
        <p:txBody>
          <a:bodyPr/>
          <a:lstStyle/>
          <a:p>
            <a:r>
              <a:rPr lang="en-US" sz="4400" b="1" dirty="0"/>
              <a:t>Fluctuations in demand. </a:t>
            </a:r>
            <a:endParaRPr lang="LID4096" dirty="0"/>
          </a:p>
        </p:txBody>
      </p:sp>
      <p:sp>
        <p:nvSpPr>
          <p:cNvPr id="3" name="Content Placeholder 2">
            <a:extLst>
              <a:ext uri="{FF2B5EF4-FFF2-40B4-BE49-F238E27FC236}">
                <a16:creationId xmlns:a16="http://schemas.microsoft.com/office/drawing/2014/main" id="{4EA618C5-8687-C447-2664-419B1D570BD7}"/>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This normally leads to a boom in the economy. However, the downside part of it is that it may mark the onset of inflation. </a:t>
            </a:r>
          </a:p>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If demand falls, the economy slows down and if this persists, it may lead to depression.</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6467254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8084B-73D9-743C-8CF3-2A634A6F5FB8}"/>
              </a:ext>
            </a:extLst>
          </p:cNvPr>
          <p:cNvSpPr>
            <a:spLocks noGrp="1"/>
          </p:cNvSpPr>
          <p:nvPr>
            <p:ph type="title"/>
          </p:nvPr>
        </p:nvSpPr>
        <p:spPr/>
        <p:txBody>
          <a:bodyPr>
            <a:normAutofit fontScale="90000"/>
          </a:bodyPr>
          <a:lstStyle/>
          <a:p>
            <a:br>
              <a:rPr lang="en-US" sz="1800" dirty="0">
                <a:effectLst/>
                <a:latin typeface="Times New Roman" panose="02020603050405020304" pitchFamily="18" charset="0"/>
                <a:ea typeface="Calibri" panose="020F0502020204030204" pitchFamily="34" charset="0"/>
                <a:cs typeface="Times New Roman" panose="02020603050405020304" pitchFamily="18" charset="0"/>
              </a:rPr>
            </a:br>
            <a:br>
              <a:rPr lang="en-US" sz="1800" dirty="0">
                <a:effectLst/>
                <a:latin typeface="Times New Roman" panose="02020603050405020304" pitchFamily="18" charset="0"/>
                <a:ea typeface="Calibri" panose="020F0502020204030204" pitchFamily="34" charset="0"/>
                <a:cs typeface="Times New Roman" panose="02020603050405020304" pitchFamily="18" charset="0"/>
              </a:rPr>
            </a:br>
            <a:r>
              <a:rPr lang="en-US" sz="4900" b="1" dirty="0"/>
              <a:t>Variations in Investments</a:t>
            </a:r>
            <a:br>
              <a:rPr lang="en-US" sz="4900" b="1" dirty="0"/>
            </a:br>
            <a:endParaRPr lang="LID4096" sz="4900" b="1" dirty="0"/>
          </a:p>
        </p:txBody>
      </p:sp>
      <p:sp>
        <p:nvSpPr>
          <p:cNvPr id="3" name="Content Placeholder 2">
            <a:extLst>
              <a:ext uri="{FF2B5EF4-FFF2-40B4-BE49-F238E27FC236}">
                <a16:creationId xmlns:a16="http://schemas.microsoft.com/office/drawing/2014/main" id="{9186F1C8-FB78-4A85-D57D-97BF6173FF74}"/>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 amount of investments that a firm makes are heavily influenced by a host of factors such as interest rates, tax savings and future economic outlook. </a:t>
            </a:r>
          </a:p>
          <a:p>
            <a:r>
              <a:rPr lang="en-US" dirty="0">
                <a:effectLst/>
                <a:latin typeface="Times New Roman" panose="02020603050405020304" pitchFamily="18" charset="0"/>
                <a:ea typeface="Calibri" panose="020F0502020204030204" pitchFamily="34" charset="0"/>
              </a:rPr>
              <a:t>Increased investment leads to greater output and reduced unemployment as firms hire more people.</a:t>
            </a:r>
            <a:endParaRPr lang="LID4096" dirty="0"/>
          </a:p>
        </p:txBody>
      </p:sp>
    </p:spTree>
    <p:extLst>
      <p:ext uri="{BB962C8B-B14F-4D97-AF65-F5344CB8AC3E}">
        <p14:creationId xmlns:p14="http://schemas.microsoft.com/office/powerpoint/2010/main" val="3648073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F3E62-C68E-29FB-CAA8-A049AAF69468}"/>
              </a:ext>
            </a:extLst>
          </p:cNvPr>
          <p:cNvSpPr>
            <a:spLocks noGrp="1"/>
          </p:cNvSpPr>
          <p:nvPr>
            <p:ph type="title"/>
          </p:nvPr>
        </p:nvSpPr>
        <p:spPr/>
        <p:txBody>
          <a:bodyPr/>
          <a:lstStyle/>
          <a:p>
            <a:r>
              <a:rPr lang="en-US" sz="4400" b="1" dirty="0"/>
              <a:t>Variations in Investments</a:t>
            </a:r>
            <a:endParaRPr lang="LID4096" dirty="0"/>
          </a:p>
        </p:txBody>
      </p:sp>
      <p:sp>
        <p:nvSpPr>
          <p:cNvPr id="3" name="Content Placeholder 2">
            <a:extLst>
              <a:ext uri="{FF2B5EF4-FFF2-40B4-BE49-F238E27FC236}">
                <a16:creationId xmlns:a16="http://schemas.microsoft.com/office/drawing/2014/main" id="{03CB8890-C5D3-D18D-B910-05EFE8E893EC}"/>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If investment reduces, money supply goes down and may lead to a downturn of the economy.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7546247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D8F52-6347-1762-8794-C9B14554DB28}"/>
              </a:ext>
            </a:extLst>
          </p:cNvPr>
          <p:cNvSpPr>
            <a:spLocks noGrp="1"/>
          </p:cNvSpPr>
          <p:nvPr>
            <p:ph type="title"/>
          </p:nvPr>
        </p:nvSpPr>
        <p:spPr/>
        <p:txBody>
          <a:bodyPr>
            <a:normAutofit fontScale="90000"/>
          </a:bodyPr>
          <a:lstStyle/>
          <a:p>
            <a:br>
              <a:rPr lang="en-US" b="1" dirty="0"/>
            </a:br>
            <a:r>
              <a:rPr lang="en-US" b="1" dirty="0"/>
              <a:t>Dynamics in Macroeconomic Policies</a:t>
            </a:r>
            <a:br>
              <a:rPr lang="en-US" b="1" dirty="0"/>
            </a:br>
            <a:endParaRPr lang="LID4096" b="1" dirty="0"/>
          </a:p>
        </p:txBody>
      </p:sp>
      <p:sp>
        <p:nvSpPr>
          <p:cNvPr id="3" name="Content Placeholder 2">
            <a:extLst>
              <a:ext uri="{FF2B5EF4-FFF2-40B4-BE49-F238E27FC236}">
                <a16:creationId xmlns:a16="http://schemas.microsoft.com/office/drawing/2014/main" id="{19BF28D6-0B17-2A55-13FE-E8236CD5ABE2}"/>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Macroeconomic policies may be contractionary or expansionary in nature. </a:t>
            </a:r>
          </a:p>
          <a:p>
            <a:r>
              <a:rPr lang="en-US" dirty="0">
                <a:effectLst/>
                <a:latin typeface="Times New Roman" panose="02020603050405020304" pitchFamily="18" charset="0"/>
                <a:ea typeface="Calibri" panose="020F0502020204030204" pitchFamily="34" charset="0"/>
              </a:rPr>
              <a:t>If they are expansionary, money supply increases, which drives aggregate demand and spending and spurs investment.</a:t>
            </a:r>
            <a:endParaRPr lang="LID4096" dirty="0"/>
          </a:p>
        </p:txBody>
      </p:sp>
    </p:spTree>
    <p:extLst>
      <p:ext uri="{BB962C8B-B14F-4D97-AF65-F5344CB8AC3E}">
        <p14:creationId xmlns:p14="http://schemas.microsoft.com/office/powerpoint/2010/main" val="6800888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D5F07-16DE-4C38-D33E-EB49D4FCBD95}"/>
              </a:ext>
            </a:extLst>
          </p:cNvPr>
          <p:cNvSpPr>
            <a:spLocks noGrp="1"/>
          </p:cNvSpPr>
          <p:nvPr>
            <p:ph type="title"/>
          </p:nvPr>
        </p:nvSpPr>
        <p:spPr/>
        <p:txBody>
          <a:bodyPr>
            <a:normAutofit fontScale="90000"/>
          </a:bodyPr>
          <a:lstStyle/>
          <a:p>
            <a:br>
              <a:rPr lang="en-US" b="1" dirty="0"/>
            </a:br>
            <a:r>
              <a:rPr lang="en-US" b="1" dirty="0"/>
              <a:t>Dynamics in Macroeconomic Policies</a:t>
            </a:r>
            <a:br>
              <a:rPr lang="en-US" b="1" dirty="0"/>
            </a:br>
            <a:endParaRPr lang="LID4096" dirty="0"/>
          </a:p>
        </p:txBody>
      </p:sp>
      <p:sp>
        <p:nvSpPr>
          <p:cNvPr id="3" name="Content Placeholder 2">
            <a:extLst>
              <a:ext uri="{FF2B5EF4-FFF2-40B4-BE49-F238E27FC236}">
                <a16:creationId xmlns:a16="http://schemas.microsoft.com/office/drawing/2014/main" id="{1BEF41F2-7425-E884-86B1-971B1C1AB3A0}"/>
              </a:ext>
            </a:extLst>
          </p:cNvPr>
          <p:cNvSpPr>
            <a:spLocks noGrp="1"/>
          </p:cNvSpPr>
          <p:nvPr>
            <p:ph idx="1"/>
          </p:nvPr>
        </p:nvSpPr>
        <p:spPr/>
        <p:txBody>
          <a:bodyPr/>
          <a:lstStyle/>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However, if this policy is too aggressive, it may lead to inflation if the money supply far exceeds the rate of economic growth.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991097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726CE-7B3F-A835-3137-A6104F220658}"/>
              </a:ext>
            </a:extLst>
          </p:cNvPr>
          <p:cNvSpPr>
            <a:spLocks noGrp="1"/>
          </p:cNvSpPr>
          <p:nvPr>
            <p:ph type="title"/>
          </p:nvPr>
        </p:nvSpPr>
        <p:spPr/>
        <p:txBody>
          <a:bodyPr>
            <a:normAutofit fontScale="90000"/>
          </a:bodyPr>
          <a:lstStyle/>
          <a:p>
            <a:br>
              <a:rPr lang="en-GB" sz="4000" b="1" dirty="0"/>
            </a:br>
            <a:r>
              <a:rPr lang="en-GB" sz="4000" b="1" dirty="0"/>
              <a:t>Exogenous Drivers of Business Cycles</a:t>
            </a:r>
            <a:br>
              <a:rPr lang="en-GB" sz="4000" b="1" dirty="0"/>
            </a:br>
            <a:endParaRPr lang="LID4096" sz="4000" b="1" dirty="0"/>
          </a:p>
        </p:txBody>
      </p:sp>
      <p:sp>
        <p:nvSpPr>
          <p:cNvPr id="3" name="Content Placeholder 2">
            <a:extLst>
              <a:ext uri="{FF2B5EF4-FFF2-40B4-BE49-F238E27FC236}">
                <a16:creationId xmlns:a16="http://schemas.microsoft.com/office/drawing/2014/main" id="{B6F1C0E3-AA41-7DAB-733A-F0F1DC9A7667}"/>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These are factors outside the firm and the economy. Additionally, these factors have a heavy and adverse impact on the economy.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2776666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B7382-E265-F17B-FD07-F738C5FC7EC2}"/>
              </a:ext>
            </a:extLst>
          </p:cNvPr>
          <p:cNvSpPr>
            <a:spLocks noGrp="1"/>
          </p:cNvSpPr>
          <p:nvPr>
            <p:ph type="title"/>
          </p:nvPr>
        </p:nvSpPr>
        <p:spPr/>
        <p:txBody>
          <a:bodyPr>
            <a:normAutofit fontScale="90000"/>
          </a:bodyPr>
          <a:lstStyle/>
          <a:p>
            <a:br>
              <a:rPr lang="en-US" sz="4000" b="1" dirty="0"/>
            </a:br>
            <a:r>
              <a:rPr lang="en-US" sz="4000" b="1" dirty="0"/>
              <a:t>Wars and Conflicts</a:t>
            </a:r>
            <a:br>
              <a:rPr lang="en-US" sz="4000" b="1" dirty="0"/>
            </a:br>
            <a:endParaRPr lang="LID4096" sz="4000" b="1" dirty="0"/>
          </a:p>
        </p:txBody>
      </p:sp>
      <p:sp>
        <p:nvSpPr>
          <p:cNvPr id="3" name="Content Placeholder 2">
            <a:extLst>
              <a:ext uri="{FF2B5EF4-FFF2-40B4-BE49-F238E27FC236}">
                <a16:creationId xmlns:a16="http://schemas.microsoft.com/office/drawing/2014/main" id="{2DFAE186-5870-DA2D-1C37-10477C28D2ED}"/>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During times of wars and unrest, there is diversion of resources into the war economy to produce goods such as weapons and arms. </a:t>
            </a:r>
          </a:p>
          <a:p>
            <a:r>
              <a:rPr lang="en-US" dirty="0">
                <a:effectLst/>
                <a:latin typeface="Times New Roman" panose="02020603050405020304" pitchFamily="18" charset="0"/>
                <a:ea typeface="Calibri" panose="020F0502020204030204" pitchFamily="34" charset="0"/>
              </a:rPr>
              <a:t>This diversion of resources shifts away resources for investment to a few firms specializing in making these goods at the expense of the larger economy. </a:t>
            </a:r>
            <a:endParaRPr lang="LID4096" dirty="0"/>
          </a:p>
        </p:txBody>
      </p:sp>
    </p:spTree>
    <p:extLst>
      <p:ext uri="{BB962C8B-B14F-4D97-AF65-F5344CB8AC3E}">
        <p14:creationId xmlns:p14="http://schemas.microsoft.com/office/powerpoint/2010/main" val="40531491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46BE6-F6BD-A4A7-ED9B-A9AF32FAA9DB}"/>
              </a:ext>
            </a:extLst>
          </p:cNvPr>
          <p:cNvSpPr>
            <a:spLocks noGrp="1"/>
          </p:cNvSpPr>
          <p:nvPr>
            <p:ph type="title"/>
          </p:nvPr>
        </p:nvSpPr>
        <p:spPr/>
        <p:txBody>
          <a:bodyPr/>
          <a:lstStyle/>
          <a:p>
            <a:r>
              <a:rPr lang="en-US" sz="4400" b="1" dirty="0"/>
              <a:t>Wars and Conflicts</a:t>
            </a:r>
            <a:endParaRPr lang="LID4096" dirty="0"/>
          </a:p>
        </p:txBody>
      </p:sp>
      <p:sp>
        <p:nvSpPr>
          <p:cNvPr id="3" name="Content Placeholder 2">
            <a:extLst>
              <a:ext uri="{FF2B5EF4-FFF2-40B4-BE49-F238E27FC236}">
                <a16:creationId xmlns:a16="http://schemas.microsoft.com/office/drawing/2014/main" id="{746FD0C4-511B-5193-24BD-0CA49FA3FB6E}"/>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War also prevents demand for a host of consumer goods and services like tourism and education. This makes the economy to suffer and depression may kick in.</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3310154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E1641-ED6F-64B0-DF66-BC471FC31B46}"/>
              </a:ext>
            </a:extLst>
          </p:cNvPr>
          <p:cNvSpPr>
            <a:spLocks noGrp="1"/>
          </p:cNvSpPr>
          <p:nvPr>
            <p:ph type="title"/>
          </p:nvPr>
        </p:nvSpPr>
        <p:spPr/>
        <p:txBody>
          <a:bodyPr>
            <a:normAutofit fontScale="90000"/>
          </a:bodyPr>
          <a:lstStyle/>
          <a:p>
            <a:br>
              <a:rPr lang="en-US" b="1" dirty="0"/>
            </a:br>
            <a:r>
              <a:rPr lang="en-US" b="1" dirty="0"/>
              <a:t>Technological Disruptions</a:t>
            </a:r>
            <a:br>
              <a:rPr lang="en-US" b="1" dirty="0"/>
            </a:br>
            <a:endParaRPr lang="LID4096" b="1" dirty="0"/>
          </a:p>
        </p:txBody>
      </p:sp>
      <p:sp>
        <p:nvSpPr>
          <p:cNvPr id="3" name="Content Placeholder 2">
            <a:extLst>
              <a:ext uri="{FF2B5EF4-FFF2-40B4-BE49-F238E27FC236}">
                <a16:creationId xmlns:a16="http://schemas.microsoft.com/office/drawing/2014/main" id="{9CD5530F-60A0-6FCD-75D1-B2F9BCF3307B}"/>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Although technology is a main driver for efficient levels of production, in some cases it may be disruptive to the traditional models of doing business. </a:t>
            </a:r>
          </a:p>
          <a:p>
            <a:r>
              <a:rPr lang="en-US" dirty="0">
                <a:effectLst/>
                <a:latin typeface="Times New Roman" panose="02020603050405020304" pitchFamily="18" charset="0"/>
                <a:ea typeface="Calibri" panose="020F0502020204030204" pitchFamily="34" charset="0"/>
              </a:rPr>
              <a:t>For example, the advent of digital money has put a strain on traditional brick and mortal banking.</a:t>
            </a:r>
            <a:endParaRPr lang="LID4096" dirty="0"/>
          </a:p>
        </p:txBody>
      </p:sp>
    </p:spTree>
    <p:extLst>
      <p:ext uri="{BB962C8B-B14F-4D97-AF65-F5344CB8AC3E}">
        <p14:creationId xmlns:p14="http://schemas.microsoft.com/office/powerpoint/2010/main" val="42585665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2BD21-3661-69D7-8CF4-547D4AB8AD3D}"/>
              </a:ext>
            </a:extLst>
          </p:cNvPr>
          <p:cNvSpPr>
            <a:spLocks noGrp="1"/>
          </p:cNvSpPr>
          <p:nvPr>
            <p:ph type="title"/>
          </p:nvPr>
        </p:nvSpPr>
        <p:spPr/>
        <p:txBody>
          <a:bodyPr>
            <a:normAutofit fontScale="90000"/>
          </a:bodyPr>
          <a:lstStyle/>
          <a:p>
            <a:br>
              <a:rPr lang="en-US" b="1" dirty="0"/>
            </a:br>
            <a:r>
              <a:rPr lang="en-US" b="1" dirty="0"/>
              <a:t>Technological Disruptions</a:t>
            </a:r>
            <a:br>
              <a:rPr lang="en-US" b="1" dirty="0"/>
            </a:br>
            <a:endParaRPr lang="LID4096" dirty="0"/>
          </a:p>
        </p:txBody>
      </p:sp>
      <p:sp>
        <p:nvSpPr>
          <p:cNvPr id="3" name="Content Placeholder 2">
            <a:extLst>
              <a:ext uri="{FF2B5EF4-FFF2-40B4-BE49-F238E27FC236}">
                <a16:creationId xmlns:a16="http://schemas.microsoft.com/office/drawing/2014/main" id="{225CBFCA-BC52-2ABD-6A9D-FA14BD2C8A14}"/>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The growing popularity of cryptocurrencies has also threatened the life of traditional government issued currency.</a:t>
            </a:r>
            <a:endParaRPr lang="LID4096" sz="2800" dirty="0"/>
          </a:p>
        </p:txBody>
      </p:sp>
    </p:spTree>
    <p:extLst>
      <p:ext uri="{BB962C8B-B14F-4D97-AF65-F5344CB8AC3E}">
        <p14:creationId xmlns:p14="http://schemas.microsoft.com/office/powerpoint/2010/main" val="902447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EE239-DF38-1208-75B2-3D70B4A87E51}"/>
              </a:ext>
            </a:extLst>
          </p:cNvPr>
          <p:cNvSpPr>
            <a:spLocks noGrp="1"/>
          </p:cNvSpPr>
          <p:nvPr>
            <p:ph type="title"/>
          </p:nvPr>
        </p:nvSpPr>
        <p:spPr/>
        <p:txBody>
          <a:bodyPr>
            <a:normAutofit fontScale="90000"/>
          </a:bodyPr>
          <a:lstStyle/>
          <a:p>
            <a:br>
              <a:rPr lang="en-US" sz="1800" dirty="0">
                <a:effectLst/>
                <a:latin typeface="Times New Roman" panose="02020603050405020304" pitchFamily="18" charset="0"/>
                <a:ea typeface="Calibri" panose="020F0502020204030204" pitchFamily="34" charset="0"/>
                <a:cs typeface="Times New Roman" panose="02020603050405020304" pitchFamily="18" charset="0"/>
              </a:rPr>
            </a:br>
            <a:br>
              <a:rPr lang="en-US" sz="1800" dirty="0">
                <a:effectLst/>
                <a:latin typeface="Times New Roman" panose="02020603050405020304" pitchFamily="18" charset="0"/>
                <a:ea typeface="Calibri" panose="020F0502020204030204" pitchFamily="34" charset="0"/>
                <a:cs typeface="Times New Roman" panose="02020603050405020304" pitchFamily="18" charset="0"/>
              </a:rPr>
            </a:br>
            <a:r>
              <a:rPr lang="en-US" b="1" dirty="0"/>
              <a:t>Nature Shocks</a:t>
            </a:r>
            <a:br>
              <a:rPr lang="en-US" b="1" dirty="0"/>
            </a:br>
            <a:endParaRPr lang="LID4096" b="1" dirty="0"/>
          </a:p>
        </p:txBody>
      </p:sp>
      <p:sp>
        <p:nvSpPr>
          <p:cNvPr id="3" name="Content Placeholder 2">
            <a:extLst>
              <a:ext uri="{FF2B5EF4-FFF2-40B4-BE49-F238E27FC236}">
                <a16:creationId xmlns:a16="http://schemas.microsoft.com/office/drawing/2014/main" id="{0DDBB579-1FF3-E71E-FD3F-F58CF9DCA7A2}"/>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Natural disasters such and flooding and droughts cause heavy damage and results to loss of lives for both crops and livestock and result in huge losses.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resultant food shortages lead to huge spikes in inflation and economic losses.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9841739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25DB-A4E6-903A-60CE-C0A546BC09BC}"/>
              </a:ext>
            </a:extLst>
          </p:cNvPr>
          <p:cNvSpPr>
            <a:spLocks noGrp="1"/>
          </p:cNvSpPr>
          <p:nvPr>
            <p:ph type="title"/>
          </p:nvPr>
        </p:nvSpPr>
        <p:spPr/>
        <p:txBody>
          <a:bodyPr/>
          <a:lstStyle/>
          <a:p>
            <a:r>
              <a:rPr lang="en-US" b="1" dirty="0"/>
              <a:t>REFERENCES</a:t>
            </a:r>
            <a:endParaRPr lang="LID4096" dirty="0"/>
          </a:p>
        </p:txBody>
      </p:sp>
      <p:sp>
        <p:nvSpPr>
          <p:cNvPr id="3" name="Content Placeholder 2">
            <a:extLst>
              <a:ext uri="{FF2B5EF4-FFF2-40B4-BE49-F238E27FC236}">
                <a16:creationId xmlns:a16="http://schemas.microsoft.com/office/drawing/2014/main" id="{C6AB4270-DD96-86D5-0BDF-4F8BB484D05C}"/>
              </a:ext>
            </a:extLst>
          </p:cNvPr>
          <p:cNvSpPr>
            <a:spLocks noGrp="1"/>
          </p:cNvSpPr>
          <p:nvPr>
            <p:ph idx="1"/>
          </p:nvPr>
        </p:nvSpPr>
        <p:spPr/>
        <p:txBody>
          <a:bodyPr/>
          <a:lstStyle/>
          <a:p>
            <a:pPr marL="304800" marR="0" indent="-304800">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Calvet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de la Torre, R., Goyal,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Marmol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&amp; Juan, A. A. (2020). Modern optimization and simulation methods in managerial and business economics: a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Administrative Sciences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Balogh,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Baranyi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M.,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Trautmann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(2022). New Challenges in the Education of Managerial Economics.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Köz</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gazdaság</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-Review of Economic Theory and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19-38.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Coles, J. L., &amp; Li, Z. (2020). Managerial attributes, incentives, and performance.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Review of Corporate Finance Studies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256-301.s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663370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12</a:t>
            </a:r>
          </a:p>
          <a:p>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Override1.xml><?xml version="1.0" encoding="utf-8"?>
<a:themeOverride xmlns:a="http://schemas.openxmlformats.org/drawingml/2006/main">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themeOverride>
</file>

<file path=ppt/theme/themeOverride2.xml><?xml version="1.0" encoding="utf-8"?>
<a:themeOverride xmlns:a="http://schemas.openxmlformats.org/drawingml/2006/main">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themeOverride>
</file>

<file path=ppt/theme/themeOverride3.xml><?xml version="1.0" encoding="utf-8"?>
<a:themeOverride xmlns:a="http://schemas.openxmlformats.org/drawingml/2006/main">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themeOverride>
</file>

<file path=docProps/app.xml><?xml version="1.0" encoding="utf-8"?>
<Properties xmlns="http://schemas.openxmlformats.org/officeDocument/2006/extended-properties" xmlns:vt="http://schemas.openxmlformats.org/officeDocument/2006/docPropsVTypes">
  <Template/>
  <TotalTime>624</TotalTime>
  <Words>1937</Words>
  <Application>Microsoft Office PowerPoint</Application>
  <PresentationFormat>Widescreen</PresentationFormat>
  <Paragraphs>129</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Garamond</vt:lpstr>
      <vt:lpstr>Times New Roman</vt:lpstr>
      <vt:lpstr>Organic</vt:lpstr>
      <vt:lpstr>Managerial Economics</vt:lpstr>
      <vt:lpstr> Lecture Learning Outcomes </vt:lpstr>
      <vt:lpstr>Lecture Learning Outcomes</vt:lpstr>
      <vt:lpstr>Introduction to Business Cycles</vt:lpstr>
      <vt:lpstr>Introduction to Business Cycles</vt:lpstr>
      <vt:lpstr>Characteristics of Business Cycles</vt:lpstr>
      <vt:lpstr> Synchronism </vt:lpstr>
      <vt:lpstr>Self-Reinforcing</vt:lpstr>
      <vt:lpstr>Phases of Business Cycles</vt:lpstr>
      <vt:lpstr>Phases of Business Cycles</vt:lpstr>
      <vt:lpstr> Figure 1: An Illustration of Business Cycles </vt:lpstr>
      <vt:lpstr> Figure 1: An Illustration of Business Cycles </vt:lpstr>
      <vt:lpstr> Expansion </vt:lpstr>
      <vt:lpstr> Expansion </vt:lpstr>
      <vt:lpstr> Peak </vt:lpstr>
      <vt:lpstr>Peak</vt:lpstr>
      <vt:lpstr>Contraction</vt:lpstr>
      <vt:lpstr>Contraction</vt:lpstr>
      <vt:lpstr>Depression</vt:lpstr>
      <vt:lpstr>Effects of Business Cycles</vt:lpstr>
      <vt:lpstr>Expansion Phase</vt:lpstr>
      <vt:lpstr>Expansion Phase</vt:lpstr>
      <vt:lpstr>  Inflation </vt:lpstr>
      <vt:lpstr> Inflation </vt:lpstr>
      <vt:lpstr>  Severe competition </vt:lpstr>
      <vt:lpstr>Recession Phase</vt:lpstr>
      <vt:lpstr>Recession Phase</vt:lpstr>
      <vt:lpstr> Retrenchment </vt:lpstr>
      <vt:lpstr>Causes of Business Cycles</vt:lpstr>
      <vt:lpstr>Causes of Business Cycles</vt:lpstr>
      <vt:lpstr> Endogenous Drivers of Business Cycles </vt:lpstr>
      <vt:lpstr>Fluctuations in demand. </vt:lpstr>
      <vt:lpstr>Fluctuations in demand. </vt:lpstr>
      <vt:lpstr>  Variations in Investments </vt:lpstr>
      <vt:lpstr>Variations in Investments</vt:lpstr>
      <vt:lpstr> Dynamics in Macroeconomic Policies </vt:lpstr>
      <vt:lpstr> Dynamics in Macroeconomic Policies </vt:lpstr>
      <vt:lpstr> Exogenous Drivers of Business Cycles </vt:lpstr>
      <vt:lpstr> Wars and Conflicts </vt:lpstr>
      <vt:lpstr>Wars and Conflicts</vt:lpstr>
      <vt:lpstr> Technological Disruptions </vt:lpstr>
      <vt:lpstr> Technological Disruptions </vt:lpstr>
      <vt:lpstr>  Nature Shocks </vt:lpstr>
      <vt:lpstr>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11</cp:revision>
  <dcterms:created xsi:type="dcterms:W3CDTF">2024-09-21T13:44:34Z</dcterms:created>
  <dcterms:modified xsi:type="dcterms:W3CDTF">2024-11-13T04:25:49Z</dcterms:modified>
</cp:coreProperties>
</file>