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74" r:id="rId3"/>
    <p:sldId id="257" r:id="rId4"/>
    <p:sldId id="258" r:id="rId5"/>
    <p:sldId id="262" r:id="rId6"/>
    <p:sldId id="263" r:id="rId7"/>
    <p:sldId id="266" r:id="rId8"/>
    <p:sldId id="265" r:id="rId9"/>
    <p:sldId id="268" r:id="rId10"/>
    <p:sldId id="269" r:id="rId11"/>
    <p:sldId id="270" r:id="rId12"/>
    <p:sldId id="275" r:id="rId13"/>
    <p:sldId id="276" r:id="rId14"/>
    <p:sldId id="277" r:id="rId15"/>
    <p:sldId id="278" r:id="rId16"/>
    <p:sldId id="271" r:id="rId17"/>
    <p:sldId id="272" r:id="rId18"/>
    <p:sldId id="279"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00CC"/>
    <a:srgbClr val="3399FF"/>
    <a:srgbClr val="99FF3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1637" autoAdjust="0"/>
  </p:normalViewPr>
  <p:slideViewPr>
    <p:cSldViewPr>
      <p:cViewPr>
        <p:scale>
          <a:sx n="73" d="100"/>
          <a:sy n="73" d="100"/>
        </p:scale>
        <p:origin x="-1296" y="4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B307AFB-0744-43EA-8A7C-49A1365E91D9}" type="datetimeFigureOut">
              <a:rPr lang="ru-RU" smtClean="0"/>
              <a:pPr/>
              <a:t>05.10.2019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8D52E5-09A3-426B-B732-7A94A461C8D1}"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B307AFB-0744-43EA-8A7C-49A1365E91D9}" type="datetimeFigureOut">
              <a:rPr lang="ru-RU" smtClean="0"/>
              <a:pPr/>
              <a:t>05.10.2019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8D52E5-09A3-426B-B732-7A94A461C8D1}"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B307AFB-0744-43EA-8A7C-49A1365E91D9}" type="datetimeFigureOut">
              <a:rPr lang="ru-RU" smtClean="0"/>
              <a:pPr/>
              <a:t>05.10.2019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8D52E5-09A3-426B-B732-7A94A461C8D1}"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B307AFB-0744-43EA-8A7C-49A1365E91D9}" type="datetimeFigureOut">
              <a:rPr lang="ru-RU" smtClean="0"/>
              <a:pPr/>
              <a:t>05.10.2019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8D52E5-09A3-426B-B732-7A94A461C8D1}"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B307AFB-0744-43EA-8A7C-49A1365E91D9}" type="datetimeFigureOut">
              <a:rPr lang="ru-RU" smtClean="0"/>
              <a:pPr/>
              <a:t>05.10.2019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38D52E5-09A3-426B-B732-7A94A461C8D1}"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B307AFB-0744-43EA-8A7C-49A1365E91D9}" type="datetimeFigureOut">
              <a:rPr lang="ru-RU" smtClean="0"/>
              <a:pPr/>
              <a:t>05.10.2019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38D52E5-09A3-426B-B732-7A94A461C8D1}"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B307AFB-0744-43EA-8A7C-49A1365E91D9}" type="datetimeFigureOut">
              <a:rPr lang="ru-RU" smtClean="0"/>
              <a:pPr/>
              <a:t>05.10.2019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38D52E5-09A3-426B-B732-7A94A461C8D1}"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B307AFB-0744-43EA-8A7C-49A1365E91D9}" type="datetimeFigureOut">
              <a:rPr lang="ru-RU" smtClean="0"/>
              <a:pPr/>
              <a:t>05.10.2019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8D52E5-09A3-426B-B732-7A94A461C8D1}"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B307AFB-0744-43EA-8A7C-49A1365E91D9}" type="datetimeFigureOut">
              <a:rPr lang="ru-RU" smtClean="0"/>
              <a:pPr/>
              <a:t>05.10.2019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8D52E5-09A3-426B-B732-7A94A461C8D1}"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B307AFB-0744-43EA-8A7C-49A1365E91D9}" type="datetimeFigureOut">
              <a:rPr lang="ru-RU" smtClean="0"/>
              <a:pPr/>
              <a:t>05.10.2019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8D52E5-09A3-426B-B732-7A94A461C8D1}"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B307AFB-0744-43EA-8A7C-49A1365E91D9}" type="datetimeFigureOut">
              <a:rPr lang="ru-RU" smtClean="0"/>
              <a:pPr/>
              <a:t>05.10.2019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8D52E5-09A3-426B-B732-7A94A461C8D1}"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307AFB-0744-43EA-8A7C-49A1365E91D9}" type="datetimeFigureOut">
              <a:rPr lang="ru-RU" smtClean="0"/>
              <a:pPr/>
              <a:t>05.10.2019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8D52E5-09A3-426B-B732-7A94A461C8D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71472" y="285728"/>
            <a:ext cx="7772400" cy="928693"/>
          </a:xfrm>
        </p:spPr>
        <p:txBody>
          <a:bodyPr/>
          <a:lstStyle/>
          <a:p>
            <a:r>
              <a:rPr lang="en-US" b="1" dirty="0" smtClean="0">
                <a:solidFill>
                  <a:srgbClr val="FF0000"/>
                </a:solidFill>
                <a:latin typeface="Times New Roman" pitchFamily="18" charset="0"/>
                <a:cs typeface="Times New Roman" pitchFamily="18" charset="0"/>
              </a:rPr>
              <a:t>1-ma’ruza</a:t>
            </a:r>
            <a:endParaRPr lang="ru-RU" b="1" dirty="0">
              <a:solidFill>
                <a:srgbClr val="FF0000"/>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785786" y="1285860"/>
            <a:ext cx="7429552" cy="4429156"/>
          </a:xfrm>
        </p:spPr>
        <p:txBody>
          <a:bodyPr/>
          <a:lstStyle/>
          <a:p>
            <a:r>
              <a:rPr lang="en-US" b="1" dirty="0" err="1" smtClean="0">
                <a:solidFill>
                  <a:srgbClr val="CC00CC"/>
                </a:solidFill>
                <a:latin typeface="Times New Roman" pitchFamily="18" charset="0"/>
                <a:cs typeface="Times New Roman" pitchFamily="18" charset="0"/>
              </a:rPr>
              <a:t>Mavzu</a:t>
            </a:r>
            <a:r>
              <a:rPr lang="en-US" b="1" dirty="0" smtClean="0">
                <a:solidFill>
                  <a:srgbClr val="CC00CC"/>
                </a:solidFill>
                <a:latin typeface="Times New Roman" pitchFamily="18" charset="0"/>
                <a:cs typeface="Times New Roman" pitchFamily="18" charset="0"/>
              </a:rPr>
              <a:t>:</a:t>
            </a:r>
          </a:p>
          <a:p>
            <a:r>
              <a:rPr lang="en-US" b="1" dirty="0" smtClean="0">
                <a:solidFill>
                  <a:srgbClr val="0000FF"/>
                </a:solidFill>
                <a:latin typeface="Times New Roman" pitchFamily="18" charset="0"/>
                <a:cs typeface="Times New Roman" pitchFamily="18" charset="0"/>
              </a:rPr>
              <a:t>“</a:t>
            </a:r>
            <a:r>
              <a:rPr lang="en-US" b="1" dirty="0" err="1" smtClean="0">
                <a:solidFill>
                  <a:srgbClr val="0000FF"/>
                </a:solidFill>
                <a:latin typeface="Times New Roman" pitchFamily="18" charset="0"/>
                <a:cs typeface="Times New Roman" pitchFamily="18" charset="0"/>
              </a:rPr>
              <a:t>Muhandislik</a:t>
            </a:r>
            <a:r>
              <a:rPr lang="en-US" b="1" dirty="0" smtClean="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va</a:t>
            </a:r>
            <a:r>
              <a:rPr lang="en-US" b="1" dirty="0">
                <a:solidFill>
                  <a:srgbClr val="0000FF"/>
                </a:solidFill>
                <a:latin typeface="Times New Roman" pitchFamily="18" charset="0"/>
                <a:cs typeface="Times New Roman" pitchFamily="18" charset="0"/>
              </a:rPr>
              <a:t> </a:t>
            </a:r>
            <a:r>
              <a:rPr lang="en-US" b="1" dirty="0" err="1" smtClean="0">
                <a:solidFill>
                  <a:srgbClr val="0000FF"/>
                </a:solidFill>
                <a:latin typeface="Times New Roman" pitchFamily="18" charset="0"/>
                <a:cs typeface="Times New Roman" pitchFamily="18" charset="0"/>
              </a:rPr>
              <a:t>kompyuter</a:t>
            </a:r>
            <a:r>
              <a:rPr lang="en-US" b="1" dirty="0" smtClean="0">
                <a:solidFill>
                  <a:srgbClr val="0000FF"/>
                </a:solidFill>
                <a:latin typeface="Times New Roman" pitchFamily="18" charset="0"/>
                <a:cs typeface="Times New Roman" pitchFamily="18" charset="0"/>
              </a:rPr>
              <a:t> </a:t>
            </a:r>
            <a:r>
              <a:rPr lang="en-US" b="1" dirty="0" err="1" smtClean="0">
                <a:solidFill>
                  <a:srgbClr val="0000FF"/>
                </a:solidFill>
                <a:latin typeface="Times New Roman" pitchFamily="18" charset="0"/>
                <a:cs typeface="Times New Roman" pitchFamily="18" charset="0"/>
              </a:rPr>
              <a:t>grafikasi</a:t>
            </a:r>
            <a:r>
              <a:rPr lang="en-US" b="1" dirty="0" smtClean="0">
                <a:solidFill>
                  <a:srgbClr val="0000FF"/>
                </a:solidFill>
                <a:latin typeface="Times New Roman" pitchFamily="18" charset="0"/>
                <a:cs typeface="Times New Roman" pitchFamily="18" charset="0"/>
              </a:rPr>
              <a:t>” </a:t>
            </a:r>
            <a:r>
              <a:rPr lang="en-US" b="1" dirty="0" err="1" smtClean="0">
                <a:solidFill>
                  <a:srgbClr val="0000FF"/>
                </a:solidFill>
                <a:latin typeface="Times New Roman" pitchFamily="18" charset="0"/>
                <a:cs typeface="Times New Roman" pitchFamily="18" charset="0"/>
              </a:rPr>
              <a:t>fani</a:t>
            </a:r>
            <a:r>
              <a:rPr lang="en-US" b="1" dirty="0" smtClean="0">
                <a:solidFill>
                  <a:srgbClr val="0000FF"/>
                </a:solidFill>
                <a:latin typeface="Times New Roman" pitchFamily="18" charset="0"/>
                <a:cs typeface="Times New Roman" pitchFamily="18" charset="0"/>
              </a:rPr>
              <a:t> </a:t>
            </a:r>
            <a:r>
              <a:rPr lang="en-US" b="1" dirty="0" err="1" smtClean="0">
                <a:solidFill>
                  <a:srgbClr val="0000FF"/>
                </a:solidFill>
                <a:latin typeface="Times New Roman" pitchFamily="18" charset="0"/>
                <a:cs typeface="Times New Roman" pitchFamily="18" charset="0"/>
              </a:rPr>
              <a:t>va</a:t>
            </a:r>
            <a:r>
              <a:rPr lang="en-US" b="1" dirty="0" smtClean="0">
                <a:solidFill>
                  <a:srgbClr val="0000FF"/>
                </a:solidFill>
                <a:latin typeface="Times New Roman" pitchFamily="18" charset="0"/>
                <a:cs typeface="Times New Roman" pitchFamily="18" charset="0"/>
              </a:rPr>
              <a:t> </a:t>
            </a:r>
            <a:r>
              <a:rPr lang="en-US" b="1" dirty="0" err="1" smtClean="0">
                <a:solidFill>
                  <a:srgbClr val="0000FF"/>
                </a:solidFill>
                <a:latin typeface="Times New Roman" pitchFamily="18" charset="0"/>
                <a:cs typeface="Times New Roman" pitchFamily="18" charset="0"/>
              </a:rPr>
              <a:t>uning</a:t>
            </a:r>
            <a:r>
              <a:rPr lang="en-US" b="1" dirty="0" smtClean="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vazifalari</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Proyeksiyalash</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usullari</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Markaziy</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va</a:t>
            </a:r>
            <a:r>
              <a:rPr lang="en-US" b="1" dirty="0">
                <a:solidFill>
                  <a:srgbClr val="0000FF"/>
                </a:solidFill>
                <a:latin typeface="Times New Roman" pitchFamily="18" charset="0"/>
                <a:cs typeface="Times New Roman" pitchFamily="18" charset="0"/>
              </a:rPr>
              <a:t> parallel </a:t>
            </a:r>
            <a:r>
              <a:rPr lang="en-US" b="1" dirty="0" err="1">
                <a:solidFill>
                  <a:srgbClr val="0000FF"/>
                </a:solidFill>
                <a:latin typeface="Times New Roman" pitchFamily="18" charset="0"/>
                <a:cs typeface="Times New Roman" pitchFamily="18" charset="0"/>
              </a:rPr>
              <a:t>proyeksiyalash</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usullari</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Nuqtani</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ortogonal</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poroyeksiyasi</a:t>
            </a:r>
            <a:r>
              <a:rPr lang="en-US" b="1" dirty="0">
                <a:solidFill>
                  <a:srgbClr val="0000FF"/>
                </a:solidFill>
                <a:latin typeface="Times New Roman" pitchFamily="18" charset="0"/>
                <a:cs typeface="Times New Roman" pitchFamily="18" charset="0"/>
              </a:rPr>
              <a:t>. G. </a:t>
            </a:r>
            <a:r>
              <a:rPr lang="en-US" b="1" dirty="0" err="1">
                <a:solidFill>
                  <a:srgbClr val="0000FF"/>
                </a:solidFill>
                <a:latin typeface="Times New Roman" pitchFamily="18" charset="0"/>
                <a:cs typeface="Times New Roman" pitchFamily="18" charset="0"/>
              </a:rPr>
              <a:t>Monj</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usuli</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Choraklar</a:t>
            </a:r>
            <a:r>
              <a:rPr lang="en-US" b="1" dirty="0">
                <a:solidFill>
                  <a:srgbClr val="0000FF"/>
                </a:solidFill>
                <a:latin typeface="Times New Roman" pitchFamily="18" charset="0"/>
                <a:cs typeface="Times New Roman" pitchFamily="18" charset="0"/>
              </a:rPr>
              <a:t>.  </a:t>
            </a:r>
            <a:endParaRPr lang="ru-RU" dirty="0">
              <a:solidFill>
                <a:srgbClr val="0000FF"/>
              </a:solidFill>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87624" y="1126485"/>
            <a:ext cx="6408712" cy="646331"/>
          </a:xfrm>
          <a:prstGeom prst="rect">
            <a:avLst/>
          </a:prstGeom>
          <a:noFill/>
        </p:spPr>
        <p:txBody>
          <a:bodyPr wrap="square" rtlCol="0">
            <a:spAutoFit/>
          </a:bodyPr>
          <a:lstStyle/>
          <a:p>
            <a:pPr algn="ctr"/>
            <a:r>
              <a:rPr lang="en-US" sz="3600" b="1" dirty="0" err="1" smtClean="0">
                <a:solidFill>
                  <a:srgbClr val="FF0000"/>
                </a:solidFill>
                <a:latin typeface="Times New Roman" pitchFamily="18" charset="0"/>
                <a:cs typeface="Times New Roman" pitchFamily="18" charset="0"/>
              </a:rPr>
              <a:t>Mashg‘ulot</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rejasi</a:t>
            </a:r>
            <a:r>
              <a:rPr lang="en-US" sz="3600" b="1" dirty="0" smtClean="0">
                <a:solidFill>
                  <a:srgbClr val="FF0000"/>
                </a:solidFill>
                <a:latin typeface="Times New Roman" pitchFamily="18" charset="0"/>
                <a:cs typeface="Times New Roman" pitchFamily="18" charset="0"/>
              </a:rPr>
              <a:t>:</a:t>
            </a:r>
            <a:endParaRPr lang="ru-RU" sz="3600" b="1" dirty="0">
              <a:solidFill>
                <a:srgbClr val="FF0000"/>
              </a:solidFill>
              <a:latin typeface="Times New Roman" pitchFamily="18" charset="0"/>
              <a:cs typeface="Times New Roman" pitchFamily="18" charset="0"/>
            </a:endParaRPr>
          </a:p>
        </p:txBody>
      </p:sp>
      <p:sp>
        <p:nvSpPr>
          <p:cNvPr id="3" name="Прямоугольник 2"/>
          <p:cNvSpPr/>
          <p:nvPr/>
        </p:nvSpPr>
        <p:spPr>
          <a:xfrm>
            <a:off x="611560" y="2276872"/>
            <a:ext cx="8064896" cy="3834896"/>
          </a:xfrm>
          <a:prstGeom prst="rect">
            <a:avLst/>
          </a:prstGeom>
        </p:spPr>
        <p:txBody>
          <a:bodyPr wrap="square">
            <a:spAutoFit/>
          </a:bodyPr>
          <a:lstStyle/>
          <a:p>
            <a:pPr marL="514350" lvl="0" indent="-514350" algn="just">
              <a:spcBef>
                <a:spcPct val="20000"/>
              </a:spcBef>
              <a:buFont typeface="+mj-lt"/>
              <a:buAutoNum type="arabicPeriod"/>
            </a:pPr>
            <a:r>
              <a:rPr lang="en-US" sz="3200" b="1" dirty="0" err="1" smtClean="0">
                <a:solidFill>
                  <a:srgbClr val="0000FF"/>
                </a:solidFill>
                <a:latin typeface="Times New Roman" pitchFamily="18" charset="0"/>
                <a:cs typeface="Times New Roman" pitchFamily="18" charset="0"/>
              </a:rPr>
              <a:t>Muhandislik</a:t>
            </a:r>
            <a:r>
              <a:rPr lang="en-US" sz="3200" b="1" dirty="0" smtClean="0">
                <a:solidFill>
                  <a:srgbClr val="0000FF"/>
                </a:solidFill>
                <a:latin typeface="Times New Roman" pitchFamily="18" charset="0"/>
                <a:cs typeface="Times New Roman" pitchFamily="18" charset="0"/>
              </a:rPr>
              <a:t> </a:t>
            </a:r>
            <a:r>
              <a:rPr lang="en-US" sz="3200" b="1" dirty="0" err="1" smtClean="0">
                <a:solidFill>
                  <a:srgbClr val="0000FF"/>
                </a:solidFill>
                <a:latin typeface="Times New Roman" pitchFamily="18" charset="0"/>
                <a:cs typeface="Times New Roman" pitchFamily="18" charset="0"/>
              </a:rPr>
              <a:t>va</a:t>
            </a:r>
            <a:r>
              <a:rPr lang="en-US" sz="3200" b="1" dirty="0" smtClean="0">
                <a:solidFill>
                  <a:srgbClr val="0000FF"/>
                </a:solidFill>
                <a:latin typeface="Times New Roman" pitchFamily="18" charset="0"/>
                <a:cs typeface="Times New Roman" pitchFamily="18" charset="0"/>
              </a:rPr>
              <a:t> </a:t>
            </a:r>
            <a:r>
              <a:rPr lang="en-US" sz="3200" b="1" dirty="0" err="1" smtClean="0">
                <a:solidFill>
                  <a:srgbClr val="0000FF"/>
                </a:solidFill>
                <a:latin typeface="Times New Roman" pitchFamily="18" charset="0"/>
                <a:cs typeface="Times New Roman" pitchFamily="18" charset="0"/>
              </a:rPr>
              <a:t>kompyuter</a:t>
            </a:r>
            <a:r>
              <a:rPr lang="en-US" sz="3200" b="1" dirty="0" smtClean="0">
                <a:solidFill>
                  <a:srgbClr val="0000FF"/>
                </a:solidFill>
                <a:latin typeface="Times New Roman" pitchFamily="18" charset="0"/>
                <a:cs typeface="Times New Roman" pitchFamily="18" charset="0"/>
              </a:rPr>
              <a:t> </a:t>
            </a:r>
            <a:r>
              <a:rPr lang="en-US" sz="3200" b="1" dirty="0" err="1" smtClean="0">
                <a:solidFill>
                  <a:srgbClr val="0000FF"/>
                </a:solidFill>
                <a:latin typeface="Times New Roman" pitchFamily="18" charset="0"/>
                <a:cs typeface="Times New Roman" pitchFamily="18" charset="0"/>
              </a:rPr>
              <a:t>grafikasi</a:t>
            </a:r>
            <a:r>
              <a:rPr lang="en-US" sz="3200" b="1" dirty="0" smtClean="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fani</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va</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uning</a:t>
            </a:r>
            <a:r>
              <a:rPr lang="en-US" sz="3200" b="1" dirty="0">
                <a:solidFill>
                  <a:srgbClr val="0000FF"/>
                </a:solidFill>
                <a:latin typeface="Times New Roman" pitchFamily="18" charset="0"/>
                <a:cs typeface="Times New Roman" pitchFamily="18" charset="0"/>
              </a:rPr>
              <a:t> </a:t>
            </a:r>
            <a:r>
              <a:rPr lang="en-US" sz="3200" b="1" dirty="0" err="1" smtClean="0">
                <a:solidFill>
                  <a:srgbClr val="0000FF"/>
                </a:solidFill>
                <a:latin typeface="Times New Roman" pitchFamily="18" charset="0"/>
                <a:cs typeface="Times New Roman" pitchFamily="18" charset="0"/>
              </a:rPr>
              <a:t>vazifalari</a:t>
            </a:r>
            <a:r>
              <a:rPr lang="en-US" sz="3200" b="1" dirty="0" smtClean="0">
                <a:solidFill>
                  <a:srgbClr val="0000FF"/>
                </a:solidFill>
                <a:latin typeface="Times New Roman" pitchFamily="18" charset="0"/>
                <a:cs typeface="Times New Roman" pitchFamily="18" charset="0"/>
              </a:rPr>
              <a:t>;</a:t>
            </a:r>
          </a:p>
          <a:p>
            <a:pPr marL="514350" lvl="0" indent="-514350" algn="just">
              <a:spcBef>
                <a:spcPct val="20000"/>
              </a:spcBef>
              <a:buFont typeface="+mj-lt"/>
              <a:buAutoNum type="arabicPeriod"/>
            </a:pPr>
            <a:r>
              <a:rPr lang="en-US" sz="3200" b="1" dirty="0" smtClean="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Proyeksiyalash</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usullari</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Markaziy</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va</a:t>
            </a:r>
            <a:r>
              <a:rPr lang="en-US" sz="3200" b="1" dirty="0">
                <a:solidFill>
                  <a:srgbClr val="0000FF"/>
                </a:solidFill>
                <a:latin typeface="Times New Roman" pitchFamily="18" charset="0"/>
                <a:cs typeface="Times New Roman" pitchFamily="18" charset="0"/>
              </a:rPr>
              <a:t> parallel </a:t>
            </a:r>
            <a:r>
              <a:rPr lang="en-US" sz="3200" b="1" dirty="0" err="1">
                <a:solidFill>
                  <a:srgbClr val="0000FF"/>
                </a:solidFill>
                <a:latin typeface="Times New Roman" pitchFamily="18" charset="0"/>
                <a:cs typeface="Times New Roman" pitchFamily="18" charset="0"/>
              </a:rPr>
              <a:t>proyeksiyalash</a:t>
            </a:r>
            <a:r>
              <a:rPr lang="en-US" sz="3200" b="1" dirty="0">
                <a:solidFill>
                  <a:srgbClr val="0000FF"/>
                </a:solidFill>
                <a:latin typeface="Times New Roman" pitchFamily="18" charset="0"/>
                <a:cs typeface="Times New Roman" pitchFamily="18" charset="0"/>
              </a:rPr>
              <a:t> </a:t>
            </a:r>
            <a:r>
              <a:rPr lang="en-US" sz="3200" b="1" dirty="0" err="1" smtClean="0">
                <a:solidFill>
                  <a:srgbClr val="0000FF"/>
                </a:solidFill>
                <a:latin typeface="Times New Roman" pitchFamily="18" charset="0"/>
                <a:cs typeface="Times New Roman" pitchFamily="18" charset="0"/>
              </a:rPr>
              <a:t>usullari</a:t>
            </a:r>
            <a:r>
              <a:rPr lang="en-US" sz="3200" b="1" dirty="0" smtClean="0">
                <a:solidFill>
                  <a:srgbClr val="0000FF"/>
                </a:solidFill>
                <a:latin typeface="Times New Roman" pitchFamily="18" charset="0"/>
                <a:cs typeface="Times New Roman" pitchFamily="18" charset="0"/>
              </a:rPr>
              <a:t>;</a:t>
            </a:r>
          </a:p>
          <a:p>
            <a:pPr marL="514350" lvl="0" indent="-514350" algn="just">
              <a:spcBef>
                <a:spcPct val="20000"/>
              </a:spcBef>
              <a:buFont typeface="+mj-lt"/>
              <a:buAutoNum type="arabicPeriod"/>
            </a:pPr>
            <a:r>
              <a:rPr lang="en-US" sz="3200" b="1" dirty="0" smtClean="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Nuqtani</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ortogonal</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poroyeksiyasi</a:t>
            </a:r>
            <a:r>
              <a:rPr lang="en-US" sz="3200" b="1" dirty="0">
                <a:solidFill>
                  <a:srgbClr val="0000FF"/>
                </a:solidFill>
                <a:latin typeface="Times New Roman" pitchFamily="18" charset="0"/>
                <a:cs typeface="Times New Roman" pitchFamily="18" charset="0"/>
              </a:rPr>
              <a:t>. G. </a:t>
            </a:r>
            <a:r>
              <a:rPr lang="en-US" sz="3200" b="1" dirty="0" err="1">
                <a:solidFill>
                  <a:srgbClr val="0000FF"/>
                </a:solidFill>
                <a:latin typeface="Times New Roman" pitchFamily="18" charset="0"/>
                <a:cs typeface="Times New Roman" pitchFamily="18" charset="0"/>
              </a:rPr>
              <a:t>Monj</a:t>
            </a:r>
            <a:r>
              <a:rPr lang="en-US" sz="3200" b="1" dirty="0">
                <a:solidFill>
                  <a:srgbClr val="0000FF"/>
                </a:solidFill>
                <a:latin typeface="Times New Roman" pitchFamily="18" charset="0"/>
                <a:cs typeface="Times New Roman" pitchFamily="18" charset="0"/>
              </a:rPr>
              <a:t> </a:t>
            </a:r>
            <a:r>
              <a:rPr lang="en-US" sz="3200" b="1" dirty="0" err="1" smtClean="0">
                <a:solidFill>
                  <a:srgbClr val="0000FF"/>
                </a:solidFill>
                <a:latin typeface="Times New Roman" pitchFamily="18" charset="0"/>
                <a:cs typeface="Times New Roman" pitchFamily="18" charset="0"/>
              </a:rPr>
              <a:t>usuli</a:t>
            </a:r>
            <a:r>
              <a:rPr lang="en-US" sz="3200" b="1" dirty="0" smtClean="0">
                <a:solidFill>
                  <a:srgbClr val="0000FF"/>
                </a:solidFill>
                <a:latin typeface="Times New Roman" pitchFamily="18" charset="0"/>
                <a:cs typeface="Times New Roman" pitchFamily="18" charset="0"/>
              </a:rPr>
              <a:t>; </a:t>
            </a:r>
          </a:p>
          <a:p>
            <a:pPr marL="514350" lvl="0" indent="-514350" algn="just">
              <a:spcBef>
                <a:spcPct val="20000"/>
              </a:spcBef>
              <a:buFont typeface="+mj-lt"/>
              <a:buAutoNum type="arabicPeriod"/>
            </a:pPr>
            <a:r>
              <a:rPr lang="en-US" sz="3200" b="1" dirty="0" err="1" smtClean="0">
                <a:solidFill>
                  <a:srgbClr val="0000FF"/>
                </a:solidFill>
                <a:latin typeface="Times New Roman" pitchFamily="18" charset="0"/>
                <a:cs typeface="Times New Roman" pitchFamily="18" charset="0"/>
              </a:rPr>
              <a:t>Choraklar</a:t>
            </a:r>
            <a:r>
              <a:rPr lang="en-US" sz="3200" b="1" dirty="0">
                <a:solidFill>
                  <a:srgbClr val="0000FF"/>
                </a:solidFill>
                <a:latin typeface="Times New Roman" pitchFamily="18" charset="0"/>
                <a:cs typeface="Times New Roman" pitchFamily="18" charset="0"/>
              </a:rPr>
              <a:t>.  </a:t>
            </a:r>
            <a:endParaRPr lang="ru-RU" sz="3200" dirty="0">
              <a:solidFill>
                <a:srgbClr val="0000FF"/>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29432952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25470"/>
          </a:xfrm>
        </p:spPr>
        <p:txBody>
          <a:bodyPr>
            <a:normAutofit fontScale="90000"/>
          </a:bodyPr>
          <a:lstStyle/>
          <a:p>
            <a:r>
              <a:rPr lang="en-US" sz="3200" b="1" dirty="0" smtClean="0">
                <a:solidFill>
                  <a:srgbClr val="0000FF"/>
                </a:solidFill>
                <a:latin typeface="Times New Roman" pitchFamily="18" charset="0"/>
                <a:cs typeface="Times New Roman" pitchFamily="18" charset="0"/>
              </a:rPr>
              <a:t>1. </a:t>
            </a:r>
            <a:r>
              <a:rPr lang="en-US" sz="3200" b="1" dirty="0" err="1" smtClean="0">
                <a:solidFill>
                  <a:srgbClr val="0000FF"/>
                </a:solidFill>
                <a:latin typeface="Times New Roman" pitchFamily="18" charset="0"/>
                <a:cs typeface="Times New Roman" pitchFamily="18" charset="0"/>
              </a:rPr>
              <a:t>Muhandislik</a:t>
            </a:r>
            <a:r>
              <a:rPr lang="en-US" sz="3200" b="1" dirty="0" smtClean="0">
                <a:solidFill>
                  <a:srgbClr val="0000FF"/>
                </a:solidFill>
                <a:latin typeface="Times New Roman" pitchFamily="18" charset="0"/>
                <a:cs typeface="Times New Roman" pitchFamily="18" charset="0"/>
              </a:rPr>
              <a:t> </a:t>
            </a:r>
            <a:r>
              <a:rPr lang="en-US" sz="3200" b="1" dirty="0" err="1" smtClean="0">
                <a:solidFill>
                  <a:srgbClr val="0000FF"/>
                </a:solidFill>
                <a:latin typeface="Times New Roman" pitchFamily="18" charset="0"/>
                <a:cs typeface="Times New Roman" pitchFamily="18" charset="0"/>
              </a:rPr>
              <a:t>va</a:t>
            </a:r>
            <a:r>
              <a:rPr lang="en-US" sz="3200" b="1" dirty="0" smtClean="0">
                <a:solidFill>
                  <a:srgbClr val="0000FF"/>
                </a:solidFill>
                <a:latin typeface="Times New Roman" pitchFamily="18" charset="0"/>
                <a:cs typeface="Times New Roman" pitchFamily="18" charset="0"/>
              </a:rPr>
              <a:t> </a:t>
            </a:r>
            <a:r>
              <a:rPr lang="en-US" sz="3200" b="1" dirty="0" err="1" smtClean="0">
                <a:solidFill>
                  <a:srgbClr val="0000FF"/>
                </a:solidFill>
                <a:latin typeface="Times New Roman" pitchFamily="18" charset="0"/>
                <a:cs typeface="Times New Roman" pitchFamily="18" charset="0"/>
              </a:rPr>
              <a:t>kompyuter</a:t>
            </a:r>
            <a:r>
              <a:rPr lang="en-US" sz="3200" b="1" dirty="0" smtClean="0">
                <a:solidFill>
                  <a:srgbClr val="0000FF"/>
                </a:solidFill>
                <a:latin typeface="Times New Roman" pitchFamily="18" charset="0"/>
                <a:cs typeface="Times New Roman" pitchFamily="18" charset="0"/>
              </a:rPr>
              <a:t> </a:t>
            </a:r>
            <a:r>
              <a:rPr lang="en-US" sz="3200" b="1" dirty="0" err="1" smtClean="0">
                <a:solidFill>
                  <a:srgbClr val="0000FF"/>
                </a:solidFill>
                <a:latin typeface="Times New Roman" pitchFamily="18" charset="0"/>
                <a:cs typeface="Times New Roman" pitchFamily="18" charset="0"/>
              </a:rPr>
              <a:t>grafikasi</a:t>
            </a:r>
            <a:r>
              <a:rPr lang="en-US" sz="3200" b="1" dirty="0" smtClean="0">
                <a:solidFill>
                  <a:srgbClr val="0000FF"/>
                </a:solidFill>
                <a:latin typeface="Times New Roman" pitchFamily="18" charset="0"/>
                <a:cs typeface="Times New Roman" pitchFamily="18" charset="0"/>
              </a:rPr>
              <a:t>” </a:t>
            </a:r>
            <a:r>
              <a:rPr lang="en-US" sz="3200" b="1" dirty="0" err="1" smtClean="0">
                <a:solidFill>
                  <a:srgbClr val="0000FF"/>
                </a:solidFill>
                <a:latin typeface="Times New Roman" pitchFamily="18" charset="0"/>
                <a:cs typeface="Times New Roman" pitchFamily="18" charset="0"/>
              </a:rPr>
              <a:t>fani</a:t>
            </a:r>
            <a:r>
              <a:rPr lang="en-US" sz="3200" b="1" dirty="0" smtClean="0">
                <a:solidFill>
                  <a:srgbClr val="0000FF"/>
                </a:solidFill>
                <a:latin typeface="Times New Roman" pitchFamily="18" charset="0"/>
                <a:cs typeface="Times New Roman" pitchFamily="18" charset="0"/>
              </a:rPr>
              <a:t> </a:t>
            </a:r>
            <a:r>
              <a:rPr lang="en-US" sz="3200" b="1" dirty="0" err="1" smtClean="0">
                <a:solidFill>
                  <a:srgbClr val="0000FF"/>
                </a:solidFill>
                <a:latin typeface="Times New Roman" pitchFamily="18" charset="0"/>
                <a:cs typeface="Times New Roman" pitchFamily="18" charset="0"/>
              </a:rPr>
              <a:t>va</a:t>
            </a:r>
            <a:r>
              <a:rPr lang="en-US" sz="3200" b="1" dirty="0" smtClean="0">
                <a:solidFill>
                  <a:srgbClr val="0000FF"/>
                </a:solidFill>
                <a:latin typeface="Times New Roman" pitchFamily="18" charset="0"/>
                <a:cs typeface="Times New Roman" pitchFamily="18" charset="0"/>
              </a:rPr>
              <a:t> </a:t>
            </a:r>
            <a:r>
              <a:rPr lang="en-US" sz="3200" b="1" dirty="0" err="1" smtClean="0">
                <a:solidFill>
                  <a:srgbClr val="0000FF"/>
                </a:solidFill>
                <a:latin typeface="Times New Roman" pitchFamily="18" charset="0"/>
                <a:cs typeface="Times New Roman" pitchFamily="18" charset="0"/>
              </a:rPr>
              <a:t>uning</a:t>
            </a:r>
            <a:r>
              <a:rPr lang="en-US" sz="3200" b="1" dirty="0" smtClean="0">
                <a:solidFill>
                  <a:srgbClr val="0000FF"/>
                </a:solidFill>
                <a:latin typeface="Times New Roman" pitchFamily="18" charset="0"/>
                <a:cs typeface="Times New Roman" pitchFamily="18" charset="0"/>
              </a:rPr>
              <a:t> </a:t>
            </a:r>
            <a:r>
              <a:rPr lang="en-US" sz="3200" b="1" dirty="0" err="1" smtClean="0">
                <a:solidFill>
                  <a:srgbClr val="0000FF"/>
                </a:solidFill>
                <a:latin typeface="Times New Roman" pitchFamily="18" charset="0"/>
                <a:cs typeface="Times New Roman" pitchFamily="18" charset="0"/>
              </a:rPr>
              <a:t>vazifalari</a:t>
            </a:r>
            <a:r>
              <a:rPr lang="en-US" sz="3200" b="1" dirty="0" smtClean="0">
                <a:solidFill>
                  <a:srgbClr val="0000FF"/>
                </a:solidFill>
                <a:latin typeface="Times New Roman" pitchFamily="18" charset="0"/>
                <a:cs typeface="Times New Roman" pitchFamily="18" charset="0"/>
              </a:rPr>
              <a:t>..</a:t>
            </a:r>
            <a:endParaRPr lang="ru-RU" sz="3200" dirty="0">
              <a:solidFill>
                <a:srgbClr val="0000FF"/>
              </a:solidFill>
              <a:latin typeface="Times New Roman" pitchFamily="18" charset="0"/>
              <a:cs typeface="Times New Roman" pitchFamily="18" charset="0"/>
            </a:endParaRPr>
          </a:p>
        </p:txBody>
      </p:sp>
      <p:sp>
        <p:nvSpPr>
          <p:cNvPr id="3" name="Содержимое 2"/>
          <p:cNvSpPr>
            <a:spLocks noGrp="1"/>
          </p:cNvSpPr>
          <p:nvPr>
            <p:ph idx="1"/>
          </p:nvPr>
        </p:nvSpPr>
        <p:spPr>
          <a:xfrm>
            <a:off x="285720" y="1071547"/>
            <a:ext cx="8572560" cy="5500725"/>
          </a:xfrm>
        </p:spPr>
        <p:txBody>
          <a:bodyPr>
            <a:normAutofit fontScale="62500" lnSpcReduction="20000"/>
          </a:bodyPr>
          <a:lstStyle/>
          <a:p>
            <a:pPr>
              <a:buNone/>
            </a:pPr>
            <a:r>
              <a:rPr lang="en-US" dirty="0" smtClean="0">
                <a:latin typeface="Times New Roman" pitchFamily="18" charset="0"/>
                <a:cs typeface="Times New Roman" pitchFamily="18" charset="0"/>
              </a:rPr>
              <a:t>	</a:t>
            </a:r>
            <a:r>
              <a:rPr lang="en-US" dirty="0" err="1" smtClean="0">
                <a:solidFill>
                  <a:srgbClr val="0000FF"/>
                </a:solidFill>
                <a:latin typeface="Times New Roman" pitchFamily="18" charset="0"/>
                <a:cs typeface="Times New Roman" pitchFamily="18" charset="0"/>
              </a:rPr>
              <a:t>Muhandislik</a:t>
            </a:r>
            <a:r>
              <a:rPr lang="en-US" dirty="0" smtClean="0">
                <a:solidFill>
                  <a:srgbClr val="0000FF"/>
                </a:solidFill>
                <a:latin typeface="Times New Roman" pitchFamily="18" charset="0"/>
                <a:cs typeface="Times New Roman" pitchFamily="18" charset="0"/>
              </a:rPr>
              <a:t> </a:t>
            </a:r>
            <a:r>
              <a:rPr lang="en-US" dirty="0" err="1" smtClean="0">
                <a:solidFill>
                  <a:srgbClr val="0000FF"/>
                </a:solidFill>
                <a:latin typeface="Times New Roman" pitchFamily="18" charset="0"/>
                <a:cs typeface="Times New Roman" pitchFamily="18" charset="0"/>
              </a:rPr>
              <a:t>va</a:t>
            </a:r>
            <a:r>
              <a:rPr lang="en-US" dirty="0" smtClean="0">
                <a:solidFill>
                  <a:srgbClr val="0000FF"/>
                </a:solidFill>
                <a:latin typeface="Times New Roman" pitchFamily="18" charset="0"/>
                <a:cs typeface="Times New Roman" pitchFamily="18" charset="0"/>
              </a:rPr>
              <a:t> </a:t>
            </a:r>
            <a:r>
              <a:rPr lang="en-US" dirty="0" err="1" smtClean="0">
                <a:solidFill>
                  <a:srgbClr val="0000FF"/>
                </a:solidFill>
                <a:latin typeface="Times New Roman" pitchFamily="18" charset="0"/>
                <a:cs typeface="Times New Roman" pitchFamily="18" charset="0"/>
              </a:rPr>
              <a:t>kompyuter</a:t>
            </a:r>
            <a:r>
              <a:rPr lang="en-US" dirty="0" smtClean="0">
                <a:solidFill>
                  <a:srgbClr val="0000FF"/>
                </a:solidFill>
                <a:latin typeface="Times New Roman" pitchFamily="18" charset="0"/>
                <a:cs typeface="Times New Roman" pitchFamily="18" charset="0"/>
              </a:rPr>
              <a:t> </a:t>
            </a:r>
            <a:r>
              <a:rPr lang="en-US" dirty="0" err="1" smtClean="0">
                <a:solidFill>
                  <a:srgbClr val="0000FF"/>
                </a:solidFill>
                <a:latin typeface="Times New Roman" pitchFamily="18" charset="0"/>
                <a:cs typeface="Times New Roman" pitchFamily="18" charset="0"/>
              </a:rPr>
              <a:t>grafikasi</a:t>
            </a:r>
            <a:r>
              <a:rPr lang="en-US" dirty="0" smtClean="0">
                <a:solidFill>
                  <a:srgbClr val="0000FF"/>
                </a:solidFill>
                <a:latin typeface="Times New Roman" pitchFamily="18" charset="0"/>
                <a:cs typeface="Times New Roman" pitchFamily="18" charset="0"/>
              </a:rPr>
              <a:t> </a:t>
            </a:r>
            <a:r>
              <a:rPr lang="en-US" dirty="0" err="1">
                <a:solidFill>
                  <a:srgbClr val="0000FF"/>
                </a:solidFill>
                <a:latin typeface="Times New Roman" pitchFamily="18" charset="0"/>
                <a:cs typeface="Times New Roman" pitchFamily="18" charset="0"/>
              </a:rPr>
              <a:t>fani</a:t>
            </a:r>
            <a:r>
              <a:rPr lang="en-US" dirty="0">
                <a:solidFill>
                  <a:srgbClr val="0000FF"/>
                </a:solidFill>
                <a:latin typeface="Times New Roman" pitchFamily="18" charset="0"/>
                <a:cs typeface="Times New Roman" pitchFamily="18" charset="0"/>
              </a:rPr>
              <a:t> </a:t>
            </a:r>
            <a:r>
              <a:rPr lang="en-US" dirty="0" err="1">
                <a:solidFill>
                  <a:srgbClr val="0000FF"/>
                </a:solidFill>
                <a:latin typeface="Times New Roman" pitchFamily="18" charset="0"/>
                <a:cs typeface="Times New Roman" pitchFamily="18" charset="0"/>
              </a:rPr>
              <a:t>matematika</a:t>
            </a:r>
            <a:r>
              <a:rPr lang="en-US" dirty="0">
                <a:solidFill>
                  <a:srgbClr val="0000FF"/>
                </a:solidFill>
                <a:latin typeface="Times New Roman" pitchFamily="18" charset="0"/>
                <a:cs typeface="Times New Roman" pitchFamily="18" charset="0"/>
              </a:rPr>
              <a:t> </a:t>
            </a:r>
            <a:r>
              <a:rPr lang="en-US" dirty="0" err="1">
                <a:solidFill>
                  <a:srgbClr val="0000FF"/>
                </a:solidFill>
                <a:latin typeface="Times New Roman" pitchFamily="18" charset="0"/>
                <a:cs typeface="Times New Roman" pitchFamily="18" charset="0"/>
              </a:rPr>
              <a:t>fanining</a:t>
            </a:r>
            <a:r>
              <a:rPr lang="en-US" dirty="0">
                <a:solidFill>
                  <a:srgbClr val="0000FF"/>
                </a:solidFill>
                <a:latin typeface="Times New Roman" pitchFamily="18" charset="0"/>
                <a:cs typeface="Times New Roman" pitchFamily="18" charset="0"/>
              </a:rPr>
              <a:t> </a:t>
            </a:r>
            <a:r>
              <a:rPr lang="en-US" dirty="0" err="1">
                <a:solidFill>
                  <a:srgbClr val="0000FF"/>
                </a:solidFill>
                <a:latin typeface="Times New Roman" pitchFamily="18" charset="0"/>
                <a:cs typeface="Times New Roman" pitchFamily="18" charset="0"/>
              </a:rPr>
              <a:t>mahsus</a:t>
            </a:r>
            <a:r>
              <a:rPr lang="en-US" dirty="0">
                <a:solidFill>
                  <a:srgbClr val="0000FF"/>
                </a:solidFill>
                <a:latin typeface="Times New Roman" pitchFamily="18" charset="0"/>
                <a:cs typeface="Times New Roman" pitchFamily="18" charset="0"/>
              </a:rPr>
              <a:t> </a:t>
            </a:r>
            <a:r>
              <a:rPr lang="en-US" dirty="0" err="1">
                <a:solidFill>
                  <a:srgbClr val="0000FF"/>
                </a:solidFill>
                <a:latin typeface="Times New Roman" pitchFamily="18" charset="0"/>
                <a:cs typeface="Times New Roman" pitchFamily="18" charset="0"/>
              </a:rPr>
              <a:t>yo’nalishlaridan</a:t>
            </a:r>
            <a:r>
              <a:rPr lang="en-US" dirty="0">
                <a:solidFill>
                  <a:srgbClr val="0000FF"/>
                </a:solidFill>
                <a:latin typeface="Times New Roman" pitchFamily="18" charset="0"/>
                <a:cs typeface="Times New Roman" pitchFamily="18" charset="0"/>
              </a:rPr>
              <a:t> </a:t>
            </a:r>
            <a:r>
              <a:rPr lang="en-US" dirty="0" err="1">
                <a:solidFill>
                  <a:srgbClr val="0000FF"/>
                </a:solidFill>
                <a:latin typeface="Times New Roman" pitchFamily="18" charset="0"/>
                <a:cs typeface="Times New Roman" pitchFamily="18" charset="0"/>
              </a:rPr>
              <a:t>biri</a:t>
            </a:r>
            <a:r>
              <a:rPr lang="en-US" dirty="0">
                <a:solidFill>
                  <a:srgbClr val="0000FF"/>
                </a:solidFill>
                <a:latin typeface="Times New Roman" pitchFamily="18" charset="0"/>
                <a:cs typeface="Times New Roman" pitchFamily="18" charset="0"/>
              </a:rPr>
              <a:t> </a:t>
            </a:r>
            <a:r>
              <a:rPr lang="en-US" dirty="0" err="1">
                <a:solidFill>
                  <a:srgbClr val="0000FF"/>
                </a:solidFill>
                <a:latin typeface="Times New Roman" pitchFamily="18" charset="0"/>
                <a:cs typeface="Times New Roman" pitchFamily="18" charset="0"/>
              </a:rPr>
              <a:t>bo’lib</a:t>
            </a:r>
            <a:r>
              <a:rPr lang="en-US" dirty="0">
                <a:solidFill>
                  <a:srgbClr val="0000FF"/>
                </a:solidFill>
                <a:latin typeface="Times New Roman" pitchFamily="18" charset="0"/>
                <a:cs typeface="Times New Roman" pitchFamily="18" charset="0"/>
              </a:rPr>
              <a:t>, </a:t>
            </a:r>
            <a:r>
              <a:rPr lang="en-US" dirty="0" err="1">
                <a:solidFill>
                  <a:srgbClr val="0000FF"/>
                </a:solidFill>
                <a:latin typeface="Times New Roman" pitchFamily="18" charset="0"/>
                <a:cs typeface="Times New Roman" pitchFamily="18" charset="0"/>
              </a:rPr>
              <a:t>unda</a:t>
            </a:r>
            <a:r>
              <a:rPr lang="en-US" dirty="0">
                <a:solidFill>
                  <a:srgbClr val="0000FF"/>
                </a:solidFill>
                <a:latin typeface="Times New Roman" pitchFamily="18" charset="0"/>
                <a:cs typeface="Times New Roman" pitchFamily="18" charset="0"/>
              </a:rPr>
              <a:t> </a:t>
            </a:r>
            <a:r>
              <a:rPr lang="en-US" dirty="0" err="1">
                <a:solidFill>
                  <a:srgbClr val="0000FF"/>
                </a:solidFill>
                <a:latin typeface="Times New Roman" pitchFamily="18" charset="0"/>
                <a:cs typeface="Times New Roman" pitchFamily="18" charset="0"/>
              </a:rPr>
              <a:t>quyidagi</a:t>
            </a:r>
            <a:r>
              <a:rPr lang="en-US" dirty="0">
                <a:solidFill>
                  <a:srgbClr val="0000FF"/>
                </a:solidFill>
                <a:latin typeface="Times New Roman" pitchFamily="18" charset="0"/>
                <a:cs typeface="Times New Roman" pitchFamily="18" charset="0"/>
              </a:rPr>
              <a:t> </a:t>
            </a:r>
            <a:r>
              <a:rPr lang="en-US" dirty="0" err="1">
                <a:solidFill>
                  <a:srgbClr val="0000FF"/>
                </a:solidFill>
                <a:latin typeface="Times New Roman" pitchFamily="18" charset="0"/>
                <a:cs typeface="Times New Roman" pitchFamily="18" charset="0"/>
              </a:rPr>
              <a:t>masalalar</a:t>
            </a:r>
            <a:r>
              <a:rPr lang="en-US" dirty="0">
                <a:solidFill>
                  <a:srgbClr val="0000FF"/>
                </a:solidFill>
                <a:latin typeface="Times New Roman" pitchFamily="18" charset="0"/>
                <a:cs typeface="Times New Roman" pitchFamily="18" charset="0"/>
              </a:rPr>
              <a:t> </a:t>
            </a:r>
            <a:r>
              <a:rPr lang="en-US" dirty="0" err="1">
                <a:solidFill>
                  <a:srgbClr val="0000FF"/>
                </a:solidFill>
                <a:latin typeface="Times New Roman" pitchFamily="18" charset="0"/>
                <a:cs typeface="Times New Roman" pitchFamily="18" charset="0"/>
              </a:rPr>
              <a:t>o’rganiladi</a:t>
            </a:r>
            <a:r>
              <a:rPr lang="en-US" dirty="0">
                <a:solidFill>
                  <a:srgbClr val="0000FF"/>
                </a:solidFill>
                <a:latin typeface="Times New Roman" pitchFamily="18" charset="0"/>
                <a:cs typeface="Times New Roman" pitchFamily="18" charset="0"/>
              </a:rPr>
              <a:t>: </a:t>
            </a:r>
            <a:endParaRPr lang="ru-RU" dirty="0">
              <a:solidFill>
                <a:srgbClr val="0000FF"/>
              </a:solidFill>
              <a:latin typeface="Times New Roman" pitchFamily="18" charset="0"/>
              <a:cs typeface="Times New Roman" pitchFamily="18" charset="0"/>
            </a:endParaRPr>
          </a:p>
          <a:p>
            <a:pPr>
              <a:buNone/>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1</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Fazoviy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geometrik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ob’ektlar</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nuqta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to’g’ri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egri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chiziqlar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teklislik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sirt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boshqalar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tekislikda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proyeksiyalarini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hosil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usullarini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buNone/>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2</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Fazoviy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geometrik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ob’ektning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tekis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chizmasida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epyurda</a:t>
            </a:r>
            <a:r>
              <a:rPr lang="en-US" dirty="0">
                <a:latin typeface="Times New Roman" pitchFamily="18" charset="0"/>
                <a:cs typeface="Times New Roman" pitchFamily="18" charset="0"/>
              </a:rPr>
              <a:t>) geometric </a:t>
            </a:r>
            <a:r>
              <a:rPr lang="en-US" dirty="0" err="1">
                <a:latin typeface="Times New Roman" pitchFamily="18" charset="0"/>
                <a:cs typeface="Times New Roman" pitchFamily="18" charset="0"/>
              </a:rPr>
              <a:t>masalalarni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grafikaviy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yasash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yechish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usullarini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buNone/>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3</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Fazoviy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geometrik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ob’ektlarning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tekis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chizmalari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bo’yicha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fazoviy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ko’rinishini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vaziyatini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tasavvur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hamda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yaqqol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tasvirlarini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yasash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usullarini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buNone/>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4</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Fazoviy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geometrik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ob’ektlarning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grafikaviy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analitik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modellari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hamda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ikkinchisiga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o’tish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o’rganadi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buNone/>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Muhandislik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kompyuter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grafikasi</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fani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boshqa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geometiya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fanlaridan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o’zining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usuli</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tasvirlash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farq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turadi</a:t>
            </a:r>
            <a:r>
              <a:rPr lang="en-US" dirty="0">
                <a:latin typeface="Times New Roman" pitchFamily="18" charset="0"/>
                <a:cs typeface="Times New Roman" pitchFamily="18" charset="0"/>
              </a:rPr>
              <a:t>. U </a:t>
            </a:r>
            <a:r>
              <a:rPr lang="en-US" dirty="0" err="1">
                <a:latin typeface="Times New Roman" pitchFamily="18" charset="0"/>
                <a:cs typeface="Times New Roman" pitchFamily="18" charset="0"/>
              </a:rPr>
              <a:t>o’zining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tasvirlash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yordamida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talabaning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fazoviy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tasavvurini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o’stiradi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tasvirlarni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chizish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oldindan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chizilgan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tasvirlarni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hamda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muhandislik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masalalarini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yechishga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yordam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beradi</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buNone/>
            </a:pP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Muhandislik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kompyuter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grafikasi</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fani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barcha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texnika</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olily</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o’quv</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yurtlarining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talabalari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fundamental fan </a:t>
            </a:r>
            <a:r>
              <a:rPr lang="en-US" dirty="0" err="1">
                <a:latin typeface="Times New Roman" pitchFamily="18" charset="0"/>
                <a:cs typeface="Times New Roman" pitchFamily="18" charset="0"/>
              </a:rPr>
              <a:t>sifatida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o’qitiladi</a:t>
            </a:r>
            <a:r>
              <a:rPr lang="en-US" dirty="0">
                <a:latin typeface="Times New Roman" pitchFamily="18" charset="0"/>
                <a:cs typeface="Times New Roman" pitchFamily="18" charset="0"/>
              </a:rPr>
              <a:t>. U </a:t>
            </a:r>
            <a:r>
              <a:rPr lang="en-US" dirty="0" err="1">
                <a:latin typeface="Times New Roman" pitchFamily="18" charset="0"/>
                <a:cs typeface="Times New Roman" pitchFamily="18" charset="0"/>
              </a:rPr>
              <a:t>bo’lajak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bakalavrlarni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kelajakda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yangi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mashina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mexanizmlarini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texnologik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loyihalarini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yaratishga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soladi</a:t>
            </a:r>
            <a:r>
              <a:rPr lang="en-US"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3600" b="1" dirty="0" smtClean="0">
                <a:solidFill>
                  <a:srgbClr val="FF0000"/>
                </a:solidFill>
                <a:latin typeface="Times New Roman" pitchFamily="18" charset="0"/>
                <a:cs typeface="Times New Roman" pitchFamily="18" charset="0"/>
              </a:rPr>
              <a:t>2. </a:t>
            </a:r>
            <a:r>
              <a:rPr lang="en-US" sz="3600" b="1" dirty="0" err="1" smtClean="0">
                <a:solidFill>
                  <a:srgbClr val="FF0000"/>
                </a:solidFill>
                <a:latin typeface="Times New Roman" pitchFamily="18" charset="0"/>
                <a:cs typeface="Times New Roman" pitchFamily="18" charset="0"/>
              </a:rPr>
              <a:t>Proyeksiyalash</a:t>
            </a:r>
            <a:r>
              <a:rPr lang="en-US" sz="3600" b="1" dirty="0" smtClean="0">
                <a:solidFill>
                  <a:srgbClr val="FF0000"/>
                </a:solidFill>
                <a:latin typeface="Times New Roman" pitchFamily="18" charset="0"/>
                <a:cs typeface="Times New Roman" pitchFamily="18" charset="0"/>
              </a:rPr>
              <a:t> </a:t>
            </a:r>
            <a:r>
              <a:rPr lang="en-US" sz="3600" b="1" dirty="0" err="1">
                <a:solidFill>
                  <a:srgbClr val="FF0000"/>
                </a:solidFill>
                <a:latin typeface="Times New Roman" pitchFamily="18" charset="0"/>
                <a:cs typeface="Times New Roman" pitchFamily="18" charset="0"/>
              </a:rPr>
              <a:t>usullari</a:t>
            </a:r>
            <a:r>
              <a:rPr lang="en-US" sz="3600" b="1" dirty="0" smtClean="0">
                <a:solidFill>
                  <a:srgbClr val="FF0000"/>
                </a:solidFill>
                <a:latin typeface="Times New Roman" pitchFamily="18" charset="0"/>
                <a:cs typeface="Times New Roman" pitchFamily="18" charset="0"/>
              </a:rPr>
              <a:t>.</a:t>
            </a:r>
            <a:endParaRPr lang="ru-RU" sz="3600"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a:bodyPr>
          <a:lstStyle/>
          <a:p>
            <a:pPr>
              <a:buNone/>
            </a:pPr>
            <a:r>
              <a:rPr lang="en-US" dirty="0" smtClean="0">
                <a:latin typeface="Times New Roman" pitchFamily="18" charset="0"/>
                <a:cs typeface="Times New Roman" pitchFamily="18" charset="0"/>
              </a:rPr>
              <a:t>		</a:t>
            </a:r>
            <a:r>
              <a:rPr lang="en-US" b="1" dirty="0" err="1" smtClean="0">
                <a:solidFill>
                  <a:srgbClr val="0000FF"/>
                </a:solidFill>
                <a:latin typeface="Times New Roman" pitchFamily="18" charset="0"/>
                <a:cs typeface="Times New Roman" pitchFamily="18" charset="0"/>
              </a:rPr>
              <a:t>Fazoviy</a:t>
            </a:r>
            <a:r>
              <a:rPr lang="en-US" b="1" dirty="0" smtClean="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geometrik</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ob’ektni</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biror</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bir</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tekislikda</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proyeksiyasini</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tasvirini</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hosil</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qilish</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jarayoniga</a:t>
            </a:r>
            <a:r>
              <a:rPr lang="en-US" dirty="0">
                <a:solidFill>
                  <a:srgbClr val="0000FF"/>
                </a:solidFill>
                <a:latin typeface="Times New Roman" pitchFamily="18" charset="0"/>
                <a:cs typeface="Times New Roman" pitchFamily="18" charset="0"/>
              </a:rPr>
              <a:t> </a:t>
            </a:r>
            <a:r>
              <a:rPr lang="en-US" b="1" i="1" dirty="0" err="1">
                <a:solidFill>
                  <a:srgbClr val="FF0000"/>
                </a:solidFill>
                <a:latin typeface="Times New Roman" pitchFamily="18" charset="0"/>
                <a:cs typeface="Times New Roman" pitchFamily="18" charset="0"/>
              </a:rPr>
              <a:t>proyeksiyalash</a:t>
            </a:r>
            <a:r>
              <a:rPr lang="en-US" dirty="0">
                <a:solidFill>
                  <a:srgbClr val="FF0000"/>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deb</a:t>
            </a:r>
            <a:r>
              <a:rPr lang="en-US" b="1" dirty="0">
                <a:solidFill>
                  <a:srgbClr val="0000FF"/>
                </a:solidFill>
                <a:latin typeface="Times New Roman" pitchFamily="18" charset="0"/>
                <a:cs typeface="Times New Roman" pitchFamily="18" charset="0"/>
              </a:rPr>
              <a:t> </a:t>
            </a:r>
            <a:r>
              <a:rPr lang="en-US" b="1" dirty="0" err="1">
                <a:solidFill>
                  <a:srgbClr val="0000FF"/>
                </a:solidFill>
                <a:latin typeface="Times New Roman" pitchFamily="18" charset="0"/>
                <a:cs typeface="Times New Roman" pitchFamily="18" charset="0"/>
              </a:rPr>
              <a:t>ataladi</a:t>
            </a:r>
            <a:r>
              <a:rPr lang="en-US" b="1" dirty="0">
                <a:solidFill>
                  <a:srgbClr val="0000FF"/>
                </a:solidFill>
                <a:latin typeface="Times New Roman" pitchFamily="18" charset="0"/>
                <a:cs typeface="Times New Roman" pitchFamily="18" charset="0"/>
              </a:rPr>
              <a:t>.</a:t>
            </a:r>
            <a:endParaRPr lang="ru-RU" b="1" dirty="0">
              <a:solidFill>
                <a:srgbClr val="0000FF"/>
              </a:solidFill>
              <a:latin typeface="Times New Roman" pitchFamily="18" charset="0"/>
              <a:cs typeface="Times New Roman" pitchFamily="18" charset="0"/>
            </a:endParaRPr>
          </a:p>
          <a:p>
            <a:pPr>
              <a:buNone/>
            </a:pP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Shunga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proyeksiyalash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asosan</a:t>
            </a:r>
            <a:r>
              <a:rPr lang="en-US" dirty="0">
                <a:latin typeface="Times New Roman" pitchFamily="18" charset="0"/>
                <a:cs typeface="Times New Roman" pitchFamily="18" charset="0"/>
              </a:rPr>
              <a:t> </a:t>
            </a:r>
            <a:r>
              <a:rPr lang="en-US" dirty="0" err="1">
                <a:solidFill>
                  <a:srgbClr val="0000FF"/>
                </a:solidFill>
                <a:latin typeface="Times New Roman" pitchFamily="18" charset="0"/>
                <a:cs typeface="Times New Roman" pitchFamily="18" charset="0"/>
              </a:rPr>
              <a:t>ikki</a:t>
            </a:r>
            <a:r>
              <a:rPr lang="en-US" dirty="0">
                <a:solidFill>
                  <a:srgbClr val="0000FF"/>
                </a:solidFill>
                <a:latin typeface="Times New Roman" pitchFamily="18" charset="0"/>
                <a:cs typeface="Times New Roman" pitchFamily="18" charset="0"/>
              </a:rPr>
              <a:t> </a:t>
            </a:r>
            <a:r>
              <a:rPr lang="en-US" dirty="0" err="1">
                <a:solidFill>
                  <a:srgbClr val="0000FF"/>
                </a:solidFill>
                <a:latin typeface="Times New Roman" pitchFamily="18" charset="0"/>
                <a:cs typeface="Times New Roman" pitchFamily="18" charset="0"/>
              </a:rPr>
              <a:t>xil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bo’ladi</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514350" indent="-514350" algn="ctr">
              <a:buNone/>
            </a:pPr>
            <a:r>
              <a:rPr lang="en-US" b="1" dirty="0" smtClean="0">
                <a:solidFill>
                  <a:srgbClr val="FF0000"/>
                </a:solidFill>
                <a:latin typeface="Times New Roman" pitchFamily="18" charset="0"/>
                <a:cs typeface="Times New Roman" pitchFamily="18" charset="0"/>
              </a:rPr>
              <a:t>1.Markaziy </a:t>
            </a:r>
            <a:r>
              <a:rPr lang="en-US" b="1" dirty="0" err="1">
                <a:solidFill>
                  <a:srgbClr val="FF0000"/>
                </a:solidFill>
                <a:latin typeface="Times New Roman" pitchFamily="18" charset="0"/>
                <a:cs typeface="Times New Roman" pitchFamily="18" charset="0"/>
              </a:rPr>
              <a:t>proyeksiyalash</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usuli</a:t>
            </a:r>
            <a:r>
              <a:rPr lang="en-US" b="1" dirty="0">
                <a:solidFill>
                  <a:srgbClr val="FF0000"/>
                </a:solidFill>
                <a:latin typeface="Times New Roman" pitchFamily="18" charset="0"/>
                <a:cs typeface="Times New Roman" pitchFamily="18" charset="0"/>
              </a:rPr>
              <a:t>. </a:t>
            </a:r>
          </a:p>
          <a:p>
            <a:pPr marL="514350" indent="-514350" algn="ctr">
              <a:buNone/>
            </a:pPr>
            <a:r>
              <a:rPr lang="en-US" b="1" dirty="0" smtClean="0">
                <a:solidFill>
                  <a:srgbClr val="FF0000"/>
                </a:solidFill>
                <a:latin typeface="Times New Roman" pitchFamily="18" charset="0"/>
                <a:cs typeface="Times New Roman" pitchFamily="18" charset="0"/>
              </a:rPr>
              <a:t>2. Parallel </a:t>
            </a:r>
            <a:r>
              <a:rPr lang="en-US" b="1" dirty="0" err="1">
                <a:solidFill>
                  <a:srgbClr val="FF0000"/>
                </a:solidFill>
                <a:latin typeface="Times New Roman" pitchFamily="18" charset="0"/>
                <a:cs typeface="Times New Roman" pitchFamily="18" charset="0"/>
              </a:rPr>
              <a:t>proyeksiyalash</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usuli</a:t>
            </a:r>
            <a:r>
              <a:rPr lang="en-US" b="1" dirty="0">
                <a:solidFill>
                  <a:srgbClr val="FF0000"/>
                </a:solidFill>
                <a:latin typeface="Times New Roman" pitchFamily="18" charset="0"/>
                <a:cs typeface="Times New Roman" pitchFamily="18" charset="0"/>
              </a:rPr>
              <a:t>.</a:t>
            </a:r>
            <a:r>
              <a:rPr lang="en-US" dirty="0">
                <a:solidFill>
                  <a:srgbClr val="FF0000"/>
                </a:solidFill>
                <a:latin typeface="Times New Roman" pitchFamily="18" charset="0"/>
                <a:cs typeface="Times New Roman" pitchFamily="18" charset="0"/>
              </a:rPr>
              <a:t> </a:t>
            </a:r>
            <a:endParaRPr lang="en-US" dirty="0" smtClean="0">
              <a:solidFill>
                <a:srgbClr val="FF0000"/>
              </a:solidFill>
              <a:latin typeface="Times New Roman" pitchFamily="18" charset="0"/>
              <a:cs typeface="Times New Roman" pitchFamily="18" charset="0"/>
            </a:endParaRPr>
          </a:p>
          <a:p>
            <a:pPr marL="514350" indent="-514350">
              <a:buNone/>
            </a:pPr>
            <a:r>
              <a:rPr lang="en-US" dirty="0" smtClean="0">
                <a:latin typeface="Times New Roman" pitchFamily="18" charset="0"/>
                <a:cs typeface="Times New Roman" pitchFamily="18" charset="0"/>
              </a:rPr>
              <a:t>Bu </a:t>
            </a:r>
            <a:r>
              <a:rPr lang="en-US" dirty="0" err="1">
                <a:latin typeface="Times New Roman" pitchFamily="18" charset="0"/>
                <a:cs typeface="Times New Roman" pitchFamily="18" charset="0"/>
              </a:rPr>
              <a:t>usullarni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alohida-alohida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ko’rib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chiqamiz</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74638"/>
            <a:ext cx="8229600" cy="1582726"/>
          </a:xfrm>
        </p:spPr>
        <p:txBody>
          <a:bodyPr>
            <a:normAutofit fontScale="90000"/>
          </a:bodyPr>
          <a:lstStyle/>
          <a:p>
            <a:r>
              <a:rPr lang="en-US" sz="3200" b="1" dirty="0" smtClean="0">
                <a:solidFill>
                  <a:srgbClr val="FF0000"/>
                </a:solidFill>
              </a:rPr>
              <a:t>1. </a:t>
            </a:r>
            <a:r>
              <a:rPr lang="en-US" sz="3200" b="1" dirty="0" err="1" smtClean="0">
                <a:solidFill>
                  <a:srgbClr val="FF0000"/>
                </a:solidFill>
              </a:rPr>
              <a:t>Markaziy</a:t>
            </a:r>
            <a:r>
              <a:rPr lang="en-US" sz="3200" b="1" dirty="0" smtClean="0">
                <a:solidFill>
                  <a:srgbClr val="FF0000"/>
                </a:solidFill>
              </a:rPr>
              <a:t> </a:t>
            </a:r>
            <a:r>
              <a:rPr lang="en-US" sz="3200" b="1" dirty="0" err="1" smtClean="0">
                <a:solidFill>
                  <a:srgbClr val="FF0000"/>
                </a:solidFill>
              </a:rPr>
              <a:t>proyeksiyalash</a:t>
            </a:r>
            <a:r>
              <a:rPr lang="en-US" sz="3200" b="1" dirty="0" smtClean="0">
                <a:solidFill>
                  <a:srgbClr val="FF0000"/>
                </a:solidFill>
              </a:rPr>
              <a:t> </a:t>
            </a:r>
            <a:r>
              <a:rPr lang="en-US" sz="3200" b="1" dirty="0" err="1" smtClean="0">
                <a:solidFill>
                  <a:srgbClr val="FF0000"/>
                </a:solidFill>
              </a:rPr>
              <a:t>usuli</a:t>
            </a:r>
            <a:r>
              <a:rPr lang="en-US" sz="3200" b="1" dirty="0" smtClean="0">
                <a:solidFill>
                  <a:srgbClr val="FF0000"/>
                </a:solidFill>
              </a:rPr>
              <a:t>.</a:t>
            </a:r>
            <a:br>
              <a:rPr lang="en-US" sz="3200" b="1" dirty="0" smtClean="0">
                <a:solidFill>
                  <a:srgbClr val="FF0000"/>
                </a:solidFill>
              </a:rPr>
            </a:br>
            <a:r>
              <a:rPr lang="en-US" sz="2000" b="1" dirty="0" smtClean="0">
                <a:solidFill>
                  <a:srgbClr val="CC00CC"/>
                </a:solidFill>
              </a:rPr>
              <a:t> </a:t>
            </a:r>
            <a:r>
              <a:rPr lang="en-US" sz="2000" b="1" dirty="0" err="1" smtClean="0">
                <a:solidFill>
                  <a:srgbClr val="CC00CC"/>
                </a:solidFill>
              </a:rPr>
              <a:t>Ta’rif</a:t>
            </a:r>
            <a:r>
              <a:rPr lang="en-US" sz="2000" b="1" dirty="0" smtClean="0">
                <a:solidFill>
                  <a:srgbClr val="CC00CC"/>
                </a:solidFill>
              </a:rPr>
              <a:t>: </a:t>
            </a:r>
            <a:r>
              <a:rPr lang="en-US" sz="2000" b="1" i="1" dirty="0" smtClean="0">
                <a:solidFill>
                  <a:srgbClr val="0000FF"/>
                </a:solidFill>
              </a:rPr>
              <a:t>Agar </a:t>
            </a:r>
            <a:r>
              <a:rPr lang="en-US" sz="2000" b="1" i="1" dirty="0" err="1" smtClean="0">
                <a:solidFill>
                  <a:srgbClr val="0000FF"/>
                </a:solidFill>
              </a:rPr>
              <a:t>proyeksiyalovchi</a:t>
            </a:r>
            <a:r>
              <a:rPr lang="en-US" sz="2000" b="1" i="1" dirty="0" smtClean="0">
                <a:solidFill>
                  <a:srgbClr val="0000FF"/>
                </a:solidFill>
              </a:rPr>
              <a:t> </a:t>
            </a:r>
            <a:r>
              <a:rPr lang="en-US" sz="2000" b="1" i="1" dirty="0" err="1" smtClean="0">
                <a:solidFill>
                  <a:srgbClr val="0000FF"/>
                </a:solidFill>
              </a:rPr>
              <a:t>nurlar</a:t>
            </a:r>
            <a:r>
              <a:rPr lang="en-US" sz="2000" b="1" i="1" dirty="0" smtClean="0">
                <a:solidFill>
                  <a:srgbClr val="0000FF"/>
                </a:solidFill>
              </a:rPr>
              <a:t> </a:t>
            </a:r>
            <a:r>
              <a:rPr lang="en-US" sz="2000" b="1" i="1" dirty="0" err="1" smtClean="0">
                <a:solidFill>
                  <a:srgbClr val="0000FF"/>
                </a:solidFill>
              </a:rPr>
              <a:t>fazodagi</a:t>
            </a:r>
            <a:r>
              <a:rPr lang="en-US" sz="2000" b="1" i="1" dirty="0" smtClean="0">
                <a:solidFill>
                  <a:srgbClr val="0000FF"/>
                </a:solidFill>
              </a:rPr>
              <a:t> </a:t>
            </a:r>
            <a:r>
              <a:rPr lang="en-US" sz="2000" b="1" i="1" dirty="0" err="1" smtClean="0">
                <a:solidFill>
                  <a:srgbClr val="0000FF"/>
                </a:solidFill>
              </a:rPr>
              <a:t>bitta</a:t>
            </a:r>
            <a:r>
              <a:rPr lang="en-US" sz="2000" b="1" i="1" dirty="0" smtClean="0">
                <a:solidFill>
                  <a:srgbClr val="0000FF"/>
                </a:solidFill>
              </a:rPr>
              <a:t> </a:t>
            </a:r>
            <a:r>
              <a:rPr lang="en-US" sz="2000" b="1" i="1" dirty="0" err="1" smtClean="0">
                <a:solidFill>
                  <a:srgbClr val="0000FF"/>
                </a:solidFill>
              </a:rPr>
              <a:t>nuqta</a:t>
            </a:r>
            <a:r>
              <a:rPr lang="en-US" sz="2000" b="1" i="1" dirty="0" smtClean="0">
                <a:solidFill>
                  <a:srgbClr val="0000FF"/>
                </a:solidFill>
              </a:rPr>
              <a:t> </a:t>
            </a:r>
            <a:r>
              <a:rPr lang="en-US" sz="2000" b="1" i="1" dirty="0" err="1" smtClean="0">
                <a:solidFill>
                  <a:srgbClr val="0000FF"/>
                </a:solidFill>
              </a:rPr>
              <a:t>orqali</a:t>
            </a:r>
            <a:r>
              <a:rPr lang="en-US" sz="2000" b="1" i="1" dirty="0" smtClean="0">
                <a:solidFill>
                  <a:srgbClr val="0000FF"/>
                </a:solidFill>
              </a:rPr>
              <a:t> </a:t>
            </a:r>
            <a:r>
              <a:rPr lang="en-US" sz="2000" b="1" i="1" dirty="0" err="1" smtClean="0">
                <a:solidFill>
                  <a:srgbClr val="0000FF"/>
                </a:solidFill>
              </a:rPr>
              <a:t>o’tsa</a:t>
            </a:r>
            <a:r>
              <a:rPr lang="en-US" sz="2000" b="1" i="1" dirty="0" smtClean="0">
                <a:solidFill>
                  <a:srgbClr val="0000FF"/>
                </a:solidFill>
              </a:rPr>
              <a:t> </a:t>
            </a:r>
            <a:r>
              <a:rPr lang="en-US" sz="2000" b="1" i="1" dirty="0" err="1" smtClean="0">
                <a:solidFill>
                  <a:srgbClr val="0000FF"/>
                </a:solidFill>
              </a:rPr>
              <a:t>va</a:t>
            </a:r>
            <a:r>
              <a:rPr lang="en-US" sz="2000" b="1" i="1" dirty="0" smtClean="0">
                <a:solidFill>
                  <a:srgbClr val="0000FF"/>
                </a:solidFill>
              </a:rPr>
              <a:t> </a:t>
            </a:r>
            <a:r>
              <a:rPr lang="en-US" sz="2000" b="1" i="1" dirty="0" err="1" smtClean="0">
                <a:solidFill>
                  <a:srgbClr val="0000FF"/>
                </a:solidFill>
              </a:rPr>
              <a:t>o’z</a:t>
            </a:r>
            <a:r>
              <a:rPr lang="en-US" sz="2000" b="1" i="1" dirty="0" smtClean="0">
                <a:solidFill>
                  <a:srgbClr val="0000FF"/>
                </a:solidFill>
              </a:rPr>
              <a:t> </a:t>
            </a:r>
            <a:r>
              <a:rPr lang="en-US" sz="2000" b="1" i="1" dirty="0" err="1" smtClean="0">
                <a:solidFill>
                  <a:srgbClr val="0000FF"/>
                </a:solidFill>
              </a:rPr>
              <a:t>yo’nalishida</a:t>
            </a:r>
            <a:r>
              <a:rPr lang="en-US" sz="2000" b="1" i="1" dirty="0" smtClean="0">
                <a:solidFill>
                  <a:srgbClr val="0000FF"/>
                </a:solidFill>
              </a:rPr>
              <a:t> </a:t>
            </a:r>
            <a:r>
              <a:rPr lang="en-US" sz="2000" b="1" i="1" dirty="0" err="1" smtClean="0">
                <a:solidFill>
                  <a:srgbClr val="0000FF"/>
                </a:solidFill>
              </a:rPr>
              <a:t>fazodagi</a:t>
            </a:r>
            <a:r>
              <a:rPr lang="en-US" sz="2000" b="1" i="1" dirty="0" smtClean="0">
                <a:solidFill>
                  <a:srgbClr val="0000FF"/>
                </a:solidFill>
              </a:rPr>
              <a:t> </a:t>
            </a:r>
            <a:r>
              <a:rPr lang="en-US" sz="2000" b="1" i="1" dirty="0" err="1" smtClean="0">
                <a:solidFill>
                  <a:srgbClr val="0000FF"/>
                </a:solidFill>
              </a:rPr>
              <a:t>geometrik</a:t>
            </a:r>
            <a:r>
              <a:rPr lang="en-US" sz="2000" b="1" i="1" dirty="0" smtClean="0">
                <a:solidFill>
                  <a:srgbClr val="0000FF"/>
                </a:solidFill>
              </a:rPr>
              <a:t> </a:t>
            </a:r>
            <a:r>
              <a:rPr lang="en-US" sz="2000" b="1" i="1" dirty="0" err="1" smtClean="0">
                <a:solidFill>
                  <a:srgbClr val="0000FF"/>
                </a:solidFill>
              </a:rPr>
              <a:t>ob’ektning</a:t>
            </a:r>
            <a:r>
              <a:rPr lang="en-US" sz="2000" b="1" i="1" dirty="0" smtClean="0">
                <a:solidFill>
                  <a:srgbClr val="0000FF"/>
                </a:solidFill>
              </a:rPr>
              <a:t> </a:t>
            </a:r>
            <a:r>
              <a:rPr lang="en-US" sz="2000" b="1" i="1" dirty="0" err="1" smtClean="0">
                <a:solidFill>
                  <a:srgbClr val="0000FF"/>
                </a:solidFill>
              </a:rPr>
              <a:t>nuqtalari</a:t>
            </a:r>
            <a:r>
              <a:rPr lang="en-US" sz="2000" b="1" i="1" dirty="0" smtClean="0">
                <a:solidFill>
                  <a:srgbClr val="0000FF"/>
                </a:solidFill>
              </a:rPr>
              <a:t> </a:t>
            </a:r>
            <a:r>
              <a:rPr lang="en-US" sz="2000" b="1" i="1" dirty="0" err="1" smtClean="0">
                <a:solidFill>
                  <a:srgbClr val="0000FF"/>
                </a:solidFill>
              </a:rPr>
              <a:t>orqali</a:t>
            </a:r>
            <a:r>
              <a:rPr lang="en-US" sz="2000" b="1" i="1" dirty="0" smtClean="0">
                <a:solidFill>
                  <a:srgbClr val="0000FF"/>
                </a:solidFill>
              </a:rPr>
              <a:t> </a:t>
            </a:r>
            <a:r>
              <a:rPr lang="en-US" sz="2000" b="1" i="1" dirty="0" err="1" smtClean="0">
                <a:solidFill>
                  <a:srgbClr val="0000FF"/>
                </a:solidFill>
              </a:rPr>
              <a:t>o’tib</a:t>
            </a:r>
            <a:r>
              <a:rPr lang="en-US" sz="2000" b="1" i="1" dirty="0" smtClean="0">
                <a:solidFill>
                  <a:srgbClr val="0000FF"/>
                </a:solidFill>
              </a:rPr>
              <a:t> </a:t>
            </a:r>
            <a:r>
              <a:rPr lang="en-US" sz="2000" b="1" i="1" dirty="0" err="1" smtClean="0">
                <a:solidFill>
                  <a:srgbClr val="0000FF"/>
                </a:solidFill>
              </a:rPr>
              <a:t>uni</a:t>
            </a:r>
            <a:r>
              <a:rPr lang="en-US" sz="2000" b="1" i="1" dirty="0" smtClean="0">
                <a:solidFill>
                  <a:srgbClr val="0000FF"/>
                </a:solidFill>
              </a:rPr>
              <a:t> </a:t>
            </a:r>
            <a:r>
              <a:rPr lang="en-US" sz="2000" b="1" i="1" dirty="0" err="1" smtClean="0">
                <a:solidFill>
                  <a:srgbClr val="0000FF"/>
                </a:solidFill>
              </a:rPr>
              <a:t>tekislikda</a:t>
            </a:r>
            <a:r>
              <a:rPr lang="en-US" sz="2000" b="1" i="1" dirty="0" smtClean="0">
                <a:solidFill>
                  <a:srgbClr val="0000FF"/>
                </a:solidFill>
              </a:rPr>
              <a:t> </a:t>
            </a:r>
            <a:r>
              <a:rPr lang="en-US" sz="2000" b="1" i="1" dirty="0" err="1" smtClean="0">
                <a:solidFill>
                  <a:srgbClr val="0000FF"/>
                </a:solidFill>
              </a:rPr>
              <a:t>proyeksiyasini</a:t>
            </a:r>
            <a:r>
              <a:rPr lang="en-US" sz="2000" b="1" i="1" dirty="0" smtClean="0">
                <a:solidFill>
                  <a:srgbClr val="0000FF"/>
                </a:solidFill>
              </a:rPr>
              <a:t> </a:t>
            </a:r>
            <a:r>
              <a:rPr lang="en-US" sz="2000" b="1" i="1" dirty="0" err="1" smtClean="0">
                <a:solidFill>
                  <a:srgbClr val="0000FF"/>
                </a:solidFill>
              </a:rPr>
              <a:t>hosil</a:t>
            </a:r>
            <a:r>
              <a:rPr lang="en-US" sz="2000" b="1" i="1" dirty="0" smtClean="0">
                <a:solidFill>
                  <a:srgbClr val="0000FF"/>
                </a:solidFill>
              </a:rPr>
              <a:t> </a:t>
            </a:r>
            <a:r>
              <a:rPr lang="en-US" sz="2000" b="1" i="1" dirty="0" err="1" smtClean="0">
                <a:solidFill>
                  <a:srgbClr val="0000FF"/>
                </a:solidFill>
              </a:rPr>
              <a:t>qilsa</a:t>
            </a:r>
            <a:r>
              <a:rPr lang="en-US" sz="2000" b="1" i="1" dirty="0" smtClean="0">
                <a:solidFill>
                  <a:srgbClr val="0000FF"/>
                </a:solidFill>
              </a:rPr>
              <a:t>, u </a:t>
            </a:r>
            <a:r>
              <a:rPr lang="en-US" sz="2000" b="1" i="1" dirty="0" err="1" smtClean="0">
                <a:solidFill>
                  <a:srgbClr val="0000FF"/>
                </a:solidFill>
              </a:rPr>
              <a:t>holda</a:t>
            </a:r>
            <a:r>
              <a:rPr lang="en-US" sz="2000" b="1" i="1" dirty="0" smtClean="0">
                <a:solidFill>
                  <a:srgbClr val="0000FF"/>
                </a:solidFill>
              </a:rPr>
              <a:t>, </a:t>
            </a:r>
            <a:r>
              <a:rPr lang="en-US" sz="2000" b="1" i="1" dirty="0" err="1" smtClean="0">
                <a:solidFill>
                  <a:srgbClr val="0000FF"/>
                </a:solidFill>
              </a:rPr>
              <a:t>bunday</a:t>
            </a:r>
            <a:r>
              <a:rPr lang="en-US" sz="2000" b="1" i="1" dirty="0" smtClean="0">
                <a:solidFill>
                  <a:srgbClr val="0000FF"/>
                </a:solidFill>
              </a:rPr>
              <a:t> </a:t>
            </a:r>
            <a:r>
              <a:rPr lang="en-US" sz="2000" b="1" i="1" dirty="0" err="1" smtClean="0">
                <a:solidFill>
                  <a:srgbClr val="0000FF"/>
                </a:solidFill>
              </a:rPr>
              <a:t>proyeksiyalash</a:t>
            </a:r>
            <a:r>
              <a:rPr lang="en-US" sz="2000" b="1" i="1" dirty="0" smtClean="0">
                <a:solidFill>
                  <a:srgbClr val="0000FF"/>
                </a:solidFill>
              </a:rPr>
              <a:t> </a:t>
            </a:r>
            <a:r>
              <a:rPr lang="en-US" sz="2000" b="1" i="1" dirty="0" err="1" smtClean="0">
                <a:solidFill>
                  <a:srgbClr val="FF0000"/>
                </a:solidFill>
              </a:rPr>
              <a:t>markaziy</a:t>
            </a:r>
            <a:r>
              <a:rPr lang="en-US" sz="2000" b="1" i="1" dirty="0" smtClean="0">
                <a:solidFill>
                  <a:srgbClr val="FF0000"/>
                </a:solidFill>
              </a:rPr>
              <a:t> </a:t>
            </a:r>
            <a:r>
              <a:rPr lang="en-US" sz="2000" b="1" i="1" dirty="0" err="1" smtClean="0">
                <a:solidFill>
                  <a:srgbClr val="FF0000"/>
                </a:solidFill>
              </a:rPr>
              <a:t>proyeksiyalash</a:t>
            </a:r>
            <a:r>
              <a:rPr lang="en-US" sz="2000" b="1" i="1" dirty="0" smtClean="0">
                <a:solidFill>
                  <a:srgbClr val="FF0000"/>
                </a:solidFill>
              </a:rPr>
              <a:t> </a:t>
            </a:r>
            <a:r>
              <a:rPr lang="en-US" sz="2000" b="1" i="1" dirty="0" err="1" smtClean="0">
                <a:solidFill>
                  <a:srgbClr val="FF0000"/>
                </a:solidFill>
              </a:rPr>
              <a:t>usuli</a:t>
            </a:r>
            <a:r>
              <a:rPr lang="en-US" sz="2000" b="1" i="1" dirty="0" smtClean="0">
                <a:solidFill>
                  <a:srgbClr val="FF0000"/>
                </a:solidFill>
              </a:rPr>
              <a:t> </a:t>
            </a:r>
            <a:r>
              <a:rPr lang="en-US" sz="2000" b="1" i="1" dirty="0" err="1" smtClean="0">
                <a:solidFill>
                  <a:srgbClr val="0000FF"/>
                </a:solidFill>
              </a:rPr>
              <a:t>deb</a:t>
            </a:r>
            <a:r>
              <a:rPr lang="en-US" sz="2000" b="1" i="1" dirty="0" smtClean="0">
                <a:solidFill>
                  <a:srgbClr val="0000FF"/>
                </a:solidFill>
              </a:rPr>
              <a:t> </a:t>
            </a:r>
            <a:r>
              <a:rPr lang="en-US" sz="2000" b="1" i="1" dirty="0" err="1" smtClean="0">
                <a:solidFill>
                  <a:srgbClr val="0000FF"/>
                </a:solidFill>
              </a:rPr>
              <a:t>ataladi</a:t>
            </a:r>
            <a:r>
              <a:rPr lang="en-US" sz="2000" b="1" i="1" dirty="0" smtClean="0">
                <a:solidFill>
                  <a:srgbClr val="0000FF"/>
                </a:solidFill>
              </a:rPr>
              <a:t>. </a:t>
            </a:r>
            <a:r>
              <a:rPr lang="en-US" sz="2000" b="1" dirty="0" smtClean="0">
                <a:solidFill>
                  <a:srgbClr val="FF0000"/>
                </a:solidFill>
              </a:rPr>
              <a:t/>
            </a:r>
            <a:br>
              <a:rPr lang="en-US" sz="2000" b="1" dirty="0" smtClean="0">
                <a:solidFill>
                  <a:srgbClr val="FF0000"/>
                </a:solidFill>
              </a:rPr>
            </a:br>
            <a:endParaRPr lang="ru-RU" sz="2000" dirty="0"/>
          </a:p>
        </p:txBody>
      </p:sp>
      <p:pic>
        <p:nvPicPr>
          <p:cNvPr id="7" name="Содержимое 6" descr="Копия (2) img023.jpg"/>
          <p:cNvPicPr>
            <a:picLocks noGrp="1" noChangeAspect="1"/>
          </p:cNvPicPr>
          <p:nvPr>
            <p:ph sz="half" idx="1"/>
          </p:nvPr>
        </p:nvPicPr>
        <p:blipFill>
          <a:blip r:embed="rId2" cstate="print"/>
          <a:stretch>
            <a:fillRect/>
          </a:stretch>
        </p:blipFill>
        <p:spPr>
          <a:xfrm>
            <a:off x="571472" y="1857364"/>
            <a:ext cx="4038600" cy="4030498"/>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6" name="Содержимое 5"/>
          <p:cNvSpPr>
            <a:spLocks noGrp="1"/>
          </p:cNvSpPr>
          <p:nvPr>
            <p:ph sz="half" idx="2"/>
          </p:nvPr>
        </p:nvSpPr>
        <p:spPr>
          <a:xfrm>
            <a:off x="4853880" y="1897075"/>
            <a:ext cx="4038600" cy="4340237"/>
          </a:xfrm>
        </p:spPr>
        <p:txBody>
          <a:bodyPr>
            <a:noAutofit/>
          </a:bodyPr>
          <a:lstStyle/>
          <a:p>
            <a:pPr>
              <a:buNone/>
            </a:pPr>
            <a:r>
              <a:rPr lang="en-US" sz="2400" dirty="0" smtClean="0">
                <a:solidFill>
                  <a:srgbClr val="0000FF"/>
                </a:solidFill>
                <a:latin typeface="Times New Roman" pitchFamily="18" charset="0"/>
                <a:cs typeface="Times New Roman" pitchFamily="18" charset="0"/>
              </a:rPr>
              <a:t> </a:t>
            </a:r>
            <a:r>
              <a:rPr lang="en-US" sz="2400" dirty="0">
                <a:solidFill>
                  <a:srgbClr val="0000FF"/>
                </a:solidFill>
                <a:latin typeface="Times New Roman" pitchFamily="18" charset="0"/>
                <a:cs typeface="Times New Roman" pitchFamily="18" charset="0"/>
              </a:rPr>
              <a:t>S – </a:t>
            </a:r>
            <a:r>
              <a:rPr lang="en-US" sz="2400" dirty="0" err="1">
                <a:solidFill>
                  <a:srgbClr val="0000FF"/>
                </a:solidFill>
                <a:latin typeface="Times New Roman" pitchFamily="18" charset="0"/>
                <a:cs typeface="Times New Roman" pitchFamily="18" charset="0"/>
              </a:rPr>
              <a:t>proyeksiyalash</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markazi</a:t>
            </a:r>
            <a:r>
              <a:rPr lang="en-US" sz="2400" dirty="0">
                <a:solidFill>
                  <a:srgbClr val="0000FF"/>
                </a:solidFill>
                <a:latin typeface="Times New Roman" pitchFamily="18" charset="0"/>
                <a:cs typeface="Times New Roman" pitchFamily="18" charset="0"/>
              </a:rPr>
              <a:t>; </a:t>
            </a:r>
            <a:endParaRPr lang="en-US" sz="2400" dirty="0" smtClean="0">
              <a:solidFill>
                <a:srgbClr val="0000FF"/>
              </a:solidFill>
              <a:latin typeface="Times New Roman" pitchFamily="18" charset="0"/>
              <a:cs typeface="Times New Roman" pitchFamily="18" charset="0"/>
            </a:endParaRPr>
          </a:p>
          <a:p>
            <a:pPr>
              <a:buNone/>
            </a:pPr>
            <a:r>
              <a:rPr lang="en-US" sz="2400" dirty="0" smtClean="0">
                <a:solidFill>
                  <a:srgbClr val="0000FF"/>
                </a:solidFill>
                <a:latin typeface="Times New Roman" pitchFamily="18" charset="0"/>
                <a:cs typeface="Times New Roman" pitchFamily="18" charset="0"/>
              </a:rPr>
              <a:t>P </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proyeksiyalar</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tekisligi</a:t>
            </a:r>
            <a:r>
              <a:rPr lang="en-US" sz="2400" dirty="0">
                <a:solidFill>
                  <a:srgbClr val="0000FF"/>
                </a:solidFill>
                <a:latin typeface="Times New Roman" pitchFamily="18" charset="0"/>
                <a:cs typeface="Times New Roman" pitchFamily="18" charset="0"/>
              </a:rPr>
              <a:t>; </a:t>
            </a:r>
            <a:endParaRPr lang="en-US" sz="2400" dirty="0" smtClean="0">
              <a:solidFill>
                <a:srgbClr val="0000FF"/>
              </a:solidFill>
              <a:latin typeface="Times New Roman" pitchFamily="18" charset="0"/>
              <a:cs typeface="Times New Roman" pitchFamily="18" charset="0"/>
            </a:endParaRPr>
          </a:p>
          <a:p>
            <a:pPr>
              <a:buNone/>
            </a:pPr>
            <a:r>
              <a:rPr lang="en-US" sz="2400" dirty="0" smtClean="0">
                <a:solidFill>
                  <a:srgbClr val="0000FF"/>
                </a:solidFill>
                <a:latin typeface="Times New Roman" pitchFamily="18" charset="0"/>
                <a:cs typeface="Times New Roman" pitchFamily="18" charset="0"/>
              </a:rPr>
              <a:t>(</a:t>
            </a:r>
            <a:r>
              <a:rPr lang="en-US" sz="2400" dirty="0">
                <a:solidFill>
                  <a:srgbClr val="0000FF"/>
                </a:solidFill>
                <a:latin typeface="Times New Roman" pitchFamily="18" charset="0"/>
                <a:cs typeface="Times New Roman" pitchFamily="18" charset="0"/>
              </a:rPr>
              <a:t>ABC) – </a:t>
            </a:r>
            <a:r>
              <a:rPr lang="en-US" sz="2400" dirty="0" err="1">
                <a:solidFill>
                  <a:srgbClr val="0000FF"/>
                </a:solidFill>
                <a:latin typeface="Times New Roman" pitchFamily="18" charset="0"/>
                <a:cs typeface="Times New Roman" pitchFamily="18" charset="0"/>
              </a:rPr>
              <a:t>geometrik</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ob’ekt</a:t>
            </a:r>
            <a:r>
              <a:rPr lang="en-US" sz="2400" dirty="0">
                <a:solidFill>
                  <a:srgbClr val="0000FF"/>
                </a:solidFill>
                <a:latin typeface="Times New Roman" pitchFamily="18" charset="0"/>
                <a:cs typeface="Times New Roman" pitchFamily="18" charset="0"/>
              </a:rPr>
              <a:t>; </a:t>
            </a:r>
            <a:endParaRPr lang="en-US" sz="2400" dirty="0" smtClean="0">
              <a:solidFill>
                <a:srgbClr val="0000FF"/>
              </a:solidFill>
              <a:latin typeface="Times New Roman" pitchFamily="18" charset="0"/>
              <a:cs typeface="Times New Roman" pitchFamily="18" charset="0"/>
            </a:endParaRPr>
          </a:p>
          <a:p>
            <a:pPr>
              <a:buNone/>
            </a:pPr>
            <a:r>
              <a:rPr lang="en-US" sz="2400" dirty="0" smtClean="0">
                <a:solidFill>
                  <a:srgbClr val="0000FF"/>
                </a:solidFill>
                <a:latin typeface="Times New Roman" pitchFamily="18" charset="0"/>
                <a:cs typeface="Times New Roman" pitchFamily="18" charset="0"/>
              </a:rPr>
              <a:t>[</a:t>
            </a:r>
            <a:r>
              <a:rPr lang="en-US" sz="2400" dirty="0">
                <a:solidFill>
                  <a:srgbClr val="0000FF"/>
                </a:solidFill>
                <a:latin typeface="Times New Roman" pitchFamily="18" charset="0"/>
                <a:cs typeface="Times New Roman" pitchFamily="18" charset="0"/>
              </a:rPr>
              <a:t>SA), [SB), [SC), [SD) -</a:t>
            </a:r>
            <a:r>
              <a:rPr lang="en-US" sz="2400" dirty="0" err="1" smtClean="0">
                <a:solidFill>
                  <a:srgbClr val="0000FF"/>
                </a:solidFill>
                <a:latin typeface="Times New Roman" pitchFamily="18" charset="0"/>
                <a:cs typeface="Times New Roman" pitchFamily="18" charset="0"/>
              </a:rPr>
              <a:t>proyeksiyalovchi</a:t>
            </a:r>
            <a:r>
              <a:rPr lang="en-US" sz="2400" dirty="0" smtClean="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nurlar</a:t>
            </a:r>
            <a:r>
              <a:rPr lang="en-US" sz="2400" dirty="0" smtClean="0">
                <a:solidFill>
                  <a:srgbClr val="0000FF"/>
                </a:solidFill>
                <a:latin typeface="Times New Roman" pitchFamily="18" charset="0"/>
                <a:cs typeface="Times New Roman" pitchFamily="18" charset="0"/>
              </a:rPr>
              <a:t>;  </a:t>
            </a:r>
          </a:p>
          <a:p>
            <a:pPr>
              <a:buNone/>
            </a:pPr>
            <a:r>
              <a:rPr lang="en-US" sz="2400" dirty="0" smtClean="0">
                <a:solidFill>
                  <a:srgbClr val="0000FF"/>
                </a:solidFill>
                <a:latin typeface="Times New Roman" pitchFamily="18" charset="0"/>
                <a:cs typeface="Times New Roman" pitchFamily="18" charset="0"/>
              </a:rPr>
              <a:t>[</a:t>
            </a:r>
            <a:r>
              <a:rPr lang="en-US" sz="2400" dirty="0">
                <a:solidFill>
                  <a:srgbClr val="0000FF"/>
                </a:solidFill>
                <a:latin typeface="Times New Roman" pitchFamily="18" charset="0"/>
                <a:cs typeface="Times New Roman" pitchFamily="18" charset="0"/>
              </a:rPr>
              <a:t>SD)</a:t>
            </a:r>
            <a:r>
              <a:rPr lang="he-IL" sz="2400" dirty="0">
                <a:solidFill>
                  <a:srgbClr val="0000FF"/>
                </a:solidFill>
                <a:latin typeface="Times New Roman" pitchFamily="18" charset="0"/>
                <a:cs typeface="Times New Roman" pitchFamily="18" charset="0"/>
              </a:rPr>
              <a:t>׀׀</a:t>
            </a:r>
            <a:r>
              <a:rPr lang="en-US" sz="2400" dirty="0">
                <a:solidFill>
                  <a:srgbClr val="0000FF"/>
                </a:solidFill>
                <a:latin typeface="Times New Roman" pitchFamily="18" charset="0"/>
                <a:cs typeface="Times New Roman" pitchFamily="18" charset="0"/>
              </a:rPr>
              <a:t>P =&gt; [SD)∞ </a:t>
            </a:r>
            <a:r>
              <a:rPr lang="en-US" sz="2400" dirty="0" smtClean="0">
                <a:solidFill>
                  <a:srgbClr val="0000FF"/>
                </a:solidFill>
                <a:latin typeface="Times New Roman" pitchFamily="18" charset="0"/>
                <a:cs typeface="Times New Roman" pitchFamily="18" charset="0"/>
              </a:rPr>
              <a:t>∩ P</a:t>
            </a:r>
            <a:r>
              <a:rPr lang="en-US" sz="2400" dirty="0">
                <a:solidFill>
                  <a:srgbClr val="0000FF"/>
                </a:solidFill>
                <a:latin typeface="Times New Roman" pitchFamily="18" charset="0"/>
                <a:cs typeface="Times New Roman" pitchFamily="18" charset="0"/>
              </a:rPr>
              <a:t> </a:t>
            </a:r>
            <a:r>
              <a:rPr lang="en-US" sz="2400" dirty="0" smtClean="0">
                <a:solidFill>
                  <a:srgbClr val="0000FF"/>
                </a:solidFill>
                <a:latin typeface="Times New Roman" pitchFamily="18" charset="0"/>
                <a:cs typeface="Times New Roman" pitchFamily="18" charset="0"/>
              </a:rPr>
              <a:t>= D</a:t>
            </a:r>
            <a:r>
              <a:rPr lang="en-US" sz="2400" baseline="-25000" dirty="0" smtClean="0">
                <a:solidFill>
                  <a:srgbClr val="0000FF"/>
                </a:solidFill>
                <a:latin typeface="Times New Roman" pitchFamily="18" charset="0"/>
                <a:cs typeface="Times New Roman" pitchFamily="18" charset="0"/>
              </a:rPr>
              <a:t>P</a:t>
            </a:r>
            <a:r>
              <a:rPr lang="en-US" sz="2400" dirty="0">
                <a:solidFill>
                  <a:srgbClr val="0000FF"/>
                </a:solidFill>
                <a:latin typeface="Times New Roman" pitchFamily="18" charset="0"/>
                <a:cs typeface="Times New Roman" pitchFamily="18" charset="0"/>
              </a:rPr>
              <a:t>; </a:t>
            </a:r>
            <a:endParaRPr lang="en-US" sz="2400" dirty="0" smtClean="0">
              <a:solidFill>
                <a:srgbClr val="0000FF"/>
              </a:solidFill>
              <a:latin typeface="Times New Roman" pitchFamily="18" charset="0"/>
              <a:cs typeface="Times New Roman" pitchFamily="18" charset="0"/>
            </a:endParaRPr>
          </a:p>
          <a:p>
            <a:pPr>
              <a:buNone/>
            </a:pPr>
            <a:r>
              <a:rPr lang="en-US" sz="2400" dirty="0" smtClean="0">
                <a:solidFill>
                  <a:srgbClr val="0000FF"/>
                </a:solidFill>
                <a:latin typeface="Times New Roman" pitchFamily="18" charset="0"/>
                <a:cs typeface="Times New Roman" pitchFamily="18" charset="0"/>
              </a:rPr>
              <a:t>[</a:t>
            </a:r>
            <a:r>
              <a:rPr lang="en-US" sz="2400" dirty="0">
                <a:solidFill>
                  <a:srgbClr val="0000FF"/>
                </a:solidFill>
                <a:latin typeface="Times New Roman" pitchFamily="18" charset="0"/>
                <a:cs typeface="Times New Roman" pitchFamily="18" charset="0"/>
              </a:rPr>
              <a:t>SA</a:t>
            </a:r>
            <a:r>
              <a:rPr lang="en-US" sz="2400" dirty="0" smtClean="0">
                <a:solidFill>
                  <a:srgbClr val="0000FF"/>
                </a:solidFill>
                <a:latin typeface="Times New Roman" pitchFamily="18" charset="0"/>
                <a:cs typeface="Times New Roman" pitchFamily="18" charset="0"/>
              </a:rPr>
              <a:t>) ∩P </a:t>
            </a:r>
            <a:r>
              <a:rPr lang="en-US" sz="2400" dirty="0">
                <a:solidFill>
                  <a:srgbClr val="0000FF"/>
                </a:solidFill>
                <a:latin typeface="Times New Roman" pitchFamily="18" charset="0"/>
                <a:cs typeface="Times New Roman" pitchFamily="18" charset="0"/>
              </a:rPr>
              <a:t>= </a:t>
            </a:r>
            <a:r>
              <a:rPr lang="en-US" sz="2400" dirty="0" smtClean="0">
                <a:solidFill>
                  <a:srgbClr val="0000FF"/>
                </a:solidFill>
                <a:latin typeface="Times New Roman" pitchFamily="18" charset="0"/>
                <a:cs typeface="Times New Roman" pitchFamily="18" charset="0"/>
              </a:rPr>
              <a:t>A</a:t>
            </a:r>
            <a:r>
              <a:rPr lang="en-US" sz="2400" baseline="-25000" dirty="0" smtClean="0">
                <a:solidFill>
                  <a:srgbClr val="0000FF"/>
                </a:solidFill>
                <a:latin typeface="Times New Roman" pitchFamily="18" charset="0"/>
                <a:cs typeface="Times New Roman" pitchFamily="18" charset="0"/>
              </a:rPr>
              <a:t>P</a:t>
            </a:r>
            <a:r>
              <a:rPr lang="en-US" sz="2400" dirty="0">
                <a:solidFill>
                  <a:srgbClr val="0000FF"/>
                </a:solidFill>
                <a:latin typeface="Times New Roman" pitchFamily="18" charset="0"/>
                <a:cs typeface="Times New Roman" pitchFamily="18" charset="0"/>
              </a:rPr>
              <a:t>; [SB</a:t>
            </a:r>
            <a:r>
              <a:rPr lang="en-US" sz="2400" dirty="0" smtClean="0">
                <a:solidFill>
                  <a:srgbClr val="0000FF"/>
                </a:solidFill>
                <a:latin typeface="Times New Roman" pitchFamily="18" charset="0"/>
                <a:cs typeface="Times New Roman" pitchFamily="18" charset="0"/>
              </a:rPr>
              <a:t>) ∩ </a:t>
            </a:r>
            <a:r>
              <a:rPr lang="en-US" sz="2400" dirty="0">
                <a:solidFill>
                  <a:srgbClr val="0000FF"/>
                </a:solidFill>
                <a:latin typeface="Times New Roman" pitchFamily="18" charset="0"/>
                <a:cs typeface="Times New Roman" pitchFamily="18" charset="0"/>
              </a:rPr>
              <a:t>P = B</a:t>
            </a:r>
            <a:r>
              <a:rPr lang="en-US" sz="2400" baseline="-25000" dirty="0">
                <a:solidFill>
                  <a:srgbClr val="0000FF"/>
                </a:solidFill>
                <a:latin typeface="Times New Roman" pitchFamily="18" charset="0"/>
                <a:cs typeface="Times New Roman" pitchFamily="18" charset="0"/>
              </a:rPr>
              <a:t>P</a:t>
            </a:r>
            <a:r>
              <a:rPr lang="en-US" sz="2400" dirty="0">
                <a:solidFill>
                  <a:srgbClr val="0000FF"/>
                </a:solidFill>
                <a:latin typeface="Times New Roman" pitchFamily="18" charset="0"/>
                <a:cs typeface="Times New Roman" pitchFamily="18" charset="0"/>
              </a:rPr>
              <a:t>; [SC</a:t>
            </a:r>
            <a:r>
              <a:rPr lang="en-US" sz="2400" dirty="0" smtClean="0">
                <a:solidFill>
                  <a:srgbClr val="0000FF"/>
                </a:solidFill>
                <a:latin typeface="Times New Roman" pitchFamily="18" charset="0"/>
                <a:cs typeface="Times New Roman" pitchFamily="18" charset="0"/>
              </a:rPr>
              <a:t>) ∩  </a:t>
            </a:r>
            <a:r>
              <a:rPr lang="en-US" sz="2400" dirty="0">
                <a:solidFill>
                  <a:srgbClr val="0000FF"/>
                </a:solidFill>
                <a:latin typeface="Times New Roman" pitchFamily="18" charset="0"/>
                <a:cs typeface="Times New Roman" pitchFamily="18" charset="0"/>
              </a:rPr>
              <a:t>P = </a:t>
            </a:r>
            <a:r>
              <a:rPr lang="en-US" sz="2400" dirty="0" smtClean="0">
                <a:solidFill>
                  <a:srgbClr val="0000FF"/>
                </a:solidFill>
                <a:latin typeface="Times New Roman" pitchFamily="18" charset="0"/>
                <a:cs typeface="Times New Roman" pitchFamily="18" charset="0"/>
              </a:rPr>
              <a:t>C</a:t>
            </a:r>
            <a:r>
              <a:rPr lang="en-US" sz="2400" baseline="-25000" dirty="0" smtClean="0">
                <a:solidFill>
                  <a:srgbClr val="0000FF"/>
                </a:solidFill>
                <a:latin typeface="Times New Roman" pitchFamily="18" charset="0"/>
                <a:cs typeface="Times New Roman" pitchFamily="18" charset="0"/>
              </a:rPr>
              <a:t>P</a:t>
            </a:r>
            <a:r>
              <a:rPr lang="en-US" sz="2400" dirty="0">
                <a:solidFill>
                  <a:srgbClr val="0000FF"/>
                </a:solidFill>
                <a:latin typeface="Times New Roman" pitchFamily="18" charset="0"/>
                <a:cs typeface="Times New Roman" pitchFamily="18" charset="0"/>
              </a:rPr>
              <a:t>; </a:t>
            </a:r>
            <a:endParaRPr lang="en-US" sz="2400" dirty="0" smtClean="0">
              <a:solidFill>
                <a:srgbClr val="0000FF"/>
              </a:solidFill>
              <a:latin typeface="Times New Roman" pitchFamily="18" charset="0"/>
              <a:cs typeface="Times New Roman" pitchFamily="18" charset="0"/>
            </a:endParaRPr>
          </a:p>
          <a:p>
            <a:pPr>
              <a:buNone/>
            </a:pPr>
            <a:r>
              <a:rPr lang="en-US" sz="2400" dirty="0" smtClean="0">
                <a:solidFill>
                  <a:srgbClr val="0000FF"/>
                </a:solidFill>
                <a:latin typeface="Times New Roman" pitchFamily="18" charset="0"/>
                <a:cs typeface="Times New Roman" pitchFamily="18" charset="0"/>
              </a:rPr>
              <a:t>(</a:t>
            </a:r>
            <a:r>
              <a:rPr lang="en-US" sz="2400" dirty="0">
                <a:solidFill>
                  <a:srgbClr val="0000FF"/>
                </a:solidFill>
                <a:latin typeface="Times New Roman" pitchFamily="18" charset="0"/>
                <a:cs typeface="Times New Roman" pitchFamily="18" charset="0"/>
              </a:rPr>
              <a:t>A</a:t>
            </a:r>
            <a:r>
              <a:rPr lang="en-US" sz="2400" baseline="-25000" dirty="0">
                <a:solidFill>
                  <a:srgbClr val="0000FF"/>
                </a:solidFill>
                <a:latin typeface="Times New Roman" pitchFamily="18" charset="0"/>
                <a:cs typeface="Times New Roman" pitchFamily="18" charset="0"/>
              </a:rPr>
              <a:t>P</a:t>
            </a:r>
            <a:r>
              <a:rPr lang="en-US" sz="2400" dirty="0">
                <a:solidFill>
                  <a:srgbClr val="0000FF"/>
                </a:solidFill>
                <a:latin typeface="Times New Roman" pitchFamily="18" charset="0"/>
                <a:cs typeface="Times New Roman" pitchFamily="18" charset="0"/>
              </a:rPr>
              <a:t>B</a:t>
            </a:r>
            <a:r>
              <a:rPr lang="en-US" sz="2400" baseline="-25000" dirty="0">
                <a:solidFill>
                  <a:srgbClr val="0000FF"/>
                </a:solidFill>
                <a:latin typeface="Times New Roman" pitchFamily="18" charset="0"/>
                <a:cs typeface="Times New Roman" pitchFamily="18" charset="0"/>
              </a:rPr>
              <a:t>P</a:t>
            </a:r>
            <a:r>
              <a:rPr lang="en-US" sz="2400" dirty="0">
                <a:solidFill>
                  <a:srgbClr val="0000FF"/>
                </a:solidFill>
                <a:latin typeface="Times New Roman" pitchFamily="18" charset="0"/>
                <a:cs typeface="Times New Roman" pitchFamily="18" charset="0"/>
              </a:rPr>
              <a:t>C</a:t>
            </a:r>
            <a:r>
              <a:rPr lang="en-US" sz="2400" baseline="-25000" dirty="0">
                <a:solidFill>
                  <a:srgbClr val="0000FF"/>
                </a:solidFill>
                <a:latin typeface="Times New Roman" pitchFamily="18" charset="0"/>
                <a:cs typeface="Times New Roman" pitchFamily="18" charset="0"/>
              </a:rPr>
              <a:t>P</a:t>
            </a:r>
            <a:r>
              <a:rPr lang="en-US" sz="2400" dirty="0">
                <a:solidFill>
                  <a:srgbClr val="0000FF"/>
                </a:solidFill>
                <a:latin typeface="Times New Roman" pitchFamily="18" charset="0"/>
                <a:cs typeface="Times New Roman" pitchFamily="18" charset="0"/>
              </a:rPr>
              <a:t>) – </a:t>
            </a:r>
            <a:r>
              <a:rPr lang="en-US" sz="2400" dirty="0" err="1">
                <a:solidFill>
                  <a:srgbClr val="0000FF"/>
                </a:solidFill>
                <a:latin typeface="Times New Roman" pitchFamily="18" charset="0"/>
                <a:cs typeface="Times New Roman" pitchFamily="18" charset="0"/>
              </a:rPr>
              <a:t>geometrik</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ob’ektning</a:t>
            </a:r>
            <a:r>
              <a:rPr lang="en-US" sz="2400" dirty="0">
                <a:solidFill>
                  <a:srgbClr val="0000FF"/>
                </a:solidFill>
                <a:latin typeface="Times New Roman" pitchFamily="18" charset="0"/>
                <a:cs typeface="Times New Roman" pitchFamily="18" charset="0"/>
              </a:rPr>
              <a:t>  P – </a:t>
            </a:r>
            <a:r>
              <a:rPr lang="en-US" sz="2400" dirty="0" err="1">
                <a:solidFill>
                  <a:srgbClr val="0000FF"/>
                </a:solidFill>
                <a:latin typeface="Times New Roman" pitchFamily="18" charset="0"/>
                <a:cs typeface="Times New Roman" pitchFamily="18" charset="0"/>
              </a:rPr>
              <a:t>tekislikdagi</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markaziy</a:t>
            </a:r>
            <a:r>
              <a:rPr lang="en-US" sz="2400" dirty="0">
                <a:solidFill>
                  <a:srgbClr val="0000FF"/>
                </a:solidFill>
                <a:latin typeface="Times New Roman" pitchFamily="18" charset="0"/>
                <a:cs typeface="Times New Roman" pitchFamily="18" charset="0"/>
              </a:rPr>
              <a:t> </a:t>
            </a:r>
            <a:r>
              <a:rPr lang="en-US" sz="2400" dirty="0" err="1">
                <a:solidFill>
                  <a:srgbClr val="0000FF"/>
                </a:solidFill>
                <a:latin typeface="Times New Roman" pitchFamily="18" charset="0"/>
                <a:cs typeface="Times New Roman" pitchFamily="18" charset="0"/>
              </a:rPr>
              <a:t>proyeksiyasi</a:t>
            </a:r>
            <a:r>
              <a:rPr lang="en-US" sz="2400" dirty="0">
                <a:solidFill>
                  <a:srgbClr val="0000FF"/>
                </a:solidFill>
                <a:latin typeface="Times New Roman" pitchFamily="18" charset="0"/>
                <a:cs typeface="Times New Roman" pitchFamily="18" charset="0"/>
              </a:rPr>
              <a:t>.</a:t>
            </a:r>
            <a:endParaRPr lang="ru-RU" sz="2400" dirty="0">
              <a:solidFill>
                <a:srgbClr val="0000FF"/>
              </a:solidFill>
              <a:latin typeface="Times New Roman" pitchFamily="18" charset="0"/>
              <a:cs typeface="Times New Roman" pitchFamily="18" charset="0"/>
            </a:endParaRPr>
          </a:p>
        </p:txBody>
      </p:sp>
      <p:sp>
        <p:nvSpPr>
          <p:cNvPr id="2053"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2052" name="Picture 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457200"/>
            <a:ext cx="95250" cy="190500"/>
          </a:xfrm>
          <a:prstGeom prst="rect">
            <a:avLst/>
          </a:prstGeom>
          <a:noFill/>
        </p:spPr>
      </p:pic>
      <p:sp>
        <p:nvSpPr>
          <p:cNvPr id="2055" name="Rectangle 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2054" name="Picture 6"/>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457200"/>
            <a:ext cx="95250" cy="190500"/>
          </a:xfrm>
          <a:prstGeom prst="rect">
            <a:avLst/>
          </a:prstGeom>
          <a:noFill/>
        </p:spPr>
      </p:pic>
      <p:sp>
        <p:nvSpPr>
          <p:cNvPr id="2057"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2056" name="Picture 8"/>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457200"/>
            <a:ext cx="95250" cy="190500"/>
          </a:xfrm>
          <a:prstGeom prst="rect">
            <a:avLst/>
          </a:prstGeom>
          <a:noFill/>
        </p:spPr>
      </p:pic>
      <p:sp>
        <p:nvSpPr>
          <p:cNvPr id="16" name="TextBox 15"/>
          <p:cNvSpPr txBox="1"/>
          <p:nvPr/>
        </p:nvSpPr>
        <p:spPr>
          <a:xfrm>
            <a:off x="1142976" y="6215082"/>
            <a:ext cx="2214578" cy="369332"/>
          </a:xfrm>
          <a:prstGeom prst="rect">
            <a:avLst/>
          </a:prstGeom>
          <a:noFill/>
        </p:spPr>
        <p:txBody>
          <a:bodyPr wrap="square" rtlCol="0">
            <a:spAutoFit/>
          </a:bodyPr>
          <a:lstStyle/>
          <a:p>
            <a:pPr algn="ctr"/>
            <a:r>
              <a:rPr lang="en-US" dirty="0" smtClean="0"/>
              <a:t>1-chizma</a:t>
            </a:r>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43520"/>
            <a:ext cx="8229600" cy="1143000"/>
          </a:xfrm>
        </p:spPr>
        <p:txBody>
          <a:bodyPr>
            <a:noAutofit/>
          </a:bodyPr>
          <a:lstStyle/>
          <a:p>
            <a:pPr algn="just"/>
            <a:r>
              <a:rPr lang="en-US" sz="2200" dirty="0" smtClean="0">
                <a:solidFill>
                  <a:srgbClr val="0000FF"/>
                </a:solidFill>
                <a:latin typeface="Times New Roman" pitchFamily="18" charset="0"/>
                <a:cs typeface="Times New Roman" pitchFamily="18" charset="0"/>
              </a:rPr>
              <a:t>	</a:t>
            </a:r>
            <a:r>
              <a:rPr lang="en-US" sz="2200" dirty="0" err="1" smtClean="0">
                <a:solidFill>
                  <a:srgbClr val="0000FF"/>
                </a:solidFill>
                <a:latin typeface="Times New Roman" pitchFamily="18" charset="0"/>
                <a:cs typeface="Times New Roman" pitchFamily="18" charset="0"/>
              </a:rPr>
              <a:t>Markaziy</a:t>
            </a:r>
            <a:r>
              <a:rPr lang="en-US" sz="2200" dirty="0" smtClean="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proyeksiyalash</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usulidan</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foydalanib</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chizilgan</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tasvir</a:t>
            </a:r>
            <a:r>
              <a:rPr lang="en-US" sz="2200" dirty="0">
                <a:solidFill>
                  <a:srgbClr val="0000FF"/>
                </a:solidFill>
                <a:latin typeface="Times New Roman" pitchFamily="18" charset="0"/>
                <a:cs typeface="Times New Roman" pitchFamily="18" charset="0"/>
              </a:rPr>
              <a:t> </a:t>
            </a:r>
            <a:r>
              <a:rPr lang="en-US" sz="2200" dirty="0" err="1">
                <a:solidFill>
                  <a:srgbClr val="FF0000"/>
                </a:solidFill>
                <a:latin typeface="Times New Roman" pitchFamily="18" charset="0"/>
                <a:cs typeface="Times New Roman" pitchFamily="18" charset="0"/>
              </a:rPr>
              <a:t>perspektiva</a:t>
            </a:r>
            <a:r>
              <a:rPr lang="en-US" sz="2200" dirty="0">
                <a:solidFill>
                  <a:srgbClr val="FF0000"/>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deyiladi</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va</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bu</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usul</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chizma</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geometriya</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fanining</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maxsus</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bo’limiga</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kiritilgan</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Undan</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odatda</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yorug’lik</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va</a:t>
            </a:r>
            <a:r>
              <a:rPr lang="en-US" sz="2200" dirty="0">
                <a:solidFill>
                  <a:srgbClr val="0000FF"/>
                </a:solidFill>
                <a:latin typeface="Times New Roman" pitchFamily="18" charset="0"/>
                <a:cs typeface="Times New Roman" pitchFamily="18" charset="0"/>
              </a:rPr>
              <a:t> soya </a:t>
            </a:r>
            <a:r>
              <a:rPr lang="en-US" sz="2200" dirty="0" err="1">
                <a:solidFill>
                  <a:srgbClr val="0000FF"/>
                </a:solidFill>
                <a:latin typeface="Times New Roman" pitchFamily="18" charset="0"/>
                <a:cs typeface="Times New Roman" pitchFamily="18" charset="0"/>
              </a:rPr>
              <a:t>nazariyasi</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hamda</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perspektiv</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tasvirlar</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chizishda</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keng</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foydalaniladi</a:t>
            </a:r>
            <a:r>
              <a:rPr lang="en-US" sz="2200" dirty="0">
                <a:solidFill>
                  <a:srgbClr val="0000FF"/>
                </a:solidFill>
                <a:latin typeface="Times New Roman" pitchFamily="18" charset="0"/>
                <a:cs typeface="Times New Roman" pitchFamily="18" charset="0"/>
              </a:rPr>
              <a:t>. </a:t>
            </a:r>
            <a:endParaRPr lang="ru-RU" sz="2200" dirty="0">
              <a:solidFill>
                <a:srgbClr val="0000FF"/>
              </a:solidFill>
              <a:latin typeface="Times New Roman" pitchFamily="18" charset="0"/>
              <a:cs typeface="Times New Roman" pitchFamily="18" charset="0"/>
            </a:endParaRPr>
          </a:p>
        </p:txBody>
      </p:sp>
      <p:pic>
        <p:nvPicPr>
          <p:cNvPr id="5" name="Содержимое 4" descr="Копия (3) img023.jpg"/>
          <p:cNvPicPr>
            <a:picLocks noGrp="1" noChangeAspect="1"/>
          </p:cNvPicPr>
          <p:nvPr>
            <p:ph sz="half" idx="1"/>
          </p:nvPr>
        </p:nvPicPr>
        <p:blipFill>
          <a:blip r:embed="rId2" cstate="print"/>
          <a:stretch>
            <a:fillRect/>
          </a:stretch>
        </p:blipFill>
        <p:spPr>
          <a:xfrm>
            <a:off x="357158" y="285728"/>
            <a:ext cx="4143404" cy="4240933"/>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4" name="Содержимое 3"/>
          <p:cNvSpPr>
            <a:spLocks noGrp="1"/>
          </p:cNvSpPr>
          <p:nvPr>
            <p:ph sz="half" idx="2"/>
          </p:nvPr>
        </p:nvSpPr>
        <p:spPr>
          <a:xfrm>
            <a:off x="4819680" y="642918"/>
            <a:ext cx="4038600" cy="3929090"/>
          </a:xfrm>
        </p:spPr>
        <p:txBody>
          <a:bodyPr>
            <a:normAutofit/>
          </a:bodyPr>
          <a:lstStyle/>
          <a:p>
            <a:pPr>
              <a:buNone/>
            </a:pPr>
            <a:r>
              <a:rPr lang="en-US" sz="2200" dirty="0">
                <a:solidFill>
                  <a:srgbClr val="0000FF"/>
                </a:solidFill>
                <a:latin typeface="Times New Roman" pitchFamily="18" charset="0"/>
                <a:cs typeface="Times New Roman" pitchFamily="18" charset="0"/>
              </a:rPr>
              <a:t>1-chizmadan </a:t>
            </a:r>
            <a:r>
              <a:rPr lang="en-US" sz="2200" dirty="0" err="1">
                <a:solidFill>
                  <a:srgbClr val="0000FF"/>
                </a:solidFill>
                <a:latin typeface="Times New Roman" pitchFamily="18" charset="0"/>
                <a:cs typeface="Times New Roman" pitchFamily="18" charset="0"/>
              </a:rPr>
              <a:t>ko’rinib</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turibdiki</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fazodagi</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geometrik</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ob’ekt</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siniq</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chiziqdan</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yoki</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ko’pburchakdan</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iborat</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bo’lsa</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proyeksiyalash</a:t>
            </a:r>
            <a:r>
              <a:rPr lang="en-US" sz="2200" dirty="0">
                <a:solidFill>
                  <a:srgbClr val="0000FF"/>
                </a:solidFill>
                <a:latin typeface="Times New Roman" pitchFamily="18" charset="0"/>
                <a:cs typeface="Times New Roman" pitchFamily="18" charset="0"/>
              </a:rPr>
              <a:t> </a:t>
            </a:r>
            <a:r>
              <a:rPr lang="en-US" sz="2200" dirty="0" err="1" smtClean="0">
                <a:solidFill>
                  <a:srgbClr val="0000FF"/>
                </a:solidFill>
                <a:latin typeface="Times New Roman" pitchFamily="18" charset="0"/>
                <a:cs typeface="Times New Roman" pitchFamily="18" charset="0"/>
              </a:rPr>
              <a:t>jarayonida</a:t>
            </a:r>
            <a:r>
              <a:rPr lang="en-US" sz="2200" dirty="0" smtClean="0">
                <a:solidFill>
                  <a:srgbClr val="0000FF"/>
                </a:solidFill>
                <a:latin typeface="Times New Roman" pitchFamily="18" charset="0"/>
                <a:cs typeface="Times New Roman" pitchFamily="18" charset="0"/>
              </a:rPr>
              <a:t> </a:t>
            </a:r>
            <a:r>
              <a:rPr lang="en-US" sz="2200" dirty="0" err="1">
                <a:solidFill>
                  <a:srgbClr val="FF0000"/>
                </a:solidFill>
                <a:latin typeface="Times New Roman" pitchFamily="18" charset="0"/>
                <a:cs typeface="Times New Roman" pitchFamily="18" charset="0"/>
              </a:rPr>
              <a:t>piramida</a:t>
            </a:r>
            <a:r>
              <a:rPr lang="en-US" sz="2200" dirty="0">
                <a:solidFill>
                  <a:srgbClr val="FF0000"/>
                </a:solidFill>
                <a:latin typeface="Times New Roman" pitchFamily="18" charset="0"/>
                <a:cs typeface="Times New Roman" pitchFamily="18" charset="0"/>
              </a:rPr>
              <a:t> </a:t>
            </a:r>
            <a:r>
              <a:rPr lang="en-US" sz="2200" dirty="0" err="1">
                <a:solidFill>
                  <a:srgbClr val="FF0000"/>
                </a:solidFill>
                <a:latin typeface="Times New Roman" pitchFamily="18" charset="0"/>
                <a:cs typeface="Times New Roman" pitchFamily="18" charset="0"/>
              </a:rPr>
              <a:t>sirti</a:t>
            </a:r>
            <a:r>
              <a:rPr lang="en-US" sz="2200" dirty="0">
                <a:solidFill>
                  <a:srgbClr val="FF0000"/>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hosil</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bo’ladi</a:t>
            </a:r>
            <a:r>
              <a:rPr lang="en-US" sz="2200" dirty="0">
                <a:solidFill>
                  <a:srgbClr val="0000FF"/>
                </a:solidFill>
                <a:latin typeface="Times New Roman" pitchFamily="18" charset="0"/>
                <a:cs typeface="Times New Roman" pitchFamily="18" charset="0"/>
              </a:rPr>
              <a:t>. </a:t>
            </a:r>
            <a:endParaRPr lang="en-US" sz="2200" dirty="0" smtClean="0">
              <a:solidFill>
                <a:srgbClr val="0000FF"/>
              </a:solidFill>
              <a:latin typeface="Times New Roman" pitchFamily="18" charset="0"/>
              <a:cs typeface="Times New Roman" pitchFamily="18" charset="0"/>
            </a:endParaRPr>
          </a:p>
          <a:p>
            <a:pPr>
              <a:buNone/>
            </a:pPr>
            <a:r>
              <a:rPr lang="en-US" sz="2200" dirty="0" smtClean="0">
                <a:solidFill>
                  <a:srgbClr val="0000FF"/>
                </a:solidFill>
                <a:latin typeface="Times New Roman" pitchFamily="18" charset="0"/>
                <a:cs typeface="Times New Roman" pitchFamily="18" charset="0"/>
              </a:rPr>
              <a:t>2-chizmadan </a:t>
            </a:r>
            <a:r>
              <a:rPr lang="en-US" sz="2200" dirty="0" err="1">
                <a:solidFill>
                  <a:srgbClr val="0000FF"/>
                </a:solidFill>
                <a:latin typeface="Times New Roman" pitchFamily="18" charset="0"/>
                <a:cs typeface="Times New Roman" pitchFamily="18" charset="0"/>
              </a:rPr>
              <a:t>ko’rinib</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turibdiki</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fazodagi</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geometrik</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ob’ekt</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egri</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chiziqdan</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iborat</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bo’lsa</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proyeksiyalash</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jarayonida</a:t>
            </a:r>
            <a:r>
              <a:rPr lang="en-US" sz="2200" dirty="0">
                <a:solidFill>
                  <a:srgbClr val="0000FF"/>
                </a:solidFill>
                <a:latin typeface="Times New Roman" pitchFamily="18" charset="0"/>
                <a:cs typeface="Times New Roman" pitchFamily="18" charset="0"/>
              </a:rPr>
              <a:t> </a:t>
            </a:r>
            <a:r>
              <a:rPr lang="en-US" sz="2200" dirty="0" err="1">
                <a:solidFill>
                  <a:srgbClr val="FF0000"/>
                </a:solidFill>
                <a:latin typeface="Times New Roman" pitchFamily="18" charset="0"/>
                <a:cs typeface="Times New Roman" pitchFamily="18" charset="0"/>
              </a:rPr>
              <a:t>konus</a:t>
            </a:r>
            <a:r>
              <a:rPr lang="en-US" sz="2200" dirty="0">
                <a:solidFill>
                  <a:srgbClr val="FF0000"/>
                </a:solidFill>
                <a:latin typeface="Times New Roman" pitchFamily="18" charset="0"/>
                <a:cs typeface="Times New Roman" pitchFamily="18" charset="0"/>
              </a:rPr>
              <a:t> </a:t>
            </a:r>
            <a:r>
              <a:rPr lang="en-US" sz="2200" dirty="0" err="1">
                <a:solidFill>
                  <a:srgbClr val="FF0000"/>
                </a:solidFill>
                <a:latin typeface="Times New Roman" pitchFamily="18" charset="0"/>
                <a:cs typeface="Times New Roman" pitchFamily="18" charset="0"/>
              </a:rPr>
              <a:t>sirtini</a:t>
            </a:r>
            <a:r>
              <a:rPr lang="en-US" sz="2200" dirty="0">
                <a:solidFill>
                  <a:srgbClr val="FF0000"/>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hosil</a:t>
            </a:r>
            <a:r>
              <a:rPr lang="en-US" sz="2200" dirty="0">
                <a:solidFill>
                  <a:srgbClr val="0000FF"/>
                </a:solidFill>
                <a:latin typeface="Times New Roman" pitchFamily="18" charset="0"/>
                <a:cs typeface="Times New Roman" pitchFamily="18" charset="0"/>
              </a:rPr>
              <a:t> </a:t>
            </a:r>
            <a:r>
              <a:rPr lang="en-US" sz="2200" dirty="0" err="1">
                <a:solidFill>
                  <a:srgbClr val="0000FF"/>
                </a:solidFill>
                <a:latin typeface="Times New Roman" pitchFamily="18" charset="0"/>
                <a:cs typeface="Times New Roman" pitchFamily="18" charset="0"/>
              </a:rPr>
              <a:t>qiladi</a:t>
            </a:r>
            <a:r>
              <a:rPr lang="en-US" sz="2200" dirty="0" smtClean="0">
                <a:solidFill>
                  <a:srgbClr val="0000FF"/>
                </a:solidFill>
                <a:latin typeface="Times New Roman" pitchFamily="18" charset="0"/>
                <a:cs typeface="Times New Roman" pitchFamily="18" charset="0"/>
              </a:rPr>
              <a:t>.</a:t>
            </a:r>
            <a:endParaRPr lang="ru-RU" sz="2200" dirty="0">
              <a:solidFill>
                <a:srgbClr val="0000FF"/>
              </a:solidFill>
              <a:latin typeface="Times New Roman" pitchFamily="18" charset="0"/>
              <a:cs typeface="Times New Roman" pitchFamily="18" charset="0"/>
            </a:endParaRPr>
          </a:p>
        </p:txBody>
      </p:sp>
      <p:sp>
        <p:nvSpPr>
          <p:cNvPr id="6" name="TextBox 5"/>
          <p:cNvSpPr txBox="1"/>
          <p:nvPr/>
        </p:nvSpPr>
        <p:spPr>
          <a:xfrm>
            <a:off x="1571604" y="4559866"/>
            <a:ext cx="2000264" cy="369332"/>
          </a:xfrm>
          <a:prstGeom prst="rect">
            <a:avLst/>
          </a:prstGeom>
          <a:noFill/>
        </p:spPr>
        <p:txBody>
          <a:bodyPr wrap="square" rtlCol="0">
            <a:spAutoFit/>
          </a:bodyPr>
          <a:lstStyle/>
          <a:p>
            <a:pPr algn="ctr"/>
            <a:r>
              <a:rPr lang="en-US" dirty="0" smtClean="0"/>
              <a:t>2-chizma</a:t>
            </a:r>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42852"/>
            <a:ext cx="8229600" cy="1571636"/>
          </a:xfrm>
        </p:spPr>
        <p:txBody>
          <a:bodyPr>
            <a:normAutofit fontScale="90000"/>
          </a:bodyPr>
          <a:lstStyle/>
          <a:p>
            <a:r>
              <a:rPr lang="en-US" sz="3200" b="1" dirty="0" smtClean="0">
                <a:solidFill>
                  <a:srgbClr val="FF0000"/>
                </a:solidFill>
              </a:rPr>
              <a:t>2. Parallel </a:t>
            </a:r>
            <a:r>
              <a:rPr lang="en-US" sz="3200" b="1" dirty="0" err="1" smtClean="0">
                <a:solidFill>
                  <a:srgbClr val="FF0000"/>
                </a:solidFill>
              </a:rPr>
              <a:t>proyeksiyalash</a:t>
            </a:r>
            <a:r>
              <a:rPr lang="en-US" sz="3200" b="1" dirty="0" smtClean="0">
                <a:solidFill>
                  <a:srgbClr val="FF0000"/>
                </a:solidFill>
              </a:rPr>
              <a:t> </a:t>
            </a:r>
            <a:r>
              <a:rPr lang="en-US" sz="3200" b="1" dirty="0" err="1" smtClean="0">
                <a:solidFill>
                  <a:srgbClr val="FF0000"/>
                </a:solidFill>
              </a:rPr>
              <a:t>usuli</a:t>
            </a:r>
            <a:r>
              <a:rPr lang="en-US" sz="3200" b="1" dirty="0" smtClean="0">
                <a:solidFill>
                  <a:srgbClr val="FF0000"/>
                </a:solidFill>
              </a:rPr>
              <a:t>.</a:t>
            </a:r>
            <a:r>
              <a:rPr lang="en-US" sz="2000" b="1" dirty="0" smtClean="0">
                <a:solidFill>
                  <a:srgbClr val="FF0000"/>
                </a:solidFill>
              </a:rPr>
              <a:t/>
            </a:r>
            <a:br>
              <a:rPr lang="en-US" sz="2000" b="1" dirty="0" smtClean="0">
                <a:solidFill>
                  <a:srgbClr val="FF0000"/>
                </a:solidFill>
              </a:rPr>
            </a:br>
            <a:r>
              <a:rPr lang="en-US" sz="2000" b="1" dirty="0" smtClean="0">
                <a:solidFill>
                  <a:srgbClr val="CC00CC"/>
                </a:solidFill>
              </a:rPr>
              <a:t> </a:t>
            </a:r>
            <a:r>
              <a:rPr lang="en-US" sz="2000" b="1" dirty="0" err="1" smtClean="0">
                <a:solidFill>
                  <a:srgbClr val="CC00CC"/>
                </a:solidFill>
              </a:rPr>
              <a:t>Ta’rif</a:t>
            </a:r>
            <a:r>
              <a:rPr lang="en-US" sz="2000" b="1" dirty="0" smtClean="0">
                <a:solidFill>
                  <a:srgbClr val="CC00CC"/>
                </a:solidFill>
              </a:rPr>
              <a:t>:</a:t>
            </a:r>
            <a:r>
              <a:rPr lang="en-US" sz="2000" b="1" dirty="0" smtClean="0"/>
              <a:t> </a:t>
            </a:r>
            <a:r>
              <a:rPr lang="en-US" sz="2000" b="1" i="1" dirty="0" smtClean="0">
                <a:solidFill>
                  <a:srgbClr val="0000FF"/>
                </a:solidFill>
              </a:rPr>
              <a:t>Agar </a:t>
            </a:r>
            <a:r>
              <a:rPr lang="en-US" sz="2000" b="1" i="1" dirty="0" err="1" smtClean="0">
                <a:solidFill>
                  <a:srgbClr val="0000FF"/>
                </a:solidFill>
              </a:rPr>
              <a:t>fazodagi</a:t>
            </a:r>
            <a:r>
              <a:rPr lang="en-US" sz="2000" b="1" i="1" dirty="0" smtClean="0">
                <a:solidFill>
                  <a:srgbClr val="0000FF"/>
                </a:solidFill>
              </a:rPr>
              <a:t> </a:t>
            </a:r>
            <a:r>
              <a:rPr lang="en-US" sz="2000" b="1" i="1" dirty="0" err="1" smtClean="0">
                <a:solidFill>
                  <a:srgbClr val="0000FF"/>
                </a:solidFill>
              </a:rPr>
              <a:t>proyeksiyalovchi</a:t>
            </a:r>
            <a:r>
              <a:rPr lang="en-US" sz="2000" b="1" i="1" dirty="0" smtClean="0">
                <a:solidFill>
                  <a:srgbClr val="0000FF"/>
                </a:solidFill>
              </a:rPr>
              <a:t> </a:t>
            </a:r>
            <a:r>
              <a:rPr lang="en-US" sz="2000" b="1" i="1" dirty="0" err="1" smtClean="0">
                <a:solidFill>
                  <a:srgbClr val="0000FF"/>
                </a:solidFill>
              </a:rPr>
              <a:t>nurlar</a:t>
            </a:r>
            <a:r>
              <a:rPr lang="en-US" sz="2000" b="1" i="1" dirty="0" smtClean="0">
                <a:solidFill>
                  <a:srgbClr val="0000FF"/>
                </a:solidFill>
              </a:rPr>
              <a:t> </a:t>
            </a:r>
            <a:r>
              <a:rPr lang="en-US" sz="2000" b="1" i="1" dirty="0" err="1" smtClean="0">
                <a:solidFill>
                  <a:srgbClr val="0000FF"/>
                </a:solidFill>
              </a:rPr>
              <a:t>o’zaro</a:t>
            </a:r>
            <a:r>
              <a:rPr lang="en-US" sz="2000" b="1" i="1" dirty="0" smtClean="0">
                <a:solidFill>
                  <a:srgbClr val="0000FF"/>
                </a:solidFill>
              </a:rPr>
              <a:t> parallel </a:t>
            </a:r>
            <a:r>
              <a:rPr lang="en-US" sz="2000" b="1" i="1" dirty="0" err="1" smtClean="0">
                <a:solidFill>
                  <a:srgbClr val="0000FF"/>
                </a:solidFill>
              </a:rPr>
              <a:t>bo’lsa</a:t>
            </a:r>
            <a:r>
              <a:rPr lang="en-US" sz="2000" b="1" i="1" dirty="0" smtClean="0">
                <a:solidFill>
                  <a:srgbClr val="0000FF"/>
                </a:solidFill>
              </a:rPr>
              <a:t> </a:t>
            </a:r>
            <a:r>
              <a:rPr lang="en-US" sz="2000" b="1" i="1" dirty="0" err="1" smtClean="0">
                <a:solidFill>
                  <a:srgbClr val="0000FF"/>
                </a:solidFill>
              </a:rPr>
              <a:t>va</a:t>
            </a:r>
            <a:r>
              <a:rPr lang="en-US" sz="2000" b="1" i="1" dirty="0" smtClean="0">
                <a:solidFill>
                  <a:srgbClr val="0000FF"/>
                </a:solidFill>
              </a:rPr>
              <a:t> </a:t>
            </a:r>
            <a:r>
              <a:rPr lang="en-US" sz="2000" b="1" i="1" dirty="0" err="1" smtClean="0">
                <a:solidFill>
                  <a:srgbClr val="0000FF"/>
                </a:solidFill>
              </a:rPr>
              <a:t>ular</a:t>
            </a:r>
            <a:r>
              <a:rPr lang="en-US" sz="2000" b="1" i="1" dirty="0" smtClean="0">
                <a:solidFill>
                  <a:srgbClr val="0000FF"/>
                </a:solidFill>
              </a:rPr>
              <a:t> </a:t>
            </a:r>
            <a:r>
              <a:rPr lang="en-US" sz="2000" b="1" i="1" dirty="0" err="1" smtClean="0">
                <a:solidFill>
                  <a:srgbClr val="0000FF"/>
                </a:solidFill>
              </a:rPr>
              <a:t>fazoviy</a:t>
            </a:r>
            <a:r>
              <a:rPr lang="en-US" sz="2000" b="1" i="1" dirty="0" smtClean="0">
                <a:solidFill>
                  <a:srgbClr val="0000FF"/>
                </a:solidFill>
              </a:rPr>
              <a:t> </a:t>
            </a:r>
            <a:r>
              <a:rPr lang="en-US" sz="2000" b="1" i="1" dirty="0" err="1" smtClean="0">
                <a:solidFill>
                  <a:srgbClr val="0000FF"/>
                </a:solidFill>
              </a:rPr>
              <a:t>geometrik</a:t>
            </a:r>
            <a:r>
              <a:rPr lang="en-US" sz="2000" b="1" i="1" dirty="0" smtClean="0">
                <a:solidFill>
                  <a:srgbClr val="0000FF"/>
                </a:solidFill>
              </a:rPr>
              <a:t> </a:t>
            </a:r>
            <a:r>
              <a:rPr lang="en-US" sz="2000" b="1" i="1" dirty="0" err="1" smtClean="0">
                <a:solidFill>
                  <a:srgbClr val="0000FF"/>
                </a:solidFill>
              </a:rPr>
              <a:t>ob’ektning</a:t>
            </a:r>
            <a:r>
              <a:rPr lang="en-US" sz="2000" b="1" i="1" dirty="0" smtClean="0">
                <a:solidFill>
                  <a:srgbClr val="0000FF"/>
                </a:solidFill>
              </a:rPr>
              <a:t> </a:t>
            </a:r>
            <a:r>
              <a:rPr lang="en-US" sz="2000" b="1" i="1" dirty="0" err="1" smtClean="0">
                <a:solidFill>
                  <a:srgbClr val="0000FF"/>
                </a:solidFill>
              </a:rPr>
              <a:t>nuqtalari</a:t>
            </a:r>
            <a:r>
              <a:rPr lang="en-US" sz="2000" b="1" i="1" dirty="0" smtClean="0">
                <a:solidFill>
                  <a:srgbClr val="0000FF"/>
                </a:solidFill>
              </a:rPr>
              <a:t> </a:t>
            </a:r>
            <a:r>
              <a:rPr lang="en-US" sz="2000" b="1" i="1" dirty="0" err="1" smtClean="0">
                <a:solidFill>
                  <a:srgbClr val="0000FF"/>
                </a:solidFill>
              </a:rPr>
              <a:t>orqali</a:t>
            </a:r>
            <a:r>
              <a:rPr lang="en-US" sz="2000" b="1" i="1" dirty="0" smtClean="0">
                <a:solidFill>
                  <a:srgbClr val="0000FF"/>
                </a:solidFill>
              </a:rPr>
              <a:t> </a:t>
            </a:r>
            <a:r>
              <a:rPr lang="en-US" sz="2000" b="1" i="1" dirty="0" err="1" smtClean="0">
                <a:solidFill>
                  <a:srgbClr val="0000FF"/>
                </a:solidFill>
              </a:rPr>
              <a:t>o’tib</a:t>
            </a:r>
            <a:r>
              <a:rPr lang="en-US" sz="2000" b="1" i="1" dirty="0" smtClean="0">
                <a:solidFill>
                  <a:srgbClr val="0000FF"/>
                </a:solidFill>
              </a:rPr>
              <a:t> </a:t>
            </a:r>
            <a:r>
              <a:rPr lang="en-US" sz="2000" b="1" i="1" dirty="0" err="1" smtClean="0">
                <a:solidFill>
                  <a:srgbClr val="0000FF"/>
                </a:solidFill>
              </a:rPr>
              <a:t>o’z</a:t>
            </a:r>
            <a:r>
              <a:rPr lang="en-US" sz="2000" b="1" i="1" dirty="0" smtClean="0">
                <a:solidFill>
                  <a:srgbClr val="0000FF"/>
                </a:solidFill>
              </a:rPr>
              <a:t>  </a:t>
            </a:r>
            <a:r>
              <a:rPr lang="en-US" sz="2000" b="1" i="1" dirty="0" err="1" smtClean="0">
                <a:solidFill>
                  <a:srgbClr val="0000FF"/>
                </a:solidFill>
              </a:rPr>
              <a:t>yo’nalishida</a:t>
            </a:r>
            <a:r>
              <a:rPr lang="en-US" sz="2000" b="1" i="1" dirty="0" smtClean="0">
                <a:solidFill>
                  <a:srgbClr val="0000FF"/>
                </a:solidFill>
              </a:rPr>
              <a:t> </a:t>
            </a:r>
            <a:r>
              <a:rPr lang="en-US" sz="2000" b="1" i="1" dirty="0" err="1" smtClean="0">
                <a:solidFill>
                  <a:srgbClr val="0000FF"/>
                </a:solidFill>
              </a:rPr>
              <a:t>uning</a:t>
            </a:r>
            <a:r>
              <a:rPr lang="en-US" sz="2000" b="1" i="1" dirty="0" smtClean="0">
                <a:solidFill>
                  <a:srgbClr val="0000FF"/>
                </a:solidFill>
              </a:rPr>
              <a:t> </a:t>
            </a:r>
            <a:r>
              <a:rPr lang="en-US" sz="2000" b="1" i="1" dirty="0" err="1" smtClean="0">
                <a:solidFill>
                  <a:srgbClr val="0000FF"/>
                </a:solidFill>
              </a:rPr>
              <a:t>tekislikda</a:t>
            </a:r>
            <a:r>
              <a:rPr lang="en-US" sz="2000" b="1" i="1" dirty="0" smtClean="0">
                <a:solidFill>
                  <a:srgbClr val="0000FF"/>
                </a:solidFill>
              </a:rPr>
              <a:t> </a:t>
            </a:r>
            <a:r>
              <a:rPr lang="en-US" sz="2000" b="1" i="1" dirty="0" err="1" smtClean="0">
                <a:solidFill>
                  <a:srgbClr val="0000FF"/>
                </a:solidFill>
              </a:rPr>
              <a:t>proyeksiyasini</a:t>
            </a:r>
            <a:r>
              <a:rPr lang="en-US" sz="2000" b="1" i="1" dirty="0" smtClean="0">
                <a:solidFill>
                  <a:srgbClr val="0000FF"/>
                </a:solidFill>
              </a:rPr>
              <a:t> </a:t>
            </a:r>
            <a:r>
              <a:rPr lang="en-US" sz="2000" b="1" i="1" dirty="0" err="1" smtClean="0">
                <a:solidFill>
                  <a:srgbClr val="0000FF"/>
                </a:solidFill>
              </a:rPr>
              <a:t>hosil</a:t>
            </a:r>
            <a:r>
              <a:rPr lang="en-US" sz="2000" b="1" i="1" dirty="0" smtClean="0">
                <a:solidFill>
                  <a:srgbClr val="0000FF"/>
                </a:solidFill>
              </a:rPr>
              <a:t> </a:t>
            </a:r>
            <a:r>
              <a:rPr lang="en-US" sz="2000" b="1" i="1" dirty="0" err="1" smtClean="0">
                <a:solidFill>
                  <a:srgbClr val="0000FF"/>
                </a:solidFill>
              </a:rPr>
              <a:t>qilsa</a:t>
            </a:r>
            <a:r>
              <a:rPr lang="en-US" sz="2000" b="1" i="1" dirty="0" smtClean="0">
                <a:solidFill>
                  <a:srgbClr val="0000FF"/>
                </a:solidFill>
              </a:rPr>
              <a:t>, u </a:t>
            </a:r>
            <a:r>
              <a:rPr lang="en-US" sz="2000" b="1" i="1" dirty="0" err="1" smtClean="0">
                <a:solidFill>
                  <a:srgbClr val="0000FF"/>
                </a:solidFill>
              </a:rPr>
              <a:t>holda</a:t>
            </a:r>
            <a:r>
              <a:rPr lang="en-US" sz="2000" b="1" i="1" dirty="0" smtClean="0">
                <a:solidFill>
                  <a:srgbClr val="0000FF"/>
                </a:solidFill>
              </a:rPr>
              <a:t> </a:t>
            </a:r>
            <a:r>
              <a:rPr lang="en-US" sz="2000" b="1" i="1" dirty="0" err="1" smtClean="0">
                <a:solidFill>
                  <a:srgbClr val="0000FF"/>
                </a:solidFill>
              </a:rPr>
              <a:t>bunday</a:t>
            </a:r>
            <a:r>
              <a:rPr lang="en-US" sz="2000" b="1" i="1" dirty="0" smtClean="0">
                <a:solidFill>
                  <a:srgbClr val="0000FF"/>
                </a:solidFill>
              </a:rPr>
              <a:t> </a:t>
            </a:r>
            <a:r>
              <a:rPr lang="en-US" sz="2000" b="1" i="1" dirty="0" err="1" smtClean="0">
                <a:solidFill>
                  <a:srgbClr val="0000FF"/>
                </a:solidFill>
              </a:rPr>
              <a:t>proyeksiyalash</a:t>
            </a:r>
            <a:r>
              <a:rPr lang="en-US" sz="2000" b="1" i="1" dirty="0" smtClean="0">
                <a:solidFill>
                  <a:srgbClr val="0000FF"/>
                </a:solidFill>
              </a:rPr>
              <a:t> </a:t>
            </a:r>
            <a:r>
              <a:rPr lang="en-US" sz="2000" b="1" i="1" dirty="0" smtClean="0">
                <a:solidFill>
                  <a:srgbClr val="FF0000"/>
                </a:solidFill>
              </a:rPr>
              <a:t>parallel </a:t>
            </a:r>
            <a:r>
              <a:rPr lang="en-US" sz="2000" b="1" i="1" dirty="0" err="1" smtClean="0">
                <a:solidFill>
                  <a:srgbClr val="FF0000"/>
                </a:solidFill>
              </a:rPr>
              <a:t>proyeksiyalash</a:t>
            </a:r>
            <a:r>
              <a:rPr lang="en-US" sz="2000" b="1" i="1" dirty="0" smtClean="0">
                <a:solidFill>
                  <a:srgbClr val="FF0000"/>
                </a:solidFill>
              </a:rPr>
              <a:t> </a:t>
            </a:r>
            <a:r>
              <a:rPr lang="en-US" sz="2000" b="1" i="1" dirty="0" err="1" smtClean="0">
                <a:solidFill>
                  <a:srgbClr val="FF0000"/>
                </a:solidFill>
              </a:rPr>
              <a:t>usuli</a:t>
            </a:r>
            <a:r>
              <a:rPr lang="en-US" sz="2000" b="1" i="1" dirty="0" smtClean="0">
                <a:solidFill>
                  <a:srgbClr val="FF0000"/>
                </a:solidFill>
              </a:rPr>
              <a:t> </a:t>
            </a:r>
            <a:r>
              <a:rPr lang="en-US" sz="2000" b="1" i="1" dirty="0" err="1" smtClean="0">
                <a:solidFill>
                  <a:srgbClr val="0000FF"/>
                </a:solidFill>
              </a:rPr>
              <a:t>deb</a:t>
            </a:r>
            <a:r>
              <a:rPr lang="en-US" sz="2000" b="1" i="1" dirty="0" smtClean="0">
                <a:solidFill>
                  <a:srgbClr val="0000FF"/>
                </a:solidFill>
              </a:rPr>
              <a:t> </a:t>
            </a:r>
            <a:r>
              <a:rPr lang="en-US" sz="2000" b="1" i="1" dirty="0" err="1" smtClean="0">
                <a:solidFill>
                  <a:srgbClr val="0000FF"/>
                </a:solidFill>
              </a:rPr>
              <a:t>ataladi</a:t>
            </a:r>
            <a:r>
              <a:rPr lang="en-US" sz="2000" b="1" i="1" dirty="0" smtClean="0">
                <a:solidFill>
                  <a:srgbClr val="0000FF"/>
                </a:solidFill>
              </a:rPr>
              <a:t>.</a:t>
            </a:r>
            <a:r>
              <a:rPr lang="ru-RU" sz="1400" dirty="0" smtClean="0">
                <a:solidFill>
                  <a:srgbClr val="0000FF"/>
                </a:solidFill>
              </a:rPr>
              <a:t/>
            </a:r>
            <a:br>
              <a:rPr lang="ru-RU" sz="1400" dirty="0" smtClean="0">
                <a:solidFill>
                  <a:srgbClr val="0000FF"/>
                </a:solidFill>
              </a:rPr>
            </a:br>
            <a:endParaRPr lang="ru-RU" sz="1400" dirty="0"/>
          </a:p>
        </p:txBody>
      </p:sp>
      <p:pic>
        <p:nvPicPr>
          <p:cNvPr id="5" name="Содержимое 4" descr="Копия (2) img024.jpg"/>
          <p:cNvPicPr>
            <a:picLocks noGrp="1" noChangeAspect="1"/>
          </p:cNvPicPr>
          <p:nvPr>
            <p:ph sz="half" idx="1"/>
          </p:nvPr>
        </p:nvPicPr>
        <p:blipFill>
          <a:blip r:embed="rId2" cstate="print"/>
          <a:stretch>
            <a:fillRect/>
          </a:stretch>
        </p:blipFill>
        <p:spPr>
          <a:xfrm>
            <a:off x="591589" y="1949176"/>
            <a:ext cx="3769822" cy="3828011"/>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4" name="Содержимое 3"/>
          <p:cNvSpPr>
            <a:spLocks noGrp="1"/>
          </p:cNvSpPr>
          <p:nvPr>
            <p:ph sz="half" idx="2"/>
          </p:nvPr>
        </p:nvSpPr>
        <p:spPr>
          <a:xfrm>
            <a:off x="4648200" y="1857364"/>
            <a:ext cx="4038600" cy="4268799"/>
          </a:xfrm>
        </p:spPr>
        <p:txBody>
          <a:bodyPr>
            <a:normAutofit/>
          </a:bodyPr>
          <a:lstStyle/>
          <a:p>
            <a:pPr>
              <a:buNone/>
            </a:pPr>
            <a:r>
              <a:rPr lang="en-US" sz="2000" dirty="0">
                <a:solidFill>
                  <a:srgbClr val="0000FF"/>
                </a:solidFill>
                <a:latin typeface="Times New Roman" pitchFamily="18" charset="0"/>
                <a:cs typeface="Times New Roman" pitchFamily="18" charset="0"/>
              </a:rPr>
              <a:t>S – </a:t>
            </a:r>
            <a:r>
              <a:rPr lang="en-US" sz="2000" dirty="0" err="1">
                <a:solidFill>
                  <a:srgbClr val="0000FF"/>
                </a:solidFill>
                <a:latin typeface="Times New Roman" pitchFamily="18" charset="0"/>
                <a:cs typeface="Times New Roman" pitchFamily="18" charset="0"/>
              </a:rPr>
              <a:t>proyeksiyalovchi</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nurning</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yo’nalishi</a:t>
            </a:r>
            <a:r>
              <a:rPr lang="en-US" sz="2000" dirty="0">
                <a:solidFill>
                  <a:srgbClr val="0000FF"/>
                </a:solidFill>
                <a:latin typeface="Times New Roman" pitchFamily="18" charset="0"/>
                <a:cs typeface="Times New Roman" pitchFamily="18" charset="0"/>
              </a:rPr>
              <a:t>; </a:t>
            </a:r>
            <a:endParaRPr lang="en-US" sz="2000" dirty="0" smtClean="0">
              <a:solidFill>
                <a:srgbClr val="0000FF"/>
              </a:solidFill>
              <a:latin typeface="Times New Roman" pitchFamily="18" charset="0"/>
              <a:cs typeface="Times New Roman" pitchFamily="18" charset="0"/>
            </a:endParaRPr>
          </a:p>
          <a:p>
            <a:pPr>
              <a:buNone/>
            </a:pPr>
            <a:r>
              <a:rPr lang="en-US" sz="2000" dirty="0" smtClean="0">
                <a:solidFill>
                  <a:srgbClr val="0000FF"/>
                </a:solidFill>
                <a:latin typeface="Times New Roman" pitchFamily="18" charset="0"/>
                <a:cs typeface="Times New Roman" pitchFamily="18" charset="0"/>
              </a:rPr>
              <a:t>P </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proyeksiyalar</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tekisligi</a:t>
            </a:r>
            <a:r>
              <a:rPr lang="en-US" sz="2000" dirty="0" smtClean="0">
                <a:solidFill>
                  <a:srgbClr val="0000FF"/>
                </a:solidFill>
                <a:latin typeface="Times New Roman" pitchFamily="18" charset="0"/>
                <a:cs typeface="Times New Roman" pitchFamily="18" charset="0"/>
              </a:rPr>
              <a:t>;</a:t>
            </a:r>
          </a:p>
          <a:p>
            <a:pPr>
              <a:buNone/>
            </a:pPr>
            <a:r>
              <a:rPr lang="en-US" sz="2000" dirty="0" smtClean="0">
                <a:solidFill>
                  <a:srgbClr val="0000FF"/>
                </a:solidFill>
                <a:latin typeface="Times New Roman" pitchFamily="18" charset="0"/>
                <a:cs typeface="Times New Roman" pitchFamily="18" charset="0"/>
              </a:rPr>
              <a:t> (ABC) – </a:t>
            </a:r>
            <a:r>
              <a:rPr lang="en-US" sz="2000" dirty="0" err="1" smtClean="0">
                <a:solidFill>
                  <a:srgbClr val="0000FF"/>
                </a:solidFill>
                <a:latin typeface="Times New Roman" pitchFamily="18" charset="0"/>
                <a:cs typeface="Times New Roman" pitchFamily="18" charset="0"/>
              </a:rPr>
              <a:t>geometrik</a:t>
            </a:r>
            <a:r>
              <a:rPr lang="en-US" sz="2000" dirty="0" smtClean="0">
                <a:solidFill>
                  <a:srgbClr val="0000FF"/>
                </a:solidFill>
                <a:latin typeface="Times New Roman" pitchFamily="18" charset="0"/>
                <a:cs typeface="Times New Roman" pitchFamily="18" charset="0"/>
              </a:rPr>
              <a:t> </a:t>
            </a:r>
            <a:r>
              <a:rPr lang="en-US" sz="2000" dirty="0" err="1" smtClean="0">
                <a:solidFill>
                  <a:srgbClr val="0000FF"/>
                </a:solidFill>
                <a:latin typeface="Times New Roman" pitchFamily="18" charset="0"/>
                <a:cs typeface="Times New Roman" pitchFamily="18" charset="0"/>
              </a:rPr>
              <a:t>ob’ekt</a:t>
            </a:r>
            <a:r>
              <a:rPr lang="en-US" sz="2000" dirty="0" smtClean="0">
                <a:solidFill>
                  <a:srgbClr val="0000FF"/>
                </a:solidFill>
                <a:latin typeface="Times New Roman" pitchFamily="18" charset="0"/>
                <a:cs typeface="Times New Roman" pitchFamily="18" charset="0"/>
              </a:rPr>
              <a:t>;  </a:t>
            </a:r>
          </a:p>
          <a:p>
            <a:pPr>
              <a:buNone/>
            </a:pPr>
            <a:r>
              <a:rPr lang="en-US" sz="2000" dirty="0" smtClean="0">
                <a:solidFill>
                  <a:srgbClr val="0000FF"/>
                </a:solidFill>
                <a:latin typeface="Times New Roman" pitchFamily="18" charset="0"/>
                <a:cs typeface="Times New Roman" pitchFamily="18" charset="0"/>
              </a:rPr>
              <a:t>[</a:t>
            </a:r>
            <a:r>
              <a:rPr lang="en-US" sz="2000" dirty="0">
                <a:solidFill>
                  <a:srgbClr val="0000FF"/>
                </a:solidFill>
                <a:latin typeface="Times New Roman" pitchFamily="18" charset="0"/>
                <a:cs typeface="Times New Roman" pitchFamily="18" charset="0"/>
              </a:rPr>
              <a:t>AA</a:t>
            </a:r>
            <a:r>
              <a:rPr lang="en-US" sz="2000" baseline="-25000" dirty="0">
                <a:solidFill>
                  <a:srgbClr val="0000FF"/>
                </a:solidFill>
                <a:latin typeface="Times New Roman" pitchFamily="18" charset="0"/>
                <a:cs typeface="Times New Roman" pitchFamily="18" charset="0"/>
              </a:rPr>
              <a:t>P</a:t>
            </a:r>
            <a:r>
              <a:rPr lang="en-US" sz="2000" dirty="0">
                <a:solidFill>
                  <a:srgbClr val="0000FF"/>
                </a:solidFill>
                <a:latin typeface="Times New Roman" pitchFamily="18" charset="0"/>
                <a:cs typeface="Times New Roman" pitchFamily="18" charset="0"/>
              </a:rPr>
              <a:t>), [BB</a:t>
            </a:r>
            <a:r>
              <a:rPr lang="en-US" sz="2000" baseline="-25000" dirty="0">
                <a:solidFill>
                  <a:srgbClr val="0000FF"/>
                </a:solidFill>
                <a:latin typeface="Times New Roman" pitchFamily="18" charset="0"/>
                <a:cs typeface="Times New Roman" pitchFamily="18" charset="0"/>
              </a:rPr>
              <a:t>P</a:t>
            </a:r>
            <a:r>
              <a:rPr lang="en-US" sz="2000" dirty="0">
                <a:solidFill>
                  <a:srgbClr val="0000FF"/>
                </a:solidFill>
                <a:latin typeface="Times New Roman" pitchFamily="18" charset="0"/>
                <a:cs typeface="Times New Roman" pitchFamily="18" charset="0"/>
              </a:rPr>
              <a:t>), [CC</a:t>
            </a:r>
            <a:r>
              <a:rPr lang="en-US" sz="2000" baseline="-25000" dirty="0">
                <a:solidFill>
                  <a:srgbClr val="0000FF"/>
                </a:solidFill>
                <a:latin typeface="Times New Roman" pitchFamily="18" charset="0"/>
                <a:cs typeface="Times New Roman" pitchFamily="18" charset="0"/>
              </a:rPr>
              <a:t>P</a:t>
            </a:r>
            <a:r>
              <a:rPr lang="en-US" sz="2000" dirty="0">
                <a:solidFill>
                  <a:srgbClr val="0000FF"/>
                </a:solidFill>
                <a:latin typeface="Times New Roman" pitchFamily="18" charset="0"/>
                <a:cs typeface="Times New Roman" pitchFamily="18" charset="0"/>
              </a:rPr>
              <a:t>) – </a:t>
            </a:r>
            <a:r>
              <a:rPr lang="en-US" sz="2000" dirty="0" err="1">
                <a:solidFill>
                  <a:srgbClr val="0000FF"/>
                </a:solidFill>
                <a:latin typeface="Times New Roman" pitchFamily="18" charset="0"/>
                <a:cs typeface="Times New Roman" pitchFamily="18" charset="0"/>
              </a:rPr>
              <a:t>proyeksiyalovchi</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nurlar</a:t>
            </a:r>
            <a:r>
              <a:rPr lang="en-US" sz="2000" dirty="0">
                <a:solidFill>
                  <a:srgbClr val="0000FF"/>
                </a:solidFill>
                <a:latin typeface="Times New Roman" pitchFamily="18" charset="0"/>
                <a:cs typeface="Times New Roman" pitchFamily="18" charset="0"/>
              </a:rPr>
              <a:t>; </a:t>
            </a:r>
            <a:endParaRPr lang="en-US" sz="2000" dirty="0" smtClean="0">
              <a:solidFill>
                <a:srgbClr val="0000FF"/>
              </a:solidFill>
              <a:latin typeface="Times New Roman" pitchFamily="18" charset="0"/>
              <a:cs typeface="Times New Roman" pitchFamily="18" charset="0"/>
            </a:endParaRPr>
          </a:p>
          <a:p>
            <a:pPr>
              <a:buNone/>
            </a:pPr>
            <a:r>
              <a:rPr lang="en-US" sz="2000" dirty="0" smtClean="0">
                <a:solidFill>
                  <a:srgbClr val="0000FF"/>
                </a:solidFill>
                <a:latin typeface="Times New Roman" pitchFamily="18" charset="0"/>
                <a:cs typeface="Times New Roman" pitchFamily="18" charset="0"/>
              </a:rPr>
              <a:t>[</a:t>
            </a:r>
            <a:r>
              <a:rPr lang="en-US" sz="2000" dirty="0">
                <a:solidFill>
                  <a:srgbClr val="0000FF"/>
                </a:solidFill>
                <a:latin typeface="Times New Roman" pitchFamily="18" charset="0"/>
                <a:cs typeface="Times New Roman" pitchFamily="18" charset="0"/>
              </a:rPr>
              <a:t>AA</a:t>
            </a:r>
            <a:r>
              <a:rPr lang="en-US" sz="2000" baseline="-25000" dirty="0">
                <a:solidFill>
                  <a:srgbClr val="0000FF"/>
                </a:solidFill>
                <a:latin typeface="Times New Roman" pitchFamily="18" charset="0"/>
                <a:cs typeface="Times New Roman" pitchFamily="18" charset="0"/>
              </a:rPr>
              <a:t>P</a:t>
            </a:r>
            <a:r>
              <a:rPr lang="en-US" sz="2000" dirty="0">
                <a:solidFill>
                  <a:srgbClr val="0000FF"/>
                </a:solidFill>
                <a:latin typeface="Times New Roman" pitchFamily="18" charset="0"/>
                <a:cs typeface="Times New Roman" pitchFamily="18" charset="0"/>
              </a:rPr>
              <a:t>)</a:t>
            </a:r>
            <a:r>
              <a:rPr lang="he-IL" sz="2000" dirty="0">
                <a:solidFill>
                  <a:srgbClr val="0000FF"/>
                </a:solidFill>
                <a:latin typeface="Times New Roman" pitchFamily="18" charset="0"/>
                <a:cs typeface="Times New Roman" pitchFamily="18" charset="0"/>
              </a:rPr>
              <a:t>׀׀</a:t>
            </a:r>
            <a:r>
              <a:rPr lang="en-US" sz="2000" dirty="0">
                <a:solidFill>
                  <a:srgbClr val="0000FF"/>
                </a:solidFill>
                <a:latin typeface="Times New Roman" pitchFamily="18" charset="0"/>
                <a:cs typeface="Times New Roman" pitchFamily="18" charset="0"/>
              </a:rPr>
              <a:t>[S), [BB</a:t>
            </a:r>
            <a:r>
              <a:rPr lang="en-US" sz="2000" baseline="-25000" dirty="0">
                <a:solidFill>
                  <a:srgbClr val="0000FF"/>
                </a:solidFill>
                <a:latin typeface="Times New Roman" pitchFamily="18" charset="0"/>
                <a:cs typeface="Times New Roman" pitchFamily="18" charset="0"/>
              </a:rPr>
              <a:t>P</a:t>
            </a:r>
            <a:r>
              <a:rPr lang="en-US" sz="2000" dirty="0">
                <a:solidFill>
                  <a:srgbClr val="0000FF"/>
                </a:solidFill>
                <a:latin typeface="Times New Roman" pitchFamily="18" charset="0"/>
                <a:cs typeface="Times New Roman" pitchFamily="18" charset="0"/>
              </a:rPr>
              <a:t>)</a:t>
            </a:r>
            <a:r>
              <a:rPr lang="he-IL" sz="2000" dirty="0">
                <a:solidFill>
                  <a:srgbClr val="0000FF"/>
                </a:solidFill>
                <a:latin typeface="Times New Roman" pitchFamily="18" charset="0"/>
                <a:cs typeface="Times New Roman" pitchFamily="18" charset="0"/>
              </a:rPr>
              <a:t>׀׀</a:t>
            </a:r>
            <a:r>
              <a:rPr lang="en-US" sz="2000" dirty="0">
                <a:solidFill>
                  <a:srgbClr val="0000FF"/>
                </a:solidFill>
                <a:latin typeface="Times New Roman" pitchFamily="18" charset="0"/>
                <a:cs typeface="Times New Roman" pitchFamily="18" charset="0"/>
              </a:rPr>
              <a:t>[S), [CC</a:t>
            </a:r>
            <a:r>
              <a:rPr lang="en-US" sz="2000" baseline="-25000" dirty="0">
                <a:solidFill>
                  <a:srgbClr val="0000FF"/>
                </a:solidFill>
                <a:latin typeface="Times New Roman" pitchFamily="18" charset="0"/>
                <a:cs typeface="Times New Roman" pitchFamily="18" charset="0"/>
              </a:rPr>
              <a:t>P</a:t>
            </a:r>
            <a:r>
              <a:rPr lang="en-US" sz="2000" dirty="0">
                <a:solidFill>
                  <a:srgbClr val="0000FF"/>
                </a:solidFill>
                <a:latin typeface="Times New Roman" pitchFamily="18" charset="0"/>
                <a:cs typeface="Times New Roman" pitchFamily="18" charset="0"/>
              </a:rPr>
              <a:t>) </a:t>
            </a:r>
            <a:r>
              <a:rPr lang="he-IL" sz="2000" dirty="0">
                <a:solidFill>
                  <a:srgbClr val="0000FF"/>
                </a:solidFill>
                <a:latin typeface="Times New Roman" pitchFamily="18" charset="0"/>
                <a:cs typeface="Times New Roman" pitchFamily="18" charset="0"/>
              </a:rPr>
              <a:t>׀׀ </a:t>
            </a:r>
            <a:r>
              <a:rPr lang="en-US" sz="2000" dirty="0">
                <a:solidFill>
                  <a:srgbClr val="0000FF"/>
                </a:solidFill>
                <a:latin typeface="Times New Roman" pitchFamily="18" charset="0"/>
                <a:cs typeface="Times New Roman" pitchFamily="18" charset="0"/>
              </a:rPr>
              <a:t>[S); </a:t>
            </a:r>
            <a:endParaRPr lang="en-US" sz="2000" dirty="0" smtClean="0">
              <a:solidFill>
                <a:srgbClr val="0000FF"/>
              </a:solidFill>
              <a:latin typeface="Times New Roman" pitchFamily="18" charset="0"/>
              <a:cs typeface="Times New Roman" pitchFamily="18" charset="0"/>
            </a:endParaRPr>
          </a:p>
          <a:p>
            <a:pPr>
              <a:buNone/>
            </a:pPr>
            <a:r>
              <a:rPr lang="en-US" sz="2000" dirty="0" smtClean="0">
                <a:solidFill>
                  <a:srgbClr val="0000FF"/>
                </a:solidFill>
                <a:latin typeface="Times New Roman" pitchFamily="18" charset="0"/>
                <a:cs typeface="Times New Roman" pitchFamily="18" charset="0"/>
              </a:rPr>
              <a:t>[</a:t>
            </a:r>
            <a:r>
              <a:rPr lang="en-US" sz="2000" dirty="0">
                <a:solidFill>
                  <a:srgbClr val="0000FF"/>
                </a:solidFill>
                <a:latin typeface="Times New Roman" pitchFamily="18" charset="0"/>
                <a:cs typeface="Times New Roman" pitchFamily="18" charset="0"/>
              </a:rPr>
              <a:t>AA</a:t>
            </a:r>
            <a:r>
              <a:rPr lang="en-US" sz="2000" baseline="-25000" dirty="0">
                <a:solidFill>
                  <a:srgbClr val="0000FF"/>
                </a:solidFill>
                <a:latin typeface="Times New Roman" pitchFamily="18" charset="0"/>
                <a:cs typeface="Times New Roman" pitchFamily="18" charset="0"/>
              </a:rPr>
              <a:t>P</a:t>
            </a:r>
            <a:r>
              <a:rPr lang="en-US" sz="2000" dirty="0" smtClean="0">
                <a:solidFill>
                  <a:srgbClr val="0000FF"/>
                </a:solidFill>
                <a:latin typeface="Times New Roman" pitchFamily="18" charset="0"/>
                <a:cs typeface="Times New Roman" pitchFamily="18" charset="0"/>
              </a:rPr>
              <a:t>) ∩ </a:t>
            </a:r>
            <a:r>
              <a:rPr lang="en-US" sz="2000" dirty="0">
                <a:solidFill>
                  <a:srgbClr val="0000FF"/>
                </a:solidFill>
                <a:latin typeface="Times New Roman" pitchFamily="18" charset="0"/>
                <a:cs typeface="Times New Roman" pitchFamily="18" charset="0"/>
              </a:rPr>
              <a:t>P = </a:t>
            </a:r>
            <a:r>
              <a:rPr lang="en-US" sz="2000" dirty="0" smtClean="0">
                <a:solidFill>
                  <a:srgbClr val="0000FF"/>
                </a:solidFill>
                <a:latin typeface="Times New Roman" pitchFamily="18" charset="0"/>
                <a:cs typeface="Times New Roman" pitchFamily="18" charset="0"/>
              </a:rPr>
              <a:t>A</a:t>
            </a:r>
            <a:r>
              <a:rPr lang="en-US" sz="2000" baseline="-25000" dirty="0" smtClean="0">
                <a:solidFill>
                  <a:srgbClr val="0000FF"/>
                </a:solidFill>
                <a:latin typeface="Times New Roman" pitchFamily="18" charset="0"/>
                <a:cs typeface="Times New Roman" pitchFamily="18" charset="0"/>
              </a:rPr>
              <a:t>P</a:t>
            </a:r>
            <a:r>
              <a:rPr lang="en-US" sz="2000" dirty="0" smtClean="0">
                <a:solidFill>
                  <a:srgbClr val="0000FF"/>
                </a:solidFill>
                <a:latin typeface="Times New Roman" pitchFamily="18" charset="0"/>
                <a:cs typeface="Times New Roman" pitchFamily="18" charset="0"/>
              </a:rPr>
              <a:t>, </a:t>
            </a:r>
            <a:r>
              <a:rPr lang="en-US" sz="2000" dirty="0">
                <a:solidFill>
                  <a:srgbClr val="0000FF"/>
                </a:solidFill>
                <a:latin typeface="Times New Roman" pitchFamily="18" charset="0"/>
                <a:cs typeface="Times New Roman" pitchFamily="18" charset="0"/>
              </a:rPr>
              <a:t>[BB</a:t>
            </a:r>
            <a:r>
              <a:rPr lang="en-US" sz="2000" baseline="-25000" dirty="0">
                <a:solidFill>
                  <a:srgbClr val="0000FF"/>
                </a:solidFill>
                <a:latin typeface="Times New Roman" pitchFamily="18" charset="0"/>
                <a:cs typeface="Times New Roman" pitchFamily="18" charset="0"/>
              </a:rPr>
              <a:t>P</a:t>
            </a:r>
            <a:r>
              <a:rPr lang="en-US" sz="2000" dirty="0" smtClean="0">
                <a:solidFill>
                  <a:srgbClr val="0000FF"/>
                </a:solidFill>
                <a:latin typeface="Times New Roman" pitchFamily="18" charset="0"/>
                <a:cs typeface="Times New Roman" pitchFamily="18" charset="0"/>
              </a:rPr>
              <a:t>) ∩ </a:t>
            </a:r>
            <a:r>
              <a:rPr lang="en-US" sz="2000" dirty="0">
                <a:solidFill>
                  <a:srgbClr val="0000FF"/>
                </a:solidFill>
                <a:latin typeface="Times New Roman" pitchFamily="18" charset="0"/>
                <a:cs typeface="Times New Roman" pitchFamily="18" charset="0"/>
              </a:rPr>
              <a:t>P </a:t>
            </a:r>
            <a:r>
              <a:rPr lang="en-US" sz="2000" dirty="0" smtClean="0">
                <a:solidFill>
                  <a:srgbClr val="0000FF"/>
                </a:solidFill>
                <a:latin typeface="Times New Roman" pitchFamily="18" charset="0"/>
                <a:cs typeface="Times New Roman" pitchFamily="18" charset="0"/>
              </a:rPr>
              <a:t>= B</a:t>
            </a:r>
            <a:r>
              <a:rPr lang="en-US" sz="2000" baseline="-25000" dirty="0" smtClean="0">
                <a:solidFill>
                  <a:srgbClr val="0000FF"/>
                </a:solidFill>
                <a:latin typeface="Times New Roman" pitchFamily="18" charset="0"/>
                <a:cs typeface="Times New Roman" pitchFamily="18" charset="0"/>
              </a:rPr>
              <a:t>P</a:t>
            </a:r>
            <a:r>
              <a:rPr lang="en-US" sz="2000" dirty="0" smtClean="0">
                <a:solidFill>
                  <a:srgbClr val="0000FF"/>
                </a:solidFill>
                <a:latin typeface="Times New Roman" pitchFamily="18" charset="0"/>
                <a:cs typeface="Times New Roman" pitchFamily="18" charset="0"/>
              </a:rPr>
              <a:t>,</a:t>
            </a:r>
          </a:p>
          <a:p>
            <a:pPr>
              <a:buNone/>
            </a:pPr>
            <a:r>
              <a:rPr lang="en-US" sz="2000" dirty="0" smtClean="0">
                <a:solidFill>
                  <a:srgbClr val="0000FF"/>
                </a:solidFill>
                <a:latin typeface="Times New Roman" pitchFamily="18" charset="0"/>
                <a:cs typeface="Times New Roman" pitchFamily="18" charset="0"/>
              </a:rPr>
              <a:t> </a:t>
            </a:r>
            <a:r>
              <a:rPr lang="en-US" sz="2000" dirty="0">
                <a:solidFill>
                  <a:srgbClr val="0000FF"/>
                </a:solidFill>
                <a:latin typeface="Times New Roman" pitchFamily="18" charset="0"/>
                <a:cs typeface="Times New Roman" pitchFamily="18" charset="0"/>
              </a:rPr>
              <a:t>[CC</a:t>
            </a:r>
            <a:r>
              <a:rPr lang="en-US" sz="2000" baseline="-25000" dirty="0">
                <a:solidFill>
                  <a:srgbClr val="0000FF"/>
                </a:solidFill>
                <a:latin typeface="Times New Roman" pitchFamily="18" charset="0"/>
                <a:cs typeface="Times New Roman" pitchFamily="18" charset="0"/>
              </a:rPr>
              <a:t>P</a:t>
            </a:r>
            <a:r>
              <a:rPr lang="en-US" sz="2000" dirty="0" smtClean="0">
                <a:solidFill>
                  <a:srgbClr val="0000FF"/>
                </a:solidFill>
                <a:latin typeface="Times New Roman" pitchFamily="18" charset="0"/>
                <a:cs typeface="Times New Roman" pitchFamily="18" charset="0"/>
              </a:rPr>
              <a:t>) ∩ </a:t>
            </a:r>
            <a:r>
              <a:rPr lang="en-US" sz="2000" dirty="0">
                <a:solidFill>
                  <a:srgbClr val="0000FF"/>
                </a:solidFill>
                <a:latin typeface="Times New Roman" pitchFamily="18" charset="0"/>
                <a:cs typeface="Times New Roman" pitchFamily="18" charset="0"/>
              </a:rPr>
              <a:t>P </a:t>
            </a:r>
            <a:r>
              <a:rPr lang="en-US" sz="2000" dirty="0" smtClean="0">
                <a:solidFill>
                  <a:srgbClr val="0000FF"/>
                </a:solidFill>
                <a:latin typeface="Times New Roman" pitchFamily="18" charset="0"/>
                <a:cs typeface="Times New Roman" pitchFamily="18" charset="0"/>
              </a:rPr>
              <a:t>= C</a:t>
            </a:r>
            <a:r>
              <a:rPr lang="en-US" sz="2000" baseline="-25000" dirty="0" smtClean="0">
                <a:solidFill>
                  <a:srgbClr val="0000FF"/>
                </a:solidFill>
                <a:latin typeface="Times New Roman" pitchFamily="18" charset="0"/>
                <a:cs typeface="Times New Roman" pitchFamily="18" charset="0"/>
              </a:rPr>
              <a:t>P</a:t>
            </a:r>
            <a:r>
              <a:rPr lang="en-US" sz="2000" dirty="0">
                <a:solidFill>
                  <a:srgbClr val="0000FF"/>
                </a:solidFill>
                <a:latin typeface="Times New Roman" pitchFamily="18" charset="0"/>
                <a:cs typeface="Times New Roman" pitchFamily="18" charset="0"/>
              </a:rPr>
              <a:t>; </a:t>
            </a:r>
            <a:endParaRPr lang="en-US" sz="2000" dirty="0" smtClean="0">
              <a:solidFill>
                <a:srgbClr val="0000FF"/>
              </a:solidFill>
              <a:latin typeface="Times New Roman" pitchFamily="18" charset="0"/>
              <a:cs typeface="Times New Roman" pitchFamily="18" charset="0"/>
            </a:endParaRPr>
          </a:p>
          <a:p>
            <a:pPr>
              <a:buNone/>
            </a:pPr>
            <a:r>
              <a:rPr lang="en-US" sz="2000" dirty="0" smtClean="0">
                <a:solidFill>
                  <a:srgbClr val="0000FF"/>
                </a:solidFill>
                <a:latin typeface="Times New Roman" pitchFamily="18" charset="0"/>
                <a:cs typeface="Times New Roman" pitchFamily="18" charset="0"/>
              </a:rPr>
              <a:t>(</a:t>
            </a:r>
            <a:r>
              <a:rPr lang="en-US" sz="2000" dirty="0">
                <a:solidFill>
                  <a:srgbClr val="0000FF"/>
                </a:solidFill>
                <a:latin typeface="Times New Roman" pitchFamily="18" charset="0"/>
                <a:cs typeface="Times New Roman" pitchFamily="18" charset="0"/>
              </a:rPr>
              <a:t>A</a:t>
            </a:r>
            <a:r>
              <a:rPr lang="en-US" sz="2000" baseline="-25000" dirty="0">
                <a:solidFill>
                  <a:srgbClr val="0000FF"/>
                </a:solidFill>
                <a:latin typeface="Times New Roman" pitchFamily="18" charset="0"/>
                <a:cs typeface="Times New Roman" pitchFamily="18" charset="0"/>
              </a:rPr>
              <a:t>P</a:t>
            </a:r>
            <a:r>
              <a:rPr lang="en-US" sz="2000" dirty="0">
                <a:solidFill>
                  <a:srgbClr val="0000FF"/>
                </a:solidFill>
                <a:latin typeface="Times New Roman" pitchFamily="18" charset="0"/>
                <a:cs typeface="Times New Roman" pitchFamily="18" charset="0"/>
              </a:rPr>
              <a:t>B</a:t>
            </a:r>
            <a:r>
              <a:rPr lang="en-US" sz="2000" baseline="-25000" dirty="0">
                <a:solidFill>
                  <a:srgbClr val="0000FF"/>
                </a:solidFill>
                <a:latin typeface="Times New Roman" pitchFamily="18" charset="0"/>
                <a:cs typeface="Times New Roman" pitchFamily="18" charset="0"/>
              </a:rPr>
              <a:t>P</a:t>
            </a:r>
            <a:r>
              <a:rPr lang="en-US" sz="2000" dirty="0">
                <a:solidFill>
                  <a:srgbClr val="0000FF"/>
                </a:solidFill>
                <a:latin typeface="Times New Roman" pitchFamily="18" charset="0"/>
                <a:cs typeface="Times New Roman" pitchFamily="18" charset="0"/>
              </a:rPr>
              <a:t>C</a:t>
            </a:r>
            <a:r>
              <a:rPr lang="en-US" sz="2000" baseline="-25000" dirty="0">
                <a:solidFill>
                  <a:srgbClr val="0000FF"/>
                </a:solidFill>
                <a:latin typeface="Times New Roman" pitchFamily="18" charset="0"/>
                <a:cs typeface="Times New Roman" pitchFamily="18" charset="0"/>
              </a:rPr>
              <a:t>P</a:t>
            </a:r>
            <a:r>
              <a:rPr lang="en-US" sz="2000" dirty="0">
                <a:solidFill>
                  <a:srgbClr val="0000FF"/>
                </a:solidFill>
                <a:latin typeface="Times New Roman" pitchFamily="18" charset="0"/>
                <a:cs typeface="Times New Roman" pitchFamily="18" charset="0"/>
              </a:rPr>
              <a:t>) – </a:t>
            </a:r>
            <a:r>
              <a:rPr lang="en-US" sz="2000" dirty="0" err="1">
                <a:solidFill>
                  <a:srgbClr val="0000FF"/>
                </a:solidFill>
                <a:latin typeface="Times New Roman" pitchFamily="18" charset="0"/>
                <a:cs typeface="Times New Roman" pitchFamily="18" charset="0"/>
              </a:rPr>
              <a:t>fazodagi</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geometrik</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ob’ektning</a:t>
            </a:r>
            <a:r>
              <a:rPr lang="en-US" sz="2000" dirty="0">
                <a:solidFill>
                  <a:srgbClr val="0000FF"/>
                </a:solidFill>
                <a:latin typeface="Times New Roman" pitchFamily="18" charset="0"/>
                <a:cs typeface="Times New Roman" pitchFamily="18" charset="0"/>
              </a:rPr>
              <a:t> P – </a:t>
            </a:r>
            <a:r>
              <a:rPr lang="en-US" sz="2000" dirty="0" err="1">
                <a:solidFill>
                  <a:srgbClr val="0000FF"/>
                </a:solidFill>
                <a:latin typeface="Times New Roman" pitchFamily="18" charset="0"/>
                <a:cs typeface="Times New Roman" pitchFamily="18" charset="0"/>
              </a:rPr>
              <a:t>tekislikdagi</a:t>
            </a:r>
            <a:r>
              <a:rPr lang="en-US" sz="2000" dirty="0">
                <a:solidFill>
                  <a:srgbClr val="0000FF"/>
                </a:solidFill>
                <a:latin typeface="Times New Roman" pitchFamily="18" charset="0"/>
                <a:cs typeface="Times New Roman" pitchFamily="18" charset="0"/>
              </a:rPr>
              <a:t> parallel </a:t>
            </a:r>
            <a:r>
              <a:rPr lang="en-US" sz="2000" dirty="0" err="1">
                <a:solidFill>
                  <a:srgbClr val="0000FF"/>
                </a:solidFill>
                <a:latin typeface="Times New Roman" pitchFamily="18" charset="0"/>
                <a:cs typeface="Times New Roman" pitchFamily="18" charset="0"/>
              </a:rPr>
              <a:t>proyeksiyasi</a:t>
            </a:r>
            <a:r>
              <a:rPr lang="en-US" sz="2000" dirty="0">
                <a:solidFill>
                  <a:srgbClr val="0000FF"/>
                </a:solidFill>
                <a:latin typeface="Times New Roman" pitchFamily="18" charset="0"/>
                <a:cs typeface="Times New Roman" pitchFamily="18" charset="0"/>
              </a:rPr>
              <a:t>.</a:t>
            </a:r>
            <a:endParaRPr lang="ru-RU" sz="2000" dirty="0">
              <a:solidFill>
                <a:srgbClr val="0000FF"/>
              </a:solidFill>
              <a:latin typeface="Times New Roman" pitchFamily="18" charset="0"/>
              <a:cs typeface="Times New Roman" pitchFamily="18" charset="0"/>
            </a:endParaRPr>
          </a:p>
          <a:p>
            <a:pPr>
              <a:buNone/>
            </a:pPr>
            <a:endParaRPr lang="ru-RU" sz="1600" dirty="0">
              <a:latin typeface="Times New Roman" pitchFamily="18" charset="0"/>
              <a:cs typeface="Times New Roman" pitchFamily="18" charset="0"/>
            </a:endParaRPr>
          </a:p>
        </p:txBody>
      </p:sp>
      <p:sp>
        <p:nvSpPr>
          <p:cNvPr id="6" name="TextBox 5"/>
          <p:cNvSpPr txBox="1"/>
          <p:nvPr/>
        </p:nvSpPr>
        <p:spPr>
          <a:xfrm>
            <a:off x="1928794" y="6131502"/>
            <a:ext cx="1928826" cy="369332"/>
          </a:xfrm>
          <a:prstGeom prst="rect">
            <a:avLst/>
          </a:prstGeom>
          <a:noFill/>
        </p:spPr>
        <p:txBody>
          <a:bodyPr wrap="square" rtlCol="0">
            <a:spAutoFit/>
          </a:bodyPr>
          <a:lstStyle/>
          <a:p>
            <a:r>
              <a:rPr lang="en-US" dirty="0" smtClean="0"/>
              <a:t>3-chizma</a:t>
            </a:r>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214950"/>
            <a:ext cx="8229600" cy="1143000"/>
          </a:xfrm>
        </p:spPr>
        <p:txBody>
          <a:bodyPr>
            <a:noAutofit/>
          </a:bodyPr>
          <a:lstStyle/>
          <a:p>
            <a:r>
              <a:rPr lang="en-US" sz="2000" dirty="0" err="1">
                <a:solidFill>
                  <a:srgbClr val="0000FF"/>
                </a:solidFill>
                <a:latin typeface="Times New Roman" pitchFamily="18" charset="0"/>
                <a:cs typeface="Times New Roman" pitchFamily="18" charset="0"/>
              </a:rPr>
              <a:t>Proyeksiyalovchi</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nurlarning</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proyeksiyalar</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tekisligiga</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nisbatan</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qanday</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yo’nalishda</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bo’lishiga</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qarab</a:t>
            </a:r>
            <a:r>
              <a:rPr lang="en-US" sz="2000" dirty="0">
                <a:solidFill>
                  <a:srgbClr val="0000FF"/>
                </a:solidFill>
                <a:latin typeface="Times New Roman" pitchFamily="18" charset="0"/>
                <a:cs typeface="Times New Roman" pitchFamily="18" charset="0"/>
              </a:rPr>
              <a:t>, parallel </a:t>
            </a:r>
            <a:r>
              <a:rPr lang="en-US" sz="2000" dirty="0" err="1">
                <a:solidFill>
                  <a:srgbClr val="0000FF"/>
                </a:solidFill>
                <a:latin typeface="Times New Roman" pitchFamily="18" charset="0"/>
                <a:cs typeface="Times New Roman" pitchFamily="18" charset="0"/>
              </a:rPr>
              <a:t>proyeksiyalash</a:t>
            </a:r>
            <a:r>
              <a:rPr lang="en-US" sz="2000" dirty="0">
                <a:solidFill>
                  <a:srgbClr val="0000FF"/>
                </a:solidFill>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qiyshiq</a:t>
            </a:r>
            <a:r>
              <a:rPr lang="en-US" sz="2000" b="1" dirty="0">
                <a:solidFill>
                  <a:srgbClr val="FF0000"/>
                </a:solidFill>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burchakli</a:t>
            </a:r>
            <a:r>
              <a:rPr lang="en-US" sz="2000" b="1"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va</a:t>
            </a:r>
            <a:r>
              <a:rPr lang="en-US" sz="2000" dirty="0">
                <a:solidFill>
                  <a:srgbClr val="0000FF"/>
                </a:solidFill>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to’g’ri</a:t>
            </a:r>
            <a:r>
              <a:rPr lang="en-US" sz="2000" b="1" dirty="0">
                <a:solidFill>
                  <a:srgbClr val="FF0000"/>
                </a:solidFill>
                <a:latin typeface="Times New Roman" pitchFamily="18" charset="0"/>
                <a:cs typeface="Times New Roman" pitchFamily="18" charset="0"/>
              </a:rPr>
              <a:t> </a:t>
            </a:r>
            <a:r>
              <a:rPr lang="en-US" sz="2000" b="1" dirty="0" err="1">
                <a:solidFill>
                  <a:srgbClr val="FF0000"/>
                </a:solidFill>
                <a:latin typeface="Times New Roman" pitchFamily="18" charset="0"/>
                <a:cs typeface="Times New Roman" pitchFamily="18" charset="0"/>
              </a:rPr>
              <a:t>burchakli</a:t>
            </a:r>
            <a:r>
              <a:rPr lang="en-US" sz="2000" b="1"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bo’ladi</a:t>
            </a:r>
            <a:r>
              <a:rPr lang="en-US" sz="2000" dirty="0" smtClean="0">
                <a:solidFill>
                  <a:srgbClr val="0000FF"/>
                </a:solidFill>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pic>
        <p:nvPicPr>
          <p:cNvPr id="6" name="Содержимое 6" descr="Копия (3) img024.jpg"/>
          <p:cNvPicPr>
            <a:picLocks noGrp="1" noChangeAspect="1"/>
          </p:cNvPicPr>
          <p:nvPr>
            <p:ph sz="half" idx="1"/>
          </p:nvPr>
        </p:nvPicPr>
        <p:blipFill>
          <a:blip r:embed="rId2" cstate="print"/>
          <a:stretch>
            <a:fillRect/>
          </a:stretch>
        </p:blipFill>
        <p:spPr>
          <a:xfrm>
            <a:off x="665988" y="642918"/>
            <a:ext cx="3621024" cy="3828288"/>
          </a:xfrm>
        </p:spPr>
      </p:pic>
      <p:sp>
        <p:nvSpPr>
          <p:cNvPr id="4" name="Содержимое 3"/>
          <p:cNvSpPr>
            <a:spLocks noGrp="1"/>
          </p:cNvSpPr>
          <p:nvPr>
            <p:ph sz="half" idx="2"/>
          </p:nvPr>
        </p:nvSpPr>
        <p:spPr>
          <a:xfrm>
            <a:off x="4648200" y="285728"/>
            <a:ext cx="4038600" cy="4525963"/>
          </a:xfrm>
        </p:spPr>
        <p:txBody>
          <a:bodyPr>
            <a:normAutofit lnSpcReduction="10000"/>
          </a:bodyPr>
          <a:lstStyle/>
          <a:p>
            <a:pPr>
              <a:buNone/>
            </a:pPr>
            <a:r>
              <a:rPr lang="en-US" sz="2400" dirty="0">
                <a:solidFill>
                  <a:srgbClr val="0000FF"/>
                </a:solidFill>
                <a:latin typeface="Times New Roman" pitchFamily="18" charset="0"/>
                <a:cs typeface="Times New Roman" pitchFamily="18" charset="0"/>
              </a:rPr>
              <a:t>3</a:t>
            </a:r>
            <a:r>
              <a:rPr lang="en-US" sz="2400" dirty="0" smtClean="0">
                <a:solidFill>
                  <a:srgbClr val="0000FF"/>
                </a:solidFill>
                <a:latin typeface="Times New Roman" pitchFamily="18" charset="0"/>
                <a:cs typeface="Times New Roman" pitchFamily="18" charset="0"/>
              </a:rPr>
              <a:t>-chizmadan </a:t>
            </a:r>
            <a:r>
              <a:rPr lang="en-US" sz="2400" dirty="0" err="1" smtClean="0">
                <a:solidFill>
                  <a:srgbClr val="0000FF"/>
                </a:solidFill>
                <a:latin typeface="Times New Roman" pitchFamily="18" charset="0"/>
                <a:cs typeface="Times New Roman" pitchFamily="18" charset="0"/>
              </a:rPr>
              <a:t>ko’rinib</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turibdiki</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fazodagi</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geometrik</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ob’ekt</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siniq</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chiziqdan</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yoki</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ko’pburchakdan</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iborat</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bo’lsa</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proyeksiyalash</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jarayonida</a:t>
            </a:r>
            <a:r>
              <a:rPr lang="en-US" sz="2400" dirty="0" smtClean="0">
                <a:solidFill>
                  <a:srgbClr val="0000FF"/>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prizma</a:t>
            </a:r>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sirti</a:t>
            </a:r>
            <a:r>
              <a:rPr lang="en-US" sz="2400" dirty="0" smtClean="0">
                <a:solidFill>
                  <a:srgbClr val="FF0000"/>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hosil</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bo’ladi</a:t>
            </a:r>
            <a:r>
              <a:rPr lang="en-US" sz="2400" dirty="0" smtClean="0">
                <a:solidFill>
                  <a:srgbClr val="0000FF"/>
                </a:solidFill>
                <a:latin typeface="Times New Roman" pitchFamily="18" charset="0"/>
                <a:cs typeface="Times New Roman" pitchFamily="18" charset="0"/>
              </a:rPr>
              <a:t>. </a:t>
            </a:r>
          </a:p>
          <a:p>
            <a:pPr>
              <a:buNone/>
            </a:pPr>
            <a:r>
              <a:rPr lang="en-US" sz="2400" dirty="0">
                <a:solidFill>
                  <a:srgbClr val="0000FF"/>
                </a:solidFill>
                <a:latin typeface="Times New Roman" pitchFamily="18" charset="0"/>
                <a:cs typeface="Times New Roman" pitchFamily="18" charset="0"/>
              </a:rPr>
              <a:t>4</a:t>
            </a:r>
            <a:r>
              <a:rPr lang="en-US" sz="2400" dirty="0" smtClean="0">
                <a:solidFill>
                  <a:srgbClr val="0000FF"/>
                </a:solidFill>
                <a:latin typeface="Times New Roman" pitchFamily="18" charset="0"/>
                <a:cs typeface="Times New Roman" pitchFamily="18" charset="0"/>
              </a:rPr>
              <a:t>-chizmadan </a:t>
            </a:r>
            <a:r>
              <a:rPr lang="en-US" sz="2400" dirty="0" err="1" smtClean="0">
                <a:solidFill>
                  <a:srgbClr val="0000FF"/>
                </a:solidFill>
                <a:latin typeface="Times New Roman" pitchFamily="18" charset="0"/>
                <a:cs typeface="Times New Roman" pitchFamily="18" charset="0"/>
              </a:rPr>
              <a:t>ko’rinib</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turibdiki</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fazodagi</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geometrik</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ob’ekt</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egri</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chiziqdan</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iborat</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bo’lsa</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proyeksiyalash</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jarayonida</a:t>
            </a:r>
            <a:r>
              <a:rPr lang="en-US" sz="2400" dirty="0" smtClean="0">
                <a:solidFill>
                  <a:srgbClr val="0000FF"/>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silindr</a:t>
            </a:r>
            <a:r>
              <a:rPr lang="en-US" sz="2400" dirty="0" smtClean="0">
                <a:solidFill>
                  <a:srgbClr val="FF0000"/>
                </a:solidFill>
                <a:latin typeface="Times New Roman" pitchFamily="18" charset="0"/>
                <a:cs typeface="Times New Roman" pitchFamily="18" charset="0"/>
              </a:rPr>
              <a:t> </a:t>
            </a:r>
            <a:r>
              <a:rPr lang="en-US" sz="2400" dirty="0" err="1" smtClean="0">
                <a:solidFill>
                  <a:srgbClr val="FF0000"/>
                </a:solidFill>
                <a:latin typeface="Times New Roman" pitchFamily="18" charset="0"/>
                <a:cs typeface="Times New Roman" pitchFamily="18" charset="0"/>
              </a:rPr>
              <a:t>sirtini</a:t>
            </a:r>
            <a:r>
              <a:rPr lang="en-US" sz="2400" dirty="0" smtClean="0">
                <a:solidFill>
                  <a:srgbClr val="FF0000"/>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hosil</a:t>
            </a:r>
            <a:r>
              <a:rPr lang="en-US" sz="2400" dirty="0" smtClean="0">
                <a:solidFill>
                  <a:srgbClr val="0000FF"/>
                </a:solidFill>
                <a:latin typeface="Times New Roman" pitchFamily="18" charset="0"/>
                <a:cs typeface="Times New Roman" pitchFamily="18" charset="0"/>
              </a:rPr>
              <a:t> </a:t>
            </a:r>
            <a:r>
              <a:rPr lang="en-US" sz="2400" dirty="0" err="1" smtClean="0">
                <a:solidFill>
                  <a:srgbClr val="0000FF"/>
                </a:solidFill>
                <a:latin typeface="Times New Roman" pitchFamily="18" charset="0"/>
                <a:cs typeface="Times New Roman" pitchFamily="18" charset="0"/>
              </a:rPr>
              <a:t>qiladi</a:t>
            </a:r>
            <a:r>
              <a:rPr lang="en-US" sz="2400" dirty="0" smtClean="0">
                <a:solidFill>
                  <a:srgbClr val="0000FF"/>
                </a:solidFill>
                <a:latin typeface="Times New Roman" pitchFamily="18" charset="0"/>
                <a:cs typeface="Times New Roman" pitchFamily="18" charset="0"/>
              </a:rPr>
              <a:t>.</a:t>
            </a:r>
            <a:endParaRPr lang="ru-RU" sz="2400" dirty="0" smtClean="0">
              <a:solidFill>
                <a:srgbClr val="0000FF"/>
              </a:solidFill>
              <a:latin typeface="Times New Roman" pitchFamily="18" charset="0"/>
              <a:cs typeface="Times New Roman" pitchFamily="18" charset="0"/>
            </a:endParaRPr>
          </a:p>
          <a:p>
            <a:pPr>
              <a:buNone/>
            </a:pPr>
            <a:endParaRPr lang="ru-RU" sz="1800" dirty="0">
              <a:latin typeface="Times New Roman" pitchFamily="18" charset="0"/>
              <a:cs typeface="Times New Roman" pitchFamily="18" charset="0"/>
            </a:endParaRPr>
          </a:p>
        </p:txBody>
      </p:sp>
      <p:sp>
        <p:nvSpPr>
          <p:cNvPr id="7" name="TextBox 6"/>
          <p:cNvSpPr txBox="1"/>
          <p:nvPr/>
        </p:nvSpPr>
        <p:spPr>
          <a:xfrm>
            <a:off x="2000232" y="4500570"/>
            <a:ext cx="1643074" cy="369332"/>
          </a:xfrm>
          <a:prstGeom prst="rect">
            <a:avLst/>
          </a:prstGeom>
          <a:noFill/>
        </p:spPr>
        <p:txBody>
          <a:bodyPr wrap="square" rtlCol="0">
            <a:spAutoFit/>
          </a:bodyPr>
          <a:lstStyle/>
          <a:p>
            <a:r>
              <a:rPr lang="en-US" dirty="0" smtClean="0"/>
              <a:t>4-chizma</a:t>
            </a:r>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572148"/>
            <a:ext cx="8229600" cy="1143000"/>
          </a:xfrm>
        </p:spPr>
        <p:txBody>
          <a:bodyPr>
            <a:normAutofit/>
          </a:bodyPr>
          <a:lstStyle/>
          <a:p>
            <a:r>
              <a:rPr lang="en-US" sz="1600" b="1" dirty="0" err="1" smtClean="0">
                <a:solidFill>
                  <a:srgbClr val="0000FF"/>
                </a:solidFill>
                <a:latin typeface="Times New Roman" pitchFamily="18" charset="0"/>
                <a:cs typeface="Times New Roman" pitchFamily="18" charset="0"/>
              </a:rPr>
              <a:t>To’g’ri</a:t>
            </a:r>
            <a:r>
              <a:rPr lang="en-US" sz="1600" b="1" dirty="0" smtClean="0">
                <a:solidFill>
                  <a:srgbClr val="0000FF"/>
                </a:solidFill>
                <a:latin typeface="Times New Roman" pitchFamily="18" charset="0"/>
                <a:cs typeface="Times New Roman" pitchFamily="18" charset="0"/>
              </a:rPr>
              <a:t> </a:t>
            </a:r>
            <a:r>
              <a:rPr lang="en-US" sz="1600" b="1" dirty="0" err="1" smtClean="0">
                <a:solidFill>
                  <a:srgbClr val="0000FF"/>
                </a:solidFill>
                <a:latin typeface="Times New Roman" pitchFamily="18" charset="0"/>
                <a:cs typeface="Times New Roman" pitchFamily="18" charset="0"/>
              </a:rPr>
              <a:t>burchakli</a:t>
            </a:r>
            <a:r>
              <a:rPr lang="en-US" sz="1600" b="1" dirty="0" smtClean="0">
                <a:solidFill>
                  <a:srgbClr val="0000FF"/>
                </a:solidFill>
                <a:latin typeface="Times New Roman" pitchFamily="18" charset="0"/>
                <a:cs typeface="Times New Roman" pitchFamily="18" charset="0"/>
              </a:rPr>
              <a:t> parallel </a:t>
            </a:r>
            <a:r>
              <a:rPr lang="en-US" sz="1600" b="1" dirty="0" err="1" smtClean="0">
                <a:solidFill>
                  <a:srgbClr val="0000FF"/>
                </a:solidFill>
                <a:latin typeface="Times New Roman" pitchFamily="18" charset="0"/>
                <a:cs typeface="Times New Roman" pitchFamily="18" charset="0"/>
              </a:rPr>
              <a:t>proyeksiyalash</a:t>
            </a:r>
            <a:r>
              <a:rPr lang="en-US" sz="1600" b="1" dirty="0" smtClean="0">
                <a:solidFill>
                  <a:srgbClr val="0000FF"/>
                </a:solidFill>
                <a:latin typeface="Times New Roman" pitchFamily="18" charset="0"/>
                <a:cs typeface="Times New Roman" pitchFamily="18" charset="0"/>
              </a:rPr>
              <a:t> </a:t>
            </a:r>
            <a:r>
              <a:rPr lang="en-US" sz="1600" b="1" dirty="0" err="1" smtClean="0">
                <a:solidFill>
                  <a:srgbClr val="0000FF"/>
                </a:solidFill>
                <a:latin typeface="Times New Roman" pitchFamily="18" charset="0"/>
                <a:cs typeface="Times New Roman" pitchFamily="18" charset="0"/>
              </a:rPr>
              <a:t>usuliga</a:t>
            </a:r>
            <a:r>
              <a:rPr lang="en-US" sz="1600" b="1" dirty="0" smtClean="0">
                <a:solidFill>
                  <a:srgbClr val="0000FF"/>
                </a:solidFill>
                <a:latin typeface="Times New Roman" pitchFamily="18" charset="0"/>
                <a:cs typeface="Times New Roman" pitchFamily="18" charset="0"/>
              </a:rPr>
              <a:t> </a:t>
            </a:r>
            <a:r>
              <a:rPr lang="en-US" sz="1600" b="1" dirty="0" err="1">
                <a:solidFill>
                  <a:srgbClr val="0000FF"/>
                </a:solidFill>
                <a:latin typeface="Times New Roman" pitchFamily="18" charset="0"/>
                <a:cs typeface="Times New Roman" pitchFamily="18" charset="0"/>
              </a:rPr>
              <a:t>chizma</a:t>
            </a:r>
            <a:r>
              <a:rPr lang="en-US" sz="1600" b="1" dirty="0">
                <a:solidFill>
                  <a:srgbClr val="0000FF"/>
                </a:solidFill>
                <a:latin typeface="Times New Roman" pitchFamily="18" charset="0"/>
                <a:cs typeface="Times New Roman" pitchFamily="18" charset="0"/>
              </a:rPr>
              <a:t> </a:t>
            </a:r>
            <a:r>
              <a:rPr lang="en-US" sz="1600" b="1" dirty="0" err="1">
                <a:solidFill>
                  <a:srgbClr val="0000FF"/>
                </a:solidFill>
                <a:latin typeface="Times New Roman" pitchFamily="18" charset="0"/>
                <a:cs typeface="Times New Roman" pitchFamily="18" charset="0"/>
              </a:rPr>
              <a:t>geometriya</a:t>
            </a:r>
            <a:r>
              <a:rPr lang="en-US" sz="1600" b="1" dirty="0">
                <a:solidFill>
                  <a:srgbClr val="0000FF"/>
                </a:solidFill>
                <a:latin typeface="Times New Roman" pitchFamily="18" charset="0"/>
                <a:cs typeface="Times New Roman" pitchFamily="18" charset="0"/>
              </a:rPr>
              <a:t> </a:t>
            </a:r>
            <a:r>
              <a:rPr lang="en-US" sz="1600" b="1" dirty="0" err="1">
                <a:solidFill>
                  <a:srgbClr val="0000FF"/>
                </a:solidFill>
                <a:latin typeface="Times New Roman" pitchFamily="18" charset="0"/>
                <a:cs typeface="Times New Roman" pitchFamily="18" charset="0"/>
              </a:rPr>
              <a:t>fanining</a:t>
            </a:r>
            <a:r>
              <a:rPr lang="en-US" sz="1600" b="1" dirty="0">
                <a:solidFill>
                  <a:srgbClr val="0000FF"/>
                </a:solidFill>
                <a:latin typeface="Times New Roman" pitchFamily="18" charset="0"/>
                <a:cs typeface="Times New Roman" pitchFamily="18" charset="0"/>
              </a:rPr>
              <a:t> </a:t>
            </a:r>
            <a:r>
              <a:rPr lang="en-US" sz="1600" b="1" dirty="0" err="1">
                <a:solidFill>
                  <a:srgbClr val="0000FF"/>
                </a:solidFill>
                <a:latin typeface="Times New Roman" pitchFamily="18" charset="0"/>
                <a:cs typeface="Times New Roman" pitchFamily="18" charset="0"/>
              </a:rPr>
              <a:t>asoschisi</a:t>
            </a:r>
            <a:r>
              <a:rPr lang="en-US" sz="1600" b="1" dirty="0">
                <a:solidFill>
                  <a:srgbClr val="0000FF"/>
                </a:solidFill>
                <a:latin typeface="Times New Roman" pitchFamily="18" charset="0"/>
                <a:cs typeface="Times New Roman" pitchFamily="18" charset="0"/>
              </a:rPr>
              <a:t> </a:t>
            </a:r>
            <a:r>
              <a:rPr lang="en-US" sz="1600" b="1" dirty="0" err="1">
                <a:solidFill>
                  <a:srgbClr val="0000FF"/>
                </a:solidFill>
                <a:latin typeface="Times New Roman" pitchFamily="18" charset="0"/>
                <a:cs typeface="Times New Roman" pitchFamily="18" charset="0"/>
              </a:rPr>
              <a:t>fransuz</a:t>
            </a:r>
            <a:r>
              <a:rPr lang="en-US" sz="1600" b="1" dirty="0">
                <a:solidFill>
                  <a:srgbClr val="0000FF"/>
                </a:solidFill>
                <a:latin typeface="Times New Roman" pitchFamily="18" charset="0"/>
                <a:cs typeface="Times New Roman" pitchFamily="18" charset="0"/>
              </a:rPr>
              <a:t> </a:t>
            </a:r>
            <a:r>
              <a:rPr lang="en-US" sz="1600" b="1" dirty="0" err="1">
                <a:solidFill>
                  <a:srgbClr val="0000FF"/>
                </a:solidFill>
                <a:latin typeface="Times New Roman" pitchFamily="18" charset="0"/>
                <a:cs typeface="Times New Roman" pitchFamily="18" charset="0"/>
              </a:rPr>
              <a:t>olimi</a:t>
            </a:r>
            <a:r>
              <a:rPr lang="en-US" sz="1600" b="1" dirty="0">
                <a:solidFill>
                  <a:srgbClr val="0000FF"/>
                </a:solidFill>
                <a:latin typeface="Times New Roman" pitchFamily="18" charset="0"/>
                <a:cs typeface="Times New Roman" pitchFamily="18" charset="0"/>
              </a:rPr>
              <a:t> </a:t>
            </a:r>
            <a:r>
              <a:rPr lang="en-US" sz="1600" b="1" dirty="0" err="1">
                <a:solidFill>
                  <a:srgbClr val="FF0000"/>
                </a:solidFill>
                <a:latin typeface="Times New Roman" pitchFamily="18" charset="0"/>
                <a:cs typeface="Times New Roman" pitchFamily="18" charset="0"/>
              </a:rPr>
              <a:t>Gospar</a:t>
            </a:r>
            <a:r>
              <a:rPr lang="en-US" sz="1600" b="1" dirty="0">
                <a:solidFill>
                  <a:srgbClr val="FF0000"/>
                </a:solidFill>
                <a:latin typeface="Times New Roman" pitchFamily="18" charset="0"/>
                <a:cs typeface="Times New Roman" pitchFamily="18" charset="0"/>
              </a:rPr>
              <a:t> </a:t>
            </a:r>
            <a:r>
              <a:rPr lang="en-US" sz="1600" b="1" dirty="0" err="1">
                <a:solidFill>
                  <a:srgbClr val="FF0000"/>
                </a:solidFill>
                <a:latin typeface="Times New Roman" pitchFamily="18" charset="0"/>
                <a:cs typeface="Times New Roman" pitchFamily="18" charset="0"/>
              </a:rPr>
              <a:t>Monj</a:t>
            </a:r>
            <a:r>
              <a:rPr lang="en-US" sz="1600" b="1" dirty="0">
                <a:solidFill>
                  <a:srgbClr val="0000FF"/>
                </a:solidFill>
                <a:latin typeface="Times New Roman" pitchFamily="18" charset="0"/>
                <a:cs typeface="Times New Roman" pitchFamily="18" charset="0"/>
              </a:rPr>
              <a:t> XVIII </a:t>
            </a:r>
            <a:r>
              <a:rPr lang="en-US" sz="1600" b="1" dirty="0" err="1">
                <a:solidFill>
                  <a:srgbClr val="0000FF"/>
                </a:solidFill>
                <a:latin typeface="Times New Roman" pitchFamily="18" charset="0"/>
                <a:cs typeface="Times New Roman" pitchFamily="18" charset="0"/>
              </a:rPr>
              <a:t>asr</a:t>
            </a:r>
            <a:r>
              <a:rPr lang="en-US" sz="1600" b="1" dirty="0">
                <a:solidFill>
                  <a:srgbClr val="0000FF"/>
                </a:solidFill>
                <a:latin typeface="Times New Roman" pitchFamily="18" charset="0"/>
                <a:cs typeface="Times New Roman" pitchFamily="18" charset="0"/>
              </a:rPr>
              <a:t> </a:t>
            </a:r>
            <a:r>
              <a:rPr lang="en-US" sz="1600" b="1" dirty="0" err="1">
                <a:solidFill>
                  <a:srgbClr val="0000FF"/>
                </a:solidFill>
                <a:latin typeface="Times New Roman" pitchFamily="18" charset="0"/>
                <a:cs typeface="Times New Roman" pitchFamily="18" charset="0"/>
              </a:rPr>
              <a:t>boshida</a:t>
            </a:r>
            <a:r>
              <a:rPr lang="en-US" sz="1600" b="1" dirty="0">
                <a:solidFill>
                  <a:srgbClr val="0000FF"/>
                </a:solidFill>
                <a:latin typeface="Times New Roman" pitchFamily="18" charset="0"/>
                <a:cs typeface="Times New Roman" pitchFamily="18" charset="0"/>
              </a:rPr>
              <a:t> </a:t>
            </a:r>
            <a:r>
              <a:rPr lang="en-US" sz="1600" b="1" dirty="0" err="1">
                <a:solidFill>
                  <a:srgbClr val="0000FF"/>
                </a:solidFill>
                <a:latin typeface="Times New Roman" pitchFamily="18" charset="0"/>
                <a:cs typeface="Times New Roman" pitchFamily="18" charset="0"/>
              </a:rPr>
              <a:t>asos</a:t>
            </a:r>
            <a:r>
              <a:rPr lang="en-US" sz="1600" b="1" dirty="0">
                <a:solidFill>
                  <a:srgbClr val="0000FF"/>
                </a:solidFill>
                <a:latin typeface="Times New Roman" pitchFamily="18" charset="0"/>
                <a:cs typeface="Times New Roman" pitchFamily="18" charset="0"/>
              </a:rPr>
              <a:t> </a:t>
            </a:r>
            <a:r>
              <a:rPr lang="en-US" sz="1600" b="1" dirty="0" err="1">
                <a:solidFill>
                  <a:srgbClr val="0000FF"/>
                </a:solidFill>
                <a:latin typeface="Times New Roman" pitchFamily="18" charset="0"/>
                <a:cs typeface="Times New Roman" pitchFamily="18" charset="0"/>
              </a:rPr>
              <a:t>solgan</a:t>
            </a:r>
            <a:r>
              <a:rPr lang="en-US" sz="1600" b="1" dirty="0">
                <a:solidFill>
                  <a:srgbClr val="0000FF"/>
                </a:solidFill>
                <a:latin typeface="Times New Roman" pitchFamily="18" charset="0"/>
                <a:cs typeface="Times New Roman" pitchFamily="18" charset="0"/>
              </a:rPr>
              <a:t> </a:t>
            </a:r>
            <a:r>
              <a:rPr lang="en-US" sz="1600" b="1" dirty="0" err="1">
                <a:solidFill>
                  <a:srgbClr val="0000FF"/>
                </a:solidFill>
                <a:latin typeface="Times New Roman" pitchFamily="18" charset="0"/>
                <a:cs typeface="Times New Roman" pitchFamily="18" charset="0"/>
              </a:rPr>
              <a:t>va</a:t>
            </a:r>
            <a:r>
              <a:rPr lang="en-US" sz="1600" b="1" dirty="0">
                <a:solidFill>
                  <a:srgbClr val="0000FF"/>
                </a:solidFill>
                <a:latin typeface="Times New Roman" pitchFamily="18" charset="0"/>
                <a:cs typeface="Times New Roman" pitchFamily="18" charset="0"/>
              </a:rPr>
              <a:t> </a:t>
            </a:r>
            <a:r>
              <a:rPr lang="en-US" sz="1600" b="1" dirty="0" err="1">
                <a:solidFill>
                  <a:srgbClr val="0000FF"/>
                </a:solidFill>
                <a:latin typeface="Times New Roman" pitchFamily="18" charset="0"/>
                <a:cs typeface="Times New Roman" pitchFamily="18" charset="0"/>
              </a:rPr>
              <a:t>unga</a:t>
            </a:r>
            <a:r>
              <a:rPr lang="en-US" sz="1600" b="1" dirty="0">
                <a:solidFill>
                  <a:srgbClr val="0000FF"/>
                </a:solidFill>
                <a:latin typeface="Times New Roman" pitchFamily="18" charset="0"/>
                <a:cs typeface="Times New Roman" pitchFamily="18" charset="0"/>
              </a:rPr>
              <a:t> </a:t>
            </a:r>
            <a:r>
              <a:rPr lang="en-US" sz="1600" b="1" dirty="0">
                <a:solidFill>
                  <a:srgbClr val="FF0000"/>
                </a:solidFill>
                <a:latin typeface="Times New Roman" pitchFamily="18" charset="0"/>
                <a:cs typeface="Times New Roman" pitchFamily="18" charset="0"/>
              </a:rPr>
              <a:t>G. </a:t>
            </a:r>
            <a:r>
              <a:rPr lang="en-US" sz="1600" b="1" dirty="0" err="1">
                <a:solidFill>
                  <a:srgbClr val="FF0000"/>
                </a:solidFill>
                <a:latin typeface="Times New Roman" pitchFamily="18" charset="0"/>
                <a:cs typeface="Times New Roman" pitchFamily="18" charset="0"/>
              </a:rPr>
              <a:t>Monj</a:t>
            </a:r>
            <a:r>
              <a:rPr lang="en-US" sz="1600" b="1" dirty="0">
                <a:solidFill>
                  <a:srgbClr val="FF0000"/>
                </a:solidFill>
                <a:latin typeface="Times New Roman" pitchFamily="18" charset="0"/>
                <a:cs typeface="Times New Roman" pitchFamily="18" charset="0"/>
              </a:rPr>
              <a:t> </a:t>
            </a:r>
            <a:r>
              <a:rPr lang="en-US" sz="1600" b="1" dirty="0" err="1">
                <a:solidFill>
                  <a:srgbClr val="FF0000"/>
                </a:solidFill>
                <a:latin typeface="Times New Roman" pitchFamily="18" charset="0"/>
                <a:cs typeface="Times New Roman" pitchFamily="18" charset="0"/>
              </a:rPr>
              <a:t>usuli</a:t>
            </a:r>
            <a:r>
              <a:rPr lang="en-US" sz="1600" b="1" dirty="0">
                <a:solidFill>
                  <a:srgbClr val="0000FF"/>
                </a:solidFill>
                <a:latin typeface="Times New Roman" pitchFamily="18" charset="0"/>
                <a:cs typeface="Times New Roman" pitchFamily="18" charset="0"/>
              </a:rPr>
              <a:t> </a:t>
            </a:r>
            <a:r>
              <a:rPr lang="en-US" sz="1600" b="1" dirty="0" err="1">
                <a:solidFill>
                  <a:srgbClr val="0000FF"/>
                </a:solidFill>
                <a:latin typeface="Times New Roman" pitchFamily="18" charset="0"/>
                <a:cs typeface="Times New Roman" pitchFamily="18" charset="0"/>
              </a:rPr>
              <a:t>deb</a:t>
            </a:r>
            <a:r>
              <a:rPr lang="en-US" sz="1600" b="1" dirty="0">
                <a:solidFill>
                  <a:srgbClr val="0000FF"/>
                </a:solidFill>
                <a:latin typeface="Times New Roman" pitchFamily="18" charset="0"/>
                <a:cs typeface="Times New Roman" pitchFamily="18" charset="0"/>
              </a:rPr>
              <a:t> ham </a:t>
            </a:r>
            <a:r>
              <a:rPr lang="en-US" sz="1600" b="1" dirty="0" err="1">
                <a:solidFill>
                  <a:srgbClr val="0000FF"/>
                </a:solidFill>
                <a:latin typeface="Times New Roman" pitchFamily="18" charset="0"/>
                <a:cs typeface="Times New Roman" pitchFamily="18" charset="0"/>
              </a:rPr>
              <a:t>yuritiladi</a:t>
            </a:r>
            <a:r>
              <a:rPr lang="en-US" sz="1600" b="1" dirty="0" smtClean="0">
                <a:solidFill>
                  <a:srgbClr val="0000FF"/>
                </a:solidFill>
                <a:latin typeface="Times New Roman" pitchFamily="18" charset="0"/>
                <a:cs typeface="Times New Roman" pitchFamily="18" charset="0"/>
              </a:rPr>
              <a:t>.</a:t>
            </a:r>
            <a:br>
              <a:rPr lang="en-US" sz="1600" b="1" dirty="0" smtClean="0">
                <a:solidFill>
                  <a:srgbClr val="0000FF"/>
                </a:solidFill>
                <a:latin typeface="Times New Roman" pitchFamily="18" charset="0"/>
                <a:cs typeface="Times New Roman" pitchFamily="18" charset="0"/>
              </a:rPr>
            </a:br>
            <a:r>
              <a:rPr lang="en-US" sz="1600" b="1" dirty="0" smtClean="0">
                <a:solidFill>
                  <a:srgbClr val="FF0000"/>
                </a:solidFill>
                <a:latin typeface="Times New Roman" pitchFamily="18" charset="0"/>
                <a:cs typeface="Times New Roman" pitchFamily="18" charset="0"/>
              </a:rPr>
              <a:t> </a:t>
            </a:r>
            <a:r>
              <a:rPr lang="en-US" sz="1600" b="1" dirty="0">
                <a:solidFill>
                  <a:srgbClr val="FF0000"/>
                </a:solidFill>
                <a:latin typeface="Times New Roman" pitchFamily="18" charset="0"/>
                <a:cs typeface="Times New Roman" pitchFamily="18" charset="0"/>
              </a:rPr>
              <a:t>Bu </a:t>
            </a:r>
            <a:r>
              <a:rPr lang="en-US" sz="1600" b="1" dirty="0" err="1">
                <a:solidFill>
                  <a:srgbClr val="FF0000"/>
                </a:solidFill>
                <a:latin typeface="Times New Roman" pitchFamily="18" charset="0"/>
                <a:cs typeface="Times New Roman" pitchFamily="18" charset="0"/>
              </a:rPr>
              <a:t>usul</a:t>
            </a:r>
            <a:r>
              <a:rPr lang="en-US" sz="1600" b="1" dirty="0">
                <a:solidFill>
                  <a:srgbClr val="FF0000"/>
                </a:solidFill>
                <a:latin typeface="Times New Roman" pitchFamily="18" charset="0"/>
                <a:cs typeface="Times New Roman" pitchFamily="18" charset="0"/>
              </a:rPr>
              <a:t> </a:t>
            </a:r>
            <a:r>
              <a:rPr lang="en-US" sz="1600" b="1" dirty="0" err="1">
                <a:solidFill>
                  <a:srgbClr val="FF0000"/>
                </a:solidFill>
                <a:latin typeface="Times New Roman" pitchFamily="18" charset="0"/>
                <a:cs typeface="Times New Roman" pitchFamily="18" charset="0"/>
              </a:rPr>
              <a:t>texnikaviy</a:t>
            </a:r>
            <a:r>
              <a:rPr lang="en-US" sz="1600" b="1" dirty="0">
                <a:solidFill>
                  <a:srgbClr val="FF0000"/>
                </a:solidFill>
                <a:latin typeface="Times New Roman" pitchFamily="18" charset="0"/>
                <a:cs typeface="Times New Roman" pitchFamily="18" charset="0"/>
              </a:rPr>
              <a:t> </a:t>
            </a:r>
            <a:r>
              <a:rPr lang="en-US" sz="1600" b="1" dirty="0" err="1">
                <a:solidFill>
                  <a:srgbClr val="FF0000"/>
                </a:solidFill>
                <a:latin typeface="Times New Roman" pitchFamily="18" charset="0"/>
                <a:cs typeface="Times New Roman" pitchFamily="18" charset="0"/>
              </a:rPr>
              <a:t>chizmalarda</a:t>
            </a:r>
            <a:r>
              <a:rPr lang="en-US" sz="1600" b="1" dirty="0">
                <a:solidFill>
                  <a:srgbClr val="FF0000"/>
                </a:solidFill>
                <a:latin typeface="Times New Roman" pitchFamily="18" charset="0"/>
                <a:cs typeface="Times New Roman" pitchFamily="18" charset="0"/>
              </a:rPr>
              <a:t> </a:t>
            </a:r>
            <a:r>
              <a:rPr lang="en-US" sz="1600" b="1" dirty="0" err="1">
                <a:solidFill>
                  <a:srgbClr val="FF0000"/>
                </a:solidFill>
                <a:latin typeface="Times New Roman" pitchFamily="18" charset="0"/>
                <a:cs typeface="Times New Roman" pitchFamily="18" charset="0"/>
              </a:rPr>
              <a:t>tasvirlar</a:t>
            </a:r>
            <a:r>
              <a:rPr lang="en-US" sz="1600" b="1" dirty="0">
                <a:solidFill>
                  <a:srgbClr val="FF0000"/>
                </a:solidFill>
                <a:latin typeface="Times New Roman" pitchFamily="18" charset="0"/>
                <a:cs typeface="Times New Roman" pitchFamily="18" charset="0"/>
              </a:rPr>
              <a:t> </a:t>
            </a:r>
            <a:r>
              <a:rPr lang="en-US" sz="1600" b="1" dirty="0" err="1">
                <a:solidFill>
                  <a:srgbClr val="FF0000"/>
                </a:solidFill>
                <a:latin typeface="Times New Roman" pitchFamily="18" charset="0"/>
                <a:cs typeface="Times New Roman" pitchFamily="18" charset="0"/>
              </a:rPr>
              <a:t>yasashning</a:t>
            </a:r>
            <a:r>
              <a:rPr lang="en-US" sz="1600" b="1" dirty="0">
                <a:solidFill>
                  <a:srgbClr val="FF0000"/>
                </a:solidFill>
                <a:latin typeface="Times New Roman" pitchFamily="18" charset="0"/>
                <a:cs typeface="Times New Roman" pitchFamily="18" charset="0"/>
              </a:rPr>
              <a:t> </a:t>
            </a:r>
            <a:r>
              <a:rPr lang="en-US" sz="1600" b="1" dirty="0" err="1">
                <a:solidFill>
                  <a:srgbClr val="FF0000"/>
                </a:solidFill>
                <a:latin typeface="Times New Roman" pitchFamily="18" charset="0"/>
                <a:cs typeface="Times New Roman" pitchFamily="18" charset="0"/>
              </a:rPr>
              <a:t>asosiy</a:t>
            </a:r>
            <a:r>
              <a:rPr lang="en-US" sz="1600" b="1" dirty="0">
                <a:solidFill>
                  <a:srgbClr val="FF0000"/>
                </a:solidFill>
                <a:latin typeface="Times New Roman" pitchFamily="18" charset="0"/>
                <a:cs typeface="Times New Roman" pitchFamily="18" charset="0"/>
              </a:rPr>
              <a:t> </a:t>
            </a:r>
            <a:r>
              <a:rPr lang="en-US" sz="1600" b="1" dirty="0" err="1">
                <a:solidFill>
                  <a:srgbClr val="FF0000"/>
                </a:solidFill>
                <a:latin typeface="Times New Roman" pitchFamily="18" charset="0"/>
                <a:cs typeface="Times New Roman" pitchFamily="18" charset="0"/>
              </a:rPr>
              <a:t>usuli</a:t>
            </a:r>
            <a:r>
              <a:rPr lang="en-US" sz="1600" b="1" dirty="0">
                <a:solidFill>
                  <a:srgbClr val="FF0000"/>
                </a:solidFill>
                <a:latin typeface="Times New Roman" pitchFamily="18" charset="0"/>
                <a:cs typeface="Times New Roman" pitchFamily="18" charset="0"/>
              </a:rPr>
              <a:t> </a:t>
            </a:r>
            <a:r>
              <a:rPr lang="en-US" sz="1600" b="1" dirty="0" err="1">
                <a:solidFill>
                  <a:srgbClr val="FF0000"/>
                </a:solidFill>
                <a:latin typeface="Times New Roman" pitchFamily="18" charset="0"/>
                <a:cs typeface="Times New Roman" pitchFamily="18" charset="0"/>
              </a:rPr>
              <a:t>hisoblanadi</a:t>
            </a:r>
            <a:r>
              <a:rPr lang="en-US" sz="1600" b="1" dirty="0" smtClean="0">
                <a:solidFill>
                  <a:srgbClr val="FF0000"/>
                </a:solidFill>
                <a:latin typeface="Times New Roman" pitchFamily="18" charset="0"/>
                <a:cs typeface="Times New Roman" pitchFamily="18" charset="0"/>
              </a:rPr>
              <a:t>.</a:t>
            </a:r>
            <a:endParaRPr lang="ru-RU" sz="1600" dirty="0">
              <a:solidFill>
                <a:srgbClr val="FF0000"/>
              </a:solidFill>
              <a:latin typeface="Times New Roman" pitchFamily="18" charset="0"/>
              <a:cs typeface="Times New Roman" pitchFamily="18" charset="0"/>
            </a:endParaRPr>
          </a:p>
        </p:txBody>
      </p:sp>
      <p:sp>
        <p:nvSpPr>
          <p:cNvPr id="3" name="Содержимое 2"/>
          <p:cNvSpPr>
            <a:spLocks noGrp="1"/>
          </p:cNvSpPr>
          <p:nvPr>
            <p:ph sz="half" idx="1"/>
          </p:nvPr>
        </p:nvSpPr>
        <p:spPr>
          <a:xfrm>
            <a:off x="457200" y="71414"/>
            <a:ext cx="4038600" cy="4525963"/>
          </a:xfrm>
        </p:spPr>
        <p:txBody>
          <a:bodyPr>
            <a:normAutofit/>
          </a:bodyPr>
          <a:lstStyle/>
          <a:p>
            <a:pPr algn="ctr">
              <a:buNone/>
            </a:pPr>
            <a:r>
              <a:rPr lang="en-US" sz="2000" b="1" dirty="0" smtClean="0">
                <a:solidFill>
                  <a:srgbClr val="FF0000"/>
                </a:solidFill>
                <a:latin typeface="Times New Roman" pitchFamily="18" charset="0"/>
                <a:cs typeface="Times New Roman" pitchFamily="18" charset="0"/>
              </a:rPr>
              <a:t>1.Qiyshiq </a:t>
            </a:r>
            <a:r>
              <a:rPr lang="en-US" sz="2000" b="1" dirty="0" err="1" smtClean="0">
                <a:solidFill>
                  <a:srgbClr val="FF0000"/>
                </a:solidFill>
                <a:latin typeface="Times New Roman" pitchFamily="18" charset="0"/>
                <a:cs typeface="Times New Roman" pitchFamily="18" charset="0"/>
              </a:rPr>
              <a:t>burchakli</a:t>
            </a:r>
            <a:r>
              <a:rPr lang="en-US" sz="2000" b="1" dirty="0" smtClean="0">
                <a:solidFill>
                  <a:srgbClr val="FF0000"/>
                </a:solidFill>
                <a:latin typeface="Times New Roman" pitchFamily="18" charset="0"/>
                <a:cs typeface="Times New Roman" pitchFamily="18" charset="0"/>
              </a:rPr>
              <a:t> parallel </a:t>
            </a:r>
            <a:r>
              <a:rPr lang="en-US" sz="2000" b="1" dirty="0" err="1" smtClean="0">
                <a:solidFill>
                  <a:srgbClr val="FF0000"/>
                </a:solidFill>
                <a:latin typeface="Times New Roman" pitchFamily="18" charset="0"/>
                <a:cs typeface="Times New Roman" pitchFamily="18" charset="0"/>
              </a:rPr>
              <a:t>proyeksiyalash</a:t>
            </a:r>
            <a:endParaRPr lang="en-US" sz="2000" b="1" dirty="0" smtClean="0">
              <a:solidFill>
                <a:srgbClr val="FF0000"/>
              </a:solidFill>
              <a:latin typeface="Times New Roman" pitchFamily="18" charset="0"/>
              <a:cs typeface="Times New Roman" pitchFamily="18" charset="0"/>
            </a:endParaRPr>
          </a:p>
          <a:p>
            <a:pPr algn="just">
              <a:buNone/>
            </a:pPr>
            <a:r>
              <a:rPr lang="en-US" sz="1600" b="1" dirty="0" err="1" smtClean="0">
                <a:solidFill>
                  <a:srgbClr val="CC00CC"/>
                </a:solidFill>
                <a:latin typeface="Times New Roman" pitchFamily="18" charset="0"/>
                <a:cs typeface="Times New Roman" pitchFamily="18" charset="0"/>
              </a:rPr>
              <a:t>Ta’rif</a:t>
            </a:r>
            <a:r>
              <a:rPr lang="en-US" sz="1600" b="1" dirty="0" smtClean="0">
                <a:solidFill>
                  <a:srgbClr val="CC00CC"/>
                </a:solidFill>
                <a:latin typeface="Times New Roman" pitchFamily="18" charset="0"/>
                <a:cs typeface="Times New Roman" pitchFamily="18" charset="0"/>
              </a:rPr>
              <a:t>:</a:t>
            </a:r>
            <a:r>
              <a:rPr lang="en-US" sz="1600" b="1" dirty="0">
                <a:solidFill>
                  <a:srgbClr val="0000FF"/>
                </a:solidFill>
                <a:latin typeface="Times New Roman" pitchFamily="18" charset="0"/>
                <a:cs typeface="Times New Roman" pitchFamily="18" charset="0"/>
              </a:rPr>
              <a:t> </a:t>
            </a:r>
            <a:r>
              <a:rPr lang="en-US" sz="1600" b="1" i="1" dirty="0" smtClean="0">
                <a:solidFill>
                  <a:srgbClr val="0000FF"/>
                </a:solidFill>
                <a:latin typeface="Times New Roman" pitchFamily="18" charset="0"/>
                <a:cs typeface="Times New Roman" pitchFamily="18" charset="0"/>
              </a:rPr>
              <a:t>Agar </a:t>
            </a:r>
            <a:r>
              <a:rPr lang="en-US" sz="1600" b="1" i="1" dirty="0" err="1" smtClean="0">
                <a:solidFill>
                  <a:srgbClr val="0000FF"/>
                </a:solidFill>
                <a:latin typeface="Times New Roman" pitchFamily="18" charset="0"/>
                <a:cs typeface="Times New Roman" pitchFamily="18" charset="0"/>
              </a:rPr>
              <a:t>proyeksiyalash</a:t>
            </a:r>
            <a:r>
              <a:rPr lang="en-US" sz="1600" b="1" i="1" dirty="0" smtClean="0">
                <a:solidFill>
                  <a:srgbClr val="0000FF"/>
                </a:solidFill>
                <a:latin typeface="Times New Roman" pitchFamily="18" charset="0"/>
                <a:cs typeface="Times New Roman" pitchFamily="18" charset="0"/>
              </a:rPr>
              <a:t> </a:t>
            </a:r>
            <a:r>
              <a:rPr lang="en-US" sz="1600" b="1" i="1" dirty="0" err="1" smtClean="0">
                <a:solidFill>
                  <a:srgbClr val="0000FF"/>
                </a:solidFill>
                <a:latin typeface="Times New Roman" pitchFamily="18" charset="0"/>
                <a:cs typeface="Times New Roman" pitchFamily="18" charset="0"/>
              </a:rPr>
              <a:t>yo’nalishi</a:t>
            </a:r>
            <a:r>
              <a:rPr lang="en-US" sz="1600" b="1" i="1" dirty="0" smtClean="0">
                <a:solidFill>
                  <a:srgbClr val="0000FF"/>
                </a:solidFill>
                <a:latin typeface="Times New Roman" pitchFamily="18" charset="0"/>
                <a:cs typeface="Times New Roman" pitchFamily="18" charset="0"/>
              </a:rPr>
              <a:t> </a:t>
            </a:r>
            <a:r>
              <a:rPr lang="en-US" sz="1600" b="1" i="1" dirty="0" err="1" smtClean="0">
                <a:solidFill>
                  <a:srgbClr val="0000FF"/>
                </a:solidFill>
                <a:latin typeface="Times New Roman" pitchFamily="18" charset="0"/>
                <a:cs typeface="Times New Roman" pitchFamily="18" charset="0"/>
              </a:rPr>
              <a:t>proyeksiyalar</a:t>
            </a:r>
            <a:r>
              <a:rPr lang="en-US" sz="1600" b="1" i="1" dirty="0" smtClean="0">
                <a:solidFill>
                  <a:srgbClr val="0000FF"/>
                </a:solidFill>
                <a:latin typeface="Times New Roman" pitchFamily="18" charset="0"/>
                <a:cs typeface="Times New Roman" pitchFamily="18" charset="0"/>
              </a:rPr>
              <a:t> </a:t>
            </a:r>
            <a:r>
              <a:rPr lang="en-US" sz="1600" b="1" i="1" dirty="0" err="1" smtClean="0">
                <a:solidFill>
                  <a:srgbClr val="0000FF"/>
                </a:solidFill>
                <a:latin typeface="Times New Roman" pitchFamily="18" charset="0"/>
                <a:cs typeface="Times New Roman" pitchFamily="18" charset="0"/>
              </a:rPr>
              <a:t>tekisligi</a:t>
            </a:r>
            <a:r>
              <a:rPr lang="en-US" sz="1600" b="1" i="1" dirty="0" smtClean="0">
                <a:solidFill>
                  <a:srgbClr val="0000FF"/>
                </a:solidFill>
                <a:latin typeface="Times New Roman" pitchFamily="18" charset="0"/>
                <a:cs typeface="Times New Roman" pitchFamily="18" charset="0"/>
              </a:rPr>
              <a:t> </a:t>
            </a:r>
            <a:r>
              <a:rPr lang="en-US" sz="1600" b="1" i="1" dirty="0" err="1" smtClean="0">
                <a:solidFill>
                  <a:srgbClr val="0000FF"/>
                </a:solidFill>
                <a:latin typeface="Times New Roman" pitchFamily="18" charset="0"/>
                <a:cs typeface="Times New Roman" pitchFamily="18" charset="0"/>
              </a:rPr>
              <a:t>bilan</a:t>
            </a:r>
            <a:r>
              <a:rPr lang="en-US" sz="1600" b="1" i="1" dirty="0" smtClean="0">
                <a:solidFill>
                  <a:srgbClr val="0000FF"/>
                </a:solidFill>
                <a:latin typeface="Times New Roman" pitchFamily="18" charset="0"/>
                <a:cs typeface="Times New Roman" pitchFamily="18" charset="0"/>
              </a:rPr>
              <a:t> </a:t>
            </a:r>
            <a:r>
              <a:rPr lang="en-US" sz="1600" b="1" i="1" dirty="0" err="1" smtClean="0">
                <a:solidFill>
                  <a:srgbClr val="0000FF"/>
                </a:solidFill>
                <a:latin typeface="Times New Roman" pitchFamily="18" charset="0"/>
                <a:cs typeface="Times New Roman" pitchFamily="18" charset="0"/>
              </a:rPr>
              <a:t>o’tkir</a:t>
            </a:r>
            <a:r>
              <a:rPr lang="en-US" sz="1600" b="1" i="1" dirty="0" smtClean="0">
                <a:solidFill>
                  <a:srgbClr val="0000FF"/>
                </a:solidFill>
                <a:latin typeface="Times New Roman" pitchFamily="18" charset="0"/>
                <a:cs typeface="Times New Roman" pitchFamily="18" charset="0"/>
              </a:rPr>
              <a:t> </a:t>
            </a:r>
            <a:r>
              <a:rPr lang="en-US" sz="1600" b="1" i="1" dirty="0" err="1" smtClean="0">
                <a:solidFill>
                  <a:srgbClr val="0000FF"/>
                </a:solidFill>
                <a:latin typeface="Times New Roman" pitchFamily="18" charset="0"/>
                <a:cs typeface="Times New Roman" pitchFamily="18" charset="0"/>
              </a:rPr>
              <a:t>burchak</a:t>
            </a:r>
            <a:r>
              <a:rPr lang="en-US" sz="1600" b="1" i="1" dirty="0" smtClean="0">
                <a:solidFill>
                  <a:srgbClr val="0000FF"/>
                </a:solidFill>
                <a:latin typeface="Times New Roman" pitchFamily="18" charset="0"/>
                <a:cs typeface="Times New Roman" pitchFamily="18" charset="0"/>
              </a:rPr>
              <a:t> </a:t>
            </a:r>
            <a:r>
              <a:rPr lang="en-US" sz="1600" b="1" i="1" dirty="0" err="1" smtClean="0">
                <a:solidFill>
                  <a:srgbClr val="0000FF"/>
                </a:solidFill>
                <a:latin typeface="Times New Roman" pitchFamily="18" charset="0"/>
                <a:cs typeface="Times New Roman" pitchFamily="18" charset="0"/>
              </a:rPr>
              <a:t>tashkil</a:t>
            </a:r>
            <a:r>
              <a:rPr lang="en-US" sz="1600" b="1" i="1" dirty="0" smtClean="0">
                <a:solidFill>
                  <a:srgbClr val="0000FF"/>
                </a:solidFill>
                <a:latin typeface="Times New Roman" pitchFamily="18" charset="0"/>
                <a:cs typeface="Times New Roman" pitchFamily="18" charset="0"/>
              </a:rPr>
              <a:t> </a:t>
            </a:r>
            <a:r>
              <a:rPr lang="en-US" sz="1600" b="1" i="1" dirty="0" err="1" smtClean="0">
                <a:solidFill>
                  <a:srgbClr val="0000FF"/>
                </a:solidFill>
                <a:latin typeface="Times New Roman" pitchFamily="18" charset="0"/>
                <a:cs typeface="Times New Roman" pitchFamily="18" charset="0"/>
              </a:rPr>
              <a:t>qilsa</a:t>
            </a:r>
            <a:r>
              <a:rPr lang="en-US" sz="1600" b="1" i="1" dirty="0" smtClean="0">
                <a:solidFill>
                  <a:srgbClr val="0000FF"/>
                </a:solidFill>
                <a:latin typeface="Times New Roman" pitchFamily="18" charset="0"/>
                <a:cs typeface="Times New Roman" pitchFamily="18" charset="0"/>
              </a:rPr>
              <a:t>, u </a:t>
            </a:r>
            <a:r>
              <a:rPr lang="en-US" sz="1600" b="1" i="1" dirty="0" err="1" smtClean="0">
                <a:solidFill>
                  <a:srgbClr val="0000FF"/>
                </a:solidFill>
                <a:latin typeface="Times New Roman" pitchFamily="18" charset="0"/>
                <a:cs typeface="Times New Roman" pitchFamily="18" charset="0"/>
              </a:rPr>
              <a:t>holda</a:t>
            </a:r>
            <a:r>
              <a:rPr lang="en-US" sz="1600" b="1" i="1" dirty="0" smtClean="0">
                <a:solidFill>
                  <a:srgbClr val="0000FF"/>
                </a:solidFill>
                <a:latin typeface="Times New Roman" pitchFamily="18" charset="0"/>
                <a:cs typeface="Times New Roman" pitchFamily="18" charset="0"/>
              </a:rPr>
              <a:t>, </a:t>
            </a:r>
            <a:r>
              <a:rPr lang="en-US" sz="1600" b="1" i="1" dirty="0" err="1" smtClean="0">
                <a:solidFill>
                  <a:srgbClr val="0000FF"/>
                </a:solidFill>
                <a:latin typeface="Times New Roman" pitchFamily="18" charset="0"/>
                <a:cs typeface="Times New Roman" pitchFamily="18" charset="0"/>
              </a:rPr>
              <a:t>bunday</a:t>
            </a:r>
            <a:r>
              <a:rPr lang="en-US" sz="1600" b="1" i="1" dirty="0" smtClean="0">
                <a:solidFill>
                  <a:srgbClr val="0000FF"/>
                </a:solidFill>
                <a:latin typeface="Times New Roman" pitchFamily="18" charset="0"/>
                <a:cs typeface="Times New Roman" pitchFamily="18" charset="0"/>
              </a:rPr>
              <a:t> parallel </a:t>
            </a:r>
            <a:r>
              <a:rPr lang="en-US" sz="1600" b="1" i="1" dirty="0" err="1" smtClean="0">
                <a:solidFill>
                  <a:srgbClr val="0000FF"/>
                </a:solidFill>
                <a:latin typeface="Times New Roman" pitchFamily="18" charset="0"/>
                <a:cs typeface="Times New Roman" pitchFamily="18" charset="0"/>
              </a:rPr>
              <a:t>proyeksiyalash</a:t>
            </a:r>
            <a:r>
              <a:rPr lang="en-US" sz="1600" b="1" i="1" dirty="0" smtClean="0">
                <a:solidFill>
                  <a:srgbClr val="0000FF"/>
                </a:solidFill>
                <a:latin typeface="Times New Roman" pitchFamily="18" charset="0"/>
                <a:cs typeface="Times New Roman" pitchFamily="18" charset="0"/>
              </a:rPr>
              <a:t> </a:t>
            </a:r>
            <a:r>
              <a:rPr lang="en-US" sz="1600" b="1" i="1" dirty="0" err="1" smtClean="0">
                <a:solidFill>
                  <a:srgbClr val="FF0000"/>
                </a:solidFill>
                <a:latin typeface="Times New Roman" pitchFamily="18" charset="0"/>
                <a:cs typeface="Times New Roman" pitchFamily="18" charset="0"/>
              </a:rPr>
              <a:t>qiyshiq</a:t>
            </a:r>
            <a:r>
              <a:rPr lang="en-US" sz="1600" b="1" i="1" dirty="0" smtClean="0">
                <a:solidFill>
                  <a:srgbClr val="FF0000"/>
                </a:solidFill>
                <a:latin typeface="Times New Roman" pitchFamily="18" charset="0"/>
                <a:cs typeface="Times New Roman" pitchFamily="18" charset="0"/>
              </a:rPr>
              <a:t> </a:t>
            </a:r>
            <a:r>
              <a:rPr lang="en-US" sz="1600" b="1" i="1" dirty="0" err="1" smtClean="0">
                <a:solidFill>
                  <a:srgbClr val="FF0000"/>
                </a:solidFill>
                <a:latin typeface="Times New Roman" pitchFamily="18" charset="0"/>
                <a:cs typeface="Times New Roman" pitchFamily="18" charset="0"/>
              </a:rPr>
              <a:t>burchakli</a:t>
            </a:r>
            <a:r>
              <a:rPr lang="en-US" sz="1600" b="1" i="1" dirty="0" smtClean="0">
                <a:solidFill>
                  <a:srgbClr val="FF0000"/>
                </a:solidFill>
                <a:latin typeface="Times New Roman" pitchFamily="18" charset="0"/>
                <a:cs typeface="Times New Roman" pitchFamily="18" charset="0"/>
              </a:rPr>
              <a:t> </a:t>
            </a:r>
            <a:r>
              <a:rPr lang="en-US" sz="1600" b="1" i="1" dirty="0" err="1" smtClean="0">
                <a:solidFill>
                  <a:srgbClr val="0000FF"/>
                </a:solidFill>
                <a:latin typeface="Times New Roman" pitchFamily="18" charset="0"/>
                <a:cs typeface="Times New Roman" pitchFamily="18" charset="0"/>
              </a:rPr>
              <a:t>proyeksiyalash</a:t>
            </a:r>
            <a:r>
              <a:rPr lang="en-US" sz="1600" b="1" i="1" dirty="0" smtClean="0">
                <a:solidFill>
                  <a:srgbClr val="0000FF"/>
                </a:solidFill>
                <a:latin typeface="Times New Roman" pitchFamily="18" charset="0"/>
                <a:cs typeface="Times New Roman" pitchFamily="18" charset="0"/>
              </a:rPr>
              <a:t> </a:t>
            </a:r>
            <a:r>
              <a:rPr lang="en-US" sz="1600" b="1" i="1" dirty="0" err="1" smtClean="0">
                <a:solidFill>
                  <a:srgbClr val="0000FF"/>
                </a:solidFill>
                <a:latin typeface="Times New Roman" pitchFamily="18" charset="0"/>
                <a:cs typeface="Times New Roman" pitchFamily="18" charset="0"/>
              </a:rPr>
              <a:t>deb</a:t>
            </a:r>
            <a:r>
              <a:rPr lang="en-US" sz="1600" b="1" i="1" dirty="0" smtClean="0">
                <a:solidFill>
                  <a:srgbClr val="0000FF"/>
                </a:solidFill>
                <a:latin typeface="Times New Roman" pitchFamily="18" charset="0"/>
                <a:cs typeface="Times New Roman" pitchFamily="18" charset="0"/>
              </a:rPr>
              <a:t> </a:t>
            </a:r>
            <a:r>
              <a:rPr lang="en-US" sz="1600" b="1" i="1" dirty="0" err="1" smtClean="0">
                <a:solidFill>
                  <a:srgbClr val="0000FF"/>
                </a:solidFill>
                <a:latin typeface="Times New Roman" pitchFamily="18" charset="0"/>
                <a:cs typeface="Times New Roman" pitchFamily="18" charset="0"/>
              </a:rPr>
              <a:t>ataladi</a:t>
            </a:r>
            <a:r>
              <a:rPr lang="en-US" sz="1600" b="1" i="1" dirty="0" smtClean="0">
                <a:solidFill>
                  <a:srgbClr val="0000FF"/>
                </a:solidFill>
                <a:latin typeface="Times New Roman" pitchFamily="18" charset="0"/>
                <a:cs typeface="Times New Roman" pitchFamily="18" charset="0"/>
              </a:rPr>
              <a:t> </a:t>
            </a:r>
          </a:p>
          <a:p>
            <a:pPr algn="just">
              <a:buNone/>
            </a:pPr>
            <a:endParaRPr lang="en-US" sz="1600" b="1" i="1" dirty="0" smtClean="0">
              <a:solidFill>
                <a:srgbClr val="0000FF"/>
              </a:solidFill>
              <a:latin typeface="Times New Roman" pitchFamily="18" charset="0"/>
              <a:cs typeface="Times New Roman" pitchFamily="18" charset="0"/>
            </a:endParaRPr>
          </a:p>
          <a:p>
            <a:pPr algn="just">
              <a:buNone/>
            </a:pPr>
            <a:endParaRPr lang="en-US" sz="1600" b="1" i="1" dirty="0" smtClean="0">
              <a:solidFill>
                <a:srgbClr val="0000FF"/>
              </a:solidFill>
              <a:latin typeface="Times New Roman" pitchFamily="18" charset="0"/>
              <a:cs typeface="Times New Roman" pitchFamily="18" charset="0"/>
            </a:endParaRPr>
          </a:p>
          <a:p>
            <a:pPr>
              <a:buNone/>
            </a:pPr>
            <a:endParaRPr lang="ru-RU" sz="2000" dirty="0">
              <a:latin typeface="Times New Roman" pitchFamily="18" charset="0"/>
              <a:cs typeface="Times New Roman" pitchFamily="18" charset="0"/>
            </a:endParaRPr>
          </a:p>
        </p:txBody>
      </p:sp>
      <p:sp>
        <p:nvSpPr>
          <p:cNvPr id="4" name="Содержимое 3"/>
          <p:cNvSpPr>
            <a:spLocks noGrp="1"/>
          </p:cNvSpPr>
          <p:nvPr>
            <p:ph sz="half" idx="2"/>
          </p:nvPr>
        </p:nvSpPr>
        <p:spPr>
          <a:xfrm>
            <a:off x="4648200" y="71414"/>
            <a:ext cx="4038600" cy="4525963"/>
          </a:xfrm>
        </p:spPr>
        <p:txBody>
          <a:bodyPr>
            <a:normAutofit/>
          </a:bodyPr>
          <a:lstStyle/>
          <a:p>
            <a:pPr algn="ctr">
              <a:buNone/>
            </a:pPr>
            <a:r>
              <a:rPr lang="en-US" sz="2000" b="1" dirty="0" smtClean="0">
                <a:solidFill>
                  <a:srgbClr val="FF0000"/>
                </a:solidFill>
                <a:latin typeface="Times New Roman" pitchFamily="18" charset="0"/>
                <a:cs typeface="Times New Roman" pitchFamily="18" charset="0"/>
              </a:rPr>
              <a:t>2.To’g’ri </a:t>
            </a:r>
            <a:r>
              <a:rPr lang="en-US" sz="2000" b="1" dirty="0" err="1" smtClean="0">
                <a:solidFill>
                  <a:srgbClr val="FF0000"/>
                </a:solidFill>
                <a:latin typeface="Times New Roman" pitchFamily="18" charset="0"/>
                <a:cs typeface="Times New Roman" pitchFamily="18" charset="0"/>
              </a:rPr>
              <a:t>burchakli</a:t>
            </a:r>
            <a:r>
              <a:rPr lang="en-US" sz="2000" b="1" dirty="0" smtClean="0">
                <a:solidFill>
                  <a:srgbClr val="FF0000"/>
                </a:solidFill>
                <a:latin typeface="Times New Roman" pitchFamily="18" charset="0"/>
                <a:cs typeface="Times New Roman" pitchFamily="18" charset="0"/>
              </a:rPr>
              <a:t> parallel </a:t>
            </a:r>
            <a:r>
              <a:rPr lang="en-US" sz="2000" b="1" dirty="0" err="1" smtClean="0">
                <a:solidFill>
                  <a:srgbClr val="FF0000"/>
                </a:solidFill>
                <a:latin typeface="Times New Roman" pitchFamily="18" charset="0"/>
                <a:cs typeface="Times New Roman" pitchFamily="18" charset="0"/>
              </a:rPr>
              <a:t>proyeksiyalash</a:t>
            </a:r>
            <a:endParaRPr lang="en-US" sz="2000" b="1" dirty="0" smtClean="0">
              <a:solidFill>
                <a:srgbClr val="FF0000"/>
              </a:solidFill>
              <a:latin typeface="Times New Roman" pitchFamily="18" charset="0"/>
              <a:cs typeface="Times New Roman" pitchFamily="18" charset="0"/>
            </a:endParaRPr>
          </a:p>
          <a:p>
            <a:pPr algn="just">
              <a:buNone/>
            </a:pPr>
            <a:r>
              <a:rPr lang="en-US" sz="1600" b="1" dirty="0" err="1" smtClean="0">
                <a:solidFill>
                  <a:srgbClr val="CC00CC"/>
                </a:solidFill>
                <a:latin typeface="Times New Roman" pitchFamily="18" charset="0"/>
                <a:cs typeface="Times New Roman" pitchFamily="18" charset="0"/>
              </a:rPr>
              <a:t>Ta’rif</a:t>
            </a:r>
            <a:r>
              <a:rPr lang="en-US" sz="1600" b="1" dirty="0" smtClean="0">
                <a:solidFill>
                  <a:srgbClr val="CC00CC"/>
                </a:solidFill>
                <a:latin typeface="Times New Roman" pitchFamily="18" charset="0"/>
                <a:cs typeface="Times New Roman" pitchFamily="18" charset="0"/>
              </a:rPr>
              <a:t>: </a:t>
            </a:r>
            <a:r>
              <a:rPr lang="en-US" sz="1600" b="1" i="1" dirty="0" smtClean="0">
                <a:solidFill>
                  <a:srgbClr val="0000FF"/>
                </a:solidFill>
                <a:latin typeface="Times New Roman" pitchFamily="18" charset="0"/>
                <a:cs typeface="Times New Roman" pitchFamily="18" charset="0"/>
              </a:rPr>
              <a:t>Agar </a:t>
            </a:r>
            <a:r>
              <a:rPr lang="en-US" sz="1600" b="1" i="1" dirty="0" err="1">
                <a:solidFill>
                  <a:srgbClr val="0000FF"/>
                </a:solidFill>
                <a:latin typeface="Times New Roman" pitchFamily="18" charset="0"/>
                <a:cs typeface="Times New Roman" pitchFamily="18" charset="0"/>
              </a:rPr>
              <a:t>proyeksiyalash</a:t>
            </a:r>
            <a:r>
              <a:rPr lang="en-US" sz="1600" b="1" i="1" dirty="0">
                <a:solidFill>
                  <a:srgbClr val="0000FF"/>
                </a:solidFill>
                <a:latin typeface="Times New Roman" pitchFamily="18" charset="0"/>
                <a:cs typeface="Times New Roman" pitchFamily="18" charset="0"/>
              </a:rPr>
              <a:t> </a:t>
            </a:r>
            <a:r>
              <a:rPr lang="en-US" sz="1600" b="1" i="1" dirty="0" err="1">
                <a:solidFill>
                  <a:srgbClr val="0000FF"/>
                </a:solidFill>
                <a:latin typeface="Times New Roman" pitchFamily="18" charset="0"/>
                <a:cs typeface="Times New Roman" pitchFamily="18" charset="0"/>
              </a:rPr>
              <a:t>yo’nalishi</a:t>
            </a:r>
            <a:r>
              <a:rPr lang="en-US" sz="1600" b="1" i="1" dirty="0">
                <a:solidFill>
                  <a:srgbClr val="0000FF"/>
                </a:solidFill>
                <a:latin typeface="Times New Roman" pitchFamily="18" charset="0"/>
                <a:cs typeface="Times New Roman" pitchFamily="18" charset="0"/>
              </a:rPr>
              <a:t> </a:t>
            </a:r>
            <a:r>
              <a:rPr lang="en-US" sz="1600" b="1" i="1" dirty="0" err="1">
                <a:solidFill>
                  <a:srgbClr val="0000FF"/>
                </a:solidFill>
                <a:latin typeface="Times New Roman" pitchFamily="18" charset="0"/>
                <a:cs typeface="Times New Roman" pitchFamily="18" charset="0"/>
              </a:rPr>
              <a:t>proyeksiyalar</a:t>
            </a:r>
            <a:r>
              <a:rPr lang="en-US" sz="1600" b="1" i="1" dirty="0">
                <a:solidFill>
                  <a:srgbClr val="0000FF"/>
                </a:solidFill>
                <a:latin typeface="Times New Roman" pitchFamily="18" charset="0"/>
                <a:cs typeface="Times New Roman" pitchFamily="18" charset="0"/>
              </a:rPr>
              <a:t> </a:t>
            </a:r>
            <a:r>
              <a:rPr lang="en-US" sz="1600" b="1" i="1" dirty="0" err="1">
                <a:solidFill>
                  <a:srgbClr val="0000FF"/>
                </a:solidFill>
                <a:latin typeface="Times New Roman" pitchFamily="18" charset="0"/>
                <a:cs typeface="Times New Roman" pitchFamily="18" charset="0"/>
              </a:rPr>
              <a:t>tekisligi</a:t>
            </a:r>
            <a:r>
              <a:rPr lang="en-US" sz="1600" b="1" i="1" dirty="0">
                <a:solidFill>
                  <a:srgbClr val="0000FF"/>
                </a:solidFill>
                <a:latin typeface="Times New Roman" pitchFamily="18" charset="0"/>
                <a:cs typeface="Times New Roman" pitchFamily="18" charset="0"/>
              </a:rPr>
              <a:t> </a:t>
            </a:r>
            <a:r>
              <a:rPr lang="en-US" sz="1600" b="1" i="1" dirty="0" err="1">
                <a:solidFill>
                  <a:srgbClr val="0000FF"/>
                </a:solidFill>
                <a:latin typeface="Times New Roman" pitchFamily="18" charset="0"/>
                <a:cs typeface="Times New Roman" pitchFamily="18" charset="0"/>
              </a:rPr>
              <a:t>bilan</a:t>
            </a:r>
            <a:r>
              <a:rPr lang="en-US" sz="1600" b="1" i="1" dirty="0">
                <a:solidFill>
                  <a:srgbClr val="0000FF"/>
                </a:solidFill>
                <a:latin typeface="Times New Roman" pitchFamily="18" charset="0"/>
                <a:cs typeface="Times New Roman" pitchFamily="18" charset="0"/>
              </a:rPr>
              <a:t> </a:t>
            </a:r>
            <a:r>
              <a:rPr lang="en-US" sz="1600" b="1" i="1" dirty="0" err="1">
                <a:solidFill>
                  <a:srgbClr val="0000FF"/>
                </a:solidFill>
                <a:latin typeface="Times New Roman" pitchFamily="18" charset="0"/>
                <a:cs typeface="Times New Roman" pitchFamily="18" charset="0"/>
              </a:rPr>
              <a:t>to’g’ri</a:t>
            </a:r>
            <a:r>
              <a:rPr lang="en-US" sz="1600" b="1" i="1" dirty="0">
                <a:solidFill>
                  <a:srgbClr val="0000FF"/>
                </a:solidFill>
                <a:latin typeface="Times New Roman" pitchFamily="18" charset="0"/>
                <a:cs typeface="Times New Roman" pitchFamily="18" charset="0"/>
              </a:rPr>
              <a:t> </a:t>
            </a:r>
            <a:r>
              <a:rPr lang="en-US" sz="1600" b="1" i="1" dirty="0" err="1">
                <a:solidFill>
                  <a:srgbClr val="0000FF"/>
                </a:solidFill>
                <a:latin typeface="Times New Roman" pitchFamily="18" charset="0"/>
                <a:cs typeface="Times New Roman" pitchFamily="18" charset="0"/>
              </a:rPr>
              <a:t>burchak</a:t>
            </a:r>
            <a:r>
              <a:rPr lang="en-US" sz="1600" b="1" i="1" dirty="0">
                <a:solidFill>
                  <a:srgbClr val="0000FF"/>
                </a:solidFill>
                <a:latin typeface="Times New Roman" pitchFamily="18" charset="0"/>
                <a:cs typeface="Times New Roman" pitchFamily="18" charset="0"/>
              </a:rPr>
              <a:t> </a:t>
            </a:r>
            <a:r>
              <a:rPr lang="en-US" sz="1600" b="1" i="1" dirty="0" err="1">
                <a:solidFill>
                  <a:srgbClr val="0000FF"/>
                </a:solidFill>
                <a:latin typeface="Times New Roman" pitchFamily="18" charset="0"/>
                <a:cs typeface="Times New Roman" pitchFamily="18" charset="0"/>
              </a:rPr>
              <a:t>hosil</a:t>
            </a:r>
            <a:r>
              <a:rPr lang="en-US" sz="1600" b="1" i="1" dirty="0">
                <a:solidFill>
                  <a:srgbClr val="0000FF"/>
                </a:solidFill>
                <a:latin typeface="Times New Roman" pitchFamily="18" charset="0"/>
                <a:cs typeface="Times New Roman" pitchFamily="18" charset="0"/>
              </a:rPr>
              <a:t> </a:t>
            </a:r>
            <a:r>
              <a:rPr lang="en-US" sz="1600" b="1" i="1" dirty="0" err="1">
                <a:solidFill>
                  <a:srgbClr val="0000FF"/>
                </a:solidFill>
                <a:latin typeface="Times New Roman" pitchFamily="18" charset="0"/>
                <a:cs typeface="Times New Roman" pitchFamily="18" charset="0"/>
              </a:rPr>
              <a:t>qilsa</a:t>
            </a:r>
            <a:r>
              <a:rPr lang="en-US" sz="1600" b="1" i="1" dirty="0">
                <a:solidFill>
                  <a:srgbClr val="0000FF"/>
                </a:solidFill>
                <a:latin typeface="Times New Roman" pitchFamily="18" charset="0"/>
                <a:cs typeface="Times New Roman" pitchFamily="18" charset="0"/>
              </a:rPr>
              <a:t>, u </a:t>
            </a:r>
            <a:r>
              <a:rPr lang="en-US" sz="1600" b="1" i="1" dirty="0" err="1">
                <a:solidFill>
                  <a:srgbClr val="0000FF"/>
                </a:solidFill>
                <a:latin typeface="Times New Roman" pitchFamily="18" charset="0"/>
                <a:cs typeface="Times New Roman" pitchFamily="18" charset="0"/>
              </a:rPr>
              <a:t>holda</a:t>
            </a:r>
            <a:r>
              <a:rPr lang="en-US" sz="1600" b="1" i="1" dirty="0">
                <a:solidFill>
                  <a:srgbClr val="0000FF"/>
                </a:solidFill>
                <a:latin typeface="Times New Roman" pitchFamily="18" charset="0"/>
                <a:cs typeface="Times New Roman" pitchFamily="18" charset="0"/>
              </a:rPr>
              <a:t>, </a:t>
            </a:r>
            <a:r>
              <a:rPr lang="en-US" sz="1600" b="1" i="1" dirty="0" err="1">
                <a:solidFill>
                  <a:srgbClr val="0000FF"/>
                </a:solidFill>
                <a:latin typeface="Times New Roman" pitchFamily="18" charset="0"/>
                <a:cs typeface="Times New Roman" pitchFamily="18" charset="0"/>
              </a:rPr>
              <a:t>bunday</a:t>
            </a:r>
            <a:r>
              <a:rPr lang="en-US" sz="1600" b="1" i="1" dirty="0">
                <a:solidFill>
                  <a:srgbClr val="0000FF"/>
                </a:solidFill>
                <a:latin typeface="Times New Roman" pitchFamily="18" charset="0"/>
                <a:cs typeface="Times New Roman" pitchFamily="18" charset="0"/>
              </a:rPr>
              <a:t> parallel </a:t>
            </a:r>
            <a:r>
              <a:rPr lang="en-US" sz="1600" b="1" i="1" dirty="0" err="1">
                <a:solidFill>
                  <a:srgbClr val="0000FF"/>
                </a:solidFill>
                <a:latin typeface="Times New Roman" pitchFamily="18" charset="0"/>
                <a:cs typeface="Times New Roman" pitchFamily="18" charset="0"/>
              </a:rPr>
              <a:t>proyeksiyalash</a:t>
            </a:r>
            <a:r>
              <a:rPr lang="en-US" sz="1600" b="1" i="1" dirty="0">
                <a:solidFill>
                  <a:srgbClr val="0000FF"/>
                </a:solidFill>
                <a:latin typeface="Times New Roman" pitchFamily="18" charset="0"/>
                <a:cs typeface="Times New Roman" pitchFamily="18" charset="0"/>
              </a:rPr>
              <a:t> </a:t>
            </a:r>
            <a:r>
              <a:rPr lang="en-US" sz="1600" b="1" i="1" dirty="0" err="1">
                <a:solidFill>
                  <a:srgbClr val="FF0000"/>
                </a:solidFill>
                <a:latin typeface="Times New Roman" pitchFamily="18" charset="0"/>
                <a:cs typeface="Times New Roman" pitchFamily="18" charset="0"/>
              </a:rPr>
              <a:t>to’g’ri</a:t>
            </a:r>
            <a:r>
              <a:rPr lang="en-US" sz="1600" b="1" i="1" dirty="0">
                <a:solidFill>
                  <a:srgbClr val="FF0000"/>
                </a:solidFill>
                <a:latin typeface="Times New Roman" pitchFamily="18" charset="0"/>
                <a:cs typeface="Times New Roman" pitchFamily="18" charset="0"/>
              </a:rPr>
              <a:t> </a:t>
            </a:r>
            <a:r>
              <a:rPr lang="en-US" sz="1600" b="1" i="1" dirty="0" err="1">
                <a:solidFill>
                  <a:srgbClr val="FF0000"/>
                </a:solidFill>
                <a:latin typeface="Times New Roman" pitchFamily="18" charset="0"/>
                <a:cs typeface="Times New Roman" pitchFamily="18" charset="0"/>
              </a:rPr>
              <a:t>burchakli</a:t>
            </a:r>
            <a:r>
              <a:rPr lang="en-US" sz="1600" b="1" i="1" dirty="0">
                <a:solidFill>
                  <a:srgbClr val="FF0000"/>
                </a:solidFill>
                <a:latin typeface="Times New Roman" pitchFamily="18" charset="0"/>
                <a:cs typeface="Times New Roman" pitchFamily="18" charset="0"/>
              </a:rPr>
              <a:t> </a:t>
            </a:r>
            <a:r>
              <a:rPr lang="en-US" sz="1600" b="1" i="1" dirty="0" err="1">
                <a:solidFill>
                  <a:srgbClr val="0000FF"/>
                </a:solidFill>
                <a:latin typeface="Times New Roman" pitchFamily="18" charset="0"/>
                <a:cs typeface="Times New Roman" pitchFamily="18" charset="0"/>
              </a:rPr>
              <a:t>yoki</a:t>
            </a:r>
            <a:r>
              <a:rPr lang="en-US" sz="1600" b="1" i="1" dirty="0">
                <a:solidFill>
                  <a:srgbClr val="0000FF"/>
                </a:solidFill>
                <a:latin typeface="Times New Roman" pitchFamily="18" charset="0"/>
                <a:cs typeface="Times New Roman" pitchFamily="18" charset="0"/>
              </a:rPr>
              <a:t>  </a:t>
            </a:r>
            <a:r>
              <a:rPr lang="en-US" sz="1600" b="1" i="1" dirty="0" err="1" smtClean="0">
                <a:solidFill>
                  <a:srgbClr val="FF0000"/>
                </a:solidFill>
                <a:latin typeface="Times New Roman" pitchFamily="18" charset="0"/>
                <a:cs typeface="Times New Roman" pitchFamily="18" charset="0"/>
              </a:rPr>
              <a:t>ortogonal</a:t>
            </a:r>
            <a:r>
              <a:rPr lang="en-US" sz="1600" b="1" i="1" dirty="0" smtClean="0">
                <a:solidFill>
                  <a:srgbClr val="FF0000"/>
                </a:solidFill>
                <a:latin typeface="Times New Roman" pitchFamily="18" charset="0"/>
                <a:cs typeface="Times New Roman" pitchFamily="18" charset="0"/>
              </a:rPr>
              <a:t> </a:t>
            </a:r>
            <a:r>
              <a:rPr lang="en-US" sz="1600" b="1" i="1" dirty="0" err="1">
                <a:solidFill>
                  <a:srgbClr val="0000FF"/>
                </a:solidFill>
                <a:latin typeface="Times New Roman" pitchFamily="18" charset="0"/>
                <a:cs typeface="Times New Roman" pitchFamily="18" charset="0"/>
              </a:rPr>
              <a:t>proyeksiyalash</a:t>
            </a:r>
            <a:r>
              <a:rPr lang="en-US" sz="1600" b="1" i="1" dirty="0">
                <a:solidFill>
                  <a:srgbClr val="0000FF"/>
                </a:solidFill>
                <a:latin typeface="Times New Roman" pitchFamily="18" charset="0"/>
                <a:cs typeface="Times New Roman" pitchFamily="18" charset="0"/>
              </a:rPr>
              <a:t> </a:t>
            </a:r>
            <a:r>
              <a:rPr lang="en-US" sz="1600" b="1" i="1" dirty="0" err="1">
                <a:solidFill>
                  <a:srgbClr val="0000FF"/>
                </a:solidFill>
                <a:latin typeface="Times New Roman" pitchFamily="18" charset="0"/>
                <a:cs typeface="Times New Roman" pitchFamily="18" charset="0"/>
              </a:rPr>
              <a:t>usuli</a:t>
            </a:r>
            <a:r>
              <a:rPr lang="en-US" sz="1600" b="1" i="1" dirty="0">
                <a:solidFill>
                  <a:srgbClr val="0000FF"/>
                </a:solidFill>
                <a:latin typeface="Times New Roman" pitchFamily="18" charset="0"/>
                <a:cs typeface="Times New Roman" pitchFamily="18" charset="0"/>
              </a:rPr>
              <a:t> </a:t>
            </a:r>
            <a:r>
              <a:rPr lang="en-US" sz="1600" b="1" i="1" dirty="0" err="1">
                <a:solidFill>
                  <a:srgbClr val="0000FF"/>
                </a:solidFill>
                <a:latin typeface="Times New Roman" pitchFamily="18" charset="0"/>
                <a:cs typeface="Times New Roman" pitchFamily="18" charset="0"/>
              </a:rPr>
              <a:t>deb</a:t>
            </a:r>
            <a:r>
              <a:rPr lang="en-US" sz="1600" b="1" i="1" dirty="0">
                <a:solidFill>
                  <a:srgbClr val="0000FF"/>
                </a:solidFill>
                <a:latin typeface="Times New Roman" pitchFamily="18" charset="0"/>
                <a:cs typeface="Times New Roman" pitchFamily="18" charset="0"/>
              </a:rPr>
              <a:t> </a:t>
            </a:r>
            <a:r>
              <a:rPr lang="en-US" sz="1600" b="1" i="1" dirty="0" err="1">
                <a:solidFill>
                  <a:srgbClr val="0000FF"/>
                </a:solidFill>
                <a:latin typeface="Times New Roman" pitchFamily="18" charset="0"/>
                <a:cs typeface="Times New Roman" pitchFamily="18" charset="0"/>
              </a:rPr>
              <a:t>ataladi</a:t>
            </a:r>
            <a:r>
              <a:rPr lang="en-US" sz="1600" b="1" i="1" dirty="0">
                <a:solidFill>
                  <a:srgbClr val="0000FF"/>
                </a:solidFill>
                <a:latin typeface="Times New Roman" pitchFamily="18" charset="0"/>
                <a:cs typeface="Times New Roman" pitchFamily="18" charset="0"/>
              </a:rPr>
              <a:t> </a:t>
            </a:r>
            <a:endParaRPr lang="en-US" sz="1600" b="1" i="1" dirty="0" smtClean="0">
              <a:solidFill>
                <a:srgbClr val="0000FF"/>
              </a:solidFill>
              <a:latin typeface="Times New Roman" pitchFamily="18" charset="0"/>
              <a:cs typeface="Times New Roman" pitchFamily="18" charset="0"/>
            </a:endParaRPr>
          </a:p>
          <a:p>
            <a:pPr algn="just">
              <a:buNone/>
            </a:pPr>
            <a:endParaRPr lang="en-US" sz="1600" b="1" i="1" dirty="0" smtClean="0">
              <a:solidFill>
                <a:srgbClr val="0000FF"/>
              </a:solidFill>
              <a:latin typeface="Times New Roman" pitchFamily="18" charset="0"/>
              <a:cs typeface="Times New Roman" pitchFamily="18" charset="0"/>
            </a:endParaRPr>
          </a:p>
          <a:p>
            <a:pPr algn="just">
              <a:buNone/>
            </a:pPr>
            <a:endParaRPr lang="en-US" sz="1600" b="1" dirty="0" smtClean="0">
              <a:solidFill>
                <a:srgbClr val="FF0000"/>
              </a:solidFill>
              <a:latin typeface="Times New Roman" pitchFamily="18" charset="0"/>
              <a:cs typeface="Times New Roman" pitchFamily="18" charset="0"/>
            </a:endParaRPr>
          </a:p>
          <a:p>
            <a:pPr algn="ctr">
              <a:buNone/>
            </a:pPr>
            <a:endParaRPr lang="ru-RU" sz="2000" dirty="0">
              <a:latin typeface="Times New Roman" pitchFamily="18" charset="0"/>
              <a:cs typeface="Times New Roman" pitchFamily="18" charset="0"/>
            </a:endParaRPr>
          </a:p>
        </p:txBody>
      </p:sp>
      <p:pic>
        <p:nvPicPr>
          <p:cNvPr id="5" name="Рисунок 4" descr="Копия (3) img028.jpg"/>
          <p:cNvPicPr>
            <a:picLocks noChangeAspect="1"/>
          </p:cNvPicPr>
          <p:nvPr/>
        </p:nvPicPr>
        <p:blipFill>
          <a:blip r:embed="rId2" cstate="print"/>
          <a:stretch>
            <a:fillRect/>
          </a:stretch>
        </p:blipFill>
        <p:spPr>
          <a:xfrm>
            <a:off x="785786" y="2108278"/>
            <a:ext cx="3532632" cy="3392424"/>
          </a:xfrm>
          <a:prstGeom prst="rect">
            <a:avLst/>
          </a:prstGeom>
        </p:spPr>
      </p:pic>
      <p:pic>
        <p:nvPicPr>
          <p:cNvPr id="6" name="Рисунок 5" descr="Копия (2) img028.jpg"/>
          <p:cNvPicPr>
            <a:picLocks noChangeAspect="1"/>
          </p:cNvPicPr>
          <p:nvPr/>
        </p:nvPicPr>
        <p:blipFill>
          <a:blip r:embed="rId3" cstate="print"/>
          <a:stretch>
            <a:fillRect/>
          </a:stretch>
        </p:blipFill>
        <p:spPr>
          <a:xfrm>
            <a:off x="5143504" y="2365641"/>
            <a:ext cx="3357586" cy="3135061"/>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sz="2800" b="1" dirty="0" smtClean="0">
                <a:solidFill>
                  <a:srgbClr val="FF0000"/>
                </a:solidFill>
                <a:latin typeface="Times New Roman" pitchFamily="18" charset="0"/>
                <a:cs typeface="Times New Roman" pitchFamily="18" charset="0"/>
              </a:rPr>
              <a:t>3. </a:t>
            </a:r>
            <a:r>
              <a:rPr lang="en-US" sz="2800" b="1" dirty="0" err="1" smtClean="0">
                <a:solidFill>
                  <a:srgbClr val="FF0000"/>
                </a:solidFill>
                <a:latin typeface="Times New Roman" pitchFamily="18" charset="0"/>
                <a:cs typeface="Times New Roman" pitchFamily="18" charset="0"/>
              </a:rPr>
              <a:t>Nuqtaning</a:t>
            </a:r>
            <a:r>
              <a:rPr lang="en-US" sz="2800" b="1" dirty="0" smtClean="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ortogonal</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proyeksiyalari</a:t>
            </a:r>
            <a:r>
              <a:rPr lang="en-US" sz="2800" b="1" dirty="0">
                <a:solidFill>
                  <a:srgbClr val="FF0000"/>
                </a:solidFill>
                <a:latin typeface="Times New Roman" pitchFamily="18" charset="0"/>
                <a:cs typeface="Times New Roman" pitchFamily="18" charset="0"/>
              </a:rPr>
              <a:t>. G. </a:t>
            </a:r>
            <a:r>
              <a:rPr lang="en-US" sz="2800" b="1" dirty="0" err="1">
                <a:solidFill>
                  <a:srgbClr val="FF0000"/>
                </a:solidFill>
                <a:latin typeface="Times New Roman" pitchFamily="18" charset="0"/>
                <a:cs typeface="Times New Roman" pitchFamily="18" charset="0"/>
              </a:rPr>
              <a:t>Monj</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usuli</a:t>
            </a:r>
            <a:r>
              <a:rPr lang="en-US" sz="2800" b="1" dirty="0">
                <a:solidFill>
                  <a:srgbClr val="FF0000"/>
                </a:solidFill>
                <a:latin typeface="Times New Roman" pitchFamily="18" charset="0"/>
                <a:cs typeface="Times New Roman" pitchFamily="18" charset="0"/>
              </a:rPr>
              <a:t>. </a:t>
            </a:r>
            <a:r>
              <a:rPr lang="en-US" sz="2800" b="1" dirty="0" smtClean="0">
                <a:solidFill>
                  <a:srgbClr val="FF0000"/>
                </a:solidFill>
                <a:latin typeface="Times New Roman" pitchFamily="18" charset="0"/>
                <a:cs typeface="Times New Roman" pitchFamily="18" charset="0"/>
              </a:rPr>
              <a:t/>
            </a:r>
            <a:br>
              <a:rPr lang="en-US" sz="2800" b="1" dirty="0" smtClean="0">
                <a:solidFill>
                  <a:srgbClr val="FF0000"/>
                </a:solidFill>
                <a:latin typeface="Times New Roman" pitchFamily="18" charset="0"/>
                <a:cs typeface="Times New Roman" pitchFamily="18" charset="0"/>
              </a:rPr>
            </a:br>
            <a:r>
              <a:rPr lang="en-US" sz="2800" b="1" dirty="0" err="1" smtClean="0">
                <a:solidFill>
                  <a:srgbClr val="FF0000"/>
                </a:solidFill>
                <a:latin typeface="Times New Roman" pitchFamily="18" charset="0"/>
                <a:cs typeface="Times New Roman" pitchFamily="18" charset="0"/>
              </a:rPr>
              <a:t>Nuqtani</a:t>
            </a:r>
            <a:r>
              <a:rPr lang="en-US" sz="2800" b="1" dirty="0" smtClean="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ikki</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tekislikdagi</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proyeksiyalari</a:t>
            </a:r>
            <a:r>
              <a:rPr lang="en-US" sz="2800" b="1" dirty="0">
                <a:solidFill>
                  <a:srgbClr val="FF0000"/>
                </a:solidFill>
                <a:latin typeface="Times New Roman" pitchFamily="18" charset="0"/>
                <a:cs typeface="Times New Roman" pitchFamily="18" charset="0"/>
              </a:rPr>
              <a:t>.</a:t>
            </a:r>
            <a:r>
              <a:rPr lang="ru-RU" sz="2800" dirty="0">
                <a:solidFill>
                  <a:srgbClr val="FF0000"/>
                </a:solidFill>
                <a:latin typeface="Times New Roman" pitchFamily="18" charset="0"/>
                <a:cs typeface="Times New Roman" pitchFamily="18" charset="0"/>
              </a:rPr>
              <a:t/>
            </a:r>
            <a:br>
              <a:rPr lang="ru-RU" sz="2800" dirty="0">
                <a:solidFill>
                  <a:srgbClr val="FF0000"/>
                </a:solidFill>
                <a:latin typeface="Times New Roman" pitchFamily="18" charset="0"/>
                <a:cs typeface="Times New Roman" pitchFamily="18" charset="0"/>
              </a:rPr>
            </a:br>
            <a:endParaRPr lang="ru-RU" sz="2800" dirty="0">
              <a:solidFill>
                <a:srgbClr val="FF0000"/>
              </a:solidFill>
              <a:latin typeface="Times New Roman" pitchFamily="18" charset="0"/>
              <a:cs typeface="Times New Roman" pitchFamily="18" charset="0"/>
            </a:endParaRPr>
          </a:p>
        </p:txBody>
      </p:sp>
      <p:sp>
        <p:nvSpPr>
          <p:cNvPr id="18" name="Содержимое 17"/>
          <p:cNvSpPr>
            <a:spLocks noGrp="1"/>
          </p:cNvSpPr>
          <p:nvPr>
            <p:ph sz="half" idx="1"/>
          </p:nvPr>
        </p:nvSpPr>
        <p:spPr>
          <a:xfrm>
            <a:off x="428596" y="1142984"/>
            <a:ext cx="4038600" cy="4954591"/>
          </a:xfrm>
        </p:spPr>
        <p:txBody>
          <a:bodyPr>
            <a:normAutofit/>
          </a:bodyPr>
          <a:lstStyle/>
          <a:p>
            <a:pPr algn="ctr">
              <a:buNone/>
            </a:pPr>
            <a:r>
              <a:rPr lang="en-US" sz="1800" dirty="0" err="1" smtClean="0">
                <a:solidFill>
                  <a:srgbClr val="0000FF"/>
                </a:solidFill>
              </a:rPr>
              <a:t>Yaqqol</a:t>
            </a:r>
            <a:r>
              <a:rPr lang="en-US" sz="1800" dirty="0" smtClean="0">
                <a:solidFill>
                  <a:srgbClr val="0000FF"/>
                </a:solidFill>
              </a:rPr>
              <a:t> </a:t>
            </a:r>
            <a:r>
              <a:rPr lang="en-US" sz="1800" dirty="0" err="1" smtClean="0">
                <a:solidFill>
                  <a:srgbClr val="0000FF"/>
                </a:solidFill>
              </a:rPr>
              <a:t>tasvir</a:t>
            </a:r>
            <a:endParaRPr lang="en-US" sz="1800" dirty="0" smtClean="0">
              <a:solidFill>
                <a:srgbClr val="0000FF"/>
              </a:solidFill>
            </a:endParaRPr>
          </a:p>
          <a:p>
            <a:pPr algn="just">
              <a:buNone/>
            </a:pPr>
            <a:endParaRPr lang="ru-RU" sz="1800" dirty="0"/>
          </a:p>
        </p:txBody>
      </p:sp>
      <p:sp>
        <p:nvSpPr>
          <p:cNvPr id="19" name="Содержимое 18"/>
          <p:cNvSpPr>
            <a:spLocks noGrp="1"/>
          </p:cNvSpPr>
          <p:nvPr>
            <p:ph sz="half" idx="2"/>
          </p:nvPr>
        </p:nvSpPr>
        <p:spPr>
          <a:xfrm>
            <a:off x="4643438" y="1142985"/>
            <a:ext cx="4043362" cy="4929222"/>
          </a:xfrm>
        </p:spPr>
        <p:txBody>
          <a:bodyPr>
            <a:normAutofit/>
          </a:bodyPr>
          <a:lstStyle/>
          <a:p>
            <a:pPr algn="ctr">
              <a:buNone/>
            </a:pPr>
            <a:r>
              <a:rPr lang="en-US" sz="1800" dirty="0" err="1" smtClean="0">
                <a:solidFill>
                  <a:srgbClr val="0000FF"/>
                </a:solidFill>
              </a:rPr>
              <a:t>Tekis</a:t>
            </a:r>
            <a:r>
              <a:rPr lang="en-US" sz="1800" dirty="0" smtClean="0">
                <a:solidFill>
                  <a:srgbClr val="0000FF"/>
                </a:solidFill>
              </a:rPr>
              <a:t> </a:t>
            </a:r>
            <a:r>
              <a:rPr lang="en-US" sz="1800" dirty="0" err="1" smtClean="0">
                <a:solidFill>
                  <a:srgbClr val="0000FF"/>
                </a:solidFill>
              </a:rPr>
              <a:t>chizma</a:t>
            </a:r>
            <a:r>
              <a:rPr lang="en-US" sz="1800" dirty="0" smtClean="0">
                <a:solidFill>
                  <a:srgbClr val="0000FF"/>
                </a:solidFill>
              </a:rPr>
              <a:t> ( </a:t>
            </a:r>
            <a:r>
              <a:rPr lang="en-US" sz="1800" dirty="0" err="1" smtClean="0">
                <a:solidFill>
                  <a:srgbClr val="0000FF"/>
                </a:solidFill>
              </a:rPr>
              <a:t>epyur</a:t>
            </a:r>
            <a:r>
              <a:rPr lang="en-US" sz="1800" dirty="0" smtClean="0">
                <a:solidFill>
                  <a:srgbClr val="0000FF"/>
                </a:solidFill>
              </a:rPr>
              <a:t>)</a:t>
            </a:r>
            <a:endParaRPr lang="ru-RU" sz="1800" dirty="0">
              <a:solidFill>
                <a:srgbClr val="0000FF"/>
              </a:solidFill>
            </a:endParaRPr>
          </a:p>
        </p:txBody>
      </p:sp>
      <p:pic>
        <p:nvPicPr>
          <p:cNvPr id="20" name="Рисунок 19" descr="img105.jpg"/>
          <p:cNvPicPr>
            <a:picLocks noChangeAspect="1"/>
          </p:cNvPicPr>
          <p:nvPr/>
        </p:nvPicPr>
        <p:blipFill>
          <a:blip r:embed="rId2" cstate="print"/>
          <a:stretch>
            <a:fillRect/>
          </a:stretch>
        </p:blipFill>
        <p:spPr>
          <a:xfrm>
            <a:off x="475747" y="1513594"/>
            <a:ext cx="4024815" cy="3772793"/>
          </a:xfrm>
          <a:prstGeom prst="rect">
            <a:avLst/>
          </a:prstGeom>
        </p:spPr>
      </p:pic>
      <p:pic>
        <p:nvPicPr>
          <p:cNvPr id="21" name="Рисунок 20" descr="img106.jpg"/>
          <p:cNvPicPr>
            <a:picLocks noChangeAspect="1"/>
          </p:cNvPicPr>
          <p:nvPr/>
        </p:nvPicPr>
        <p:blipFill>
          <a:blip r:embed="rId3" cstate="print"/>
          <a:stretch>
            <a:fillRect/>
          </a:stretch>
        </p:blipFill>
        <p:spPr>
          <a:xfrm>
            <a:off x="5286381" y="1489029"/>
            <a:ext cx="2786082" cy="3725920"/>
          </a:xfrm>
          <a:prstGeom prst="rect">
            <a:avLst/>
          </a:prstGeom>
        </p:spPr>
      </p:pic>
      <p:sp>
        <p:nvSpPr>
          <p:cNvPr id="22" name="TextBox 21"/>
          <p:cNvSpPr txBox="1"/>
          <p:nvPr/>
        </p:nvSpPr>
        <p:spPr>
          <a:xfrm>
            <a:off x="357158" y="5357826"/>
            <a:ext cx="8501122" cy="1323439"/>
          </a:xfrm>
          <a:prstGeom prst="rect">
            <a:avLst/>
          </a:prstGeom>
          <a:noFill/>
        </p:spPr>
        <p:txBody>
          <a:bodyPr wrap="square" rtlCol="0">
            <a:spAutoFit/>
          </a:bodyPr>
          <a:lstStyle/>
          <a:p>
            <a:pPr algn="just"/>
            <a:r>
              <a:rPr lang="en-US" sz="1600" dirty="0" smtClean="0">
                <a:solidFill>
                  <a:srgbClr val="0000FF"/>
                </a:solidFill>
                <a:latin typeface="Times New Roman" pitchFamily="18" charset="0"/>
                <a:cs typeface="Times New Roman" pitchFamily="18" charset="0"/>
              </a:rPr>
              <a:t>H-</a:t>
            </a:r>
            <a:r>
              <a:rPr lang="en-US" sz="1600" dirty="0" err="1" smtClean="0">
                <a:solidFill>
                  <a:srgbClr val="0000FF"/>
                </a:solidFill>
                <a:latin typeface="Times New Roman" pitchFamily="18" charset="0"/>
                <a:cs typeface="Times New Roman" pitchFamily="18" charset="0"/>
              </a:rPr>
              <a:t>gorizontal</a:t>
            </a:r>
            <a:r>
              <a:rPr lang="en-US" sz="1600" dirty="0" smtClean="0">
                <a:solidFill>
                  <a:srgbClr val="0000FF"/>
                </a:solidFill>
                <a:latin typeface="Times New Roman" pitchFamily="18" charset="0"/>
                <a:cs typeface="Times New Roman" pitchFamily="18" charset="0"/>
              </a:rPr>
              <a:t> </a:t>
            </a:r>
            <a:r>
              <a:rPr lang="en-US" sz="1600" dirty="0" err="1" smtClean="0">
                <a:solidFill>
                  <a:srgbClr val="0000FF"/>
                </a:solidFill>
                <a:latin typeface="Times New Roman" pitchFamily="18" charset="0"/>
                <a:cs typeface="Times New Roman" pitchFamily="18" charset="0"/>
              </a:rPr>
              <a:t>proyeksiyalar</a:t>
            </a:r>
            <a:r>
              <a:rPr lang="en-US" sz="1600" dirty="0" smtClean="0">
                <a:solidFill>
                  <a:srgbClr val="0000FF"/>
                </a:solidFill>
                <a:latin typeface="Times New Roman" pitchFamily="18" charset="0"/>
                <a:cs typeface="Times New Roman" pitchFamily="18" charset="0"/>
              </a:rPr>
              <a:t> </a:t>
            </a:r>
            <a:r>
              <a:rPr lang="en-US" sz="1600" dirty="0" err="1" smtClean="0">
                <a:solidFill>
                  <a:srgbClr val="0000FF"/>
                </a:solidFill>
                <a:latin typeface="Times New Roman" pitchFamily="18" charset="0"/>
                <a:cs typeface="Times New Roman" pitchFamily="18" charset="0"/>
              </a:rPr>
              <a:t>tekisligi</a:t>
            </a:r>
            <a:r>
              <a:rPr lang="en-US" sz="1600" dirty="0" smtClean="0">
                <a:solidFill>
                  <a:srgbClr val="0000FF"/>
                </a:solidFill>
                <a:latin typeface="Times New Roman" pitchFamily="18" charset="0"/>
                <a:cs typeface="Times New Roman" pitchFamily="18" charset="0"/>
              </a:rPr>
              <a:t>;  V-frontal </a:t>
            </a:r>
            <a:r>
              <a:rPr lang="en-US" sz="1600" dirty="0" err="1" smtClean="0">
                <a:solidFill>
                  <a:srgbClr val="0000FF"/>
                </a:solidFill>
                <a:latin typeface="Times New Roman" pitchFamily="18" charset="0"/>
                <a:cs typeface="Times New Roman" pitchFamily="18" charset="0"/>
              </a:rPr>
              <a:t>proyeksiyalar</a:t>
            </a:r>
            <a:r>
              <a:rPr lang="en-US" sz="1600" dirty="0" smtClean="0">
                <a:solidFill>
                  <a:srgbClr val="0000FF"/>
                </a:solidFill>
                <a:latin typeface="Times New Roman" pitchFamily="18" charset="0"/>
                <a:cs typeface="Times New Roman" pitchFamily="18" charset="0"/>
              </a:rPr>
              <a:t> </a:t>
            </a:r>
            <a:r>
              <a:rPr lang="en-US" sz="1600" dirty="0" err="1" smtClean="0">
                <a:solidFill>
                  <a:srgbClr val="0000FF"/>
                </a:solidFill>
                <a:latin typeface="Times New Roman" pitchFamily="18" charset="0"/>
                <a:cs typeface="Times New Roman" pitchFamily="18" charset="0"/>
              </a:rPr>
              <a:t>tekisligi</a:t>
            </a:r>
            <a:r>
              <a:rPr lang="en-US" sz="1600" dirty="0" smtClean="0">
                <a:solidFill>
                  <a:srgbClr val="0000FF"/>
                </a:solidFill>
                <a:latin typeface="Times New Roman" pitchFamily="18" charset="0"/>
                <a:cs typeface="Times New Roman" pitchFamily="18" charset="0"/>
              </a:rPr>
              <a:t>;</a:t>
            </a:r>
            <a:r>
              <a:rPr lang="en-US" sz="1600" dirty="0">
                <a:solidFill>
                  <a:srgbClr val="0000FF"/>
                </a:solidFill>
                <a:latin typeface="Times New Roman" pitchFamily="18" charset="0"/>
                <a:cs typeface="Times New Roman" pitchFamily="18" charset="0"/>
              </a:rPr>
              <a:t> </a:t>
            </a:r>
            <a:r>
              <a:rPr lang="en-US" sz="1600" dirty="0" smtClean="0">
                <a:solidFill>
                  <a:srgbClr val="0000FF"/>
                </a:solidFill>
                <a:latin typeface="Times New Roman" pitchFamily="18" charset="0"/>
                <a:cs typeface="Times New Roman" pitchFamily="18" charset="0"/>
              </a:rPr>
              <a:t> H ⊥ V;</a:t>
            </a:r>
            <a:endParaRPr lang="ru-RU" sz="1600" dirty="0" smtClean="0">
              <a:solidFill>
                <a:srgbClr val="0000FF"/>
              </a:solidFill>
              <a:latin typeface="Times New Roman" pitchFamily="18" charset="0"/>
              <a:cs typeface="Times New Roman" pitchFamily="18" charset="0"/>
            </a:endParaRPr>
          </a:p>
          <a:p>
            <a:pPr algn="just"/>
            <a:r>
              <a:rPr lang="en-US" sz="1600" dirty="0" smtClean="0">
                <a:solidFill>
                  <a:srgbClr val="0000FF"/>
                </a:solidFill>
                <a:latin typeface="Times New Roman" pitchFamily="18" charset="0"/>
                <a:cs typeface="Times New Roman" pitchFamily="18" charset="0"/>
              </a:rPr>
              <a:t>H ∩ V = [ox)-</a:t>
            </a:r>
            <a:r>
              <a:rPr lang="en-US" sz="1600" dirty="0" err="1" smtClean="0">
                <a:solidFill>
                  <a:srgbClr val="0000FF"/>
                </a:solidFill>
                <a:latin typeface="Times New Roman" pitchFamily="18" charset="0"/>
                <a:cs typeface="Times New Roman" pitchFamily="18" charset="0"/>
              </a:rPr>
              <a:t>koordinata</a:t>
            </a:r>
            <a:r>
              <a:rPr lang="en-US" sz="1600" dirty="0" smtClean="0">
                <a:solidFill>
                  <a:srgbClr val="0000FF"/>
                </a:solidFill>
                <a:latin typeface="Times New Roman" pitchFamily="18" charset="0"/>
                <a:cs typeface="Times New Roman" pitchFamily="18" charset="0"/>
              </a:rPr>
              <a:t> </a:t>
            </a:r>
            <a:r>
              <a:rPr lang="en-US" sz="1600" dirty="0" err="1" smtClean="0">
                <a:solidFill>
                  <a:srgbClr val="0000FF"/>
                </a:solidFill>
                <a:latin typeface="Times New Roman" pitchFamily="18" charset="0"/>
                <a:cs typeface="Times New Roman" pitchFamily="18" charset="0"/>
              </a:rPr>
              <a:t>o‘qi</a:t>
            </a:r>
            <a:r>
              <a:rPr lang="en-US" sz="1600" dirty="0" smtClean="0">
                <a:solidFill>
                  <a:srgbClr val="0000FF"/>
                </a:solidFill>
                <a:latin typeface="Times New Roman" pitchFamily="18" charset="0"/>
                <a:cs typeface="Times New Roman" pitchFamily="18" charset="0"/>
              </a:rPr>
              <a:t>;</a:t>
            </a:r>
            <a:r>
              <a:rPr lang="en-US" sz="1600" dirty="0">
                <a:solidFill>
                  <a:srgbClr val="0000FF"/>
                </a:solidFill>
                <a:latin typeface="Times New Roman" pitchFamily="18" charset="0"/>
                <a:cs typeface="Times New Roman" pitchFamily="18" charset="0"/>
              </a:rPr>
              <a:t> </a:t>
            </a:r>
            <a:r>
              <a:rPr lang="en-US" sz="1600" dirty="0" smtClean="0">
                <a:solidFill>
                  <a:srgbClr val="0000FF"/>
                </a:solidFill>
                <a:latin typeface="Times New Roman" pitchFamily="18" charset="0"/>
                <a:cs typeface="Times New Roman" pitchFamily="18" charset="0"/>
              </a:rPr>
              <a:t>A-</a:t>
            </a:r>
            <a:r>
              <a:rPr lang="en-US" sz="1600" dirty="0" err="1" smtClean="0">
                <a:solidFill>
                  <a:srgbClr val="0000FF"/>
                </a:solidFill>
                <a:latin typeface="Times New Roman" pitchFamily="18" charset="0"/>
                <a:cs typeface="Times New Roman" pitchFamily="18" charset="0"/>
              </a:rPr>
              <a:t>fazoda</a:t>
            </a:r>
            <a:r>
              <a:rPr lang="en-US" sz="1600" dirty="0" smtClean="0">
                <a:solidFill>
                  <a:srgbClr val="0000FF"/>
                </a:solidFill>
                <a:latin typeface="Times New Roman" pitchFamily="18" charset="0"/>
                <a:cs typeface="Times New Roman" pitchFamily="18" charset="0"/>
              </a:rPr>
              <a:t> </a:t>
            </a:r>
            <a:r>
              <a:rPr lang="en-US" sz="1600" dirty="0" err="1" smtClean="0">
                <a:solidFill>
                  <a:srgbClr val="0000FF"/>
                </a:solidFill>
                <a:latin typeface="Times New Roman" pitchFamily="18" charset="0"/>
                <a:cs typeface="Times New Roman" pitchFamily="18" charset="0"/>
              </a:rPr>
              <a:t>joylashgan</a:t>
            </a:r>
            <a:r>
              <a:rPr lang="en-US" sz="1600" dirty="0" smtClean="0">
                <a:solidFill>
                  <a:srgbClr val="0000FF"/>
                </a:solidFill>
                <a:latin typeface="Times New Roman" pitchFamily="18" charset="0"/>
                <a:cs typeface="Times New Roman" pitchFamily="18" charset="0"/>
              </a:rPr>
              <a:t> </a:t>
            </a:r>
            <a:r>
              <a:rPr lang="en-US" sz="1600" dirty="0" err="1" smtClean="0">
                <a:solidFill>
                  <a:srgbClr val="0000FF"/>
                </a:solidFill>
                <a:latin typeface="Times New Roman" pitchFamily="18" charset="0"/>
                <a:cs typeface="Times New Roman" pitchFamily="18" charset="0"/>
              </a:rPr>
              <a:t>nuqta</a:t>
            </a:r>
            <a:r>
              <a:rPr lang="en-US" sz="1600" dirty="0" smtClean="0">
                <a:solidFill>
                  <a:srgbClr val="0000FF"/>
                </a:solidFill>
                <a:latin typeface="Times New Roman" pitchFamily="18" charset="0"/>
                <a:cs typeface="Times New Roman" pitchFamily="18" charset="0"/>
              </a:rPr>
              <a:t>; </a:t>
            </a:r>
            <a:r>
              <a:rPr lang="en-US" sz="1600" dirty="0" err="1" smtClean="0">
                <a:solidFill>
                  <a:srgbClr val="0000FF"/>
                </a:solidFill>
                <a:latin typeface="Times New Roman" pitchFamily="18" charset="0"/>
                <a:cs typeface="Times New Roman" pitchFamily="18" charset="0"/>
              </a:rPr>
              <a:t>A’-fazodagi</a:t>
            </a:r>
            <a:r>
              <a:rPr lang="en-US" sz="1600" dirty="0" smtClean="0">
                <a:solidFill>
                  <a:srgbClr val="0000FF"/>
                </a:solidFill>
                <a:latin typeface="Times New Roman" pitchFamily="18" charset="0"/>
                <a:cs typeface="Times New Roman" pitchFamily="18" charset="0"/>
              </a:rPr>
              <a:t> A </a:t>
            </a:r>
            <a:r>
              <a:rPr lang="en-US" sz="1600" dirty="0" err="1" smtClean="0">
                <a:solidFill>
                  <a:srgbClr val="0000FF"/>
                </a:solidFill>
                <a:latin typeface="Times New Roman" pitchFamily="18" charset="0"/>
                <a:cs typeface="Times New Roman" pitchFamily="18" charset="0"/>
              </a:rPr>
              <a:t>nuqtaning</a:t>
            </a:r>
            <a:r>
              <a:rPr lang="en-US" sz="1600" dirty="0" smtClean="0">
                <a:solidFill>
                  <a:srgbClr val="0000FF"/>
                </a:solidFill>
                <a:latin typeface="Times New Roman" pitchFamily="18" charset="0"/>
                <a:cs typeface="Times New Roman" pitchFamily="18" charset="0"/>
              </a:rPr>
              <a:t> </a:t>
            </a:r>
            <a:r>
              <a:rPr lang="en-US" sz="1600" dirty="0" err="1" smtClean="0">
                <a:solidFill>
                  <a:srgbClr val="0000FF"/>
                </a:solidFill>
                <a:latin typeface="Times New Roman" pitchFamily="18" charset="0"/>
                <a:cs typeface="Times New Roman" pitchFamily="18" charset="0"/>
              </a:rPr>
              <a:t>gorizontal</a:t>
            </a:r>
            <a:r>
              <a:rPr lang="en-US" sz="1600" dirty="0" smtClean="0">
                <a:solidFill>
                  <a:srgbClr val="0000FF"/>
                </a:solidFill>
                <a:latin typeface="Times New Roman" pitchFamily="18" charset="0"/>
                <a:cs typeface="Times New Roman" pitchFamily="18" charset="0"/>
              </a:rPr>
              <a:t> </a:t>
            </a:r>
            <a:r>
              <a:rPr lang="en-US" sz="1600" dirty="0" err="1" smtClean="0">
                <a:solidFill>
                  <a:srgbClr val="0000FF"/>
                </a:solidFill>
                <a:latin typeface="Times New Roman" pitchFamily="18" charset="0"/>
                <a:cs typeface="Times New Roman" pitchFamily="18" charset="0"/>
              </a:rPr>
              <a:t>proyeksiyasi</a:t>
            </a:r>
            <a:r>
              <a:rPr lang="en-US" sz="1600" dirty="0" smtClean="0">
                <a:solidFill>
                  <a:srgbClr val="0000FF"/>
                </a:solidFill>
                <a:latin typeface="Times New Roman" pitchFamily="18" charset="0"/>
                <a:cs typeface="Times New Roman" pitchFamily="18" charset="0"/>
              </a:rPr>
              <a:t>; A”- </a:t>
            </a:r>
            <a:r>
              <a:rPr lang="en-US" sz="1600" dirty="0" err="1" smtClean="0">
                <a:solidFill>
                  <a:srgbClr val="0000FF"/>
                </a:solidFill>
                <a:latin typeface="Times New Roman" pitchFamily="18" charset="0"/>
                <a:cs typeface="Times New Roman" pitchFamily="18" charset="0"/>
              </a:rPr>
              <a:t>fazodagi</a:t>
            </a:r>
            <a:r>
              <a:rPr lang="en-US" sz="1600" dirty="0" smtClean="0">
                <a:solidFill>
                  <a:srgbClr val="0000FF"/>
                </a:solidFill>
                <a:latin typeface="Times New Roman" pitchFamily="18" charset="0"/>
                <a:cs typeface="Times New Roman" pitchFamily="18" charset="0"/>
              </a:rPr>
              <a:t> A </a:t>
            </a:r>
            <a:r>
              <a:rPr lang="en-US" sz="1600" dirty="0" err="1" smtClean="0">
                <a:solidFill>
                  <a:srgbClr val="0000FF"/>
                </a:solidFill>
                <a:latin typeface="Times New Roman" pitchFamily="18" charset="0"/>
                <a:cs typeface="Times New Roman" pitchFamily="18" charset="0"/>
              </a:rPr>
              <a:t>nuqtaning</a:t>
            </a:r>
            <a:r>
              <a:rPr lang="en-US" sz="1600" dirty="0" smtClean="0">
                <a:solidFill>
                  <a:srgbClr val="0000FF"/>
                </a:solidFill>
                <a:latin typeface="Times New Roman" pitchFamily="18" charset="0"/>
                <a:cs typeface="Times New Roman" pitchFamily="18" charset="0"/>
              </a:rPr>
              <a:t> frontal </a:t>
            </a:r>
            <a:r>
              <a:rPr lang="en-US" sz="1600" dirty="0" err="1" smtClean="0">
                <a:solidFill>
                  <a:srgbClr val="0000FF"/>
                </a:solidFill>
                <a:latin typeface="Times New Roman" pitchFamily="18" charset="0"/>
                <a:cs typeface="Times New Roman" pitchFamily="18" charset="0"/>
              </a:rPr>
              <a:t>proyeksiyasi</a:t>
            </a:r>
            <a:r>
              <a:rPr lang="en-US" sz="1600" dirty="0" smtClean="0">
                <a:solidFill>
                  <a:srgbClr val="0000FF"/>
                </a:solidFill>
                <a:latin typeface="Times New Roman" pitchFamily="18" charset="0"/>
                <a:cs typeface="Times New Roman" pitchFamily="18" charset="0"/>
              </a:rPr>
              <a:t>; A</a:t>
            </a:r>
            <a:r>
              <a:rPr lang="en-US" sz="1050" dirty="0" smtClean="0">
                <a:solidFill>
                  <a:srgbClr val="0000FF"/>
                </a:solidFill>
                <a:latin typeface="Times New Roman" pitchFamily="18" charset="0"/>
                <a:cs typeface="Times New Roman" pitchFamily="18" charset="0"/>
              </a:rPr>
              <a:t>X</a:t>
            </a:r>
            <a:r>
              <a:rPr lang="en-US" sz="1600" dirty="0" smtClean="0">
                <a:solidFill>
                  <a:srgbClr val="0000FF"/>
                </a:solidFill>
                <a:latin typeface="Times New Roman" pitchFamily="18" charset="0"/>
                <a:cs typeface="Times New Roman" pitchFamily="18" charset="0"/>
              </a:rPr>
              <a:t> - A </a:t>
            </a:r>
            <a:r>
              <a:rPr lang="en-US" sz="1600" dirty="0" err="1" smtClean="0">
                <a:solidFill>
                  <a:srgbClr val="0000FF"/>
                </a:solidFill>
                <a:latin typeface="Times New Roman" pitchFamily="18" charset="0"/>
                <a:cs typeface="Times New Roman" pitchFamily="18" charset="0"/>
              </a:rPr>
              <a:t>nuqtaning</a:t>
            </a:r>
            <a:r>
              <a:rPr lang="en-US" sz="1600" dirty="0" smtClean="0">
                <a:solidFill>
                  <a:srgbClr val="0000FF"/>
                </a:solidFill>
                <a:latin typeface="Times New Roman" pitchFamily="18" charset="0"/>
                <a:cs typeface="Times New Roman" pitchFamily="18" charset="0"/>
              </a:rPr>
              <a:t> [ox)-</a:t>
            </a:r>
            <a:r>
              <a:rPr lang="en-US" sz="1600" dirty="0" err="1" smtClean="0">
                <a:solidFill>
                  <a:srgbClr val="0000FF"/>
                </a:solidFill>
                <a:latin typeface="Times New Roman" pitchFamily="18" charset="0"/>
                <a:cs typeface="Times New Roman" pitchFamily="18" charset="0"/>
              </a:rPr>
              <a:t>o‘qidagi</a:t>
            </a:r>
            <a:r>
              <a:rPr lang="en-US" sz="1600" dirty="0" smtClean="0">
                <a:solidFill>
                  <a:srgbClr val="0000FF"/>
                </a:solidFill>
                <a:latin typeface="Times New Roman" pitchFamily="18" charset="0"/>
                <a:cs typeface="Times New Roman" pitchFamily="18" charset="0"/>
              </a:rPr>
              <a:t> </a:t>
            </a:r>
            <a:r>
              <a:rPr lang="en-US" sz="1600" dirty="0" err="1" smtClean="0">
                <a:solidFill>
                  <a:srgbClr val="0000FF"/>
                </a:solidFill>
                <a:latin typeface="Times New Roman" pitchFamily="18" charset="0"/>
                <a:cs typeface="Times New Roman" pitchFamily="18" charset="0"/>
              </a:rPr>
              <a:t>proyeksiyasi</a:t>
            </a:r>
            <a:r>
              <a:rPr lang="en-US" sz="1600" dirty="0" smtClean="0">
                <a:solidFill>
                  <a:srgbClr val="0000FF"/>
                </a:solidFill>
                <a:latin typeface="Times New Roman" pitchFamily="18" charset="0"/>
                <a:cs typeface="Times New Roman" pitchFamily="18" charset="0"/>
              </a:rPr>
              <a:t>.</a:t>
            </a:r>
            <a:endParaRPr lang="ru-RU" sz="1600" dirty="0" smtClean="0">
              <a:solidFill>
                <a:srgbClr val="0000FF"/>
              </a:solidFill>
              <a:latin typeface="Times New Roman" pitchFamily="18" charset="0"/>
              <a:cs typeface="Times New Roman" pitchFamily="18" charset="0"/>
            </a:endParaRPr>
          </a:p>
          <a:p>
            <a:endParaRPr lang="ru-RU"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28612"/>
            <a:ext cx="8229600" cy="1143000"/>
          </a:xfrm>
        </p:spPr>
        <p:txBody>
          <a:bodyPr>
            <a:normAutofit fontScale="90000"/>
          </a:bodyPr>
          <a:lstStyle/>
          <a:p>
            <a:r>
              <a:rPr lang="en-US" sz="3100" b="1" dirty="0" smtClean="0">
                <a:solidFill>
                  <a:srgbClr val="FF0000"/>
                </a:solidFill>
                <a:latin typeface="Times New Roman" pitchFamily="18" charset="0"/>
                <a:cs typeface="Times New Roman" pitchFamily="18" charset="0"/>
              </a:rPr>
              <a:t>4. </a:t>
            </a:r>
            <a:r>
              <a:rPr lang="en-US" sz="3100" b="1" dirty="0" err="1" smtClean="0">
                <a:solidFill>
                  <a:srgbClr val="FF0000"/>
                </a:solidFill>
                <a:latin typeface="Times New Roman" pitchFamily="18" charset="0"/>
                <a:cs typeface="Times New Roman" pitchFamily="18" charset="0"/>
              </a:rPr>
              <a:t>Choraklar</a:t>
            </a:r>
            <a:r>
              <a:rPr lang="en-US" sz="3100" b="1" dirty="0" smtClean="0">
                <a:solidFill>
                  <a:srgbClr val="FF0000"/>
                </a:solidFill>
                <a:latin typeface="Times New Roman" pitchFamily="18" charset="0"/>
                <a:cs typeface="Times New Roman" pitchFamily="18" charset="0"/>
              </a:rPr>
              <a:t> </a:t>
            </a: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r>
              <a:rPr lang="en-US" sz="2400" b="1" dirty="0" err="1">
                <a:solidFill>
                  <a:srgbClr val="CC00CC"/>
                </a:solidFill>
                <a:latin typeface="Times New Roman" pitchFamily="18" charset="0"/>
                <a:cs typeface="Times New Roman" pitchFamily="18" charset="0"/>
              </a:rPr>
              <a:t>Ta’rif</a:t>
            </a:r>
            <a:r>
              <a:rPr lang="en-US" sz="2400" b="1" dirty="0">
                <a:solidFill>
                  <a:srgbClr val="CC00CC"/>
                </a:solidFill>
                <a:latin typeface="Times New Roman" pitchFamily="18" charset="0"/>
                <a:cs typeface="Times New Roman" pitchFamily="18" charset="0"/>
              </a:rPr>
              <a:t>:</a:t>
            </a:r>
            <a:r>
              <a:rPr lang="en-US" sz="2400" b="1" dirty="0">
                <a:solidFill>
                  <a:srgbClr val="0000FF"/>
                </a:solidFill>
                <a:latin typeface="Times New Roman" pitchFamily="18" charset="0"/>
                <a:cs typeface="Times New Roman" pitchFamily="18" charset="0"/>
              </a:rPr>
              <a:t> </a:t>
            </a:r>
            <a:r>
              <a:rPr lang="en-US" sz="2400" b="1" i="1" dirty="0">
                <a:solidFill>
                  <a:srgbClr val="0000FF"/>
                </a:solidFill>
                <a:latin typeface="Times New Roman" pitchFamily="18" charset="0"/>
                <a:cs typeface="Times New Roman" pitchFamily="18" charset="0"/>
              </a:rPr>
              <a:t>Agar, </a:t>
            </a:r>
            <a:r>
              <a:rPr lang="en-US" sz="2400" b="1" i="1" dirty="0" err="1">
                <a:solidFill>
                  <a:srgbClr val="0000FF"/>
                </a:solidFill>
                <a:latin typeface="Times New Roman" pitchFamily="18" charset="0"/>
                <a:cs typeface="Times New Roman" pitchFamily="18" charset="0"/>
              </a:rPr>
              <a:t>fazoni</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ikkita</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o’zaro</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perpendikulyar</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bo’lgan</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gorizontal</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va</a:t>
            </a:r>
            <a:r>
              <a:rPr lang="en-US" sz="2400" b="1" i="1" dirty="0">
                <a:solidFill>
                  <a:srgbClr val="0000FF"/>
                </a:solidFill>
                <a:latin typeface="Times New Roman" pitchFamily="18" charset="0"/>
                <a:cs typeface="Times New Roman" pitchFamily="18" charset="0"/>
              </a:rPr>
              <a:t> frontal </a:t>
            </a:r>
            <a:r>
              <a:rPr lang="en-US" sz="2400" b="1" i="1" dirty="0" err="1">
                <a:solidFill>
                  <a:srgbClr val="0000FF"/>
                </a:solidFill>
                <a:latin typeface="Times New Roman" pitchFamily="18" charset="0"/>
                <a:cs typeface="Times New Roman" pitchFamily="18" charset="0"/>
              </a:rPr>
              <a:t>tekisliklar</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bilan</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bo’lsak</a:t>
            </a:r>
            <a:r>
              <a:rPr lang="en-US" sz="2400" b="1" i="1" dirty="0">
                <a:solidFill>
                  <a:srgbClr val="0000FF"/>
                </a:solidFill>
                <a:latin typeface="Times New Roman" pitchFamily="18" charset="0"/>
                <a:cs typeface="Times New Roman" pitchFamily="18" charset="0"/>
              </a:rPr>
              <a:t>, u </a:t>
            </a:r>
            <a:r>
              <a:rPr lang="en-US" sz="2400" b="1" i="1" dirty="0" err="1">
                <a:solidFill>
                  <a:srgbClr val="0000FF"/>
                </a:solidFill>
                <a:latin typeface="Times New Roman" pitchFamily="18" charset="0"/>
                <a:cs typeface="Times New Roman" pitchFamily="18" charset="0"/>
              </a:rPr>
              <a:t>holda</a:t>
            </a:r>
            <a:r>
              <a:rPr lang="en-US" sz="2400" b="1" i="1" dirty="0">
                <a:solidFill>
                  <a:srgbClr val="0000FF"/>
                </a:solidFill>
                <a:latin typeface="Times New Roman" pitchFamily="18" charset="0"/>
                <a:cs typeface="Times New Roman" pitchFamily="18" charset="0"/>
              </a:rPr>
              <a:t> 1/4 </a:t>
            </a:r>
            <a:r>
              <a:rPr lang="en-US" sz="2400" b="1" i="1" dirty="0" err="1">
                <a:solidFill>
                  <a:srgbClr val="0000FF"/>
                </a:solidFill>
                <a:latin typeface="Times New Roman" pitchFamily="18" charset="0"/>
                <a:cs typeface="Times New Roman" pitchFamily="18" charset="0"/>
              </a:rPr>
              <a:t>qismdagi</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to’rtta</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kvadrantlar</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ya’ni</a:t>
            </a:r>
            <a:r>
              <a:rPr lang="en-US" sz="2400" b="1" i="1" dirty="0">
                <a:solidFill>
                  <a:srgbClr val="0000FF"/>
                </a:solidFill>
                <a:latin typeface="Times New Roman" pitchFamily="18" charset="0"/>
                <a:cs typeface="Times New Roman" pitchFamily="18" charset="0"/>
              </a:rPr>
              <a:t> </a:t>
            </a:r>
            <a:r>
              <a:rPr lang="en-US" sz="2400" b="1" i="1" dirty="0" err="1">
                <a:solidFill>
                  <a:srgbClr val="FF0000"/>
                </a:solidFill>
                <a:latin typeface="Times New Roman" pitchFamily="18" charset="0"/>
                <a:cs typeface="Times New Roman" pitchFamily="18" charset="0"/>
              </a:rPr>
              <a:t>choraklar</a:t>
            </a:r>
            <a:r>
              <a:rPr lang="en-US" sz="2400" b="1" i="1" dirty="0">
                <a:solidFill>
                  <a:srgbClr val="FF0000"/>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hosil</a:t>
            </a:r>
            <a:r>
              <a:rPr lang="en-US" sz="2400" b="1" i="1" dirty="0">
                <a:solidFill>
                  <a:srgbClr val="0000FF"/>
                </a:solidFill>
                <a:latin typeface="Times New Roman" pitchFamily="18" charset="0"/>
                <a:cs typeface="Times New Roman" pitchFamily="18" charset="0"/>
              </a:rPr>
              <a:t> </a:t>
            </a:r>
            <a:r>
              <a:rPr lang="en-US" sz="2400" b="1" i="1" dirty="0" err="1">
                <a:solidFill>
                  <a:srgbClr val="0000FF"/>
                </a:solidFill>
                <a:latin typeface="Times New Roman" pitchFamily="18" charset="0"/>
                <a:cs typeface="Times New Roman" pitchFamily="18" charset="0"/>
              </a:rPr>
              <a:t>bo’ladi</a:t>
            </a:r>
            <a:r>
              <a:rPr lang="en-US" sz="2400" b="1" i="1" dirty="0">
                <a:solidFill>
                  <a:srgbClr val="0000FF"/>
                </a:solidFill>
                <a:latin typeface="Times New Roman" pitchFamily="18" charset="0"/>
                <a:cs typeface="Times New Roman" pitchFamily="18" charset="0"/>
              </a:rPr>
              <a:t> </a:t>
            </a:r>
            <a:endParaRPr lang="ru-RU" sz="2400" dirty="0">
              <a:solidFill>
                <a:srgbClr val="0000FF"/>
              </a:solidFill>
              <a:latin typeface="Times New Roman" pitchFamily="18" charset="0"/>
              <a:cs typeface="Times New Roman" pitchFamily="18" charset="0"/>
            </a:endParaRPr>
          </a:p>
        </p:txBody>
      </p:sp>
      <p:pic>
        <p:nvPicPr>
          <p:cNvPr id="5" name="Содержимое 4" descr="Копия img113.jpg"/>
          <p:cNvPicPr>
            <a:picLocks noGrp="1" noChangeAspect="1"/>
          </p:cNvPicPr>
          <p:nvPr>
            <p:ph sz="half" idx="1"/>
          </p:nvPr>
        </p:nvPicPr>
        <p:blipFill>
          <a:blip r:embed="rId2" cstate="print"/>
          <a:stretch>
            <a:fillRect/>
          </a:stretch>
        </p:blipFill>
        <p:spPr>
          <a:xfrm>
            <a:off x="258747" y="2060848"/>
            <a:ext cx="4385261" cy="3600399"/>
          </a:xfrm>
        </p:spPr>
      </p:pic>
      <p:sp>
        <p:nvSpPr>
          <p:cNvPr id="4" name="Содержимое 3"/>
          <p:cNvSpPr>
            <a:spLocks noGrp="1"/>
          </p:cNvSpPr>
          <p:nvPr>
            <p:ph sz="half" idx="2"/>
          </p:nvPr>
        </p:nvSpPr>
        <p:spPr>
          <a:xfrm>
            <a:off x="4648200" y="1903433"/>
            <a:ext cx="4038600" cy="4525963"/>
          </a:xfrm>
        </p:spPr>
        <p:txBody>
          <a:bodyPr>
            <a:normAutofit fontScale="92500"/>
          </a:bodyPr>
          <a:lstStyle/>
          <a:p>
            <a:r>
              <a:rPr lang="en-US" sz="2000" dirty="0">
                <a:solidFill>
                  <a:srgbClr val="0000FF"/>
                </a:solidFill>
                <a:latin typeface="Times New Roman" pitchFamily="18" charset="0"/>
                <a:cs typeface="Times New Roman" pitchFamily="18" charset="0"/>
              </a:rPr>
              <a:t>H – </a:t>
            </a:r>
            <a:r>
              <a:rPr lang="en-US" sz="2000" dirty="0" err="1">
                <a:solidFill>
                  <a:srgbClr val="0000FF"/>
                </a:solidFill>
                <a:latin typeface="Times New Roman" pitchFamily="18" charset="0"/>
                <a:cs typeface="Times New Roman" pitchFamily="18" charset="0"/>
              </a:rPr>
              <a:t>tekislikning</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yuqori</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qismi</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va</a:t>
            </a:r>
            <a:r>
              <a:rPr lang="en-US" sz="2000" dirty="0">
                <a:solidFill>
                  <a:srgbClr val="0000FF"/>
                </a:solidFill>
                <a:latin typeface="Times New Roman" pitchFamily="18" charset="0"/>
                <a:cs typeface="Times New Roman" pitchFamily="18" charset="0"/>
              </a:rPr>
              <a:t> V – </a:t>
            </a:r>
            <a:r>
              <a:rPr lang="en-US" sz="2000" dirty="0" err="1">
                <a:solidFill>
                  <a:srgbClr val="0000FF"/>
                </a:solidFill>
                <a:latin typeface="Times New Roman" pitchFamily="18" charset="0"/>
                <a:cs typeface="Times New Roman" pitchFamily="18" charset="0"/>
              </a:rPr>
              <a:t>tekislikning</a:t>
            </a:r>
            <a:r>
              <a:rPr lang="en-US" sz="2000" dirty="0">
                <a:solidFill>
                  <a:srgbClr val="0000FF"/>
                </a:solidFill>
                <a:latin typeface="Times New Roman" pitchFamily="18" charset="0"/>
                <a:cs typeface="Times New Roman" pitchFamily="18" charset="0"/>
              </a:rPr>
              <a:t> old </a:t>
            </a:r>
            <a:r>
              <a:rPr lang="en-US" sz="2000" dirty="0" err="1">
                <a:solidFill>
                  <a:srgbClr val="0000FF"/>
                </a:solidFill>
                <a:latin typeface="Times New Roman" pitchFamily="18" charset="0"/>
                <a:cs typeface="Times New Roman" pitchFamily="18" charset="0"/>
              </a:rPr>
              <a:t>tomonida</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joylashgan</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fazo</a:t>
            </a:r>
            <a:r>
              <a:rPr lang="en-US" sz="2000" dirty="0">
                <a:solidFill>
                  <a:srgbClr val="0000FF"/>
                </a:solidFill>
                <a:latin typeface="Times New Roman" pitchFamily="18" charset="0"/>
                <a:cs typeface="Times New Roman" pitchFamily="18" charset="0"/>
              </a:rPr>
              <a:t> </a:t>
            </a:r>
            <a:r>
              <a:rPr lang="en-US" sz="2000" b="1" dirty="0">
                <a:solidFill>
                  <a:srgbClr val="FF0000"/>
                </a:solidFill>
                <a:latin typeface="Times New Roman" pitchFamily="18" charset="0"/>
                <a:cs typeface="Times New Roman" pitchFamily="18" charset="0"/>
              </a:rPr>
              <a:t>I </a:t>
            </a:r>
            <a:r>
              <a:rPr lang="en-US" sz="2000" b="1" dirty="0" err="1">
                <a:solidFill>
                  <a:srgbClr val="FF0000"/>
                </a:solidFill>
                <a:latin typeface="Times New Roman" pitchFamily="18" charset="0"/>
                <a:cs typeface="Times New Roman" pitchFamily="18" charset="0"/>
              </a:rPr>
              <a:t>chorak</a:t>
            </a:r>
            <a:r>
              <a:rPr lang="en-US" sz="2000" b="1" dirty="0">
                <a:solidFill>
                  <a:srgbClr val="FF0000"/>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deyiladi</a:t>
            </a:r>
            <a:r>
              <a:rPr lang="en-US" sz="2000" dirty="0">
                <a:solidFill>
                  <a:srgbClr val="0000FF"/>
                </a:solidFill>
                <a:latin typeface="Times New Roman" pitchFamily="18" charset="0"/>
                <a:cs typeface="Times New Roman" pitchFamily="18" charset="0"/>
              </a:rPr>
              <a:t>. </a:t>
            </a:r>
            <a:endParaRPr lang="ru-RU" sz="2000" dirty="0">
              <a:solidFill>
                <a:srgbClr val="0000FF"/>
              </a:solidFill>
              <a:latin typeface="Times New Roman" pitchFamily="18" charset="0"/>
              <a:cs typeface="Times New Roman" pitchFamily="18" charset="0"/>
            </a:endParaRPr>
          </a:p>
          <a:p>
            <a:r>
              <a:rPr lang="en-US" sz="2000" dirty="0">
                <a:solidFill>
                  <a:srgbClr val="0000FF"/>
                </a:solidFill>
                <a:latin typeface="Times New Roman" pitchFamily="18" charset="0"/>
                <a:cs typeface="Times New Roman" pitchFamily="18" charset="0"/>
              </a:rPr>
              <a:t>	H – </a:t>
            </a:r>
            <a:r>
              <a:rPr lang="en-US" sz="2000" dirty="0" err="1">
                <a:solidFill>
                  <a:srgbClr val="0000FF"/>
                </a:solidFill>
                <a:latin typeface="Times New Roman" pitchFamily="18" charset="0"/>
                <a:cs typeface="Times New Roman" pitchFamily="18" charset="0"/>
              </a:rPr>
              <a:t>tekislikning</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yuqori</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qismi</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va</a:t>
            </a:r>
            <a:r>
              <a:rPr lang="en-US" sz="2000" dirty="0">
                <a:solidFill>
                  <a:srgbClr val="0000FF"/>
                </a:solidFill>
                <a:latin typeface="Times New Roman" pitchFamily="18" charset="0"/>
                <a:cs typeface="Times New Roman" pitchFamily="18" charset="0"/>
              </a:rPr>
              <a:t> V – </a:t>
            </a:r>
            <a:r>
              <a:rPr lang="en-US" sz="2000" dirty="0" err="1">
                <a:solidFill>
                  <a:srgbClr val="0000FF"/>
                </a:solidFill>
                <a:latin typeface="Times New Roman" pitchFamily="18" charset="0"/>
                <a:cs typeface="Times New Roman" pitchFamily="18" charset="0"/>
              </a:rPr>
              <a:t>tekislikning</a:t>
            </a:r>
            <a:r>
              <a:rPr lang="en-US" sz="2000" dirty="0">
                <a:solidFill>
                  <a:srgbClr val="0000FF"/>
                </a:solidFill>
                <a:latin typeface="Times New Roman" pitchFamily="18" charset="0"/>
                <a:cs typeface="Times New Roman" pitchFamily="18" charset="0"/>
              </a:rPr>
              <a:t> ort </a:t>
            </a:r>
            <a:r>
              <a:rPr lang="en-US" sz="2000" dirty="0" err="1">
                <a:solidFill>
                  <a:srgbClr val="0000FF"/>
                </a:solidFill>
                <a:latin typeface="Times New Roman" pitchFamily="18" charset="0"/>
                <a:cs typeface="Times New Roman" pitchFamily="18" charset="0"/>
              </a:rPr>
              <a:t>tomonida</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joylashgan</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fazo</a:t>
            </a:r>
            <a:r>
              <a:rPr lang="en-US" sz="2000" dirty="0">
                <a:solidFill>
                  <a:srgbClr val="0000FF"/>
                </a:solidFill>
                <a:latin typeface="Times New Roman" pitchFamily="18" charset="0"/>
                <a:cs typeface="Times New Roman" pitchFamily="18" charset="0"/>
              </a:rPr>
              <a:t> </a:t>
            </a:r>
            <a:r>
              <a:rPr lang="en-US" sz="2000" b="1" dirty="0">
                <a:solidFill>
                  <a:srgbClr val="FF0000"/>
                </a:solidFill>
                <a:latin typeface="Times New Roman" pitchFamily="18" charset="0"/>
                <a:cs typeface="Times New Roman" pitchFamily="18" charset="0"/>
              </a:rPr>
              <a:t>II </a:t>
            </a:r>
            <a:r>
              <a:rPr lang="en-US" sz="2000" b="1" dirty="0" err="1">
                <a:solidFill>
                  <a:srgbClr val="FF0000"/>
                </a:solidFill>
                <a:latin typeface="Times New Roman" pitchFamily="18" charset="0"/>
                <a:cs typeface="Times New Roman" pitchFamily="18" charset="0"/>
              </a:rPr>
              <a:t>chorak</a:t>
            </a:r>
            <a:r>
              <a:rPr lang="en-US" sz="2000" b="1" dirty="0">
                <a:solidFill>
                  <a:srgbClr val="FF0000"/>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deyiladi</a:t>
            </a:r>
            <a:r>
              <a:rPr lang="en-US" sz="2000" dirty="0">
                <a:solidFill>
                  <a:srgbClr val="0000FF"/>
                </a:solidFill>
                <a:latin typeface="Times New Roman" pitchFamily="18" charset="0"/>
                <a:cs typeface="Times New Roman" pitchFamily="18" charset="0"/>
              </a:rPr>
              <a:t>. </a:t>
            </a:r>
            <a:endParaRPr lang="ru-RU" sz="2000" dirty="0">
              <a:solidFill>
                <a:srgbClr val="0000FF"/>
              </a:solidFill>
              <a:latin typeface="Times New Roman" pitchFamily="18" charset="0"/>
              <a:cs typeface="Times New Roman" pitchFamily="18" charset="0"/>
            </a:endParaRPr>
          </a:p>
          <a:p>
            <a:r>
              <a:rPr lang="en-US" sz="2000" dirty="0">
                <a:solidFill>
                  <a:srgbClr val="0000FF"/>
                </a:solidFill>
                <a:latin typeface="Times New Roman" pitchFamily="18" charset="0"/>
                <a:cs typeface="Times New Roman" pitchFamily="18" charset="0"/>
              </a:rPr>
              <a:t>	II </a:t>
            </a:r>
            <a:r>
              <a:rPr lang="en-US" sz="2000" dirty="0" err="1">
                <a:solidFill>
                  <a:srgbClr val="0000FF"/>
                </a:solidFill>
                <a:latin typeface="Times New Roman" pitchFamily="18" charset="0"/>
                <a:cs typeface="Times New Roman" pitchFamily="18" charset="0"/>
              </a:rPr>
              <a:t>chorakning</a:t>
            </a:r>
            <a:r>
              <a:rPr lang="en-US" sz="2000" dirty="0">
                <a:solidFill>
                  <a:srgbClr val="0000FF"/>
                </a:solidFill>
                <a:latin typeface="Times New Roman" pitchFamily="18" charset="0"/>
                <a:cs typeface="Times New Roman" pitchFamily="18" charset="0"/>
              </a:rPr>
              <a:t> H – </a:t>
            </a:r>
            <a:r>
              <a:rPr lang="en-US" sz="2000" dirty="0" err="1">
                <a:solidFill>
                  <a:srgbClr val="0000FF"/>
                </a:solidFill>
                <a:latin typeface="Times New Roman" pitchFamily="18" charset="0"/>
                <a:cs typeface="Times New Roman" pitchFamily="18" charset="0"/>
              </a:rPr>
              <a:t>tekisligidan</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ost</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tomonda</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joylashgan</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fazo</a:t>
            </a:r>
            <a:r>
              <a:rPr lang="en-US" sz="2000" dirty="0">
                <a:solidFill>
                  <a:srgbClr val="0000FF"/>
                </a:solidFill>
                <a:latin typeface="Times New Roman" pitchFamily="18" charset="0"/>
                <a:cs typeface="Times New Roman" pitchFamily="18" charset="0"/>
              </a:rPr>
              <a:t> </a:t>
            </a:r>
            <a:r>
              <a:rPr lang="en-US" sz="2000" dirty="0">
                <a:solidFill>
                  <a:srgbClr val="FF0000"/>
                </a:solidFill>
                <a:latin typeface="Times New Roman" pitchFamily="18" charset="0"/>
                <a:cs typeface="Times New Roman" pitchFamily="18" charset="0"/>
              </a:rPr>
              <a:t>III </a:t>
            </a:r>
            <a:r>
              <a:rPr lang="en-US" sz="2000" dirty="0" err="1">
                <a:solidFill>
                  <a:srgbClr val="FF0000"/>
                </a:solidFill>
                <a:latin typeface="Times New Roman" pitchFamily="18" charset="0"/>
                <a:cs typeface="Times New Roman" pitchFamily="18" charset="0"/>
              </a:rPr>
              <a:t>chorak</a:t>
            </a:r>
            <a:r>
              <a:rPr lang="en-US" sz="2000" dirty="0">
                <a:solidFill>
                  <a:srgbClr val="FF0000"/>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deyiladi</a:t>
            </a:r>
            <a:r>
              <a:rPr lang="en-US" sz="2000" dirty="0">
                <a:solidFill>
                  <a:srgbClr val="0000FF"/>
                </a:solidFill>
                <a:latin typeface="Times New Roman" pitchFamily="18" charset="0"/>
                <a:cs typeface="Times New Roman" pitchFamily="18" charset="0"/>
              </a:rPr>
              <a:t>. </a:t>
            </a:r>
            <a:endParaRPr lang="ru-RU" sz="2000" dirty="0">
              <a:solidFill>
                <a:srgbClr val="0000FF"/>
              </a:solidFill>
              <a:latin typeface="Times New Roman" pitchFamily="18" charset="0"/>
              <a:cs typeface="Times New Roman" pitchFamily="18" charset="0"/>
            </a:endParaRPr>
          </a:p>
          <a:p>
            <a:r>
              <a:rPr lang="en-US" sz="2000" dirty="0">
                <a:solidFill>
                  <a:srgbClr val="0000FF"/>
                </a:solidFill>
                <a:latin typeface="Times New Roman" pitchFamily="18" charset="0"/>
                <a:cs typeface="Times New Roman" pitchFamily="18" charset="0"/>
              </a:rPr>
              <a:t>	I </a:t>
            </a:r>
            <a:r>
              <a:rPr lang="en-US" sz="2000" dirty="0" err="1">
                <a:solidFill>
                  <a:srgbClr val="0000FF"/>
                </a:solidFill>
                <a:latin typeface="Times New Roman" pitchFamily="18" charset="0"/>
                <a:cs typeface="Times New Roman" pitchFamily="18" charset="0"/>
              </a:rPr>
              <a:t>chorakning</a:t>
            </a:r>
            <a:r>
              <a:rPr lang="en-US" sz="2000" dirty="0">
                <a:solidFill>
                  <a:srgbClr val="0000FF"/>
                </a:solidFill>
                <a:latin typeface="Times New Roman" pitchFamily="18" charset="0"/>
                <a:cs typeface="Times New Roman" pitchFamily="18" charset="0"/>
              </a:rPr>
              <a:t> H – </a:t>
            </a:r>
            <a:r>
              <a:rPr lang="en-US" sz="2000" dirty="0" err="1">
                <a:solidFill>
                  <a:srgbClr val="0000FF"/>
                </a:solidFill>
                <a:latin typeface="Times New Roman" pitchFamily="18" charset="0"/>
                <a:cs typeface="Times New Roman" pitchFamily="18" charset="0"/>
              </a:rPr>
              <a:t>tekisligidan</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ost</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tomonda</a:t>
            </a:r>
            <a:r>
              <a:rPr lang="en-US" sz="2000" dirty="0">
                <a:solidFill>
                  <a:srgbClr val="0000FF"/>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joylashgan</a:t>
            </a:r>
            <a:r>
              <a:rPr lang="en-US" sz="2000" dirty="0">
                <a:solidFill>
                  <a:srgbClr val="0000FF"/>
                </a:solidFill>
                <a:latin typeface="Times New Roman" pitchFamily="18" charset="0"/>
                <a:cs typeface="Times New Roman" pitchFamily="18" charset="0"/>
              </a:rPr>
              <a:t> </a:t>
            </a:r>
            <a:r>
              <a:rPr lang="en-US" sz="2000" dirty="0" err="1" smtClean="0">
                <a:solidFill>
                  <a:srgbClr val="0000FF"/>
                </a:solidFill>
                <a:latin typeface="Times New Roman" pitchFamily="18" charset="0"/>
                <a:cs typeface="Times New Roman" pitchFamily="18" charset="0"/>
              </a:rPr>
              <a:t>fazo</a:t>
            </a:r>
            <a:r>
              <a:rPr lang="en-US" sz="2000" dirty="0" smtClean="0">
                <a:solidFill>
                  <a:srgbClr val="0000FF"/>
                </a:solidFill>
                <a:latin typeface="Times New Roman" pitchFamily="18" charset="0"/>
                <a:cs typeface="Times New Roman" pitchFamily="18" charset="0"/>
              </a:rPr>
              <a:t> </a:t>
            </a:r>
            <a:r>
              <a:rPr lang="en-US" sz="2000" b="1" dirty="0" smtClean="0">
                <a:solidFill>
                  <a:srgbClr val="FF0000"/>
                </a:solidFill>
                <a:latin typeface="Times New Roman" pitchFamily="18" charset="0"/>
                <a:cs typeface="Times New Roman" pitchFamily="18" charset="0"/>
              </a:rPr>
              <a:t>IV </a:t>
            </a:r>
            <a:r>
              <a:rPr lang="en-US" sz="2000" b="1" dirty="0" err="1" smtClean="0">
                <a:solidFill>
                  <a:srgbClr val="FF0000"/>
                </a:solidFill>
                <a:latin typeface="Times New Roman" pitchFamily="18" charset="0"/>
                <a:cs typeface="Times New Roman" pitchFamily="18" charset="0"/>
              </a:rPr>
              <a:t>chorak</a:t>
            </a:r>
            <a:r>
              <a:rPr lang="en-US" sz="2000" b="1" dirty="0" smtClean="0">
                <a:solidFill>
                  <a:srgbClr val="FF0000"/>
                </a:solidFill>
                <a:latin typeface="Times New Roman" pitchFamily="18" charset="0"/>
                <a:cs typeface="Times New Roman" pitchFamily="18" charset="0"/>
              </a:rPr>
              <a:t> </a:t>
            </a:r>
            <a:r>
              <a:rPr lang="en-US" sz="2000" dirty="0" err="1">
                <a:solidFill>
                  <a:srgbClr val="0000FF"/>
                </a:solidFill>
                <a:latin typeface="Times New Roman" pitchFamily="18" charset="0"/>
                <a:cs typeface="Times New Roman" pitchFamily="18" charset="0"/>
              </a:rPr>
              <a:t>deyiladi</a:t>
            </a:r>
            <a:r>
              <a:rPr lang="en-US" sz="2000" dirty="0" smtClean="0">
                <a:solidFill>
                  <a:srgbClr val="0000FF"/>
                </a:solidFill>
                <a:latin typeface="Times New Roman" pitchFamily="18" charset="0"/>
                <a:cs typeface="Times New Roman" pitchFamily="18" charset="0"/>
              </a:rPr>
              <a:t>.</a:t>
            </a:r>
            <a:endParaRPr lang="ru-RU" sz="2000" dirty="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6784" y="2132856"/>
            <a:ext cx="8991720" cy="42047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67544" y="620688"/>
            <a:ext cx="7992888" cy="584775"/>
          </a:xfrm>
          <a:prstGeom prst="rect">
            <a:avLst/>
          </a:prstGeom>
          <a:noFill/>
        </p:spPr>
        <p:txBody>
          <a:bodyPr wrap="square" rtlCol="0">
            <a:spAutoFit/>
          </a:bodyPr>
          <a:lstStyle/>
          <a:p>
            <a:pPr algn="ctr"/>
            <a:r>
              <a:rPr lang="en-US" sz="3200" b="1" dirty="0" err="1" smtClean="0">
                <a:solidFill>
                  <a:srgbClr val="FF0000"/>
                </a:solidFill>
                <a:latin typeface="Times New Roman" pitchFamily="18" charset="0"/>
                <a:cs typeface="Times New Roman" pitchFamily="18" charset="0"/>
              </a:rPr>
              <a:t>Fazoning</a:t>
            </a:r>
            <a:r>
              <a:rPr lang="en-US" sz="3200" b="1" dirty="0" smtClean="0">
                <a:solidFill>
                  <a:srgbClr val="FF0000"/>
                </a:solidFill>
                <a:latin typeface="Times New Roman" pitchFamily="18" charset="0"/>
                <a:cs typeface="Times New Roman" pitchFamily="18" charset="0"/>
              </a:rPr>
              <a:t> I </a:t>
            </a:r>
            <a:r>
              <a:rPr lang="en-US" sz="3200" b="1" dirty="0" err="1" smtClean="0">
                <a:solidFill>
                  <a:srgbClr val="FF0000"/>
                </a:solidFill>
                <a:latin typeface="Times New Roman" pitchFamily="18" charset="0"/>
                <a:cs typeface="Times New Roman" pitchFamily="18" charset="0"/>
              </a:rPr>
              <a:t>choragida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joylashgan</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nuqta</a:t>
            </a:r>
            <a:endParaRPr lang="ru-RU" sz="3200" b="1" dirty="0">
              <a:solidFill>
                <a:srgbClr val="FF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33297836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23528" y="2087562"/>
            <a:ext cx="8620172" cy="414974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67544" y="620688"/>
            <a:ext cx="7992888" cy="584775"/>
          </a:xfrm>
          <a:prstGeom prst="rect">
            <a:avLst/>
          </a:prstGeom>
          <a:noFill/>
        </p:spPr>
        <p:txBody>
          <a:bodyPr wrap="square" rtlCol="0">
            <a:spAutoFit/>
          </a:bodyPr>
          <a:lstStyle/>
          <a:p>
            <a:pPr algn="ctr"/>
            <a:r>
              <a:rPr lang="en-US" sz="3200" b="1" dirty="0" err="1" smtClean="0">
                <a:solidFill>
                  <a:srgbClr val="FF0000"/>
                </a:solidFill>
                <a:latin typeface="Times New Roman" pitchFamily="18" charset="0"/>
                <a:cs typeface="Times New Roman" pitchFamily="18" charset="0"/>
              </a:rPr>
              <a:t>Fazoning</a:t>
            </a:r>
            <a:r>
              <a:rPr lang="en-US" sz="3200" b="1" dirty="0" smtClean="0">
                <a:solidFill>
                  <a:srgbClr val="FF0000"/>
                </a:solidFill>
                <a:latin typeface="Times New Roman" pitchFamily="18" charset="0"/>
                <a:cs typeface="Times New Roman" pitchFamily="18" charset="0"/>
              </a:rPr>
              <a:t> II </a:t>
            </a:r>
            <a:r>
              <a:rPr lang="en-US" sz="3200" b="1" dirty="0" err="1" smtClean="0">
                <a:solidFill>
                  <a:srgbClr val="FF0000"/>
                </a:solidFill>
                <a:latin typeface="Times New Roman" pitchFamily="18" charset="0"/>
                <a:cs typeface="Times New Roman" pitchFamily="18" charset="0"/>
              </a:rPr>
              <a:t>choragida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joylashgan</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nuqta</a:t>
            </a:r>
            <a:endParaRPr lang="ru-RU" sz="3200" b="1" dirty="0">
              <a:solidFill>
                <a:srgbClr val="FF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36728674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95536" y="2132856"/>
            <a:ext cx="8435738" cy="41957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67544" y="620688"/>
            <a:ext cx="7992888" cy="584775"/>
          </a:xfrm>
          <a:prstGeom prst="rect">
            <a:avLst/>
          </a:prstGeom>
          <a:noFill/>
        </p:spPr>
        <p:txBody>
          <a:bodyPr wrap="square" rtlCol="0">
            <a:spAutoFit/>
          </a:bodyPr>
          <a:lstStyle/>
          <a:p>
            <a:pPr algn="ctr"/>
            <a:r>
              <a:rPr lang="en-US" sz="3200" b="1" dirty="0" err="1" smtClean="0">
                <a:solidFill>
                  <a:srgbClr val="FF0000"/>
                </a:solidFill>
                <a:latin typeface="Times New Roman" pitchFamily="18" charset="0"/>
                <a:cs typeface="Times New Roman" pitchFamily="18" charset="0"/>
              </a:rPr>
              <a:t>Fazoning</a:t>
            </a:r>
            <a:r>
              <a:rPr lang="en-US" sz="3200" b="1" dirty="0" smtClean="0">
                <a:solidFill>
                  <a:srgbClr val="FF0000"/>
                </a:solidFill>
                <a:latin typeface="Times New Roman" pitchFamily="18" charset="0"/>
                <a:cs typeface="Times New Roman" pitchFamily="18" charset="0"/>
              </a:rPr>
              <a:t> III </a:t>
            </a:r>
            <a:r>
              <a:rPr lang="en-US" sz="3200" b="1" dirty="0" err="1" smtClean="0">
                <a:solidFill>
                  <a:srgbClr val="FF0000"/>
                </a:solidFill>
                <a:latin typeface="Times New Roman" pitchFamily="18" charset="0"/>
                <a:cs typeface="Times New Roman" pitchFamily="18" charset="0"/>
              </a:rPr>
              <a:t>choragida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joylashgan</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nuqta</a:t>
            </a:r>
            <a:endParaRPr lang="ru-RU" sz="3200" b="1" dirty="0">
              <a:solidFill>
                <a:srgbClr val="FF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3797156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41120" y="2438078"/>
            <a:ext cx="8135336" cy="3943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67544" y="620688"/>
            <a:ext cx="7992888" cy="584775"/>
          </a:xfrm>
          <a:prstGeom prst="rect">
            <a:avLst/>
          </a:prstGeom>
          <a:noFill/>
        </p:spPr>
        <p:txBody>
          <a:bodyPr wrap="square" rtlCol="0">
            <a:spAutoFit/>
          </a:bodyPr>
          <a:lstStyle/>
          <a:p>
            <a:pPr algn="ctr"/>
            <a:r>
              <a:rPr lang="en-US" sz="3200" b="1" dirty="0" err="1" smtClean="0">
                <a:solidFill>
                  <a:srgbClr val="FF0000"/>
                </a:solidFill>
                <a:latin typeface="Times New Roman" pitchFamily="18" charset="0"/>
                <a:cs typeface="Times New Roman" pitchFamily="18" charset="0"/>
              </a:rPr>
              <a:t>Fazoning</a:t>
            </a:r>
            <a:r>
              <a:rPr lang="en-US" sz="3200" b="1" dirty="0" smtClean="0">
                <a:solidFill>
                  <a:srgbClr val="FF0000"/>
                </a:solidFill>
                <a:latin typeface="Times New Roman" pitchFamily="18" charset="0"/>
                <a:cs typeface="Times New Roman" pitchFamily="18" charset="0"/>
              </a:rPr>
              <a:t> IV </a:t>
            </a:r>
            <a:r>
              <a:rPr lang="en-US" sz="3200" b="1" dirty="0" err="1" smtClean="0">
                <a:solidFill>
                  <a:srgbClr val="FF0000"/>
                </a:solidFill>
                <a:latin typeface="Times New Roman" pitchFamily="18" charset="0"/>
                <a:cs typeface="Times New Roman" pitchFamily="18" charset="0"/>
              </a:rPr>
              <a:t>choragida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joylashgan</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nuqta</a:t>
            </a:r>
            <a:endParaRPr lang="ru-RU" sz="3200" b="1" dirty="0">
              <a:solidFill>
                <a:srgbClr val="FF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6125181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a:xfrm>
            <a:off x="457200" y="274638"/>
            <a:ext cx="8229600" cy="868346"/>
          </a:xfrm>
        </p:spPr>
        <p:txBody>
          <a:bodyPr>
            <a:normAutofit/>
          </a:bodyPr>
          <a:lstStyle/>
          <a:p>
            <a:r>
              <a:rPr lang="en-US" sz="3600" b="1" dirty="0" err="1" smtClean="0">
                <a:solidFill>
                  <a:srgbClr val="FF0000"/>
                </a:solidFill>
                <a:latin typeface="Times New Roman" pitchFamily="18" charset="0"/>
                <a:cs typeface="Times New Roman" pitchFamily="18" charset="0"/>
              </a:rPr>
              <a:t>Turli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choraklarda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joylashgan</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nuqtalar</a:t>
            </a:r>
            <a:r>
              <a:rPr lang="en-US" sz="3600" b="1" dirty="0" smtClean="0">
                <a:solidFill>
                  <a:srgbClr val="FF0000"/>
                </a:solidFill>
                <a:latin typeface="Times New Roman" pitchFamily="18" charset="0"/>
                <a:cs typeface="Times New Roman" pitchFamily="18" charset="0"/>
              </a:rPr>
              <a:t>. </a:t>
            </a:r>
            <a:endParaRPr lang="ru-RU" sz="3600" dirty="0">
              <a:solidFill>
                <a:srgbClr val="FF0000"/>
              </a:solidFill>
              <a:latin typeface="Times New Roman" pitchFamily="18" charset="0"/>
              <a:cs typeface="Times New Roman" pitchFamily="18" charset="0"/>
            </a:endParaRPr>
          </a:p>
        </p:txBody>
      </p:sp>
      <p:pic>
        <p:nvPicPr>
          <p:cNvPr id="5" name="Содержимое 4" descr="Копия Копия img010.jpg"/>
          <p:cNvPicPr>
            <a:picLocks noGrp="1" noChangeAspect="1"/>
          </p:cNvPicPr>
          <p:nvPr>
            <p:ph idx="1"/>
          </p:nvPr>
        </p:nvPicPr>
        <p:blipFill>
          <a:blip r:embed="rId2"/>
          <a:stretch>
            <a:fillRect/>
          </a:stretch>
        </p:blipFill>
        <p:spPr>
          <a:xfrm>
            <a:off x="775624" y="1464288"/>
            <a:ext cx="7582590" cy="4750794"/>
          </a:xfrm>
        </p:spPr>
      </p:pic>
      <p:sp>
        <p:nvSpPr>
          <p:cNvPr id="7" name="TextBox 6"/>
          <p:cNvSpPr txBox="1"/>
          <p:nvPr/>
        </p:nvSpPr>
        <p:spPr>
          <a:xfrm>
            <a:off x="2643174" y="1059404"/>
            <a:ext cx="3500462" cy="523220"/>
          </a:xfrm>
          <a:prstGeom prst="rect">
            <a:avLst/>
          </a:prstGeom>
          <a:noFill/>
        </p:spPr>
        <p:txBody>
          <a:bodyPr wrap="square" rtlCol="0">
            <a:spAutoFit/>
          </a:bodyPr>
          <a:lstStyle/>
          <a:p>
            <a:pPr algn="ctr"/>
            <a:r>
              <a:rPr lang="en-US" sz="2800" b="1" dirty="0" err="1" smtClean="0">
                <a:solidFill>
                  <a:srgbClr val="0000FF"/>
                </a:solidFill>
                <a:latin typeface="Times New Roman" pitchFamily="18" charset="0"/>
                <a:cs typeface="Times New Roman" pitchFamily="18" charset="0"/>
              </a:rPr>
              <a:t>Yaqqol</a:t>
            </a:r>
            <a:r>
              <a:rPr lang="en-US" sz="2800" b="1" dirty="0" smtClean="0">
                <a:solidFill>
                  <a:srgbClr val="0000FF"/>
                </a:solidFill>
                <a:latin typeface="Times New Roman" pitchFamily="18" charset="0"/>
                <a:cs typeface="Times New Roman" pitchFamily="18" charset="0"/>
              </a:rPr>
              <a:t> </a:t>
            </a:r>
            <a:r>
              <a:rPr lang="en-US" sz="2800" b="1" dirty="0" err="1" smtClean="0">
                <a:solidFill>
                  <a:srgbClr val="0000FF"/>
                </a:solidFill>
                <a:latin typeface="Times New Roman" pitchFamily="18" charset="0"/>
                <a:cs typeface="Times New Roman" pitchFamily="18" charset="0"/>
              </a:rPr>
              <a:t>tasvir</a:t>
            </a:r>
            <a:endParaRPr lang="ru-RU" sz="2800" b="1" dirty="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274638"/>
            <a:ext cx="8229600" cy="725470"/>
          </a:xfrm>
        </p:spPr>
        <p:txBody>
          <a:bodyPr>
            <a:normAutofit/>
          </a:bodyPr>
          <a:lstStyle/>
          <a:p>
            <a:r>
              <a:rPr lang="en-US" sz="2800" b="1" dirty="0" err="1" smtClean="0">
                <a:solidFill>
                  <a:srgbClr val="FF0000"/>
                </a:solidFill>
                <a:latin typeface="Times New Roman" pitchFamily="18" charset="0"/>
                <a:cs typeface="Times New Roman" pitchFamily="18" charset="0"/>
              </a:rPr>
              <a:t>Nuqtaning</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choraklardagi</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proyeksiyalari</a:t>
            </a:r>
            <a:r>
              <a:rPr lang="en-US" sz="2800" b="1" dirty="0" smtClean="0">
                <a:solidFill>
                  <a:srgbClr val="FF0000"/>
                </a:solidFill>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pic>
        <p:nvPicPr>
          <p:cNvPr id="4" name="Содержимое 3" descr="img031.jpg"/>
          <p:cNvPicPr>
            <a:picLocks noGrp="1" noChangeAspect="1"/>
          </p:cNvPicPr>
          <p:nvPr>
            <p:ph sz="half" idx="1"/>
          </p:nvPr>
        </p:nvPicPr>
        <p:blipFill>
          <a:blip r:embed="rId2"/>
          <a:stretch>
            <a:fillRect/>
          </a:stretch>
        </p:blipFill>
        <p:spPr>
          <a:xfrm>
            <a:off x="462182" y="1571612"/>
            <a:ext cx="4611358" cy="4071966"/>
          </a:xfrm>
        </p:spPr>
      </p:pic>
      <p:sp>
        <p:nvSpPr>
          <p:cNvPr id="6" name="Содержимое 5"/>
          <p:cNvSpPr>
            <a:spLocks noGrp="1"/>
          </p:cNvSpPr>
          <p:nvPr>
            <p:ph sz="half" idx="2"/>
          </p:nvPr>
        </p:nvSpPr>
        <p:spPr>
          <a:xfrm>
            <a:off x="4819680" y="1142984"/>
            <a:ext cx="4181476" cy="4983179"/>
          </a:xfrm>
        </p:spPr>
        <p:txBody>
          <a:bodyPr>
            <a:normAutofit fontScale="85000" lnSpcReduction="10000"/>
          </a:bodyPr>
          <a:lstStyle/>
          <a:p>
            <a:pPr>
              <a:buNone/>
            </a:pPr>
            <a:r>
              <a:rPr lang="en-US" sz="1800" dirty="0" smtClean="0">
                <a:latin typeface="Times New Roman" pitchFamily="18" charset="0"/>
                <a:cs typeface="Times New Roman" pitchFamily="18" charset="0"/>
              </a:rPr>
              <a:t>		</a:t>
            </a:r>
            <a:r>
              <a:rPr lang="en-US" sz="1900" dirty="0" smtClean="0">
                <a:solidFill>
                  <a:srgbClr val="0000FF"/>
                </a:solidFill>
                <a:latin typeface="Times New Roman" pitchFamily="18" charset="0"/>
                <a:cs typeface="Times New Roman" pitchFamily="18" charset="0"/>
              </a:rPr>
              <a:t>Agar A </a:t>
            </a:r>
            <a:r>
              <a:rPr lang="en-US" sz="1900" dirty="0" err="1" smtClean="0">
                <a:solidFill>
                  <a:srgbClr val="0000FF"/>
                </a:solidFill>
                <a:latin typeface="Times New Roman" pitchFamily="18" charset="0"/>
                <a:cs typeface="Times New Roman" pitchFamily="18" charset="0"/>
              </a:rPr>
              <a:t>nuqta</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fazoning</a:t>
            </a:r>
            <a:r>
              <a:rPr lang="en-US" sz="1900" dirty="0" smtClean="0">
                <a:solidFill>
                  <a:srgbClr val="0000FF"/>
                </a:solidFill>
                <a:latin typeface="Times New Roman" pitchFamily="18" charset="0"/>
                <a:cs typeface="Times New Roman" pitchFamily="18" charset="0"/>
              </a:rPr>
              <a:t> </a:t>
            </a:r>
            <a:r>
              <a:rPr lang="en-US" sz="1900" dirty="0" smtClean="0">
                <a:solidFill>
                  <a:srgbClr val="FF0000"/>
                </a:solidFill>
                <a:latin typeface="Times New Roman" pitchFamily="18" charset="0"/>
                <a:cs typeface="Times New Roman" pitchFamily="18" charset="0"/>
              </a:rPr>
              <a:t>I </a:t>
            </a:r>
            <a:r>
              <a:rPr lang="en-US" sz="1900" dirty="0" err="1" smtClean="0">
                <a:solidFill>
                  <a:srgbClr val="FF0000"/>
                </a:solidFill>
                <a:latin typeface="Times New Roman" pitchFamily="18" charset="0"/>
                <a:cs typeface="Times New Roman" pitchFamily="18" charset="0"/>
              </a:rPr>
              <a:t>choragida</a:t>
            </a:r>
            <a:r>
              <a:rPr lang="en-US" sz="1900" dirty="0" smtClean="0">
                <a:solidFill>
                  <a:srgbClr val="FF0000"/>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joylashgan</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bo’lsa</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nuqtaning</a:t>
            </a:r>
            <a:r>
              <a:rPr lang="en-US" sz="1900" dirty="0" smtClean="0">
                <a:solidFill>
                  <a:srgbClr val="0000FF"/>
                </a:solidFill>
                <a:latin typeface="Times New Roman" pitchFamily="18" charset="0"/>
                <a:cs typeface="Times New Roman" pitchFamily="18" charset="0"/>
              </a:rPr>
              <a:t> A' </a:t>
            </a:r>
            <a:r>
              <a:rPr lang="en-US" sz="1900" dirty="0" err="1" smtClean="0">
                <a:solidFill>
                  <a:srgbClr val="0000FF"/>
                </a:solidFill>
                <a:latin typeface="Times New Roman" pitchFamily="18" charset="0"/>
                <a:cs typeface="Times New Roman" pitchFamily="18" charset="0"/>
              </a:rPr>
              <a:t>gorizontal</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proyeksiyasi</a:t>
            </a:r>
            <a:r>
              <a:rPr lang="en-US" sz="1900" dirty="0" smtClean="0">
                <a:solidFill>
                  <a:srgbClr val="0000FF"/>
                </a:solidFill>
                <a:latin typeface="Times New Roman" pitchFamily="18" charset="0"/>
                <a:cs typeface="Times New Roman" pitchFamily="18" charset="0"/>
              </a:rPr>
              <a:t>  [ox) – </a:t>
            </a:r>
            <a:r>
              <a:rPr lang="en-US" sz="1900" dirty="0" err="1" smtClean="0">
                <a:solidFill>
                  <a:srgbClr val="0000FF"/>
                </a:solidFill>
                <a:latin typeface="Times New Roman" pitchFamily="18" charset="0"/>
                <a:cs typeface="Times New Roman" pitchFamily="18" charset="0"/>
              </a:rPr>
              <a:t>o’qining</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ostki</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qismida</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va</a:t>
            </a:r>
            <a:r>
              <a:rPr lang="en-US" sz="1900" dirty="0" smtClean="0">
                <a:solidFill>
                  <a:srgbClr val="0000FF"/>
                </a:solidFill>
                <a:latin typeface="Times New Roman" pitchFamily="18" charset="0"/>
                <a:cs typeface="Times New Roman" pitchFamily="18" charset="0"/>
              </a:rPr>
              <a:t> A'' frontal </a:t>
            </a:r>
            <a:r>
              <a:rPr lang="en-US" sz="1900" dirty="0" err="1" smtClean="0">
                <a:solidFill>
                  <a:srgbClr val="0000FF"/>
                </a:solidFill>
                <a:latin typeface="Times New Roman" pitchFamily="18" charset="0"/>
                <a:cs typeface="Times New Roman" pitchFamily="18" charset="0"/>
              </a:rPr>
              <a:t>proyeksiyasi</a:t>
            </a:r>
            <a:r>
              <a:rPr lang="en-US" sz="1900" dirty="0" smtClean="0">
                <a:solidFill>
                  <a:srgbClr val="0000FF"/>
                </a:solidFill>
                <a:latin typeface="Times New Roman" pitchFamily="18" charset="0"/>
                <a:cs typeface="Times New Roman" pitchFamily="18" charset="0"/>
              </a:rPr>
              <a:t> [ox) – </a:t>
            </a:r>
            <a:r>
              <a:rPr lang="en-US" sz="1900" dirty="0" err="1" smtClean="0">
                <a:solidFill>
                  <a:srgbClr val="0000FF"/>
                </a:solidFill>
                <a:latin typeface="Times New Roman" pitchFamily="18" charset="0"/>
                <a:cs typeface="Times New Roman" pitchFamily="18" charset="0"/>
              </a:rPr>
              <a:t>o’qining</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ustki</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qismida</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bitta</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bog’lash</a:t>
            </a:r>
            <a:r>
              <a:rPr lang="en-US" sz="1900" dirty="0" smtClean="0">
                <a:solidFill>
                  <a:srgbClr val="0000FF"/>
                </a:solidFill>
                <a:latin typeface="Times New Roman" pitchFamily="18" charset="0"/>
                <a:cs typeface="Times New Roman" pitchFamily="18" charset="0"/>
              </a:rPr>
              <a:t> [A' A''] </a:t>
            </a:r>
            <a:r>
              <a:rPr lang="en-US" sz="1900" dirty="0" err="1" smtClean="0">
                <a:solidFill>
                  <a:srgbClr val="0000FF"/>
                </a:solidFill>
                <a:latin typeface="Times New Roman" pitchFamily="18" charset="0"/>
                <a:cs typeface="Times New Roman" pitchFamily="18" charset="0"/>
              </a:rPr>
              <a:t>chiziqda</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proyeksiylanadi</a:t>
            </a:r>
            <a:r>
              <a:rPr lang="en-US" sz="1900" dirty="0" smtClean="0">
                <a:solidFill>
                  <a:srgbClr val="0000FF"/>
                </a:solidFill>
                <a:latin typeface="Times New Roman" pitchFamily="18" charset="0"/>
                <a:cs typeface="Times New Roman" pitchFamily="18" charset="0"/>
              </a:rPr>
              <a:t>.[A' A'']</a:t>
            </a:r>
            <a:r>
              <a:rPr lang="en-US" sz="1900" dirty="0" smtClean="0">
                <a:solidFill>
                  <a:srgbClr val="0000FF"/>
                </a:solidFill>
                <a:latin typeface="Times New Roman" pitchFamily="18" charset="0"/>
                <a:ea typeface="OpenSymbol"/>
                <a:cs typeface="Times New Roman" pitchFamily="18" charset="0"/>
              </a:rPr>
              <a:t>⊥</a:t>
            </a:r>
            <a:r>
              <a:rPr lang="en-US" sz="1900" dirty="0" smtClean="0">
                <a:solidFill>
                  <a:srgbClr val="0000FF"/>
                </a:solidFill>
                <a:latin typeface="Times New Roman" pitchFamily="18" charset="0"/>
                <a:cs typeface="Times New Roman" pitchFamily="18" charset="0"/>
              </a:rPr>
              <a:t>[ox). </a:t>
            </a:r>
            <a:endParaRPr lang="ru-RU" sz="1900" dirty="0" smtClean="0">
              <a:solidFill>
                <a:srgbClr val="0000FF"/>
              </a:solidFill>
              <a:latin typeface="Times New Roman" pitchFamily="18" charset="0"/>
              <a:cs typeface="Times New Roman" pitchFamily="18" charset="0"/>
            </a:endParaRPr>
          </a:p>
          <a:p>
            <a:pPr>
              <a:buNone/>
            </a:pPr>
            <a:r>
              <a:rPr lang="en-US" sz="1900" dirty="0">
                <a:solidFill>
                  <a:srgbClr val="0000FF"/>
                </a:solidFill>
                <a:latin typeface="Times New Roman" pitchFamily="18" charset="0"/>
                <a:cs typeface="Times New Roman" pitchFamily="18" charset="0"/>
              </a:rPr>
              <a:t>	</a:t>
            </a:r>
            <a:r>
              <a:rPr lang="en-US" sz="1900" dirty="0" smtClean="0">
                <a:solidFill>
                  <a:srgbClr val="0000FF"/>
                </a:solidFill>
                <a:latin typeface="Times New Roman" pitchFamily="18" charset="0"/>
                <a:cs typeface="Times New Roman" pitchFamily="18" charset="0"/>
              </a:rPr>
              <a:t>	Agar </a:t>
            </a:r>
            <a:r>
              <a:rPr lang="en-US" sz="1900" dirty="0">
                <a:solidFill>
                  <a:srgbClr val="0000FF"/>
                </a:solidFill>
                <a:latin typeface="Times New Roman" pitchFamily="18" charset="0"/>
                <a:cs typeface="Times New Roman" pitchFamily="18" charset="0"/>
              </a:rPr>
              <a:t>B </a:t>
            </a:r>
            <a:r>
              <a:rPr lang="en-US" sz="1900" dirty="0" err="1">
                <a:solidFill>
                  <a:srgbClr val="0000FF"/>
                </a:solidFill>
                <a:latin typeface="Times New Roman" pitchFamily="18" charset="0"/>
                <a:cs typeface="Times New Roman" pitchFamily="18" charset="0"/>
              </a:rPr>
              <a:t>nuqta</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fazoning</a:t>
            </a:r>
            <a:r>
              <a:rPr lang="en-US" sz="1900" dirty="0">
                <a:solidFill>
                  <a:srgbClr val="FF0000"/>
                </a:solidFill>
                <a:latin typeface="Times New Roman" pitchFamily="18" charset="0"/>
                <a:cs typeface="Times New Roman" pitchFamily="18" charset="0"/>
              </a:rPr>
              <a:t> II </a:t>
            </a:r>
            <a:r>
              <a:rPr lang="en-US" sz="1900" dirty="0" err="1">
                <a:solidFill>
                  <a:srgbClr val="FF0000"/>
                </a:solidFill>
                <a:latin typeface="Times New Roman" pitchFamily="18" charset="0"/>
                <a:cs typeface="Times New Roman" pitchFamily="18" charset="0"/>
              </a:rPr>
              <a:t>choragida</a:t>
            </a:r>
            <a:r>
              <a:rPr lang="en-US" sz="1900" dirty="0">
                <a:solidFill>
                  <a:srgbClr val="FF0000"/>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joylashgan</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bo’lsa</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nuqtaning</a:t>
            </a:r>
            <a:r>
              <a:rPr lang="en-US" sz="1900" dirty="0">
                <a:solidFill>
                  <a:srgbClr val="0000FF"/>
                </a:solidFill>
                <a:latin typeface="Times New Roman" pitchFamily="18" charset="0"/>
                <a:cs typeface="Times New Roman" pitchFamily="18" charset="0"/>
              </a:rPr>
              <a:t> B' </a:t>
            </a:r>
            <a:r>
              <a:rPr lang="en-US" sz="1900" dirty="0" err="1">
                <a:solidFill>
                  <a:srgbClr val="0000FF"/>
                </a:solidFill>
                <a:latin typeface="Times New Roman" pitchFamily="18" charset="0"/>
                <a:cs typeface="Times New Roman" pitchFamily="18" charset="0"/>
              </a:rPr>
              <a:t>gorizontal</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va</a:t>
            </a:r>
            <a:r>
              <a:rPr lang="en-US" sz="1900" dirty="0">
                <a:solidFill>
                  <a:srgbClr val="0000FF"/>
                </a:solidFill>
                <a:latin typeface="Times New Roman" pitchFamily="18" charset="0"/>
                <a:cs typeface="Times New Roman" pitchFamily="18" charset="0"/>
              </a:rPr>
              <a:t> B'' frontal </a:t>
            </a:r>
            <a:r>
              <a:rPr lang="en-US" sz="1900" dirty="0" err="1">
                <a:solidFill>
                  <a:srgbClr val="0000FF"/>
                </a:solidFill>
                <a:latin typeface="Times New Roman" pitchFamily="18" charset="0"/>
                <a:cs typeface="Times New Roman" pitchFamily="18" charset="0"/>
              </a:rPr>
              <a:t>proyeksiyalari</a:t>
            </a:r>
            <a:r>
              <a:rPr lang="en-US" sz="1900" dirty="0">
                <a:solidFill>
                  <a:srgbClr val="0000FF"/>
                </a:solidFill>
                <a:latin typeface="Times New Roman" pitchFamily="18" charset="0"/>
                <a:cs typeface="Times New Roman" pitchFamily="18" charset="0"/>
              </a:rPr>
              <a:t> [ox) – </a:t>
            </a:r>
            <a:r>
              <a:rPr lang="en-US" sz="1900" dirty="0" err="1">
                <a:solidFill>
                  <a:srgbClr val="0000FF"/>
                </a:solidFill>
                <a:latin typeface="Times New Roman" pitchFamily="18" charset="0"/>
                <a:cs typeface="Times New Roman" pitchFamily="18" charset="0"/>
              </a:rPr>
              <a:t>o’qining</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ustki</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qismida</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bitta</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bog’lash</a:t>
            </a:r>
            <a:r>
              <a:rPr lang="en-US" sz="1900" dirty="0">
                <a:solidFill>
                  <a:srgbClr val="0000FF"/>
                </a:solidFill>
                <a:latin typeface="Times New Roman" pitchFamily="18" charset="0"/>
                <a:cs typeface="Times New Roman" pitchFamily="18" charset="0"/>
              </a:rPr>
              <a:t> [B'B''] </a:t>
            </a:r>
            <a:r>
              <a:rPr lang="en-US" sz="1900" dirty="0" err="1">
                <a:solidFill>
                  <a:srgbClr val="0000FF"/>
                </a:solidFill>
                <a:latin typeface="Times New Roman" pitchFamily="18" charset="0"/>
                <a:cs typeface="Times New Roman" pitchFamily="18" charset="0"/>
              </a:rPr>
              <a:t>chiziqda</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proyeksiyalanadi</a:t>
            </a:r>
            <a:r>
              <a:rPr lang="en-US" sz="1900" dirty="0">
                <a:solidFill>
                  <a:srgbClr val="0000FF"/>
                </a:solidFill>
                <a:latin typeface="Times New Roman" pitchFamily="18" charset="0"/>
                <a:cs typeface="Times New Roman" pitchFamily="18" charset="0"/>
              </a:rPr>
              <a:t>. [B'B</a:t>
            </a:r>
            <a:r>
              <a:rPr lang="en-US" sz="1900" dirty="0" smtClean="0">
                <a:solidFill>
                  <a:srgbClr val="0000FF"/>
                </a:solidFill>
                <a:latin typeface="Times New Roman" pitchFamily="18" charset="0"/>
                <a:cs typeface="Times New Roman" pitchFamily="18" charset="0"/>
              </a:rPr>
              <a:t>'']</a:t>
            </a:r>
            <a:r>
              <a:rPr lang="en-US" sz="1900" dirty="0" smtClean="0">
                <a:solidFill>
                  <a:srgbClr val="0000FF"/>
                </a:solidFill>
                <a:latin typeface="Times New Roman" pitchFamily="18" charset="0"/>
                <a:ea typeface="OpenSymbol"/>
                <a:cs typeface="Times New Roman" pitchFamily="18" charset="0"/>
              </a:rPr>
              <a:t>⊥</a:t>
            </a:r>
            <a:r>
              <a:rPr lang="en-US" sz="1900" dirty="0" smtClean="0">
                <a:solidFill>
                  <a:srgbClr val="0000FF"/>
                </a:solidFill>
                <a:latin typeface="Times New Roman" pitchFamily="18" charset="0"/>
                <a:cs typeface="Times New Roman" pitchFamily="18" charset="0"/>
              </a:rPr>
              <a:t>[</a:t>
            </a:r>
            <a:r>
              <a:rPr lang="en-US" sz="1900" dirty="0">
                <a:solidFill>
                  <a:srgbClr val="0000FF"/>
                </a:solidFill>
                <a:latin typeface="Times New Roman" pitchFamily="18" charset="0"/>
                <a:cs typeface="Times New Roman" pitchFamily="18" charset="0"/>
              </a:rPr>
              <a:t>ox).</a:t>
            </a:r>
            <a:endParaRPr lang="ru-RU" sz="1900" dirty="0">
              <a:solidFill>
                <a:srgbClr val="0000FF"/>
              </a:solidFill>
              <a:latin typeface="Times New Roman" pitchFamily="18" charset="0"/>
              <a:cs typeface="Times New Roman" pitchFamily="18" charset="0"/>
            </a:endParaRPr>
          </a:p>
          <a:p>
            <a:pPr>
              <a:buNone/>
            </a:pPr>
            <a:r>
              <a:rPr lang="en-US" sz="1900" dirty="0" smtClean="0">
                <a:solidFill>
                  <a:srgbClr val="0000FF"/>
                </a:solidFill>
                <a:latin typeface="Times New Roman" pitchFamily="18" charset="0"/>
                <a:cs typeface="Times New Roman" pitchFamily="18" charset="0"/>
              </a:rPr>
              <a:t>		Agar C </a:t>
            </a:r>
            <a:r>
              <a:rPr lang="en-US" sz="1900" dirty="0" err="1" smtClean="0">
                <a:solidFill>
                  <a:srgbClr val="0000FF"/>
                </a:solidFill>
                <a:latin typeface="Times New Roman" pitchFamily="18" charset="0"/>
                <a:cs typeface="Times New Roman" pitchFamily="18" charset="0"/>
              </a:rPr>
              <a:t>nuqta</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fazoning</a:t>
            </a:r>
            <a:r>
              <a:rPr lang="en-US" sz="1900" dirty="0" smtClean="0">
                <a:solidFill>
                  <a:srgbClr val="0000FF"/>
                </a:solidFill>
                <a:latin typeface="Times New Roman" pitchFamily="18" charset="0"/>
                <a:cs typeface="Times New Roman" pitchFamily="18" charset="0"/>
              </a:rPr>
              <a:t> </a:t>
            </a:r>
            <a:r>
              <a:rPr lang="en-US" sz="1900" dirty="0" smtClean="0">
                <a:solidFill>
                  <a:srgbClr val="FF0000"/>
                </a:solidFill>
                <a:latin typeface="Times New Roman" pitchFamily="18" charset="0"/>
                <a:cs typeface="Times New Roman" pitchFamily="18" charset="0"/>
              </a:rPr>
              <a:t>III </a:t>
            </a:r>
            <a:r>
              <a:rPr lang="en-US" sz="1900" dirty="0" err="1" smtClean="0">
                <a:solidFill>
                  <a:srgbClr val="FF0000"/>
                </a:solidFill>
                <a:latin typeface="Times New Roman" pitchFamily="18" charset="0"/>
                <a:cs typeface="Times New Roman" pitchFamily="18" charset="0"/>
              </a:rPr>
              <a:t>choragida</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joylashgan</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bo’lsa</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nuqtaning</a:t>
            </a:r>
            <a:r>
              <a:rPr lang="en-US" sz="1900" dirty="0" smtClean="0">
                <a:solidFill>
                  <a:srgbClr val="0000FF"/>
                </a:solidFill>
                <a:latin typeface="Times New Roman" pitchFamily="18" charset="0"/>
                <a:cs typeface="Times New Roman" pitchFamily="18" charset="0"/>
              </a:rPr>
              <a:t> C' </a:t>
            </a:r>
            <a:r>
              <a:rPr lang="en-US" sz="1900" dirty="0" err="1" smtClean="0">
                <a:solidFill>
                  <a:srgbClr val="0000FF"/>
                </a:solidFill>
                <a:latin typeface="Times New Roman" pitchFamily="18" charset="0"/>
                <a:cs typeface="Times New Roman" pitchFamily="18" charset="0"/>
              </a:rPr>
              <a:t>gorizontal</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proyeksiyasi</a:t>
            </a:r>
            <a:r>
              <a:rPr lang="en-US" sz="1900" dirty="0" smtClean="0">
                <a:solidFill>
                  <a:srgbClr val="0000FF"/>
                </a:solidFill>
                <a:latin typeface="Times New Roman" pitchFamily="18" charset="0"/>
                <a:cs typeface="Times New Roman" pitchFamily="18" charset="0"/>
              </a:rPr>
              <a:t> [ox) – </a:t>
            </a:r>
            <a:r>
              <a:rPr lang="en-US" sz="1900" dirty="0" err="1" smtClean="0">
                <a:solidFill>
                  <a:srgbClr val="0000FF"/>
                </a:solidFill>
                <a:latin typeface="Times New Roman" pitchFamily="18" charset="0"/>
                <a:cs typeface="Times New Roman" pitchFamily="18" charset="0"/>
              </a:rPr>
              <a:t>o’qining</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ustki</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va</a:t>
            </a:r>
            <a:r>
              <a:rPr lang="en-US" sz="1900" dirty="0" smtClean="0">
                <a:solidFill>
                  <a:srgbClr val="0000FF"/>
                </a:solidFill>
                <a:latin typeface="Times New Roman" pitchFamily="18" charset="0"/>
                <a:cs typeface="Times New Roman" pitchFamily="18" charset="0"/>
              </a:rPr>
              <a:t> C'' frontal </a:t>
            </a:r>
            <a:r>
              <a:rPr lang="en-US" sz="1900" dirty="0" err="1" smtClean="0">
                <a:solidFill>
                  <a:srgbClr val="0000FF"/>
                </a:solidFill>
                <a:latin typeface="Times New Roman" pitchFamily="18" charset="0"/>
                <a:cs typeface="Times New Roman" pitchFamily="18" charset="0"/>
              </a:rPr>
              <a:t>proyeksiyasi</a:t>
            </a:r>
            <a:r>
              <a:rPr lang="en-US" sz="1900" dirty="0" smtClean="0">
                <a:solidFill>
                  <a:srgbClr val="0000FF"/>
                </a:solidFill>
                <a:latin typeface="Times New Roman" pitchFamily="18" charset="0"/>
                <a:cs typeface="Times New Roman" pitchFamily="18" charset="0"/>
              </a:rPr>
              <a:t> [ox) – </a:t>
            </a:r>
            <a:r>
              <a:rPr lang="en-US" sz="1900" dirty="0" err="1" smtClean="0">
                <a:solidFill>
                  <a:srgbClr val="0000FF"/>
                </a:solidFill>
                <a:latin typeface="Times New Roman" pitchFamily="18" charset="0"/>
                <a:cs typeface="Times New Roman" pitchFamily="18" charset="0"/>
              </a:rPr>
              <a:t>o’qining</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ostki</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qismida</a:t>
            </a:r>
            <a:r>
              <a:rPr lang="en-US" sz="1900" dirty="0" smtClean="0">
                <a:solidFill>
                  <a:srgbClr val="0000FF"/>
                </a:solidFill>
                <a:latin typeface="Times New Roman" pitchFamily="18" charset="0"/>
                <a:cs typeface="Times New Roman" pitchFamily="18" charset="0"/>
              </a:rPr>
              <a:t> </a:t>
            </a:r>
            <a:r>
              <a:rPr lang="en-US" sz="1900" dirty="0" err="1" smtClean="0">
                <a:solidFill>
                  <a:srgbClr val="0000FF"/>
                </a:solidFill>
                <a:latin typeface="Times New Roman" pitchFamily="18" charset="0"/>
                <a:cs typeface="Times New Roman" pitchFamily="18" charset="0"/>
              </a:rPr>
              <a:t>proyeksiyalanadi</a:t>
            </a:r>
            <a:r>
              <a:rPr lang="en-US" sz="1900" dirty="0" smtClean="0">
                <a:solidFill>
                  <a:srgbClr val="0000FF"/>
                </a:solidFill>
                <a:latin typeface="Times New Roman" pitchFamily="18" charset="0"/>
                <a:cs typeface="Times New Roman" pitchFamily="18" charset="0"/>
              </a:rPr>
              <a:t>. [C'C'']</a:t>
            </a:r>
            <a:r>
              <a:rPr lang="en-US" sz="1900" dirty="0" smtClean="0">
                <a:solidFill>
                  <a:srgbClr val="0000FF"/>
                </a:solidFill>
                <a:latin typeface="Times New Roman" pitchFamily="18" charset="0"/>
                <a:ea typeface="OpenSymbol"/>
                <a:cs typeface="Times New Roman" pitchFamily="18" charset="0"/>
              </a:rPr>
              <a:t>⊥</a:t>
            </a:r>
            <a:r>
              <a:rPr lang="en-US" sz="1900" dirty="0" smtClean="0">
                <a:solidFill>
                  <a:srgbClr val="0000FF"/>
                </a:solidFill>
                <a:latin typeface="Times New Roman" pitchFamily="18" charset="0"/>
                <a:cs typeface="Times New Roman" pitchFamily="18" charset="0"/>
              </a:rPr>
              <a:t>[ox). </a:t>
            </a:r>
            <a:endParaRPr lang="ru-RU" sz="1900" dirty="0" smtClean="0">
              <a:solidFill>
                <a:srgbClr val="0000FF"/>
              </a:solidFill>
              <a:latin typeface="Times New Roman" pitchFamily="18" charset="0"/>
              <a:cs typeface="Times New Roman" pitchFamily="18" charset="0"/>
            </a:endParaRPr>
          </a:p>
          <a:p>
            <a:pPr>
              <a:buNone/>
            </a:pPr>
            <a:r>
              <a:rPr lang="en-US" sz="1900" dirty="0">
                <a:solidFill>
                  <a:srgbClr val="0000FF"/>
                </a:solidFill>
                <a:latin typeface="Times New Roman" pitchFamily="18" charset="0"/>
                <a:cs typeface="Times New Roman" pitchFamily="18" charset="0"/>
              </a:rPr>
              <a:t>	</a:t>
            </a:r>
            <a:r>
              <a:rPr lang="en-US" sz="1900" dirty="0" smtClean="0">
                <a:solidFill>
                  <a:srgbClr val="0000FF"/>
                </a:solidFill>
                <a:latin typeface="Times New Roman" pitchFamily="18" charset="0"/>
                <a:cs typeface="Times New Roman" pitchFamily="18" charset="0"/>
              </a:rPr>
              <a:t>	Agar </a:t>
            </a:r>
            <a:r>
              <a:rPr lang="en-US" sz="1900" dirty="0">
                <a:solidFill>
                  <a:srgbClr val="0000FF"/>
                </a:solidFill>
                <a:latin typeface="Times New Roman" pitchFamily="18" charset="0"/>
                <a:cs typeface="Times New Roman" pitchFamily="18" charset="0"/>
              </a:rPr>
              <a:t>D </a:t>
            </a:r>
            <a:r>
              <a:rPr lang="en-US" sz="1900" dirty="0" err="1">
                <a:solidFill>
                  <a:srgbClr val="0000FF"/>
                </a:solidFill>
                <a:latin typeface="Times New Roman" pitchFamily="18" charset="0"/>
                <a:cs typeface="Times New Roman" pitchFamily="18" charset="0"/>
              </a:rPr>
              <a:t>nuqta</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fazoning</a:t>
            </a:r>
            <a:r>
              <a:rPr lang="en-US" sz="1900" dirty="0">
                <a:solidFill>
                  <a:srgbClr val="0000FF"/>
                </a:solidFill>
                <a:latin typeface="Times New Roman" pitchFamily="18" charset="0"/>
                <a:cs typeface="Times New Roman" pitchFamily="18" charset="0"/>
              </a:rPr>
              <a:t> </a:t>
            </a:r>
            <a:r>
              <a:rPr lang="en-US" sz="1900" dirty="0">
                <a:solidFill>
                  <a:srgbClr val="FF0000"/>
                </a:solidFill>
                <a:latin typeface="Times New Roman" pitchFamily="18" charset="0"/>
                <a:cs typeface="Times New Roman" pitchFamily="18" charset="0"/>
              </a:rPr>
              <a:t>IV </a:t>
            </a:r>
            <a:r>
              <a:rPr lang="en-US" sz="1900" dirty="0" err="1">
                <a:solidFill>
                  <a:srgbClr val="FF0000"/>
                </a:solidFill>
                <a:latin typeface="Times New Roman" pitchFamily="18" charset="0"/>
                <a:cs typeface="Times New Roman" pitchFamily="18" charset="0"/>
              </a:rPr>
              <a:t>choragida</a:t>
            </a:r>
            <a:r>
              <a:rPr lang="en-US" sz="1900" dirty="0">
                <a:solidFill>
                  <a:srgbClr val="FF0000"/>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joylashgan</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bo’lsa</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nuqtaning</a:t>
            </a:r>
            <a:r>
              <a:rPr lang="en-US" sz="1900" dirty="0">
                <a:solidFill>
                  <a:srgbClr val="0000FF"/>
                </a:solidFill>
                <a:latin typeface="Times New Roman" pitchFamily="18" charset="0"/>
                <a:cs typeface="Times New Roman" pitchFamily="18" charset="0"/>
              </a:rPr>
              <a:t> D' </a:t>
            </a:r>
            <a:r>
              <a:rPr lang="en-US" sz="1900" dirty="0" err="1">
                <a:solidFill>
                  <a:srgbClr val="0000FF"/>
                </a:solidFill>
                <a:latin typeface="Times New Roman" pitchFamily="18" charset="0"/>
                <a:cs typeface="Times New Roman" pitchFamily="18" charset="0"/>
              </a:rPr>
              <a:t>gorizontal</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va</a:t>
            </a:r>
            <a:r>
              <a:rPr lang="en-US" sz="1900" dirty="0">
                <a:solidFill>
                  <a:srgbClr val="0000FF"/>
                </a:solidFill>
                <a:latin typeface="Times New Roman" pitchFamily="18" charset="0"/>
                <a:cs typeface="Times New Roman" pitchFamily="18" charset="0"/>
              </a:rPr>
              <a:t> D'' frontal </a:t>
            </a:r>
            <a:r>
              <a:rPr lang="en-US" sz="1900" dirty="0" err="1">
                <a:solidFill>
                  <a:srgbClr val="0000FF"/>
                </a:solidFill>
                <a:latin typeface="Times New Roman" pitchFamily="18" charset="0"/>
                <a:cs typeface="Times New Roman" pitchFamily="18" charset="0"/>
              </a:rPr>
              <a:t>proyeksiyalari</a:t>
            </a:r>
            <a:r>
              <a:rPr lang="en-US" sz="1900" dirty="0">
                <a:solidFill>
                  <a:srgbClr val="0000FF"/>
                </a:solidFill>
                <a:latin typeface="Times New Roman" pitchFamily="18" charset="0"/>
                <a:cs typeface="Times New Roman" pitchFamily="18" charset="0"/>
              </a:rPr>
              <a:t> [ox) – </a:t>
            </a:r>
            <a:r>
              <a:rPr lang="en-US" sz="1900" dirty="0" err="1">
                <a:solidFill>
                  <a:srgbClr val="0000FF"/>
                </a:solidFill>
                <a:latin typeface="Times New Roman" pitchFamily="18" charset="0"/>
                <a:cs typeface="Times New Roman" pitchFamily="18" charset="0"/>
              </a:rPr>
              <a:t>o’qining</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ostki</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qismida</a:t>
            </a:r>
            <a:r>
              <a:rPr lang="en-US" sz="1900" dirty="0">
                <a:solidFill>
                  <a:srgbClr val="0000FF"/>
                </a:solidFill>
                <a:latin typeface="Times New Roman" pitchFamily="18" charset="0"/>
                <a:cs typeface="Times New Roman" pitchFamily="18" charset="0"/>
              </a:rPr>
              <a:t> </a:t>
            </a:r>
            <a:r>
              <a:rPr lang="en-US" sz="1900" dirty="0" err="1">
                <a:solidFill>
                  <a:srgbClr val="0000FF"/>
                </a:solidFill>
                <a:latin typeface="Times New Roman" pitchFamily="18" charset="0"/>
                <a:cs typeface="Times New Roman" pitchFamily="18" charset="0"/>
              </a:rPr>
              <a:t>proyeksiyalanadi</a:t>
            </a:r>
            <a:r>
              <a:rPr lang="en-US" sz="1900" dirty="0" smtClean="0">
                <a:solidFill>
                  <a:srgbClr val="0000FF"/>
                </a:solidFill>
                <a:latin typeface="Times New Roman" pitchFamily="18" charset="0"/>
                <a:cs typeface="Times New Roman" pitchFamily="18" charset="0"/>
              </a:rPr>
              <a:t>. [</a:t>
            </a:r>
            <a:r>
              <a:rPr lang="en-US" sz="1900" dirty="0">
                <a:solidFill>
                  <a:srgbClr val="0000FF"/>
                </a:solidFill>
                <a:latin typeface="Times New Roman" pitchFamily="18" charset="0"/>
                <a:cs typeface="Times New Roman" pitchFamily="18" charset="0"/>
              </a:rPr>
              <a:t>D'D</a:t>
            </a:r>
            <a:r>
              <a:rPr lang="en-US" sz="1900" dirty="0" smtClean="0">
                <a:solidFill>
                  <a:srgbClr val="0000FF"/>
                </a:solidFill>
                <a:latin typeface="Times New Roman" pitchFamily="18" charset="0"/>
                <a:cs typeface="Times New Roman" pitchFamily="18" charset="0"/>
              </a:rPr>
              <a:t>'']</a:t>
            </a:r>
            <a:r>
              <a:rPr lang="en-US" sz="1900" dirty="0" smtClean="0">
                <a:solidFill>
                  <a:srgbClr val="0000FF"/>
                </a:solidFill>
                <a:latin typeface="Times New Roman" pitchFamily="18" charset="0"/>
                <a:ea typeface="OpenSymbol"/>
                <a:cs typeface="Times New Roman" pitchFamily="18" charset="0"/>
              </a:rPr>
              <a:t>⊥</a:t>
            </a:r>
            <a:r>
              <a:rPr lang="en-US" sz="1900" dirty="0" smtClean="0">
                <a:solidFill>
                  <a:srgbClr val="0000FF"/>
                </a:solidFill>
                <a:latin typeface="Times New Roman" pitchFamily="18" charset="0"/>
                <a:cs typeface="Times New Roman" pitchFamily="18" charset="0"/>
              </a:rPr>
              <a:t> [ox). </a:t>
            </a:r>
            <a:endParaRPr lang="ru-RU" sz="1900" dirty="0">
              <a:solidFill>
                <a:srgbClr val="0000FF"/>
              </a:solidFill>
              <a:latin typeface="Times New Roman" pitchFamily="18" charset="0"/>
              <a:cs typeface="Times New Roman" pitchFamily="18" charset="0"/>
            </a:endParaRPr>
          </a:p>
        </p:txBody>
      </p:sp>
      <p:sp>
        <p:nvSpPr>
          <p:cNvPr id="7" name="TextBox 6"/>
          <p:cNvSpPr txBox="1"/>
          <p:nvPr/>
        </p:nvSpPr>
        <p:spPr>
          <a:xfrm>
            <a:off x="1214414" y="1059404"/>
            <a:ext cx="2714644" cy="369332"/>
          </a:xfrm>
          <a:prstGeom prst="rect">
            <a:avLst/>
          </a:prstGeom>
          <a:noFill/>
        </p:spPr>
        <p:txBody>
          <a:bodyPr wrap="square" rtlCol="0">
            <a:spAutoFit/>
          </a:bodyPr>
          <a:lstStyle/>
          <a:p>
            <a:pPr algn="ctr"/>
            <a:r>
              <a:rPr lang="en-US" b="1" dirty="0" err="1" smtClean="0">
                <a:solidFill>
                  <a:srgbClr val="0000FF"/>
                </a:solidFill>
                <a:latin typeface="Times New Roman" pitchFamily="18" charset="0"/>
                <a:cs typeface="Times New Roman" pitchFamily="18" charset="0"/>
              </a:rPr>
              <a:t>Tekis</a:t>
            </a:r>
            <a:r>
              <a:rPr lang="en-US" b="1" dirty="0" smtClean="0">
                <a:solidFill>
                  <a:srgbClr val="0000FF"/>
                </a:solidFill>
                <a:latin typeface="Times New Roman" pitchFamily="18" charset="0"/>
                <a:cs typeface="Times New Roman" pitchFamily="18" charset="0"/>
              </a:rPr>
              <a:t> </a:t>
            </a:r>
            <a:r>
              <a:rPr lang="en-US" b="1" dirty="0" err="1" smtClean="0">
                <a:solidFill>
                  <a:srgbClr val="0000FF"/>
                </a:solidFill>
                <a:latin typeface="Times New Roman" pitchFamily="18" charset="0"/>
                <a:cs typeface="Times New Roman" pitchFamily="18" charset="0"/>
              </a:rPr>
              <a:t>chizma</a:t>
            </a:r>
            <a:r>
              <a:rPr lang="en-US" b="1" dirty="0" smtClean="0">
                <a:solidFill>
                  <a:srgbClr val="0000FF"/>
                </a:solidFill>
                <a:latin typeface="Times New Roman" pitchFamily="18" charset="0"/>
                <a:cs typeface="Times New Roman" pitchFamily="18" charset="0"/>
              </a:rPr>
              <a:t> ( </a:t>
            </a:r>
            <a:r>
              <a:rPr lang="en-US" b="1" dirty="0" err="1" smtClean="0">
                <a:solidFill>
                  <a:srgbClr val="0000FF"/>
                </a:solidFill>
                <a:latin typeface="Times New Roman" pitchFamily="18" charset="0"/>
                <a:cs typeface="Times New Roman" pitchFamily="18" charset="0"/>
              </a:rPr>
              <a:t>epyur</a:t>
            </a:r>
            <a:r>
              <a:rPr lang="en-US" b="1" dirty="0" smtClean="0">
                <a:solidFill>
                  <a:srgbClr val="0000FF"/>
                </a:solidFill>
                <a:latin typeface="Times New Roman" pitchFamily="18" charset="0"/>
                <a:cs typeface="Times New Roman" pitchFamily="18" charset="0"/>
              </a:rPr>
              <a:t>)</a:t>
            </a:r>
            <a:endParaRPr lang="ru-RU" b="1" dirty="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39552" y="2644170"/>
            <a:ext cx="8496944" cy="830997"/>
          </a:xfrm>
          <a:prstGeom prst="rect">
            <a:avLst/>
          </a:prstGeom>
        </p:spPr>
        <p:txBody>
          <a:bodyPr wrap="square">
            <a:spAutoFit/>
          </a:bodyPr>
          <a:lstStyle/>
          <a:p>
            <a:pPr lvl="0" algn="ctr"/>
            <a:r>
              <a:rPr lang="en-US" sz="4800" b="1" dirty="0" err="1">
                <a:solidFill>
                  <a:srgbClr val="0000FF"/>
                </a:solidFill>
                <a:latin typeface="Times New Roman" pitchFamily="18" charset="0"/>
                <a:cs typeface="Times New Roman" pitchFamily="18" charset="0"/>
              </a:rPr>
              <a:t>E’tiboringiz</a:t>
            </a:r>
            <a:r>
              <a:rPr lang="en-US" sz="4800" b="1" dirty="0">
                <a:solidFill>
                  <a:srgbClr val="0000FF"/>
                </a:solidFill>
                <a:latin typeface="Times New Roman" pitchFamily="18" charset="0"/>
                <a:cs typeface="Times New Roman" pitchFamily="18" charset="0"/>
              </a:rPr>
              <a:t> </a:t>
            </a:r>
            <a:r>
              <a:rPr lang="en-US" sz="4800" b="1" dirty="0" err="1">
                <a:solidFill>
                  <a:srgbClr val="0000FF"/>
                </a:solidFill>
                <a:latin typeface="Times New Roman" pitchFamily="18" charset="0"/>
                <a:cs typeface="Times New Roman" pitchFamily="18" charset="0"/>
              </a:rPr>
              <a:t>uchun</a:t>
            </a:r>
            <a:r>
              <a:rPr lang="en-US" sz="4800" b="1" dirty="0">
                <a:solidFill>
                  <a:srgbClr val="0000FF"/>
                </a:solidFill>
                <a:latin typeface="Times New Roman" pitchFamily="18" charset="0"/>
                <a:cs typeface="Times New Roman" pitchFamily="18" charset="0"/>
              </a:rPr>
              <a:t> </a:t>
            </a:r>
            <a:r>
              <a:rPr lang="en-US" sz="4800" b="1" dirty="0" err="1">
                <a:solidFill>
                  <a:srgbClr val="0000FF"/>
                </a:solidFill>
                <a:latin typeface="Times New Roman" pitchFamily="18" charset="0"/>
                <a:cs typeface="Times New Roman" pitchFamily="18" charset="0"/>
              </a:rPr>
              <a:t>rahmat</a:t>
            </a:r>
            <a:endParaRPr lang="ru-RU" sz="4800" b="1" dirty="0">
              <a:solidFill>
                <a:srgbClr val="0000FF"/>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643738274"/>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592</TotalTime>
  <Words>590</Words>
  <Application>Microsoft Office PowerPoint</Application>
  <PresentationFormat>Экран (4:3)</PresentationFormat>
  <Paragraphs>79</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Тема Office</vt:lpstr>
      <vt:lpstr>1-ma’ruza</vt:lpstr>
      <vt:lpstr>Слайд 2</vt:lpstr>
      <vt:lpstr>1. Muhandislik va kompyuter grafikasi” fani va uning vazifalari..</vt:lpstr>
      <vt:lpstr>2. Proyeksiyalash usullari.</vt:lpstr>
      <vt:lpstr>1. Markaziy proyeksiyalash usuli.  Ta’rif: Agar proyeksiyalovchi nurlar fazodagi bitta nuqta orqali o’tsa va o’z yo’nalishida fazodagi geometrik ob’ektning nuqtalari orqali o’tib uni tekislikda proyeksiyasini hosil qilsa, u holda, bunday proyeksiyalash markaziy proyeksiyalash usuli deb ataladi.  </vt:lpstr>
      <vt:lpstr> Markaziy proyeksiyalash usulidan foydalanib chizilgan tasvir perspektiva deyiladi va bu usul chizma geometriya fanining maxsus bo’limiga kiritilgan. Undan odatda yorug’lik va soya nazariyasi hamda perspektiv tasvirlar chizishda keng foydalaniladi. </vt:lpstr>
      <vt:lpstr>2. Parallel proyeksiyalash usuli.  Ta’rif: Agar fazodagi proyeksiyalovchi nurlar o’zaro parallel bo’lsa va ular fazoviy geometrik ob’ektning nuqtalari orqali o’tib o’z  yo’nalishida uning tekislikda proyeksiyasini hosil qilsa, u holda bunday proyeksiyalash parallel proyeksiyalash usuli deb ataladi. </vt:lpstr>
      <vt:lpstr>Proyeksiyalovchi nurlarning proyeksiyalar tekisligiga nisbatan qanday yo’nalishda bo’lishiga qarab, parallel proyeksiyalash qiyshiq burchakli va to’g’ri burchakli bo’ladi.</vt:lpstr>
      <vt:lpstr>To’g’ri burchakli parallel proyeksiyalash usuliga chizma geometriya fanining asoschisi fransuz olimi Gospar Monj XVIII asr boshida asos solgan va unga G. Monj usuli deb ham yuritiladi.  Bu usul texnikaviy chizmalarda tasvirlar yasashning asosiy usuli hisoblanadi.</vt:lpstr>
      <vt:lpstr>3. Nuqtaning ortogonal proyeksiyalari. G. Monj usuli.  Nuqtani ikki tekislikdagi proyeksiyalari. </vt:lpstr>
      <vt:lpstr>4. Choraklar  Ta’rif: Agar, fazoni ikkita o’zaro perpendikulyar bo’lgan gorizontal va frontal tekisliklar bilan bo’lsak, u holda 1/4 qismdagi to’rtta kvadrantlar ya’ni choraklar hosil bo’ladi </vt:lpstr>
      <vt:lpstr>Слайд 12</vt:lpstr>
      <vt:lpstr>Слайд 13</vt:lpstr>
      <vt:lpstr>Слайд 14</vt:lpstr>
      <vt:lpstr>Слайд 15</vt:lpstr>
      <vt:lpstr>Turli choraklarda joylashgan nuqtalar. </vt:lpstr>
      <vt:lpstr>Nuqtaning choraklardagi proyeksiyalari.</vt:lpstr>
      <vt:lpstr>Слайд 18</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1-ma’ruza</dc:title>
  <dc:creator>ALISHER</dc:creator>
  <cp:lastModifiedBy>asilbek1992</cp:lastModifiedBy>
  <cp:revision>61</cp:revision>
  <dcterms:created xsi:type="dcterms:W3CDTF">2011-08-30T09:10:52Z</dcterms:created>
  <dcterms:modified xsi:type="dcterms:W3CDTF">2019-10-05T06:57:28Z</dcterms:modified>
</cp:coreProperties>
</file>