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59" r:id="rId4"/>
    <p:sldId id="260" r:id="rId5"/>
    <p:sldId id="261" r:id="rId6"/>
    <p:sldId id="284" r:id="rId7"/>
    <p:sldId id="262" r:id="rId8"/>
    <p:sldId id="263" r:id="rId9"/>
    <p:sldId id="285" r:id="rId10"/>
    <p:sldId id="286" r:id="rId11"/>
    <p:sldId id="287" r:id="rId12"/>
    <p:sldId id="288" r:id="rId13"/>
    <p:sldId id="289" r:id="rId14"/>
    <p:sldId id="291" r:id="rId15"/>
    <p:sldId id="292" r:id="rId16"/>
    <p:sldId id="290" r:id="rId17"/>
    <p:sldId id="268" r:id="rId18"/>
    <p:sldId id="269" r:id="rId19"/>
    <p:sldId id="270" r:id="rId20"/>
    <p:sldId id="293" r:id="rId21"/>
    <p:sldId id="271" r:id="rId22"/>
    <p:sldId id="272" r:id="rId23"/>
    <p:sldId id="273" r:id="rId24"/>
    <p:sldId id="294"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50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10/14/2024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7695" y="362139"/>
            <a:ext cx="9497085" cy="5679223"/>
          </a:xfrm>
        </p:spPr>
        <p:txBody>
          <a:bodyPr>
            <a:normAutofit fontScale="92500"/>
          </a:bodyPr>
          <a:lstStyle/>
          <a:p>
            <a:pPr marL="0" lvl="0" indent="0" algn="ctr" defTabSz="914400">
              <a:lnSpc>
                <a:spcPct val="90000"/>
              </a:lnSpc>
              <a:buClrTx/>
              <a:buSzTx/>
              <a:buNone/>
            </a:pPr>
            <a:r>
              <a:rPr lang="en-US" sz="3200" b="1" dirty="0">
                <a:solidFill>
                  <a:srgbClr val="7030A0"/>
                </a:solidFill>
                <a:latin typeface="Calibri" panose="020F0502020204030204"/>
              </a:rPr>
              <a:t>APICULTURE AND AQUACULTURE WEEK </a:t>
            </a:r>
            <a:r>
              <a:rPr lang="en-US" sz="3200" b="1" dirty="0" smtClean="0">
                <a:solidFill>
                  <a:srgbClr val="7030A0"/>
                </a:solidFill>
                <a:latin typeface="Calibri" panose="020F0502020204030204"/>
              </a:rPr>
              <a:t>5: BEE NUTRITION AND FEEDING PRACTICES – NUTRITIONAL REQUIREMENTS OF HONEY BEES</a:t>
            </a:r>
            <a:endParaRPr lang="en-US" sz="3200" b="1" dirty="0">
              <a:solidFill>
                <a:srgbClr val="7030A0"/>
              </a:solidFill>
              <a:latin typeface="Calibri" panose="020F0502020204030204"/>
            </a:endParaRPr>
          </a:p>
          <a:p>
            <a:pPr marL="0" lvl="0" indent="0" algn="ctr" defTabSz="914400">
              <a:lnSpc>
                <a:spcPct val="90000"/>
              </a:lnSpc>
              <a:buClrTx/>
              <a:buSzTx/>
              <a:buNone/>
            </a:pPr>
            <a:endParaRPr lang="en-US" sz="3200" b="1" dirty="0">
              <a:solidFill>
                <a:srgbClr val="7030A0"/>
              </a:solidFill>
              <a:latin typeface="Calibri" panose="020F0502020204030204"/>
            </a:endParaRPr>
          </a:p>
          <a:p>
            <a:pPr marL="0" lvl="0" indent="0" defTabSz="914400">
              <a:lnSpc>
                <a:spcPct val="90000"/>
              </a:lnSpc>
              <a:buClrTx/>
              <a:buSzTx/>
              <a:buNone/>
            </a:pPr>
            <a:endParaRPr lang="en-US" sz="3200" b="1" dirty="0">
              <a:solidFill>
                <a:srgbClr val="7030A0"/>
              </a:solidFill>
              <a:latin typeface="Calibri" panose="020F0502020204030204"/>
            </a:endParaRPr>
          </a:p>
          <a:p>
            <a:pPr marL="0" lvl="0" indent="0" defTabSz="914400">
              <a:lnSpc>
                <a:spcPct val="90000"/>
              </a:lnSpc>
              <a:buClrTx/>
              <a:buSzTx/>
              <a:buNone/>
            </a:pPr>
            <a:r>
              <a:rPr lang="en-US" sz="3200" b="1" dirty="0">
                <a:solidFill>
                  <a:srgbClr val="7030A0"/>
                </a:solidFill>
                <a:latin typeface="Calibri" panose="020F0502020204030204"/>
              </a:rPr>
              <a:t>                                     BY JACKSON MULOKOZI </a:t>
            </a:r>
          </a:p>
          <a:p>
            <a:pPr marL="0" lvl="0" indent="0" defTabSz="914400">
              <a:lnSpc>
                <a:spcPct val="90000"/>
              </a:lnSpc>
              <a:buClrTx/>
              <a:buSzTx/>
              <a:buNone/>
            </a:pPr>
            <a:endParaRPr lang="en-US" sz="3200" b="1" dirty="0">
              <a:solidFill>
                <a:srgbClr val="7030A0"/>
              </a:solidFill>
              <a:latin typeface="Calibri" panose="020F0502020204030204"/>
            </a:endParaRPr>
          </a:p>
          <a:p>
            <a:pPr marL="0" lvl="0" indent="0" defTabSz="914400">
              <a:lnSpc>
                <a:spcPct val="90000"/>
              </a:lnSpc>
              <a:buClrTx/>
              <a:buSzTx/>
              <a:buNone/>
            </a:pPr>
            <a:r>
              <a:rPr lang="en-US" sz="3200" b="1" dirty="0">
                <a:solidFill>
                  <a:srgbClr val="7030A0"/>
                </a:solidFill>
                <a:latin typeface="Calibri" panose="020F0502020204030204"/>
              </a:rPr>
              <a:t>               </a:t>
            </a:r>
            <a:r>
              <a:rPr lang="en-US" sz="3200" b="1" dirty="0" smtClean="0">
                <a:solidFill>
                  <a:srgbClr val="7030A0"/>
                </a:solidFill>
                <a:latin typeface="Calibri" panose="020F0502020204030204"/>
              </a:rPr>
              <a:t>LECTURER </a:t>
            </a:r>
            <a:r>
              <a:rPr lang="en-US" sz="3200" b="1" dirty="0">
                <a:solidFill>
                  <a:srgbClr val="7030A0"/>
                </a:solidFill>
                <a:latin typeface="Calibri" panose="020F0502020204030204"/>
              </a:rPr>
              <a:t>KUMI UNIVERSITY- EASTERN UGANDA </a:t>
            </a:r>
          </a:p>
          <a:p>
            <a:pPr marL="0" lvl="0" indent="0" defTabSz="914400">
              <a:lnSpc>
                <a:spcPct val="90000"/>
              </a:lnSpc>
              <a:buClrTx/>
              <a:buSzTx/>
              <a:buNone/>
            </a:pPr>
            <a:endParaRPr lang="en-US" sz="3200" b="1" dirty="0">
              <a:solidFill>
                <a:srgbClr val="7030A0"/>
              </a:solidFill>
              <a:latin typeface="Calibri" panose="020F0502020204030204"/>
            </a:endParaRPr>
          </a:p>
          <a:p>
            <a:pPr marL="0" lvl="0" indent="0" defTabSz="914400">
              <a:lnSpc>
                <a:spcPct val="90000"/>
              </a:lnSpc>
              <a:buClrTx/>
              <a:buSzTx/>
              <a:buNone/>
            </a:pPr>
            <a:endParaRPr lang="en-US" sz="3200" b="1" dirty="0">
              <a:solidFill>
                <a:srgbClr val="7030A0"/>
              </a:solidFill>
              <a:latin typeface="Calibri" panose="020F0502020204030204"/>
            </a:endParaRPr>
          </a:p>
          <a:p>
            <a:pPr marL="0" lvl="0" indent="0" defTabSz="914400">
              <a:lnSpc>
                <a:spcPct val="90000"/>
              </a:lnSpc>
              <a:buClrTx/>
              <a:buSzTx/>
              <a:buNone/>
            </a:pPr>
            <a:r>
              <a:rPr lang="en-US" sz="3200" b="1" dirty="0">
                <a:solidFill>
                  <a:srgbClr val="7030A0"/>
                </a:solidFill>
                <a:latin typeface="Calibri" panose="020F0502020204030204"/>
              </a:rPr>
              <a:t>                                  </a:t>
            </a:r>
            <a:r>
              <a:rPr lang="en-US" sz="3200" b="1" dirty="0" smtClean="0">
                <a:solidFill>
                  <a:srgbClr val="7030A0"/>
                </a:solidFill>
                <a:latin typeface="Calibri" panose="020F0502020204030204"/>
              </a:rPr>
              <a:t>mulokozi.mackson@gmail.com</a:t>
            </a:r>
            <a:endParaRPr lang="en-US" sz="3200" b="1" dirty="0">
              <a:solidFill>
                <a:srgbClr val="7030A0"/>
              </a:solidFill>
              <a:latin typeface="Calibri" panose="020F0502020204030204"/>
            </a:endParaRPr>
          </a:p>
          <a:p>
            <a:endParaRPr lang="en-US" dirty="0"/>
          </a:p>
        </p:txBody>
      </p:sp>
    </p:spTree>
    <p:extLst>
      <p:ext uri="{BB962C8B-B14F-4D97-AF65-F5344CB8AC3E}">
        <p14:creationId xmlns:p14="http://schemas.microsoft.com/office/powerpoint/2010/main" val="25582361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26749"/>
            <a:ext cx="8596668" cy="742383"/>
          </a:xfrm>
        </p:spPr>
        <p:txBody>
          <a:bodyPr>
            <a:noAutofit/>
          </a:bodyPr>
          <a:lstStyle/>
          <a:p>
            <a:r>
              <a:rPr lang="en-US" sz="4400" b="1" dirty="0" smtClean="0"/>
              <a:t>FEEDING THE HONEY BEES</a:t>
            </a:r>
            <a:endParaRPr lang="en-US" sz="4400" b="1" dirty="0"/>
          </a:p>
        </p:txBody>
      </p:sp>
      <p:sp>
        <p:nvSpPr>
          <p:cNvPr id="3" name="Content Placeholder 2"/>
          <p:cNvSpPr>
            <a:spLocks noGrp="1"/>
          </p:cNvSpPr>
          <p:nvPr>
            <p:ph idx="1"/>
          </p:nvPr>
        </p:nvSpPr>
        <p:spPr>
          <a:xfrm>
            <a:off x="99587" y="1050202"/>
            <a:ext cx="9949759" cy="5377757"/>
          </a:xfrm>
        </p:spPr>
        <p:txBody>
          <a:bodyPr>
            <a:noAutofit/>
          </a:bodyPr>
          <a:lstStyle/>
          <a:p>
            <a:r>
              <a:rPr lang="en-US" sz="3600" dirty="0">
                <a:solidFill>
                  <a:srgbClr val="7030A0"/>
                </a:solidFill>
              </a:rPr>
              <a:t>Honey bees, like all other animals, require essential ingredients for </a:t>
            </a:r>
            <a:r>
              <a:rPr lang="en-US" sz="3600" dirty="0" smtClean="0">
                <a:solidFill>
                  <a:srgbClr val="7030A0"/>
                </a:solidFill>
              </a:rPr>
              <a:t>survival.</a:t>
            </a:r>
          </a:p>
          <a:p>
            <a:endParaRPr lang="en-US" sz="3600" dirty="0" smtClean="0">
              <a:solidFill>
                <a:srgbClr val="7030A0"/>
              </a:solidFill>
            </a:endParaRPr>
          </a:p>
          <a:p>
            <a:r>
              <a:rPr lang="en-US" sz="3600" dirty="0" smtClean="0">
                <a:solidFill>
                  <a:srgbClr val="7030A0"/>
                </a:solidFill>
              </a:rPr>
              <a:t>Why is feeding important in bees?</a:t>
            </a:r>
          </a:p>
          <a:p>
            <a:r>
              <a:rPr lang="en-US" sz="3600" dirty="0" smtClean="0">
                <a:solidFill>
                  <a:srgbClr val="7030A0"/>
                </a:solidFill>
              </a:rPr>
              <a:t>For reproduction.</a:t>
            </a:r>
          </a:p>
          <a:p>
            <a:r>
              <a:rPr lang="en-US" sz="3600" dirty="0" smtClean="0">
                <a:solidFill>
                  <a:srgbClr val="7030A0"/>
                </a:solidFill>
              </a:rPr>
              <a:t>For growth of bees.</a:t>
            </a:r>
          </a:p>
          <a:p>
            <a:r>
              <a:rPr lang="en-US" sz="3600" dirty="0" smtClean="0">
                <a:solidFill>
                  <a:srgbClr val="7030A0"/>
                </a:solidFill>
              </a:rPr>
              <a:t>Energy production.</a:t>
            </a:r>
          </a:p>
          <a:p>
            <a:pPr marL="0" indent="0">
              <a:buNone/>
            </a:pPr>
            <a:endParaRPr lang="en-US" sz="3600" dirty="0" smtClean="0"/>
          </a:p>
          <a:p>
            <a:endParaRPr lang="en-US" sz="3600" dirty="0" smtClean="0"/>
          </a:p>
          <a:p>
            <a:pPr marL="0" indent="0">
              <a:buNone/>
            </a:pPr>
            <a:endParaRPr lang="en-US" sz="3600" dirty="0"/>
          </a:p>
        </p:txBody>
      </p:sp>
    </p:spTree>
    <p:extLst>
      <p:ext uri="{BB962C8B-B14F-4D97-AF65-F5344CB8AC3E}">
        <p14:creationId xmlns:p14="http://schemas.microsoft.com/office/powerpoint/2010/main" val="41246784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588" y="117696"/>
            <a:ext cx="9174414" cy="1385179"/>
          </a:xfrm>
        </p:spPr>
        <p:txBody>
          <a:bodyPr>
            <a:noAutofit/>
          </a:bodyPr>
          <a:lstStyle/>
          <a:p>
            <a:r>
              <a:rPr lang="en-US" sz="4400" b="1" dirty="0" smtClean="0"/>
              <a:t>Different types of feeds/nutrients required by the honey bees</a:t>
            </a:r>
            <a:endParaRPr lang="en-US" sz="4400" b="1" dirty="0"/>
          </a:p>
        </p:txBody>
      </p:sp>
      <p:sp>
        <p:nvSpPr>
          <p:cNvPr id="3" name="Content Placeholder 2"/>
          <p:cNvSpPr>
            <a:spLocks noGrp="1"/>
          </p:cNvSpPr>
          <p:nvPr>
            <p:ph idx="1"/>
          </p:nvPr>
        </p:nvSpPr>
        <p:spPr>
          <a:xfrm>
            <a:off x="190123" y="1656784"/>
            <a:ext cx="10248523" cy="5051834"/>
          </a:xfrm>
        </p:spPr>
        <p:txBody>
          <a:bodyPr>
            <a:normAutofit fontScale="92500" lnSpcReduction="20000"/>
          </a:bodyPr>
          <a:lstStyle/>
          <a:p>
            <a:pPr marL="0" lvl="0" indent="0">
              <a:buClr>
                <a:srgbClr val="90C226"/>
              </a:buClr>
              <a:buNone/>
            </a:pPr>
            <a:r>
              <a:rPr lang="en-US" sz="3600" dirty="0" err="1" smtClean="0">
                <a:solidFill>
                  <a:srgbClr val="7030A0"/>
                </a:solidFill>
              </a:rPr>
              <a:t>i</a:t>
            </a:r>
            <a:r>
              <a:rPr lang="en-US" sz="3800" dirty="0" smtClean="0">
                <a:solidFill>
                  <a:srgbClr val="7030A0"/>
                </a:solidFill>
              </a:rPr>
              <a:t>) Carbohydrates </a:t>
            </a:r>
            <a:r>
              <a:rPr lang="en-US" sz="3800" dirty="0">
                <a:solidFill>
                  <a:srgbClr val="7030A0"/>
                </a:solidFill>
              </a:rPr>
              <a:t>(sugars in nectar or </a:t>
            </a:r>
            <a:r>
              <a:rPr lang="en-US" sz="3800" dirty="0" smtClean="0">
                <a:solidFill>
                  <a:srgbClr val="7030A0"/>
                </a:solidFill>
              </a:rPr>
              <a:t>honey).</a:t>
            </a:r>
          </a:p>
          <a:p>
            <a:pPr marL="0" lvl="0" indent="0">
              <a:buClr>
                <a:srgbClr val="90C226"/>
              </a:buClr>
              <a:buNone/>
            </a:pPr>
            <a:r>
              <a:rPr lang="en-US" sz="3800" dirty="0" smtClean="0">
                <a:solidFill>
                  <a:srgbClr val="7030A0"/>
                </a:solidFill>
              </a:rPr>
              <a:t>ii) Amino </a:t>
            </a:r>
            <a:r>
              <a:rPr lang="en-US" sz="3800" dirty="0">
                <a:solidFill>
                  <a:srgbClr val="7030A0"/>
                </a:solidFill>
              </a:rPr>
              <a:t>acids (protein from pollen), </a:t>
            </a:r>
            <a:endParaRPr lang="en-US" sz="3800" dirty="0" smtClean="0">
              <a:solidFill>
                <a:srgbClr val="7030A0"/>
              </a:solidFill>
            </a:endParaRPr>
          </a:p>
          <a:p>
            <a:pPr marL="0" lvl="0" indent="0">
              <a:buClr>
                <a:srgbClr val="90C226"/>
              </a:buClr>
              <a:buNone/>
            </a:pPr>
            <a:r>
              <a:rPr lang="en-US" sz="3800" dirty="0" smtClean="0">
                <a:solidFill>
                  <a:srgbClr val="7030A0"/>
                </a:solidFill>
              </a:rPr>
              <a:t>iii) Lipids </a:t>
            </a:r>
            <a:r>
              <a:rPr lang="en-US" sz="3800" dirty="0">
                <a:solidFill>
                  <a:srgbClr val="7030A0"/>
                </a:solidFill>
              </a:rPr>
              <a:t>(fatty acids, sterols), </a:t>
            </a:r>
            <a:endParaRPr lang="en-US" sz="3800" dirty="0" smtClean="0">
              <a:solidFill>
                <a:srgbClr val="7030A0"/>
              </a:solidFill>
            </a:endParaRPr>
          </a:p>
          <a:p>
            <a:pPr marL="0" lvl="0" indent="0">
              <a:buClr>
                <a:srgbClr val="90C226"/>
              </a:buClr>
              <a:buNone/>
            </a:pPr>
            <a:r>
              <a:rPr lang="en-US" sz="3800" dirty="0" smtClean="0">
                <a:solidFill>
                  <a:srgbClr val="7030A0"/>
                </a:solidFill>
              </a:rPr>
              <a:t>iv) Vitamins,</a:t>
            </a:r>
          </a:p>
          <a:p>
            <a:pPr marL="0" lvl="0" indent="0">
              <a:buClr>
                <a:srgbClr val="90C226"/>
              </a:buClr>
              <a:buNone/>
            </a:pPr>
            <a:r>
              <a:rPr lang="en-US" sz="3800" dirty="0" smtClean="0">
                <a:solidFill>
                  <a:srgbClr val="7030A0"/>
                </a:solidFill>
              </a:rPr>
              <a:t>v) Minerals </a:t>
            </a:r>
            <a:r>
              <a:rPr lang="en-US" sz="3800" dirty="0">
                <a:solidFill>
                  <a:srgbClr val="7030A0"/>
                </a:solidFill>
              </a:rPr>
              <a:t>(salts</a:t>
            </a:r>
            <a:r>
              <a:rPr lang="en-US" sz="3800" dirty="0" smtClean="0">
                <a:solidFill>
                  <a:srgbClr val="7030A0"/>
                </a:solidFill>
              </a:rPr>
              <a:t>)</a:t>
            </a:r>
          </a:p>
          <a:p>
            <a:pPr marL="0" lvl="0" indent="0">
              <a:buClr>
                <a:srgbClr val="90C226"/>
              </a:buClr>
              <a:buNone/>
            </a:pPr>
            <a:r>
              <a:rPr lang="en-US" sz="3800" dirty="0" smtClean="0">
                <a:solidFill>
                  <a:srgbClr val="7030A0"/>
                </a:solidFill>
              </a:rPr>
              <a:t> vi) Water.</a:t>
            </a:r>
          </a:p>
          <a:p>
            <a:pPr marL="0" lvl="0" indent="0">
              <a:buClr>
                <a:srgbClr val="90C226"/>
              </a:buClr>
              <a:buNone/>
            </a:pPr>
            <a:endParaRPr lang="en-US" sz="3800" dirty="0" smtClean="0">
              <a:solidFill>
                <a:srgbClr val="7030A0"/>
              </a:solidFill>
            </a:endParaRPr>
          </a:p>
          <a:p>
            <a:pPr marL="0" lvl="0" indent="0">
              <a:buClr>
                <a:srgbClr val="90C226"/>
              </a:buClr>
              <a:buNone/>
            </a:pPr>
            <a:r>
              <a:rPr lang="en-US" sz="3800" b="1" dirty="0" smtClean="0">
                <a:solidFill>
                  <a:srgbClr val="7030A0"/>
                </a:solidFill>
              </a:rPr>
              <a:t> NOTE: </a:t>
            </a:r>
            <a:r>
              <a:rPr lang="en-US" sz="3800" dirty="0">
                <a:solidFill>
                  <a:srgbClr val="7030A0"/>
                </a:solidFill>
              </a:rPr>
              <a:t>these nutrients must be present in the </a:t>
            </a:r>
            <a:r>
              <a:rPr lang="en-US" sz="3800" dirty="0" smtClean="0">
                <a:solidFill>
                  <a:srgbClr val="7030A0"/>
                </a:solidFill>
              </a:rPr>
              <a:t> right </a:t>
            </a:r>
            <a:r>
              <a:rPr lang="en-US" sz="3800" dirty="0">
                <a:solidFill>
                  <a:srgbClr val="7030A0"/>
                </a:solidFill>
              </a:rPr>
              <a:t>ratios for honey bees to survive and thrive.</a:t>
            </a:r>
          </a:p>
          <a:p>
            <a:endParaRPr lang="en-US" dirty="0"/>
          </a:p>
        </p:txBody>
      </p:sp>
    </p:spTree>
    <p:extLst>
      <p:ext uri="{BB962C8B-B14F-4D97-AF65-F5344CB8AC3E}">
        <p14:creationId xmlns:p14="http://schemas.microsoft.com/office/powerpoint/2010/main" val="3937093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17696"/>
            <a:ext cx="8596668" cy="715224"/>
          </a:xfrm>
        </p:spPr>
        <p:txBody>
          <a:bodyPr>
            <a:noAutofit/>
          </a:bodyPr>
          <a:lstStyle/>
          <a:p>
            <a:r>
              <a:rPr lang="en-US" sz="4400" b="1" dirty="0" smtClean="0"/>
              <a:t>Sources of feeds for the bees</a:t>
            </a:r>
            <a:endParaRPr lang="en-US" sz="4400" b="1" dirty="0"/>
          </a:p>
        </p:txBody>
      </p:sp>
      <p:sp>
        <p:nvSpPr>
          <p:cNvPr id="3" name="Content Placeholder 2"/>
          <p:cNvSpPr>
            <a:spLocks noGrp="1"/>
          </p:cNvSpPr>
          <p:nvPr>
            <p:ph idx="1"/>
          </p:nvPr>
        </p:nvSpPr>
        <p:spPr>
          <a:xfrm>
            <a:off x="90534" y="751438"/>
            <a:ext cx="11995841" cy="6038661"/>
          </a:xfrm>
        </p:spPr>
        <p:txBody>
          <a:bodyPr>
            <a:noAutofit/>
          </a:bodyPr>
          <a:lstStyle/>
          <a:p>
            <a:r>
              <a:rPr lang="en-US" sz="2400" dirty="0" smtClean="0">
                <a:solidFill>
                  <a:srgbClr val="7030A0"/>
                </a:solidFill>
              </a:rPr>
              <a:t>Bees mainly depend of floral sources for their feeding.</a:t>
            </a:r>
          </a:p>
          <a:p>
            <a:r>
              <a:rPr lang="en-US" sz="2400" b="1" dirty="0" smtClean="0">
                <a:solidFill>
                  <a:srgbClr val="7030A0"/>
                </a:solidFill>
              </a:rPr>
              <a:t>From floral sources bees get the following:</a:t>
            </a:r>
          </a:p>
          <a:p>
            <a:pPr marL="0" indent="0">
              <a:buNone/>
            </a:pPr>
            <a:r>
              <a:rPr lang="en-US" sz="2400" b="1" dirty="0" smtClean="0">
                <a:solidFill>
                  <a:srgbClr val="7030A0"/>
                </a:solidFill>
              </a:rPr>
              <a:t>1. Necta</a:t>
            </a:r>
            <a:r>
              <a:rPr lang="en-US" sz="2400" dirty="0" smtClean="0">
                <a:solidFill>
                  <a:srgbClr val="7030A0"/>
                </a:solidFill>
              </a:rPr>
              <a:t>r </a:t>
            </a:r>
            <a:r>
              <a:rPr lang="en-US" sz="2400" dirty="0">
                <a:solidFill>
                  <a:srgbClr val="7030A0"/>
                </a:solidFill>
              </a:rPr>
              <a:t>is the main source of carbohydrates for honey bees. The amount of nectar needed per colony depends on how concentrated the sugars are in the nectar</a:t>
            </a:r>
            <a:r>
              <a:rPr lang="en-US" sz="2400" dirty="0" smtClean="0">
                <a:solidFill>
                  <a:srgbClr val="7030A0"/>
                </a:solidFill>
              </a:rPr>
              <a:t>.</a:t>
            </a:r>
          </a:p>
          <a:p>
            <a:r>
              <a:rPr lang="en-US" sz="2400" dirty="0" smtClean="0">
                <a:solidFill>
                  <a:srgbClr val="7030A0"/>
                </a:solidFill>
              </a:rPr>
              <a:t> </a:t>
            </a:r>
          </a:p>
          <a:p>
            <a:r>
              <a:rPr lang="en-US" sz="2400" dirty="0" smtClean="0">
                <a:solidFill>
                  <a:srgbClr val="7030A0"/>
                </a:solidFill>
              </a:rPr>
              <a:t>A </a:t>
            </a:r>
            <a:r>
              <a:rPr lang="en-US" sz="2400" dirty="0">
                <a:solidFill>
                  <a:srgbClr val="7030A0"/>
                </a:solidFill>
              </a:rPr>
              <a:t>worker bee needs 11 milligrams (mg) of dry sugar each day, which translates to about 22 microliters (µl) of 50% (1:1 ratio) sugar syrup per bee per day. </a:t>
            </a:r>
            <a:endParaRPr lang="en-US" sz="2400" dirty="0" smtClean="0">
              <a:solidFill>
                <a:srgbClr val="7030A0"/>
              </a:solidFill>
            </a:endParaRPr>
          </a:p>
          <a:p>
            <a:r>
              <a:rPr lang="en-US" sz="2400" dirty="0" smtClean="0">
                <a:solidFill>
                  <a:srgbClr val="7030A0"/>
                </a:solidFill>
              </a:rPr>
              <a:t>One </a:t>
            </a:r>
            <a:r>
              <a:rPr lang="en-US" sz="2400" dirty="0">
                <a:solidFill>
                  <a:srgbClr val="7030A0"/>
                </a:solidFill>
              </a:rPr>
              <a:t>teaspoon full of 50% syrup is about 5 milliliters (ml), which provides enough food for 227 bees for a day. </a:t>
            </a:r>
            <a:endParaRPr lang="en-US" sz="2400" dirty="0" smtClean="0">
              <a:solidFill>
                <a:srgbClr val="7030A0"/>
              </a:solidFill>
            </a:endParaRPr>
          </a:p>
          <a:p>
            <a:endParaRPr lang="en-US" sz="2400" dirty="0" smtClean="0">
              <a:solidFill>
                <a:srgbClr val="7030A0"/>
              </a:solidFill>
            </a:endParaRPr>
          </a:p>
          <a:p>
            <a:r>
              <a:rPr lang="en-US" sz="2400" dirty="0" smtClean="0">
                <a:solidFill>
                  <a:srgbClr val="7030A0"/>
                </a:solidFill>
              </a:rPr>
              <a:t>A </a:t>
            </a:r>
            <a:r>
              <a:rPr lang="en-US" sz="2400" dirty="0">
                <a:solidFill>
                  <a:srgbClr val="7030A0"/>
                </a:solidFill>
              </a:rPr>
              <a:t>colony with 50,000 bees therefore needs 1.1 liters (about 2 pounds) of 50% sugar syrup per day, or almost 700 pounds of food per year. Most nectars contain less than 50% sugar, so the amount of nectar to support a large colony is even greater than 700 pounds per year. </a:t>
            </a:r>
          </a:p>
        </p:txBody>
      </p:sp>
    </p:spTree>
    <p:extLst>
      <p:ext uri="{BB962C8B-B14F-4D97-AF65-F5344CB8AC3E}">
        <p14:creationId xmlns:p14="http://schemas.microsoft.com/office/powerpoint/2010/main" val="2545885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230" y="126750"/>
            <a:ext cx="9065772" cy="1394232"/>
          </a:xfrm>
        </p:spPr>
        <p:txBody>
          <a:bodyPr>
            <a:noAutofit/>
          </a:bodyPr>
          <a:lstStyle/>
          <a:p>
            <a:r>
              <a:rPr lang="en-US" sz="4400" b="1" dirty="0" smtClean="0"/>
              <a:t>What bees get from flora/plants continues …..</a:t>
            </a:r>
            <a:endParaRPr lang="en-US" sz="4400" b="1" dirty="0"/>
          </a:p>
        </p:txBody>
      </p:sp>
      <p:sp>
        <p:nvSpPr>
          <p:cNvPr id="3" name="Content Placeholder 2"/>
          <p:cNvSpPr>
            <a:spLocks noGrp="1"/>
          </p:cNvSpPr>
          <p:nvPr>
            <p:ph idx="1"/>
          </p:nvPr>
        </p:nvSpPr>
        <p:spPr>
          <a:xfrm>
            <a:off x="208229" y="1674890"/>
            <a:ext cx="10710249" cy="4988459"/>
          </a:xfrm>
        </p:spPr>
        <p:txBody>
          <a:bodyPr>
            <a:noAutofit/>
          </a:bodyPr>
          <a:lstStyle/>
          <a:p>
            <a:pPr marL="0" indent="0">
              <a:buNone/>
            </a:pPr>
            <a:r>
              <a:rPr lang="en-US" sz="3600" b="1" dirty="0" smtClean="0">
                <a:solidFill>
                  <a:srgbClr val="7030A0"/>
                </a:solidFill>
              </a:rPr>
              <a:t>2. Pollen </a:t>
            </a:r>
          </a:p>
          <a:p>
            <a:pPr marL="0" indent="0">
              <a:buNone/>
            </a:pPr>
            <a:r>
              <a:rPr lang="en-US" sz="3600" dirty="0">
                <a:solidFill>
                  <a:srgbClr val="7030A0"/>
                </a:solidFill>
                <a:latin typeface="Google Sans"/>
              </a:rPr>
              <a:t>Pollen provides bees with protein, lipids, vitamins and minerals. </a:t>
            </a:r>
            <a:endParaRPr lang="en-US" sz="3600" dirty="0" smtClean="0">
              <a:solidFill>
                <a:srgbClr val="7030A0"/>
              </a:solidFill>
              <a:latin typeface="Google Sans"/>
            </a:endParaRPr>
          </a:p>
          <a:p>
            <a:pPr marL="0" indent="0">
              <a:buNone/>
            </a:pPr>
            <a:r>
              <a:rPr lang="en-US" sz="3600" dirty="0" smtClean="0">
                <a:solidFill>
                  <a:srgbClr val="7030A0"/>
                </a:solidFill>
                <a:latin typeface="Google Sans"/>
              </a:rPr>
              <a:t>Proteins </a:t>
            </a:r>
            <a:r>
              <a:rPr lang="en-US" sz="3600" dirty="0">
                <a:solidFill>
                  <a:srgbClr val="7030A0"/>
                </a:solidFill>
                <a:latin typeface="Google Sans"/>
              </a:rPr>
              <a:t>are made up of amino </a:t>
            </a:r>
            <a:r>
              <a:rPr lang="en-US" sz="3600" dirty="0" smtClean="0">
                <a:solidFill>
                  <a:srgbClr val="7030A0"/>
                </a:solidFill>
                <a:latin typeface="Google Sans"/>
              </a:rPr>
              <a:t>acids. All </a:t>
            </a:r>
            <a:r>
              <a:rPr lang="en-US" sz="3600" dirty="0">
                <a:solidFill>
                  <a:srgbClr val="7030A0"/>
                </a:solidFill>
                <a:latin typeface="Google Sans"/>
              </a:rPr>
              <a:t>animals need essential amino acids, which must be obtained externally and cannot be synthesized by animals. Honey bees also need the same 10 amino acids as other animals (for example, humans).</a:t>
            </a:r>
            <a:endParaRPr lang="en-US" sz="3600" b="1" dirty="0">
              <a:solidFill>
                <a:srgbClr val="7030A0"/>
              </a:solidFill>
            </a:endParaRPr>
          </a:p>
        </p:txBody>
      </p:sp>
    </p:spTree>
    <p:extLst>
      <p:ext uri="{BB962C8B-B14F-4D97-AF65-F5344CB8AC3E}">
        <p14:creationId xmlns:p14="http://schemas.microsoft.com/office/powerpoint/2010/main" val="881589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90536"/>
            <a:ext cx="8596668" cy="1385180"/>
          </a:xfrm>
        </p:spPr>
        <p:txBody>
          <a:bodyPr>
            <a:normAutofit fontScale="90000"/>
          </a:bodyPr>
          <a:lstStyle/>
          <a:p>
            <a:r>
              <a:rPr lang="en-US" sz="4400" b="1" dirty="0">
                <a:solidFill>
                  <a:srgbClr val="90C226"/>
                </a:solidFill>
              </a:rPr>
              <a:t>List of plants from which honey bees collect nectar and pollen</a:t>
            </a:r>
            <a:endParaRPr lang="en-US" b="1" dirty="0"/>
          </a:p>
        </p:txBody>
      </p:sp>
      <p:sp>
        <p:nvSpPr>
          <p:cNvPr id="3" name="Content Placeholder 2"/>
          <p:cNvSpPr>
            <a:spLocks noGrp="1"/>
          </p:cNvSpPr>
          <p:nvPr>
            <p:ph idx="1"/>
          </p:nvPr>
        </p:nvSpPr>
        <p:spPr>
          <a:xfrm>
            <a:off x="153909" y="1575303"/>
            <a:ext cx="11199137" cy="5142368"/>
          </a:xfrm>
        </p:spPr>
        <p:txBody>
          <a:bodyPr>
            <a:noAutofit/>
          </a:bodyPr>
          <a:lstStyle/>
          <a:p>
            <a:r>
              <a:rPr lang="en-US" sz="3200" dirty="0" smtClean="0">
                <a:solidFill>
                  <a:srgbClr val="111111"/>
                </a:solidFill>
                <a:latin typeface="Trebuchet MS" panose="020B0603020202020204" pitchFamily="34" charset="0"/>
              </a:rPr>
              <a:t>The </a:t>
            </a:r>
            <a:r>
              <a:rPr lang="en-US" sz="3200" dirty="0">
                <a:solidFill>
                  <a:srgbClr val="111111"/>
                </a:solidFill>
                <a:latin typeface="Trebuchet MS" panose="020B0603020202020204" pitchFamily="34" charset="0"/>
              </a:rPr>
              <a:t>common bee forage plants in Uganda are; Coffee (</a:t>
            </a:r>
            <a:r>
              <a:rPr lang="en-US" sz="3200" i="1" dirty="0">
                <a:solidFill>
                  <a:srgbClr val="111111"/>
                </a:solidFill>
                <a:latin typeface="Trebuchet MS" panose="020B0603020202020204" pitchFamily="34" charset="0"/>
              </a:rPr>
              <a:t>Coffee </a:t>
            </a:r>
            <a:r>
              <a:rPr lang="en-US" sz="3200" i="1" dirty="0" err="1">
                <a:solidFill>
                  <a:srgbClr val="111111"/>
                </a:solidFill>
                <a:latin typeface="Trebuchet MS" panose="020B0603020202020204" pitchFamily="34" charset="0"/>
              </a:rPr>
              <a:t>arabica</a:t>
            </a:r>
            <a:r>
              <a:rPr lang="en-US" sz="3200" dirty="0">
                <a:solidFill>
                  <a:srgbClr val="111111"/>
                </a:solidFill>
                <a:latin typeface="Trebuchet MS" panose="020B0603020202020204" pitchFamily="34" charset="0"/>
              </a:rPr>
              <a:t> and </a:t>
            </a:r>
            <a:r>
              <a:rPr lang="en-US" sz="3200" i="1" dirty="0">
                <a:solidFill>
                  <a:srgbClr val="111111"/>
                </a:solidFill>
                <a:latin typeface="Trebuchet MS" panose="020B0603020202020204" pitchFamily="34" charset="0"/>
              </a:rPr>
              <a:t>Coffee </a:t>
            </a:r>
            <a:r>
              <a:rPr lang="en-US" sz="3200" i="1" dirty="0" err="1">
                <a:solidFill>
                  <a:srgbClr val="111111"/>
                </a:solidFill>
                <a:latin typeface="Trebuchet MS" panose="020B0603020202020204" pitchFamily="34" charset="0"/>
              </a:rPr>
              <a:t>rubasta</a:t>
            </a:r>
            <a:r>
              <a:rPr lang="en-US" sz="3200" dirty="0">
                <a:solidFill>
                  <a:srgbClr val="111111"/>
                </a:solidFill>
                <a:latin typeface="Trebuchet MS" panose="020B0603020202020204" pitchFamily="34" charset="0"/>
              </a:rPr>
              <a:t>), </a:t>
            </a:r>
            <a:r>
              <a:rPr lang="en-US" sz="3200" dirty="0" err="1">
                <a:solidFill>
                  <a:srgbClr val="111111"/>
                </a:solidFill>
                <a:latin typeface="Trebuchet MS" panose="020B0603020202020204" pitchFamily="34" charset="0"/>
              </a:rPr>
              <a:t>Combererirum</a:t>
            </a:r>
            <a:r>
              <a:rPr lang="en-US" sz="3200" dirty="0">
                <a:solidFill>
                  <a:srgbClr val="111111"/>
                </a:solidFill>
                <a:latin typeface="Trebuchet MS" panose="020B0603020202020204" pitchFamily="34" charset="0"/>
              </a:rPr>
              <a:t> (</a:t>
            </a:r>
            <a:r>
              <a:rPr lang="en-US" sz="3200" i="1" dirty="0" err="1">
                <a:solidFill>
                  <a:srgbClr val="111111"/>
                </a:solidFill>
                <a:latin typeface="Trebuchet MS" panose="020B0603020202020204" pitchFamily="34" charset="0"/>
              </a:rPr>
              <a:t>Combererirum</a:t>
            </a:r>
            <a:r>
              <a:rPr lang="en-US" sz="3200" dirty="0">
                <a:solidFill>
                  <a:srgbClr val="111111"/>
                </a:solidFill>
                <a:latin typeface="Trebuchet MS" panose="020B0603020202020204" pitchFamily="34" charset="0"/>
              </a:rPr>
              <a:t> </a:t>
            </a:r>
            <a:r>
              <a:rPr lang="en-US" sz="3200" dirty="0" err="1">
                <a:solidFill>
                  <a:srgbClr val="111111"/>
                </a:solidFill>
                <a:latin typeface="Trebuchet MS" panose="020B0603020202020204" pitchFamily="34" charset="0"/>
              </a:rPr>
              <a:t>spp</a:t>
            </a:r>
            <a:r>
              <a:rPr lang="en-US" sz="3200" dirty="0">
                <a:solidFill>
                  <a:srgbClr val="111111"/>
                </a:solidFill>
                <a:latin typeface="Trebuchet MS" panose="020B0603020202020204" pitchFamily="34" charset="0"/>
              </a:rPr>
              <a:t>), </a:t>
            </a:r>
            <a:r>
              <a:rPr lang="en-US" sz="3200" dirty="0" err="1">
                <a:solidFill>
                  <a:srgbClr val="111111"/>
                </a:solidFill>
                <a:latin typeface="Trebuchet MS" panose="020B0603020202020204" pitchFamily="34" charset="0"/>
              </a:rPr>
              <a:t>Calliandra</a:t>
            </a:r>
            <a:r>
              <a:rPr lang="en-US" sz="3200" dirty="0">
                <a:solidFill>
                  <a:srgbClr val="111111"/>
                </a:solidFill>
                <a:latin typeface="Trebuchet MS" panose="020B0603020202020204" pitchFamily="34" charset="0"/>
              </a:rPr>
              <a:t> (</a:t>
            </a:r>
            <a:r>
              <a:rPr lang="en-US" sz="3200" i="1" dirty="0" err="1">
                <a:solidFill>
                  <a:srgbClr val="111111"/>
                </a:solidFill>
                <a:latin typeface="Trebuchet MS" panose="020B0603020202020204" pitchFamily="34" charset="0"/>
              </a:rPr>
              <a:t>Calliandra</a:t>
            </a:r>
            <a:r>
              <a:rPr lang="en-US" sz="3200" i="1" dirty="0">
                <a:solidFill>
                  <a:srgbClr val="111111"/>
                </a:solidFill>
                <a:latin typeface="Trebuchet MS" panose="020B0603020202020204" pitchFamily="34" charset="0"/>
              </a:rPr>
              <a:t> </a:t>
            </a:r>
            <a:r>
              <a:rPr lang="en-US" sz="3200" i="1" dirty="0" err="1">
                <a:solidFill>
                  <a:srgbClr val="111111"/>
                </a:solidFill>
                <a:latin typeface="Trebuchet MS" panose="020B0603020202020204" pitchFamily="34" charset="0"/>
              </a:rPr>
              <a:t>calothyrsus</a:t>
            </a:r>
            <a:r>
              <a:rPr lang="en-US" sz="3200" dirty="0">
                <a:solidFill>
                  <a:srgbClr val="111111"/>
                </a:solidFill>
                <a:latin typeface="Trebuchet MS" panose="020B0603020202020204" pitchFamily="34" charset="0"/>
              </a:rPr>
              <a:t>), </a:t>
            </a:r>
            <a:r>
              <a:rPr lang="en-US" sz="3200" dirty="0" err="1">
                <a:solidFill>
                  <a:srgbClr val="111111"/>
                </a:solidFill>
                <a:latin typeface="Trebuchet MS" panose="020B0603020202020204" pitchFamily="34" charset="0"/>
              </a:rPr>
              <a:t>Albizia</a:t>
            </a:r>
            <a:r>
              <a:rPr lang="en-US" sz="3200" dirty="0">
                <a:solidFill>
                  <a:srgbClr val="111111"/>
                </a:solidFill>
                <a:latin typeface="Trebuchet MS" panose="020B0603020202020204" pitchFamily="34" charset="0"/>
              </a:rPr>
              <a:t> (</a:t>
            </a:r>
            <a:r>
              <a:rPr lang="en-US" sz="3200" i="1" dirty="0" err="1">
                <a:solidFill>
                  <a:srgbClr val="111111"/>
                </a:solidFill>
                <a:latin typeface="Trebuchet MS" panose="020B0603020202020204" pitchFamily="34" charset="0"/>
              </a:rPr>
              <a:t>Albizia</a:t>
            </a:r>
            <a:r>
              <a:rPr lang="en-US" sz="3200" dirty="0">
                <a:solidFill>
                  <a:srgbClr val="111111"/>
                </a:solidFill>
                <a:latin typeface="Trebuchet MS" panose="020B0603020202020204" pitchFamily="34" charset="0"/>
              </a:rPr>
              <a:t> </a:t>
            </a:r>
            <a:r>
              <a:rPr lang="en-US" sz="3200" dirty="0" err="1">
                <a:solidFill>
                  <a:srgbClr val="111111"/>
                </a:solidFill>
                <a:latin typeface="Trebuchet MS" panose="020B0603020202020204" pitchFamily="34" charset="0"/>
              </a:rPr>
              <a:t>spp</a:t>
            </a:r>
            <a:r>
              <a:rPr lang="en-US" sz="3200" dirty="0">
                <a:solidFill>
                  <a:srgbClr val="111111"/>
                </a:solidFill>
                <a:latin typeface="Trebuchet MS" panose="020B0603020202020204" pitchFamily="34" charset="0"/>
              </a:rPr>
              <a:t>), mango (</a:t>
            </a:r>
            <a:r>
              <a:rPr lang="en-US" sz="3200" i="1" dirty="0" err="1">
                <a:solidFill>
                  <a:srgbClr val="111111"/>
                </a:solidFill>
                <a:latin typeface="Trebuchet MS" panose="020B0603020202020204" pitchFamily="34" charset="0"/>
              </a:rPr>
              <a:t>Mangifera</a:t>
            </a:r>
            <a:r>
              <a:rPr lang="en-US" sz="3200" i="1" dirty="0">
                <a:solidFill>
                  <a:srgbClr val="111111"/>
                </a:solidFill>
                <a:latin typeface="Trebuchet MS" panose="020B0603020202020204" pitchFamily="34" charset="0"/>
              </a:rPr>
              <a:t> </a:t>
            </a:r>
            <a:r>
              <a:rPr lang="en-US" sz="3200" i="1" dirty="0" err="1">
                <a:solidFill>
                  <a:srgbClr val="111111"/>
                </a:solidFill>
                <a:latin typeface="Trebuchet MS" panose="020B0603020202020204" pitchFamily="34" charset="0"/>
              </a:rPr>
              <a:t>indica</a:t>
            </a:r>
            <a:r>
              <a:rPr lang="en-US" sz="3200" dirty="0">
                <a:solidFill>
                  <a:srgbClr val="111111"/>
                </a:solidFill>
                <a:latin typeface="Trebuchet MS" panose="020B0603020202020204" pitchFamily="34" charset="0"/>
              </a:rPr>
              <a:t>), Acacia (</a:t>
            </a:r>
            <a:r>
              <a:rPr lang="en-US" sz="3200" i="1" dirty="0">
                <a:solidFill>
                  <a:srgbClr val="111111"/>
                </a:solidFill>
                <a:latin typeface="Trebuchet MS" panose="020B0603020202020204" pitchFamily="34" charset="0"/>
              </a:rPr>
              <a:t>Acacia</a:t>
            </a:r>
            <a:r>
              <a:rPr lang="en-US" sz="3200" dirty="0">
                <a:solidFill>
                  <a:srgbClr val="111111"/>
                </a:solidFill>
                <a:latin typeface="Trebuchet MS" panose="020B0603020202020204" pitchFamily="34" charset="0"/>
              </a:rPr>
              <a:t> </a:t>
            </a:r>
            <a:r>
              <a:rPr lang="en-US" sz="3200" dirty="0" err="1">
                <a:solidFill>
                  <a:srgbClr val="111111"/>
                </a:solidFill>
                <a:latin typeface="Trebuchet MS" panose="020B0603020202020204" pitchFamily="34" charset="0"/>
              </a:rPr>
              <a:t>spp</a:t>
            </a:r>
            <a:r>
              <a:rPr lang="en-US" sz="3200" dirty="0">
                <a:solidFill>
                  <a:srgbClr val="111111"/>
                </a:solidFill>
                <a:latin typeface="Trebuchet MS" panose="020B0603020202020204" pitchFamily="34" charset="0"/>
              </a:rPr>
              <a:t>), Banana (</a:t>
            </a:r>
            <a:r>
              <a:rPr lang="en-US" sz="3200" i="1" dirty="0">
                <a:solidFill>
                  <a:srgbClr val="111111"/>
                </a:solidFill>
                <a:latin typeface="Trebuchet MS" panose="020B0603020202020204" pitchFamily="34" charset="0"/>
              </a:rPr>
              <a:t>Musa</a:t>
            </a:r>
            <a:r>
              <a:rPr lang="en-US" sz="3200" dirty="0">
                <a:solidFill>
                  <a:srgbClr val="111111"/>
                </a:solidFill>
                <a:latin typeface="Trebuchet MS" panose="020B0603020202020204" pitchFamily="34" charset="0"/>
              </a:rPr>
              <a:t> </a:t>
            </a:r>
            <a:r>
              <a:rPr lang="en-US" sz="3200" dirty="0" err="1">
                <a:solidFill>
                  <a:srgbClr val="111111"/>
                </a:solidFill>
                <a:latin typeface="Trebuchet MS" panose="020B0603020202020204" pitchFamily="34" charset="0"/>
              </a:rPr>
              <a:t>spp</a:t>
            </a:r>
            <a:r>
              <a:rPr lang="en-US" sz="3200" dirty="0">
                <a:solidFill>
                  <a:srgbClr val="111111"/>
                </a:solidFill>
                <a:latin typeface="Trebuchet MS" panose="020B0603020202020204" pitchFamily="34" charset="0"/>
              </a:rPr>
              <a:t>), Shea nut tree (</a:t>
            </a:r>
            <a:r>
              <a:rPr lang="en-US" sz="3200" i="1" dirty="0" err="1">
                <a:solidFill>
                  <a:srgbClr val="111111"/>
                </a:solidFill>
                <a:latin typeface="Trebuchet MS" panose="020B0603020202020204" pitchFamily="34" charset="0"/>
              </a:rPr>
              <a:t>Vitellaria</a:t>
            </a:r>
            <a:r>
              <a:rPr lang="en-US" sz="3200" i="1" dirty="0">
                <a:solidFill>
                  <a:srgbClr val="111111"/>
                </a:solidFill>
                <a:latin typeface="Trebuchet MS" panose="020B0603020202020204" pitchFamily="34" charset="0"/>
              </a:rPr>
              <a:t> </a:t>
            </a:r>
            <a:r>
              <a:rPr lang="en-US" sz="3200" i="1" dirty="0" err="1">
                <a:solidFill>
                  <a:srgbClr val="111111"/>
                </a:solidFill>
                <a:latin typeface="Trebuchet MS" panose="020B0603020202020204" pitchFamily="34" charset="0"/>
              </a:rPr>
              <a:t>paradoxa</a:t>
            </a:r>
            <a:r>
              <a:rPr lang="en-US" sz="3200" dirty="0">
                <a:solidFill>
                  <a:srgbClr val="111111"/>
                </a:solidFill>
                <a:latin typeface="Trebuchet MS" panose="020B0603020202020204" pitchFamily="34" charset="0"/>
              </a:rPr>
              <a:t>), including food and cash crops grown in open farm lands namely; maize (</a:t>
            </a:r>
            <a:r>
              <a:rPr lang="en-US" sz="3200" i="1" dirty="0" err="1">
                <a:solidFill>
                  <a:srgbClr val="111111"/>
                </a:solidFill>
                <a:latin typeface="Trebuchet MS" panose="020B0603020202020204" pitchFamily="34" charset="0"/>
              </a:rPr>
              <a:t>Zea</a:t>
            </a:r>
            <a:r>
              <a:rPr lang="en-US" sz="3200" i="1" dirty="0">
                <a:solidFill>
                  <a:srgbClr val="111111"/>
                </a:solidFill>
                <a:latin typeface="Trebuchet MS" panose="020B0603020202020204" pitchFamily="34" charset="0"/>
              </a:rPr>
              <a:t> mays</a:t>
            </a:r>
            <a:r>
              <a:rPr lang="en-US" sz="3200" dirty="0">
                <a:solidFill>
                  <a:srgbClr val="111111"/>
                </a:solidFill>
                <a:latin typeface="Trebuchet MS" panose="020B0603020202020204" pitchFamily="34" charset="0"/>
              </a:rPr>
              <a:t>), peas (</a:t>
            </a:r>
            <a:r>
              <a:rPr lang="en-US" sz="3200" i="1" dirty="0" err="1">
                <a:solidFill>
                  <a:srgbClr val="111111"/>
                </a:solidFill>
                <a:latin typeface="Trebuchet MS" panose="020B0603020202020204" pitchFamily="34" charset="0"/>
              </a:rPr>
              <a:t>Pisum</a:t>
            </a:r>
            <a:r>
              <a:rPr lang="en-US" sz="3200" i="1" dirty="0">
                <a:solidFill>
                  <a:srgbClr val="111111"/>
                </a:solidFill>
                <a:latin typeface="Trebuchet MS" panose="020B0603020202020204" pitchFamily="34" charset="0"/>
              </a:rPr>
              <a:t> </a:t>
            </a:r>
            <a:r>
              <a:rPr lang="en-US" sz="3200" i="1" dirty="0" err="1">
                <a:solidFill>
                  <a:srgbClr val="111111"/>
                </a:solidFill>
                <a:latin typeface="Trebuchet MS" panose="020B0603020202020204" pitchFamily="34" charset="0"/>
              </a:rPr>
              <a:t>sativum</a:t>
            </a:r>
            <a:r>
              <a:rPr lang="en-US" sz="3200" dirty="0">
                <a:solidFill>
                  <a:srgbClr val="111111"/>
                </a:solidFill>
                <a:latin typeface="Trebuchet MS" panose="020B0603020202020204" pitchFamily="34" charset="0"/>
              </a:rPr>
              <a:t>), sorghum (</a:t>
            </a:r>
            <a:r>
              <a:rPr lang="en-US" sz="3200" i="1" dirty="0">
                <a:solidFill>
                  <a:srgbClr val="111111"/>
                </a:solidFill>
                <a:latin typeface="Trebuchet MS" panose="020B0603020202020204" pitchFamily="34" charset="0"/>
              </a:rPr>
              <a:t>Sorghum bicolor</a:t>
            </a:r>
            <a:r>
              <a:rPr lang="en-US" sz="3200" dirty="0">
                <a:solidFill>
                  <a:srgbClr val="111111"/>
                </a:solidFill>
                <a:latin typeface="Trebuchet MS" panose="020B0603020202020204" pitchFamily="34" charset="0"/>
              </a:rPr>
              <a:t>), vegetables, cotton (</a:t>
            </a:r>
            <a:r>
              <a:rPr lang="en-US" sz="3200" i="1" dirty="0" err="1">
                <a:solidFill>
                  <a:srgbClr val="111111"/>
                </a:solidFill>
                <a:latin typeface="Trebuchet MS" panose="020B0603020202020204" pitchFamily="34" charset="0"/>
              </a:rPr>
              <a:t>Gossypium</a:t>
            </a:r>
            <a:r>
              <a:rPr lang="en-US" sz="3200" dirty="0">
                <a:solidFill>
                  <a:srgbClr val="111111"/>
                </a:solidFill>
                <a:latin typeface="Trebuchet MS" panose="020B0603020202020204" pitchFamily="34" charset="0"/>
              </a:rPr>
              <a:t> </a:t>
            </a:r>
            <a:r>
              <a:rPr lang="en-US" sz="3200" dirty="0" err="1">
                <a:solidFill>
                  <a:srgbClr val="111111"/>
                </a:solidFill>
                <a:latin typeface="Trebuchet MS" panose="020B0603020202020204" pitchFamily="34" charset="0"/>
              </a:rPr>
              <a:t>spp</a:t>
            </a:r>
            <a:r>
              <a:rPr lang="en-US" sz="3200" dirty="0">
                <a:solidFill>
                  <a:srgbClr val="111111"/>
                </a:solidFill>
                <a:latin typeface="Trebuchet MS" panose="020B0603020202020204" pitchFamily="34" charset="0"/>
              </a:rPr>
              <a:t>), sugar cane (</a:t>
            </a:r>
            <a:r>
              <a:rPr lang="en-US" sz="3200" i="1" dirty="0" err="1">
                <a:solidFill>
                  <a:srgbClr val="111111"/>
                </a:solidFill>
                <a:latin typeface="Trebuchet MS" panose="020B0603020202020204" pitchFamily="34" charset="0"/>
              </a:rPr>
              <a:t>Saccharum</a:t>
            </a:r>
            <a:r>
              <a:rPr lang="en-US" sz="3200" i="1" dirty="0">
                <a:solidFill>
                  <a:srgbClr val="111111"/>
                </a:solidFill>
                <a:latin typeface="Trebuchet MS" panose="020B0603020202020204" pitchFamily="34" charset="0"/>
              </a:rPr>
              <a:t> </a:t>
            </a:r>
            <a:r>
              <a:rPr lang="en-US" sz="3200" i="1" dirty="0" err="1">
                <a:solidFill>
                  <a:srgbClr val="111111"/>
                </a:solidFill>
                <a:latin typeface="Trebuchet MS" panose="020B0603020202020204" pitchFamily="34" charset="0"/>
              </a:rPr>
              <a:t>officinarum</a:t>
            </a:r>
            <a:r>
              <a:rPr lang="en-US" sz="3200" dirty="0">
                <a:solidFill>
                  <a:srgbClr val="111111"/>
                </a:solidFill>
                <a:latin typeface="Trebuchet MS" panose="020B0603020202020204" pitchFamily="34" charset="0"/>
              </a:rPr>
              <a:t>), and beans (</a:t>
            </a:r>
            <a:r>
              <a:rPr lang="en-US" sz="3200" i="1" dirty="0" err="1">
                <a:solidFill>
                  <a:srgbClr val="111111"/>
                </a:solidFill>
                <a:latin typeface="Trebuchet MS" panose="020B0603020202020204" pitchFamily="34" charset="0"/>
              </a:rPr>
              <a:t>Phaseolus</a:t>
            </a:r>
            <a:r>
              <a:rPr lang="en-US" sz="3200" i="1" dirty="0">
                <a:solidFill>
                  <a:srgbClr val="111111"/>
                </a:solidFill>
                <a:latin typeface="Trebuchet MS" panose="020B0603020202020204" pitchFamily="34" charset="0"/>
              </a:rPr>
              <a:t> vulgaris</a:t>
            </a:r>
            <a:r>
              <a:rPr lang="en-US" sz="3200" dirty="0">
                <a:solidFill>
                  <a:srgbClr val="111111"/>
                </a:solidFill>
                <a:latin typeface="Trebuchet MS" panose="020B0603020202020204" pitchFamily="34" charset="0"/>
              </a:rPr>
              <a:t>) </a:t>
            </a:r>
            <a:endParaRPr lang="en-US" sz="3200" dirty="0">
              <a:latin typeface="Trebuchet MS" panose="020B0603020202020204" pitchFamily="34" charset="0"/>
            </a:endParaRPr>
          </a:p>
        </p:txBody>
      </p:sp>
    </p:spTree>
    <p:extLst>
      <p:ext uri="{BB962C8B-B14F-4D97-AF65-F5344CB8AC3E}">
        <p14:creationId xmlns:p14="http://schemas.microsoft.com/office/powerpoint/2010/main" val="3892528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72427"/>
            <a:ext cx="8596668" cy="1421395"/>
          </a:xfrm>
        </p:spPr>
        <p:txBody>
          <a:bodyPr>
            <a:noAutofit/>
          </a:bodyPr>
          <a:lstStyle/>
          <a:p>
            <a:r>
              <a:rPr lang="en-US" sz="4400" b="1" dirty="0" smtClean="0"/>
              <a:t>List of plants from which honey bees collect nectar and pollen</a:t>
            </a:r>
            <a:endParaRPr lang="en-US" sz="4400" b="1" dirty="0"/>
          </a:p>
        </p:txBody>
      </p:sp>
      <p:sp>
        <p:nvSpPr>
          <p:cNvPr id="3" name="Content Placeholder 2"/>
          <p:cNvSpPr>
            <a:spLocks noGrp="1"/>
          </p:cNvSpPr>
          <p:nvPr>
            <p:ph idx="1"/>
          </p:nvPr>
        </p:nvSpPr>
        <p:spPr>
          <a:xfrm>
            <a:off x="452673" y="1557197"/>
            <a:ext cx="8821329" cy="5232902"/>
          </a:xfrm>
        </p:spPr>
        <p:txBody>
          <a:bodyPr>
            <a:normAutofit fontScale="77500" lnSpcReduction="20000"/>
          </a:bodyPr>
          <a:lstStyle/>
          <a:p>
            <a:r>
              <a:rPr lang="en-US" sz="4100" b="1" u="sng" dirty="0" smtClean="0">
                <a:solidFill>
                  <a:srgbClr val="7030A0"/>
                </a:solidFill>
                <a:latin typeface="Work Sans"/>
              </a:rPr>
              <a:t>Other agricultural Crops include:</a:t>
            </a:r>
            <a:endParaRPr lang="en-US" sz="4100" dirty="0">
              <a:solidFill>
                <a:srgbClr val="7030A0"/>
              </a:solidFill>
              <a:latin typeface="Work Sans"/>
            </a:endParaRPr>
          </a:p>
          <a:p>
            <a:pPr>
              <a:buFont typeface="Arial" panose="020B0604020202020204" pitchFamily="34" charset="0"/>
              <a:buChar char="•"/>
            </a:pPr>
            <a:r>
              <a:rPr lang="en-US" sz="3600" dirty="0" smtClean="0">
                <a:solidFill>
                  <a:srgbClr val="7030A0"/>
                </a:solidFill>
                <a:latin typeface="Work Sans"/>
              </a:rPr>
              <a:t>Alfalfa</a:t>
            </a:r>
          </a:p>
          <a:p>
            <a:pPr>
              <a:buFont typeface="Arial" panose="020B0604020202020204" pitchFamily="34" charset="0"/>
              <a:buChar char="•"/>
            </a:pPr>
            <a:endParaRPr lang="en-US" sz="3600" dirty="0">
              <a:solidFill>
                <a:srgbClr val="7030A0"/>
              </a:solidFill>
              <a:latin typeface="Work Sans"/>
            </a:endParaRPr>
          </a:p>
          <a:p>
            <a:pPr>
              <a:buFont typeface="Arial" panose="020B0604020202020204" pitchFamily="34" charset="0"/>
              <a:buChar char="•"/>
            </a:pPr>
            <a:r>
              <a:rPr lang="en-US" sz="3600" dirty="0">
                <a:solidFill>
                  <a:srgbClr val="7030A0"/>
                </a:solidFill>
                <a:latin typeface="Work Sans"/>
              </a:rPr>
              <a:t>Cover Crops (vetch &amp; clovers</a:t>
            </a:r>
            <a:r>
              <a:rPr lang="en-US" sz="3600" dirty="0" smtClean="0">
                <a:solidFill>
                  <a:srgbClr val="7030A0"/>
                </a:solidFill>
                <a:latin typeface="Work Sans"/>
              </a:rPr>
              <a:t>)</a:t>
            </a:r>
          </a:p>
          <a:p>
            <a:pPr>
              <a:buFont typeface="Arial" panose="020B0604020202020204" pitchFamily="34" charset="0"/>
              <a:buChar char="•"/>
            </a:pPr>
            <a:endParaRPr lang="en-US" sz="3600" dirty="0">
              <a:solidFill>
                <a:srgbClr val="7030A0"/>
              </a:solidFill>
              <a:latin typeface="Work Sans"/>
            </a:endParaRPr>
          </a:p>
          <a:p>
            <a:pPr>
              <a:buFont typeface="Arial" panose="020B0604020202020204" pitchFamily="34" charset="0"/>
              <a:buChar char="•"/>
            </a:pPr>
            <a:r>
              <a:rPr lang="en-US" sz="3600" dirty="0">
                <a:solidFill>
                  <a:srgbClr val="7030A0"/>
                </a:solidFill>
                <a:latin typeface="Work Sans"/>
              </a:rPr>
              <a:t>Fruit Trees (apples, peaches, plums, cherries, pears</a:t>
            </a:r>
            <a:r>
              <a:rPr lang="en-US" sz="3600" dirty="0" smtClean="0">
                <a:solidFill>
                  <a:srgbClr val="7030A0"/>
                </a:solidFill>
                <a:latin typeface="Work Sans"/>
              </a:rPr>
              <a:t>)</a:t>
            </a:r>
          </a:p>
          <a:p>
            <a:pPr>
              <a:buFont typeface="Arial" panose="020B0604020202020204" pitchFamily="34" charset="0"/>
              <a:buChar char="•"/>
            </a:pPr>
            <a:endParaRPr lang="en-US" sz="3600" dirty="0">
              <a:solidFill>
                <a:srgbClr val="7030A0"/>
              </a:solidFill>
              <a:latin typeface="Work Sans"/>
            </a:endParaRPr>
          </a:p>
          <a:p>
            <a:pPr>
              <a:buFont typeface="Arial" panose="020B0604020202020204" pitchFamily="34" charset="0"/>
              <a:buChar char="•"/>
            </a:pPr>
            <a:r>
              <a:rPr lang="en-US" sz="3600" dirty="0">
                <a:solidFill>
                  <a:srgbClr val="7030A0"/>
                </a:solidFill>
                <a:latin typeface="Work Sans"/>
              </a:rPr>
              <a:t>Melons and </a:t>
            </a:r>
            <a:r>
              <a:rPr lang="en-US" sz="3600" dirty="0" smtClean="0">
                <a:solidFill>
                  <a:srgbClr val="7030A0"/>
                </a:solidFill>
                <a:latin typeface="Work Sans"/>
              </a:rPr>
              <a:t>cucumbers</a:t>
            </a:r>
          </a:p>
          <a:p>
            <a:pPr>
              <a:buFont typeface="Arial" panose="020B0604020202020204" pitchFamily="34" charset="0"/>
              <a:buChar char="•"/>
            </a:pPr>
            <a:endParaRPr lang="en-US" sz="3600" dirty="0">
              <a:solidFill>
                <a:srgbClr val="7030A0"/>
              </a:solidFill>
              <a:latin typeface="Work Sans"/>
            </a:endParaRPr>
          </a:p>
          <a:p>
            <a:pPr>
              <a:buFont typeface="Arial" panose="020B0604020202020204" pitchFamily="34" charset="0"/>
              <a:buChar char="•"/>
            </a:pPr>
            <a:r>
              <a:rPr lang="en-US" sz="3600" dirty="0">
                <a:solidFill>
                  <a:srgbClr val="7030A0"/>
                </a:solidFill>
                <a:latin typeface="Work Sans"/>
              </a:rPr>
              <a:t>Squash and pumpkins</a:t>
            </a:r>
          </a:p>
          <a:p>
            <a:endParaRPr lang="en-US" dirty="0"/>
          </a:p>
        </p:txBody>
      </p:sp>
    </p:spTree>
    <p:extLst>
      <p:ext uri="{BB962C8B-B14F-4D97-AF65-F5344CB8AC3E}">
        <p14:creationId xmlns:p14="http://schemas.microsoft.com/office/powerpoint/2010/main" val="3571670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641" y="99588"/>
            <a:ext cx="9895438" cy="1511929"/>
          </a:xfrm>
        </p:spPr>
        <p:txBody>
          <a:bodyPr>
            <a:normAutofit/>
          </a:bodyPr>
          <a:lstStyle/>
          <a:p>
            <a:r>
              <a:rPr lang="en-US" sz="4400" b="1" dirty="0">
                <a:solidFill>
                  <a:srgbClr val="90C226"/>
                </a:solidFill>
              </a:rPr>
              <a:t>List of plants from which honey bees collect nectar and </a:t>
            </a:r>
            <a:r>
              <a:rPr lang="en-US" sz="4400" b="1" dirty="0" smtClean="0">
                <a:solidFill>
                  <a:srgbClr val="90C226"/>
                </a:solidFill>
              </a:rPr>
              <a:t>pollen continue ..</a:t>
            </a:r>
            <a:endParaRPr lang="en-US" dirty="0"/>
          </a:p>
        </p:txBody>
      </p:sp>
      <p:sp>
        <p:nvSpPr>
          <p:cNvPr id="3" name="Content Placeholder 2"/>
          <p:cNvSpPr>
            <a:spLocks noGrp="1"/>
          </p:cNvSpPr>
          <p:nvPr>
            <p:ph idx="1"/>
          </p:nvPr>
        </p:nvSpPr>
        <p:spPr>
          <a:xfrm>
            <a:off x="416459" y="1683944"/>
            <a:ext cx="7976103" cy="5097101"/>
          </a:xfrm>
        </p:spPr>
        <p:txBody>
          <a:bodyPr>
            <a:normAutofit fontScale="85000" lnSpcReduction="20000"/>
          </a:bodyPr>
          <a:lstStyle/>
          <a:p>
            <a:pPr lvl="0">
              <a:buClr>
                <a:srgbClr val="90C226"/>
              </a:buClr>
              <a:buFont typeface="Arial" panose="020B0604020202020204" pitchFamily="34" charset="0"/>
              <a:buChar char="•"/>
            </a:pPr>
            <a:r>
              <a:rPr lang="en-US" sz="3800" dirty="0">
                <a:solidFill>
                  <a:srgbClr val="7030A0"/>
                </a:solidFill>
                <a:latin typeface="Work Sans"/>
              </a:rPr>
              <a:t>Berries (raspberry, blackberry, strawberries</a:t>
            </a:r>
            <a:r>
              <a:rPr lang="en-US" sz="3800" dirty="0" smtClean="0">
                <a:solidFill>
                  <a:srgbClr val="7030A0"/>
                </a:solidFill>
                <a:latin typeface="Work Sans"/>
              </a:rPr>
              <a:t>)</a:t>
            </a:r>
          </a:p>
          <a:p>
            <a:pPr lvl="0">
              <a:buClr>
                <a:srgbClr val="90C226"/>
              </a:buClr>
              <a:buFont typeface="Arial" panose="020B0604020202020204" pitchFamily="34" charset="0"/>
              <a:buChar char="•"/>
            </a:pPr>
            <a:endParaRPr lang="en-US" sz="3800" dirty="0">
              <a:solidFill>
                <a:srgbClr val="7030A0"/>
              </a:solidFill>
              <a:latin typeface="Work Sans"/>
            </a:endParaRPr>
          </a:p>
          <a:p>
            <a:pPr lvl="0">
              <a:buClr>
                <a:srgbClr val="90C226"/>
              </a:buClr>
              <a:buFont typeface="Arial" panose="020B0604020202020204" pitchFamily="34" charset="0"/>
              <a:buChar char="•"/>
            </a:pPr>
            <a:r>
              <a:rPr lang="en-US" sz="3800" dirty="0" smtClean="0">
                <a:solidFill>
                  <a:srgbClr val="7030A0"/>
                </a:solidFill>
                <a:latin typeface="Work Sans"/>
              </a:rPr>
              <a:t>Sunflowers</a:t>
            </a:r>
          </a:p>
          <a:p>
            <a:pPr lvl="0">
              <a:buClr>
                <a:srgbClr val="90C226"/>
              </a:buClr>
              <a:buFont typeface="Arial" panose="020B0604020202020204" pitchFamily="34" charset="0"/>
              <a:buChar char="•"/>
            </a:pPr>
            <a:endParaRPr lang="en-US" sz="3800" dirty="0">
              <a:solidFill>
                <a:srgbClr val="7030A0"/>
              </a:solidFill>
              <a:latin typeface="Work Sans"/>
            </a:endParaRPr>
          </a:p>
          <a:p>
            <a:pPr lvl="0">
              <a:buClr>
                <a:srgbClr val="90C226"/>
              </a:buClr>
              <a:buFont typeface="Arial" panose="020B0604020202020204" pitchFamily="34" charset="0"/>
              <a:buChar char="•"/>
            </a:pPr>
            <a:r>
              <a:rPr lang="en-US" sz="3800" dirty="0">
                <a:solidFill>
                  <a:srgbClr val="7030A0"/>
                </a:solidFill>
                <a:latin typeface="Work Sans"/>
              </a:rPr>
              <a:t>Field </a:t>
            </a:r>
            <a:r>
              <a:rPr lang="en-US" sz="3800" dirty="0" smtClean="0">
                <a:solidFill>
                  <a:srgbClr val="7030A0"/>
                </a:solidFill>
                <a:latin typeface="Work Sans"/>
              </a:rPr>
              <a:t>Peas</a:t>
            </a:r>
          </a:p>
          <a:p>
            <a:pPr lvl="0">
              <a:buClr>
                <a:srgbClr val="90C226"/>
              </a:buClr>
              <a:buFont typeface="Arial" panose="020B0604020202020204" pitchFamily="34" charset="0"/>
              <a:buChar char="•"/>
            </a:pPr>
            <a:endParaRPr lang="en-US" sz="3800" dirty="0">
              <a:solidFill>
                <a:srgbClr val="7030A0"/>
              </a:solidFill>
              <a:latin typeface="Work Sans"/>
            </a:endParaRPr>
          </a:p>
          <a:p>
            <a:pPr lvl="0">
              <a:buClr>
                <a:srgbClr val="90C226"/>
              </a:buClr>
              <a:buFont typeface="Arial" panose="020B0604020202020204" pitchFamily="34" charset="0"/>
              <a:buChar char="•"/>
            </a:pPr>
            <a:r>
              <a:rPr lang="en-US" sz="3800" dirty="0" smtClean="0">
                <a:solidFill>
                  <a:srgbClr val="7030A0"/>
                </a:solidFill>
                <a:latin typeface="Work Sans"/>
              </a:rPr>
              <a:t>Soybeans</a:t>
            </a:r>
          </a:p>
          <a:p>
            <a:pPr lvl="0">
              <a:buClr>
                <a:srgbClr val="90C226"/>
              </a:buClr>
              <a:buFont typeface="Arial" panose="020B0604020202020204" pitchFamily="34" charset="0"/>
              <a:buChar char="•"/>
            </a:pPr>
            <a:endParaRPr lang="en-US" sz="3800" dirty="0">
              <a:solidFill>
                <a:srgbClr val="7030A0"/>
              </a:solidFill>
              <a:latin typeface="Work Sans"/>
            </a:endParaRPr>
          </a:p>
          <a:p>
            <a:pPr lvl="0">
              <a:buClr>
                <a:srgbClr val="90C226"/>
              </a:buClr>
              <a:buFont typeface="Arial" panose="020B0604020202020204" pitchFamily="34" charset="0"/>
              <a:buChar char="•"/>
            </a:pPr>
            <a:r>
              <a:rPr lang="en-US" sz="3800" dirty="0">
                <a:solidFill>
                  <a:srgbClr val="7030A0"/>
                </a:solidFill>
                <a:latin typeface="Work Sans"/>
              </a:rPr>
              <a:t>Dry Beans</a:t>
            </a:r>
          </a:p>
          <a:p>
            <a:endParaRPr lang="en-US" dirty="0"/>
          </a:p>
        </p:txBody>
      </p:sp>
    </p:spTree>
    <p:extLst>
      <p:ext uri="{BB962C8B-B14F-4D97-AF65-F5344CB8AC3E}">
        <p14:creationId xmlns:p14="http://schemas.microsoft.com/office/powerpoint/2010/main" val="12823015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057579" y="929318"/>
            <a:ext cx="7814817" cy="3880773"/>
          </a:xfrm>
        </p:spPr>
        <p:txBody>
          <a:bodyPr>
            <a:normAutofit/>
          </a:bodyPr>
          <a:lstStyle/>
          <a:p>
            <a:r>
              <a:rPr lang="en-US" sz="4400" b="1" dirty="0">
                <a:solidFill>
                  <a:srgbClr val="90C226"/>
                </a:solidFill>
              </a:rPr>
              <a:t>List of plants from which honey bees collect nectar and pollen continue ..</a:t>
            </a:r>
            <a:endParaRPr lang="en-US" sz="4400" dirty="0"/>
          </a:p>
        </p:txBody>
      </p:sp>
    </p:spTree>
    <p:extLst>
      <p:ext uri="{BB962C8B-B14F-4D97-AF65-F5344CB8AC3E}">
        <p14:creationId xmlns:p14="http://schemas.microsoft.com/office/powerpoint/2010/main" val="2284452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960030641"/>
              </p:ext>
            </p:extLst>
          </p:nvPr>
        </p:nvGraphicFramePr>
        <p:xfrm>
          <a:off x="217280" y="144860"/>
          <a:ext cx="9768693" cy="6400793"/>
        </p:xfrm>
        <a:graphic>
          <a:graphicData uri="http://schemas.openxmlformats.org/drawingml/2006/table">
            <a:tbl>
              <a:tblPr firstRow="1" bandRow="1">
                <a:tableStyleId>{5C22544A-7EE6-4342-B048-85BDC9FD1C3A}</a:tableStyleId>
              </a:tblPr>
              <a:tblGrid>
                <a:gridCol w="3256231"/>
                <a:gridCol w="3256231"/>
                <a:gridCol w="3256231"/>
              </a:tblGrid>
              <a:tr h="914399">
                <a:tc>
                  <a:txBody>
                    <a:bodyPr/>
                    <a:lstStyle/>
                    <a:p>
                      <a:pPr algn="ctr"/>
                      <a:r>
                        <a:rPr lang="en-US" sz="2800" b="1" dirty="0">
                          <a:effectLst/>
                          <a:latin typeface="+mj-lt"/>
                        </a:rPr>
                        <a:t>Common name</a:t>
                      </a:r>
                    </a:p>
                  </a:txBody>
                  <a:tcPr marL="31750" marR="31750" marT="6350" marB="6350" anchor="ctr"/>
                </a:tc>
                <a:tc>
                  <a:txBody>
                    <a:bodyPr/>
                    <a:lstStyle/>
                    <a:p>
                      <a:pPr algn="ctr"/>
                      <a:r>
                        <a:rPr lang="en-US" sz="2800" b="1" dirty="0">
                          <a:effectLst/>
                          <a:latin typeface="+mj-lt"/>
                        </a:rPr>
                        <a:t>Scientific name</a:t>
                      </a:r>
                    </a:p>
                  </a:txBody>
                  <a:tcPr marL="31750" marR="31750" marT="6350" marB="6350" anchor="ctr"/>
                </a:tc>
                <a:tc>
                  <a:txBody>
                    <a:bodyPr/>
                    <a:lstStyle/>
                    <a:p>
                      <a:pPr algn="ctr"/>
                      <a:r>
                        <a:rPr lang="en-US" sz="2800" b="1" dirty="0">
                          <a:effectLst/>
                          <a:latin typeface="+mj-lt"/>
                        </a:rPr>
                        <a:t>Plant form</a:t>
                      </a:r>
                    </a:p>
                  </a:txBody>
                  <a:tcPr marL="31750" marR="31750" marT="6350" marB="6350" anchor="ctr"/>
                </a:tc>
              </a:tr>
              <a:tr h="914399">
                <a:tc>
                  <a:txBody>
                    <a:bodyPr/>
                    <a:lstStyle/>
                    <a:p>
                      <a:pPr algn="ctr"/>
                      <a:r>
                        <a:rPr lang="en-US" sz="2800">
                          <a:solidFill>
                            <a:srgbClr val="111111"/>
                          </a:solidFill>
                          <a:effectLst/>
                          <a:latin typeface="+mj-lt"/>
                        </a:rPr>
                        <a:t>Nile tolip</a:t>
                      </a:r>
                    </a:p>
                  </a:txBody>
                  <a:tcPr marL="31750" marR="31750" marT="6350" marB="6350" anchor="ctr"/>
                </a:tc>
                <a:tc>
                  <a:txBody>
                    <a:bodyPr/>
                    <a:lstStyle/>
                    <a:p>
                      <a:pPr algn="ctr"/>
                      <a:r>
                        <a:rPr lang="en-US" sz="2800" i="1" dirty="0" err="1">
                          <a:solidFill>
                            <a:srgbClr val="111111"/>
                          </a:solidFill>
                          <a:effectLst/>
                          <a:latin typeface="+mj-lt"/>
                        </a:rPr>
                        <a:t>Markhamia</a:t>
                      </a:r>
                      <a:r>
                        <a:rPr lang="en-US" sz="2800" i="1" dirty="0">
                          <a:solidFill>
                            <a:srgbClr val="111111"/>
                          </a:solidFill>
                          <a:effectLst/>
                          <a:latin typeface="+mj-lt"/>
                        </a:rPr>
                        <a:t> </a:t>
                      </a:r>
                      <a:r>
                        <a:rPr lang="en-US" sz="2800" i="1" dirty="0" err="1">
                          <a:solidFill>
                            <a:srgbClr val="111111"/>
                          </a:solidFill>
                          <a:effectLst/>
                          <a:latin typeface="+mj-lt"/>
                        </a:rPr>
                        <a:t>lutea</a:t>
                      </a:r>
                      <a:endParaRPr lang="en-US" sz="2800" dirty="0">
                        <a:solidFill>
                          <a:srgbClr val="111111"/>
                        </a:solidFill>
                        <a:effectLst/>
                        <a:latin typeface="+mj-lt"/>
                      </a:endParaRPr>
                    </a:p>
                  </a:txBody>
                  <a:tcPr marL="31750" marR="31750" marT="6350" marB="6350" anchor="ctr"/>
                </a:tc>
                <a:tc>
                  <a:txBody>
                    <a:bodyPr/>
                    <a:lstStyle/>
                    <a:p>
                      <a:pPr algn="ctr"/>
                      <a:r>
                        <a:rPr lang="en-US" sz="2800" dirty="0">
                          <a:solidFill>
                            <a:srgbClr val="111111"/>
                          </a:solidFill>
                          <a:effectLst/>
                          <a:latin typeface="+mj-lt"/>
                        </a:rPr>
                        <a:t>Tree</a:t>
                      </a:r>
                    </a:p>
                  </a:txBody>
                  <a:tcPr marL="31750" marR="31750" marT="6350" marB="6350" anchor="ctr"/>
                </a:tc>
              </a:tr>
              <a:tr h="914399">
                <a:tc>
                  <a:txBody>
                    <a:bodyPr/>
                    <a:lstStyle/>
                    <a:p>
                      <a:pPr algn="ctr"/>
                      <a:r>
                        <a:rPr lang="en-US" sz="2800" dirty="0">
                          <a:solidFill>
                            <a:srgbClr val="111111"/>
                          </a:solidFill>
                          <a:effectLst/>
                          <a:latin typeface="+mj-lt"/>
                        </a:rPr>
                        <a:t>Lantana</a:t>
                      </a:r>
                    </a:p>
                  </a:txBody>
                  <a:tcPr marL="31750" marR="31750" marT="6350" marB="6350" anchor="ctr"/>
                </a:tc>
                <a:tc>
                  <a:txBody>
                    <a:bodyPr/>
                    <a:lstStyle/>
                    <a:p>
                      <a:pPr algn="ctr"/>
                      <a:r>
                        <a:rPr lang="en-US" sz="2800" i="1" dirty="0">
                          <a:solidFill>
                            <a:srgbClr val="111111"/>
                          </a:solidFill>
                          <a:effectLst/>
                          <a:latin typeface="+mj-lt"/>
                        </a:rPr>
                        <a:t>Lantana </a:t>
                      </a:r>
                      <a:r>
                        <a:rPr lang="en-US" sz="2800" i="1" dirty="0" err="1">
                          <a:solidFill>
                            <a:srgbClr val="111111"/>
                          </a:solidFill>
                          <a:effectLst/>
                          <a:latin typeface="+mj-lt"/>
                        </a:rPr>
                        <a:t>camara</a:t>
                      </a:r>
                      <a:r>
                        <a:rPr lang="en-US" sz="2800" i="1" dirty="0">
                          <a:solidFill>
                            <a:srgbClr val="111111"/>
                          </a:solidFill>
                          <a:effectLst/>
                          <a:latin typeface="+mj-lt"/>
                        </a:rPr>
                        <a:t>,</a:t>
                      </a:r>
                      <a:endParaRPr lang="en-US" sz="2800" dirty="0">
                        <a:solidFill>
                          <a:srgbClr val="111111"/>
                        </a:solidFill>
                        <a:effectLst/>
                        <a:latin typeface="+mj-lt"/>
                      </a:endParaRPr>
                    </a:p>
                  </a:txBody>
                  <a:tcPr marL="31750" marR="31750" marT="6350" marB="6350" anchor="ctr"/>
                </a:tc>
                <a:tc>
                  <a:txBody>
                    <a:bodyPr/>
                    <a:lstStyle/>
                    <a:p>
                      <a:pPr algn="ctr"/>
                      <a:r>
                        <a:rPr lang="en-US" sz="2800" dirty="0">
                          <a:solidFill>
                            <a:srgbClr val="111111"/>
                          </a:solidFill>
                          <a:effectLst/>
                          <a:latin typeface="+mj-lt"/>
                        </a:rPr>
                        <a:t>Shrub</a:t>
                      </a:r>
                    </a:p>
                  </a:txBody>
                  <a:tcPr marL="31750" marR="31750" marT="6350" marB="6350" anchor="ctr"/>
                </a:tc>
              </a:tr>
              <a:tr h="914399">
                <a:tc>
                  <a:txBody>
                    <a:bodyPr/>
                    <a:lstStyle/>
                    <a:p>
                      <a:pPr algn="ctr"/>
                      <a:r>
                        <a:rPr lang="en-US" sz="2800">
                          <a:solidFill>
                            <a:srgbClr val="111111"/>
                          </a:solidFill>
                          <a:effectLst/>
                          <a:latin typeface="+mj-lt"/>
                        </a:rPr>
                        <a:t>Aleovera</a:t>
                      </a:r>
                    </a:p>
                  </a:txBody>
                  <a:tcPr marL="31750" marR="31750" marT="6350" marB="6350" anchor="ctr"/>
                </a:tc>
                <a:tc>
                  <a:txBody>
                    <a:bodyPr/>
                    <a:lstStyle/>
                    <a:p>
                      <a:pPr algn="ctr"/>
                      <a:r>
                        <a:rPr lang="en-US" sz="2800" i="1" dirty="0">
                          <a:solidFill>
                            <a:srgbClr val="111111"/>
                          </a:solidFill>
                          <a:effectLst/>
                          <a:latin typeface="+mj-lt"/>
                        </a:rPr>
                        <a:t>Aloe </a:t>
                      </a:r>
                      <a:r>
                        <a:rPr lang="en-US" sz="2800" i="1" dirty="0" err="1">
                          <a:solidFill>
                            <a:srgbClr val="111111"/>
                          </a:solidFill>
                          <a:effectLst/>
                          <a:latin typeface="+mj-lt"/>
                        </a:rPr>
                        <a:t>vera</a:t>
                      </a:r>
                      <a:endParaRPr lang="en-US" sz="2800" dirty="0">
                        <a:solidFill>
                          <a:srgbClr val="111111"/>
                        </a:solidFill>
                        <a:effectLst/>
                        <a:latin typeface="+mj-lt"/>
                      </a:endParaRPr>
                    </a:p>
                  </a:txBody>
                  <a:tcPr marL="31750" marR="31750" marT="6350" marB="6350" anchor="ctr"/>
                </a:tc>
                <a:tc>
                  <a:txBody>
                    <a:bodyPr/>
                    <a:lstStyle/>
                    <a:p>
                      <a:pPr algn="ctr"/>
                      <a:r>
                        <a:rPr lang="en-US" sz="2800" dirty="0">
                          <a:solidFill>
                            <a:srgbClr val="111111"/>
                          </a:solidFill>
                          <a:effectLst/>
                          <a:latin typeface="+mj-lt"/>
                        </a:rPr>
                        <a:t>Herb</a:t>
                      </a:r>
                    </a:p>
                  </a:txBody>
                  <a:tcPr marL="31750" marR="31750" marT="6350" marB="6350" anchor="ctr"/>
                </a:tc>
              </a:tr>
              <a:tr h="914399">
                <a:tc>
                  <a:txBody>
                    <a:bodyPr/>
                    <a:lstStyle/>
                    <a:p>
                      <a:pPr algn="ctr"/>
                      <a:r>
                        <a:rPr lang="en-US" sz="2800" dirty="0">
                          <a:solidFill>
                            <a:srgbClr val="111111"/>
                          </a:solidFill>
                          <a:effectLst/>
                          <a:latin typeface="+mj-lt"/>
                        </a:rPr>
                        <a:t>Grey bitter-apple</a:t>
                      </a:r>
                    </a:p>
                  </a:txBody>
                  <a:tcPr marL="31750" marR="31750" marT="6350" marB="6350" anchor="ctr"/>
                </a:tc>
                <a:tc>
                  <a:txBody>
                    <a:bodyPr/>
                    <a:lstStyle/>
                    <a:p>
                      <a:pPr algn="ctr"/>
                      <a:r>
                        <a:rPr lang="en-US" sz="2800" i="1">
                          <a:solidFill>
                            <a:srgbClr val="111111"/>
                          </a:solidFill>
                          <a:effectLst/>
                          <a:latin typeface="+mj-lt"/>
                        </a:rPr>
                        <a:t>Solanum incanum</a:t>
                      </a:r>
                      <a:endParaRPr lang="en-US" sz="2800">
                        <a:solidFill>
                          <a:srgbClr val="111111"/>
                        </a:solidFill>
                        <a:effectLst/>
                        <a:latin typeface="+mj-lt"/>
                      </a:endParaRPr>
                    </a:p>
                  </a:txBody>
                  <a:tcPr marL="31750" marR="31750" marT="6350" marB="6350" anchor="ctr"/>
                </a:tc>
                <a:tc>
                  <a:txBody>
                    <a:bodyPr/>
                    <a:lstStyle/>
                    <a:p>
                      <a:pPr algn="ctr"/>
                      <a:r>
                        <a:rPr lang="en-US" sz="2800" dirty="0">
                          <a:solidFill>
                            <a:srgbClr val="111111"/>
                          </a:solidFill>
                          <a:effectLst/>
                          <a:latin typeface="+mj-lt"/>
                        </a:rPr>
                        <a:t>Herb</a:t>
                      </a:r>
                    </a:p>
                  </a:txBody>
                  <a:tcPr marL="31750" marR="31750" marT="6350" marB="6350" anchor="ctr"/>
                </a:tc>
              </a:tr>
              <a:tr h="914399">
                <a:tc>
                  <a:txBody>
                    <a:bodyPr/>
                    <a:lstStyle/>
                    <a:p>
                      <a:pPr algn="ctr"/>
                      <a:r>
                        <a:rPr lang="en-US" sz="2800" dirty="0">
                          <a:solidFill>
                            <a:srgbClr val="111111"/>
                          </a:solidFill>
                          <a:effectLst/>
                          <a:latin typeface="+mj-lt"/>
                        </a:rPr>
                        <a:t>Camel's foot</a:t>
                      </a:r>
                    </a:p>
                  </a:txBody>
                  <a:tcPr marL="31750" marR="31750" marT="6350" marB="6350" anchor="ctr"/>
                </a:tc>
                <a:tc>
                  <a:txBody>
                    <a:bodyPr/>
                    <a:lstStyle/>
                    <a:p>
                      <a:pPr algn="ctr"/>
                      <a:r>
                        <a:rPr lang="en-US" sz="2800" i="1">
                          <a:solidFill>
                            <a:srgbClr val="111111"/>
                          </a:solidFill>
                          <a:effectLst/>
                          <a:latin typeface="+mj-lt"/>
                        </a:rPr>
                        <a:t>Bauhinia thonningii</a:t>
                      </a:r>
                      <a:endParaRPr lang="en-US" sz="2800">
                        <a:solidFill>
                          <a:srgbClr val="111111"/>
                        </a:solidFill>
                        <a:effectLst/>
                        <a:latin typeface="+mj-lt"/>
                      </a:endParaRPr>
                    </a:p>
                  </a:txBody>
                  <a:tcPr marL="31750" marR="31750" marT="6350" marB="6350" anchor="ctr"/>
                </a:tc>
                <a:tc>
                  <a:txBody>
                    <a:bodyPr/>
                    <a:lstStyle/>
                    <a:p>
                      <a:pPr algn="ctr"/>
                      <a:r>
                        <a:rPr lang="en-US" sz="2800" dirty="0">
                          <a:solidFill>
                            <a:srgbClr val="111111"/>
                          </a:solidFill>
                          <a:effectLst/>
                          <a:latin typeface="+mj-lt"/>
                        </a:rPr>
                        <a:t>Tree</a:t>
                      </a:r>
                    </a:p>
                  </a:txBody>
                  <a:tcPr marL="31750" marR="31750" marT="6350" marB="6350" anchor="ctr"/>
                </a:tc>
              </a:tr>
              <a:tr h="914399">
                <a:tc>
                  <a:txBody>
                    <a:bodyPr/>
                    <a:lstStyle/>
                    <a:p>
                      <a:pPr algn="ctr"/>
                      <a:r>
                        <a:rPr lang="en-US" sz="2800" dirty="0">
                          <a:solidFill>
                            <a:srgbClr val="111111"/>
                          </a:solidFill>
                          <a:effectLst/>
                          <a:latin typeface="+mj-lt"/>
                        </a:rPr>
                        <a:t>Coffee</a:t>
                      </a:r>
                    </a:p>
                  </a:txBody>
                  <a:tcPr marL="31750" marR="31750" marT="6350" marB="6350" anchor="ctr"/>
                </a:tc>
                <a:tc>
                  <a:txBody>
                    <a:bodyPr/>
                    <a:lstStyle/>
                    <a:p>
                      <a:pPr algn="ctr"/>
                      <a:r>
                        <a:rPr lang="en-US" sz="2800" i="1">
                          <a:solidFill>
                            <a:srgbClr val="111111"/>
                          </a:solidFill>
                          <a:effectLst/>
                          <a:latin typeface="+mj-lt"/>
                        </a:rPr>
                        <a:t>Coffee arabica</a:t>
                      </a:r>
                      <a:endParaRPr lang="en-US" sz="2800">
                        <a:solidFill>
                          <a:srgbClr val="111111"/>
                        </a:solidFill>
                        <a:effectLst/>
                        <a:latin typeface="+mj-lt"/>
                      </a:endParaRPr>
                    </a:p>
                  </a:txBody>
                  <a:tcPr marL="31750" marR="31750" marT="6350" marB="6350" anchor="ctr"/>
                </a:tc>
                <a:tc>
                  <a:txBody>
                    <a:bodyPr/>
                    <a:lstStyle/>
                    <a:p>
                      <a:pPr algn="ctr"/>
                      <a:r>
                        <a:rPr lang="en-US" sz="2800" dirty="0">
                          <a:solidFill>
                            <a:srgbClr val="111111"/>
                          </a:solidFill>
                          <a:effectLst/>
                          <a:latin typeface="+mj-lt"/>
                        </a:rPr>
                        <a:t>Tree</a:t>
                      </a:r>
                    </a:p>
                  </a:txBody>
                  <a:tcPr marL="31750" marR="31750" marT="6350" marB="6350" anchor="ctr"/>
                </a:tc>
              </a:tr>
            </a:tbl>
          </a:graphicData>
        </a:graphic>
      </p:graphicFrame>
    </p:spTree>
    <p:extLst>
      <p:ext uri="{BB962C8B-B14F-4D97-AF65-F5344CB8AC3E}">
        <p14:creationId xmlns:p14="http://schemas.microsoft.com/office/powerpoint/2010/main" val="3440905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605452790"/>
              </p:ext>
            </p:extLst>
          </p:nvPr>
        </p:nvGraphicFramePr>
        <p:xfrm>
          <a:off x="100014" y="153908"/>
          <a:ext cx="9614355" cy="6346482"/>
        </p:xfrm>
        <a:graphic>
          <a:graphicData uri="http://schemas.openxmlformats.org/drawingml/2006/table">
            <a:tbl>
              <a:tblPr firstRow="1" bandRow="1">
                <a:tableStyleId>{5C22544A-7EE6-4342-B048-85BDC9FD1C3A}</a:tableStyleId>
              </a:tblPr>
              <a:tblGrid>
                <a:gridCol w="3204785"/>
                <a:gridCol w="3204785"/>
                <a:gridCol w="3204785"/>
              </a:tblGrid>
              <a:tr h="900978">
                <a:tc>
                  <a:txBody>
                    <a:bodyPr/>
                    <a:lstStyle/>
                    <a:p>
                      <a:pPr algn="ctr"/>
                      <a:r>
                        <a:rPr lang="en-US" sz="2800" dirty="0" err="1">
                          <a:solidFill>
                            <a:srgbClr val="111111"/>
                          </a:solidFill>
                          <a:effectLst/>
                          <a:latin typeface="tahoma" panose="020B0604030504040204" pitchFamily="34" charset="0"/>
                        </a:rPr>
                        <a:t>Musase</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a:solidFill>
                            <a:srgbClr val="111111"/>
                          </a:solidFill>
                          <a:effectLst/>
                          <a:latin typeface="tahoma" panose="020B0604030504040204" pitchFamily="34" charset="0"/>
                        </a:rPr>
                        <a:t>Albizia ferruginea</a:t>
                      </a:r>
                      <a:endParaRPr lang="en-US" sz="2800">
                        <a:solidFill>
                          <a:srgbClr val="111111"/>
                        </a:solidFill>
                        <a:effectLst/>
                        <a:latin typeface="tahoma" panose="020B0604030504040204" pitchFamily="34" charset="0"/>
                      </a:endParaRPr>
                    </a:p>
                  </a:txBody>
                  <a:tcPr marL="31750" marR="31750" marT="6350" marB="6350" anchor="ctr"/>
                </a:tc>
                <a:tc>
                  <a:txBody>
                    <a:bodyPr/>
                    <a:lstStyle/>
                    <a:p>
                      <a:pPr algn="ctr"/>
                      <a:r>
                        <a:rPr lang="en-US" sz="2800">
                          <a:solidFill>
                            <a:srgbClr val="111111"/>
                          </a:solidFill>
                          <a:effectLst/>
                          <a:latin typeface="tahoma" panose="020B0604030504040204" pitchFamily="34" charset="0"/>
                        </a:rPr>
                        <a:t>Tree</a:t>
                      </a:r>
                    </a:p>
                  </a:txBody>
                  <a:tcPr marL="31750" marR="31750" marT="6350" marB="6350" anchor="ctr"/>
                </a:tc>
              </a:tr>
              <a:tr h="900978">
                <a:tc>
                  <a:txBody>
                    <a:bodyPr/>
                    <a:lstStyle/>
                    <a:p>
                      <a:pPr algn="ctr"/>
                      <a:r>
                        <a:rPr lang="en-US" sz="2800" dirty="0">
                          <a:solidFill>
                            <a:srgbClr val="111111"/>
                          </a:solidFill>
                          <a:effectLst/>
                          <a:latin typeface="tahoma" panose="020B0604030504040204" pitchFamily="34" charset="0"/>
                        </a:rPr>
                        <a:t>Velvet </a:t>
                      </a:r>
                      <a:r>
                        <a:rPr lang="en-US" sz="2800" dirty="0" err="1">
                          <a:solidFill>
                            <a:srgbClr val="111111"/>
                          </a:solidFill>
                          <a:effectLst/>
                          <a:latin typeface="tahoma" panose="020B0604030504040204" pitchFamily="34" charset="0"/>
                        </a:rPr>
                        <a:t>bushwillow</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a:solidFill>
                            <a:srgbClr val="111111"/>
                          </a:solidFill>
                          <a:effectLst/>
                          <a:latin typeface="tahoma" panose="020B0604030504040204" pitchFamily="34" charset="0"/>
                        </a:rPr>
                        <a:t>Combereritum molle</a:t>
                      </a:r>
                      <a:endParaRPr lang="en-US" sz="2800">
                        <a:solidFill>
                          <a:srgbClr val="111111"/>
                        </a:solidFill>
                        <a:effectLst/>
                        <a:latin typeface="tahoma" panose="020B0604030504040204" pitchFamily="34" charset="0"/>
                      </a:endParaRPr>
                    </a:p>
                  </a:txBody>
                  <a:tcPr marL="31750" marR="31750" marT="6350" marB="6350" anchor="ctr"/>
                </a:tc>
                <a:tc>
                  <a:txBody>
                    <a:bodyPr/>
                    <a:lstStyle/>
                    <a:p>
                      <a:pPr algn="ctr"/>
                      <a:r>
                        <a:rPr lang="en-US" sz="2800">
                          <a:solidFill>
                            <a:srgbClr val="111111"/>
                          </a:solidFill>
                          <a:effectLst/>
                          <a:latin typeface="tahoma" panose="020B0604030504040204" pitchFamily="34" charset="0"/>
                        </a:rPr>
                        <a:t>Tree</a:t>
                      </a:r>
                    </a:p>
                  </a:txBody>
                  <a:tcPr marL="31750" marR="31750" marT="6350" marB="6350" anchor="ctr"/>
                </a:tc>
              </a:tr>
              <a:tr h="457095">
                <a:tc>
                  <a:txBody>
                    <a:bodyPr/>
                    <a:lstStyle/>
                    <a:p>
                      <a:pPr algn="ctr"/>
                      <a:r>
                        <a:rPr lang="en-US" sz="2800" dirty="0" err="1">
                          <a:solidFill>
                            <a:srgbClr val="111111"/>
                          </a:solidFill>
                          <a:effectLst/>
                          <a:latin typeface="tahoma" panose="020B0604030504040204" pitchFamily="34" charset="0"/>
                        </a:rPr>
                        <a:t>Neem</a:t>
                      </a:r>
                      <a:r>
                        <a:rPr lang="en-US" sz="2800" dirty="0">
                          <a:solidFill>
                            <a:srgbClr val="111111"/>
                          </a:solidFill>
                          <a:effectLst/>
                          <a:latin typeface="tahoma" panose="020B0604030504040204" pitchFamily="34" charset="0"/>
                        </a:rPr>
                        <a:t> tree</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Azadirachta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indica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457095">
                <a:tc>
                  <a:txBody>
                    <a:bodyPr/>
                    <a:lstStyle/>
                    <a:p>
                      <a:pPr algn="ctr"/>
                      <a:r>
                        <a:rPr lang="en-US" sz="2800" dirty="0" err="1">
                          <a:solidFill>
                            <a:srgbClr val="111111"/>
                          </a:solidFill>
                          <a:effectLst/>
                          <a:latin typeface="tahoma" panose="020B0604030504040204" pitchFamily="34" charset="0"/>
                        </a:rPr>
                        <a:t>Albizia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Albizia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coriaria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a:solidFill>
                            <a:srgbClr val="111111"/>
                          </a:solidFill>
                          <a:effectLst/>
                          <a:latin typeface="tahoma" panose="020B0604030504040204" pitchFamily="34" charset="0"/>
                        </a:rPr>
                        <a:t>Tree</a:t>
                      </a:r>
                    </a:p>
                  </a:txBody>
                  <a:tcPr marL="31750" marR="31750" marT="6350" marB="6350" anchor="ctr"/>
                </a:tc>
              </a:tr>
              <a:tr h="900978">
                <a:tc>
                  <a:txBody>
                    <a:bodyPr/>
                    <a:lstStyle/>
                    <a:p>
                      <a:pPr algn="ctr"/>
                      <a:r>
                        <a:rPr lang="en-US" sz="2800" dirty="0" err="1">
                          <a:solidFill>
                            <a:srgbClr val="111111"/>
                          </a:solidFill>
                          <a:effectLst/>
                          <a:latin typeface="tahoma" panose="020B0604030504040204" pitchFamily="34" charset="0"/>
                        </a:rPr>
                        <a:t>Calliandra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Calliandra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calothyrsus</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457095">
                <a:tc>
                  <a:txBody>
                    <a:bodyPr/>
                    <a:lstStyle/>
                    <a:p>
                      <a:pPr algn="ctr"/>
                      <a:r>
                        <a:rPr lang="en-US" sz="2800" dirty="0" err="1">
                          <a:solidFill>
                            <a:srgbClr val="111111"/>
                          </a:solidFill>
                          <a:effectLst/>
                          <a:latin typeface="tahoma" panose="020B0604030504040204" pitchFamily="34" charset="0"/>
                        </a:rPr>
                        <a:t>Phalsa</a:t>
                      </a:r>
                      <a:r>
                        <a:rPr lang="en-US" sz="2800" dirty="0">
                          <a:solidFill>
                            <a:srgbClr val="111111"/>
                          </a:solidFill>
                          <a:effectLst/>
                          <a:latin typeface="tahoma" panose="020B0604030504040204" pitchFamily="34" charset="0"/>
                        </a:rPr>
                        <a:t> or </a:t>
                      </a:r>
                      <a:r>
                        <a:rPr lang="en-US" sz="2800" dirty="0" err="1">
                          <a:solidFill>
                            <a:srgbClr val="111111"/>
                          </a:solidFill>
                          <a:effectLst/>
                          <a:latin typeface="tahoma" panose="020B0604030504040204" pitchFamily="34" charset="0"/>
                        </a:rPr>
                        <a:t>falsa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Grewia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mollis</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Shrub</a:t>
                      </a:r>
                    </a:p>
                  </a:txBody>
                  <a:tcPr marL="31750" marR="31750" marT="6350" marB="6350" anchor="ctr"/>
                </a:tc>
              </a:tr>
              <a:tr h="457095">
                <a:tc>
                  <a:txBody>
                    <a:bodyPr/>
                    <a:lstStyle/>
                    <a:p>
                      <a:pPr algn="ctr"/>
                      <a:r>
                        <a:rPr lang="en-US" sz="2800">
                          <a:solidFill>
                            <a:srgbClr val="111111"/>
                          </a:solidFill>
                          <a:effectLst/>
                          <a:latin typeface="tahoma" panose="020B0604030504040204" pitchFamily="34" charset="0"/>
                        </a:rPr>
                        <a:t>Flamboyant</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Delonix</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regia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457095">
                <a:tc>
                  <a:txBody>
                    <a:bodyPr/>
                    <a:lstStyle/>
                    <a:p>
                      <a:pPr algn="ctr"/>
                      <a:r>
                        <a:rPr lang="en-US" sz="2800">
                          <a:solidFill>
                            <a:srgbClr val="111111"/>
                          </a:solidFill>
                          <a:effectLst/>
                          <a:latin typeface="tahoma" panose="020B0604030504040204" pitchFamily="34" charset="0"/>
                        </a:rPr>
                        <a:t>Acacia</a:t>
                      </a:r>
                    </a:p>
                  </a:txBody>
                  <a:tcPr marL="31750" marR="31750" marT="6350" marB="6350" anchor="ctr"/>
                </a:tc>
                <a:tc>
                  <a:txBody>
                    <a:bodyPr/>
                    <a:lstStyle/>
                    <a:p>
                      <a:pPr algn="ctr"/>
                      <a:r>
                        <a:rPr lang="en-US" sz="2800" i="1" dirty="0">
                          <a:solidFill>
                            <a:srgbClr val="111111"/>
                          </a:solidFill>
                          <a:effectLst/>
                          <a:latin typeface="tahoma" panose="020B0604030504040204" pitchFamily="34" charset="0"/>
                        </a:rPr>
                        <a:t>Acacia </a:t>
                      </a:r>
                      <a:r>
                        <a:rPr lang="en-US" sz="2800" i="1" dirty="0" err="1">
                          <a:solidFill>
                            <a:srgbClr val="111111"/>
                          </a:solidFill>
                          <a:effectLst/>
                          <a:latin typeface="tahoma" panose="020B0604030504040204" pitchFamily="34" charset="0"/>
                        </a:rPr>
                        <a:t>polyacantha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900978">
                <a:tc>
                  <a:txBody>
                    <a:bodyPr/>
                    <a:lstStyle/>
                    <a:p>
                      <a:pPr algn="ctr"/>
                      <a:r>
                        <a:rPr lang="en-US" sz="2800">
                          <a:solidFill>
                            <a:srgbClr val="111111"/>
                          </a:solidFill>
                          <a:effectLst/>
                          <a:latin typeface="tahoma" panose="020B0604030504040204" pitchFamily="34" charset="0"/>
                        </a:rPr>
                        <a:t>Large-leaved albizia</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Albizia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grandibracteata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457095">
                <a:tc>
                  <a:txBody>
                    <a:bodyPr/>
                    <a:lstStyle/>
                    <a:p>
                      <a:pPr algn="ctr"/>
                      <a:r>
                        <a:rPr lang="en-US" sz="2800">
                          <a:solidFill>
                            <a:srgbClr val="111111"/>
                          </a:solidFill>
                          <a:effectLst/>
                          <a:latin typeface="tahoma" panose="020B0604030504040204" pitchFamily="34" charset="0"/>
                        </a:rPr>
                        <a:t>Ficus</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Ficus</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natalensis</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bl>
          </a:graphicData>
        </a:graphic>
      </p:graphicFrame>
    </p:spTree>
    <p:extLst>
      <p:ext uri="{BB962C8B-B14F-4D97-AF65-F5344CB8AC3E}">
        <p14:creationId xmlns:p14="http://schemas.microsoft.com/office/powerpoint/2010/main" val="1767045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725152586"/>
              </p:ext>
            </p:extLst>
          </p:nvPr>
        </p:nvGraphicFramePr>
        <p:xfrm>
          <a:off x="126747" y="226336"/>
          <a:ext cx="11217246" cy="6451920"/>
        </p:xfrm>
        <a:graphic>
          <a:graphicData uri="http://schemas.openxmlformats.org/drawingml/2006/table">
            <a:tbl>
              <a:tblPr firstRow="1" bandRow="1">
                <a:tableStyleId>{5C22544A-7EE6-4342-B048-85BDC9FD1C3A}</a:tableStyleId>
              </a:tblPr>
              <a:tblGrid>
                <a:gridCol w="3739082"/>
                <a:gridCol w="3739082"/>
                <a:gridCol w="3739082"/>
              </a:tblGrid>
              <a:tr h="558578">
                <a:tc>
                  <a:txBody>
                    <a:bodyPr/>
                    <a:lstStyle/>
                    <a:p>
                      <a:pPr algn="ctr"/>
                      <a:r>
                        <a:rPr lang="en-US" sz="2800" dirty="0">
                          <a:effectLst/>
                        </a:rPr>
                        <a:t>Common name</a:t>
                      </a:r>
                    </a:p>
                  </a:txBody>
                  <a:tcPr marL="31750" marR="31750" marT="6350" marB="6350" anchor="ctr"/>
                </a:tc>
                <a:tc>
                  <a:txBody>
                    <a:bodyPr/>
                    <a:lstStyle/>
                    <a:p>
                      <a:pPr algn="ctr"/>
                      <a:r>
                        <a:rPr lang="en-US" sz="2800">
                          <a:effectLst/>
                        </a:rPr>
                        <a:t>Scientific name</a:t>
                      </a:r>
                    </a:p>
                  </a:txBody>
                  <a:tcPr marL="31750" marR="31750" marT="6350" marB="6350" anchor="ctr"/>
                </a:tc>
                <a:tc>
                  <a:txBody>
                    <a:bodyPr/>
                    <a:lstStyle/>
                    <a:p>
                      <a:pPr algn="ctr"/>
                      <a:r>
                        <a:rPr lang="en-US" sz="2800">
                          <a:effectLst/>
                        </a:rPr>
                        <a:t>Plant form</a:t>
                      </a:r>
                    </a:p>
                  </a:txBody>
                  <a:tcPr marL="31750" marR="31750" marT="6350" marB="6350" anchor="ctr"/>
                </a:tc>
              </a:tr>
              <a:tr h="558578">
                <a:tc>
                  <a:txBody>
                    <a:bodyPr/>
                    <a:lstStyle/>
                    <a:p>
                      <a:pPr algn="ctr"/>
                      <a:r>
                        <a:rPr lang="en-US" sz="2800" dirty="0">
                          <a:solidFill>
                            <a:srgbClr val="111111"/>
                          </a:solidFill>
                          <a:effectLst/>
                          <a:latin typeface="tahoma" panose="020B0604030504040204" pitchFamily="34" charset="0"/>
                        </a:rPr>
                        <a:t>Spider whisker</a:t>
                      </a:r>
                    </a:p>
                  </a:txBody>
                  <a:tcPr marL="31750" marR="31750" marT="6350" marB="6350" anchor="ctr"/>
                </a:tc>
                <a:tc>
                  <a:txBody>
                    <a:bodyPr/>
                    <a:lstStyle/>
                    <a:p>
                      <a:pPr algn="ctr"/>
                      <a:r>
                        <a:rPr lang="en-US" sz="2800" i="1" dirty="0">
                          <a:solidFill>
                            <a:srgbClr val="111111"/>
                          </a:solidFill>
                          <a:effectLst/>
                          <a:latin typeface="tahoma" panose="020B0604030504040204" pitchFamily="34" charset="0"/>
                        </a:rPr>
                        <a:t>Cleome </a:t>
                      </a:r>
                      <a:r>
                        <a:rPr lang="en-US" sz="2800" i="1" dirty="0" err="1">
                          <a:solidFill>
                            <a:srgbClr val="111111"/>
                          </a:solidFill>
                          <a:effectLst/>
                          <a:latin typeface="tahoma" panose="020B0604030504040204" pitchFamily="34" charset="0"/>
                        </a:rPr>
                        <a:t>gynandra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Herb</a:t>
                      </a:r>
                    </a:p>
                  </a:txBody>
                  <a:tcPr marL="31750" marR="31750" marT="6350" marB="6350" anchor="ctr"/>
                </a:tc>
              </a:tr>
              <a:tr h="558578">
                <a:tc>
                  <a:txBody>
                    <a:bodyPr/>
                    <a:lstStyle/>
                    <a:p>
                      <a:pPr algn="ctr"/>
                      <a:r>
                        <a:rPr lang="en-US" sz="2800" dirty="0">
                          <a:solidFill>
                            <a:srgbClr val="111111"/>
                          </a:solidFill>
                          <a:effectLst/>
                          <a:latin typeface="tahoma" panose="020B0604030504040204" pitchFamily="34" charset="0"/>
                        </a:rPr>
                        <a:t>Beef wood</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Bridelia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micrantha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860279">
                <a:tc>
                  <a:txBody>
                    <a:bodyPr/>
                    <a:lstStyle/>
                    <a:p>
                      <a:pPr algn="ctr"/>
                      <a:r>
                        <a:rPr lang="en-US" sz="2800" dirty="0">
                          <a:solidFill>
                            <a:srgbClr val="111111"/>
                          </a:solidFill>
                          <a:effectLst/>
                          <a:latin typeface="tahoma" panose="020B0604030504040204" pitchFamily="34" charset="0"/>
                        </a:rPr>
                        <a:t>Spike thorn</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Maytenus</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seneganalensis</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Tree/shrub</a:t>
                      </a:r>
                    </a:p>
                  </a:txBody>
                  <a:tcPr marL="31750" marR="31750" marT="6350" marB="6350" anchor="ctr"/>
                </a:tc>
              </a:tr>
              <a:tr h="558578">
                <a:tc>
                  <a:txBody>
                    <a:bodyPr/>
                    <a:lstStyle/>
                    <a:p>
                      <a:pPr algn="ctr"/>
                      <a:r>
                        <a:rPr lang="en-US" sz="2800" dirty="0">
                          <a:solidFill>
                            <a:srgbClr val="111111"/>
                          </a:solidFill>
                          <a:effectLst/>
                          <a:latin typeface="tahoma" panose="020B0604030504040204" pitchFamily="34" charset="0"/>
                        </a:rPr>
                        <a:t>Adamant creeper</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Cissus</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quadrangularis</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Tree/shrub</a:t>
                      </a:r>
                    </a:p>
                  </a:txBody>
                  <a:tcPr marL="31750" marR="31750" marT="6350" marB="6350" anchor="ctr"/>
                </a:tc>
              </a:tr>
              <a:tr h="558578">
                <a:tc>
                  <a:txBody>
                    <a:bodyPr/>
                    <a:lstStyle/>
                    <a:p>
                      <a:pPr algn="ctr"/>
                      <a:r>
                        <a:rPr lang="en-US" sz="2800">
                          <a:solidFill>
                            <a:srgbClr val="111111"/>
                          </a:solidFill>
                          <a:effectLst/>
                          <a:latin typeface="tahoma" panose="020B0604030504040204" pitchFamily="34" charset="0"/>
                        </a:rPr>
                        <a:t>Harrisonia</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Harrisonia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abyssinica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Shrub/tree</a:t>
                      </a:r>
                    </a:p>
                  </a:txBody>
                  <a:tcPr marL="31750" marR="31750" marT="6350" marB="6350" anchor="ctr"/>
                </a:tc>
              </a:tr>
              <a:tr h="558578">
                <a:tc>
                  <a:txBody>
                    <a:bodyPr/>
                    <a:lstStyle/>
                    <a:p>
                      <a:pPr algn="ctr"/>
                      <a:r>
                        <a:rPr lang="en-US" sz="2800">
                          <a:solidFill>
                            <a:srgbClr val="111111"/>
                          </a:solidFill>
                          <a:effectLst/>
                          <a:latin typeface="tahoma" panose="020B0604030504040204" pitchFamily="34" charset="0"/>
                        </a:rPr>
                        <a:t>Tamarind</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Tamarindus</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indica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558578">
                <a:tc>
                  <a:txBody>
                    <a:bodyPr/>
                    <a:lstStyle/>
                    <a:p>
                      <a:pPr algn="ctr"/>
                      <a:r>
                        <a:rPr lang="en-US" sz="2800">
                          <a:solidFill>
                            <a:srgbClr val="111111"/>
                          </a:solidFill>
                          <a:effectLst/>
                          <a:latin typeface="tahoma" panose="020B0604030504040204" pitchFamily="34" charset="0"/>
                        </a:rPr>
                        <a:t>Pigeon pen</a:t>
                      </a:r>
                    </a:p>
                  </a:txBody>
                  <a:tcPr marL="31750" marR="31750" marT="6350" marB="6350" anchor="ctr"/>
                </a:tc>
                <a:tc>
                  <a:txBody>
                    <a:bodyPr/>
                    <a:lstStyle/>
                    <a:p>
                      <a:pPr algn="ctr"/>
                      <a:r>
                        <a:rPr lang="en-US" sz="2800" i="1">
                          <a:solidFill>
                            <a:srgbClr val="111111"/>
                          </a:solidFill>
                          <a:effectLst/>
                          <a:latin typeface="tahoma" panose="020B0604030504040204" pitchFamily="34" charset="0"/>
                        </a:rPr>
                        <a:t>Cajanus cajan</a:t>
                      </a:r>
                      <a:endParaRPr lang="en-US" sz="280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Shrub</a:t>
                      </a:r>
                    </a:p>
                  </a:txBody>
                  <a:tcPr marL="31750" marR="31750" marT="6350" marB="6350" anchor="ctr"/>
                </a:tc>
              </a:tr>
              <a:tr h="558578">
                <a:tc>
                  <a:txBody>
                    <a:bodyPr/>
                    <a:lstStyle/>
                    <a:p>
                      <a:pPr algn="ctr"/>
                      <a:r>
                        <a:rPr lang="en-US" sz="2800">
                          <a:solidFill>
                            <a:srgbClr val="111111"/>
                          </a:solidFill>
                          <a:effectLst/>
                          <a:latin typeface="tahoma" panose="020B0604030504040204" pitchFamily="34" charset="0"/>
                        </a:rPr>
                        <a:t>Varriable bush-willow</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Combretum</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collinum</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558578">
                <a:tc>
                  <a:txBody>
                    <a:bodyPr/>
                    <a:lstStyle/>
                    <a:p>
                      <a:pPr algn="ctr"/>
                      <a:r>
                        <a:rPr lang="en-US" sz="2800">
                          <a:solidFill>
                            <a:srgbClr val="111111"/>
                          </a:solidFill>
                          <a:effectLst/>
                          <a:latin typeface="tahoma" panose="020B0604030504040204" pitchFamily="34" charset="0"/>
                        </a:rPr>
                        <a:t>Wild coffee</a:t>
                      </a:r>
                    </a:p>
                  </a:txBody>
                  <a:tcPr marL="31750" marR="31750" marT="6350" marB="6350" anchor="ctr"/>
                </a:tc>
                <a:tc>
                  <a:txBody>
                    <a:bodyPr/>
                    <a:lstStyle/>
                    <a:p>
                      <a:pPr algn="ctr"/>
                      <a:r>
                        <a:rPr lang="en-US" sz="2800" i="1">
                          <a:solidFill>
                            <a:srgbClr val="111111"/>
                          </a:solidFill>
                          <a:effectLst/>
                          <a:latin typeface="tahoma" panose="020B0604030504040204" pitchFamily="34" charset="0"/>
                        </a:rPr>
                        <a:t>Bridelia micrantha</a:t>
                      </a:r>
                      <a:endParaRPr lang="en-US" sz="280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558578">
                <a:tc>
                  <a:txBody>
                    <a:bodyPr/>
                    <a:lstStyle/>
                    <a:p>
                      <a:pPr algn="ctr"/>
                      <a:r>
                        <a:rPr lang="en-US" sz="2800">
                          <a:solidFill>
                            <a:srgbClr val="111111"/>
                          </a:solidFill>
                          <a:effectLst/>
                          <a:latin typeface="tahoma" panose="020B0604030504040204" pitchFamily="34" charset="0"/>
                        </a:rPr>
                        <a:t>Flame tree</a:t>
                      </a:r>
                    </a:p>
                  </a:txBody>
                  <a:tcPr marL="31750" marR="31750" marT="6350" marB="6350" anchor="ctr"/>
                </a:tc>
                <a:tc>
                  <a:txBody>
                    <a:bodyPr/>
                    <a:lstStyle/>
                    <a:p>
                      <a:pPr algn="ctr"/>
                      <a:r>
                        <a:rPr lang="en-US" sz="2800" i="1">
                          <a:solidFill>
                            <a:srgbClr val="111111"/>
                          </a:solidFill>
                          <a:effectLst/>
                          <a:latin typeface="tahoma" panose="020B0604030504040204" pitchFamily="34" charset="0"/>
                        </a:rPr>
                        <a:t>Erythrina abyssinica</a:t>
                      </a:r>
                      <a:endParaRPr lang="en-US" sz="280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bl>
          </a:graphicData>
        </a:graphic>
      </p:graphicFrame>
    </p:spTree>
    <p:extLst>
      <p:ext uri="{BB962C8B-B14F-4D97-AF65-F5344CB8AC3E}">
        <p14:creationId xmlns:p14="http://schemas.microsoft.com/office/powerpoint/2010/main" val="5952244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599238515"/>
              </p:ext>
            </p:extLst>
          </p:nvPr>
        </p:nvGraphicFramePr>
        <p:xfrm>
          <a:off x="117694" y="126745"/>
          <a:ext cx="10348113" cy="6620146"/>
        </p:xfrm>
        <a:graphic>
          <a:graphicData uri="http://schemas.openxmlformats.org/drawingml/2006/table">
            <a:tbl>
              <a:tblPr firstRow="1" bandRow="1">
                <a:tableStyleId>{5C22544A-7EE6-4342-B048-85BDC9FD1C3A}</a:tableStyleId>
              </a:tblPr>
              <a:tblGrid>
                <a:gridCol w="3449371"/>
                <a:gridCol w="3449371"/>
                <a:gridCol w="3449371"/>
              </a:tblGrid>
              <a:tr h="864082">
                <a:tc>
                  <a:txBody>
                    <a:bodyPr/>
                    <a:lstStyle/>
                    <a:p>
                      <a:pPr algn="ctr"/>
                      <a:r>
                        <a:rPr lang="en-US" sz="2800" dirty="0">
                          <a:solidFill>
                            <a:srgbClr val="111111"/>
                          </a:solidFill>
                          <a:effectLst/>
                          <a:latin typeface="tahoma" panose="020B0604030504040204" pitchFamily="34" charset="0"/>
                        </a:rPr>
                        <a:t>Popcorn </a:t>
                      </a:r>
                      <a:r>
                        <a:rPr lang="en-US" sz="2800" dirty="0" err="1">
                          <a:solidFill>
                            <a:srgbClr val="111111"/>
                          </a:solidFill>
                          <a:effectLst/>
                          <a:latin typeface="tahoma" panose="020B0604030504040204" pitchFamily="34" charset="0"/>
                        </a:rPr>
                        <a:t>senna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a:solidFill>
                            <a:srgbClr val="111111"/>
                          </a:solidFill>
                          <a:effectLst/>
                          <a:latin typeface="tahoma" panose="020B0604030504040204" pitchFamily="34" charset="0"/>
                        </a:rPr>
                        <a:t>Cassia didymobotrya</a:t>
                      </a:r>
                      <a:endParaRPr lang="en-US" sz="2800">
                        <a:solidFill>
                          <a:srgbClr val="111111"/>
                        </a:solidFill>
                        <a:effectLst/>
                        <a:latin typeface="tahoma" panose="020B0604030504040204" pitchFamily="34" charset="0"/>
                      </a:endParaRPr>
                    </a:p>
                  </a:txBody>
                  <a:tcPr marL="31750" marR="31750" marT="6350" marB="6350" anchor="ctr"/>
                </a:tc>
                <a:tc>
                  <a:txBody>
                    <a:bodyPr/>
                    <a:lstStyle/>
                    <a:p>
                      <a:pPr algn="ctr"/>
                      <a:r>
                        <a:rPr lang="en-US" sz="2800">
                          <a:solidFill>
                            <a:srgbClr val="111111"/>
                          </a:solidFill>
                          <a:effectLst/>
                          <a:latin typeface="tahoma" panose="020B0604030504040204" pitchFamily="34" charset="0"/>
                        </a:rPr>
                        <a:t>Tree</a:t>
                      </a:r>
                    </a:p>
                  </a:txBody>
                  <a:tcPr marL="31750" marR="31750" marT="6350" marB="6350" anchor="ctr"/>
                </a:tc>
              </a:tr>
              <a:tr h="639334">
                <a:tc>
                  <a:txBody>
                    <a:bodyPr/>
                    <a:lstStyle/>
                    <a:p>
                      <a:pPr algn="ctr"/>
                      <a:r>
                        <a:rPr lang="en-US" sz="2800" dirty="0" err="1">
                          <a:solidFill>
                            <a:srgbClr val="111111"/>
                          </a:solidFill>
                          <a:effectLst/>
                          <a:latin typeface="tahoma" panose="020B0604030504040204" pitchFamily="34" charset="0"/>
                        </a:rPr>
                        <a:t>Lannea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Lannea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acida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a:solidFill>
                            <a:srgbClr val="111111"/>
                          </a:solidFill>
                          <a:effectLst/>
                          <a:latin typeface="tahoma" panose="020B0604030504040204" pitchFamily="34" charset="0"/>
                        </a:rPr>
                        <a:t>Shrub/tree</a:t>
                      </a:r>
                    </a:p>
                  </a:txBody>
                  <a:tcPr marL="31750" marR="31750" marT="6350" marB="6350" anchor="ctr"/>
                </a:tc>
              </a:tr>
              <a:tr h="639334">
                <a:tc>
                  <a:txBody>
                    <a:bodyPr/>
                    <a:lstStyle/>
                    <a:p>
                      <a:pPr algn="ctr"/>
                      <a:r>
                        <a:rPr lang="en-US" sz="2800" dirty="0">
                          <a:solidFill>
                            <a:srgbClr val="111111"/>
                          </a:solidFill>
                          <a:effectLst/>
                          <a:latin typeface="tahoma" panose="020B0604030504040204" pitchFamily="34" charset="0"/>
                        </a:rPr>
                        <a:t>Bastard brandy bush</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Grewia</a:t>
                      </a:r>
                      <a:r>
                        <a:rPr lang="en-US" sz="2800" i="1" dirty="0">
                          <a:solidFill>
                            <a:srgbClr val="111111"/>
                          </a:solidFill>
                          <a:effectLst/>
                          <a:latin typeface="tahoma" panose="020B0604030504040204" pitchFamily="34" charset="0"/>
                        </a:rPr>
                        <a:t> bicolor</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Shrub</a:t>
                      </a:r>
                    </a:p>
                  </a:txBody>
                  <a:tcPr marL="31750" marR="31750" marT="6350" marB="6350" anchor="ctr"/>
                </a:tc>
              </a:tr>
              <a:tr h="639334">
                <a:tc>
                  <a:txBody>
                    <a:bodyPr/>
                    <a:lstStyle/>
                    <a:p>
                      <a:pPr algn="ctr"/>
                      <a:r>
                        <a:rPr lang="en-US" sz="2800" dirty="0">
                          <a:solidFill>
                            <a:srgbClr val="111111"/>
                          </a:solidFill>
                          <a:effectLst/>
                          <a:latin typeface="tahoma" panose="020B0604030504040204" pitchFamily="34" charset="0"/>
                        </a:rPr>
                        <a:t>Acacia</a:t>
                      </a:r>
                    </a:p>
                  </a:txBody>
                  <a:tcPr marL="31750" marR="31750" marT="6350" marB="6350" anchor="ctr"/>
                </a:tc>
                <a:tc>
                  <a:txBody>
                    <a:bodyPr/>
                    <a:lstStyle/>
                    <a:p>
                      <a:pPr algn="ctr"/>
                      <a:r>
                        <a:rPr lang="en-US" sz="2800" i="1" dirty="0">
                          <a:solidFill>
                            <a:srgbClr val="111111"/>
                          </a:solidFill>
                          <a:effectLst/>
                          <a:latin typeface="tahoma" panose="020B0604030504040204" pitchFamily="34" charset="0"/>
                        </a:rPr>
                        <a:t>Acacia </a:t>
                      </a:r>
                      <a:r>
                        <a:rPr lang="en-US" sz="2800" i="1" dirty="0" err="1">
                          <a:solidFill>
                            <a:srgbClr val="111111"/>
                          </a:solidFill>
                          <a:effectLst/>
                          <a:latin typeface="tahoma" panose="020B0604030504040204" pitchFamily="34" charset="0"/>
                        </a:rPr>
                        <a:t>hockii</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Shrub</a:t>
                      </a:r>
                    </a:p>
                  </a:txBody>
                  <a:tcPr marL="31750" marR="31750" marT="6350" marB="6350" anchor="ctr"/>
                </a:tc>
              </a:tr>
              <a:tr h="639334">
                <a:tc>
                  <a:txBody>
                    <a:bodyPr/>
                    <a:lstStyle/>
                    <a:p>
                      <a:pPr algn="ctr"/>
                      <a:r>
                        <a:rPr lang="en-US" sz="2800">
                          <a:solidFill>
                            <a:srgbClr val="111111"/>
                          </a:solidFill>
                          <a:effectLst/>
                          <a:latin typeface="tahoma" panose="020B0604030504040204" pitchFamily="34" charset="0"/>
                        </a:rPr>
                        <a:t>Eucalyptus</a:t>
                      </a:r>
                    </a:p>
                  </a:txBody>
                  <a:tcPr marL="31750" marR="31750" marT="6350" marB="6350" anchor="ctr"/>
                </a:tc>
                <a:tc>
                  <a:txBody>
                    <a:bodyPr/>
                    <a:lstStyle/>
                    <a:p>
                      <a:pPr algn="ctr"/>
                      <a:r>
                        <a:rPr lang="en-US" sz="2800" i="1" dirty="0">
                          <a:solidFill>
                            <a:srgbClr val="111111"/>
                          </a:solidFill>
                          <a:effectLst/>
                          <a:latin typeface="tahoma" panose="020B0604030504040204" pitchFamily="34" charset="0"/>
                        </a:rPr>
                        <a:t>Eucalyptus </a:t>
                      </a:r>
                      <a:r>
                        <a:rPr lang="en-US" sz="2800" i="1" dirty="0" err="1">
                          <a:solidFill>
                            <a:srgbClr val="111111"/>
                          </a:solidFill>
                          <a:effectLst/>
                          <a:latin typeface="tahoma" panose="020B0604030504040204" pitchFamily="34" charset="0"/>
                        </a:rPr>
                        <a:t>grandis</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639334">
                <a:tc>
                  <a:txBody>
                    <a:bodyPr/>
                    <a:lstStyle/>
                    <a:p>
                      <a:pPr algn="ctr"/>
                      <a:r>
                        <a:rPr lang="en-US" sz="2800" i="1">
                          <a:solidFill>
                            <a:srgbClr val="111111"/>
                          </a:solidFill>
                          <a:effectLst/>
                          <a:latin typeface="tahoma" panose="020B0604030504040204" pitchFamily="34" charset="0"/>
                        </a:rPr>
                        <a:t>Ocimum</a:t>
                      </a:r>
                      <a:endParaRPr lang="en-US" sz="280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Ocimum</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tenuiflorum</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Herb</a:t>
                      </a:r>
                    </a:p>
                  </a:txBody>
                  <a:tcPr marL="31750" marR="31750" marT="6350" marB="6350" anchor="ctr"/>
                </a:tc>
              </a:tr>
              <a:tr h="639334">
                <a:tc>
                  <a:txBody>
                    <a:bodyPr/>
                    <a:lstStyle/>
                    <a:p>
                      <a:pPr algn="ctr"/>
                      <a:r>
                        <a:rPr lang="en-US" sz="2800">
                          <a:solidFill>
                            <a:srgbClr val="111111"/>
                          </a:solidFill>
                          <a:effectLst/>
                          <a:latin typeface="tahoma" panose="020B0604030504040204" pitchFamily="34" charset="0"/>
                        </a:rPr>
                        <a:t>White berry-bush</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Flueggea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virosa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Shrub</a:t>
                      </a:r>
                    </a:p>
                  </a:txBody>
                  <a:tcPr marL="31750" marR="31750" marT="6350" marB="6350" anchor="ctr"/>
                </a:tc>
              </a:tr>
              <a:tr h="639334">
                <a:tc>
                  <a:txBody>
                    <a:bodyPr/>
                    <a:lstStyle/>
                    <a:p>
                      <a:pPr algn="ctr"/>
                      <a:r>
                        <a:rPr lang="en-US" sz="2800">
                          <a:solidFill>
                            <a:srgbClr val="111111"/>
                          </a:solidFill>
                          <a:effectLst/>
                          <a:latin typeface="tahoma" panose="020B0604030504040204" pitchFamily="34" charset="0"/>
                        </a:rPr>
                        <a:t>Acacia</a:t>
                      </a:r>
                    </a:p>
                  </a:txBody>
                  <a:tcPr marL="31750" marR="31750" marT="6350" marB="6350" anchor="ctr"/>
                </a:tc>
                <a:tc>
                  <a:txBody>
                    <a:bodyPr/>
                    <a:lstStyle/>
                    <a:p>
                      <a:pPr algn="ctr"/>
                      <a:r>
                        <a:rPr lang="en-US" sz="2800" i="1" dirty="0">
                          <a:solidFill>
                            <a:srgbClr val="111111"/>
                          </a:solidFill>
                          <a:effectLst/>
                          <a:latin typeface="tahoma" panose="020B0604030504040204" pitchFamily="34" charset="0"/>
                        </a:rPr>
                        <a:t>Acacia </a:t>
                      </a:r>
                      <a:r>
                        <a:rPr lang="en-US" sz="2800" i="1" dirty="0" err="1">
                          <a:solidFill>
                            <a:srgbClr val="111111"/>
                          </a:solidFill>
                          <a:effectLst/>
                          <a:latin typeface="tahoma" panose="020B0604030504040204" pitchFamily="34" charset="0"/>
                        </a:rPr>
                        <a:t>brevispica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Shrub</a:t>
                      </a:r>
                    </a:p>
                  </a:txBody>
                  <a:tcPr marL="31750" marR="31750" marT="6350" marB="6350" anchor="ctr"/>
                </a:tc>
              </a:tr>
              <a:tr h="639334">
                <a:tc>
                  <a:txBody>
                    <a:bodyPr/>
                    <a:lstStyle/>
                    <a:p>
                      <a:pPr algn="ctr"/>
                      <a:r>
                        <a:rPr lang="en-US" sz="2800">
                          <a:solidFill>
                            <a:srgbClr val="111111"/>
                          </a:solidFill>
                          <a:effectLst/>
                          <a:latin typeface="tahoma" panose="020B0604030504040204" pitchFamily="34" charset="0"/>
                        </a:rPr>
                        <a:t>Black plums</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Vitex</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donianana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639334">
                <a:tc>
                  <a:txBody>
                    <a:bodyPr/>
                    <a:lstStyle/>
                    <a:p>
                      <a:pPr algn="ctr"/>
                      <a:r>
                        <a:rPr lang="en-US" sz="2800">
                          <a:solidFill>
                            <a:srgbClr val="111111"/>
                          </a:solidFill>
                          <a:effectLst/>
                          <a:latin typeface="tahoma" panose="020B0604030504040204" pitchFamily="34" charset="0"/>
                        </a:rPr>
                        <a:t>Trema</a:t>
                      </a:r>
                    </a:p>
                  </a:txBody>
                  <a:tcPr marL="31750" marR="31750" marT="6350" marB="6350" anchor="ctr"/>
                </a:tc>
                <a:tc>
                  <a:txBody>
                    <a:bodyPr/>
                    <a:lstStyle/>
                    <a:p>
                      <a:pPr algn="ctr"/>
                      <a:r>
                        <a:rPr lang="en-US" sz="2800" i="1">
                          <a:solidFill>
                            <a:srgbClr val="111111"/>
                          </a:solidFill>
                          <a:effectLst/>
                          <a:latin typeface="tahoma" panose="020B0604030504040204" pitchFamily="34" charset="0"/>
                        </a:rPr>
                        <a:t>Tremas orientalis</a:t>
                      </a:r>
                      <a:endParaRPr lang="en-US" sz="280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bl>
          </a:graphicData>
        </a:graphic>
      </p:graphicFrame>
    </p:spTree>
    <p:extLst>
      <p:ext uri="{BB962C8B-B14F-4D97-AF65-F5344CB8AC3E}">
        <p14:creationId xmlns:p14="http://schemas.microsoft.com/office/powerpoint/2010/main" val="11210127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931665770"/>
              </p:ext>
            </p:extLst>
          </p:nvPr>
        </p:nvGraphicFramePr>
        <p:xfrm>
          <a:off x="153988" y="150813"/>
          <a:ext cx="10212231" cy="6331465"/>
        </p:xfrm>
        <a:graphic>
          <a:graphicData uri="http://schemas.openxmlformats.org/drawingml/2006/table">
            <a:tbl>
              <a:tblPr firstRow="1" bandRow="1">
                <a:tableStyleId>{5C22544A-7EE6-4342-B048-85BDC9FD1C3A}</a:tableStyleId>
              </a:tblPr>
              <a:tblGrid>
                <a:gridCol w="3404077"/>
                <a:gridCol w="3404077"/>
                <a:gridCol w="3404077"/>
              </a:tblGrid>
              <a:tr h="904495">
                <a:tc>
                  <a:txBody>
                    <a:bodyPr/>
                    <a:lstStyle/>
                    <a:p>
                      <a:pPr algn="ctr"/>
                      <a:r>
                        <a:rPr lang="en-US" sz="2800" dirty="0">
                          <a:solidFill>
                            <a:srgbClr val="111111"/>
                          </a:solidFill>
                          <a:effectLst/>
                          <a:latin typeface="tahoma" panose="020B0604030504040204" pitchFamily="34" charset="0"/>
                        </a:rPr>
                        <a:t>Bitter leaf</a:t>
                      </a:r>
                    </a:p>
                  </a:txBody>
                  <a:tcPr marL="31750" marR="31750" marT="6350" marB="6350" anchor="ctr"/>
                </a:tc>
                <a:tc>
                  <a:txBody>
                    <a:bodyPr/>
                    <a:lstStyle/>
                    <a:p>
                      <a:pPr algn="ctr"/>
                      <a:r>
                        <a:rPr lang="en-US" sz="2800" i="1">
                          <a:solidFill>
                            <a:srgbClr val="111111"/>
                          </a:solidFill>
                          <a:effectLst/>
                          <a:latin typeface="tahoma" panose="020B0604030504040204" pitchFamily="34" charset="0"/>
                        </a:rPr>
                        <a:t>Manihot esculenta</a:t>
                      </a:r>
                      <a:endParaRPr lang="en-US" sz="280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Shrub</a:t>
                      </a:r>
                    </a:p>
                  </a:txBody>
                  <a:tcPr marL="31750" marR="31750" marT="6350" marB="6350" anchor="ctr"/>
                </a:tc>
              </a:tr>
              <a:tr h="904495">
                <a:tc>
                  <a:txBody>
                    <a:bodyPr/>
                    <a:lstStyle/>
                    <a:p>
                      <a:pPr algn="ctr"/>
                      <a:r>
                        <a:rPr lang="en-US" sz="2800" dirty="0">
                          <a:solidFill>
                            <a:srgbClr val="111111"/>
                          </a:solidFill>
                          <a:effectLst/>
                          <a:latin typeface="tahoma" panose="020B0604030504040204" pitchFamily="34" charset="0"/>
                        </a:rPr>
                        <a:t>Coffee </a:t>
                      </a:r>
                      <a:r>
                        <a:rPr lang="en-US" sz="2800" dirty="0" err="1">
                          <a:solidFill>
                            <a:srgbClr val="111111"/>
                          </a:solidFill>
                          <a:effectLst/>
                          <a:latin typeface="tahoma" panose="020B0604030504040204" pitchFamily="34" charset="0"/>
                        </a:rPr>
                        <a:t>senna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dirty="0">
                          <a:solidFill>
                            <a:srgbClr val="111111"/>
                          </a:solidFill>
                          <a:effectLst/>
                          <a:latin typeface="tahoma" panose="020B0604030504040204" pitchFamily="34" charset="0"/>
                        </a:rPr>
                        <a:t>Cassia </a:t>
                      </a:r>
                      <a:r>
                        <a:rPr lang="en-US" sz="2800" i="1" dirty="0" err="1">
                          <a:solidFill>
                            <a:srgbClr val="111111"/>
                          </a:solidFill>
                          <a:effectLst/>
                          <a:latin typeface="tahoma" panose="020B0604030504040204" pitchFamily="34" charset="0"/>
                        </a:rPr>
                        <a:t>accidentalis</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904495">
                <a:tc>
                  <a:txBody>
                    <a:bodyPr/>
                    <a:lstStyle/>
                    <a:p>
                      <a:pPr algn="ctr"/>
                      <a:r>
                        <a:rPr lang="en-US" sz="2800" dirty="0">
                          <a:solidFill>
                            <a:srgbClr val="111111"/>
                          </a:solidFill>
                          <a:effectLst/>
                          <a:latin typeface="tahoma" panose="020B0604030504040204" pitchFamily="34" charset="0"/>
                        </a:rPr>
                        <a:t>Crotalaria</a:t>
                      </a:r>
                    </a:p>
                  </a:txBody>
                  <a:tcPr marL="31750" marR="31750" marT="6350" marB="6350" anchor="ctr"/>
                </a:tc>
                <a:tc>
                  <a:txBody>
                    <a:bodyPr/>
                    <a:lstStyle/>
                    <a:p>
                      <a:pPr algn="ctr"/>
                      <a:r>
                        <a:rPr lang="en-US" sz="2800" i="1" dirty="0">
                          <a:solidFill>
                            <a:srgbClr val="111111"/>
                          </a:solidFill>
                          <a:effectLst/>
                          <a:latin typeface="tahoma" panose="020B0604030504040204" pitchFamily="34" charset="0"/>
                        </a:rPr>
                        <a:t>Crotalaria </a:t>
                      </a:r>
                      <a:r>
                        <a:rPr lang="en-US" sz="2800" i="1" dirty="0" err="1">
                          <a:solidFill>
                            <a:srgbClr val="111111"/>
                          </a:solidFill>
                          <a:effectLst/>
                          <a:latin typeface="tahoma" panose="020B0604030504040204" pitchFamily="34" charset="0"/>
                        </a:rPr>
                        <a:t>cleomifalia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a:solidFill>
                            <a:srgbClr val="111111"/>
                          </a:solidFill>
                          <a:effectLst/>
                          <a:latin typeface="tahoma" panose="020B0604030504040204" pitchFamily="34" charset="0"/>
                        </a:rPr>
                        <a:t>Shrub</a:t>
                      </a:r>
                    </a:p>
                  </a:txBody>
                  <a:tcPr marL="31750" marR="31750" marT="6350" marB="6350" anchor="ctr"/>
                </a:tc>
              </a:tr>
              <a:tr h="904495">
                <a:tc>
                  <a:txBody>
                    <a:bodyPr/>
                    <a:lstStyle/>
                    <a:p>
                      <a:pPr algn="ctr"/>
                      <a:r>
                        <a:rPr lang="en-US" sz="2800" dirty="0">
                          <a:solidFill>
                            <a:srgbClr val="111111"/>
                          </a:solidFill>
                          <a:effectLst/>
                          <a:latin typeface="tahoma" panose="020B0604030504040204" pitchFamily="34" charset="0"/>
                        </a:rPr>
                        <a:t>Bitter leaf</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Vernonia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amygdalina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a:solidFill>
                            <a:srgbClr val="111111"/>
                          </a:solidFill>
                          <a:effectLst/>
                          <a:latin typeface="tahoma" panose="020B0604030504040204" pitchFamily="34" charset="0"/>
                        </a:rPr>
                        <a:t>Shrub</a:t>
                      </a:r>
                    </a:p>
                  </a:txBody>
                  <a:tcPr marL="31750" marR="31750" marT="6350" marB="6350" anchor="ctr"/>
                </a:tc>
              </a:tr>
              <a:tr h="904495">
                <a:tc>
                  <a:txBody>
                    <a:bodyPr/>
                    <a:lstStyle/>
                    <a:p>
                      <a:pPr algn="ctr"/>
                      <a:r>
                        <a:rPr lang="en-US" sz="2800" dirty="0">
                          <a:solidFill>
                            <a:srgbClr val="111111"/>
                          </a:solidFill>
                          <a:effectLst/>
                          <a:latin typeface="tahoma" panose="020B0604030504040204" pitchFamily="34" charset="0"/>
                        </a:rPr>
                        <a:t>Red hot poker</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Erythrina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abyssinica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a:solidFill>
                            <a:srgbClr val="111111"/>
                          </a:solidFill>
                          <a:effectLst/>
                          <a:latin typeface="tahoma" panose="020B0604030504040204" pitchFamily="34" charset="0"/>
                        </a:rPr>
                        <a:t>Tree</a:t>
                      </a:r>
                    </a:p>
                  </a:txBody>
                  <a:tcPr marL="31750" marR="31750" marT="6350" marB="6350" anchor="ctr"/>
                </a:tc>
              </a:tr>
              <a:tr h="904495">
                <a:tc>
                  <a:txBody>
                    <a:bodyPr/>
                    <a:lstStyle/>
                    <a:p>
                      <a:pPr algn="ctr"/>
                      <a:r>
                        <a:rPr lang="en-US" sz="2800">
                          <a:solidFill>
                            <a:srgbClr val="111111"/>
                          </a:solidFill>
                          <a:effectLst/>
                          <a:latin typeface="tahoma" panose="020B0604030504040204" pitchFamily="34" charset="0"/>
                        </a:rPr>
                        <a:t>Mysore thorn</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Caesalpinia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decapetala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Shrub</a:t>
                      </a:r>
                    </a:p>
                  </a:txBody>
                  <a:tcPr marL="31750" marR="31750" marT="6350" marB="6350" anchor="ctr"/>
                </a:tc>
              </a:tr>
              <a:tr h="904495">
                <a:tc>
                  <a:txBody>
                    <a:bodyPr/>
                    <a:lstStyle/>
                    <a:p>
                      <a:pPr algn="ctr"/>
                      <a:r>
                        <a:rPr lang="en-US" sz="2800">
                          <a:solidFill>
                            <a:srgbClr val="111111"/>
                          </a:solidFill>
                          <a:effectLst/>
                          <a:latin typeface="tahoma" panose="020B0604030504040204" pitchFamily="34" charset="0"/>
                        </a:rPr>
                        <a:t>Creeping foxglove</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Asystasia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gangetica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Herb</a:t>
                      </a:r>
                    </a:p>
                  </a:txBody>
                  <a:tcPr marL="31750" marR="31750" marT="6350" marB="6350" anchor="ctr"/>
                </a:tc>
              </a:tr>
            </a:tbl>
          </a:graphicData>
        </a:graphic>
      </p:graphicFrame>
    </p:spTree>
    <p:extLst>
      <p:ext uri="{BB962C8B-B14F-4D97-AF65-F5344CB8AC3E}">
        <p14:creationId xmlns:p14="http://schemas.microsoft.com/office/powerpoint/2010/main" val="3233911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641446714"/>
              </p:ext>
            </p:extLst>
          </p:nvPr>
        </p:nvGraphicFramePr>
        <p:xfrm>
          <a:off x="107950" y="107946"/>
          <a:ext cx="10656621" cy="6573510"/>
        </p:xfrm>
        <a:graphic>
          <a:graphicData uri="http://schemas.openxmlformats.org/drawingml/2006/table">
            <a:tbl>
              <a:tblPr firstRow="1" bandRow="1">
                <a:tableStyleId>{5C22544A-7EE6-4342-B048-85BDC9FD1C3A}</a:tableStyleId>
              </a:tblPr>
              <a:tblGrid>
                <a:gridCol w="3552207"/>
                <a:gridCol w="3552207"/>
                <a:gridCol w="3552207"/>
              </a:tblGrid>
              <a:tr h="550444">
                <a:tc>
                  <a:txBody>
                    <a:bodyPr/>
                    <a:lstStyle/>
                    <a:p>
                      <a:pPr algn="ctr"/>
                      <a:r>
                        <a:rPr lang="en-US" sz="2800" dirty="0">
                          <a:solidFill>
                            <a:srgbClr val="111111"/>
                          </a:solidFill>
                          <a:effectLst/>
                          <a:latin typeface="tahoma" panose="020B0604030504040204" pitchFamily="34" charset="0"/>
                        </a:rPr>
                        <a:t>Coffee </a:t>
                      </a:r>
                      <a:r>
                        <a:rPr lang="en-US" sz="2800" dirty="0" err="1">
                          <a:solidFill>
                            <a:srgbClr val="111111"/>
                          </a:solidFill>
                          <a:effectLst/>
                          <a:latin typeface="tahoma" panose="020B0604030504040204" pitchFamily="34" charset="0"/>
                        </a:rPr>
                        <a:t>senna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dirty="0">
                          <a:solidFill>
                            <a:srgbClr val="111111"/>
                          </a:solidFill>
                          <a:effectLst/>
                          <a:latin typeface="tahoma" panose="020B0604030504040204" pitchFamily="34" charset="0"/>
                        </a:rPr>
                        <a:t>Cassia </a:t>
                      </a:r>
                      <a:r>
                        <a:rPr lang="en-US" sz="2800" i="1" dirty="0" err="1">
                          <a:solidFill>
                            <a:srgbClr val="111111"/>
                          </a:solidFill>
                          <a:effectLst/>
                          <a:latin typeface="tahoma" panose="020B0604030504040204" pitchFamily="34" charset="0"/>
                        </a:rPr>
                        <a:t>accidentalis</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550444">
                <a:tc>
                  <a:txBody>
                    <a:bodyPr/>
                    <a:lstStyle/>
                    <a:p>
                      <a:pPr algn="ctr"/>
                      <a:r>
                        <a:rPr lang="en-US" sz="2800" dirty="0">
                          <a:solidFill>
                            <a:srgbClr val="111111"/>
                          </a:solidFill>
                          <a:effectLst/>
                          <a:latin typeface="tahoma" panose="020B0604030504040204" pitchFamily="34" charset="0"/>
                        </a:rPr>
                        <a:t>Crotalaria</a:t>
                      </a:r>
                    </a:p>
                  </a:txBody>
                  <a:tcPr marL="31750" marR="31750" marT="6350" marB="6350" anchor="ctr"/>
                </a:tc>
                <a:tc>
                  <a:txBody>
                    <a:bodyPr/>
                    <a:lstStyle/>
                    <a:p>
                      <a:pPr algn="ctr"/>
                      <a:r>
                        <a:rPr lang="en-US" sz="2800" i="1">
                          <a:solidFill>
                            <a:srgbClr val="111111"/>
                          </a:solidFill>
                          <a:effectLst/>
                          <a:latin typeface="tahoma" panose="020B0604030504040204" pitchFamily="34" charset="0"/>
                        </a:rPr>
                        <a:t>Crotalaria cleomifalia</a:t>
                      </a:r>
                      <a:endParaRPr lang="en-US" sz="2800">
                        <a:solidFill>
                          <a:srgbClr val="111111"/>
                        </a:solidFill>
                        <a:effectLst/>
                        <a:latin typeface="tahoma" panose="020B0604030504040204" pitchFamily="34" charset="0"/>
                      </a:endParaRPr>
                    </a:p>
                  </a:txBody>
                  <a:tcPr marL="31750" marR="31750" marT="6350" marB="6350" anchor="ctr"/>
                </a:tc>
                <a:tc>
                  <a:txBody>
                    <a:bodyPr/>
                    <a:lstStyle/>
                    <a:p>
                      <a:pPr algn="ctr"/>
                      <a:r>
                        <a:rPr lang="en-US" sz="2800">
                          <a:solidFill>
                            <a:srgbClr val="111111"/>
                          </a:solidFill>
                          <a:effectLst/>
                          <a:latin typeface="tahoma" panose="020B0604030504040204" pitchFamily="34" charset="0"/>
                        </a:rPr>
                        <a:t>Shrub</a:t>
                      </a:r>
                    </a:p>
                  </a:txBody>
                  <a:tcPr marL="31750" marR="31750" marT="6350" marB="6350" anchor="ctr"/>
                </a:tc>
              </a:tr>
              <a:tr h="550444">
                <a:tc>
                  <a:txBody>
                    <a:bodyPr/>
                    <a:lstStyle/>
                    <a:p>
                      <a:pPr algn="ctr"/>
                      <a:r>
                        <a:rPr lang="en-US" sz="2800" dirty="0">
                          <a:solidFill>
                            <a:srgbClr val="111111"/>
                          </a:solidFill>
                          <a:effectLst/>
                          <a:latin typeface="tahoma" panose="020B0604030504040204" pitchFamily="34" charset="0"/>
                        </a:rPr>
                        <a:t>Bitter leaf</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Vernonia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amygdalina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a:solidFill>
                            <a:srgbClr val="111111"/>
                          </a:solidFill>
                          <a:effectLst/>
                          <a:latin typeface="tahoma" panose="020B0604030504040204" pitchFamily="34" charset="0"/>
                        </a:rPr>
                        <a:t>Shrub</a:t>
                      </a:r>
                    </a:p>
                  </a:txBody>
                  <a:tcPr marL="31750" marR="31750" marT="6350" marB="6350" anchor="ctr"/>
                </a:tc>
              </a:tr>
              <a:tr h="550444">
                <a:tc>
                  <a:txBody>
                    <a:bodyPr/>
                    <a:lstStyle/>
                    <a:p>
                      <a:pPr algn="ctr"/>
                      <a:r>
                        <a:rPr lang="en-US" sz="2800" dirty="0">
                          <a:solidFill>
                            <a:srgbClr val="111111"/>
                          </a:solidFill>
                          <a:effectLst/>
                          <a:latin typeface="tahoma" panose="020B0604030504040204" pitchFamily="34" charset="0"/>
                        </a:rPr>
                        <a:t>Red hot poker</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Erythrina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abyssinica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a:solidFill>
                            <a:srgbClr val="111111"/>
                          </a:solidFill>
                          <a:effectLst/>
                          <a:latin typeface="tahoma" panose="020B0604030504040204" pitchFamily="34" charset="0"/>
                        </a:rPr>
                        <a:t>Tree</a:t>
                      </a:r>
                    </a:p>
                  </a:txBody>
                  <a:tcPr marL="31750" marR="31750" marT="6350" marB="6350" anchor="ctr"/>
                </a:tc>
              </a:tr>
              <a:tr h="1084979">
                <a:tc>
                  <a:txBody>
                    <a:bodyPr/>
                    <a:lstStyle/>
                    <a:p>
                      <a:pPr algn="ctr"/>
                      <a:r>
                        <a:rPr lang="en-US" sz="2800" dirty="0">
                          <a:solidFill>
                            <a:srgbClr val="111111"/>
                          </a:solidFill>
                          <a:effectLst/>
                          <a:latin typeface="tahoma" panose="020B0604030504040204" pitchFamily="34" charset="0"/>
                        </a:rPr>
                        <a:t>Mysore thorn</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Caesalpinia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decapetala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Shrub</a:t>
                      </a:r>
                    </a:p>
                  </a:txBody>
                  <a:tcPr marL="31750" marR="31750" marT="6350" marB="6350" anchor="ctr"/>
                </a:tc>
              </a:tr>
              <a:tr h="550444">
                <a:tc>
                  <a:txBody>
                    <a:bodyPr/>
                    <a:lstStyle/>
                    <a:p>
                      <a:pPr algn="ctr"/>
                      <a:r>
                        <a:rPr lang="en-US" sz="2800" dirty="0">
                          <a:solidFill>
                            <a:srgbClr val="111111"/>
                          </a:solidFill>
                          <a:effectLst/>
                          <a:latin typeface="tahoma" panose="020B0604030504040204" pitchFamily="34" charset="0"/>
                        </a:rPr>
                        <a:t>Creeping foxglove</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Asystasia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gangetica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Herb</a:t>
                      </a:r>
                    </a:p>
                  </a:txBody>
                  <a:tcPr marL="31750" marR="31750" marT="6350" marB="6350" anchor="ctr"/>
                </a:tc>
              </a:tr>
              <a:tr h="550444">
                <a:tc>
                  <a:txBody>
                    <a:bodyPr/>
                    <a:lstStyle/>
                    <a:p>
                      <a:pPr algn="ctr"/>
                      <a:r>
                        <a:rPr lang="en-US" sz="2800" dirty="0">
                          <a:solidFill>
                            <a:srgbClr val="111111"/>
                          </a:solidFill>
                          <a:effectLst/>
                          <a:latin typeface="tahoma" panose="020B0604030504040204" pitchFamily="34" charset="0"/>
                        </a:rPr>
                        <a:t>Mango</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Mangifera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indica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550444">
                <a:tc>
                  <a:txBody>
                    <a:bodyPr/>
                    <a:lstStyle/>
                    <a:p>
                      <a:pPr algn="ctr"/>
                      <a:r>
                        <a:rPr lang="en-US" sz="2800" dirty="0">
                          <a:solidFill>
                            <a:srgbClr val="111111"/>
                          </a:solidFill>
                          <a:effectLst/>
                          <a:latin typeface="tahoma" panose="020B0604030504040204" pitchFamily="34" charset="0"/>
                        </a:rPr>
                        <a:t>Bitter leaf</a:t>
                      </a: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Vernonia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adoensis</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Shrub</a:t>
                      </a:r>
                    </a:p>
                  </a:txBody>
                  <a:tcPr marL="31750" marR="31750" marT="6350" marB="6350" anchor="ctr"/>
                </a:tc>
              </a:tr>
              <a:tr h="550444">
                <a:tc>
                  <a:txBody>
                    <a:bodyPr/>
                    <a:lstStyle/>
                    <a:p>
                      <a:pPr algn="ctr"/>
                      <a:r>
                        <a:rPr lang="en-US" sz="2800" dirty="0" err="1">
                          <a:solidFill>
                            <a:srgbClr val="111111"/>
                          </a:solidFill>
                          <a:effectLst/>
                          <a:latin typeface="tahoma" panose="020B0604030504040204" pitchFamily="34" charset="0"/>
                        </a:rPr>
                        <a:t>Moringa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dirty="0" err="1">
                          <a:solidFill>
                            <a:srgbClr val="111111"/>
                          </a:solidFill>
                          <a:effectLst/>
                          <a:latin typeface="tahoma" panose="020B0604030504040204" pitchFamily="34" charset="0"/>
                        </a:rPr>
                        <a:t>Moringa</a:t>
                      </a:r>
                      <a:r>
                        <a:rPr lang="en-US" sz="2800" i="1" dirty="0">
                          <a:solidFill>
                            <a:srgbClr val="111111"/>
                          </a:solidFill>
                          <a:effectLst/>
                          <a:latin typeface="tahoma" panose="020B0604030504040204" pitchFamily="34" charset="0"/>
                        </a:rPr>
                        <a:t> </a:t>
                      </a:r>
                      <a:r>
                        <a:rPr lang="en-US" sz="2800" i="1" dirty="0" err="1">
                          <a:solidFill>
                            <a:srgbClr val="111111"/>
                          </a:solidFill>
                          <a:effectLst/>
                          <a:latin typeface="tahoma" panose="020B0604030504040204" pitchFamily="34" charset="0"/>
                        </a:rPr>
                        <a:t>oleifera</a:t>
                      </a: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a:solidFill>
                            <a:srgbClr val="111111"/>
                          </a:solidFill>
                          <a:effectLst/>
                          <a:latin typeface="tahoma" panose="020B0604030504040204" pitchFamily="34" charset="0"/>
                        </a:rPr>
                        <a:t>Tree</a:t>
                      </a:r>
                    </a:p>
                  </a:txBody>
                  <a:tcPr marL="31750" marR="31750" marT="6350" marB="6350" anchor="ctr"/>
                </a:tc>
              </a:tr>
              <a:tr h="1084979">
                <a:tc>
                  <a:txBody>
                    <a:bodyPr/>
                    <a:lstStyle/>
                    <a:p>
                      <a:pPr algn="ctr"/>
                      <a:r>
                        <a:rPr lang="en-US" sz="2800" dirty="0" smtClean="0">
                          <a:solidFill>
                            <a:srgbClr val="111111"/>
                          </a:solidFill>
                          <a:effectLst/>
                          <a:latin typeface="tahoma" panose="020B0604030504040204" pitchFamily="34" charset="0"/>
                        </a:rPr>
                        <a:t>Jacaranda</a:t>
                      </a:r>
                    </a:p>
                    <a:p>
                      <a:pPr algn="ct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i="1" dirty="0">
                          <a:solidFill>
                            <a:srgbClr val="111111"/>
                          </a:solidFill>
                          <a:effectLst/>
                          <a:latin typeface="tahoma" panose="020B0604030504040204" pitchFamily="34" charset="0"/>
                        </a:rPr>
                        <a:t>Jacaranda </a:t>
                      </a:r>
                      <a:r>
                        <a:rPr lang="en-US" sz="2800" i="1" dirty="0" err="1" smtClean="0">
                          <a:solidFill>
                            <a:srgbClr val="111111"/>
                          </a:solidFill>
                          <a:effectLst/>
                          <a:latin typeface="tahoma" panose="020B0604030504040204" pitchFamily="34" charset="0"/>
                        </a:rPr>
                        <a:t>mimosifolia</a:t>
                      </a:r>
                      <a:endParaRPr lang="en-US" sz="2800" i="1" dirty="0" smtClean="0">
                        <a:solidFill>
                          <a:srgbClr val="111111"/>
                        </a:solidFill>
                        <a:effectLst/>
                        <a:latin typeface="tahoma" panose="020B0604030504040204" pitchFamily="34" charset="0"/>
                      </a:endParaRPr>
                    </a:p>
                    <a:p>
                      <a:pPr algn="ctr"/>
                      <a:endParaRPr lang="en-US" sz="2800" dirty="0">
                        <a:solidFill>
                          <a:srgbClr val="111111"/>
                        </a:solidFill>
                        <a:effectLst/>
                        <a:latin typeface="tahoma" panose="020B0604030504040204" pitchFamily="34" charset="0"/>
                      </a:endParaRPr>
                    </a:p>
                  </a:txBody>
                  <a:tcPr marL="31750" marR="31750" marT="6350" marB="6350" anchor="ctr"/>
                </a:tc>
                <a:tc>
                  <a:txBody>
                    <a:bodyPr/>
                    <a:lstStyle/>
                    <a:p>
                      <a:pPr algn="ctr"/>
                      <a:r>
                        <a:rPr lang="en-US" sz="2800" dirty="0" smtClean="0">
                          <a:solidFill>
                            <a:srgbClr val="111111"/>
                          </a:solidFill>
                          <a:effectLst/>
                          <a:latin typeface="tahoma" panose="020B0604030504040204" pitchFamily="34" charset="0"/>
                        </a:rPr>
                        <a:t>Tree</a:t>
                      </a:r>
                    </a:p>
                    <a:p>
                      <a:pPr algn="ctr"/>
                      <a:endParaRPr lang="en-US" sz="2800" dirty="0">
                        <a:solidFill>
                          <a:srgbClr val="111111"/>
                        </a:solidFill>
                        <a:effectLst/>
                        <a:latin typeface="tahoma" panose="020B0604030504040204" pitchFamily="34" charset="0"/>
                      </a:endParaRPr>
                    </a:p>
                  </a:txBody>
                  <a:tcPr marL="31750" marR="31750" marT="6350" marB="6350" anchor="ctr"/>
                </a:tc>
              </a:tr>
            </a:tbl>
          </a:graphicData>
        </a:graphic>
      </p:graphicFrame>
    </p:spTree>
    <p:extLst>
      <p:ext uri="{BB962C8B-B14F-4D97-AF65-F5344CB8AC3E}">
        <p14:creationId xmlns:p14="http://schemas.microsoft.com/office/powerpoint/2010/main" val="11338735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480" y="108642"/>
            <a:ext cx="10239469" cy="624689"/>
          </a:xfrm>
        </p:spPr>
        <p:txBody>
          <a:bodyPr>
            <a:noAutofit/>
          </a:bodyPr>
          <a:lstStyle/>
          <a:p>
            <a:r>
              <a:rPr lang="en-US" sz="4400" b="1" dirty="0" smtClean="0"/>
              <a:t>Supplementary feeding in honey bees</a:t>
            </a:r>
            <a:endParaRPr lang="en-US" sz="4400" b="1" dirty="0"/>
          </a:p>
        </p:txBody>
      </p:sp>
      <p:sp>
        <p:nvSpPr>
          <p:cNvPr id="3" name="Content Placeholder 2"/>
          <p:cNvSpPr>
            <a:spLocks noGrp="1"/>
          </p:cNvSpPr>
          <p:nvPr>
            <p:ph idx="1"/>
          </p:nvPr>
        </p:nvSpPr>
        <p:spPr>
          <a:xfrm>
            <a:off x="226337" y="959667"/>
            <a:ext cx="9859223" cy="5721790"/>
          </a:xfrm>
        </p:spPr>
        <p:txBody>
          <a:bodyPr>
            <a:normAutofit fontScale="92500" lnSpcReduction="10000"/>
          </a:bodyPr>
          <a:lstStyle/>
          <a:p>
            <a:pPr marL="0" indent="0">
              <a:buNone/>
            </a:pPr>
            <a:r>
              <a:rPr lang="en-US" sz="3900" b="1" dirty="0" smtClean="0">
                <a:solidFill>
                  <a:srgbClr val="7030A0"/>
                </a:solidFill>
              </a:rPr>
              <a:t>Conditions which necessitate supplementary feeding in honey bees:</a:t>
            </a:r>
            <a:endParaRPr lang="en-US" sz="3900" b="1" dirty="0">
              <a:solidFill>
                <a:srgbClr val="7030A0"/>
              </a:solidFill>
            </a:endParaRPr>
          </a:p>
          <a:p>
            <a:pPr marL="0" indent="0">
              <a:buNone/>
            </a:pPr>
            <a:r>
              <a:rPr lang="en-US" sz="3200" dirty="0" smtClean="0">
                <a:solidFill>
                  <a:srgbClr val="7030A0"/>
                </a:solidFill>
              </a:rPr>
              <a:t>1. Drought leading to drying of streams, seasonal rivers, etc. In this case, water should be provided within the apiary.</a:t>
            </a:r>
          </a:p>
          <a:p>
            <a:pPr marL="0" indent="0">
              <a:buNone/>
            </a:pPr>
            <a:r>
              <a:rPr lang="en-US" sz="3200" dirty="0" smtClean="0">
                <a:solidFill>
                  <a:srgbClr val="7030A0"/>
                </a:solidFill>
              </a:rPr>
              <a:t>2. Very long distance to the water source also necessitates water provision in the apiary.</a:t>
            </a:r>
          </a:p>
          <a:p>
            <a:pPr marL="0" indent="0">
              <a:buNone/>
            </a:pPr>
            <a:r>
              <a:rPr lang="en-US" sz="3200" dirty="0" smtClean="0">
                <a:solidFill>
                  <a:srgbClr val="7030A0"/>
                </a:solidFill>
              </a:rPr>
              <a:t>3. Insufficient forage plants to provide adequate nectar and pollen. The prepares a pollen and nectar substitutes to the bees. </a:t>
            </a:r>
          </a:p>
          <a:p>
            <a:pPr marL="0" indent="0">
              <a:buNone/>
            </a:pPr>
            <a:r>
              <a:rPr lang="en-US" sz="3200" dirty="0" smtClean="0">
                <a:solidFill>
                  <a:srgbClr val="7030A0"/>
                </a:solidFill>
              </a:rPr>
              <a:t>4. When the colonies are small, </a:t>
            </a:r>
            <a:r>
              <a:rPr lang="en-US" sz="3200" dirty="0" err="1" smtClean="0">
                <a:solidFill>
                  <a:srgbClr val="7030A0"/>
                </a:solidFill>
              </a:rPr>
              <a:t>e.g</a:t>
            </a:r>
            <a:r>
              <a:rPr lang="en-US" sz="3200" dirty="0" smtClean="0">
                <a:solidFill>
                  <a:srgbClr val="7030A0"/>
                </a:solidFill>
              </a:rPr>
              <a:t>, soon after swarming, colonization has just taken place, etc.</a:t>
            </a:r>
            <a:endParaRPr lang="en-US" sz="3200" dirty="0">
              <a:solidFill>
                <a:srgbClr val="7030A0"/>
              </a:solidFill>
            </a:endParaRPr>
          </a:p>
        </p:txBody>
      </p:sp>
    </p:spTree>
    <p:extLst>
      <p:ext uri="{BB962C8B-B14F-4D97-AF65-F5344CB8AC3E}">
        <p14:creationId xmlns:p14="http://schemas.microsoft.com/office/powerpoint/2010/main" val="8856247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1482"/>
            <a:ext cx="9931651" cy="823866"/>
          </a:xfrm>
        </p:spPr>
        <p:txBody>
          <a:bodyPr>
            <a:noAutofit/>
          </a:bodyPr>
          <a:lstStyle/>
          <a:p>
            <a:r>
              <a:rPr lang="en-US" sz="4400" b="1" dirty="0" smtClean="0"/>
              <a:t>Types of sugar feeders in apiculture</a:t>
            </a:r>
            <a:endParaRPr lang="en-US" sz="4400" b="1" dirty="0"/>
          </a:p>
        </p:txBody>
      </p:sp>
      <p:sp>
        <p:nvSpPr>
          <p:cNvPr id="3" name="Content Placeholder 2"/>
          <p:cNvSpPr>
            <a:spLocks noGrp="1"/>
          </p:cNvSpPr>
          <p:nvPr>
            <p:ph idx="1"/>
          </p:nvPr>
        </p:nvSpPr>
        <p:spPr>
          <a:xfrm>
            <a:off x="153909" y="1032095"/>
            <a:ext cx="10773624" cy="5825905"/>
          </a:xfrm>
        </p:spPr>
        <p:txBody>
          <a:bodyPr>
            <a:noAutofit/>
          </a:bodyPr>
          <a:lstStyle/>
          <a:p>
            <a:pPr marL="0" marR="50800" indent="0">
              <a:lnSpc>
                <a:spcPct val="110000"/>
              </a:lnSpc>
              <a:buNone/>
            </a:pPr>
            <a:r>
              <a:rPr lang="en-US" sz="3200" b="1" dirty="0" smtClean="0">
                <a:solidFill>
                  <a:srgbClr val="7030A0"/>
                </a:solidFill>
                <a:latin typeface="Arial" panose="020B0604020202020204" pitchFamily="34" charset="0"/>
                <a:ea typeface="Arial" panose="020B0604020202020204" pitchFamily="34" charset="0"/>
                <a:cs typeface="Arial" panose="020B0604020202020204" pitchFamily="34" charset="0"/>
              </a:rPr>
              <a:t>a) Hive-top feeders: </a:t>
            </a:r>
          </a:p>
          <a:p>
            <a:pPr marL="0" marR="50800" indent="0">
              <a:lnSpc>
                <a:spcPct val="110000"/>
              </a:lnSpc>
              <a:buNone/>
            </a:pPr>
            <a:r>
              <a:rPr lang="en-US" sz="3200" dirty="0" smtClean="0">
                <a:solidFill>
                  <a:srgbClr val="7030A0"/>
                </a:solidFill>
                <a:latin typeface="Arial" panose="020B0604020202020204" pitchFamily="34" charset="0"/>
                <a:ea typeface="Arial" panose="020B0604020202020204" pitchFamily="34" charset="0"/>
                <a:cs typeface="Arial" panose="020B0604020202020204" pitchFamily="34" charset="0"/>
              </a:rPr>
              <a:t>These </a:t>
            </a:r>
            <a:r>
              <a:rPr lang="en-US" sz="3200" dirty="0">
                <a:solidFill>
                  <a:srgbClr val="7030A0"/>
                </a:solidFill>
                <a:latin typeface="Arial" panose="020B0604020202020204" pitchFamily="34" charset="0"/>
                <a:ea typeface="Arial" panose="020B0604020202020204" pitchFamily="34" charset="0"/>
                <a:cs typeface="Arial" panose="020B0604020202020204" pitchFamily="34" charset="0"/>
              </a:rPr>
              <a:t>are very practical when feeding in any season. The colony does not need to leave the hive for feeding and this is especially helpful during unfavorable weather conditions. </a:t>
            </a:r>
            <a:endParaRPr lang="en-US" sz="3200" dirty="0" smtClean="0">
              <a:solidFill>
                <a:srgbClr val="7030A0"/>
              </a:solidFill>
              <a:latin typeface="Arial" panose="020B0604020202020204" pitchFamily="34" charset="0"/>
              <a:ea typeface="Arial" panose="020B0604020202020204" pitchFamily="34" charset="0"/>
              <a:cs typeface="Arial" panose="020B0604020202020204" pitchFamily="34" charset="0"/>
            </a:endParaRPr>
          </a:p>
          <a:p>
            <a:pPr marL="0" marR="50800" indent="0">
              <a:lnSpc>
                <a:spcPct val="110000"/>
              </a:lnSpc>
              <a:buNone/>
            </a:pPr>
            <a:r>
              <a:rPr lang="en-US" sz="3200" dirty="0" smtClean="0">
                <a:solidFill>
                  <a:srgbClr val="7030A0"/>
                </a:solidFill>
                <a:latin typeface="Arial" panose="020B0604020202020204" pitchFamily="34" charset="0"/>
                <a:ea typeface="Arial" panose="020B0604020202020204" pitchFamily="34" charset="0"/>
                <a:cs typeface="Arial" panose="020B0604020202020204" pitchFamily="34" charset="0"/>
              </a:rPr>
              <a:t>The </a:t>
            </a:r>
            <a:r>
              <a:rPr lang="en-US" sz="3200" dirty="0">
                <a:solidFill>
                  <a:srgbClr val="7030A0"/>
                </a:solidFill>
                <a:latin typeface="Arial" panose="020B0604020202020204" pitchFamily="34" charset="0"/>
                <a:ea typeface="Arial" panose="020B0604020202020204" pitchFamily="34" charset="0"/>
                <a:cs typeface="Arial" panose="020B0604020202020204" pitchFamily="34" charset="0"/>
              </a:rPr>
              <a:t>feeders can be replaced or refilled without encouraging robbing or opening the hive</a:t>
            </a:r>
            <a:r>
              <a:rPr lang="en-US" sz="3200" dirty="0" smtClean="0">
                <a:solidFill>
                  <a:srgbClr val="7030A0"/>
                </a:solidFill>
                <a:latin typeface="Arial" panose="020B0604020202020204" pitchFamily="34" charset="0"/>
                <a:ea typeface="Arial" panose="020B0604020202020204" pitchFamily="34" charset="0"/>
                <a:cs typeface="Arial" panose="020B0604020202020204" pitchFamily="34" charset="0"/>
              </a:rPr>
              <a:t>.</a:t>
            </a:r>
          </a:p>
          <a:p>
            <a:pPr marL="0" marR="50800" indent="0">
              <a:lnSpc>
                <a:spcPct val="110000"/>
              </a:lnSpc>
              <a:buNone/>
            </a:pPr>
            <a:r>
              <a:rPr lang="en-US" sz="3200" dirty="0" smtClean="0">
                <a:solidFill>
                  <a:srgbClr val="7030A0"/>
                </a:solidFill>
                <a:latin typeface="Arial" panose="020B0604020202020204" pitchFamily="34" charset="0"/>
                <a:ea typeface="Arial" panose="020B0604020202020204" pitchFamily="34" charset="0"/>
                <a:cs typeface="Arial" panose="020B0604020202020204" pitchFamily="34" charset="0"/>
              </a:rPr>
              <a:t> This </a:t>
            </a:r>
            <a:r>
              <a:rPr lang="en-US" sz="3200" dirty="0">
                <a:solidFill>
                  <a:srgbClr val="7030A0"/>
                </a:solidFill>
                <a:latin typeface="Arial" panose="020B0604020202020204" pitchFamily="34" charset="0"/>
                <a:ea typeface="Arial" panose="020B0604020202020204" pitchFamily="34" charset="0"/>
                <a:cs typeface="Arial" panose="020B0604020202020204" pitchFamily="34" charset="0"/>
              </a:rPr>
              <a:t>style of feeder can be used to stimulate brood production in the colonies.</a:t>
            </a:r>
            <a:endParaRPr lang="en-US" sz="3200" dirty="0">
              <a:solidFill>
                <a:srgbClr val="7030A0"/>
              </a:solidFill>
              <a:latin typeface="Calibri" panose="020F0502020204030204" pitchFamily="34" charset="0"/>
              <a:ea typeface="Calibri" panose="020F0502020204030204" pitchFamily="34" charset="0"/>
              <a:cs typeface="Arial" panose="020B0604020202020204" pitchFamily="34" charset="0"/>
            </a:endParaRPr>
          </a:p>
          <a:p>
            <a:pPr marL="0" indent="0">
              <a:lnSpc>
                <a:spcPts val="910"/>
              </a:lnSpc>
              <a:buNone/>
            </a:pPr>
            <a:r>
              <a:rPr lang="en-US" sz="3200" dirty="0">
                <a:latin typeface="Times New Roman" panose="02020603050405020304" pitchFamily="18" charset="0"/>
                <a:ea typeface="Times New Roman" panose="02020603050405020304" pitchFamily="18" charset="0"/>
                <a:cs typeface="Arial" panose="020B0604020202020204" pitchFamily="34" charset="0"/>
              </a:rPr>
              <a:t> </a:t>
            </a:r>
            <a:endParaRPr lang="en-US" sz="3200" dirty="0" smtClean="0">
              <a:latin typeface="Calibri" panose="020F0502020204030204" pitchFamily="34" charset="0"/>
              <a:ea typeface="Times New Roman" panose="02020603050405020304" pitchFamily="18" charset="0"/>
              <a:cs typeface="Arial" panose="020B0604020202020204" pitchFamily="34" charset="0"/>
            </a:endParaRPr>
          </a:p>
          <a:p>
            <a:endParaRPr lang="en-US" sz="3200" dirty="0"/>
          </a:p>
        </p:txBody>
      </p:sp>
    </p:spTree>
    <p:extLst>
      <p:ext uri="{BB962C8B-B14F-4D97-AF65-F5344CB8AC3E}">
        <p14:creationId xmlns:p14="http://schemas.microsoft.com/office/powerpoint/2010/main" val="2301575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192" y="90535"/>
            <a:ext cx="8902810" cy="1285592"/>
          </a:xfrm>
        </p:spPr>
        <p:txBody>
          <a:bodyPr>
            <a:normAutofit fontScale="90000"/>
          </a:bodyPr>
          <a:lstStyle/>
          <a:p>
            <a:r>
              <a:rPr lang="en-US" sz="4400" b="1" dirty="0">
                <a:solidFill>
                  <a:srgbClr val="90C226"/>
                </a:solidFill>
              </a:rPr>
              <a:t>Types of sugar feeders in </a:t>
            </a:r>
            <a:r>
              <a:rPr lang="en-US" sz="4400" b="1" dirty="0" smtClean="0">
                <a:solidFill>
                  <a:srgbClr val="90C226"/>
                </a:solidFill>
              </a:rPr>
              <a:t>apiculture continue ………</a:t>
            </a:r>
            <a:endParaRPr lang="en-US" dirty="0"/>
          </a:p>
        </p:txBody>
      </p:sp>
      <p:sp>
        <p:nvSpPr>
          <p:cNvPr id="3" name="Content Placeholder 2"/>
          <p:cNvSpPr>
            <a:spLocks noGrp="1"/>
          </p:cNvSpPr>
          <p:nvPr>
            <p:ph idx="1"/>
          </p:nvPr>
        </p:nvSpPr>
        <p:spPr>
          <a:xfrm>
            <a:off x="235390" y="1530036"/>
            <a:ext cx="9759636" cy="4635374"/>
          </a:xfrm>
        </p:spPr>
        <p:txBody>
          <a:bodyPr>
            <a:normAutofit/>
          </a:bodyPr>
          <a:lstStyle/>
          <a:p>
            <a:pPr marL="0" lvl="0" indent="0">
              <a:lnSpc>
                <a:spcPts val="910"/>
              </a:lnSpc>
              <a:buClr>
                <a:srgbClr val="90C226"/>
              </a:buClr>
              <a:buNone/>
            </a:pPr>
            <a:endParaRPr lang="en-US" sz="3200" dirty="0" smtClean="0">
              <a:solidFill>
                <a:prstClr val="black">
                  <a:lumMod val="75000"/>
                  <a:lumOff val="25000"/>
                </a:prstClr>
              </a:solidFill>
              <a:latin typeface="Calibri" panose="020F0502020204030204" pitchFamily="34" charset="0"/>
              <a:ea typeface="Calibri" panose="020F0502020204030204" pitchFamily="34" charset="0"/>
              <a:cs typeface="Arial" panose="020B0604020202020204" pitchFamily="34" charset="0"/>
            </a:endParaRPr>
          </a:p>
          <a:p>
            <a:pPr marL="0" marR="88900" indent="0">
              <a:lnSpc>
                <a:spcPct val="115000"/>
              </a:lnSpc>
              <a:buNone/>
            </a:pPr>
            <a:r>
              <a:rPr lang="en-US" sz="3200" b="1" dirty="0" smtClean="0">
                <a:solidFill>
                  <a:srgbClr val="7030A0"/>
                </a:solidFill>
                <a:latin typeface="Calibri" panose="020F0502020204030204" pitchFamily="34" charset="0"/>
                <a:ea typeface="Arial" panose="020B0604020202020204" pitchFamily="34" charset="0"/>
                <a:cs typeface="Arial" panose="020B0604020202020204" pitchFamily="34" charset="0"/>
              </a:rPr>
              <a:t>b) </a:t>
            </a:r>
            <a:r>
              <a:rPr lang="en-US" sz="3200" b="1" dirty="0">
                <a:solidFill>
                  <a:srgbClr val="7030A0"/>
                </a:solidFill>
                <a:latin typeface="Arial" panose="020B0604020202020204" pitchFamily="34" charset="0"/>
                <a:ea typeface="Arial" panose="020B0604020202020204" pitchFamily="34" charset="0"/>
                <a:cs typeface="Arial" panose="020B0604020202020204" pitchFamily="34" charset="0"/>
              </a:rPr>
              <a:t>I</a:t>
            </a:r>
            <a:r>
              <a:rPr lang="en-US" sz="3200" b="1" dirty="0" smtClean="0">
                <a:solidFill>
                  <a:srgbClr val="7030A0"/>
                </a:solidFill>
                <a:latin typeface="Arial" panose="020B0604020202020204" pitchFamily="34" charset="0"/>
                <a:ea typeface="Arial" panose="020B0604020202020204" pitchFamily="34" charset="0"/>
                <a:cs typeface="Arial" panose="020B0604020202020204" pitchFamily="34" charset="0"/>
              </a:rPr>
              <a:t>n-hive frame (or division board) feeders: </a:t>
            </a:r>
          </a:p>
          <a:p>
            <a:pPr marL="0" marR="88900" indent="0">
              <a:lnSpc>
                <a:spcPct val="115000"/>
              </a:lnSpc>
              <a:buNone/>
            </a:pPr>
            <a:r>
              <a:rPr lang="en-US" sz="3200" dirty="0" smtClean="0">
                <a:solidFill>
                  <a:srgbClr val="7030A0"/>
                </a:solidFill>
                <a:latin typeface="Arial" panose="020B0604020202020204" pitchFamily="34" charset="0"/>
                <a:ea typeface="Arial" panose="020B0604020202020204" pitchFamily="34" charset="0"/>
                <a:cs typeface="Arial" panose="020B0604020202020204" pitchFamily="34" charset="0"/>
              </a:rPr>
              <a:t>These </a:t>
            </a:r>
            <a:r>
              <a:rPr lang="en-US" sz="3200" dirty="0">
                <a:solidFill>
                  <a:srgbClr val="7030A0"/>
                </a:solidFill>
                <a:latin typeface="Arial" panose="020B0604020202020204" pitchFamily="34" charset="0"/>
                <a:ea typeface="Arial" panose="020B0604020202020204" pitchFamily="34" charset="0"/>
                <a:cs typeface="Arial" panose="020B0604020202020204" pitchFamily="34" charset="0"/>
              </a:rPr>
              <a:t>in-hive feeders are also practical for spring feeding as the bees do not need to leave the colony to access </a:t>
            </a:r>
            <a:r>
              <a:rPr lang="en-US" sz="3200" dirty="0" smtClean="0">
                <a:solidFill>
                  <a:srgbClr val="7030A0"/>
                </a:solidFill>
                <a:latin typeface="Arial" panose="020B0604020202020204" pitchFamily="34" charset="0"/>
                <a:ea typeface="Arial" panose="020B0604020202020204" pitchFamily="34" charset="0"/>
                <a:cs typeface="Arial" panose="020B0604020202020204" pitchFamily="34" charset="0"/>
              </a:rPr>
              <a:t>feed (Johnson, 2020). </a:t>
            </a:r>
            <a:endParaRPr lang="en-US" sz="3200" dirty="0" smtClean="0">
              <a:solidFill>
                <a:srgbClr val="7030A0"/>
              </a:solidFill>
              <a:latin typeface="Arial" panose="020B0604020202020204" pitchFamily="34" charset="0"/>
              <a:ea typeface="Arial" panose="020B0604020202020204" pitchFamily="34" charset="0"/>
              <a:cs typeface="Arial" panose="020B0604020202020204" pitchFamily="34" charset="0"/>
            </a:endParaRPr>
          </a:p>
          <a:p>
            <a:pPr marL="0" marR="88900" indent="0">
              <a:lnSpc>
                <a:spcPct val="115000"/>
              </a:lnSpc>
              <a:buNone/>
            </a:pPr>
            <a:r>
              <a:rPr lang="en-US" sz="3200" dirty="0" smtClean="0">
                <a:solidFill>
                  <a:srgbClr val="7030A0"/>
                </a:solidFill>
                <a:latin typeface="Arial" panose="020B0604020202020204" pitchFamily="34" charset="0"/>
                <a:ea typeface="Arial" panose="020B0604020202020204" pitchFamily="34" charset="0"/>
                <a:cs typeface="Arial" panose="020B0604020202020204" pitchFamily="34" charset="0"/>
              </a:rPr>
              <a:t>However</a:t>
            </a:r>
            <a:r>
              <a:rPr lang="en-US" sz="3200" dirty="0">
                <a:solidFill>
                  <a:srgbClr val="7030A0"/>
                </a:solidFill>
                <a:latin typeface="Arial" panose="020B0604020202020204" pitchFamily="34" charset="0"/>
                <a:ea typeface="Arial" panose="020B0604020202020204" pitchFamily="34" charset="0"/>
                <a:cs typeface="Arial" panose="020B0604020202020204" pitchFamily="34" charset="0"/>
              </a:rPr>
              <a:t>, the hive has to be opened to refill these feeders. Not a recommended method to feed in winter.</a:t>
            </a:r>
            <a:endParaRPr lang="en-US" sz="3200" dirty="0">
              <a:solidFill>
                <a:srgbClr val="7030A0"/>
              </a:solidFill>
              <a:latin typeface="Calibri" panose="020F0502020204030204" pitchFamily="34" charset="0"/>
              <a:ea typeface="Calibri" panose="020F0502020204030204" pitchFamily="34" charset="0"/>
              <a:cs typeface="Arial" panose="020B0604020202020204" pitchFamily="34" charset="0"/>
            </a:endParaRPr>
          </a:p>
          <a:p>
            <a:pPr marL="0" lvl="0" indent="0">
              <a:lnSpc>
                <a:spcPts val="910"/>
              </a:lnSpc>
              <a:buClr>
                <a:srgbClr val="90C226"/>
              </a:buClr>
              <a:buNone/>
            </a:pPr>
            <a:endParaRPr lang="en-US" sz="3200" dirty="0">
              <a:solidFill>
                <a:srgbClr val="7030A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855300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3375"/>
            <a:ext cx="8596668" cy="1403286"/>
          </a:xfrm>
        </p:spPr>
        <p:txBody>
          <a:bodyPr>
            <a:noAutofit/>
          </a:bodyPr>
          <a:lstStyle/>
          <a:p>
            <a:r>
              <a:rPr lang="en-US" sz="4400" b="1" dirty="0">
                <a:solidFill>
                  <a:srgbClr val="90C226"/>
                </a:solidFill>
              </a:rPr>
              <a:t>Types of sugar feeders in apiculture continue ………</a:t>
            </a:r>
            <a:endParaRPr lang="en-US" sz="4400" dirty="0"/>
          </a:p>
        </p:txBody>
      </p:sp>
      <p:sp>
        <p:nvSpPr>
          <p:cNvPr id="3" name="Content Placeholder 2"/>
          <p:cNvSpPr>
            <a:spLocks noGrp="1"/>
          </p:cNvSpPr>
          <p:nvPr>
            <p:ph idx="1"/>
          </p:nvPr>
        </p:nvSpPr>
        <p:spPr>
          <a:xfrm>
            <a:off x="81482" y="1584356"/>
            <a:ext cx="10320950" cy="5178583"/>
          </a:xfrm>
        </p:spPr>
        <p:txBody>
          <a:bodyPr>
            <a:normAutofit fontScale="25000" lnSpcReduction="20000"/>
          </a:bodyPr>
          <a:lstStyle/>
          <a:p>
            <a:pPr marL="0" indent="0">
              <a:lnSpc>
                <a:spcPct val="115000"/>
              </a:lnSpc>
              <a:buNone/>
            </a:pPr>
            <a:r>
              <a:rPr lang="en-US" sz="11200" b="1" dirty="0">
                <a:solidFill>
                  <a:srgbClr val="7030A0"/>
                </a:solidFill>
                <a:latin typeface="Arial" panose="020B0604020202020204" pitchFamily="34" charset="0"/>
                <a:ea typeface="Arial" panose="020B0604020202020204" pitchFamily="34" charset="0"/>
                <a:cs typeface="Arial" panose="020B0604020202020204" pitchFamily="34" charset="0"/>
              </a:rPr>
              <a:t>c</a:t>
            </a:r>
            <a:r>
              <a:rPr lang="en-US" sz="11200" b="1" dirty="0" smtClean="0">
                <a:solidFill>
                  <a:srgbClr val="7030A0"/>
                </a:solidFill>
                <a:latin typeface="Arial" panose="020B0604020202020204" pitchFamily="34" charset="0"/>
                <a:ea typeface="Arial" panose="020B0604020202020204" pitchFamily="34" charset="0"/>
                <a:cs typeface="Arial" panose="020B0604020202020204" pitchFamily="34" charset="0"/>
              </a:rPr>
              <a:t>) Plastic re-sealable bags (sliders or zippers): </a:t>
            </a:r>
          </a:p>
          <a:p>
            <a:pPr>
              <a:lnSpc>
                <a:spcPct val="115000"/>
              </a:lnSpc>
            </a:pPr>
            <a:r>
              <a:rPr lang="en-US" sz="11200" dirty="0" smtClean="0">
                <a:latin typeface="Arial" panose="020B0604020202020204" pitchFamily="34" charset="0"/>
                <a:ea typeface="Arial" panose="020B0604020202020204" pitchFamily="34" charset="0"/>
                <a:cs typeface="Arial" panose="020B0604020202020204" pitchFamily="34" charset="0"/>
              </a:rPr>
              <a:t>Plastic </a:t>
            </a:r>
            <a:r>
              <a:rPr lang="en-US" sz="11200" dirty="0">
                <a:latin typeface="Arial" panose="020B0604020202020204" pitchFamily="34" charset="0"/>
                <a:ea typeface="Arial" panose="020B0604020202020204" pitchFamily="34" charset="0"/>
                <a:cs typeface="Arial" panose="020B0604020202020204" pitchFamily="34" charset="0"/>
              </a:rPr>
              <a:t>bags are filled with sugar syrup and holes are cut on the top of the bag to allow the honey bees to drink. However, if holes are cut at the bottom of the bag, the syrup will drip. Even though economical, these have to be replaced/refilled often and placed over the frames inside the </a:t>
            </a:r>
            <a:r>
              <a:rPr lang="en-US" sz="11200" dirty="0" smtClean="0">
                <a:latin typeface="Arial" panose="020B0604020202020204" pitchFamily="34" charset="0"/>
                <a:ea typeface="Arial" panose="020B0604020202020204" pitchFamily="34" charset="0"/>
                <a:cs typeface="Arial" panose="020B0604020202020204" pitchFamily="34" charset="0"/>
              </a:rPr>
              <a:t>hive.</a:t>
            </a:r>
          </a:p>
          <a:p>
            <a:pPr marL="0" indent="0">
              <a:lnSpc>
                <a:spcPct val="115000"/>
              </a:lnSpc>
              <a:buNone/>
            </a:pPr>
            <a:endParaRPr lang="en-US" sz="11200" dirty="0" smtClean="0">
              <a:latin typeface="Calibri" panose="020F0502020204030204" pitchFamily="34" charset="0"/>
              <a:ea typeface="Arial" panose="020B0604020202020204" pitchFamily="34" charset="0"/>
              <a:cs typeface="Arial" panose="020B0604020202020204" pitchFamily="34" charset="0"/>
            </a:endParaRPr>
          </a:p>
          <a:p>
            <a:pPr>
              <a:lnSpc>
                <a:spcPct val="115000"/>
              </a:lnSpc>
            </a:pPr>
            <a:r>
              <a:rPr lang="en-US" sz="11200" dirty="0" smtClean="0">
                <a:latin typeface="Arial" panose="020B0604020202020204" pitchFamily="34" charset="0"/>
                <a:ea typeface="Arial" panose="020B0604020202020204" pitchFamily="34" charset="0"/>
                <a:cs typeface="Arial" panose="020B0604020202020204" pitchFamily="34" charset="0"/>
              </a:rPr>
              <a:t>Even </a:t>
            </a:r>
            <a:r>
              <a:rPr lang="en-US" sz="11200" dirty="0">
                <a:latin typeface="Arial" panose="020B0604020202020204" pitchFamily="34" charset="0"/>
                <a:ea typeface="Arial" panose="020B0604020202020204" pitchFamily="34" charset="0"/>
                <a:cs typeface="Arial" panose="020B0604020202020204" pitchFamily="34" charset="0"/>
              </a:rPr>
              <a:t>though this may seem to be a good option for a few colonies in a close apiary or backyard, the beekeeper must also be careful about the bags leaking and the syrup spilling over the combs</a:t>
            </a:r>
            <a:r>
              <a:rPr lang="en-US" sz="11200" dirty="0" smtClean="0">
                <a:latin typeface="Arial" panose="020B0604020202020204" pitchFamily="34" charset="0"/>
                <a:ea typeface="Arial" panose="020B0604020202020204" pitchFamily="34" charset="0"/>
                <a:cs typeface="Arial" panose="020B0604020202020204" pitchFamily="34" charset="0"/>
              </a:rPr>
              <a:t>.</a:t>
            </a:r>
            <a:r>
              <a:rPr lang="en-US" sz="8600" dirty="0">
                <a:latin typeface="Arial" panose="020B0604020202020204" pitchFamily="34" charset="0"/>
                <a:ea typeface="Arial" panose="020B0604020202020204" pitchFamily="34" charset="0"/>
              </a:rPr>
              <a:t/>
            </a:r>
            <a:br>
              <a:rPr lang="en-US" sz="8600" dirty="0">
                <a:latin typeface="Arial" panose="020B0604020202020204" pitchFamily="34" charset="0"/>
                <a:ea typeface="Arial" panose="020B0604020202020204" pitchFamily="34" charset="0"/>
              </a:rPr>
            </a:br>
            <a:r>
              <a:rPr lang="en-US" sz="8600" dirty="0">
                <a:latin typeface="Times New Roman" panose="02020603050405020304" pitchFamily="18" charset="0"/>
                <a:ea typeface="Times New Roman" panose="02020603050405020304" pitchFamily="18" charset="0"/>
                <a:cs typeface="Arial" panose="020B0604020202020204" pitchFamily="34" charset="0"/>
              </a:rPr>
              <a:t> </a:t>
            </a:r>
            <a:endParaRPr lang="en-US" sz="8600"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6866390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17696"/>
            <a:ext cx="8596668" cy="1267484"/>
          </a:xfrm>
        </p:spPr>
        <p:txBody>
          <a:bodyPr>
            <a:normAutofit fontScale="90000"/>
          </a:bodyPr>
          <a:lstStyle/>
          <a:p>
            <a:r>
              <a:rPr lang="en-US" sz="4400" b="1" dirty="0">
                <a:solidFill>
                  <a:srgbClr val="90C226"/>
                </a:solidFill>
              </a:rPr>
              <a:t>Types of sugar feeders in apiculture continue ………</a:t>
            </a:r>
            <a:endParaRPr lang="en-US" dirty="0"/>
          </a:p>
        </p:txBody>
      </p:sp>
      <p:sp>
        <p:nvSpPr>
          <p:cNvPr id="3" name="Content Placeholder 2"/>
          <p:cNvSpPr>
            <a:spLocks noGrp="1"/>
          </p:cNvSpPr>
          <p:nvPr>
            <p:ph idx="1"/>
          </p:nvPr>
        </p:nvSpPr>
        <p:spPr>
          <a:xfrm>
            <a:off x="362139" y="1747319"/>
            <a:ext cx="8911863" cy="4517679"/>
          </a:xfrm>
        </p:spPr>
        <p:txBody>
          <a:bodyPr>
            <a:noAutofit/>
          </a:bodyPr>
          <a:lstStyle/>
          <a:p>
            <a:pPr marL="0" lvl="0" indent="0">
              <a:lnSpc>
                <a:spcPct val="108000"/>
              </a:lnSpc>
              <a:buClr>
                <a:srgbClr val="90C226"/>
              </a:buClr>
              <a:buNone/>
            </a:pPr>
            <a:r>
              <a:rPr lang="en-US" sz="3600" b="1" dirty="0" smtClean="0">
                <a:solidFill>
                  <a:srgbClr val="7030A0"/>
                </a:solidFill>
                <a:latin typeface="Arial" panose="020B0604020202020204" pitchFamily="34" charset="0"/>
                <a:ea typeface="Arial" panose="020B0604020202020204" pitchFamily="34" charset="0"/>
                <a:cs typeface="Arial" panose="020B0604020202020204" pitchFamily="34" charset="0"/>
              </a:rPr>
              <a:t>d) Boardman feeders: </a:t>
            </a:r>
          </a:p>
          <a:p>
            <a:pPr lvl="0">
              <a:lnSpc>
                <a:spcPct val="108000"/>
              </a:lnSpc>
              <a:buClr>
                <a:srgbClr val="90C226"/>
              </a:buClr>
            </a:pPr>
            <a:r>
              <a:rPr lang="en-US" sz="3600" dirty="0" smtClean="0">
                <a:solidFill>
                  <a:srgbClr val="7030A0"/>
                </a:solidFill>
                <a:latin typeface="Arial" panose="020B0604020202020204" pitchFamily="34" charset="0"/>
                <a:ea typeface="Arial" panose="020B0604020202020204" pitchFamily="34" charset="0"/>
                <a:cs typeface="Arial" panose="020B0604020202020204" pitchFamily="34" charset="0"/>
              </a:rPr>
              <a:t>Not </a:t>
            </a:r>
            <a:r>
              <a:rPr lang="en-US" sz="3600" dirty="0">
                <a:solidFill>
                  <a:srgbClr val="7030A0"/>
                </a:solidFill>
                <a:latin typeface="Arial" panose="020B0604020202020204" pitchFamily="34" charset="0"/>
                <a:ea typeface="Arial" panose="020B0604020202020204" pitchFamily="34" charset="0"/>
                <a:cs typeface="Arial" panose="020B0604020202020204" pitchFamily="34" charset="0"/>
              </a:rPr>
              <a:t>only do these feeders encourage robbing (as they are at the hive entrance), they also need to be refilled/replaced almost daily as they empty out quickly</a:t>
            </a:r>
            <a:r>
              <a:rPr lang="en-US" sz="3600" dirty="0" smtClean="0">
                <a:solidFill>
                  <a:srgbClr val="7030A0"/>
                </a:solidFill>
                <a:latin typeface="Arial" panose="020B0604020202020204" pitchFamily="34" charset="0"/>
                <a:ea typeface="Arial" panose="020B0604020202020204" pitchFamily="34" charset="0"/>
                <a:cs typeface="Arial" panose="020B0604020202020204" pitchFamily="34" charset="0"/>
              </a:rPr>
              <a:t>.</a:t>
            </a:r>
            <a:endParaRPr lang="en-US" sz="3600" dirty="0">
              <a:solidFill>
                <a:srgbClr val="7030A0"/>
              </a:solidFill>
              <a:latin typeface="Calibri" panose="020F0502020204030204" pitchFamily="34" charset="0"/>
              <a:ea typeface="Calibri" panose="020F0502020204030204" pitchFamily="34" charset="0"/>
              <a:cs typeface="Arial" panose="020B0604020202020204" pitchFamily="34" charset="0"/>
            </a:endParaRPr>
          </a:p>
          <a:p>
            <a:pPr marL="0" lvl="0" indent="0">
              <a:lnSpc>
                <a:spcPts val="920"/>
              </a:lnSpc>
              <a:buClr>
                <a:srgbClr val="90C226"/>
              </a:buClr>
              <a:buNone/>
            </a:pPr>
            <a:endParaRPr lang="en-US" sz="3600" dirty="0">
              <a:solidFill>
                <a:srgbClr val="7030A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122428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81482"/>
            <a:ext cx="8596668" cy="1303698"/>
          </a:xfrm>
        </p:spPr>
        <p:txBody>
          <a:bodyPr>
            <a:normAutofit fontScale="90000"/>
          </a:bodyPr>
          <a:lstStyle/>
          <a:p>
            <a:r>
              <a:rPr lang="en-US" sz="4400" b="1" dirty="0">
                <a:solidFill>
                  <a:srgbClr val="90C226"/>
                </a:solidFill>
              </a:rPr>
              <a:t>Types of sugar feeders in apiculture continue ………</a:t>
            </a:r>
            <a:endParaRPr lang="en-US" dirty="0"/>
          </a:p>
        </p:txBody>
      </p:sp>
      <p:sp>
        <p:nvSpPr>
          <p:cNvPr id="3" name="Content Placeholder 2"/>
          <p:cNvSpPr>
            <a:spLocks noGrp="1"/>
          </p:cNvSpPr>
          <p:nvPr>
            <p:ph idx="1"/>
          </p:nvPr>
        </p:nvSpPr>
        <p:spPr>
          <a:xfrm>
            <a:off x="108641" y="1502875"/>
            <a:ext cx="10302844" cy="5214796"/>
          </a:xfrm>
        </p:spPr>
        <p:txBody>
          <a:bodyPr>
            <a:noAutofit/>
          </a:bodyPr>
          <a:lstStyle/>
          <a:p>
            <a:pPr marL="0" marR="63500" lvl="0" indent="0">
              <a:lnSpc>
                <a:spcPct val="110000"/>
              </a:lnSpc>
              <a:buClr>
                <a:srgbClr val="90C226"/>
              </a:buClr>
              <a:buNone/>
            </a:pPr>
            <a:r>
              <a:rPr lang="en-US" sz="3200" b="1" dirty="0" smtClean="0">
                <a:solidFill>
                  <a:srgbClr val="7030A0"/>
                </a:solidFill>
                <a:latin typeface="Arial" panose="020B0604020202020204" pitchFamily="34" charset="0"/>
                <a:ea typeface="Arial" panose="020B0604020202020204" pitchFamily="34" charset="0"/>
                <a:cs typeface="Arial" panose="020B0604020202020204" pitchFamily="34" charset="0"/>
              </a:rPr>
              <a:t>e) Barrel feeders: </a:t>
            </a:r>
          </a:p>
          <a:p>
            <a:pPr marR="63500" lvl="0">
              <a:lnSpc>
                <a:spcPct val="110000"/>
              </a:lnSpc>
              <a:buClr>
                <a:srgbClr val="90C226"/>
              </a:buClr>
            </a:pPr>
            <a:r>
              <a:rPr lang="en-US" sz="3200" dirty="0" smtClean="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rPr>
              <a:t>Barrel </a:t>
            </a:r>
            <a:r>
              <a:rPr lang="en-US" sz="3200" dirty="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rPr>
              <a:t>feeding is a popular method of feeding large volumes of sugar syrup to honey bee colonies to prevent starvation, especially if apiary access is difficult. </a:t>
            </a:r>
            <a:endParaRPr lang="en-US" sz="3200" dirty="0" smtClean="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endParaRPr>
          </a:p>
          <a:p>
            <a:pPr marR="63500" lvl="0">
              <a:lnSpc>
                <a:spcPct val="110000"/>
              </a:lnSpc>
              <a:buClr>
                <a:srgbClr val="90C226"/>
              </a:buClr>
            </a:pPr>
            <a:endParaRPr lang="en-US" sz="3200" dirty="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endParaRPr>
          </a:p>
          <a:p>
            <a:pPr marR="63500" lvl="0">
              <a:lnSpc>
                <a:spcPct val="110000"/>
              </a:lnSpc>
              <a:buClr>
                <a:srgbClr val="90C226"/>
              </a:buClr>
            </a:pPr>
            <a:r>
              <a:rPr lang="en-US" sz="3200" dirty="0" smtClean="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rPr>
              <a:t>While </a:t>
            </a:r>
            <a:r>
              <a:rPr lang="en-US" sz="3200" dirty="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rPr>
              <a:t>barrel feeding can help put weight on a colony fast, the weaker colonies in the yard are likely to benefit the least. </a:t>
            </a:r>
            <a:endParaRPr lang="en-US" sz="3200" dirty="0"/>
          </a:p>
        </p:txBody>
      </p:sp>
    </p:spTree>
    <p:extLst>
      <p:ext uri="{BB962C8B-B14F-4D97-AF65-F5344CB8AC3E}">
        <p14:creationId xmlns:p14="http://schemas.microsoft.com/office/powerpoint/2010/main" val="20625214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08642"/>
            <a:ext cx="8596668" cy="1204110"/>
          </a:xfrm>
        </p:spPr>
        <p:txBody>
          <a:bodyPr>
            <a:normAutofit fontScale="90000"/>
          </a:bodyPr>
          <a:lstStyle/>
          <a:p>
            <a:r>
              <a:rPr lang="en-US" sz="4000" b="1" dirty="0">
                <a:solidFill>
                  <a:srgbClr val="90C226"/>
                </a:solidFill>
              </a:rPr>
              <a:t>Types of sugar feeders in apiculture continue ………</a:t>
            </a:r>
            <a:endParaRPr lang="en-US" b="1" dirty="0"/>
          </a:p>
        </p:txBody>
      </p:sp>
      <p:sp>
        <p:nvSpPr>
          <p:cNvPr id="3" name="Content Placeholder 2"/>
          <p:cNvSpPr>
            <a:spLocks noGrp="1"/>
          </p:cNvSpPr>
          <p:nvPr>
            <p:ph idx="1"/>
          </p:nvPr>
        </p:nvSpPr>
        <p:spPr>
          <a:xfrm>
            <a:off x="425513" y="1457609"/>
            <a:ext cx="9678154" cy="5287224"/>
          </a:xfrm>
        </p:spPr>
        <p:txBody>
          <a:bodyPr>
            <a:noAutofit/>
          </a:bodyPr>
          <a:lstStyle/>
          <a:p>
            <a:pPr marL="0" lvl="0" indent="0">
              <a:lnSpc>
                <a:spcPct val="110000"/>
              </a:lnSpc>
              <a:buClr>
                <a:srgbClr val="90C226"/>
              </a:buClr>
              <a:buNone/>
            </a:pPr>
            <a:r>
              <a:rPr lang="en-US" sz="3200" b="1" dirty="0" smtClean="0">
                <a:solidFill>
                  <a:srgbClr val="7030A0"/>
                </a:solidFill>
                <a:latin typeface="Arial" panose="020B0604020202020204" pitchFamily="34" charset="0"/>
                <a:ea typeface="Arial" panose="020B0604020202020204" pitchFamily="34" charset="0"/>
                <a:cs typeface="Arial" panose="020B0604020202020204" pitchFamily="34" charset="0"/>
              </a:rPr>
              <a:t>f) Granulated sugar, fondants and sugar candies: </a:t>
            </a:r>
          </a:p>
          <a:p>
            <a:pPr marL="0" lvl="0" indent="0">
              <a:lnSpc>
                <a:spcPct val="110000"/>
              </a:lnSpc>
              <a:buClr>
                <a:srgbClr val="90C226"/>
              </a:buClr>
              <a:buNone/>
            </a:pPr>
            <a:r>
              <a:rPr lang="en-US" sz="3200" dirty="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rPr>
              <a:t>H</a:t>
            </a:r>
            <a:r>
              <a:rPr lang="en-US" sz="3200" dirty="0" smtClean="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rPr>
              <a:t>oney </a:t>
            </a:r>
            <a:r>
              <a:rPr lang="en-US" sz="3200" dirty="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rPr>
              <a:t>bees will need water to moisten the dry sugar and, thus, fondant may be a preferred method for emergency winter feeding, especially for weaker colonies unable to forage for water. </a:t>
            </a:r>
            <a:endParaRPr lang="en-US" sz="3200" dirty="0" smtClean="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endParaRPr>
          </a:p>
          <a:p>
            <a:pPr marL="0" lvl="0" indent="0">
              <a:lnSpc>
                <a:spcPct val="110000"/>
              </a:lnSpc>
              <a:buClr>
                <a:srgbClr val="90C226"/>
              </a:buClr>
              <a:buNone/>
            </a:pPr>
            <a:r>
              <a:rPr lang="en-US" sz="3200" dirty="0" smtClean="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rPr>
              <a:t>Fondant </a:t>
            </a:r>
            <a:r>
              <a:rPr lang="en-US" sz="3200" dirty="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rPr>
              <a:t>is also placed inside the brood chamber and is more easily accessible by the worker honey bees. However the primary goal must always be to ensure the colony has enough food </a:t>
            </a:r>
            <a:r>
              <a:rPr lang="en-US" sz="3200" dirty="0" smtClean="0">
                <a:solidFill>
                  <a:prstClr val="black">
                    <a:lumMod val="75000"/>
                    <a:lumOff val="25000"/>
                  </a:prstClr>
                </a:solidFill>
                <a:latin typeface="Arial" panose="020B0604020202020204" pitchFamily="34" charset="0"/>
                <a:ea typeface="Arial" panose="020B0604020202020204" pitchFamily="34" charset="0"/>
                <a:cs typeface="Arial" panose="020B0604020202020204" pitchFamily="34" charset="0"/>
              </a:rPr>
              <a:t>reserves.</a:t>
            </a:r>
            <a:endParaRPr lang="en-US" sz="3200" dirty="0"/>
          </a:p>
        </p:txBody>
      </p:sp>
    </p:spTree>
    <p:extLst>
      <p:ext uri="{BB962C8B-B14F-4D97-AF65-F5344CB8AC3E}">
        <p14:creationId xmlns:p14="http://schemas.microsoft.com/office/powerpoint/2010/main" val="11413153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832919"/>
          </a:xfrm>
        </p:spPr>
        <p:txBody>
          <a:bodyPr/>
          <a:lstStyle/>
          <a:p>
            <a:r>
              <a:rPr lang="en-US" b="1" dirty="0" smtClean="0"/>
              <a:t>References</a:t>
            </a:r>
            <a:endParaRPr lang="en-US" b="1" dirty="0"/>
          </a:p>
        </p:txBody>
      </p:sp>
      <p:sp>
        <p:nvSpPr>
          <p:cNvPr id="3" name="Content Placeholder 2"/>
          <p:cNvSpPr>
            <a:spLocks noGrp="1"/>
          </p:cNvSpPr>
          <p:nvPr>
            <p:ph idx="1"/>
          </p:nvPr>
        </p:nvSpPr>
        <p:spPr>
          <a:xfrm>
            <a:off x="289711" y="1312752"/>
            <a:ext cx="9696261" cy="4182701"/>
          </a:xfrm>
        </p:spPr>
        <p:txBody>
          <a:bodyPr>
            <a:noAutofit/>
          </a:bodyPr>
          <a:lstStyle/>
          <a:p>
            <a:r>
              <a:rPr lang="en-US" sz="4000" dirty="0"/>
              <a:t>Johnson, L. R. (2020). </a:t>
            </a:r>
            <a:r>
              <a:rPr lang="en-US" sz="4000" i="1" dirty="0"/>
              <a:t>Effective feeding practices in apiculture: A guide to seasonal bee management</a:t>
            </a:r>
            <a:r>
              <a:rPr lang="en-US" sz="4000" dirty="0"/>
              <a:t>. Apiculture Science Journal, 45(3), 201-210. https://doi.org/10.1007/s13592-020-00820-1</a:t>
            </a:r>
            <a:endParaRPr lang="en-US" sz="4000" dirty="0"/>
          </a:p>
        </p:txBody>
      </p:sp>
    </p:spTree>
    <p:extLst>
      <p:ext uri="{BB962C8B-B14F-4D97-AF65-F5344CB8AC3E}">
        <p14:creationId xmlns:p14="http://schemas.microsoft.com/office/powerpoint/2010/main" val="41364693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62954" y="1765427"/>
            <a:ext cx="3992579" cy="1756372"/>
          </a:xfrm>
        </p:spPr>
        <p:txBody>
          <a:bodyPr/>
          <a:lstStyle/>
          <a:p>
            <a:pPr marL="0" indent="0">
              <a:buNone/>
            </a:pPr>
            <a:r>
              <a:rPr lang="en-US" sz="3600" dirty="0" smtClean="0"/>
              <a:t>END</a:t>
            </a:r>
          </a:p>
          <a:p>
            <a:pPr marL="0" indent="0">
              <a:buNone/>
            </a:pPr>
            <a:r>
              <a:rPr lang="en-US" sz="3600" dirty="0" smtClean="0"/>
              <a:t>Thank you.</a:t>
            </a:r>
          </a:p>
          <a:p>
            <a:pPr marL="0" indent="0">
              <a:buNone/>
            </a:pPr>
            <a:endParaRPr lang="en-US" dirty="0"/>
          </a:p>
        </p:txBody>
      </p:sp>
    </p:spTree>
    <p:extLst>
      <p:ext uri="{BB962C8B-B14F-4D97-AF65-F5344CB8AC3E}">
        <p14:creationId xmlns:p14="http://schemas.microsoft.com/office/powerpoint/2010/main" val="250559970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411</TotalTime>
  <Words>1292</Words>
  <Application>Microsoft Office PowerPoint</Application>
  <PresentationFormat>Widescreen</PresentationFormat>
  <Paragraphs>266</Paragraphs>
  <Slides>24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Arial</vt:lpstr>
      <vt:lpstr>Calibri</vt:lpstr>
      <vt:lpstr>Google Sans</vt:lpstr>
      <vt:lpstr>tahoma</vt:lpstr>
      <vt:lpstr>Times New Roman</vt:lpstr>
      <vt:lpstr>Trebuchet MS</vt:lpstr>
      <vt:lpstr>Wingdings 3</vt:lpstr>
      <vt:lpstr>Work Sans</vt:lpstr>
      <vt:lpstr>Facet</vt:lpstr>
      <vt:lpstr>PowerPoint Presentation</vt:lpstr>
      <vt:lpstr>FEEDING THE HONEY BEES</vt:lpstr>
      <vt:lpstr>Different types of feeds/nutrients required by the honey bees</vt:lpstr>
      <vt:lpstr>Sources of feeds for the bees</vt:lpstr>
      <vt:lpstr>What bees get from flora/plants continues …..</vt:lpstr>
      <vt:lpstr>List of plants from which honey bees collect nectar and pollen</vt:lpstr>
      <vt:lpstr>List of plants from which honey bees collect nectar and pollen</vt:lpstr>
      <vt:lpstr>List of plants from which honey bees collect nectar and pollen continue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Supplementary feeding in honey bees</vt:lpstr>
      <vt:lpstr>Types of sugar feeders in apiculture</vt:lpstr>
      <vt:lpstr>Types of sugar feeders in apiculture continue ………</vt:lpstr>
      <vt:lpstr>Types of sugar feeders in apiculture continue ………</vt:lpstr>
      <vt:lpstr>Types of sugar feeders in apiculture continue ………</vt:lpstr>
      <vt:lpstr>Types of sugar feeders in apiculture continue ………</vt:lpstr>
      <vt:lpstr>Types of sugar feeders in apiculture continue ………</vt:lpstr>
      <vt:lpstr>References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41</cp:revision>
  <dcterms:created xsi:type="dcterms:W3CDTF">2024-10-13T13:25:43Z</dcterms:created>
  <dcterms:modified xsi:type="dcterms:W3CDTF">2024-10-14T16:01:44Z</dcterms:modified>
</cp:coreProperties>
</file>