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9" roundtripDataSignature="AMtx7mgGUrR6KPDEH2hRkIbFqBfbfxaPR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customschemas.google.com/relationships/presentationmetadata" Target="meta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1pPr>
            <a:lvl2pPr indent="-228600" lvl="1" marL="9144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2pPr>
            <a:lvl3pPr indent="-228600" lvl="2" marL="13716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3pPr>
            <a:lvl4pPr indent="-228600" lvl="3" marL="18288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4pPr>
            <a:lvl5pPr indent="-228600" lvl="4" marL="22860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5pPr>
            <a:lvl6pPr indent="-228600" lvl="5" marL="27432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6pPr>
            <a:lvl7pPr indent="-228600" lvl="6" marL="32004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7pPr>
            <a:lvl8pPr indent="-228600" lvl="7" marL="36576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8pPr>
            <a:lvl9pPr indent="-228600" lvl="8" marL="41148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Malgun Gothic"/>
                <a:ea typeface="Malgun Gothic"/>
                <a:cs typeface="Malgun Gothic"/>
                <a:sym typeface="Malgun Gothic"/>
              </a:rPr>
              <a:t>‹#›</a:t>
            </a:fld>
            <a:endParaRPr b="0" i="0" sz="1200" u="none" cap="none" strike="noStrike">
              <a:solidFill>
                <a:schemeClr val="dk1"/>
              </a:solidFill>
              <a:latin typeface="Malgun Gothic"/>
              <a:ea typeface="Malgun Gothic"/>
              <a:cs typeface="Malgun Gothic"/>
              <a:sym typeface="Malgun Gothic"/>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2" name="Google Shape;39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6" name="Google Shape;41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슬라이드" type="title">
  <p:cSld name="TITLE">
    <p:spTree>
      <p:nvGrpSpPr>
        <p:cNvPr id="15" name="Shape 15"/>
        <p:cNvGrpSpPr/>
        <p:nvPr/>
      </p:nvGrpSpPr>
      <p:grpSpPr>
        <a:xfrm>
          <a:off x="0" y="0"/>
          <a:ext cx="0" cy="0"/>
          <a:chOff x="0" y="0"/>
          <a:chExt cx="0" cy="0"/>
        </a:xfrm>
      </p:grpSpPr>
      <p:sp>
        <p:nvSpPr>
          <p:cNvPr id="16" name="Google Shape;16;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Malgun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캡션 있는 콘텐츠" type="objTx">
  <p:cSld name="OBJECT_WITH_CAPTION_TEXT">
    <p:spTree>
      <p:nvGrpSpPr>
        <p:cNvPr id="21" name="Shape 21"/>
        <p:cNvGrpSpPr/>
        <p:nvPr/>
      </p:nvGrpSpPr>
      <p:grpSpPr>
        <a:xfrm>
          <a:off x="0" y="0"/>
          <a:ext cx="0" cy="0"/>
          <a:chOff x="0" y="0"/>
          <a:chExt cx="0" cy="0"/>
        </a:xfrm>
      </p:grpSpPr>
      <p:sp>
        <p:nvSpPr>
          <p:cNvPr id="22" name="Google Shape;22;p3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Malgun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4" name="Google Shape;24;p3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5" name="Google Shape;25;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및 내용" type="obj">
  <p:cSld name="OBJECT">
    <p:spTree>
      <p:nvGrpSpPr>
        <p:cNvPr id="28" name="Shape 28"/>
        <p:cNvGrpSpPr/>
        <p:nvPr/>
      </p:nvGrpSpPr>
      <p:grpSpPr>
        <a:xfrm>
          <a:off x="0" y="0"/>
          <a:ext cx="0" cy="0"/>
          <a:chOff x="0" y="0"/>
          <a:chExt cx="0" cy="0"/>
        </a:xfrm>
      </p:grpSpPr>
      <p:sp>
        <p:nvSpPr>
          <p:cNvPr id="29" name="Google Shape;29;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구역 머리글" type="secHead">
  <p:cSld name="SECTION_HEADER">
    <p:spTree>
      <p:nvGrpSpPr>
        <p:cNvPr id="34" name="Shape 34"/>
        <p:cNvGrpSpPr/>
        <p:nvPr/>
      </p:nvGrpSpPr>
      <p:grpSpPr>
        <a:xfrm>
          <a:off x="0" y="0"/>
          <a:ext cx="0" cy="0"/>
          <a:chOff x="0" y="0"/>
          <a:chExt cx="0" cy="0"/>
        </a:xfrm>
      </p:grpSpPr>
      <p:sp>
        <p:nvSpPr>
          <p:cNvPr id="35" name="Google Shape;35;p3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Malgun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3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 name="Google Shape;3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콘텐츠 2개" type="twoObj">
  <p:cSld name="TWO_OBJECTS">
    <p:spTree>
      <p:nvGrpSpPr>
        <p:cNvPr id="40" name="Shape 40"/>
        <p:cNvGrpSpPr/>
        <p:nvPr/>
      </p:nvGrpSpPr>
      <p:grpSpPr>
        <a:xfrm>
          <a:off x="0" y="0"/>
          <a:ext cx="0" cy="0"/>
          <a:chOff x="0" y="0"/>
          <a:chExt cx="0" cy="0"/>
        </a:xfrm>
      </p:grpSpPr>
      <p:sp>
        <p:nvSpPr>
          <p:cNvPr id="41" name="Google Shape;41;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비교" type="twoTxTwoObj">
  <p:cSld name="TWO_OBJECTS_WITH_TEXT">
    <p:spTree>
      <p:nvGrpSpPr>
        <p:cNvPr id="47" name="Shape 47"/>
        <p:cNvGrpSpPr/>
        <p:nvPr/>
      </p:nvGrpSpPr>
      <p:grpSpPr>
        <a:xfrm>
          <a:off x="0" y="0"/>
          <a:ext cx="0" cy="0"/>
          <a:chOff x="0" y="0"/>
          <a:chExt cx="0" cy="0"/>
        </a:xfrm>
      </p:grpSpPr>
      <p:sp>
        <p:nvSpPr>
          <p:cNvPr id="48" name="Google Shape;48;p4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4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 name="Google Shape;50;p4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4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4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만" type="titleOnly">
  <p:cSld name="TITLE_ONLY">
    <p:spTree>
      <p:nvGrpSpPr>
        <p:cNvPr id="56" name="Shape 56"/>
        <p:cNvGrpSpPr/>
        <p:nvPr/>
      </p:nvGrpSpPr>
      <p:grpSpPr>
        <a:xfrm>
          <a:off x="0" y="0"/>
          <a:ext cx="0" cy="0"/>
          <a:chOff x="0" y="0"/>
          <a:chExt cx="0" cy="0"/>
        </a:xfrm>
      </p:grpSpPr>
      <p:sp>
        <p:nvSpPr>
          <p:cNvPr id="57" name="Google Shape;57;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빈 화면" type="blank">
  <p:cSld name="BLANK">
    <p:spTree>
      <p:nvGrpSpPr>
        <p:cNvPr id="61" name="Shape 61"/>
        <p:cNvGrpSpPr/>
        <p:nvPr/>
      </p:nvGrpSpPr>
      <p:grpSpPr>
        <a:xfrm>
          <a:off x="0" y="0"/>
          <a:ext cx="0" cy="0"/>
          <a:chOff x="0" y="0"/>
          <a:chExt cx="0" cy="0"/>
        </a:xfrm>
      </p:grpSpPr>
      <p:sp>
        <p:nvSpPr>
          <p:cNvPr id="62" name="Google Shape;6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캡션 있는 그림" type="picTx">
  <p:cSld name="PICTURE_WITH_CAPTION_TEXT">
    <p:spTree>
      <p:nvGrpSpPr>
        <p:cNvPr id="65" name="Shape 65"/>
        <p:cNvGrpSpPr/>
        <p:nvPr/>
      </p:nvGrpSpPr>
      <p:grpSpPr>
        <a:xfrm>
          <a:off x="0" y="0"/>
          <a:ext cx="0" cy="0"/>
          <a:chOff x="0" y="0"/>
          <a:chExt cx="0" cy="0"/>
        </a:xfrm>
      </p:grpSpPr>
      <p:sp>
        <p:nvSpPr>
          <p:cNvPr id="66" name="Google Shape;66;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Malgun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3"/>
          <p:cNvSpPr/>
          <p:nvPr>
            <p:ph idx="2" type="pic"/>
          </p:nvPr>
        </p:nvSpPr>
        <p:spPr>
          <a:xfrm>
            <a:off x="5183188" y="987425"/>
            <a:ext cx="6172200" cy="4873625"/>
          </a:xfrm>
          <a:prstGeom prst="rect">
            <a:avLst/>
          </a:prstGeom>
          <a:noFill/>
          <a:ln>
            <a:noFill/>
          </a:ln>
        </p:spPr>
      </p:sp>
      <p:sp>
        <p:nvSpPr>
          <p:cNvPr id="68" name="Google Shape;68;p4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및 세로 텍스트" type="vertTx">
  <p:cSld name="VERTICAL_TEXT">
    <p:spTree>
      <p:nvGrpSpPr>
        <p:cNvPr id="72" name="Shape 72"/>
        <p:cNvGrpSpPr/>
        <p:nvPr/>
      </p:nvGrpSpPr>
      <p:grpSpPr>
        <a:xfrm>
          <a:off x="0" y="0"/>
          <a:ext cx="0" cy="0"/>
          <a:chOff x="0" y="0"/>
          <a:chExt cx="0" cy="0"/>
        </a:xfrm>
      </p:grpSpPr>
      <p:sp>
        <p:nvSpPr>
          <p:cNvPr id="73" name="Google Shape;73;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세로 제목 및 텍스트" type="vertTitleAndTx">
  <p:cSld name="VERTICAL_TITLE_AND_VERTICAL_TEXT">
    <p:spTree>
      <p:nvGrpSpPr>
        <p:cNvPr id="78" name="Shape 78"/>
        <p:cNvGrpSpPr/>
        <p:nvPr/>
      </p:nvGrpSpPr>
      <p:grpSpPr>
        <a:xfrm>
          <a:off x="0" y="0"/>
          <a:ext cx="0" cy="0"/>
          <a:chOff x="0" y="0"/>
          <a:chExt cx="0" cy="0"/>
        </a:xfrm>
      </p:grpSpPr>
      <p:sp>
        <p:nvSpPr>
          <p:cNvPr id="79" name="Google Shape;79;p4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슬라이드" type="title">
  <p:cSld name="TITLE">
    <p:spTree>
      <p:nvGrpSpPr>
        <p:cNvPr id="90" name="Shape 90"/>
        <p:cNvGrpSpPr/>
        <p:nvPr/>
      </p:nvGrpSpPr>
      <p:grpSpPr>
        <a:xfrm>
          <a:off x="0" y="0"/>
          <a:ext cx="0" cy="0"/>
          <a:chOff x="0" y="0"/>
          <a:chExt cx="0" cy="0"/>
        </a:xfrm>
      </p:grpSpPr>
      <p:sp>
        <p:nvSpPr>
          <p:cNvPr id="91" name="Google Shape;91;p4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Malgun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4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93" name="Google Shape;93;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및 내용" type="obj">
  <p:cSld name="OBJECT">
    <p:spTree>
      <p:nvGrpSpPr>
        <p:cNvPr id="96" name="Shape 96"/>
        <p:cNvGrpSpPr/>
        <p:nvPr/>
      </p:nvGrpSpPr>
      <p:grpSpPr>
        <a:xfrm>
          <a:off x="0" y="0"/>
          <a:ext cx="0" cy="0"/>
          <a:chOff x="0" y="0"/>
          <a:chExt cx="0" cy="0"/>
        </a:xfrm>
      </p:grpSpPr>
      <p:sp>
        <p:nvSpPr>
          <p:cNvPr id="97" name="Google Shape;97;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9" name="Google Shape;99;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구역 머리글" type="secHead">
  <p:cSld name="SECTION_HEADER">
    <p:spTree>
      <p:nvGrpSpPr>
        <p:cNvPr id="102" name="Shape 102"/>
        <p:cNvGrpSpPr/>
        <p:nvPr/>
      </p:nvGrpSpPr>
      <p:grpSpPr>
        <a:xfrm>
          <a:off x="0" y="0"/>
          <a:ext cx="0" cy="0"/>
          <a:chOff x="0" y="0"/>
          <a:chExt cx="0" cy="0"/>
        </a:xfrm>
      </p:grpSpPr>
      <p:sp>
        <p:nvSpPr>
          <p:cNvPr id="103" name="Google Shape;103;p4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Malgun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4" name="Google Shape;104;p4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05" name="Google Shape;105;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콘텐츠 2개" type="twoObj">
  <p:cSld name="TWO_OBJECTS">
    <p:spTree>
      <p:nvGrpSpPr>
        <p:cNvPr id="108" name="Shape 108"/>
        <p:cNvGrpSpPr/>
        <p:nvPr/>
      </p:nvGrpSpPr>
      <p:grpSpPr>
        <a:xfrm>
          <a:off x="0" y="0"/>
          <a:ext cx="0" cy="0"/>
          <a:chOff x="0" y="0"/>
          <a:chExt cx="0" cy="0"/>
        </a:xfrm>
      </p:grpSpPr>
      <p:sp>
        <p:nvSpPr>
          <p:cNvPr id="109" name="Google Shape;109;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5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1" name="Google Shape;111;p5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2" name="Google Shape;112;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비교" type="twoTxTwoObj">
  <p:cSld name="TWO_OBJECTS_WITH_TEXT">
    <p:spTree>
      <p:nvGrpSpPr>
        <p:cNvPr id="115" name="Shape 115"/>
        <p:cNvGrpSpPr/>
        <p:nvPr/>
      </p:nvGrpSpPr>
      <p:grpSpPr>
        <a:xfrm>
          <a:off x="0" y="0"/>
          <a:ext cx="0" cy="0"/>
          <a:chOff x="0" y="0"/>
          <a:chExt cx="0" cy="0"/>
        </a:xfrm>
      </p:grpSpPr>
      <p:sp>
        <p:nvSpPr>
          <p:cNvPr id="116" name="Google Shape;116;p5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5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8" name="Google Shape;118;p5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9" name="Google Shape;119;p5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0" name="Google Shape;120;p5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만" type="titleOnly">
  <p:cSld name="TITLE_ONLY">
    <p:spTree>
      <p:nvGrpSpPr>
        <p:cNvPr id="124" name="Shape 124"/>
        <p:cNvGrpSpPr/>
        <p:nvPr/>
      </p:nvGrpSpPr>
      <p:grpSpPr>
        <a:xfrm>
          <a:off x="0" y="0"/>
          <a:ext cx="0" cy="0"/>
          <a:chOff x="0" y="0"/>
          <a:chExt cx="0" cy="0"/>
        </a:xfrm>
      </p:grpSpPr>
      <p:sp>
        <p:nvSpPr>
          <p:cNvPr id="125" name="Google Shape;125;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6" name="Google Shape;126;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빈 화면" type="blank">
  <p:cSld name="BLANK">
    <p:spTree>
      <p:nvGrpSpPr>
        <p:cNvPr id="129" name="Shape 129"/>
        <p:cNvGrpSpPr/>
        <p:nvPr/>
      </p:nvGrpSpPr>
      <p:grpSpPr>
        <a:xfrm>
          <a:off x="0" y="0"/>
          <a:ext cx="0" cy="0"/>
          <a:chOff x="0" y="0"/>
          <a:chExt cx="0" cy="0"/>
        </a:xfrm>
      </p:grpSpPr>
      <p:sp>
        <p:nvSpPr>
          <p:cNvPr id="130" name="Google Shape;130;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캡션 있는 콘텐츠" type="objTx">
  <p:cSld name="OBJECT_WITH_CAPTION_TEXT">
    <p:spTree>
      <p:nvGrpSpPr>
        <p:cNvPr id="133" name="Shape 133"/>
        <p:cNvGrpSpPr/>
        <p:nvPr/>
      </p:nvGrpSpPr>
      <p:grpSpPr>
        <a:xfrm>
          <a:off x="0" y="0"/>
          <a:ext cx="0" cy="0"/>
          <a:chOff x="0" y="0"/>
          <a:chExt cx="0" cy="0"/>
        </a:xfrm>
      </p:grpSpPr>
      <p:sp>
        <p:nvSpPr>
          <p:cNvPr id="134" name="Google Shape;134;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Malgun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5" name="Google Shape;135;p5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36" name="Google Shape;136;p5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37" name="Google Shape;137;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캡션 있는 그림" type="picTx">
  <p:cSld name="PICTURE_WITH_CAPTION_TEXT">
    <p:spTree>
      <p:nvGrpSpPr>
        <p:cNvPr id="140" name="Shape 140"/>
        <p:cNvGrpSpPr/>
        <p:nvPr/>
      </p:nvGrpSpPr>
      <p:grpSpPr>
        <a:xfrm>
          <a:off x="0" y="0"/>
          <a:ext cx="0" cy="0"/>
          <a:chOff x="0" y="0"/>
          <a:chExt cx="0" cy="0"/>
        </a:xfrm>
      </p:grpSpPr>
      <p:sp>
        <p:nvSpPr>
          <p:cNvPr id="141" name="Google Shape;141;p5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Malgun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55"/>
          <p:cNvSpPr/>
          <p:nvPr>
            <p:ph idx="2" type="pic"/>
          </p:nvPr>
        </p:nvSpPr>
        <p:spPr>
          <a:xfrm>
            <a:off x="5183188" y="987425"/>
            <a:ext cx="6172200" cy="4873625"/>
          </a:xfrm>
          <a:prstGeom prst="rect">
            <a:avLst/>
          </a:prstGeom>
          <a:noFill/>
          <a:ln>
            <a:noFill/>
          </a:ln>
        </p:spPr>
      </p:sp>
      <p:sp>
        <p:nvSpPr>
          <p:cNvPr id="143" name="Google Shape;143;p5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4" name="Google Shape;144;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및 세로 텍스트" type="vertTx">
  <p:cSld name="VERTICAL_TEXT">
    <p:spTree>
      <p:nvGrpSpPr>
        <p:cNvPr id="147" name="Shape 147"/>
        <p:cNvGrpSpPr/>
        <p:nvPr/>
      </p:nvGrpSpPr>
      <p:grpSpPr>
        <a:xfrm>
          <a:off x="0" y="0"/>
          <a:ext cx="0" cy="0"/>
          <a:chOff x="0" y="0"/>
          <a:chExt cx="0" cy="0"/>
        </a:xfrm>
      </p:grpSpPr>
      <p:sp>
        <p:nvSpPr>
          <p:cNvPr id="148" name="Google Shape;148;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9" name="Google Shape;149;p5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0" name="Google Shape;150;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세로 제목 및 텍스트" type="vertTitleAndTx">
  <p:cSld name="VERTICAL_TITLE_AND_VERTICAL_TEXT">
    <p:spTree>
      <p:nvGrpSpPr>
        <p:cNvPr id="153" name="Shape 153"/>
        <p:cNvGrpSpPr/>
        <p:nvPr/>
      </p:nvGrpSpPr>
      <p:grpSpPr>
        <a:xfrm>
          <a:off x="0" y="0"/>
          <a:ext cx="0" cy="0"/>
          <a:chOff x="0" y="0"/>
          <a:chExt cx="0" cy="0"/>
        </a:xfrm>
      </p:grpSpPr>
      <p:sp>
        <p:nvSpPr>
          <p:cNvPr id="154" name="Google Shape;154;p5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5" name="Google Shape;155;p5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6" name="Google Shape;156;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2.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Malgun Gothic"/>
              <a:buNone/>
              <a:defRPr b="0" i="0" sz="4400" u="none" cap="none" strike="noStrike">
                <a:solidFill>
                  <a:schemeClr val="dk1"/>
                </a:solidFill>
                <a:latin typeface="Malgun Gothic"/>
                <a:ea typeface="Malgun Gothic"/>
                <a:cs typeface="Malgun Gothic"/>
                <a:sym typeface="Malgun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Malgun Gothic"/>
                <a:ea typeface="Malgun Gothic"/>
                <a:cs typeface="Malgun Gothic"/>
                <a:sym typeface="Malgun Gothic"/>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Malgun Gothic"/>
                <a:ea typeface="Malgun Gothic"/>
                <a:cs typeface="Malgun Gothic"/>
                <a:sym typeface="Malgun Gothic"/>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Malgun Gothic"/>
                <a:ea typeface="Malgun Gothic"/>
                <a:cs typeface="Malgun Gothic"/>
                <a:sym typeface="Malgun Gothic"/>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9pPr>
          </a:lstStyle>
          <a:p/>
        </p:txBody>
      </p:sp>
      <p:sp>
        <p:nvSpPr>
          <p:cNvPr id="12" name="Google Shape;1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3" name="Google Shape;1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4" name="Google Shape;1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Malgun Gothic"/>
                <a:ea typeface="Malgun Gothic"/>
                <a:cs typeface="Malgun Gothic"/>
                <a:sym typeface="Malgun Gothic"/>
              </a:defRPr>
            </a:lvl1pPr>
            <a:lvl2pPr indent="0" lvl="1" marL="0" marR="0" rtl="0" algn="r">
              <a:spcBef>
                <a:spcPts val="0"/>
              </a:spcBef>
              <a:buNone/>
              <a:defRPr b="0" i="0" sz="1200" u="none" cap="none" strike="noStrike">
                <a:solidFill>
                  <a:srgbClr val="888888"/>
                </a:solidFill>
                <a:latin typeface="Malgun Gothic"/>
                <a:ea typeface="Malgun Gothic"/>
                <a:cs typeface="Malgun Gothic"/>
                <a:sym typeface="Malgun Gothic"/>
              </a:defRPr>
            </a:lvl2pPr>
            <a:lvl3pPr indent="0" lvl="2" marL="0" marR="0" rtl="0" algn="r">
              <a:spcBef>
                <a:spcPts val="0"/>
              </a:spcBef>
              <a:buNone/>
              <a:defRPr b="0" i="0" sz="1200" u="none" cap="none" strike="noStrike">
                <a:solidFill>
                  <a:srgbClr val="888888"/>
                </a:solidFill>
                <a:latin typeface="Malgun Gothic"/>
                <a:ea typeface="Malgun Gothic"/>
                <a:cs typeface="Malgun Gothic"/>
                <a:sym typeface="Malgun Gothic"/>
              </a:defRPr>
            </a:lvl3pPr>
            <a:lvl4pPr indent="0" lvl="3" marL="0" marR="0" rtl="0" algn="r">
              <a:spcBef>
                <a:spcPts val="0"/>
              </a:spcBef>
              <a:buNone/>
              <a:defRPr b="0" i="0" sz="1200" u="none" cap="none" strike="noStrike">
                <a:solidFill>
                  <a:srgbClr val="888888"/>
                </a:solidFill>
                <a:latin typeface="Malgun Gothic"/>
                <a:ea typeface="Malgun Gothic"/>
                <a:cs typeface="Malgun Gothic"/>
                <a:sym typeface="Malgun Gothic"/>
              </a:defRPr>
            </a:lvl4pPr>
            <a:lvl5pPr indent="0" lvl="4" marL="0" marR="0" rtl="0" algn="r">
              <a:spcBef>
                <a:spcPts val="0"/>
              </a:spcBef>
              <a:buNone/>
              <a:defRPr b="0" i="0" sz="1200" u="none" cap="none" strike="noStrike">
                <a:solidFill>
                  <a:srgbClr val="888888"/>
                </a:solidFill>
                <a:latin typeface="Malgun Gothic"/>
                <a:ea typeface="Malgun Gothic"/>
                <a:cs typeface="Malgun Gothic"/>
                <a:sym typeface="Malgun Gothic"/>
              </a:defRPr>
            </a:lvl5pPr>
            <a:lvl6pPr indent="0" lvl="5" marL="0" marR="0" rtl="0" algn="r">
              <a:spcBef>
                <a:spcPts val="0"/>
              </a:spcBef>
              <a:buNone/>
              <a:defRPr b="0" i="0" sz="1200" u="none" cap="none" strike="noStrike">
                <a:solidFill>
                  <a:srgbClr val="888888"/>
                </a:solidFill>
                <a:latin typeface="Malgun Gothic"/>
                <a:ea typeface="Malgun Gothic"/>
                <a:cs typeface="Malgun Gothic"/>
                <a:sym typeface="Malgun Gothic"/>
              </a:defRPr>
            </a:lvl6pPr>
            <a:lvl7pPr indent="0" lvl="6" marL="0" marR="0" rtl="0" algn="r">
              <a:spcBef>
                <a:spcPts val="0"/>
              </a:spcBef>
              <a:buNone/>
              <a:defRPr b="0" i="0" sz="1200" u="none" cap="none" strike="noStrike">
                <a:solidFill>
                  <a:srgbClr val="888888"/>
                </a:solidFill>
                <a:latin typeface="Malgun Gothic"/>
                <a:ea typeface="Malgun Gothic"/>
                <a:cs typeface="Malgun Gothic"/>
                <a:sym typeface="Malgun Gothic"/>
              </a:defRPr>
            </a:lvl7pPr>
            <a:lvl8pPr indent="0" lvl="7" marL="0" marR="0" rtl="0" algn="r">
              <a:spcBef>
                <a:spcPts val="0"/>
              </a:spcBef>
              <a:buNone/>
              <a:defRPr b="0" i="0" sz="1200" u="none" cap="none" strike="noStrike">
                <a:solidFill>
                  <a:srgbClr val="888888"/>
                </a:solidFill>
                <a:latin typeface="Malgun Gothic"/>
                <a:ea typeface="Malgun Gothic"/>
                <a:cs typeface="Malgun Gothic"/>
                <a:sym typeface="Malgun Gothic"/>
              </a:defRPr>
            </a:lvl8pPr>
            <a:lvl9pPr indent="0" lvl="8" marL="0" marR="0" rtl="0" algn="r">
              <a:spcBef>
                <a:spcPts val="0"/>
              </a:spcBef>
              <a:buNone/>
              <a:defRPr b="0" i="0" sz="1200" u="none" cap="none" strike="noStrike">
                <a:solidFill>
                  <a:srgbClr val="888888"/>
                </a:solidFill>
                <a:latin typeface="Malgun Gothic"/>
                <a:ea typeface="Malgun Gothic"/>
                <a:cs typeface="Malgun Gothic"/>
                <a:sym typeface="Malgun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Malgun Gothic"/>
              <a:buNone/>
              <a:defRPr b="0" i="0" sz="4400" u="none" cap="none" strike="noStrike">
                <a:solidFill>
                  <a:schemeClr val="dk1"/>
                </a:solidFill>
                <a:latin typeface="Malgun Gothic"/>
                <a:ea typeface="Malgun Gothic"/>
                <a:cs typeface="Malgun Gothic"/>
                <a:sym typeface="Malgun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6" name="Google Shape;86;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Malgun Gothic"/>
                <a:ea typeface="Malgun Gothic"/>
                <a:cs typeface="Malgun Gothic"/>
                <a:sym typeface="Malgun Gothic"/>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Malgun Gothic"/>
                <a:ea typeface="Malgun Gothic"/>
                <a:cs typeface="Malgun Gothic"/>
                <a:sym typeface="Malgun Gothic"/>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Malgun Gothic"/>
                <a:ea typeface="Malgun Gothic"/>
                <a:cs typeface="Malgun Gothic"/>
                <a:sym typeface="Malgun Gothic"/>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9pPr>
          </a:lstStyle>
          <a:p/>
        </p:txBody>
      </p:sp>
      <p:sp>
        <p:nvSpPr>
          <p:cNvPr id="87" name="Google Shape;87;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88" name="Google Shape;88;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89" name="Google Shape;89;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Malgun Gothic"/>
                <a:ea typeface="Malgun Gothic"/>
                <a:cs typeface="Malgun Gothic"/>
                <a:sym typeface="Malgun Gothic"/>
              </a:defRPr>
            </a:lvl1pPr>
            <a:lvl2pPr indent="0" lvl="1" marL="0" marR="0" rtl="0" algn="r">
              <a:spcBef>
                <a:spcPts val="0"/>
              </a:spcBef>
              <a:buNone/>
              <a:defRPr b="0" i="0" sz="1200" u="none" cap="none" strike="noStrike">
                <a:solidFill>
                  <a:srgbClr val="888888"/>
                </a:solidFill>
                <a:latin typeface="Malgun Gothic"/>
                <a:ea typeface="Malgun Gothic"/>
                <a:cs typeface="Malgun Gothic"/>
                <a:sym typeface="Malgun Gothic"/>
              </a:defRPr>
            </a:lvl2pPr>
            <a:lvl3pPr indent="0" lvl="2" marL="0" marR="0" rtl="0" algn="r">
              <a:spcBef>
                <a:spcPts val="0"/>
              </a:spcBef>
              <a:buNone/>
              <a:defRPr b="0" i="0" sz="1200" u="none" cap="none" strike="noStrike">
                <a:solidFill>
                  <a:srgbClr val="888888"/>
                </a:solidFill>
                <a:latin typeface="Malgun Gothic"/>
                <a:ea typeface="Malgun Gothic"/>
                <a:cs typeface="Malgun Gothic"/>
                <a:sym typeface="Malgun Gothic"/>
              </a:defRPr>
            </a:lvl3pPr>
            <a:lvl4pPr indent="0" lvl="3" marL="0" marR="0" rtl="0" algn="r">
              <a:spcBef>
                <a:spcPts val="0"/>
              </a:spcBef>
              <a:buNone/>
              <a:defRPr b="0" i="0" sz="1200" u="none" cap="none" strike="noStrike">
                <a:solidFill>
                  <a:srgbClr val="888888"/>
                </a:solidFill>
                <a:latin typeface="Malgun Gothic"/>
                <a:ea typeface="Malgun Gothic"/>
                <a:cs typeface="Malgun Gothic"/>
                <a:sym typeface="Malgun Gothic"/>
              </a:defRPr>
            </a:lvl4pPr>
            <a:lvl5pPr indent="0" lvl="4" marL="0" marR="0" rtl="0" algn="r">
              <a:spcBef>
                <a:spcPts val="0"/>
              </a:spcBef>
              <a:buNone/>
              <a:defRPr b="0" i="0" sz="1200" u="none" cap="none" strike="noStrike">
                <a:solidFill>
                  <a:srgbClr val="888888"/>
                </a:solidFill>
                <a:latin typeface="Malgun Gothic"/>
                <a:ea typeface="Malgun Gothic"/>
                <a:cs typeface="Malgun Gothic"/>
                <a:sym typeface="Malgun Gothic"/>
              </a:defRPr>
            </a:lvl5pPr>
            <a:lvl6pPr indent="0" lvl="5" marL="0" marR="0" rtl="0" algn="r">
              <a:spcBef>
                <a:spcPts val="0"/>
              </a:spcBef>
              <a:buNone/>
              <a:defRPr b="0" i="0" sz="1200" u="none" cap="none" strike="noStrike">
                <a:solidFill>
                  <a:srgbClr val="888888"/>
                </a:solidFill>
                <a:latin typeface="Malgun Gothic"/>
                <a:ea typeface="Malgun Gothic"/>
                <a:cs typeface="Malgun Gothic"/>
                <a:sym typeface="Malgun Gothic"/>
              </a:defRPr>
            </a:lvl6pPr>
            <a:lvl7pPr indent="0" lvl="6" marL="0" marR="0" rtl="0" algn="r">
              <a:spcBef>
                <a:spcPts val="0"/>
              </a:spcBef>
              <a:buNone/>
              <a:defRPr b="0" i="0" sz="1200" u="none" cap="none" strike="noStrike">
                <a:solidFill>
                  <a:srgbClr val="888888"/>
                </a:solidFill>
                <a:latin typeface="Malgun Gothic"/>
                <a:ea typeface="Malgun Gothic"/>
                <a:cs typeface="Malgun Gothic"/>
                <a:sym typeface="Malgun Gothic"/>
              </a:defRPr>
            </a:lvl7pPr>
            <a:lvl8pPr indent="0" lvl="7" marL="0" marR="0" rtl="0" algn="r">
              <a:spcBef>
                <a:spcPts val="0"/>
              </a:spcBef>
              <a:buNone/>
              <a:defRPr b="0" i="0" sz="1200" u="none" cap="none" strike="noStrike">
                <a:solidFill>
                  <a:srgbClr val="888888"/>
                </a:solidFill>
                <a:latin typeface="Malgun Gothic"/>
                <a:ea typeface="Malgun Gothic"/>
                <a:cs typeface="Malgun Gothic"/>
                <a:sym typeface="Malgun Gothic"/>
              </a:defRPr>
            </a:lvl8pPr>
            <a:lvl9pPr indent="0" lvl="8" marL="0" marR="0" rtl="0" algn="r">
              <a:spcBef>
                <a:spcPts val="0"/>
              </a:spcBef>
              <a:buNone/>
              <a:defRPr b="0" i="0" sz="1200" u="none" cap="none" strike="noStrike">
                <a:solidFill>
                  <a:srgbClr val="888888"/>
                </a:solidFill>
                <a:latin typeface="Malgun Gothic"/>
                <a:ea typeface="Malgun Gothic"/>
                <a:cs typeface="Malgun Gothic"/>
                <a:sym typeface="Malgun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
          <p:cNvSpPr txBox="1"/>
          <p:nvPr>
            <p:ph type="ctrTitle"/>
          </p:nvPr>
        </p:nvSpPr>
        <p:spPr>
          <a:xfrm>
            <a:off x="416121" y="1415648"/>
            <a:ext cx="11475308" cy="1213101"/>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Font typeface="Times New Roman"/>
              <a:buNone/>
            </a:pPr>
            <a:r>
              <a:rPr b="1" lang="en-US" sz="3600">
                <a:latin typeface="Times New Roman"/>
                <a:ea typeface="Times New Roman"/>
                <a:cs typeface="Times New Roman"/>
                <a:sym typeface="Times New Roman"/>
              </a:rPr>
              <a:t>BUSINESS ADMINISTRATION</a:t>
            </a:r>
            <a:endParaRPr b="1" sz="3600">
              <a:latin typeface="Times New Roman"/>
              <a:ea typeface="Times New Roman"/>
              <a:cs typeface="Times New Roman"/>
              <a:sym typeface="Times New Roman"/>
            </a:endParaRPr>
          </a:p>
        </p:txBody>
      </p:sp>
      <p:sp>
        <p:nvSpPr>
          <p:cNvPr id="164" name="Google Shape;164;p1"/>
          <p:cNvSpPr txBox="1"/>
          <p:nvPr>
            <p:ph idx="1" type="subTitle"/>
          </p:nvPr>
        </p:nvSpPr>
        <p:spPr>
          <a:xfrm>
            <a:off x="2986421" y="4422807"/>
            <a:ext cx="5492562" cy="1514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US">
                <a:latin typeface="Times New Roman"/>
                <a:ea typeface="Times New Roman"/>
                <a:cs typeface="Times New Roman"/>
                <a:sym typeface="Times New Roman"/>
              </a:rPr>
              <a:t>KUMI UNIVERSITY </a:t>
            </a:r>
            <a:endParaRPr/>
          </a:p>
          <a:p>
            <a:pPr indent="0" lvl="0" marL="0" rtl="0" algn="ctr">
              <a:lnSpc>
                <a:spcPct val="90000"/>
              </a:lnSpc>
              <a:spcBef>
                <a:spcPts val="1000"/>
              </a:spcBef>
              <a:spcAft>
                <a:spcPts val="0"/>
              </a:spcAft>
              <a:buClr>
                <a:schemeClr val="dk1"/>
              </a:buClr>
              <a:buSzPts val="2400"/>
              <a:buNone/>
            </a:pPr>
            <a:r>
              <a:rPr lang="en-US">
                <a:latin typeface="Times New Roman"/>
                <a:ea typeface="Times New Roman"/>
                <a:cs typeface="Times New Roman"/>
                <a:sym typeface="Times New Roman"/>
              </a:rPr>
              <a:t>LECTURER: MUGISHA PATRICK  </a:t>
            </a:r>
            <a:endParaRPr/>
          </a:p>
        </p:txBody>
      </p:sp>
      <p:sp>
        <p:nvSpPr>
          <p:cNvPr id="165" name="Google Shape;165;p1"/>
          <p:cNvSpPr txBox="1"/>
          <p:nvPr/>
        </p:nvSpPr>
        <p:spPr>
          <a:xfrm>
            <a:off x="2036619" y="3265348"/>
            <a:ext cx="8030095" cy="84945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WEEK ONE –INTRODUCTION TO BUSINESS ADMINISTRATION</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Unit one objectives  </a:t>
            </a:r>
            <a:endParaRPr sz="3600">
              <a:latin typeface="Times New Roman"/>
              <a:ea typeface="Times New Roman"/>
              <a:cs typeface="Times New Roman"/>
              <a:sym typeface="Times New Roman"/>
            </a:endParaRPr>
          </a:p>
        </p:txBody>
      </p:sp>
      <p:sp>
        <p:nvSpPr>
          <p:cNvPr id="171" name="Google Shape;171;p2"/>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000"/>
              <a:buNone/>
            </a:pPr>
            <a:r>
              <a:rPr lang="en-US" sz="2000">
                <a:latin typeface="Times New Roman"/>
                <a:ea typeface="Times New Roman"/>
                <a:cs typeface="Times New Roman"/>
                <a:sym typeface="Times New Roman"/>
              </a:rPr>
              <a:t>At the end of this session, you will be able to: </a:t>
            </a:r>
            <a:endParaRPr/>
          </a:p>
          <a:p>
            <a:pPr indent="-228600" lvl="0" marL="228600" rtl="0" algn="l">
              <a:lnSpc>
                <a:spcPct val="150000"/>
              </a:lnSpc>
              <a:spcBef>
                <a:spcPts val="1000"/>
              </a:spcBef>
              <a:spcAft>
                <a:spcPts val="0"/>
              </a:spcAft>
              <a:buClr>
                <a:schemeClr val="dk1"/>
              </a:buClr>
              <a:buSzPts val="2000"/>
              <a:buFont typeface="Noto Sans Symbols"/>
              <a:buChar char="⮚"/>
            </a:pPr>
            <a:r>
              <a:rPr lang="en-US" sz="2000">
                <a:latin typeface="Times New Roman"/>
                <a:ea typeface="Times New Roman"/>
                <a:cs typeface="Times New Roman"/>
                <a:sym typeface="Times New Roman"/>
              </a:rPr>
              <a:t>Define what is a business</a:t>
            </a:r>
            <a:endParaRPr/>
          </a:p>
          <a:p>
            <a:pPr indent="-228600" lvl="0" marL="228600" rtl="0" algn="l">
              <a:lnSpc>
                <a:spcPct val="150000"/>
              </a:lnSpc>
              <a:spcBef>
                <a:spcPts val="1000"/>
              </a:spcBef>
              <a:spcAft>
                <a:spcPts val="0"/>
              </a:spcAft>
              <a:buClr>
                <a:schemeClr val="dk1"/>
              </a:buClr>
              <a:buSzPts val="2000"/>
              <a:buFont typeface="Noto Sans Symbols"/>
              <a:buChar char="⮚"/>
            </a:pPr>
            <a:r>
              <a:rPr lang="en-US" sz="2000">
                <a:latin typeface="Times New Roman"/>
                <a:ea typeface="Times New Roman"/>
                <a:cs typeface="Times New Roman"/>
                <a:sym typeface="Times New Roman"/>
              </a:rPr>
              <a:t>Define what is administration</a:t>
            </a:r>
            <a:endParaRPr/>
          </a:p>
          <a:p>
            <a:pPr indent="-228600" lvl="0" marL="228600" rtl="0" algn="l">
              <a:lnSpc>
                <a:spcPct val="150000"/>
              </a:lnSpc>
              <a:spcBef>
                <a:spcPts val="1000"/>
              </a:spcBef>
              <a:spcAft>
                <a:spcPts val="0"/>
              </a:spcAft>
              <a:buClr>
                <a:schemeClr val="dk1"/>
              </a:buClr>
              <a:buSzPts val="2000"/>
              <a:buFont typeface="Noto Sans Symbols"/>
              <a:buChar char="⮚"/>
            </a:pPr>
            <a:r>
              <a:rPr lang="en-US" sz="2000">
                <a:latin typeface="Times New Roman"/>
                <a:ea typeface="Times New Roman"/>
                <a:cs typeface="Times New Roman"/>
                <a:sym typeface="Times New Roman"/>
              </a:rPr>
              <a:t>Explain what is business administration </a:t>
            </a:r>
            <a:endParaRPr/>
          </a:p>
          <a:p>
            <a:pPr indent="-228600" lvl="0" marL="228600" rtl="0" algn="l">
              <a:lnSpc>
                <a:spcPct val="150000"/>
              </a:lnSpc>
              <a:spcBef>
                <a:spcPts val="1000"/>
              </a:spcBef>
              <a:spcAft>
                <a:spcPts val="0"/>
              </a:spcAft>
              <a:buClr>
                <a:schemeClr val="dk1"/>
              </a:buClr>
              <a:buSzPts val="2000"/>
              <a:buFont typeface="Noto Sans Symbols"/>
              <a:buChar char="⮚"/>
            </a:pPr>
            <a:r>
              <a:rPr lang="en-US" sz="2000">
                <a:latin typeface="Times New Roman"/>
                <a:ea typeface="Times New Roman"/>
                <a:cs typeface="Times New Roman"/>
                <a:sym typeface="Times New Roman"/>
              </a:rPr>
              <a:t>Know different types of business and how they are managed</a:t>
            </a:r>
            <a:endParaRPr/>
          </a:p>
          <a:p>
            <a:pPr indent="-228600" lvl="0" marL="228600" rtl="0" algn="l">
              <a:lnSpc>
                <a:spcPct val="150000"/>
              </a:lnSpc>
              <a:spcBef>
                <a:spcPts val="1000"/>
              </a:spcBef>
              <a:spcAft>
                <a:spcPts val="0"/>
              </a:spcAft>
              <a:buClr>
                <a:schemeClr val="dk1"/>
              </a:buClr>
              <a:buSzPts val="2000"/>
              <a:buFont typeface="Noto Sans Symbols"/>
              <a:buChar char="⮚"/>
            </a:pPr>
            <a:r>
              <a:rPr lang="en-US" sz="2000">
                <a:latin typeface="Times New Roman"/>
                <a:ea typeface="Times New Roman"/>
                <a:cs typeface="Times New Roman"/>
                <a:sym typeface="Times New Roman"/>
              </a:rPr>
              <a:t>Why should business have better management </a:t>
            </a:r>
            <a:endParaRPr/>
          </a:p>
          <a:p>
            <a:pPr indent="-101600" lvl="0" marL="228600" rtl="0" algn="l">
              <a:lnSpc>
                <a:spcPct val="150000"/>
              </a:lnSpc>
              <a:spcBef>
                <a:spcPts val="1000"/>
              </a:spcBef>
              <a:spcAft>
                <a:spcPts val="0"/>
              </a:spcAft>
              <a:buClr>
                <a:schemeClr val="dk1"/>
              </a:buClr>
              <a:buSzPts val="2000"/>
              <a:buFont typeface="Noto Sans Symbols"/>
              <a:buNone/>
            </a:pPr>
            <a:r>
              <a:t/>
            </a:r>
            <a:endParaRPr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0" lvl="0" marL="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p:txBody>
      </p:sp>
      <p:sp>
        <p:nvSpPr>
          <p:cNvPr id="172" name="Google Shape;172;p2"/>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173" name="Google Shape;173;p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3"/>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What is a business? </a:t>
            </a:r>
            <a:endParaRPr sz="3600">
              <a:latin typeface="Times New Roman"/>
              <a:ea typeface="Times New Roman"/>
              <a:cs typeface="Times New Roman"/>
              <a:sym typeface="Times New Roman"/>
            </a:endParaRPr>
          </a:p>
        </p:txBody>
      </p:sp>
      <p:sp>
        <p:nvSpPr>
          <p:cNvPr id="179" name="Google Shape;179;p3"/>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sz="2000">
              <a:latin typeface="Arial"/>
              <a:ea typeface="Arial"/>
              <a:cs typeface="Arial"/>
              <a:sym typeface="Arial"/>
            </a:endParaRPr>
          </a:p>
          <a:p>
            <a:pPr indent="0" lvl="0" marL="0" rtl="0" algn="l">
              <a:lnSpc>
                <a:spcPct val="150000"/>
              </a:lnSpc>
              <a:spcBef>
                <a:spcPts val="1000"/>
              </a:spcBef>
              <a:spcAft>
                <a:spcPts val="0"/>
              </a:spcAft>
              <a:buClr>
                <a:schemeClr val="dk1"/>
              </a:buClr>
              <a:buSzPct val="100000"/>
              <a:buNone/>
            </a:pPr>
            <a:r>
              <a:rPr lang="en-US" sz="2400">
                <a:latin typeface="Times New Roman"/>
                <a:ea typeface="Times New Roman"/>
                <a:cs typeface="Times New Roman"/>
                <a:sym typeface="Times New Roman"/>
              </a:rPr>
              <a:t>A business can be understood in many forms depending on the perspective from which it is being considered. The following give the meaning of business in many contexts </a:t>
            </a:r>
            <a:endParaRPr/>
          </a:p>
          <a:p>
            <a:pPr indent="0" lvl="0" marL="0" rtl="0" algn="l">
              <a:lnSpc>
                <a:spcPct val="150000"/>
              </a:lnSpc>
              <a:spcBef>
                <a:spcPts val="1000"/>
              </a:spcBef>
              <a:spcAft>
                <a:spcPts val="0"/>
              </a:spcAft>
              <a:buClr>
                <a:schemeClr val="dk1"/>
              </a:buClr>
              <a:buSzPct val="100000"/>
              <a:buNone/>
            </a:pPr>
            <a:r>
              <a:rPr b="1" lang="en-US" sz="2400">
                <a:latin typeface="Times New Roman"/>
                <a:ea typeface="Times New Roman"/>
                <a:cs typeface="Times New Roman"/>
                <a:sym typeface="Times New Roman"/>
              </a:rPr>
              <a:t>Economic Entity</a:t>
            </a:r>
            <a:r>
              <a:rPr lang="en-US" sz="2400">
                <a:latin typeface="Times New Roman"/>
                <a:ea typeface="Times New Roman"/>
                <a:cs typeface="Times New Roman"/>
                <a:sym typeface="Times New Roman"/>
              </a:rPr>
              <a:t>: A business is an economic entity that produces, distributes, and sells goods or services to consumers for the purpose of earning profits in a competitive market.</a:t>
            </a:r>
            <a:endParaRPr/>
          </a:p>
          <a:p>
            <a:pPr indent="0" lvl="0" marL="0" rtl="0" algn="l">
              <a:lnSpc>
                <a:spcPct val="150000"/>
              </a:lnSpc>
              <a:spcBef>
                <a:spcPts val="1000"/>
              </a:spcBef>
              <a:spcAft>
                <a:spcPts val="0"/>
              </a:spcAft>
              <a:buClr>
                <a:schemeClr val="dk1"/>
              </a:buClr>
              <a:buSzPct val="100000"/>
              <a:buNone/>
            </a:pPr>
            <a:r>
              <a:rPr b="1" lang="en-US" sz="2400">
                <a:latin typeface="Times New Roman"/>
                <a:ea typeface="Times New Roman"/>
                <a:cs typeface="Times New Roman"/>
                <a:sym typeface="Times New Roman"/>
              </a:rPr>
              <a:t>Legal Entity</a:t>
            </a:r>
            <a:r>
              <a:rPr lang="en-US" sz="2400">
                <a:latin typeface="Times New Roman"/>
                <a:ea typeface="Times New Roman"/>
                <a:cs typeface="Times New Roman"/>
                <a:sym typeface="Times New Roman"/>
              </a:rPr>
              <a:t>: It is a legal entity registered under the law that outlines its rights, responsibilities, and legal framework within which it operates.</a:t>
            </a:r>
            <a:endParaRPr/>
          </a:p>
          <a:p>
            <a:pPr indent="0" lvl="0" marL="0" rtl="0" algn="l">
              <a:lnSpc>
                <a:spcPct val="90000"/>
              </a:lnSpc>
              <a:spcBef>
                <a:spcPts val="1000"/>
              </a:spcBef>
              <a:spcAft>
                <a:spcPts val="0"/>
              </a:spcAft>
              <a:buClr>
                <a:schemeClr val="dk1"/>
              </a:buClr>
              <a:buSzPct val="100000"/>
              <a:buNone/>
            </a:pPr>
            <a:r>
              <a:t/>
            </a:r>
            <a:endParaRPr sz="2000">
              <a:latin typeface="Arial"/>
              <a:ea typeface="Arial"/>
              <a:cs typeface="Arial"/>
              <a:sym typeface="Arial"/>
            </a:endParaRPr>
          </a:p>
        </p:txBody>
      </p:sp>
      <p:sp>
        <p:nvSpPr>
          <p:cNvPr id="180" name="Google Shape;180;p3"/>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181" name="Google Shape;181;p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4"/>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Con’t</a:t>
            </a:r>
            <a:endParaRPr sz="3600">
              <a:latin typeface="Times New Roman"/>
              <a:ea typeface="Times New Roman"/>
              <a:cs typeface="Times New Roman"/>
              <a:sym typeface="Times New Roman"/>
            </a:endParaRPr>
          </a:p>
        </p:txBody>
      </p:sp>
      <p:sp>
        <p:nvSpPr>
          <p:cNvPr id="187" name="Google Shape;187;p4"/>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US" sz="2400">
                <a:latin typeface="Times New Roman"/>
                <a:ea typeface="Times New Roman"/>
                <a:cs typeface="Times New Roman"/>
                <a:sym typeface="Times New Roman"/>
              </a:rPr>
              <a:t>Value Creation</a:t>
            </a:r>
            <a:r>
              <a:rPr lang="en-US" sz="2400">
                <a:latin typeface="Times New Roman"/>
                <a:ea typeface="Times New Roman"/>
                <a:cs typeface="Times New Roman"/>
                <a:sym typeface="Times New Roman"/>
              </a:rPr>
              <a:t>: A business is an organization that creates value by fulfilling the needs and wants of customers through an exchange of goods or services.</a:t>
            </a:r>
            <a:endParaRPr/>
          </a:p>
          <a:p>
            <a:pPr indent="0" lvl="0" marL="0" rtl="0" algn="l">
              <a:lnSpc>
                <a:spcPct val="15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Stakeholder Engagement</a:t>
            </a:r>
            <a:r>
              <a:rPr lang="en-US" sz="2400">
                <a:latin typeface="Times New Roman"/>
                <a:ea typeface="Times New Roman"/>
                <a:cs typeface="Times New Roman"/>
                <a:sym typeface="Times New Roman"/>
              </a:rPr>
              <a:t>: It is an entity that engages with various stakeholders including customers, employees, investors, suppliers, and the community to fulfill mutual economic and social goals.</a:t>
            </a:r>
            <a:endParaRPr/>
          </a:p>
          <a:p>
            <a:pPr indent="0" lvl="0" marL="0" rtl="0" algn="l">
              <a:lnSpc>
                <a:spcPct val="15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p:txBody>
      </p:sp>
      <p:sp>
        <p:nvSpPr>
          <p:cNvPr id="188" name="Google Shape;188;p4"/>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189" name="Google Shape;189;p4"/>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5"/>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Con’t</a:t>
            </a:r>
            <a:endParaRPr sz="3600">
              <a:latin typeface="Times New Roman"/>
              <a:ea typeface="Times New Roman"/>
              <a:cs typeface="Times New Roman"/>
              <a:sym typeface="Times New Roman"/>
            </a:endParaRPr>
          </a:p>
        </p:txBody>
      </p:sp>
      <p:sp>
        <p:nvSpPr>
          <p:cNvPr id="195" name="Google Shape;195;p5"/>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000"/>
              <a:buNone/>
            </a:pPr>
            <a:r>
              <a:rPr b="1" lang="en-US" sz="2000">
                <a:latin typeface="Times New Roman"/>
                <a:ea typeface="Times New Roman"/>
                <a:cs typeface="Times New Roman"/>
                <a:sym typeface="Times New Roman"/>
              </a:rPr>
              <a:t>Organizational Structure</a:t>
            </a:r>
            <a:r>
              <a:rPr lang="en-US" sz="2000">
                <a:latin typeface="Times New Roman"/>
                <a:ea typeface="Times New Roman"/>
                <a:cs typeface="Times New Roman"/>
                <a:sym typeface="Times New Roman"/>
              </a:rPr>
              <a:t>: A business can be seen as an organization structured to combine human, physical, and financial resources structured to produce a market offering which fulfills customer needs and achieves organizational objectives.</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Investment and Returns</a:t>
            </a:r>
            <a:r>
              <a:rPr lang="en-US" sz="2000">
                <a:latin typeface="Times New Roman"/>
                <a:ea typeface="Times New Roman"/>
                <a:cs typeface="Times New Roman"/>
                <a:sym typeface="Times New Roman"/>
              </a:rPr>
              <a:t>: It is an investment vehicle through which investors commit capital with the expectation of receiving returns generated from the business operations.</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Problem Solving</a:t>
            </a:r>
            <a:r>
              <a:rPr lang="en-US" sz="2000">
                <a:latin typeface="Times New Roman"/>
                <a:ea typeface="Times New Roman"/>
                <a:cs typeface="Times New Roman"/>
                <a:sym typeface="Times New Roman"/>
              </a:rPr>
              <a:t>: A business can be defined as an entity that identifies the problems of a target market and offers products or services as solutions to those problems.</a:t>
            </a:r>
            <a:endParaRPr/>
          </a:p>
          <a:p>
            <a:pPr indent="0" lvl="0" marL="0" rtl="0" algn="l">
              <a:lnSpc>
                <a:spcPct val="150000"/>
              </a:lnSpc>
              <a:spcBef>
                <a:spcPts val="1000"/>
              </a:spcBef>
              <a:spcAft>
                <a:spcPts val="0"/>
              </a:spcAft>
              <a:buClr>
                <a:schemeClr val="dk1"/>
              </a:buClr>
              <a:buSzPts val="2000"/>
              <a:buNone/>
            </a:pPr>
            <a:r>
              <a:t/>
            </a:r>
            <a:endParaRPr sz="2000">
              <a:latin typeface="Times New Roman"/>
              <a:ea typeface="Times New Roman"/>
              <a:cs typeface="Times New Roman"/>
              <a:sym typeface="Times New Roman"/>
            </a:endParaRPr>
          </a:p>
        </p:txBody>
      </p:sp>
      <p:sp>
        <p:nvSpPr>
          <p:cNvPr id="196" name="Google Shape;196;p5"/>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197" name="Google Shape;197;p5"/>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6"/>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Con’t</a:t>
            </a:r>
            <a:endParaRPr sz="3600">
              <a:latin typeface="Times New Roman"/>
              <a:ea typeface="Times New Roman"/>
              <a:cs typeface="Times New Roman"/>
              <a:sym typeface="Times New Roman"/>
            </a:endParaRPr>
          </a:p>
        </p:txBody>
      </p:sp>
      <p:sp>
        <p:nvSpPr>
          <p:cNvPr id="203" name="Google Shape;203;p6"/>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000"/>
              <a:buNone/>
            </a:pPr>
            <a:r>
              <a:rPr b="1" lang="en-US" sz="2000">
                <a:latin typeface="Times New Roman"/>
                <a:ea typeface="Times New Roman"/>
                <a:cs typeface="Times New Roman"/>
                <a:sym typeface="Times New Roman"/>
              </a:rPr>
              <a:t>Innovation and Improvement</a:t>
            </a:r>
            <a:r>
              <a:rPr lang="en-US" sz="2000">
                <a:latin typeface="Times New Roman"/>
                <a:ea typeface="Times New Roman"/>
                <a:cs typeface="Times New Roman"/>
                <a:sym typeface="Times New Roman"/>
              </a:rPr>
              <a:t>: It is an entity focused on innovation and improvement of products or services to meet changing customer preferences and technological advancements.</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Risk and Reward</a:t>
            </a:r>
            <a:r>
              <a:rPr lang="en-US" sz="2000">
                <a:latin typeface="Times New Roman"/>
                <a:ea typeface="Times New Roman"/>
                <a:cs typeface="Times New Roman"/>
                <a:sym typeface="Times New Roman"/>
              </a:rPr>
              <a:t>: A business involves taking calculated risks in the hope of earning rewards, which can be financial, social, or environmental.</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Cultural and Social Institution</a:t>
            </a:r>
            <a:r>
              <a:rPr lang="en-US" sz="2000">
                <a:latin typeface="Times New Roman"/>
                <a:ea typeface="Times New Roman"/>
                <a:cs typeface="Times New Roman"/>
                <a:sym typeface="Times New Roman"/>
              </a:rPr>
              <a:t>: It also acts as a cultural and social institution that reflects and influences the values, norms, and practices of the societies in which it operates</a:t>
            </a:r>
            <a:endParaRPr/>
          </a:p>
          <a:p>
            <a:pPr indent="0" lvl="0" marL="0" rtl="0" algn="l">
              <a:lnSpc>
                <a:spcPct val="150000"/>
              </a:lnSpc>
              <a:spcBef>
                <a:spcPts val="1000"/>
              </a:spcBef>
              <a:spcAft>
                <a:spcPts val="0"/>
              </a:spcAft>
              <a:buClr>
                <a:schemeClr val="dk1"/>
              </a:buClr>
              <a:buSzPts val="2000"/>
              <a:buNone/>
            </a:pPr>
            <a:r>
              <a:t/>
            </a:r>
            <a:endParaRPr sz="2000">
              <a:latin typeface="Times New Roman"/>
              <a:ea typeface="Times New Roman"/>
              <a:cs typeface="Times New Roman"/>
              <a:sym typeface="Times New Roman"/>
            </a:endParaRPr>
          </a:p>
        </p:txBody>
      </p:sp>
      <p:sp>
        <p:nvSpPr>
          <p:cNvPr id="204" name="Google Shape;204;p6"/>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05" name="Google Shape;205;p6"/>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7"/>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What is administration?</a:t>
            </a:r>
            <a:endParaRPr sz="3600">
              <a:latin typeface="Times New Roman"/>
              <a:ea typeface="Times New Roman"/>
              <a:cs typeface="Times New Roman"/>
              <a:sym typeface="Times New Roman"/>
            </a:endParaRPr>
          </a:p>
        </p:txBody>
      </p:sp>
      <p:sp>
        <p:nvSpPr>
          <p:cNvPr id="211" name="Google Shape;211;p7"/>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lang="en-US" sz="2400">
                <a:latin typeface="Times New Roman"/>
                <a:ea typeface="Times New Roman"/>
                <a:cs typeface="Times New Roman"/>
                <a:sym typeface="Times New Roman"/>
              </a:rPr>
              <a:t>Administration involves multiple elements that contribute to the smooth and effective functioning of any organization. It involves:</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Planning</a:t>
            </a:r>
            <a:r>
              <a:rPr lang="en-US" sz="2400">
                <a:latin typeface="Times New Roman"/>
                <a:ea typeface="Times New Roman"/>
                <a:cs typeface="Times New Roman"/>
                <a:sym typeface="Times New Roman"/>
              </a:rPr>
              <a:t>: Establishing objectives and outlining the steps to achieve them.</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Organizing</a:t>
            </a:r>
            <a:r>
              <a:rPr lang="en-US" sz="2400">
                <a:latin typeface="Times New Roman"/>
                <a:ea typeface="Times New Roman"/>
                <a:cs typeface="Times New Roman"/>
                <a:sym typeface="Times New Roman"/>
              </a:rPr>
              <a:t>: Setting up the structure of the organization, including defining roles, responsibilities, and hierarchical relationships among different parts of the organization.</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Staffing</a:t>
            </a:r>
            <a:r>
              <a:rPr lang="en-US" sz="2400">
                <a:latin typeface="Times New Roman"/>
                <a:ea typeface="Times New Roman"/>
                <a:cs typeface="Times New Roman"/>
                <a:sym typeface="Times New Roman"/>
              </a:rPr>
              <a:t>: Recruiting, hiring, training, and maintaining the workforce.</a:t>
            </a:r>
            <a:endParaRPr sz="2400">
              <a:latin typeface="Times New Roman"/>
              <a:ea typeface="Times New Roman"/>
              <a:cs typeface="Times New Roman"/>
              <a:sym typeface="Times New Roman"/>
            </a:endParaRPr>
          </a:p>
        </p:txBody>
      </p:sp>
      <p:sp>
        <p:nvSpPr>
          <p:cNvPr id="212" name="Google Shape;212;p7"/>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13" name="Google Shape;213;p7"/>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8"/>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Con’t</a:t>
            </a:r>
            <a:endParaRPr sz="3600">
              <a:latin typeface="Times New Roman"/>
              <a:ea typeface="Times New Roman"/>
              <a:cs typeface="Times New Roman"/>
              <a:sym typeface="Times New Roman"/>
            </a:endParaRPr>
          </a:p>
        </p:txBody>
      </p:sp>
      <p:sp>
        <p:nvSpPr>
          <p:cNvPr id="219" name="Google Shape;219;p8"/>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b="1" lang="en-US" sz="2400">
                <a:latin typeface="Times New Roman"/>
                <a:ea typeface="Times New Roman"/>
                <a:cs typeface="Times New Roman"/>
                <a:sym typeface="Times New Roman"/>
              </a:rPr>
              <a:t>Directing</a:t>
            </a:r>
            <a:r>
              <a:rPr lang="en-US" sz="2400">
                <a:latin typeface="Times New Roman"/>
                <a:ea typeface="Times New Roman"/>
                <a:cs typeface="Times New Roman"/>
                <a:sym typeface="Times New Roman"/>
              </a:rPr>
              <a:t>: Leading and motivating staff to achieve organizational goals.</a:t>
            </a:r>
            <a:endParaRPr/>
          </a:p>
          <a:p>
            <a:pPr indent="0" lvl="0" marL="0" rtl="0" algn="l">
              <a:lnSpc>
                <a:spcPct val="15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Coordinating</a:t>
            </a:r>
            <a:r>
              <a:rPr lang="en-US" sz="2400">
                <a:latin typeface="Times New Roman"/>
                <a:ea typeface="Times New Roman"/>
                <a:cs typeface="Times New Roman"/>
                <a:sym typeface="Times New Roman"/>
              </a:rPr>
              <a:t>: Aligning and harmonizing the group efforts and ensuring that the various functions of the organization are working together effectively towards a common goal.</a:t>
            </a:r>
            <a:endParaRPr/>
          </a:p>
          <a:p>
            <a:pPr indent="0" lvl="0" marL="0" rtl="0" algn="l">
              <a:lnSpc>
                <a:spcPct val="15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Reporting</a:t>
            </a:r>
            <a:r>
              <a:rPr lang="en-US" sz="2400">
                <a:latin typeface="Times New Roman"/>
                <a:ea typeface="Times New Roman"/>
                <a:cs typeface="Times New Roman"/>
                <a:sym typeface="Times New Roman"/>
              </a:rPr>
              <a:t>: Keeping stakeholders informed about the progress and performance of the organization through formal lines of communication.</a:t>
            </a:r>
            <a:endParaRPr/>
          </a:p>
        </p:txBody>
      </p:sp>
      <p:sp>
        <p:nvSpPr>
          <p:cNvPr id="220" name="Google Shape;220;p8"/>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21" name="Google Shape;221;p8"/>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9"/>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Con’t</a:t>
            </a:r>
            <a:endParaRPr sz="3600">
              <a:latin typeface="Times New Roman"/>
              <a:ea typeface="Times New Roman"/>
              <a:cs typeface="Times New Roman"/>
              <a:sym typeface="Times New Roman"/>
            </a:endParaRPr>
          </a:p>
        </p:txBody>
      </p:sp>
      <p:sp>
        <p:nvSpPr>
          <p:cNvPr id="227" name="Google Shape;227;p9"/>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b="1" lang="en-US" sz="2400">
                <a:latin typeface="Times New Roman"/>
                <a:ea typeface="Times New Roman"/>
                <a:cs typeface="Times New Roman"/>
                <a:sym typeface="Times New Roman"/>
              </a:rPr>
              <a:t>Budgeting</a:t>
            </a:r>
            <a:r>
              <a:rPr lang="en-US" sz="2400">
                <a:latin typeface="Times New Roman"/>
                <a:ea typeface="Times New Roman"/>
                <a:cs typeface="Times New Roman"/>
                <a:sym typeface="Times New Roman"/>
              </a:rPr>
              <a:t>: Managing the financial resources of the organization, including planning, monitoring, and reporting on the organization's financial movements and status.</a:t>
            </a:r>
            <a:endParaRPr/>
          </a:p>
          <a:p>
            <a:pPr indent="0" lvl="0" marL="0" rtl="0" algn="l">
              <a:lnSpc>
                <a:spcPct val="15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Controlling</a:t>
            </a:r>
            <a:r>
              <a:rPr lang="en-US" sz="2400">
                <a:latin typeface="Times New Roman"/>
                <a:ea typeface="Times New Roman"/>
                <a:cs typeface="Times New Roman"/>
                <a:sym typeface="Times New Roman"/>
              </a:rPr>
              <a:t>: Monitoring the organization’s processes and ensuring they are being conducted as planned. This involves setting performance standards, measuring actual performance, and taking corrective actions.</a:t>
            </a:r>
            <a:endParaRPr/>
          </a:p>
        </p:txBody>
      </p:sp>
      <p:sp>
        <p:nvSpPr>
          <p:cNvPr id="228" name="Google Shape;228;p9"/>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29" name="Google Shape;229;p9"/>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0"/>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Con’t</a:t>
            </a:r>
            <a:endParaRPr sz="3600">
              <a:latin typeface="Times New Roman"/>
              <a:ea typeface="Times New Roman"/>
              <a:cs typeface="Times New Roman"/>
              <a:sym typeface="Times New Roman"/>
            </a:endParaRPr>
          </a:p>
        </p:txBody>
      </p:sp>
      <p:sp>
        <p:nvSpPr>
          <p:cNvPr id="235" name="Google Shape;235;p10"/>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b="1" lang="en-US" sz="2400">
                <a:latin typeface="Times New Roman"/>
                <a:ea typeface="Times New Roman"/>
                <a:cs typeface="Times New Roman"/>
                <a:sym typeface="Times New Roman"/>
              </a:rPr>
              <a:t>Decision Making</a:t>
            </a:r>
            <a:r>
              <a:rPr lang="en-US" sz="2400">
                <a:latin typeface="Times New Roman"/>
                <a:ea typeface="Times New Roman"/>
                <a:cs typeface="Times New Roman"/>
                <a:sym typeface="Times New Roman"/>
              </a:rPr>
              <a:t>: Choosing among alternatives to address issues and capitalize on opportunities, which involves problem analysis and strategic thinking.</a:t>
            </a:r>
            <a:endParaRPr/>
          </a:p>
          <a:p>
            <a:pPr indent="0" lvl="0" marL="0" rtl="0" algn="l">
              <a:lnSpc>
                <a:spcPct val="15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Legal Compliance</a:t>
            </a:r>
            <a:r>
              <a:rPr lang="en-US" sz="2400">
                <a:latin typeface="Times New Roman"/>
                <a:ea typeface="Times New Roman"/>
                <a:cs typeface="Times New Roman"/>
                <a:sym typeface="Times New Roman"/>
              </a:rPr>
              <a:t>: Ensuring that all organizational activities adhere to the laws and regulations applicable to the industry and the jurisdiction in which the organization operates.</a:t>
            </a:r>
            <a:endParaRPr/>
          </a:p>
        </p:txBody>
      </p:sp>
      <p:sp>
        <p:nvSpPr>
          <p:cNvPr id="236" name="Google Shape;236;p10"/>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37" name="Google Shape;237;p10"/>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1"/>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Business administration</a:t>
            </a:r>
            <a:endParaRPr sz="3600">
              <a:latin typeface="Times New Roman"/>
              <a:ea typeface="Times New Roman"/>
              <a:cs typeface="Times New Roman"/>
              <a:sym typeface="Times New Roman"/>
            </a:endParaRPr>
          </a:p>
        </p:txBody>
      </p:sp>
      <p:sp>
        <p:nvSpPr>
          <p:cNvPr id="243" name="Google Shape;243;p11"/>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lang="en-US" sz="2400">
                <a:latin typeface="Times New Roman"/>
                <a:ea typeface="Times New Roman"/>
                <a:cs typeface="Times New Roman"/>
                <a:sym typeface="Times New Roman"/>
              </a:rPr>
              <a:t>Business administration is a broad field that involves the oversight, direction, and control of business operations. </a:t>
            </a:r>
            <a:endParaRPr/>
          </a:p>
          <a:p>
            <a:pPr indent="0" lvl="0" marL="0" rtl="0" algn="l">
              <a:lnSpc>
                <a:spcPct val="150000"/>
              </a:lnSpc>
              <a:spcBef>
                <a:spcPts val="1000"/>
              </a:spcBef>
              <a:spcAft>
                <a:spcPts val="0"/>
              </a:spcAft>
              <a:buClr>
                <a:schemeClr val="dk1"/>
              </a:buClr>
              <a:buSzPts val="2400"/>
              <a:buNone/>
            </a:pPr>
            <a:r>
              <a:rPr lang="en-US" sz="2400">
                <a:latin typeface="Times New Roman"/>
                <a:ea typeface="Times New Roman"/>
                <a:cs typeface="Times New Roman"/>
                <a:sym typeface="Times New Roman"/>
              </a:rPr>
              <a:t>It can be understood in many forms and some are the following:</a:t>
            </a:r>
            <a:endParaRPr/>
          </a:p>
          <a:p>
            <a:pPr indent="0" lvl="0" marL="0" rtl="0" algn="l">
              <a:lnSpc>
                <a:spcPct val="150000"/>
              </a:lnSpc>
              <a:spcBef>
                <a:spcPts val="1000"/>
              </a:spcBef>
              <a:spcAft>
                <a:spcPts val="0"/>
              </a:spcAft>
              <a:buClr>
                <a:schemeClr val="dk1"/>
              </a:buClr>
              <a:buSzPts val="2400"/>
              <a:buNone/>
            </a:pPr>
            <a:r>
              <a:rPr lang="en-US" sz="2400">
                <a:latin typeface="Times New Roman"/>
                <a:ea typeface="Times New Roman"/>
                <a:cs typeface="Times New Roman"/>
                <a:sym typeface="Times New Roman"/>
              </a:rPr>
              <a:t>Business administration is the process of managing the various business functions such as finance, human resources, sales, marketing, and logistics to ensure efficient operations and to facilitate the achievement of the organizational goals.</a:t>
            </a:r>
            <a:endParaRPr/>
          </a:p>
        </p:txBody>
      </p:sp>
      <p:sp>
        <p:nvSpPr>
          <p:cNvPr id="244" name="Google Shape;244;p11"/>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45" name="Google Shape;245;p11"/>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2"/>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Definitions </a:t>
            </a:r>
            <a:endParaRPr sz="3600">
              <a:latin typeface="Times New Roman"/>
              <a:ea typeface="Times New Roman"/>
              <a:cs typeface="Times New Roman"/>
              <a:sym typeface="Times New Roman"/>
            </a:endParaRPr>
          </a:p>
        </p:txBody>
      </p:sp>
      <p:sp>
        <p:nvSpPr>
          <p:cNvPr id="251" name="Google Shape;251;p12"/>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lang="en-US" sz="2400">
                <a:latin typeface="Times New Roman"/>
                <a:ea typeface="Times New Roman"/>
                <a:cs typeface="Times New Roman"/>
                <a:sym typeface="Times New Roman"/>
              </a:rPr>
              <a:t>According to Koontz, H., &amp; O'Donnell, C. (1984), Business administration is the process of planning, organizing, leading, and controlling the efforts of organization members and the use of all other organizational resources to achieve stated organizational goals.</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Also Katz, R. L. (1974) defined Business administration as the application of managerial skills and knowledge to manage organizations effectively, with a focus on technical, human, and conceptual skills required at different managerial levels.</a:t>
            </a:r>
            <a:br>
              <a:rPr lang="en-US" sz="2400">
                <a:latin typeface="Times New Roman"/>
                <a:ea typeface="Times New Roman"/>
                <a:cs typeface="Times New Roman"/>
                <a:sym typeface="Times New Roman"/>
              </a:rPr>
            </a:br>
            <a:endParaRPr sz="2400">
              <a:latin typeface="Times New Roman"/>
              <a:ea typeface="Times New Roman"/>
              <a:cs typeface="Times New Roman"/>
              <a:sym typeface="Times New Roman"/>
            </a:endParaRPr>
          </a:p>
        </p:txBody>
      </p:sp>
      <p:sp>
        <p:nvSpPr>
          <p:cNvPr id="252" name="Google Shape;252;p12"/>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53" name="Google Shape;253;p1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3"/>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Con’t</a:t>
            </a:r>
            <a:endParaRPr sz="3600">
              <a:latin typeface="Times New Roman"/>
              <a:ea typeface="Times New Roman"/>
              <a:cs typeface="Times New Roman"/>
              <a:sym typeface="Times New Roman"/>
            </a:endParaRPr>
          </a:p>
        </p:txBody>
      </p:sp>
      <p:sp>
        <p:nvSpPr>
          <p:cNvPr id="259" name="Google Shape;259;p13"/>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lang="en-US" sz="2400">
                <a:latin typeface="Times New Roman"/>
                <a:ea typeface="Times New Roman"/>
                <a:cs typeface="Times New Roman"/>
                <a:sym typeface="Times New Roman"/>
              </a:rPr>
              <a:t>It involves the leadership, strategic planning, and decision-making activities that guide a business towards stability and growth. This includes setting long-term objectives, developing strategies to achieve these goals, and adjusting plans in response to changing business conditions and market environments.</a:t>
            </a:r>
            <a:endParaRPr/>
          </a:p>
        </p:txBody>
      </p:sp>
      <p:sp>
        <p:nvSpPr>
          <p:cNvPr id="260" name="Google Shape;260;p13"/>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61" name="Google Shape;261;p1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4"/>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Con’t</a:t>
            </a:r>
            <a:endParaRPr sz="3600">
              <a:latin typeface="Times New Roman"/>
              <a:ea typeface="Times New Roman"/>
              <a:cs typeface="Times New Roman"/>
              <a:sym typeface="Times New Roman"/>
            </a:endParaRPr>
          </a:p>
        </p:txBody>
      </p:sp>
      <p:sp>
        <p:nvSpPr>
          <p:cNvPr id="267" name="Google Shape;267;p14"/>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lang="en-US" sz="2400">
                <a:latin typeface="Times New Roman"/>
                <a:ea typeface="Times New Roman"/>
                <a:cs typeface="Times New Roman"/>
                <a:sym typeface="Times New Roman"/>
              </a:rPr>
              <a:t>Business administration focuses on improving the operational efficiency and effectiveness of an organization. It entails organizing resources, optimizing processes, and ensuring that the business operates under sound financial practices and legal frameworks to achieve its objectives and sustain its competitive advantage.</a:t>
            </a:r>
            <a:endParaRPr/>
          </a:p>
          <a:p>
            <a:pPr indent="0" lvl="0" marL="0" rtl="0" algn="l">
              <a:lnSpc>
                <a:spcPct val="150000"/>
              </a:lnSpc>
              <a:spcBef>
                <a:spcPts val="1000"/>
              </a:spcBef>
              <a:spcAft>
                <a:spcPts val="0"/>
              </a:spcAft>
              <a:buClr>
                <a:schemeClr val="dk1"/>
              </a:buClr>
              <a:buSzPts val="2400"/>
              <a:buNone/>
            </a:pPr>
            <a:r>
              <a:rPr lang="en-US" sz="2400">
                <a:latin typeface="Times New Roman"/>
                <a:ea typeface="Times New Roman"/>
                <a:cs typeface="Times New Roman"/>
                <a:sym typeface="Times New Roman"/>
              </a:rPr>
              <a:t>Each aspect captures a critical facets of what business administration entails, from managing daily operations to strategic leadership and optimization of resources.</a:t>
            </a:r>
            <a:endParaRPr/>
          </a:p>
        </p:txBody>
      </p:sp>
      <p:sp>
        <p:nvSpPr>
          <p:cNvPr id="268" name="Google Shape;268;p14"/>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69" name="Google Shape;269;p14"/>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15"/>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Types of business</a:t>
            </a:r>
            <a:endParaRPr sz="3600">
              <a:latin typeface="Times New Roman"/>
              <a:ea typeface="Times New Roman"/>
              <a:cs typeface="Times New Roman"/>
              <a:sym typeface="Times New Roman"/>
            </a:endParaRPr>
          </a:p>
        </p:txBody>
      </p:sp>
      <p:sp>
        <p:nvSpPr>
          <p:cNvPr id="275" name="Google Shape;275;p15"/>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b="1" lang="en-US" sz="2400">
                <a:latin typeface="Times New Roman"/>
                <a:ea typeface="Times New Roman"/>
                <a:cs typeface="Times New Roman"/>
                <a:sym typeface="Times New Roman"/>
              </a:rPr>
              <a:t>1. Sole proprietorship. </a:t>
            </a:r>
            <a:r>
              <a:rPr lang="en-US" sz="2400">
                <a:latin typeface="Times New Roman"/>
                <a:ea typeface="Times New Roman"/>
                <a:cs typeface="Times New Roman"/>
                <a:sym typeface="Times New Roman"/>
              </a:rPr>
              <a:t>A sole proprietorship is the simplest and most common form of business ownership, where the business is owned and operated by a single individual. In this structure, there is no legal distinction between the owner and the business entity, meaning the owner receives all profits and is responsible for all debts, losses, and liabilities. This type of business is easy to establish and dissolve, offering complete control and decision-making power to the owner.</a:t>
            </a:r>
            <a:endParaRPr/>
          </a:p>
        </p:txBody>
      </p:sp>
      <p:sp>
        <p:nvSpPr>
          <p:cNvPr id="276" name="Google Shape;276;p15"/>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77" name="Google Shape;277;p15"/>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16"/>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Characteristics </a:t>
            </a:r>
            <a:endParaRPr sz="3600">
              <a:latin typeface="Times New Roman"/>
              <a:ea typeface="Times New Roman"/>
              <a:cs typeface="Times New Roman"/>
              <a:sym typeface="Times New Roman"/>
            </a:endParaRPr>
          </a:p>
        </p:txBody>
      </p:sp>
      <p:sp>
        <p:nvSpPr>
          <p:cNvPr id="283" name="Google Shape;283;p16"/>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400"/>
              <a:buNone/>
            </a:pPr>
            <a:r>
              <a:rPr b="1" lang="en-US" sz="2400">
                <a:latin typeface="Times New Roman"/>
                <a:ea typeface="Times New Roman"/>
                <a:cs typeface="Times New Roman"/>
                <a:sym typeface="Times New Roman"/>
              </a:rPr>
              <a:t>Ownership</a:t>
            </a:r>
            <a:r>
              <a:rPr lang="en-US" sz="2400">
                <a:latin typeface="Times New Roman"/>
                <a:ea typeface="Times New Roman"/>
                <a:cs typeface="Times New Roman"/>
                <a:sym typeface="Times New Roman"/>
              </a:rPr>
              <a:t>: Owned by a single individual who is responsible for all aspects of the business.</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Liability</a:t>
            </a:r>
            <a:r>
              <a:rPr lang="en-US" sz="2400">
                <a:latin typeface="Times New Roman"/>
                <a:ea typeface="Times New Roman"/>
                <a:cs typeface="Times New Roman"/>
                <a:sym typeface="Times New Roman"/>
              </a:rPr>
              <a:t>: The owner has unlimited personal liability, meaning personal assets can be used to satisfy business debts and liabilities.</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Taxation</a:t>
            </a:r>
            <a:r>
              <a:rPr lang="en-US" sz="2400">
                <a:latin typeface="Times New Roman"/>
                <a:ea typeface="Times New Roman"/>
                <a:cs typeface="Times New Roman"/>
                <a:sym typeface="Times New Roman"/>
              </a:rPr>
              <a:t>: Earnings and activities are taxed on the individual’s personal income tax.</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Decision Making</a:t>
            </a:r>
            <a:r>
              <a:rPr lang="en-US" sz="2400">
                <a:latin typeface="Times New Roman"/>
                <a:ea typeface="Times New Roman"/>
                <a:cs typeface="Times New Roman"/>
                <a:sym typeface="Times New Roman"/>
              </a:rPr>
              <a:t>: The owner has full control over business decisions.</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Simplicity</a:t>
            </a:r>
            <a:r>
              <a:rPr lang="en-US" sz="2400">
                <a:latin typeface="Times New Roman"/>
                <a:ea typeface="Times New Roman"/>
                <a:cs typeface="Times New Roman"/>
                <a:sym typeface="Times New Roman"/>
              </a:rPr>
              <a:t>: Easiest and least expensive form of ownership to organize</a:t>
            </a:r>
            <a:endParaRPr/>
          </a:p>
        </p:txBody>
      </p:sp>
      <p:sp>
        <p:nvSpPr>
          <p:cNvPr id="284" name="Google Shape;284;p16"/>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85" name="Google Shape;285;p16"/>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7"/>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Management </a:t>
            </a:r>
            <a:endParaRPr sz="3600">
              <a:latin typeface="Times New Roman"/>
              <a:ea typeface="Times New Roman"/>
              <a:cs typeface="Times New Roman"/>
              <a:sym typeface="Times New Roman"/>
            </a:endParaRPr>
          </a:p>
        </p:txBody>
      </p:sp>
      <p:sp>
        <p:nvSpPr>
          <p:cNvPr id="291" name="Google Shape;291;p17"/>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3200"/>
              <a:buNone/>
            </a:pPr>
            <a:r>
              <a:rPr lang="en-US">
                <a:latin typeface="Times New Roman"/>
                <a:ea typeface="Times New Roman"/>
                <a:cs typeface="Times New Roman"/>
                <a:sym typeface="Times New Roman"/>
              </a:rPr>
              <a:t>Sole proprietorships are managed by the owner, who makes all the decisions regarding the business, from day-to-day operations to strategic planning. The management style is highly personalized and directly impacted by the owner's skills and capabilities</a:t>
            </a:r>
            <a:endParaRPr sz="2400">
              <a:latin typeface="Times New Roman"/>
              <a:ea typeface="Times New Roman"/>
              <a:cs typeface="Times New Roman"/>
              <a:sym typeface="Times New Roman"/>
            </a:endParaRPr>
          </a:p>
        </p:txBody>
      </p:sp>
      <p:sp>
        <p:nvSpPr>
          <p:cNvPr id="292" name="Google Shape;292;p17"/>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293" name="Google Shape;293;p17"/>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18"/>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Partnership business </a:t>
            </a:r>
            <a:endParaRPr sz="3600">
              <a:latin typeface="Times New Roman"/>
              <a:ea typeface="Times New Roman"/>
              <a:cs typeface="Times New Roman"/>
              <a:sym typeface="Times New Roman"/>
            </a:endParaRPr>
          </a:p>
        </p:txBody>
      </p:sp>
      <p:sp>
        <p:nvSpPr>
          <p:cNvPr id="299" name="Google Shape;299;p18"/>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000"/>
              <a:buNone/>
            </a:pPr>
            <a:r>
              <a:rPr lang="en-US" sz="2000">
                <a:latin typeface="Times New Roman"/>
                <a:ea typeface="Times New Roman"/>
                <a:cs typeface="Times New Roman"/>
                <a:sym typeface="Times New Roman"/>
              </a:rPr>
              <a:t>A partnership business is a legal form of business operation between two or more individuals who share management and profits. The partners in a business partnership invest their money, property, labor, or skills, and share in the profits and losses of the business according to terms set out in a partnership agreement. This type of business can either be a general partnership, where all partners manage the business and assume responsibility for the partnership's debts and other obligations, or a limited partnership, which includes both general and limited partners.</a:t>
            </a:r>
            <a:endParaRPr/>
          </a:p>
        </p:txBody>
      </p:sp>
      <p:sp>
        <p:nvSpPr>
          <p:cNvPr id="300" name="Google Shape;300;p18"/>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01" name="Google Shape;301;p18"/>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19"/>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Characteristics </a:t>
            </a:r>
            <a:endParaRPr sz="3600">
              <a:latin typeface="Times New Roman"/>
              <a:ea typeface="Times New Roman"/>
              <a:cs typeface="Times New Roman"/>
              <a:sym typeface="Times New Roman"/>
            </a:endParaRPr>
          </a:p>
        </p:txBody>
      </p:sp>
      <p:sp>
        <p:nvSpPr>
          <p:cNvPr id="307" name="Google Shape;307;p19"/>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000"/>
              <a:buNone/>
            </a:pPr>
            <a:r>
              <a:rPr b="1" lang="en-US" sz="2000">
                <a:latin typeface="Times New Roman"/>
                <a:ea typeface="Times New Roman"/>
                <a:cs typeface="Times New Roman"/>
                <a:sym typeface="Times New Roman"/>
              </a:rPr>
              <a:t>Ownership</a:t>
            </a:r>
            <a:r>
              <a:rPr lang="en-US" sz="2000">
                <a:latin typeface="Times New Roman"/>
                <a:ea typeface="Times New Roman"/>
                <a:cs typeface="Times New Roman"/>
                <a:sym typeface="Times New Roman"/>
              </a:rPr>
              <a:t>: Owned by two or more individuals who share profits and responsibilities.</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Liability</a:t>
            </a:r>
            <a:r>
              <a:rPr lang="en-US" sz="2000">
                <a:latin typeface="Times New Roman"/>
                <a:ea typeface="Times New Roman"/>
                <a:cs typeface="Times New Roman"/>
                <a:sym typeface="Times New Roman"/>
              </a:rPr>
              <a:t>: Partners typically have unlimited personal liability unless structured as a limited partnership.</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Taxation</a:t>
            </a:r>
            <a:r>
              <a:rPr lang="en-US" sz="2000">
                <a:latin typeface="Times New Roman"/>
                <a:ea typeface="Times New Roman"/>
                <a:cs typeface="Times New Roman"/>
                <a:sym typeface="Times New Roman"/>
              </a:rPr>
              <a:t>: Business income is passed through to personal income taxes of the partners.</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Legal Entity</a:t>
            </a:r>
            <a:r>
              <a:rPr lang="en-US" sz="2000">
                <a:latin typeface="Times New Roman"/>
                <a:ea typeface="Times New Roman"/>
                <a:cs typeface="Times New Roman"/>
                <a:sym typeface="Times New Roman"/>
              </a:rPr>
              <a:t>: Partnerships can be either general or limited.</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Flexibility</a:t>
            </a:r>
            <a:r>
              <a:rPr lang="en-US" sz="2000">
                <a:latin typeface="Times New Roman"/>
                <a:ea typeface="Times New Roman"/>
                <a:cs typeface="Times New Roman"/>
                <a:sym typeface="Times New Roman"/>
              </a:rPr>
              <a:t>: More resources and ideas, as partners can combine their skills and finances.</a:t>
            </a:r>
            <a:endParaRPr/>
          </a:p>
        </p:txBody>
      </p:sp>
      <p:sp>
        <p:nvSpPr>
          <p:cNvPr id="308" name="Google Shape;308;p19"/>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09" name="Google Shape;309;p19"/>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0"/>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Management </a:t>
            </a:r>
            <a:endParaRPr sz="3600">
              <a:latin typeface="Times New Roman"/>
              <a:ea typeface="Times New Roman"/>
              <a:cs typeface="Times New Roman"/>
              <a:sym typeface="Times New Roman"/>
            </a:endParaRPr>
          </a:p>
        </p:txBody>
      </p:sp>
      <p:sp>
        <p:nvSpPr>
          <p:cNvPr id="315" name="Google Shape;315;p20"/>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lang="en-US" sz="2400">
                <a:latin typeface="Times New Roman"/>
                <a:ea typeface="Times New Roman"/>
                <a:cs typeface="Times New Roman"/>
                <a:sym typeface="Times New Roman"/>
              </a:rPr>
              <a:t>Partnerships are co-managed by the partners according to agreements set out in a partnership agreement. Decisions are typically made jointly or in accordance with the agreed upon management structure. Strategic planning and risk management are collaborative efforts.</a:t>
            </a:r>
            <a:endParaRPr/>
          </a:p>
        </p:txBody>
      </p:sp>
      <p:sp>
        <p:nvSpPr>
          <p:cNvPr id="316" name="Google Shape;316;p20"/>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17" name="Google Shape;317;p20"/>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1"/>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Corporation business </a:t>
            </a:r>
            <a:endParaRPr sz="3600">
              <a:latin typeface="Times New Roman"/>
              <a:ea typeface="Times New Roman"/>
              <a:cs typeface="Times New Roman"/>
              <a:sym typeface="Times New Roman"/>
            </a:endParaRPr>
          </a:p>
        </p:txBody>
      </p:sp>
      <p:sp>
        <p:nvSpPr>
          <p:cNvPr id="323" name="Google Shape;323;p21"/>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000"/>
              <a:buNone/>
            </a:pPr>
            <a:r>
              <a:rPr lang="en-US" sz="2000">
                <a:latin typeface="Times New Roman"/>
                <a:ea typeface="Times New Roman"/>
                <a:cs typeface="Times New Roman"/>
                <a:sym typeface="Times New Roman"/>
              </a:rPr>
              <a:t>A corporation is a legal entity that is separate and distinct from its owners, providing the most extensive personal liability protection among business types. Owners, known as shareholders, have their liability limited to the extent of their investments in the company. Corporations are capable of raising additional funds through the sale of stock, which can attract investors. They are governed by a board of directors and managed by officers; both groups are responsible for making the major decisions and managing the day-to-day affairs, respectively. This business type is subject to specific regulatory requirements, including regular filings and tax obligations, and profits can be subject to double taxation—once at the corporate level and again when distributed as dividends to shareholders.</a:t>
            </a:r>
            <a:endParaRPr/>
          </a:p>
        </p:txBody>
      </p:sp>
      <p:sp>
        <p:nvSpPr>
          <p:cNvPr id="324" name="Google Shape;324;p21"/>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25" name="Google Shape;325;p21"/>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2"/>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Characteristics </a:t>
            </a:r>
            <a:endParaRPr sz="3600">
              <a:latin typeface="Times New Roman"/>
              <a:ea typeface="Times New Roman"/>
              <a:cs typeface="Times New Roman"/>
              <a:sym typeface="Times New Roman"/>
            </a:endParaRPr>
          </a:p>
        </p:txBody>
      </p:sp>
      <p:sp>
        <p:nvSpPr>
          <p:cNvPr id="331" name="Google Shape;331;p22"/>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400"/>
              <a:buNone/>
            </a:pPr>
            <a:r>
              <a:rPr b="1" lang="en-US" sz="2400">
                <a:latin typeface="Times New Roman"/>
                <a:ea typeface="Times New Roman"/>
                <a:cs typeface="Times New Roman"/>
                <a:sym typeface="Times New Roman"/>
              </a:rPr>
              <a:t>Legal Entity</a:t>
            </a:r>
            <a:r>
              <a:rPr lang="en-US" sz="2400">
                <a:latin typeface="Times New Roman"/>
                <a:ea typeface="Times New Roman"/>
                <a:cs typeface="Times New Roman"/>
                <a:sym typeface="Times New Roman"/>
              </a:rPr>
              <a:t>: Recognized as a separate legal entity from its owners.</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Liability</a:t>
            </a:r>
            <a:r>
              <a:rPr lang="en-US" sz="2400">
                <a:latin typeface="Times New Roman"/>
                <a:ea typeface="Times New Roman"/>
                <a:cs typeface="Times New Roman"/>
                <a:sym typeface="Times New Roman"/>
              </a:rPr>
              <a:t>: Shareholders have limited liability to the amount they invested in the company.</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Taxation</a:t>
            </a:r>
            <a:r>
              <a:rPr lang="en-US" sz="2400">
                <a:latin typeface="Times New Roman"/>
                <a:ea typeface="Times New Roman"/>
                <a:cs typeface="Times New Roman"/>
                <a:sym typeface="Times New Roman"/>
              </a:rPr>
              <a:t>: Subject to corporate tax rates, and dividends paid to shareholders are taxed twice (double taxation).</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Structure</a:t>
            </a:r>
            <a:r>
              <a:rPr lang="en-US" sz="2400">
                <a:latin typeface="Times New Roman"/>
                <a:ea typeface="Times New Roman"/>
                <a:cs typeface="Times New Roman"/>
                <a:sym typeface="Times New Roman"/>
              </a:rPr>
              <a:t>: Managed by a board of directors elected by the shareholders.</a:t>
            </a:r>
            <a:endParaRPr/>
          </a:p>
          <a:p>
            <a:pPr indent="0" lvl="0" marL="0" rtl="0" algn="l">
              <a:lnSpc>
                <a:spcPct val="10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Regulation</a:t>
            </a:r>
            <a:r>
              <a:rPr lang="en-US" sz="2400">
                <a:latin typeface="Times New Roman"/>
                <a:ea typeface="Times New Roman"/>
                <a:cs typeface="Times New Roman"/>
                <a:sym typeface="Times New Roman"/>
              </a:rPr>
              <a:t>: Heavily regulated with more complex requirements for compliance and reporting.</a:t>
            </a:r>
            <a:endParaRPr/>
          </a:p>
        </p:txBody>
      </p:sp>
      <p:sp>
        <p:nvSpPr>
          <p:cNvPr id="332" name="Google Shape;332;p22"/>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33" name="Google Shape;333;p2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23"/>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Management </a:t>
            </a:r>
            <a:endParaRPr sz="3600">
              <a:latin typeface="Times New Roman"/>
              <a:ea typeface="Times New Roman"/>
              <a:cs typeface="Times New Roman"/>
              <a:sym typeface="Times New Roman"/>
            </a:endParaRPr>
          </a:p>
        </p:txBody>
      </p:sp>
      <p:sp>
        <p:nvSpPr>
          <p:cNvPr id="339" name="Google Shape;339;p23"/>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lang="en-US" sz="2400">
                <a:latin typeface="Times New Roman"/>
                <a:ea typeface="Times New Roman"/>
                <a:cs typeface="Times New Roman"/>
                <a:sym typeface="Times New Roman"/>
              </a:rPr>
              <a:t>Corporations are managed by a board of directors, who make high-level decisions and oversee the overall corporate policy. Day-to-day operations are handled by officers and managers appointed by the board. Strategic decision-making involves considering the interests of various stakeholders including shareholders, employees, and customers.</a:t>
            </a:r>
            <a:endParaRPr/>
          </a:p>
        </p:txBody>
      </p:sp>
      <p:sp>
        <p:nvSpPr>
          <p:cNvPr id="340" name="Google Shape;340;p23"/>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41" name="Google Shape;341;p2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24"/>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US">
                <a:latin typeface="Times New Roman"/>
                <a:ea typeface="Times New Roman"/>
                <a:cs typeface="Times New Roman"/>
                <a:sym typeface="Times New Roman"/>
              </a:rPr>
              <a:t>Limited Liability Company (LLC)</a:t>
            </a:r>
            <a:endParaRPr sz="3600">
              <a:latin typeface="Times New Roman"/>
              <a:ea typeface="Times New Roman"/>
              <a:cs typeface="Times New Roman"/>
              <a:sym typeface="Times New Roman"/>
            </a:endParaRPr>
          </a:p>
        </p:txBody>
      </p:sp>
      <p:sp>
        <p:nvSpPr>
          <p:cNvPr id="347" name="Google Shape;347;p24"/>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000"/>
              <a:buNone/>
            </a:pPr>
            <a:r>
              <a:rPr lang="en-US" sz="2000">
                <a:latin typeface="Times New Roman"/>
                <a:ea typeface="Times New Roman"/>
                <a:cs typeface="Times New Roman"/>
                <a:sym typeface="Times New Roman"/>
              </a:rPr>
              <a:t>A Limited Liability Company (LLC) is a flexible business structure that combines elements of partnership and corporate structures. An LLC provides its owners, known as members, with limited liability, meaning they are protected from personal responsibility for the company's debts and liabilities, similar to shareholders in a corporation. This structure allows for a flexible management setup, where it can be managed by members or appointed managers. LLCs benefit from pass-through taxation, where profits and losses are passed directly to members and reported on their individual tax returns, avoiding the double taxation faced by corporations.</a:t>
            </a:r>
            <a:endParaRPr/>
          </a:p>
        </p:txBody>
      </p:sp>
      <p:sp>
        <p:nvSpPr>
          <p:cNvPr id="348" name="Google Shape;348;p24"/>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49" name="Google Shape;349;p24"/>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25"/>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US">
                <a:latin typeface="Times New Roman"/>
                <a:ea typeface="Times New Roman"/>
                <a:cs typeface="Times New Roman"/>
                <a:sym typeface="Times New Roman"/>
              </a:rPr>
              <a:t>Characteristics </a:t>
            </a:r>
            <a:endParaRPr sz="3600">
              <a:latin typeface="Times New Roman"/>
              <a:ea typeface="Times New Roman"/>
              <a:cs typeface="Times New Roman"/>
              <a:sym typeface="Times New Roman"/>
            </a:endParaRPr>
          </a:p>
        </p:txBody>
      </p:sp>
      <p:sp>
        <p:nvSpPr>
          <p:cNvPr id="355" name="Google Shape;355;p25"/>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000"/>
              <a:buNone/>
            </a:pPr>
            <a:r>
              <a:rPr b="1" lang="en-US" sz="2000">
                <a:latin typeface="Times New Roman"/>
                <a:ea typeface="Times New Roman"/>
                <a:cs typeface="Times New Roman"/>
                <a:sym typeface="Times New Roman"/>
              </a:rPr>
              <a:t>Legal Entity</a:t>
            </a:r>
            <a:r>
              <a:rPr lang="en-US" sz="2000">
                <a:latin typeface="Times New Roman"/>
                <a:ea typeface="Times New Roman"/>
                <a:cs typeface="Times New Roman"/>
                <a:sym typeface="Times New Roman"/>
              </a:rPr>
              <a:t>: Combines the pass-through taxation of a partnership with the limited liability of a corporation.</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Liability</a:t>
            </a:r>
            <a:r>
              <a:rPr lang="en-US" sz="2000">
                <a:latin typeface="Times New Roman"/>
                <a:ea typeface="Times New Roman"/>
                <a:cs typeface="Times New Roman"/>
                <a:sym typeface="Times New Roman"/>
              </a:rPr>
              <a:t>: Members are protected from personal liability for business debts beyond their investment.</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Taxation</a:t>
            </a:r>
            <a:r>
              <a:rPr lang="en-US" sz="2000">
                <a:latin typeface="Times New Roman"/>
                <a:ea typeface="Times New Roman"/>
                <a:cs typeface="Times New Roman"/>
                <a:sym typeface="Times New Roman"/>
              </a:rPr>
              <a:t>: Can choose between being taxed as a partnership or as a corporation.</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Flexibility</a:t>
            </a:r>
            <a:r>
              <a:rPr lang="en-US" sz="2000">
                <a:latin typeface="Times New Roman"/>
                <a:ea typeface="Times New Roman"/>
                <a:cs typeface="Times New Roman"/>
                <a:sym typeface="Times New Roman"/>
              </a:rPr>
              <a:t>: Management can be structured flexibly either by members or managers.</a:t>
            </a:r>
            <a:endParaRPr/>
          </a:p>
          <a:p>
            <a:pPr indent="0" lvl="0" marL="0" rtl="0" algn="l">
              <a:lnSpc>
                <a:spcPct val="150000"/>
              </a:lnSpc>
              <a:spcBef>
                <a:spcPts val="1000"/>
              </a:spcBef>
              <a:spcAft>
                <a:spcPts val="0"/>
              </a:spcAft>
              <a:buClr>
                <a:schemeClr val="dk1"/>
              </a:buClr>
              <a:buSzPts val="2000"/>
              <a:buNone/>
            </a:pPr>
            <a:r>
              <a:rPr b="1" lang="en-US" sz="2000">
                <a:latin typeface="Times New Roman"/>
                <a:ea typeface="Times New Roman"/>
                <a:cs typeface="Times New Roman"/>
                <a:sym typeface="Times New Roman"/>
              </a:rPr>
              <a:t>Operational Requirements</a:t>
            </a:r>
            <a:r>
              <a:rPr lang="en-US" sz="2000">
                <a:latin typeface="Times New Roman"/>
                <a:ea typeface="Times New Roman"/>
                <a:cs typeface="Times New Roman"/>
                <a:sym typeface="Times New Roman"/>
              </a:rPr>
              <a:t>: Less formal operation and record-keeping than a corporation.</a:t>
            </a:r>
            <a:endParaRPr/>
          </a:p>
        </p:txBody>
      </p:sp>
      <p:sp>
        <p:nvSpPr>
          <p:cNvPr id="356" name="Google Shape;356;p25"/>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57" name="Google Shape;357;p25"/>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26"/>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US" sz="3600">
                <a:latin typeface="Times New Roman"/>
                <a:ea typeface="Times New Roman"/>
                <a:cs typeface="Times New Roman"/>
                <a:sym typeface="Times New Roman"/>
              </a:rPr>
              <a:t>Management </a:t>
            </a:r>
            <a:endParaRPr sz="3600">
              <a:latin typeface="Times New Roman"/>
              <a:ea typeface="Times New Roman"/>
              <a:cs typeface="Times New Roman"/>
              <a:sym typeface="Times New Roman"/>
            </a:endParaRPr>
          </a:p>
        </p:txBody>
      </p:sp>
      <p:sp>
        <p:nvSpPr>
          <p:cNvPr id="363" name="Google Shape;363;p26"/>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lang="en-US" sz="2400">
                <a:latin typeface="Times New Roman"/>
                <a:ea typeface="Times New Roman"/>
                <a:cs typeface="Times New Roman"/>
                <a:sym typeface="Times New Roman"/>
              </a:rPr>
              <a:t>LLCs can be member-managed or manager-managed, allowing owners to tailor management structures to their needs. Decisions are often made based on consensus or according to the stipulations laid out in the LLC operating agreement.</a:t>
            </a:r>
            <a:endParaRPr/>
          </a:p>
        </p:txBody>
      </p:sp>
      <p:sp>
        <p:nvSpPr>
          <p:cNvPr id="364" name="Google Shape;364;p26"/>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65" name="Google Shape;365;p26"/>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27"/>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US" sz="3600">
                <a:latin typeface="Times New Roman"/>
                <a:ea typeface="Times New Roman"/>
                <a:cs typeface="Times New Roman"/>
                <a:sym typeface="Times New Roman"/>
              </a:rPr>
              <a:t>Cooperative </a:t>
            </a:r>
            <a:endParaRPr sz="3600">
              <a:latin typeface="Times New Roman"/>
              <a:ea typeface="Times New Roman"/>
              <a:cs typeface="Times New Roman"/>
              <a:sym typeface="Times New Roman"/>
            </a:endParaRPr>
          </a:p>
        </p:txBody>
      </p:sp>
      <p:sp>
        <p:nvSpPr>
          <p:cNvPr id="371" name="Google Shape;371;p27"/>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000"/>
              <a:buNone/>
            </a:pPr>
            <a:r>
              <a:rPr lang="en-US" sz="2000">
                <a:latin typeface="Times New Roman"/>
                <a:ea typeface="Times New Roman"/>
                <a:cs typeface="Times New Roman"/>
                <a:sym typeface="Times New Roman"/>
              </a:rPr>
              <a:t>A cooperative business, or co-op, is a member-owned, member-governed business that operates for the benefit of its members according to the principle of democratic decision-making. Members of a cooperative contribute to and democratically control the capital of the cooperative, with each member typically having one vote in decision-making. This type of business focuses on meeting the needs and aspirations of its members rather than maximizing profits for external stakeholders. Profits, or surpluses, are usually reinvested in the co-op or distributed among members based on their participation or patronage, rather than their invested capital.</a:t>
            </a:r>
            <a:endParaRPr/>
          </a:p>
        </p:txBody>
      </p:sp>
      <p:sp>
        <p:nvSpPr>
          <p:cNvPr id="372" name="Google Shape;372;p27"/>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73" name="Google Shape;373;p27"/>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28"/>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US" sz="3600">
                <a:latin typeface="Times New Roman"/>
                <a:ea typeface="Times New Roman"/>
                <a:cs typeface="Times New Roman"/>
                <a:sym typeface="Times New Roman"/>
              </a:rPr>
              <a:t>Characteristics </a:t>
            </a:r>
            <a:endParaRPr sz="3600">
              <a:latin typeface="Times New Roman"/>
              <a:ea typeface="Times New Roman"/>
              <a:cs typeface="Times New Roman"/>
              <a:sym typeface="Times New Roman"/>
            </a:endParaRPr>
          </a:p>
        </p:txBody>
      </p:sp>
      <p:sp>
        <p:nvSpPr>
          <p:cNvPr id="379" name="Google Shape;379;p28"/>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b="1" lang="en-US" sz="2400">
                <a:latin typeface="Times New Roman"/>
                <a:ea typeface="Times New Roman"/>
                <a:cs typeface="Times New Roman"/>
                <a:sym typeface="Times New Roman"/>
              </a:rPr>
              <a:t>Ownership</a:t>
            </a:r>
            <a:r>
              <a:rPr lang="en-US" sz="2400">
                <a:latin typeface="Times New Roman"/>
                <a:ea typeface="Times New Roman"/>
                <a:cs typeface="Times New Roman"/>
                <a:sym typeface="Times New Roman"/>
              </a:rPr>
              <a:t>: Owned and operated by a group of individuals for their mutual benefit.</a:t>
            </a:r>
            <a:endParaRPr/>
          </a:p>
          <a:p>
            <a:pPr indent="0" lvl="0" marL="0" rtl="0" algn="l">
              <a:lnSpc>
                <a:spcPct val="9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Liability</a:t>
            </a:r>
            <a:r>
              <a:rPr lang="en-US" sz="2400">
                <a:latin typeface="Times New Roman"/>
                <a:ea typeface="Times New Roman"/>
                <a:cs typeface="Times New Roman"/>
                <a:sym typeface="Times New Roman"/>
              </a:rPr>
              <a:t>: Members usually have limited liability.</a:t>
            </a:r>
            <a:endParaRPr/>
          </a:p>
          <a:p>
            <a:pPr indent="0" lvl="0" marL="0" rtl="0" algn="l">
              <a:lnSpc>
                <a:spcPct val="9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Taxation</a:t>
            </a:r>
            <a:r>
              <a:rPr lang="en-US" sz="2400">
                <a:latin typeface="Times New Roman"/>
                <a:ea typeface="Times New Roman"/>
                <a:cs typeface="Times New Roman"/>
                <a:sym typeface="Times New Roman"/>
              </a:rPr>
              <a:t>: Profits are taxed only when earned by the cooperative, not when they are distributed to members.</a:t>
            </a:r>
            <a:endParaRPr/>
          </a:p>
          <a:p>
            <a:pPr indent="0" lvl="0" marL="0" rtl="0" algn="l">
              <a:lnSpc>
                <a:spcPct val="9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Purpose</a:t>
            </a:r>
            <a:r>
              <a:rPr lang="en-US" sz="2400">
                <a:latin typeface="Times New Roman"/>
                <a:ea typeface="Times New Roman"/>
                <a:cs typeface="Times New Roman"/>
                <a:sym typeface="Times New Roman"/>
              </a:rPr>
              <a:t>: Designed to serve the needs of the members rather than to earn profit.</a:t>
            </a:r>
            <a:endParaRPr/>
          </a:p>
          <a:p>
            <a:pPr indent="0" lvl="0" marL="0" rtl="0" algn="l">
              <a:lnSpc>
                <a:spcPct val="9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Control</a:t>
            </a:r>
            <a:r>
              <a:rPr lang="en-US" sz="2400">
                <a:latin typeface="Times New Roman"/>
                <a:ea typeface="Times New Roman"/>
                <a:cs typeface="Times New Roman"/>
                <a:sym typeface="Times New Roman"/>
              </a:rPr>
              <a:t>: Each member typically has one vote, regardless of the level of investment.</a:t>
            </a:r>
            <a:endParaRPr/>
          </a:p>
        </p:txBody>
      </p:sp>
      <p:sp>
        <p:nvSpPr>
          <p:cNvPr id="380" name="Google Shape;380;p28"/>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81" name="Google Shape;381;p28"/>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29"/>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US" sz="3600">
                <a:latin typeface="Times New Roman"/>
                <a:ea typeface="Times New Roman"/>
                <a:cs typeface="Times New Roman"/>
                <a:sym typeface="Times New Roman"/>
              </a:rPr>
              <a:t>Management </a:t>
            </a:r>
            <a:endParaRPr sz="3600">
              <a:latin typeface="Times New Roman"/>
              <a:ea typeface="Times New Roman"/>
              <a:cs typeface="Times New Roman"/>
              <a:sym typeface="Times New Roman"/>
            </a:endParaRPr>
          </a:p>
        </p:txBody>
      </p:sp>
      <p:sp>
        <p:nvSpPr>
          <p:cNvPr id="387" name="Google Shape;387;p29"/>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lang="en-US" sz="2400">
                <a:latin typeface="Times New Roman"/>
                <a:ea typeface="Times New Roman"/>
                <a:cs typeface="Times New Roman"/>
                <a:sym typeface="Times New Roman"/>
              </a:rPr>
              <a:t>Cooperatives are managed democratically by members, who elect a board of directors to make decisions on behalf of the cooperative. Management focuses on fairness and equality, ensuring all members' needs are met and profits are distributed equitably.</a:t>
            </a:r>
            <a:endParaRPr/>
          </a:p>
        </p:txBody>
      </p:sp>
      <p:sp>
        <p:nvSpPr>
          <p:cNvPr id="388" name="Google Shape;388;p29"/>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89" name="Google Shape;389;p29"/>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30"/>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US" sz="3600">
                <a:latin typeface="Times New Roman"/>
                <a:ea typeface="Times New Roman"/>
                <a:cs typeface="Times New Roman"/>
                <a:sym typeface="Times New Roman"/>
              </a:rPr>
              <a:t>Why should businesses be managed? </a:t>
            </a:r>
            <a:endParaRPr sz="3600">
              <a:latin typeface="Times New Roman"/>
              <a:ea typeface="Times New Roman"/>
              <a:cs typeface="Times New Roman"/>
              <a:sym typeface="Times New Roman"/>
            </a:endParaRPr>
          </a:p>
        </p:txBody>
      </p:sp>
      <p:sp>
        <p:nvSpPr>
          <p:cNvPr id="395" name="Google Shape;395;p30"/>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sz="2400">
                <a:latin typeface="Times New Roman"/>
                <a:ea typeface="Times New Roman"/>
                <a:cs typeface="Times New Roman"/>
                <a:sym typeface="Times New Roman"/>
              </a:rPr>
              <a:t>Effective management is crucial for any business to thrive and sustain its operations. </a:t>
            </a:r>
            <a:endParaRPr/>
          </a:p>
          <a:p>
            <a:pPr indent="-228600" lvl="0" marL="228600" rtl="0" algn="l">
              <a:lnSpc>
                <a:spcPct val="90000"/>
              </a:lnSpc>
              <a:spcBef>
                <a:spcPts val="10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Achieving Goals</a:t>
            </a:r>
            <a:endParaRPr/>
          </a:p>
          <a:p>
            <a:pPr indent="-228600" lvl="0" marL="228600" rtl="0" algn="l">
              <a:lnSpc>
                <a:spcPct val="90000"/>
              </a:lnSpc>
              <a:spcBef>
                <a:spcPts val="10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Resource Optimization</a:t>
            </a:r>
            <a:endParaRPr/>
          </a:p>
          <a:p>
            <a:pPr indent="-228600" lvl="0" marL="228600" rtl="0" algn="l">
              <a:lnSpc>
                <a:spcPct val="90000"/>
              </a:lnSpc>
              <a:spcBef>
                <a:spcPts val="10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Risk management </a:t>
            </a:r>
            <a:endParaRPr/>
          </a:p>
          <a:p>
            <a:pPr indent="-228600" lvl="0" marL="228600" rtl="0" algn="l">
              <a:lnSpc>
                <a:spcPct val="90000"/>
              </a:lnSpc>
              <a:spcBef>
                <a:spcPts val="10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Improving efficiency </a:t>
            </a:r>
            <a:endParaRPr/>
          </a:p>
          <a:p>
            <a:pPr indent="-228600" lvl="0" marL="228600" rtl="0" algn="l">
              <a:lnSpc>
                <a:spcPct val="90000"/>
              </a:lnSpc>
              <a:spcBef>
                <a:spcPts val="10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Driving innovation </a:t>
            </a:r>
            <a:endParaRPr/>
          </a:p>
          <a:p>
            <a:pPr indent="-228600" lvl="0" marL="228600" rtl="0" algn="l">
              <a:lnSpc>
                <a:spcPct val="90000"/>
              </a:lnSpc>
              <a:spcBef>
                <a:spcPts val="10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Financial health </a:t>
            </a:r>
            <a:endParaRPr/>
          </a:p>
        </p:txBody>
      </p:sp>
      <p:sp>
        <p:nvSpPr>
          <p:cNvPr id="396" name="Google Shape;396;p30"/>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397" name="Google Shape;397;p30"/>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31"/>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US" sz="3600">
                <a:latin typeface="Times New Roman"/>
                <a:ea typeface="Times New Roman"/>
                <a:cs typeface="Times New Roman"/>
                <a:sym typeface="Times New Roman"/>
              </a:rPr>
              <a:t>Can’t </a:t>
            </a:r>
            <a:endParaRPr sz="3600">
              <a:latin typeface="Times New Roman"/>
              <a:ea typeface="Times New Roman"/>
              <a:cs typeface="Times New Roman"/>
              <a:sym typeface="Times New Roman"/>
            </a:endParaRPr>
          </a:p>
        </p:txBody>
      </p:sp>
      <p:sp>
        <p:nvSpPr>
          <p:cNvPr id="403" name="Google Shape;403;p31"/>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Employee satisfaction </a:t>
            </a:r>
            <a:endParaRPr/>
          </a:p>
          <a:p>
            <a:pPr indent="-228600" lvl="0" marL="228600" rtl="0" algn="l">
              <a:lnSpc>
                <a:spcPct val="90000"/>
              </a:lnSpc>
              <a:spcBef>
                <a:spcPts val="10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Compliance and legal aspects </a:t>
            </a:r>
            <a:endParaRPr/>
          </a:p>
          <a:p>
            <a:pPr indent="-228600" lvl="0" marL="228600" rtl="0" algn="l">
              <a:lnSpc>
                <a:spcPct val="90000"/>
              </a:lnSpc>
              <a:spcBef>
                <a:spcPts val="10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Strategic planning </a:t>
            </a:r>
            <a:endParaRPr/>
          </a:p>
          <a:p>
            <a:pPr indent="-228600" lvl="0" marL="228600" rtl="0" algn="l">
              <a:lnSpc>
                <a:spcPct val="90000"/>
              </a:lnSpc>
              <a:spcBef>
                <a:spcPts val="10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Sustaining competitive </a:t>
            </a:r>
            <a:endParaRPr/>
          </a:p>
        </p:txBody>
      </p:sp>
      <p:sp>
        <p:nvSpPr>
          <p:cNvPr id="404" name="Google Shape;404;p31"/>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405" name="Google Shape;405;p31"/>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32"/>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 summary </a:t>
            </a:r>
            <a:endParaRPr sz="3600">
              <a:latin typeface="Times New Roman"/>
              <a:ea typeface="Times New Roman"/>
              <a:cs typeface="Times New Roman"/>
              <a:sym typeface="Times New Roman"/>
            </a:endParaRPr>
          </a:p>
        </p:txBody>
      </p:sp>
      <p:sp>
        <p:nvSpPr>
          <p:cNvPr id="411" name="Google Shape;411;p32"/>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000"/>
              <a:buNone/>
            </a:pPr>
            <a:r>
              <a:rPr lang="en-US" sz="2000">
                <a:latin typeface="Times New Roman"/>
                <a:ea typeface="Times New Roman"/>
                <a:cs typeface="Times New Roman"/>
                <a:sym typeface="Times New Roman"/>
              </a:rPr>
              <a:t>In this session we saw the following:</a:t>
            </a:r>
            <a:endParaRPr/>
          </a:p>
          <a:p>
            <a:pPr indent="-228600" lvl="0" marL="228600" rtl="0" algn="l">
              <a:lnSpc>
                <a:spcPct val="150000"/>
              </a:lnSpc>
              <a:spcBef>
                <a:spcPts val="1000"/>
              </a:spcBef>
              <a:spcAft>
                <a:spcPts val="0"/>
              </a:spcAft>
              <a:buClr>
                <a:schemeClr val="dk1"/>
              </a:buClr>
              <a:buSzPts val="2000"/>
              <a:buFont typeface="Noto Sans Symbols"/>
              <a:buChar char="⮚"/>
            </a:pPr>
            <a:r>
              <a:rPr lang="en-US" sz="2000">
                <a:latin typeface="Times New Roman"/>
                <a:ea typeface="Times New Roman"/>
                <a:cs typeface="Times New Roman"/>
                <a:sym typeface="Times New Roman"/>
              </a:rPr>
              <a:t>We understood the meaning of a business</a:t>
            </a:r>
            <a:endParaRPr/>
          </a:p>
          <a:p>
            <a:pPr indent="-228600" lvl="0" marL="228600" rtl="0" algn="l">
              <a:lnSpc>
                <a:spcPct val="150000"/>
              </a:lnSpc>
              <a:spcBef>
                <a:spcPts val="1000"/>
              </a:spcBef>
              <a:spcAft>
                <a:spcPts val="0"/>
              </a:spcAft>
              <a:buClr>
                <a:schemeClr val="dk1"/>
              </a:buClr>
              <a:buSzPts val="2000"/>
              <a:buFont typeface="Noto Sans Symbols"/>
              <a:buChar char="⮚"/>
            </a:pPr>
            <a:r>
              <a:rPr lang="en-US" sz="2000">
                <a:latin typeface="Times New Roman"/>
                <a:ea typeface="Times New Roman"/>
                <a:cs typeface="Times New Roman"/>
                <a:sym typeface="Times New Roman"/>
              </a:rPr>
              <a:t>Defined administration</a:t>
            </a:r>
            <a:endParaRPr/>
          </a:p>
          <a:p>
            <a:pPr indent="-228600" lvl="0" marL="228600" rtl="0" algn="l">
              <a:lnSpc>
                <a:spcPct val="150000"/>
              </a:lnSpc>
              <a:spcBef>
                <a:spcPts val="1000"/>
              </a:spcBef>
              <a:spcAft>
                <a:spcPts val="0"/>
              </a:spcAft>
              <a:buClr>
                <a:schemeClr val="dk1"/>
              </a:buClr>
              <a:buSzPts val="2000"/>
              <a:buFont typeface="Noto Sans Symbols"/>
              <a:buChar char="⮚"/>
            </a:pPr>
            <a:r>
              <a:rPr lang="en-US" sz="2000">
                <a:latin typeface="Times New Roman"/>
                <a:ea typeface="Times New Roman"/>
                <a:cs typeface="Times New Roman"/>
                <a:sym typeface="Times New Roman"/>
              </a:rPr>
              <a:t>We joined together the two “business” and “administration” </a:t>
            </a:r>
            <a:endParaRPr/>
          </a:p>
          <a:p>
            <a:pPr indent="-228600" lvl="0" marL="228600" rtl="0" algn="l">
              <a:lnSpc>
                <a:spcPct val="150000"/>
              </a:lnSpc>
              <a:spcBef>
                <a:spcPts val="1000"/>
              </a:spcBef>
              <a:spcAft>
                <a:spcPts val="0"/>
              </a:spcAft>
              <a:buClr>
                <a:schemeClr val="dk1"/>
              </a:buClr>
              <a:buSzPts val="2000"/>
              <a:buFont typeface="Noto Sans Symbols"/>
              <a:buChar char="⮚"/>
            </a:pPr>
            <a:r>
              <a:rPr lang="en-US" sz="2000">
                <a:latin typeface="Times New Roman"/>
                <a:ea typeface="Times New Roman"/>
                <a:cs typeface="Times New Roman"/>
                <a:sym typeface="Times New Roman"/>
              </a:rPr>
              <a:t>We looked at types of business and their management </a:t>
            </a:r>
            <a:endParaRPr/>
          </a:p>
          <a:p>
            <a:pPr indent="-228600" lvl="0" marL="228600" rtl="0" algn="l">
              <a:lnSpc>
                <a:spcPct val="150000"/>
              </a:lnSpc>
              <a:spcBef>
                <a:spcPts val="1000"/>
              </a:spcBef>
              <a:spcAft>
                <a:spcPts val="0"/>
              </a:spcAft>
              <a:buClr>
                <a:schemeClr val="dk1"/>
              </a:buClr>
              <a:buSzPts val="2000"/>
              <a:buFont typeface="Noto Sans Symbols"/>
              <a:buChar char="⮚"/>
            </a:pPr>
            <a:r>
              <a:rPr lang="en-US" sz="2000">
                <a:latin typeface="Times New Roman"/>
                <a:ea typeface="Times New Roman"/>
                <a:cs typeface="Times New Roman"/>
                <a:sym typeface="Times New Roman"/>
              </a:rPr>
              <a:t>We saw why it is important to have better administration in any business. </a:t>
            </a:r>
            <a:endParaRPr sz="2000">
              <a:latin typeface="Times New Roman"/>
              <a:ea typeface="Times New Roman"/>
              <a:cs typeface="Times New Roman"/>
              <a:sym typeface="Times New Roman"/>
            </a:endParaRPr>
          </a:p>
          <a:p>
            <a:pPr indent="-101600" lvl="0" marL="228600" rtl="0" algn="l">
              <a:lnSpc>
                <a:spcPct val="150000"/>
              </a:lnSpc>
              <a:spcBef>
                <a:spcPts val="1000"/>
              </a:spcBef>
              <a:spcAft>
                <a:spcPts val="0"/>
              </a:spcAft>
              <a:buClr>
                <a:schemeClr val="dk1"/>
              </a:buClr>
              <a:buSzPts val="2000"/>
              <a:buFont typeface="Noto Sans Symbols"/>
              <a:buNone/>
            </a:pPr>
            <a:r>
              <a:t/>
            </a:r>
            <a:endParaRPr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0" lvl="0" marL="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p:txBody>
      </p:sp>
      <p:sp>
        <p:nvSpPr>
          <p:cNvPr id="412" name="Google Shape;412;p32"/>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413" name="Google Shape;413;p3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33"/>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References </a:t>
            </a:r>
            <a:endParaRPr sz="3600">
              <a:latin typeface="Times New Roman"/>
              <a:ea typeface="Times New Roman"/>
              <a:cs typeface="Times New Roman"/>
              <a:sym typeface="Times New Roman"/>
            </a:endParaRPr>
          </a:p>
        </p:txBody>
      </p:sp>
      <p:sp>
        <p:nvSpPr>
          <p:cNvPr id="419" name="Google Shape;419;p33"/>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US" sz="2800">
                <a:latin typeface="Times New Roman"/>
                <a:ea typeface="Times New Roman"/>
                <a:cs typeface="Times New Roman"/>
                <a:sym typeface="Times New Roman"/>
              </a:rPr>
              <a:t>Koontz, H., &amp; O'Donnell, C. (1984). </a:t>
            </a:r>
            <a:r>
              <a:rPr i="1" lang="en-US" sz="2800">
                <a:latin typeface="Times New Roman"/>
                <a:ea typeface="Times New Roman"/>
                <a:cs typeface="Times New Roman"/>
                <a:sym typeface="Times New Roman"/>
              </a:rPr>
              <a:t>Principles of Management: An Analysis of Managerial Functions</a:t>
            </a:r>
            <a:r>
              <a:rPr lang="en-US" sz="2800">
                <a:latin typeface="Times New Roman"/>
                <a:ea typeface="Times New Roman"/>
                <a:cs typeface="Times New Roman"/>
                <a:sym typeface="Times New Roman"/>
              </a:rPr>
              <a:t>. McGraw-Hill.</a:t>
            </a:r>
            <a:endParaRPr/>
          </a:p>
          <a:p>
            <a:pPr indent="0" lvl="0" marL="0" rtl="0" algn="l">
              <a:lnSpc>
                <a:spcPct val="150000"/>
              </a:lnSpc>
              <a:spcBef>
                <a:spcPts val="1000"/>
              </a:spcBef>
              <a:spcAft>
                <a:spcPts val="0"/>
              </a:spcAft>
              <a:buClr>
                <a:schemeClr val="dk1"/>
              </a:buClr>
              <a:buSzPts val="2800"/>
              <a:buNone/>
            </a:pPr>
            <a:r>
              <a:rPr lang="en-US" sz="2800">
                <a:latin typeface="Times New Roman"/>
                <a:ea typeface="Times New Roman"/>
                <a:cs typeface="Times New Roman"/>
                <a:sym typeface="Times New Roman"/>
              </a:rPr>
              <a:t>Katz, R. L. (1974). </a:t>
            </a:r>
            <a:r>
              <a:rPr i="1" lang="en-US" sz="2800">
                <a:latin typeface="Times New Roman"/>
                <a:ea typeface="Times New Roman"/>
                <a:cs typeface="Times New Roman"/>
                <a:sym typeface="Times New Roman"/>
              </a:rPr>
              <a:t>Skills of an Effective Administrator</a:t>
            </a:r>
            <a:r>
              <a:rPr lang="en-US" sz="2800">
                <a:latin typeface="Times New Roman"/>
                <a:ea typeface="Times New Roman"/>
                <a:cs typeface="Times New Roman"/>
                <a:sym typeface="Times New Roman"/>
              </a:rPr>
              <a:t>. Harvard Business Review, 52(5), 90-102.</a:t>
            </a:r>
            <a:endParaRPr/>
          </a:p>
          <a:p>
            <a:pPr indent="0" lvl="0" marL="0" rtl="0" algn="l">
              <a:lnSpc>
                <a:spcPct val="150000"/>
              </a:lnSpc>
              <a:spcBef>
                <a:spcPts val="1000"/>
              </a:spcBef>
              <a:spcAft>
                <a:spcPts val="0"/>
              </a:spcAft>
              <a:buClr>
                <a:schemeClr val="dk1"/>
              </a:buClr>
              <a:buSzPts val="2800"/>
              <a:buNone/>
            </a:pPr>
            <a:r>
              <a:t/>
            </a:r>
            <a:endParaRPr sz="28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sz="28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sz="2800">
              <a:latin typeface="Times New Roman"/>
              <a:ea typeface="Times New Roman"/>
              <a:cs typeface="Times New Roman"/>
              <a:sym typeface="Times New Roman"/>
            </a:endParaRPr>
          </a:p>
        </p:txBody>
      </p:sp>
      <p:sp>
        <p:nvSpPr>
          <p:cNvPr id="420" name="Google Shape;420;p33"/>
          <p:cNvSpPr txBox="1"/>
          <p:nvPr>
            <p:ph idx="2" type="body"/>
          </p:nvPr>
        </p:nvSpPr>
        <p:spPr>
          <a:xfrm>
            <a:off x="9493135" y="4662152"/>
            <a:ext cx="2698865" cy="219584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4000"/>
              <a:buNone/>
            </a:pPr>
            <a:r>
              <a:t/>
            </a:r>
            <a:endParaRPr sz="4000">
              <a:solidFill>
                <a:srgbClr val="D0CECE"/>
              </a:solidFill>
            </a:endParaRPr>
          </a:p>
        </p:txBody>
      </p:sp>
      <p:cxnSp>
        <p:nvCxnSpPr>
          <p:cNvPr id="421" name="Google Shape;421;p3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name="Office 테마">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디자인 사용자 지정">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테마">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2021-03-22T08:33:16Z</dcterms:created>
  <dc:creator>SAMSUNG</dc:creator>
</cp:coreProperties>
</file>