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256" r:id="rId3"/>
    <p:sldId id="273" r:id="rId4"/>
    <p:sldId id="274" r:id="rId5"/>
    <p:sldId id="275" r:id="rId6"/>
    <p:sldId id="276" r:id="rId7"/>
    <p:sldId id="277" r:id="rId8"/>
    <p:sldId id="279" r:id="rId9"/>
    <p:sldId id="281" r:id="rId10"/>
    <p:sldId id="282" r:id="rId11"/>
    <p:sldId id="283" r:id="rId12"/>
    <p:sldId id="284" r:id="rId13"/>
    <p:sldId id="285" r:id="rId14"/>
    <p:sldId id="286" r:id="rId15"/>
    <p:sldId id="287" r:id="rId16"/>
    <p:sldId id="288" r:id="rId17"/>
    <p:sldId id="289" r:id="rId18"/>
    <p:sldId id="290" r:id="rId19"/>
    <p:sldId id="291" r:id="rId20"/>
    <p:sldId id="292" r:id="rId21"/>
    <p:sldId id="293" r:id="rId22"/>
    <p:sldId id="294" r:id="rId23"/>
    <p:sldId id="295" r:id="rId24"/>
    <p:sldId id="296" r:id="rId25"/>
    <p:sldId id="297" r:id="rId26"/>
    <p:sldId id="298" r:id="rId27"/>
    <p:sldId id="300" r:id="rId28"/>
    <p:sldId id="301" r:id="rId29"/>
    <p:sldId id="302" r:id="rId30"/>
    <p:sldId id="303" r:id="rId31"/>
    <p:sldId id="304" r:id="rId32"/>
    <p:sldId id="305" r:id="rId33"/>
    <p:sldId id="306" r:id="rId34"/>
    <p:sldId id="307" r:id="rId35"/>
    <p:sldId id="280" r:id="rId36"/>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6529" autoAdjust="0"/>
  </p:normalViewPr>
  <p:slideViewPr>
    <p:cSldViewPr snapToGrid="0">
      <p:cViewPr varScale="1">
        <p:scale>
          <a:sx n="85" d="100"/>
          <a:sy n="85" d="100"/>
        </p:scale>
        <p:origin x="456"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2024-10-01</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2024-10-01</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TWO –STRATEGIC MANAGEMENT</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two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Explain a strategy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strategic management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strategic management process</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“Mission” and “Vision” in businesses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 Understand Strategy Formulation,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Competitive Advantage,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Explain SWOT Analysis</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Importance of strategic management in organizations </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What is a strategy?</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A strategy is a comprehensive plan or approach designed to achieve a specific goal or set of goals. It involves making deliberate choices and prioritizing certain actions, resources, or tactics to reach desired outcomes effectively and efficiently. Strategies are used in various contexts, such as business, military, sports, personal development, and more.</a:t>
            </a:r>
            <a:endParaRPr lang="en-US" altLang="ko-KR" sz="28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6730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Main aspects  of a strategy in any business include:</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Objective or Goal</a:t>
            </a:r>
            <a:r>
              <a:rPr lang="en-US" sz="2400" dirty="0">
                <a:latin typeface="Times New Roman" panose="02020603050405020304" pitchFamily="18" charset="0"/>
                <a:cs typeface="Times New Roman" panose="02020603050405020304" pitchFamily="18" charset="0"/>
              </a:rPr>
              <a:t>: A clear and specific aim the strategy seeks to achieve.</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Resources</a:t>
            </a:r>
            <a:r>
              <a:rPr lang="en-US" sz="2400" dirty="0">
                <a:latin typeface="Times New Roman" panose="02020603050405020304" pitchFamily="18" charset="0"/>
                <a:cs typeface="Times New Roman" panose="02020603050405020304" pitchFamily="18" charset="0"/>
              </a:rPr>
              <a:t>: The people, time, money, and other assets that will be used.</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Actions</a:t>
            </a:r>
            <a:r>
              <a:rPr lang="en-US" sz="2400" dirty="0">
                <a:latin typeface="Times New Roman" panose="02020603050405020304" pitchFamily="18" charset="0"/>
                <a:cs typeface="Times New Roman" panose="02020603050405020304" pitchFamily="18" charset="0"/>
              </a:rPr>
              <a:t>: The steps or tactics that will be implemented to reach the objective.</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Adaptability</a:t>
            </a:r>
            <a:r>
              <a:rPr lang="en-US" sz="2400" dirty="0">
                <a:latin typeface="Times New Roman" panose="02020603050405020304" pitchFamily="18" charset="0"/>
                <a:cs typeface="Times New Roman" panose="02020603050405020304" pitchFamily="18" charset="0"/>
              </a:rPr>
              <a:t>: The ability to adjust the plan in response to changes in circumstances or challenges.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Long-term Vision</a:t>
            </a:r>
            <a:r>
              <a:rPr lang="en-US" sz="2400" dirty="0">
                <a:latin typeface="Times New Roman" panose="02020603050405020304" pitchFamily="18" charset="0"/>
                <a:cs typeface="Times New Roman" panose="02020603050405020304" pitchFamily="18" charset="0"/>
              </a:rPr>
              <a:t>: Strategies often focus on long-term objectives, considering not just immediate actions but future consequences.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73831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Types of strategies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0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Market Penetration</a:t>
            </a:r>
            <a:r>
              <a:rPr lang="en-US" sz="2400" dirty="0">
                <a:latin typeface="Times New Roman" panose="02020603050405020304" pitchFamily="18" charset="0"/>
                <a:cs typeface="Times New Roman" panose="02020603050405020304" pitchFamily="18" charset="0"/>
              </a:rPr>
              <a:t>: Increase market share by promoting existing products to current customers through aggressive marketing or pricing strategies.</a:t>
            </a:r>
          </a:p>
          <a:p>
            <a:pPr lvl="0">
              <a:lnSpc>
                <a:spcPct val="10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Product Development</a:t>
            </a:r>
            <a:r>
              <a:rPr lang="en-US" sz="2400" dirty="0">
                <a:latin typeface="Times New Roman" panose="02020603050405020304" pitchFamily="18" charset="0"/>
                <a:cs typeface="Times New Roman" panose="02020603050405020304" pitchFamily="18" charset="0"/>
              </a:rPr>
              <a:t>: Introduce new products or enhance existing ones to meet the evolving needs of your target audience.</a:t>
            </a:r>
          </a:p>
          <a:p>
            <a:pPr lvl="0">
              <a:lnSpc>
                <a:spcPct val="10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Market Expansion</a:t>
            </a:r>
            <a:r>
              <a:rPr lang="en-US" sz="2400" dirty="0">
                <a:latin typeface="Times New Roman" panose="02020603050405020304" pitchFamily="18" charset="0"/>
                <a:cs typeface="Times New Roman" panose="02020603050405020304" pitchFamily="18" charset="0"/>
              </a:rPr>
              <a:t>: Enter new geographic regions or target new customer segments to grow the business.</a:t>
            </a:r>
          </a:p>
          <a:p>
            <a:pPr lvl="0">
              <a:lnSpc>
                <a:spcPct val="10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Diversification</a:t>
            </a:r>
            <a:r>
              <a:rPr lang="en-US" sz="2400" dirty="0">
                <a:latin typeface="Times New Roman" panose="02020603050405020304" pitchFamily="18" charset="0"/>
                <a:cs typeface="Times New Roman" panose="02020603050405020304" pitchFamily="18" charset="0"/>
              </a:rPr>
              <a:t>: Develop or acquire new products or services that are unrelated to your current offerings to reduce risk.</a:t>
            </a:r>
          </a:p>
          <a:p>
            <a:pPr>
              <a:lnSpc>
                <a:spcPct val="100000"/>
              </a:lnSpc>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86444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Cost Leadership</a:t>
            </a:r>
            <a:r>
              <a:rPr lang="en-US" sz="2400" dirty="0">
                <a:latin typeface="Times New Roman" panose="02020603050405020304" pitchFamily="18" charset="0"/>
                <a:cs typeface="Times New Roman" panose="02020603050405020304" pitchFamily="18" charset="0"/>
              </a:rPr>
              <a:t>: Focus on reducing operational costs to offer lower prices than competitors while maintaining profitability.</a:t>
            </a:r>
          </a:p>
          <a:p>
            <a:pPr lvl="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Differentiation</a:t>
            </a:r>
            <a:r>
              <a:rPr lang="en-US" sz="2400" dirty="0">
                <a:latin typeface="Times New Roman" panose="02020603050405020304" pitchFamily="18" charset="0"/>
                <a:cs typeface="Times New Roman" panose="02020603050405020304" pitchFamily="18" charset="0"/>
              </a:rPr>
              <a:t>: Create unique products or services that stand out from competitors, emphasizing quality, innovation, or customer experience.</a:t>
            </a:r>
          </a:p>
          <a:p>
            <a:pPr lvl="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Acquisition</a:t>
            </a:r>
            <a:r>
              <a:rPr lang="en-US" sz="2400" dirty="0">
                <a:latin typeface="Times New Roman" panose="02020603050405020304" pitchFamily="18" charset="0"/>
                <a:cs typeface="Times New Roman" panose="02020603050405020304" pitchFamily="18" charset="0"/>
              </a:rPr>
              <a:t>: Grow by acquiring other businesses, gaining access to their resources, customers, or markets.</a:t>
            </a:r>
          </a:p>
          <a:p>
            <a:pPr lvl="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Customer Retention</a:t>
            </a:r>
            <a:r>
              <a:rPr lang="en-US" sz="2400" dirty="0">
                <a:latin typeface="Times New Roman" panose="02020603050405020304" pitchFamily="18" charset="0"/>
                <a:cs typeface="Times New Roman" panose="02020603050405020304" pitchFamily="18" charset="0"/>
              </a:rPr>
              <a:t>: Implement loyalty programs and personalized experiences to retain current customers and increase lifetime value.</a:t>
            </a:r>
          </a:p>
          <a:p>
            <a:pPr>
              <a:lnSpc>
                <a:spcPct val="100000"/>
              </a:lnSpc>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40685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Strategic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Fred R. David (2016) defined strategic management is the art and science of formulating, implementing, and evaluating cross-functional decisions that enable an organization to achieve its objectives.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Thomas L. </a:t>
            </a:r>
            <a:r>
              <a:rPr lang="en-US" sz="2400" dirty="0" err="1">
                <a:latin typeface="Times New Roman" panose="02020603050405020304" pitchFamily="18" charset="0"/>
                <a:cs typeface="Times New Roman" panose="02020603050405020304" pitchFamily="18" charset="0"/>
              </a:rPr>
              <a:t>Wheelen</a:t>
            </a:r>
            <a:r>
              <a:rPr lang="en-US" sz="2400" dirty="0">
                <a:latin typeface="Times New Roman" panose="02020603050405020304" pitchFamily="18" charset="0"/>
                <a:cs typeface="Times New Roman" panose="02020603050405020304" pitchFamily="18" charset="0"/>
              </a:rPr>
              <a:t> and J. David Hunger (2011) strategic management is a set of managerial decisions and actions that determines the long-run performance of a corporation. It includes environmental scanning, strategy formulation, strategy implementation, and evaluation and control.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7644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Strategic management process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Strategic management process is a structured approach organization use to formulate and implement strategies that align with their goals and objectives. This process typically involves several key stages that ensure a company can navigate its competitive environment effectively and achieve its goals.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6568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1. Environmental Scanning:</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Analyze internal and external factors that could impact the organization's performance.</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SWOT Analysis (Strengths, Weaknesses, Opportunities, Threats), PESTEL Analysis (Political, Economic, Social, Technological, Environmental, Legal).</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Outcome</a:t>
            </a:r>
            <a:r>
              <a:rPr lang="en-US" sz="2400" dirty="0">
                <a:latin typeface="Times New Roman" panose="02020603050405020304" pitchFamily="18" charset="0"/>
                <a:cs typeface="Times New Roman" panose="02020603050405020304" pitchFamily="18" charset="0"/>
              </a:rPr>
              <a:t>: Identify opportunities and threats in the external environment and internal strengths and weaknesses.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541023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2. Strategy Formulation:</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Develop long-term plans that leverage internal strengths and respond to external opportunities and threats.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Components</a:t>
            </a:r>
            <a:r>
              <a:rPr lang="en-US" sz="2400" dirty="0">
                <a:latin typeface="Times New Roman" panose="02020603050405020304" pitchFamily="18" charset="0"/>
                <a:cs typeface="Times New Roman" panose="02020603050405020304" pitchFamily="18" charset="0"/>
              </a:rPr>
              <a:t>: Mission and vision statements, corporate-level strategies (e.g., diversification, market expansion), business-level strategies (e.g., cost leadership, differentiation).</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Outcome</a:t>
            </a:r>
            <a:r>
              <a:rPr lang="en-US" sz="2400" dirty="0">
                <a:latin typeface="Times New Roman" panose="02020603050405020304" pitchFamily="18" charset="0"/>
                <a:cs typeface="Times New Roman" panose="02020603050405020304" pitchFamily="18" charset="0"/>
              </a:rPr>
              <a:t>: A clear and actionable strategic plan that aligns with the organization's goals.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3295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3. Strategy Implementation:</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Put the formulated strategies into action by allocating resources, defining tasks, and mobilizing personnel.</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Key Activities</a:t>
            </a:r>
            <a:r>
              <a:rPr lang="en-US" sz="2400" dirty="0">
                <a:latin typeface="Times New Roman" panose="02020603050405020304" pitchFamily="18" charset="0"/>
                <a:cs typeface="Times New Roman" panose="02020603050405020304" pitchFamily="18" charset="0"/>
              </a:rPr>
              <a:t>: Organizational structure alignment, resource allocation, employee engagement, and leadership roles.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Outcome</a:t>
            </a:r>
            <a:r>
              <a:rPr lang="en-US" sz="2400" dirty="0">
                <a:latin typeface="Times New Roman" panose="02020603050405020304" pitchFamily="18" charset="0"/>
                <a:cs typeface="Times New Roman" panose="02020603050405020304" pitchFamily="18" charset="0"/>
              </a:rPr>
              <a:t>: Executed strategies that guide daily operations and decisions.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66832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4. Evaluation and Control:</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Monitor and assess the performance of implemented strategies to ensure they are achieving desired outcomes.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Key performance indicators (KPIs), Balanced Scorecard, performance reviews, and financial analysis.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Outcome</a:t>
            </a:r>
            <a:r>
              <a:rPr lang="en-US" sz="2400" dirty="0">
                <a:latin typeface="Times New Roman" panose="02020603050405020304" pitchFamily="18" charset="0"/>
                <a:cs typeface="Times New Roman" panose="02020603050405020304" pitchFamily="18" charset="0"/>
              </a:rPr>
              <a:t>: Feedback to adjust strategies if necessary, ensuring continuous improvement and adaptation to changes in the environment.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022498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Organization mission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mission statement defines the fundamental purpose of an organization, concisely describing why it exists and what it does to achieve its vision.</a:t>
            </a:r>
          </a:p>
          <a:p>
            <a:pPr marL="0" indent="0">
              <a:lnSpc>
                <a:spcPct val="150000"/>
              </a:lnSpc>
              <a:buNone/>
            </a:pPr>
            <a:r>
              <a:rPr lang="en-US" sz="2400" dirty="0">
                <a:latin typeface="Times New Roman" panose="02020603050405020304" pitchFamily="18" charset="0"/>
                <a:cs typeface="Times New Roman" panose="02020603050405020304" pitchFamily="18" charset="0"/>
              </a:rPr>
              <a:t>A mission is an enduring statement of purpose that distinguishes one business from other similar firms. It identifies the scope of the firm’s operations in product and market terms and reflects the values and priorities of the organization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88091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Mission components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Purpose</a:t>
            </a:r>
            <a:r>
              <a:rPr lang="en-US" sz="2000" dirty="0">
                <a:latin typeface="Times New Roman" panose="02020603050405020304" pitchFamily="18" charset="0"/>
                <a:cs typeface="Times New Roman" panose="02020603050405020304" pitchFamily="18" charset="0"/>
              </a:rPr>
              <a:t>: Explains why the organization exists and its fundamental reason for being.</a:t>
            </a:r>
          </a:p>
          <a:p>
            <a:pPr lvl="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Products or Services</a:t>
            </a:r>
            <a:r>
              <a:rPr lang="en-US" sz="2000" dirty="0">
                <a:latin typeface="Times New Roman" panose="02020603050405020304" pitchFamily="18" charset="0"/>
                <a:cs typeface="Times New Roman" panose="02020603050405020304" pitchFamily="18" charset="0"/>
              </a:rPr>
              <a:t>: Describes what the organization offers, outlining its main products or services.</a:t>
            </a:r>
          </a:p>
          <a:p>
            <a:pPr lvl="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Target Market</a:t>
            </a:r>
            <a:r>
              <a:rPr lang="en-US" sz="2000" dirty="0">
                <a:latin typeface="Times New Roman" panose="02020603050405020304" pitchFamily="18" charset="0"/>
                <a:cs typeface="Times New Roman" panose="02020603050405020304" pitchFamily="18" charset="0"/>
              </a:rPr>
              <a:t>: Identifies the primary audience or customer segments the organization serves.</a:t>
            </a:r>
          </a:p>
          <a:p>
            <a:pPr lvl="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Values</a:t>
            </a:r>
            <a:r>
              <a:rPr lang="en-US" sz="2000" dirty="0">
                <a:latin typeface="Times New Roman" panose="02020603050405020304" pitchFamily="18" charset="0"/>
                <a:cs typeface="Times New Roman" panose="02020603050405020304" pitchFamily="18" charset="0"/>
              </a:rPr>
              <a:t>: Highlights the core beliefs and ethical principles that guide the organization’s behavior and decision-making.</a:t>
            </a:r>
          </a:p>
          <a:p>
            <a:pPr lvl="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Distinctiveness</a:t>
            </a:r>
            <a:r>
              <a:rPr lang="en-US" sz="2000" dirty="0">
                <a:latin typeface="Times New Roman" panose="02020603050405020304" pitchFamily="18" charset="0"/>
                <a:cs typeface="Times New Roman" panose="02020603050405020304" pitchFamily="18" charset="0"/>
              </a:rPr>
              <a:t>: Emphasizes what makes the organization unique, differentiating it from competitors.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35546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Vision statement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According to John Pearce &amp; Richard Robinson (2009) A vision statement is a concise declaration that outlines the long-term goals and aspirations of an organization or individual. It serves as a guiding star, providing a sense of direction and purpose for future growth and development. Unlike a mission statement, which focuses on present actions and objectives, a vision statement looks ahead to what the organization ultimately seeks to achieve.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85755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Vision statement components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Future-Oriented</a:t>
            </a:r>
            <a:r>
              <a:rPr lang="en-US" sz="2000" dirty="0">
                <a:latin typeface="Times New Roman" panose="02020603050405020304" pitchFamily="18" charset="0"/>
                <a:cs typeface="Times New Roman" panose="02020603050405020304" pitchFamily="18" charset="0"/>
              </a:rPr>
              <a:t>: Describes a long-term, aspirational view of where the organization wants to be in the future.</a:t>
            </a:r>
          </a:p>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Inspiration and Motivation</a:t>
            </a:r>
            <a:r>
              <a:rPr lang="en-US" sz="2000" dirty="0">
                <a:latin typeface="Times New Roman" panose="02020603050405020304" pitchFamily="18" charset="0"/>
                <a:cs typeface="Times New Roman" panose="02020603050405020304" pitchFamily="18" charset="0"/>
              </a:rPr>
              <a:t>: Provides inspiration to employees and stakeholders, motivating them to work towards a shared future goal.</a:t>
            </a:r>
          </a:p>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Clarity and Focus</a:t>
            </a:r>
            <a:r>
              <a:rPr lang="en-US" sz="2000" dirty="0">
                <a:latin typeface="Times New Roman" panose="02020603050405020304" pitchFamily="18" charset="0"/>
                <a:cs typeface="Times New Roman" panose="02020603050405020304" pitchFamily="18" charset="0"/>
              </a:rPr>
              <a:t>: Clearly communicates the organization's core objective and strategic direction in a concise, easy-to-understand manner.</a:t>
            </a:r>
          </a:p>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Values Alignment</a:t>
            </a:r>
            <a:r>
              <a:rPr lang="en-US" sz="2000" dirty="0">
                <a:latin typeface="Times New Roman" panose="02020603050405020304" pitchFamily="18" charset="0"/>
                <a:cs typeface="Times New Roman" panose="02020603050405020304" pitchFamily="18" charset="0"/>
              </a:rPr>
              <a:t>: Reflects the organization's core values and principles, ensuring that the vision aligns with its ethical and cultural identity.</a:t>
            </a:r>
          </a:p>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Challenging but Achievable</a:t>
            </a:r>
            <a:r>
              <a:rPr lang="en-US" sz="2000" dirty="0">
                <a:latin typeface="Times New Roman" panose="02020603050405020304" pitchFamily="18" charset="0"/>
                <a:cs typeface="Times New Roman" panose="02020603050405020304" pitchFamily="18" charset="0"/>
              </a:rPr>
              <a:t>: Sets ambitious goals that push the organization forward, while still being realistic and attainable over time.</a:t>
            </a:r>
          </a:p>
          <a:p>
            <a:pPr>
              <a:lnSpc>
                <a:spcPct val="100000"/>
              </a:lnSpc>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89331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Vision statement components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Future-Oriented</a:t>
            </a:r>
            <a:r>
              <a:rPr lang="en-US" sz="2000" dirty="0">
                <a:latin typeface="Times New Roman" panose="02020603050405020304" pitchFamily="18" charset="0"/>
                <a:cs typeface="Times New Roman" panose="02020603050405020304" pitchFamily="18" charset="0"/>
              </a:rPr>
              <a:t>: Describes a long-term, aspirational view of where the organization wants to be in the future.</a:t>
            </a:r>
          </a:p>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Inspiration and Motivation</a:t>
            </a:r>
            <a:r>
              <a:rPr lang="en-US" sz="2000" dirty="0">
                <a:latin typeface="Times New Roman" panose="02020603050405020304" pitchFamily="18" charset="0"/>
                <a:cs typeface="Times New Roman" panose="02020603050405020304" pitchFamily="18" charset="0"/>
              </a:rPr>
              <a:t>: Provides inspiration to employees and stakeholders, motivating them to work towards a shared future goal.</a:t>
            </a:r>
          </a:p>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Clarity and Focus</a:t>
            </a:r>
            <a:r>
              <a:rPr lang="en-US" sz="2000" dirty="0">
                <a:latin typeface="Times New Roman" panose="02020603050405020304" pitchFamily="18" charset="0"/>
                <a:cs typeface="Times New Roman" panose="02020603050405020304" pitchFamily="18" charset="0"/>
              </a:rPr>
              <a:t>: Clearly communicates the organization's core objective and strategic direction in a concise, easy-to-understand manner.</a:t>
            </a:r>
          </a:p>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Values Alignment</a:t>
            </a:r>
            <a:r>
              <a:rPr lang="en-US" sz="2000" dirty="0">
                <a:latin typeface="Times New Roman" panose="02020603050405020304" pitchFamily="18" charset="0"/>
                <a:cs typeface="Times New Roman" panose="02020603050405020304" pitchFamily="18" charset="0"/>
              </a:rPr>
              <a:t>: Reflects the organization's core values and principles, ensuring that the vision aligns with its ethical and cultural identity.</a:t>
            </a:r>
          </a:p>
          <a:p>
            <a:pPr>
              <a:lnSpc>
                <a:spcPct val="1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Challenging but Achievable</a:t>
            </a:r>
            <a:r>
              <a:rPr lang="en-US" sz="2000" dirty="0">
                <a:latin typeface="Times New Roman" panose="02020603050405020304" pitchFamily="18" charset="0"/>
                <a:cs typeface="Times New Roman" panose="02020603050405020304" pitchFamily="18" charset="0"/>
              </a:rPr>
              <a:t>: Sets ambitious goals that push the organization forward, while still being realistic and attainable over time.</a:t>
            </a:r>
          </a:p>
          <a:p>
            <a:pPr>
              <a:lnSpc>
                <a:spcPct val="100000"/>
              </a:lnSpc>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19708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Strategy formulation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Strategy formulation is the process of defining the goals and direction an organization will take to achieve long-term success. It involves analyzing internal and external factors, setting objectives, and developing plans that will position the organization competitively. This is a critical stage in the strategic management process and determines how an organization will allocate resources, make decisions, and pursue opportunities.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54513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Steps in strategy formulation in business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Environmental Analysis</a:t>
            </a:r>
            <a:r>
              <a:rPr lang="en-US" sz="2400" dirty="0">
                <a:latin typeface="Times New Roman" panose="02020603050405020304" pitchFamily="18" charset="0"/>
                <a:cs typeface="Times New Roman" panose="02020603050405020304" pitchFamily="18" charset="0"/>
              </a:rPr>
              <a:t>:</a:t>
            </a:r>
          </a:p>
          <a:p>
            <a:pPr lvl="1">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Internal Analysis</a:t>
            </a:r>
            <a:r>
              <a:rPr lang="en-US" sz="2400" dirty="0">
                <a:latin typeface="Times New Roman" panose="02020603050405020304" pitchFamily="18" charset="0"/>
                <a:cs typeface="Times New Roman" panose="02020603050405020304" pitchFamily="18" charset="0"/>
              </a:rPr>
              <a:t>: Assess the organization's strengths and weaknesses using tools like SWOT analysis. </a:t>
            </a:r>
          </a:p>
          <a:p>
            <a:pPr lvl="1">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External Analysis</a:t>
            </a:r>
            <a:r>
              <a:rPr lang="en-US" sz="2400" dirty="0">
                <a:latin typeface="Times New Roman" panose="02020603050405020304" pitchFamily="18" charset="0"/>
                <a:cs typeface="Times New Roman" panose="02020603050405020304" pitchFamily="18" charset="0"/>
              </a:rPr>
              <a:t>: Examine external opportunities and threats by analyzing market trends </a:t>
            </a:r>
            <a:r>
              <a:rPr lang="en-US" sz="2400" dirty="0" err="1">
                <a:latin typeface="Times New Roman" panose="02020603050405020304" pitchFamily="18" charset="0"/>
                <a:cs typeface="Times New Roman" panose="02020603050405020304" pitchFamily="18" charset="0"/>
              </a:rPr>
              <a:t>etc</a:t>
            </a:r>
            <a:r>
              <a:rPr lang="en-US" sz="2400" dirty="0">
                <a:latin typeface="Times New Roman" panose="02020603050405020304" pitchFamily="18" charset="0"/>
                <a:cs typeface="Times New Roman" panose="02020603050405020304" pitchFamily="18" charset="0"/>
              </a:rPr>
              <a:t>,</a:t>
            </a:r>
          </a:p>
          <a:p>
            <a:pPr lvl="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Define Mission and Vision</a:t>
            </a:r>
            <a:r>
              <a:rPr lang="en-US" sz="2400" dirty="0">
                <a:latin typeface="Times New Roman" panose="02020603050405020304" pitchFamily="18" charset="0"/>
                <a:cs typeface="Times New Roman" panose="02020603050405020304" pitchFamily="18" charset="0"/>
              </a:rPr>
              <a:t>:</a:t>
            </a:r>
          </a:p>
          <a:p>
            <a:pPr lvl="1">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Clarify the organization's </a:t>
            </a:r>
            <a:r>
              <a:rPr lang="en-US" sz="2400" b="1" dirty="0">
                <a:latin typeface="Times New Roman" panose="02020603050405020304" pitchFamily="18" charset="0"/>
                <a:cs typeface="Times New Roman" panose="02020603050405020304" pitchFamily="18" charset="0"/>
              </a:rPr>
              <a:t>mission</a:t>
            </a:r>
            <a:r>
              <a:rPr lang="en-US" sz="2400" dirty="0">
                <a:latin typeface="Times New Roman" panose="02020603050405020304" pitchFamily="18" charset="0"/>
                <a:cs typeface="Times New Roman" panose="02020603050405020304" pitchFamily="18" charset="0"/>
              </a:rPr>
              <a:t> (its purpose and core values) and </a:t>
            </a:r>
            <a:r>
              <a:rPr lang="en-US" sz="2400" b="1" dirty="0">
                <a:latin typeface="Times New Roman" panose="02020603050405020304" pitchFamily="18" charset="0"/>
                <a:cs typeface="Times New Roman" panose="02020603050405020304" pitchFamily="18" charset="0"/>
              </a:rPr>
              <a:t>vision</a:t>
            </a:r>
            <a:r>
              <a:rPr lang="en-US" sz="2400" dirty="0">
                <a:latin typeface="Times New Roman" panose="02020603050405020304" pitchFamily="18" charset="0"/>
                <a:cs typeface="Times New Roman" panose="02020603050405020304" pitchFamily="18" charset="0"/>
              </a:rPr>
              <a:t> (its long-term aspirational goals). </a:t>
            </a:r>
          </a:p>
          <a:p>
            <a:pPr lvl="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Set Objectives</a:t>
            </a:r>
            <a:r>
              <a:rPr lang="en-US" sz="2400" dirty="0">
                <a:latin typeface="Times New Roman" panose="02020603050405020304" pitchFamily="18" charset="0"/>
                <a:cs typeface="Times New Roman" panose="02020603050405020304" pitchFamily="18" charset="0"/>
              </a:rPr>
              <a:t>:</a:t>
            </a:r>
          </a:p>
          <a:p>
            <a:pPr lvl="1">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Establish clear, measurable, and time-bound objectives that the strategy aims to achieve.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91817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Generate Strategic Options</a:t>
            </a:r>
            <a:r>
              <a:rPr lang="en-US" sz="24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Identify various strategic alternatives based on the analysis. </a:t>
            </a:r>
          </a:p>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Evaluate and Select Strategies</a:t>
            </a:r>
            <a:r>
              <a:rPr lang="en-US" sz="24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Assess each option based on factors like feasibility, risks, alignment with organizational capabilities, and market conditions</a:t>
            </a:r>
          </a:p>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Develop a Detailed Plan</a:t>
            </a:r>
            <a:r>
              <a:rPr lang="en-US" sz="24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Outline specific actions, timelines, and resource allocation required to implement the chosen strategies.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80196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Implement the Strategy</a:t>
            </a:r>
            <a:r>
              <a:rPr lang="en-US" sz="20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Convert the strategic plan into actionable tasks. Ensure the necessary resources are in place, communicate the plan clearly to all stakeholders, and provide leadership to guide the process.</a:t>
            </a:r>
          </a:p>
          <a:p>
            <a:pPr lvl="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Monitor and Adapt</a:t>
            </a:r>
            <a:r>
              <a:rPr lang="en-US" sz="20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Regularly assess the performance of the strategy through feedback, KPIs, or other metrics. Be prepared to adjust or revise the strategy in response to changing market conditions, new opportunities, or unforeseen challenges.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90264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Competitive Advantage in business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Competitive advantage in business refers to the attributes, resources, or capabilities that allow an organization to outperform its competitors and achieve superior performance in the marketplace. It gives the company an edge that enables it to generate greater value for its customers or operate more efficiently than rivals. A strong competitive advantage is difficult for competitors to replicate, ensuring sustained success over time.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82859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Types competitive advantage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Cost Advantage</a:t>
            </a:r>
            <a:r>
              <a:rPr lang="en-US" sz="2400" dirty="0">
                <a:latin typeface="Times New Roman" panose="02020603050405020304" pitchFamily="18" charset="0"/>
                <a:cs typeface="Times New Roman" panose="02020603050405020304" pitchFamily="18" charset="0"/>
              </a:rPr>
              <a:t>: When a company can produce goods or services at a lower cost than competitors, allowing it to offer lower prices or enjoy higher profit margins. This is often achieved through economies of scale, efficient production processes, or access to cheaper resources.</a:t>
            </a:r>
          </a:p>
          <a:p>
            <a:pPr marL="0" lvl="0" indent="0">
              <a:lnSpc>
                <a:spcPct val="150000"/>
              </a:lnSpc>
              <a:buNone/>
            </a:pPr>
            <a:r>
              <a:rPr lang="en-US" sz="2400" dirty="0">
                <a:latin typeface="Times New Roman" panose="02020603050405020304" pitchFamily="18" charset="0"/>
                <a:cs typeface="Times New Roman" panose="02020603050405020304" pitchFamily="18" charset="0"/>
              </a:rPr>
              <a:t>Example: </a:t>
            </a:r>
            <a:r>
              <a:rPr lang="en-US" sz="2400" b="1" dirty="0">
                <a:latin typeface="Times New Roman" panose="02020603050405020304" pitchFamily="18" charset="0"/>
                <a:cs typeface="Times New Roman" panose="02020603050405020304" pitchFamily="18" charset="0"/>
              </a:rPr>
              <a:t>Walmart</a:t>
            </a:r>
            <a:r>
              <a:rPr lang="en-US" sz="2400" dirty="0">
                <a:latin typeface="Times New Roman" panose="02020603050405020304" pitchFamily="18" charset="0"/>
                <a:cs typeface="Times New Roman" panose="02020603050405020304" pitchFamily="18" charset="0"/>
              </a:rPr>
              <a:t> has a cost advantage through its efficient supply chain management and massive scale, allowing it to offer lower prices than competitors.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33679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Differentiation Advantage</a:t>
            </a:r>
            <a:r>
              <a:rPr lang="en-US" sz="2400" dirty="0">
                <a:latin typeface="Times New Roman" panose="02020603050405020304" pitchFamily="18" charset="0"/>
                <a:cs typeface="Times New Roman" panose="02020603050405020304" pitchFamily="18" charset="0"/>
              </a:rPr>
              <a:t>: When a company offers unique products or services that are perceived as more valuable by customers, allowing it to charge premium prices. This can result from innovation, superior quality, branding, or exceptional customer service.</a:t>
            </a:r>
          </a:p>
          <a:p>
            <a:pPr marL="0" lvl="0" indent="0">
              <a:lnSpc>
                <a:spcPct val="150000"/>
              </a:lnSpc>
              <a:buNone/>
            </a:pPr>
            <a:r>
              <a:rPr lang="en-US" sz="2400" dirty="0">
                <a:latin typeface="Times New Roman" panose="02020603050405020304" pitchFamily="18" charset="0"/>
                <a:cs typeface="Times New Roman" panose="02020603050405020304" pitchFamily="18" charset="0"/>
              </a:rPr>
              <a:t>Example: </a:t>
            </a:r>
            <a:r>
              <a:rPr lang="en-US" sz="2400" b="1" dirty="0">
                <a:latin typeface="Times New Roman" panose="02020603050405020304" pitchFamily="18" charset="0"/>
                <a:cs typeface="Times New Roman" panose="02020603050405020304" pitchFamily="18" charset="0"/>
              </a:rPr>
              <a:t>Apple</a:t>
            </a:r>
            <a:r>
              <a:rPr lang="en-US" sz="2400" dirty="0">
                <a:latin typeface="Times New Roman" panose="02020603050405020304" pitchFamily="18" charset="0"/>
                <a:cs typeface="Times New Roman" panose="02020603050405020304" pitchFamily="18" charset="0"/>
              </a:rPr>
              <a:t> differentiates itself through innovative products like the iPhone, strong brand loyalty, and a seamless ecosystem of devices and services.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34420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Focus/Niche Advantage</a:t>
            </a:r>
            <a:r>
              <a:rPr lang="en-US" sz="2400" dirty="0">
                <a:latin typeface="Times New Roman" panose="02020603050405020304" pitchFamily="18" charset="0"/>
                <a:cs typeface="Times New Roman" panose="02020603050405020304" pitchFamily="18" charset="0"/>
              </a:rPr>
              <a:t>: When a company targets a specific market segment or niche with tailored products or services, meeting the needs of that group better than competitors. This allows the company to dominate within that narrow market.</a:t>
            </a:r>
          </a:p>
          <a:p>
            <a:pPr marL="0" lvl="0" indent="0">
              <a:lnSpc>
                <a:spcPct val="150000"/>
              </a:lnSpc>
              <a:buNone/>
            </a:pPr>
            <a:r>
              <a:rPr lang="en-US" sz="2400" dirty="0">
                <a:latin typeface="Times New Roman" panose="02020603050405020304" pitchFamily="18" charset="0"/>
                <a:cs typeface="Times New Roman" panose="02020603050405020304" pitchFamily="18" charset="0"/>
              </a:rPr>
              <a:t>Example: </a:t>
            </a:r>
            <a:r>
              <a:rPr lang="en-US" sz="2400" b="1" dirty="0">
                <a:latin typeface="Times New Roman" panose="02020603050405020304" pitchFamily="18" charset="0"/>
                <a:cs typeface="Times New Roman" panose="02020603050405020304" pitchFamily="18" charset="0"/>
              </a:rPr>
              <a:t>Rolls-Royce</a:t>
            </a:r>
            <a:r>
              <a:rPr lang="en-US" sz="2400" dirty="0">
                <a:latin typeface="Times New Roman" panose="02020603050405020304" pitchFamily="18" charset="0"/>
                <a:cs typeface="Times New Roman" panose="02020603050405020304" pitchFamily="18" charset="0"/>
              </a:rPr>
              <a:t> focuses on luxury automobiles for an elite market, providing a level of exclusivity and craftsmanship that appeals to high-end customers.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8800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Sources of Competitive Advantage</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00000"/>
              </a:lnSpc>
            </a:pPr>
            <a:r>
              <a:rPr lang="en-US" sz="2400" b="1" dirty="0">
                <a:latin typeface="Times New Roman" panose="02020603050405020304" pitchFamily="18" charset="0"/>
                <a:cs typeface="Times New Roman" panose="02020603050405020304" pitchFamily="18" charset="0"/>
              </a:rPr>
              <a:t>Unique resources</a:t>
            </a:r>
            <a:r>
              <a:rPr lang="en-US" sz="2400" dirty="0">
                <a:latin typeface="Times New Roman" panose="02020603050405020304" pitchFamily="18" charset="0"/>
                <a:cs typeface="Times New Roman" panose="02020603050405020304" pitchFamily="18" charset="0"/>
              </a:rPr>
              <a:t>: Patents, proprietary technology, or access to rare resources.</a:t>
            </a:r>
          </a:p>
          <a:p>
            <a:pPr lvl="0">
              <a:lnSpc>
                <a:spcPct val="100000"/>
              </a:lnSpc>
            </a:pPr>
            <a:r>
              <a:rPr lang="en-US" sz="2400" b="1" dirty="0">
                <a:latin typeface="Times New Roman" panose="02020603050405020304" pitchFamily="18" charset="0"/>
                <a:cs typeface="Times New Roman" panose="02020603050405020304" pitchFamily="18" charset="0"/>
              </a:rPr>
              <a:t>Brand reputation</a:t>
            </a:r>
            <a:r>
              <a:rPr lang="en-US" sz="2400" dirty="0">
                <a:latin typeface="Times New Roman" panose="02020603050405020304" pitchFamily="18" charset="0"/>
                <a:cs typeface="Times New Roman" panose="02020603050405020304" pitchFamily="18" charset="0"/>
              </a:rPr>
              <a:t>: Strong brand loyalty and recognition that attracts and retains customers.</a:t>
            </a:r>
          </a:p>
          <a:p>
            <a:pPr lvl="0">
              <a:lnSpc>
                <a:spcPct val="100000"/>
              </a:lnSpc>
            </a:pPr>
            <a:r>
              <a:rPr lang="en-US" sz="2400" b="1" dirty="0">
                <a:latin typeface="Times New Roman" panose="02020603050405020304" pitchFamily="18" charset="0"/>
                <a:cs typeface="Times New Roman" panose="02020603050405020304" pitchFamily="18" charset="0"/>
              </a:rPr>
              <a:t>Operational efficiency</a:t>
            </a:r>
            <a:r>
              <a:rPr lang="en-US" sz="2400" dirty="0">
                <a:latin typeface="Times New Roman" panose="02020603050405020304" pitchFamily="18" charset="0"/>
                <a:cs typeface="Times New Roman" panose="02020603050405020304" pitchFamily="18" charset="0"/>
              </a:rPr>
              <a:t>: Superior processes that reduce costs or improve quality.</a:t>
            </a:r>
          </a:p>
          <a:p>
            <a:pPr lvl="0">
              <a:lnSpc>
                <a:spcPct val="100000"/>
              </a:lnSpc>
            </a:pPr>
            <a:r>
              <a:rPr lang="en-US" sz="2400" b="1" dirty="0">
                <a:latin typeface="Times New Roman" panose="02020603050405020304" pitchFamily="18" charset="0"/>
                <a:cs typeface="Times New Roman" panose="02020603050405020304" pitchFamily="18" charset="0"/>
              </a:rPr>
              <a:t>Customer relationships</a:t>
            </a:r>
            <a:r>
              <a:rPr lang="en-US" sz="2400" dirty="0">
                <a:latin typeface="Times New Roman" panose="02020603050405020304" pitchFamily="18" charset="0"/>
                <a:cs typeface="Times New Roman" panose="02020603050405020304" pitchFamily="18" charset="0"/>
              </a:rPr>
              <a:t>: Deep customer insights or a high level of customer satisfaction.</a:t>
            </a:r>
          </a:p>
          <a:p>
            <a:pPr lvl="0">
              <a:lnSpc>
                <a:spcPct val="100000"/>
              </a:lnSpc>
            </a:pPr>
            <a:r>
              <a:rPr lang="en-US" sz="2400" b="1" dirty="0">
                <a:latin typeface="Times New Roman" panose="02020603050405020304" pitchFamily="18" charset="0"/>
                <a:cs typeface="Times New Roman" panose="02020603050405020304" pitchFamily="18" charset="0"/>
              </a:rPr>
              <a:t>Innovation</a:t>
            </a:r>
            <a:r>
              <a:rPr lang="en-US" sz="2400" dirty="0">
                <a:latin typeface="Times New Roman" panose="02020603050405020304" pitchFamily="18" charset="0"/>
                <a:cs typeface="Times New Roman" panose="02020603050405020304" pitchFamily="18" charset="0"/>
              </a:rPr>
              <a:t>: Continuous development of new products or services that set the company apart.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636419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Example of Strategy Formulation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For a retail company, after conducting an internal and external analysis, the management may decide to pursue a </a:t>
            </a:r>
            <a:r>
              <a:rPr lang="en-US" sz="2400" b="1" dirty="0">
                <a:latin typeface="Times New Roman" panose="02020603050405020304" pitchFamily="18" charset="0"/>
                <a:cs typeface="Times New Roman" panose="02020603050405020304" pitchFamily="18" charset="0"/>
              </a:rPr>
              <a:t>market penetration strategy</a:t>
            </a:r>
            <a:r>
              <a:rPr lang="en-US" sz="2400" dirty="0">
                <a:latin typeface="Times New Roman" panose="02020603050405020304" pitchFamily="18" charset="0"/>
                <a:cs typeface="Times New Roman" panose="02020603050405020304" pitchFamily="18" charset="0"/>
              </a:rPr>
              <a:t> by increasing the number of stores in existing regions and enhancing online sales. They might set an objective to increase market share by 15% in the next two years. The detailed plan would then involve allocating budgets to store expansion, enhancing the e-commerce platform, and investing in digital marketing.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531044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SWOT analysis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SWOT</a:t>
            </a:r>
            <a:r>
              <a:rPr lang="en-US" sz="2400" dirty="0">
                <a:latin typeface="Times New Roman" panose="02020603050405020304" pitchFamily="18" charset="0"/>
                <a:cs typeface="Times New Roman" panose="02020603050405020304" pitchFamily="18" charset="0"/>
              </a:rPr>
              <a:t> is a strategic planning tool used in business to analyze an organization's internal strengths and weaknesses, as well as external opportunities and threats. The acronym stands for:</a:t>
            </a:r>
          </a:p>
          <a:p>
            <a:pPr marL="0" indent="0">
              <a:lnSpc>
                <a:spcPct val="150000"/>
              </a:lnSpc>
              <a:buNone/>
            </a:pPr>
            <a:r>
              <a:rPr lang="en-US" sz="2400" b="1" dirty="0">
                <a:latin typeface="Times New Roman" panose="02020603050405020304" pitchFamily="18" charset="0"/>
                <a:cs typeface="Times New Roman" panose="02020603050405020304" pitchFamily="18" charset="0"/>
              </a:rPr>
              <a:t>Strengths</a:t>
            </a:r>
            <a:r>
              <a:rPr lang="en-US" sz="2400" dirty="0">
                <a:latin typeface="Times New Roman" panose="02020603050405020304" pitchFamily="18" charset="0"/>
                <a:cs typeface="Times New Roman" panose="02020603050405020304" pitchFamily="18" charset="0"/>
              </a:rPr>
              <a:t>: Internal attributes or resources that give the company an advantage over its competitors. These are things the company does well or areas where it excels.</a:t>
            </a:r>
          </a:p>
          <a:p>
            <a:pPr marL="0" indent="0">
              <a:lnSpc>
                <a:spcPct val="150000"/>
              </a:lnSpc>
              <a:buNone/>
            </a:pPr>
            <a:r>
              <a:rPr lang="en-US" sz="2400" dirty="0">
                <a:latin typeface="Times New Roman" panose="02020603050405020304" pitchFamily="18" charset="0"/>
                <a:cs typeface="Times New Roman" panose="02020603050405020304" pitchFamily="18" charset="0"/>
              </a:rPr>
              <a:t>Example: Strong brand reputation, loyal customer base, or proprietary technology.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801746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SWOT </a:t>
            </a: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buNone/>
            </a:pPr>
            <a:r>
              <a:rPr lang="en-US" sz="2400" b="1" dirty="0">
                <a:latin typeface="Times New Roman" panose="02020603050405020304" pitchFamily="18" charset="0"/>
                <a:cs typeface="Times New Roman" panose="02020603050405020304" pitchFamily="18" charset="0"/>
              </a:rPr>
              <a:t>Weaknesses</a:t>
            </a:r>
            <a:r>
              <a:rPr lang="en-US" sz="2400" dirty="0">
                <a:latin typeface="Times New Roman" panose="02020603050405020304" pitchFamily="18" charset="0"/>
                <a:cs typeface="Times New Roman" panose="02020603050405020304" pitchFamily="18" charset="0"/>
              </a:rPr>
              <a:t>: Internal factors that put the company at a disadvantage relative to competitors. These are areas where the company needs improvement or lacks necessary resources.</a:t>
            </a:r>
          </a:p>
          <a:p>
            <a:pPr marL="0" indent="0">
              <a:buNone/>
            </a:pPr>
            <a:r>
              <a:rPr lang="en-US" sz="2400" dirty="0">
                <a:latin typeface="Times New Roman" panose="02020603050405020304" pitchFamily="18" charset="0"/>
                <a:cs typeface="Times New Roman" panose="02020603050405020304" pitchFamily="18" charset="0"/>
              </a:rPr>
              <a:t>Example: High production costs, weak online presence, or limited product range.</a:t>
            </a:r>
          </a:p>
          <a:p>
            <a:pPr marL="0" indent="0">
              <a:buNone/>
            </a:pPr>
            <a:r>
              <a:rPr lang="en-US" sz="2400" b="1" dirty="0">
                <a:latin typeface="Times New Roman" panose="02020603050405020304" pitchFamily="18" charset="0"/>
                <a:cs typeface="Times New Roman" panose="02020603050405020304" pitchFamily="18" charset="0"/>
              </a:rPr>
              <a:t>Opportunities</a:t>
            </a:r>
            <a:r>
              <a:rPr lang="en-US" sz="2400" dirty="0">
                <a:latin typeface="Times New Roman" panose="02020603050405020304" pitchFamily="18" charset="0"/>
                <a:cs typeface="Times New Roman" panose="02020603050405020304" pitchFamily="18" charset="0"/>
              </a:rPr>
              <a:t>: External factors in the environment that the company can exploit to improve its performance or growth. These could be trends, market gaps, or regulatory changes.</a:t>
            </a:r>
          </a:p>
          <a:p>
            <a:pPr marL="0" indent="0">
              <a:buNone/>
            </a:pPr>
            <a:r>
              <a:rPr lang="en-US" sz="2400" dirty="0">
                <a:latin typeface="Times New Roman" panose="02020603050405020304" pitchFamily="18" charset="0"/>
                <a:cs typeface="Times New Roman" panose="02020603050405020304" pitchFamily="18" charset="0"/>
              </a:rPr>
              <a:t>Example: Growing demand in emerging markets, technological advancements, or changes in consumer behavior.</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166424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SWOT </a:t>
            </a: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Threats</a:t>
            </a:r>
            <a:r>
              <a:rPr lang="en-US" sz="2400" dirty="0">
                <a:latin typeface="Times New Roman" panose="02020603050405020304" pitchFamily="18" charset="0"/>
                <a:cs typeface="Times New Roman" panose="02020603050405020304" pitchFamily="18" charset="0"/>
              </a:rPr>
              <a:t>: External challenges that could negatively impact the company's performance. These are factors in the external environment that pose risks or challenges to the business.</a:t>
            </a:r>
          </a:p>
          <a:p>
            <a:pPr marL="0" indent="0">
              <a:lnSpc>
                <a:spcPct val="150000"/>
              </a:lnSpc>
              <a:buNone/>
            </a:pPr>
            <a:r>
              <a:rPr lang="en-US" sz="2400" dirty="0">
                <a:latin typeface="Times New Roman" panose="02020603050405020304" pitchFamily="18" charset="0"/>
                <a:cs typeface="Times New Roman" panose="02020603050405020304" pitchFamily="18" charset="0"/>
              </a:rPr>
              <a:t>Example: Increased competition, economic downturns, or changes in government regulations.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03934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800" b="1" dirty="0">
                <a:latin typeface="Times New Roman" panose="02020603050405020304" pitchFamily="18" charset="0"/>
                <a:cs typeface="Times New Roman" panose="02020603050405020304" pitchFamily="18" charset="0"/>
              </a:rPr>
              <a:t>Why is strategic management important in any business</a:t>
            </a:r>
            <a:endParaRPr 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00000"/>
              </a:lnSpc>
              <a:buNone/>
            </a:pPr>
            <a:r>
              <a:rPr lang="en-US" sz="2400" dirty="0">
                <a:latin typeface="Times New Roman" panose="02020603050405020304" pitchFamily="18" charset="0"/>
                <a:cs typeface="Times New Roman" panose="02020603050405020304" pitchFamily="18" charset="0"/>
              </a:rPr>
              <a:t>Strategic management have many positive aspect on any business, some are the following: </a:t>
            </a:r>
          </a:p>
          <a:p>
            <a:pPr lvl="0">
              <a:lnSpc>
                <a:spcPct val="10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Guides Long-Term Decisions</a:t>
            </a:r>
            <a:r>
              <a:rPr lang="en-US" sz="2400" dirty="0">
                <a:latin typeface="Times New Roman" panose="02020603050405020304" pitchFamily="18" charset="0"/>
                <a:cs typeface="Times New Roman" panose="02020603050405020304" pitchFamily="18" charset="0"/>
              </a:rPr>
              <a:t>: Strategic management provides a framework for making decisions that will have long-term effects on the organization.</a:t>
            </a:r>
          </a:p>
          <a:p>
            <a:pPr lvl="0">
              <a:lnSpc>
                <a:spcPct val="10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Aligns Objectives and Actions</a:t>
            </a:r>
            <a:r>
              <a:rPr lang="en-US" sz="2400" dirty="0">
                <a:latin typeface="Times New Roman" panose="02020603050405020304" pitchFamily="18" charset="0"/>
                <a:cs typeface="Times New Roman" panose="02020603050405020304" pitchFamily="18" charset="0"/>
              </a:rPr>
              <a:t>: It helps align the company's objectives with the operational actions, ensuring everyone is moving in the same direction.</a:t>
            </a:r>
          </a:p>
          <a:p>
            <a:pPr lvl="0">
              <a:lnSpc>
                <a:spcPct val="10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Enhances Market Responsiveness</a:t>
            </a:r>
            <a:r>
              <a:rPr lang="en-US" sz="2400" dirty="0">
                <a:latin typeface="Times New Roman" panose="02020603050405020304" pitchFamily="18" charset="0"/>
                <a:cs typeface="Times New Roman" panose="02020603050405020304" pitchFamily="18" charset="0"/>
              </a:rPr>
              <a:t>: Strategic management allows organizations to be more responsive to changes in the market, helping them to adapt quickly and effectively.</a:t>
            </a:r>
          </a:p>
          <a:p>
            <a:pPr marL="0" lvl="0" indent="0">
              <a:lnSpc>
                <a:spcPct val="100000"/>
              </a:lnSpc>
              <a:buNone/>
            </a:pPr>
            <a:endParaRPr lang="en-US" sz="2400" dirty="0">
              <a:latin typeface="Times New Roman" panose="02020603050405020304" pitchFamily="18" charset="0"/>
              <a:cs typeface="Times New Roman" panose="02020603050405020304" pitchFamily="18" charset="0"/>
            </a:endParaRPr>
          </a:p>
          <a:p>
            <a:pPr marL="0" indent="0">
              <a:lnSpc>
                <a:spcPct val="100000"/>
              </a:lnSpc>
              <a:buNone/>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869460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800" b="1" dirty="0" err="1">
                <a:latin typeface="Times New Roman" panose="02020603050405020304" pitchFamily="18" charset="0"/>
                <a:cs typeface="Times New Roman" panose="02020603050405020304" pitchFamily="18" charset="0"/>
              </a:rPr>
              <a:t>Con’t</a:t>
            </a:r>
            <a:r>
              <a:rPr lang="en-US" sz="2800" b="1"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Encourages Proactive Management</a:t>
            </a:r>
            <a:r>
              <a:rPr lang="en-US" sz="2400" dirty="0">
                <a:latin typeface="Times New Roman" panose="02020603050405020304" pitchFamily="18" charset="0"/>
                <a:cs typeface="Times New Roman" panose="02020603050405020304" pitchFamily="18" charset="0"/>
              </a:rPr>
              <a:t>: It encourages managers to be proactive rather than reactive, anticipating changes and planning accordingly.</a:t>
            </a:r>
          </a:p>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Increases Operational Efficiency</a:t>
            </a:r>
            <a:r>
              <a:rPr lang="en-US" sz="2400" dirty="0">
                <a:latin typeface="Times New Roman" panose="02020603050405020304" pitchFamily="18" charset="0"/>
                <a:cs typeface="Times New Roman" panose="02020603050405020304" pitchFamily="18" charset="0"/>
              </a:rPr>
              <a:t>: Strategic management identifies inefficiencies in operations and suggests improvements.</a:t>
            </a:r>
          </a:p>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Fosters Competitive Advantage</a:t>
            </a:r>
            <a:r>
              <a:rPr lang="en-US" sz="2400" dirty="0">
                <a:latin typeface="Times New Roman" panose="02020603050405020304" pitchFamily="18" charset="0"/>
                <a:cs typeface="Times New Roman" panose="02020603050405020304" pitchFamily="18" charset="0"/>
              </a:rPr>
              <a:t>: It helps identify and develop unique capabilities and resources that can serve as a competitive advantage.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77088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800" b="1" dirty="0" err="1">
                <a:latin typeface="Times New Roman" panose="02020603050405020304" pitchFamily="18" charset="0"/>
                <a:cs typeface="Times New Roman" panose="02020603050405020304" pitchFamily="18" charset="0"/>
              </a:rPr>
              <a:t>Con’t</a:t>
            </a:r>
            <a:r>
              <a:rPr lang="en-US" sz="2800" b="1"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Facilitates Evaluation and Control</a:t>
            </a:r>
            <a:r>
              <a:rPr lang="en-US" sz="2400" dirty="0">
                <a:latin typeface="Times New Roman" panose="02020603050405020304" pitchFamily="18" charset="0"/>
                <a:cs typeface="Times New Roman" panose="02020603050405020304" pitchFamily="18" charset="0"/>
              </a:rPr>
              <a:t>: Regular strategy reviews help measure progress and inform necessary adjustments, maintaining control over strategic direction.</a:t>
            </a:r>
          </a:p>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Promotes Market Positioning</a:t>
            </a:r>
            <a:r>
              <a:rPr lang="en-US" sz="2400" dirty="0">
                <a:latin typeface="Times New Roman" panose="02020603050405020304" pitchFamily="18" charset="0"/>
                <a:cs typeface="Times New Roman" panose="02020603050405020304" pitchFamily="18" charset="0"/>
              </a:rPr>
              <a:t>: Strategic management assists in defining clear market positioning, which can influence customer perceptions and competitive dynamics.</a:t>
            </a:r>
          </a:p>
          <a:p>
            <a:pPr lvl="0">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Supports Sustainability</a:t>
            </a:r>
            <a:r>
              <a:rPr lang="en-US" sz="2400" dirty="0">
                <a:latin typeface="Times New Roman" panose="02020603050405020304" pitchFamily="18" charset="0"/>
                <a:cs typeface="Times New Roman" panose="02020603050405020304" pitchFamily="18" charset="0"/>
              </a:rPr>
              <a:t>: By considering the long-term impacts of decisions, strategic management supports sustainable growth and development.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545256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References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Thomas L. </a:t>
            </a:r>
            <a:r>
              <a:rPr lang="en-US" sz="2400" b="1" dirty="0" err="1">
                <a:latin typeface="Times New Roman" panose="02020603050405020304" pitchFamily="18" charset="0"/>
                <a:cs typeface="Times New Roman" panose="02020603050405020304" pitchFamily="18" charset="0"/>
              </a:rPr>
              <a:t>Wheelen</a:t>
            </a:r>
            <a:r>
              <a:rPr lang="en-US" sz="2400" b="1" dirty="0">
                <a:latin typeface="Times New Roman" panose="02020603050405020304" pitchFamily="18" charset="0"/>
                <a:cs typeface="Times New Roman" panose="02020603050405020304" pitchFamily="18" charset="0"/>
              </a:rPr>
              <a:t> and J. David Hunger</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Strategic Management and Business Policy</a:t>
            </a:r>
            <a:r>
              <a:rPr lang="en-US" sz="2400" dirty="0">
                <a:latin typeface="Times New Roman" panose="02020603050405020304" pitchFamily="18" charset="0"/>
                <a:cs typeface="Times New Roman" panose="02020603050405020304" pitchFamily="18" charset="0"/>
              </a:rPr>
              <a:t> (13th ed., 2011)</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Fred R. David</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Strategic Management: Concepts and Cases</a:t>
            </a:r>
            <a:r>
              <a:rPr lang="en-US" sz="2400" dirty="0">
                <a:latin typeface="Times New Roman" panose="02020603050405020304" pitchFamily="18" charset="0"/>
                <a:cs typeface="Times New Roman" panose="02020603050405020304" pitchFamily="18" charset="0"/>
              </a:rPr>
              <a:t> (15th ed., 2016)</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John Pearce &amp; Richard Robinson</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Strategic Management: Formulation, Implementation, and Control</a:t>
            </a:r>
            <a:r>
              <a:rPr lang="en-US" sz="2400" dirty="0">
                <a:latin typeface="Times New Roman" panose="02020603050405020304" pitchFamily="18" charset="0"/>
                <a:cs typeface="Times New Roman" panose="02020603050405020304" pitchFamily="18" charset="0"/>
              </a:rPr>
              <a:t> (12th ed., 2009)</a:t>
            </a:r>
          </a:p>
          <a:p>
            <a:endParaRPr lang="en-US" dirty="0"/>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97372695"/>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1658</TotalTime>
  <Words>2425</Words>
  <Application>Microsoft Office PowerPoint</Application>
  <PresentationFormat>Widescreen</PresentationFormat>
  <Paragraphs>151</Paragraphs>
  <Slides>34</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34</vt:i4>
      </vt:variant>
    </vt:vector>
  </HeadingPairs>
  <TitlesOfParts>
    <vt:vector size="41" baseType="lpstr">
      <vt:lpstr>等线 Light</vt:lpstr>
      <vt:lpstr>맑은 고딕</vt:lpstr>
      <vt:lpstr>Arial</vt:lpstr>
      <vt:lpstr>Times New Roman</vt:lpstr>
      <vt:lpstr>Wingdings</vt:lpstr>
      <vt:lpstr>Office 테마</vt:lpstr>
      <vt:lpstr>디자인 사용자 지정</vt:lpstr>
      <vt:lpstr>BUSINESS ADMINISTRATION</vt:lpstr>
      <vt:lpstr>Unit two objectives  </vt:lpstr>
      <vt:lpstr>What is a strategy?</vt:lpstr>
      <vt:lpstr>Con’t </vt:lpstr>
      <vt:lpstr>Types of strategies </vt:lpstr>
      <vt:lpstr>Con’t</vt:lpstr>
      <vt:lpstr>Strategic management </vt:lpstr>
      <vt:lpstr>Strategic management process</vt:lpstr>
      <vt:lpstr>Con’t</vt:lpstr>
      <vt:lpstr>Con’t</vt:lpstr>
      <vt:lpstr>Con’t</vt:lpstr>
      <vt:lpstr>Con’t</vt:lpstr>
      <vt:lpstr>Organization mission </vt:lpstr>
      <vt:lpstr>Mission components </vt:lpstr>
      <vt:lpstr>Vision statement </vt:lpstr>
      <vt:lpstr>Vision statement components </vt:lpstr>
      <vt:lpstr>Vision statement components </vt:lpstr>
      <vt:lpstr>Strategy formulation </vt:lpstr>
      <vt:lpstr>Steps in strategy formulation in business  </vt:lpstr>
      <vt:lpstr>Con’t </vt:lpstr>
      <vt:lpstr>Con’t </vt:lpstr>
      <vt:lpstr>Competitive Advantage in business</vt:lpstr>
      <vt:lpstr>Types competitive advantage </vt:lpstr>
      <vt:lpstr>Con’t</vt:lpstr>
      <vt:lpstr>Con’t</vt:lpstr>
      <vt:lpstr>Sources of Competitive Advantage</vt:lpstr>
      <vt:lpstr>Example of Strategy Formulation</vt:lpstr>
      <vt:lpstr>SWOT analysis </vt:lpstr>
      <vt:lpstr>SWOT Con’t</vt:lpstr>
      <vt:lpstr>SWOT Con’t</vt:lpstr>
      <vt:lpstr>Why is strategic management important in any business</vt:lpstr>
      <vt:lpstr>Con’t </vt:lpstr>
      <vt:lpstr>Con’t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66</cp:revision>
  <dcterms:created xsi:type="dcterms:W3CDTF">2021-03-22T08:33:16Z</dcterms:created>
  <dcterms:modified xsi:type="dcterms:W3CDTF">2024-10-01T13:18:30Z</dcterms:modified>
</cp:coreProperties>
</file>