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256" r:id="rId3"/>
    <p:sldId id="273"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96" r:id="rId20"/>
    <p:sldId id="297" r:id="rId21"/>
    <p:sldId id="298" r:id="rId22"/>
    <p:sldId id="299" r:id="rId23"/>
    <p:sldId id="289" r:id="rId24"/>
    <p:sldId id="290" r:id="rId25"/>
    <p:sldId id="291" r:id="rId26"/>
    <p:sldId id="292" r:id="rId27"/>
    <p:sldId id="293" r:id="rId28"/>
    <p:sldId id="294" r:id="rId29"/>
    <p:sldId id="295" r:id="rId30"/>
    <p:sldId id="300" r:id="rId31"/>
    <p:sldId id="301" r:id="rId32"/>
    <p:sldId id="302" r:id="rId33"/>
    <p:sldId id="303" r:id="rId34"/>
    <p:sldId id="304" r:id="rId35"/>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UGISHA PARTICK" initials="MP" lastIdx="1" clrIdx="0">
    <p:extLst>
      <p:ext uri="{19B8F6BF-5375-455C-9EA6-DF929625EA0E}">
        <p15:presenceInfo xmlns:p15="http://schemas.microsoft.com/office/powerpoint/2012/main" userId="955ad2da3e9c358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9" autoAdjust="0"/>
    <p:restoredTop sz="96529" autoAdjust="0"/>
  </p:normalViewPr>
  <p:slideViewPr>
    <p:cSldViewPr snapToGrid="0">
      <p:cViewPr varScale="1">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2024-10-07</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2024-10-07</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2024-10-07</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2024-10-07</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2024-10-07</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2024-10-07</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2024-10-07</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2024-10-07</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2024-10-07</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2024-10-07</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2024-10-07</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2024-10-07</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2024-10-07</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2024-10-07</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2024-10-07</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2024-10-07</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2024-10-07</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2024-10-07</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2024-10-07</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2024-10-07</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2024-10-07</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2024-10-07</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2024-10-07</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2024-10-07</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2024-10-07</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BUSINESS ADMINISTRATION</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THREE –FINANCIAL MANAGEMENT </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three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budgeting</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Explain different types of budgeting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financial analysis</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Briefly know financial analysis techniques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investment in business</a:t>
            </a:r>
          </a:p>
          <a:p>
            <a:pPr>
              <a:lnSpc>
                <a:spcPct val="150000"/>
              </a:lnSpc>
              <a:buFont typeface="Wingdings" panose="05000000000000000000" pitchFamily="2" charset="2"/>
              <a:buChar char="Ø"/>
            </a:pPr>
            <a:endParaRPr lang="en-US" altLang="ko-KR" sz="2000" dirty="0">
              <a:latin typeface="Times New Roman" panose="02020603050405020304" pitchFamily="18" charset="0"/>
              <a:cs typeface="Times New Roman" panose="02020603050405020304" pitchFamily="18" charset="0"/>
            </a:endParaRPr>
          </a:p>
          <a:p>
            <a:pPr marL="0" indent="0">
              <a:buNone/>
            </a:pP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Budgeting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Budgeting in business refers to the process of creating a financial plan for a company’s expected income and expenses over a specific period of time, usually annually or quarterly. It is a crucial management tool that helps organizations plan for future financial goals, allocate resources effectively, and ensure that they are operating efficiently Brigham, E. F., &amp; Ehrhardt, M. C. (2020). </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60208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Key Elements of Business Budgeting:</a:t>
            </a:r>
          </a:p>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Revenue Projections: </a:t>
            </a:r>
            <a:r>
              <a:rPr lang="en-US" sz="2400" dirty="0">
                <a:latin typeface="Times New Roman" panose="02020603050405020304" pitchFamily="18" charset="0"/>
                <a:cs typeface="Times New Roman" panose="02020603050405020304" pitchFamily="18" charset="0"/>
              </a:rPr>
              <a:t>Estimating future income from sales or services.</a:t>
            </a:r>
          </a:p>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Cost Estimates: </a:t>
            </a:r>
            <a:r>
              <a:rPr lang="en-US" sz="2400" dirty="0">
                <a:latin typeface="Times New Roman" panose="02020603050405020304" pitchFamily="18" charset="0"/>
                <a:cs typeface="Times New Roman" panose="02020603050405020304" pitchFamily="18" charset="0"/>
              </a:rPr>
              <a:t>Predicting operating costs such as rent, payroll, utilities, and materials.</a:t>
            </a:r>
          </a:p>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Cash Flow Planning: </a:t>
            </a:r>
            <a:r>
              <a:rPr lang="en-US" sz="2400" dirty="0">
                <a:latin typeface="Times New Roman" panose="02020603050405020304" pitchFamily="18" charset="0"/>
                <a:cs typeface="Times New Roman" panose="02020603050405020304" pitchFamily="18" charset="0"/>
              </a:rPr>
              <a:t>Ensuring there is enough cash on hand to cover expenses and avoid liquidity issues.</a:t>
            </a:r>
          </a:p>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Capital Expenditures: </a:t>
            </a:r>
            <a:r>
              <a:rPr lang="en-US" sz="2400" dirty="0">
                <a:latin typeface="Times New Roman" panose="02020603050405020304" pitchFamily="18" charset="0"/>
                <a:cs typeface="Times New Roman" panose="02020603050405020304" pitchFamily="18" charset="0"/>
              </a:rPr>
              <a:t>Budgeting for investments in equipment, technology, or other long-term assets.</a:t>
            </a:r>
          </a:p>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Profitability Forecasts: </a:t>
            </a:r>
            <a:r>
              <a:rPr lang="en-US" sz="2400" dirty="0">
                <a:latin typeface="Times New Roman" panose="02020603050405020304" pitchFamily="18" charset="0"/>
                <a:cs typeface="Times New Roman" panose="02020603050405020304" pitchFamily="18" charset="0"/>
              </a:rPr>
              <a:t>Determining expected profits based on revenue and cost estimates.</a:t>
            </a:r>
          </a:p>
          <a:p>
            <a:pPr>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74758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Types of budgeting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Operating Budget: </a:t>
            </a:r>
            <a:r>
              <a:rPr lang="en-US" sz="2400" dirty="0">
                <a:latin typeface="Times New Roman" panose="02020603050405020304" pitchFamily="18" charset="0"/>
                <a:cs typeface="Times New Roman" panose="02020603050405020304" pitchFamily="18" charset="0"/>
              </a:rPr>
              <a:t>Covers day-to-day operations, including revenues and expenses for a given period.</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Capital Budget</a:t>
            </a:r>
            <a:r>
              <a:rPr lang="en-US" sz="2400" dirty="0">
                <a:latin typeface="Times New Roman" panose="02020603050405020304" pitchFamily="18" charset="0"/>
                <a:cs typeface="Times New Roman" panose="02020603050405020304" pitchFamily="18" charset="0"/>
              </a:rPr>
              <a:t>: Plans for long-term investments in fixed assets like machinery or real estate.</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Cash Flow Budget: </a:t>
            </a:r>
            <a:r>
              <a:rPr lang="en-US" sz="2400" dirty="0">
                <a:latin typeface="Times New Roman" panose="02020603050405020304" pitchFamily="18" charset="0"/>
                <a:cs typeface="Times New Roman" panose="02020603050405020304" pitchFamily="18" charset="0"/>
              </a:rPr>
              <a:t>Tracks the movement of cash in and out of the business to ensure liquidity.</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Master Budget: </a:t>
            </a:r>
            <a:r>
              <a:rPr lang="en-US" sz="2400" dirty="0">
                <a:latin typeface="Times New Roman" panose="02020603050405020304" pitchFamily="18" charset="0"/>
                <a:cs typeface="Times New Roman" panose="02020603050405020304" pitchFamily="18" charset="0"/>
              </a:rPr>
              <a:t>Combines all the smaller, specific budgets into an overall financial plan for the entire organization.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5281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Budgeting techniques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1. Incremental Budgeting:</a:t>
            </a:r>
          </a:p>
          <a:p>
            <a:pPr marL="0" indent="0">
              <a:lnSpc>
                <a:spcPct val="150000"/>
              </a:lnSpc>
              <a:buNone/>
            </a:pPr>
            <a:r>
              <a:rPr lang="en-US" sz="2400" dirty="0">
                <a:latin typeface="Times New Roman" panose="02020603050405020304" pitchFamily="18" charset="0"/>
                <a:cs typeface="Times New Roman" panose="02020603050405020304" pitchFamily="18" charset="0"/>
              </a:rPr>
              <a:t>Incremental budgeting involves adjusting the previous year’s budget by adding or subtracting a certain percentage to account for inflation, growth, or other expected changes. This method is simple and easy to implement because it builds on past budgets, but it can encourage inefficiencies since departments may aim to spend their entire budget just to secure the same or more funds for the next period.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281811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2. Zero-Based Budgeting (ZBB):</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Zero-based budgeting starts from scratch, with every department justifying its budget from the ground up, regardless of previous spending. Each expense must be rationalized, making it a more thorough and resource-conscious method. This approach encourages cost management and forces managers to prioritize spending, ensuring funds are allocated where they will have the most impact. However, ZBB can be time-consuming and resource-intensive because it requires detailed analysis for every budget line item.</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33840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3. Activity-Based Budgeting (ABB):</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Activity-based budgeting focuses on the costs associated with specific business activities, such as production or customer service, rather than overall departments. By understanding the cost drivers of each activity, businesses can create more accurate budgets tied to performance and efficiency. This method aligns costs with operational processes, helping companies control spending by targeting specific areas for improvement. ABB is useful in complex organizations but may require sophisticated data collection and analysis.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24030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4. Flexible Budgeting:</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Flexible budgeting adjusts the budget in real time based on changes in business activity or sales volume. Instead of sticking to a static budget, this technique allows for adjustments as conditions change, making it particularly effective for businesses with fluctuating sales or costs. It provides better control and adaptability but can be harder to track and manage compared to fixed budgets. Flexible budgets help businesses maintain profitability by responding to external factors like market demand or economic shifts.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77218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5. Rolling Budget:</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 rolling budget is continuously updated throughout the year, typically on a monthly or quarterly basis. Instead of creating a budget for a fixed period (e.g., annually), a rolling budget always extends a certain time frame into the future by adding a new period as the current one concludes. This technique allows businesses to remain adaptable and responsive to changing market conditions or financial performance. It helps maintain accuracy but requires ongoing monitoring and adjustments, which can be resource-intensive.</a:t>
            </a:r>
          </a:p>
          <a:p>
            <a:pPr marL="0" indent="0">
              <a:lnSpc>
                <a:spcPct val="150000"/>
              </a:lnSpc>
              <a:buNone/>
            </a:pPr>
            <a:r>
              <a:rPr lang="en-US" sz="2400" dirty="0">
                <a:latin typeface="Times New Roman" panose="02020603050405020304" pitchFamily="18" charset="0"/>
                <a:cs typeface="Times New Roman" panose="02020603050405020304" pitchFamily="18" charset="0"/>
              </a:rPr>
              <a:t>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5903196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Financial analysis in business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Financial analysis in business is the process of evaluating a company's financial statements and performance to understand its financial health, profitability, liquidity, and overall stability. According to </a:t>
            </a:r>
            <a:r>
              <a:rPr lang="en-US" sz="2400" dirty="0" err="1">
                <a:latin typeface="Times New Roman" panose="02020603050405020304" pitchFamily="18" charset="0"/>
                <a:cs typeface="Times New Roman" panose="02020603050405020304" pitchFamily="18" charset="0"/>
              </a:rPr>
              <a:t>Gitman</a:t>
            </a:r>
            <a:r>
              <a:rPr lang="en-US" sz="2400" dirty="0">
                <a:latin typeface="Times New Roman" panose="02020603050405020304" pitchFamily="18" charset="0"/>
                <a:cs typeface="Times New Roman" panose="02020603050405020304" pitchFamily="18" charset="0"/>
              </a:rPr>
              <a:t>, L. J., &amp; </a:t>
            </a:r>
            <a:r>
              <a:rPr lang="en-US" sz="2400" dirty="0" err="1">
                <a:latin typeface="Times New Roman" panose="02020603050405020304" pitchFamily="18" charset="0"/>
                <a:cs typeface="Times New Roman" panose="02020603050405020304" pitchFamily="18" charset="0"/>
              </a:rPr>
              <a:t>Zutter</a:t>
            </a:r>
            <a:r>
              <a:rPr lang="en-US" sz="2400" dirty="0">
                <a:latin typeface="Times New Roman" panose="02020603050405020304" pitchFamily="18" charset="0"/>
                <a:cs typeface="Times New Roman" panose="02020603050405020304" pitchFamily="18" charset="0"/>
              </a:rPr>
              <a:t>, C. J. (2015), it involves examining key financial documents such as the income statement, balance sheet, and cash flow statement, along with using financial ratios like profitability, liquidity, and solvency ratios. By interpreting these numbers, financial analysis helps management, investors, and other stakeholders make informed decisions about investing, lending, and managing business operations.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96437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In addition to examining historical performance, financial analysis can be used for forecasting and strategic planning. Analysts look at trends, market conditions, and industry benchmarks to predict future performance and assess how well the business can handle upcoming challenges. It plays a key role in decision-making processes such as budgeting, investment opportunities, pricing strategies, and risk management. Effective financial analysis helps businesses optimize operations, control costs, enhance profitability, and maintain long-term financial sustainability.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585486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Financial analysis techniques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1. Horizontal Analysis:</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Horizontal analysis involves comparing financial statements over multiple periods to identify trends and growth patterns. By looking at changes in line items, such as revenue or expenses, year over year, this technique helps businesses understand how certain areas are growing or shrinking. It’s particularly useful for identifying trends in performance and can indicate whether a company is improving or facing challenges over time.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494061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2. Vertical Analysis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Vertical analysis examines each item on a financial statement as a percentage of a base figure, such as total assets on a balance sheet or total sales on an income statement. This method allows analysts to assess the relative size of components like expenses or assets within a single period, offering insights into cost structure, efficiency, and resource allocation. Vertical analysis helps to standardize financial statements, making it easier to compare companies of different sizes or to analyze changes within the same company over time.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14996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3. Ratio Analysis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Ratio analysis uses financial ratios derived from a company’s financial statements to assess various aspects of its performance, including profitability, liquidity, efficiency, and solvency. Common ratios include the current ratio (liquidity), return on assets (profitability), and debt-to-equity ratio (solvency). These ratios provide quick insights into how well a company is managing its resources and obligations. Ratio analysis helps investors, creditors, and management understand the company’s operational health and financial stability, guiding decision-making.</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257539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4. Trend Analysis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Trend analysis looks at patterns over time to forecast future performance based on historical data. By examining several periods of financial data, such as revenue, expenses, or net income, this technique helps identify long-term patterns and potential future outcomes. It’s valuable for making predictions, setting performance goals, and planning for growth. Trend analysis allows businesses to react proactively to potential challenges and capitalize on growth opportunities by anticipating changes in their financial trajectory.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244061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5. Cash Flow Analysis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Cash flow analysis focuses on the inflows and outflows of cash within a business, specifically analyzing the cash flow statement. This technique helps businesses assess their liquidity and ability to meet short-term obligations. Cash flow analysis provides insights into operational efficiency by revealing whether the company is generating enough cash from its core operations or relying too heavily on external financing. Understanding cash flow is crucial for ensuring the company can sustain operations, invest in growth, and manage debt effectively.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45512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Financial analysis tools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20000"/>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1. Net Present Value (NPV):</a:t>
            </a:r>
          </a:p>
          <a:p>
            <a:pPr marL="0" indent="0">
              <a:lnSpc>
                <a:spcPct val="150000"/>
              </a:lnSpc>
              <a:buNone/>
            </a:pPr>
            <a:r>
              <a:rPr lang="en-US" sz="2400" dirty="0">
                <a:latin typeface="Times New Roman" panose="02020603050405020304" pitchFamily="18" charset="0"/>
                <a:cs typeface="Times New Roman" panose="02020603050405020304" pitchFamily="18" charset="0"/>
              </a:rPr>
              <a:t>Net Present Value (NPV) is a financial analysis tool used to determine the profitability of an investment by calculating the present value of future cash flows, discounted back to their value today. NPV compares the initial investment cost to the present value of expected returns. If the NPV is positive, it indicates that the investment is expected to generate more cash than it costs, making it a worthwhile opportunity. A negative NPV suggests that the investment will likely result in a net loss. NPV is a widely used tool for evaluating long-term projects and investment opportunities by accounting for the time value of money.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256039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2. Internal Rate of Return (IRR):</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Internal Rate of Return (IRR) is a tool used to estimate the profitability of an investment by calculating the discount rate at which the NPV of future cash flows equals zero. In simpler terms, IRR is the rate of return at which the investment breaks even, meaning it neither gains nor loses value. A higher IRR indicates a more attractive investment, as it promises higher potential returns. Businesses often use IRR to compare multiple projects or investments, prioritizing those with the highest rates. However, IRR does not consider changing cash flow patterns over time, making it best used alongside other metrics like NPV.</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932468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3. Return on Investment (ROI):</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Return on Investment (ROI) is a straightforward financial analysis tool used to measure the profitability or efficiency of an investment by comparing the gains from the investment to its costs. It is typically expressed as a percentage and calculated by dividing the net profit from the investment by the initial cost, then multiplying the result by 100. A higher ROI indicates a more profitable investment. ROI is useful for assessing both short-term and long-term investments, providing a clear picture of financial return. While simple, ROI does not account for the time value of money or the duration of the investment, so it’s often paired with other tools.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968038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4. Debt-to-Equity Ratio (D/E):</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Debt-to-Equity Ratio (D/E) is a tool used to assess a company’s financial leverage by comparing its total debt to shareholders’ equity. The formula is total liabilities divided by total equity. This ratio provides insight into how a company is funding its operations—whether through debt or equity. A high D/E ratio indicates that a company is heavily reliant on borrowing, which can be risky in unstable markets, while a lower ratio suggests a more conservative financial structure. This ratio helps investors and management understand the company’s risk profile and its ability to cover debts in challenging financial periods.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547924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Importance of financial analysis in business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00000"/>
              </a:lnSpc>
              <a:buNone/>
            </a:pPr>
            <a:r>
              <a:rPr lang="en-US" sz="2400" dirty="0">
                <a:latin typeface="Times New Roman" panose="02020603050405020304" pitchFamily="18" charset="0"/>
                <a:cs typeface="Times New Roman" panose="02020603050405020304" pitchFamily="18" charset="0"/>
              </a:rPr>
              <a:t>Financial analysis is crucial for any business because it provides the foundation for informed decision-making and financial management. Here are some of the key reasons why financial analysis is important:</a:t>
            </a:r>
          </a:p>
          <a:p>
            <a:pPr marL="0" indent="0">
              <a:lnSpc>
                <a:spcPct val="100000"/>
              </a:lnSpc>
              <a:buNone/>
            </a:pPr>
            <a:r>
              <a:rPr lang="en-US" sz="2400" b="1" dirty="0">
                <a:latin typeface="Times New Roman" panose="02020603050405020304" pitchFamily="18" charset="0"/>
                <a:cs typeface="Times New Roman" panose="02020603050405020304" pitchFamily="18" charset="0"/>
              </a:rPr>
              <a:t>1. Assessing Financial Health:</a:t>
            </a:r>
          </a:p>
          <a:p>
            <a:pPr marL="0" indent="0">
              <a:lnSpc>
                <a:spcPct val="100000"/>
              </a:lnSpc>
              <a:buNone/>
            </a:pPr>
            <a:r>
              <a:rPr lang="en-US" sz="2400" dirty="0">
                <a:latin typeface="Times New Roman" panose="02020603050405020304" pitchFamily="18" charset="0"/>
                <a:cs typeface="Times New Roman" panose="02020603050405020304" pitchFamily="18" charset="0"/>
              </a:rPr>
              <a:t>Financial analysis allows businesses to evaluate their overall financial health by examining key metrics like profitability, liquidity, and solvency. </a:t>
            </a:r>
          </a:p>
          <a:p>
            <a:pPr marL="0" indent="0">
              <a:lnSpc>
                <a:spcPct val="100000"/>
              </a:lnSpc>
              <a:buNone/>
            </a:pPr>
            <a:r>
              <a:rPr lang="en-US" sz="2400" b="1" dirty="0">
                <a:latin typeface="Times New Roman" panose="02020603050405020304" pitchFamily="18" charset="0"/>
                <a:cs typeface="Times New Roman" panose="02020603050405020304" pitchFamily="18" charset="0"/>
              </a:rPr>
              <a:t>2. Informed Decision-Making:</a:t>
            </a:r>
          </a:p>
          <a:p>
            <a:pPr marL="0" indent="0">
              <a:lnSpc>
                <a:spcPct val="100000"/>
              </a:lnSpc>
              <a:buNone/>
            </a:pPr>
            <a:r>
              <a:rPr lang="en-US" sz="2400" dirty="0">
                <a:latin typeface="Times New Roman" panose="02020603050405020304" pitchFamily="18" charset="0"/>
                <a:cs typeface="Times New Roman" panose="02020603050405020304" pitchFamily="18" charset="0"/>
              </a:rPr>
              <a:t>By providing detailed insights into the company's financial performance, financial analysis helps management make informed decisions related to investments, cost-cutting measures etc.</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997027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3. Performance Measurement:</a:t>
            </a:r>
          </a:p>
          <a:p>
            <a:pPr marL="0" indent="0">
              <a:lnSpc>
                <a:spcPct val="150000"/>
              </a:lnSpc>
              <a:buNone/>
            </a:pPr>
            <a:r>
              <a:rPr lang="en-US" sz="2400" dirty="0">
                <a:latin typeface="Times New Roman" panose="02020603050405020304" pitchFamily="18" charset="0"/>
                <a:cs typeface="Times New Roman" panose="02020603050405020304" pitchFamily="18" charset="0"/>
              </a:rPr>
              <a:t>Financial analysis helps businesses track performance by comparing actual results to budgets, forecasts, or industry benchmarks. </a:t>
            </a:r>
          </a:p>
          <a:p>
            <a:pPr marL="0" indent="0">
              <a:lnSpc>
                <a:spcPct val="150000"/>
              </a:lnSpc>
              <a:buNone/>
            </a:pPr>
            <a:r>
              <a:rPr lang="en-US" sz="2400" b="1" dirty="0">
                <a:latin typeface="Times New Roman" panose="02020603050405020304" pitchFamily="18" charset="0"/>
                <a:cs typeface="Times New Roman" panose="02020603050405020304" pitchFamily="18" charset="0"/>
              </a:rPr>
              <a:t>4. Risk Identification and Management:</a:t>
            </a:r>
          </a:p>
          <a:p>
            <a:pPr marL="0" indent="0">
              <a:lnSpc>
                <a:spcPct val="150000"/>
              </a:lnSpc>
              <a:buNone/>
            </a:pPr>
            <a:r>
              <a:rPr lang="en-US" sz="2400" dirty="0">
                <a:latin typeface="Times New Roman" panose="02020603050405020304" pitchFamily="18" charset="0"/>
                <a:cs typeface="Times New Roman" panose="02020603050405020304" pitchFamily="18" charset="0"/>
              </a:rPr>
              <a:t>Financial analysis identifies potential financial risks, such as cash flow shortages or high levels of debt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665499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5. Investment and Financing Decisions:</a:t>
            </a:r>
          </a:p>
          <a:p>
            <a:pPr marL="0" indent="0">
              <a:lnSpc>
                <a:spcPct val="150000"/>
              </a:lnSpc>
              <a:buNone/>
            </a:pPr>
            <a:r>
              <a:rPr lang="en-US" sz="2400" dirty="0">
                <a:latin typeface="Times New Roman" panose="02020603050405020304" pitchFamily="18" charset="0"/>
                <a:cs typeface="Times New Roman" panose="02020603050405020304" pitchFamily="18" charset="0"/>
              </a:rPr>
              <a:t>For businesses considering expansion, mergers, acquisitions, or capital investments, financial analysis provides a clear picture of whether they have the financial capacity to proceed</a:t>
            </a:r>
          </a:p>
          <a:p>
            <a:pPr marL="0" indent="0">
              <a:lnSpc>
                <a:spcPct val="150000"/>
              </a:lnSpc>
              <a:buNone/>
            </a:pPr>
            <a:r>
              <a:rPr lang="en-US" sz="2400" b="1" dirty="0">
                <a:latin typeface="Times New Roman" panose="02020603050405020304" pitchFamily="18" charset="0"/>
                <a:cs typeface="Times New Roman" panose="02020603050405020304" pitchFamily="18" charset="0"/>
              </a:rPr>
              <a:t>6. Budgeting and Forecasting:</a:t>
            </a:r>
          </a:p>
          <a:p>
            <a:pPr marL="0" indent="0">
              <a:lnSpc>
                <a:spcPct val="150000"/>
              </a:lnSpc>
              <a:buNone/>
            </a:pPr>
            <a:r>
              <a:rPr lang="en-US" sz="2400" dirty="0">
                <a:latin typeface="Times New Roman" panose="02020603050405020304" pitchFamily="18" charset="0"/>
                <a:cs typeface="Times New Roman" panose="02020603050405020304" pitchFamily="18" charset="0"/>
              </a:rPr>
              <a:t>Financial analysis informs the budgeting process by using historical data to create more accurate projections.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568085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7. Enhancing Profitability:</a:t>
            </a:r>
          </a:p>
          <a:p>
            <a:pPr marL="0" indent="0">
              <a:lnSpc>
                <a:spcPct val="150000"/>
              </a:lnSpc>
              <a:buNone/>
            </a:pPr>
            <a:r>
              <a:rPr lang="en-US" sz="2400" dirty="0">
                <a:latin typeface="Times New Roman" panose="02020603050405020304" pitchFamily="18" charset="0"/>
                <a:cs typeface="Times New Roman" panose="02020603050405020304" pitchFamily="18" charset="0"/>
              </a:rPr>
              <a:t>Through techniques like ratio analysis or cash flow analysis, financial analysis helps identify areas where costs can be reduced and resources can be optimized, ultimately improving profitability. </a:t>
            </a:r>
          </a:p>
          <a:p>
            <a:pPr marL="0" indent="0">
              <a:lnSpc>
                <a:spcPct val="150000"/>
              </a:lnSpc>
              <a:buNone/>
            </a:pPr>
            <a:r>
              <a:rPr lang="en-US" sz="2400" b="1" dirty="0">
                <a:latin typeface="Times New Roman" panose="02020603050405020304" pitchFamily="18" charset="0"/>
                <a:cs typeface="Times New Roman" panose="02020603050405020304" pitchFamily="18" charset="0"/>
              </a:rPr>
              <a:t>8. Compliance and Accountability:</a:t>
            </a:r>
          </a:p>
          <a:p>
            <a:pPr marL="0" indent="0">
              <a:lnSpc>
                <a:spcPct val="150000"/>
              </a:lnSpc>
              <a:buNone/>
            </a:pPr>
            <a:r>
              <a:rPr lang="en-US" sz="2400" dirty="0">
                <a:latin typeface="Times New Roman" panose="02020603050405020304" pitchFamily="18" charset="0"/>
                <a:cs typeface="Times New Roman" panose="02020603050405020304" pitchFamily="18" charset="0"/>
              </a:rPr>
              <a:t>Financial analysis ensures that a business remains compliant with financial regulations and industry standards. It also promotes accountability by providing transparent, data-driven insights.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8779588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Investment in business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Investment in business refers to the allocation of capital or resources, such as money, time, or effort, into assets, projects, or activities with the expectation of generating future returns or profits. In business, investments can take many forms, such as purchasing new equipment, expanding operations, investing in technology, acquiring other businesses, or developing new products.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680711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goal is to enhance the company’s capacity to grow, increase revenues, improve efficiency, or gain competitive advantages in the market. Investments are essential for business growth and sustainability, as they fuel innovation, expansion, and long-term profitability.</a:t>
            </a:r>
          </a:p>
          <a:p>
            <a:pPr marL="0" indent="0">
              <a:lnSpc>
                <a:spcPct val="150000"/>
              </a:lnSpc>
              <a:buNone/>
            </a:pPr>
            <a:r>
              <a:rPr lang="en-US" sz="2400" dirty="0">
                <a:latin typeface="Times New Roman" panose="02020603050405020304" pitchFamily="18" charset="0"/>
                <a:cs typeface="Times New Roman" panose="02020603050405020304" pitchFamily="18" charset="0"/>
              </a:rPr>
              <a:t>Business investment is not without risks, as the expected returns may vary due to market conditions, competition, or operational challenges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737159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Companies must carefully evaluate the potential risks and rewards of any investment decision using financial analysis tools, such as net present value (NPV), internal rate of return (IRR), and return on investment (ROI). Strategic investment decisions enable businesses to optimize their resources, maintain competitiveness, and adapt to evolving market demands, ensuring long-term success and stability.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231361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Why should managers understand different investments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1. Informed Decision-Making:</a:t>
            </a:r>
          </a:p>
          <a:p>
            <a:pPr marL="0" indent="0">
              <a:lnSpc>
                <a:spcPct val="150000"/>
              </a:lnSpc>
              <a:buNone/>
            </a:pPr>
            <a:r>
              <a:rPr lang="en-US" sz="2400" dirty="0">
                <a:latin typeface="Times New Roman" panose="02020603050405020304" pitchFamily="18" charset="0"/>
                <a:cs typeface="Times New Roman" panose="02020603050405020304" pitchFamily="18" charset="0"/>
              </a:rPr>
              <a:t>A business manager needs to make strategic decisions about where to allocate resources for the highest potential returns. By understanding various investment options whether in assets, projects, or new technologies managers can make informed decisions that align with the company’s goals and risk tolerance. This ensures the business is investing in opportunities that will yield the best results.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081475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2. Risk Management</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Different types of investments carry different levels of risk. Understanding the risk profile of each investment, such as stocks, bonds, real estate, or capital projects, allows a business manager to diversify and balance the portfolio, minimizing the impact of market volatility or project failures. Effective risk management protects the company from potential financial losses and ensures stability.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005139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3. Maximizing Returns</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By understanding how various investments work, business managers can identify opportunities that generate higher returns on capital. Whether it's through new product development, acquiring another business, or expanding operations, knowing which investments offer the greatest potential for profit helps the business grow more efficiently.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385436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4. Adapting to Market Conditions.</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Markets are constantly evolving, and investment opportunities can change depending on economic conditions, technological advancements, or shifts in consumer behavior. A manager with a solid grasp of different investments can quickly adapt to these changes, reallocating resources to capitalize on emerging trends or minimize losses from declining sectors.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647825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References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Brigham, E. F., &amp; Ehrhardt, M. C. (2020). </a:t>
            </a:r>
            <a:r>
              <a:rPr lang="en-US" sz="2400" i="1" dirty="0">
                <a:latin typeface="Times New Roman" panose="02020603050405020304" pitchFamily="18" charset="0"/>
                <a:cs typeface="Times New Roman" panose="02020603050405020304" pitchFamily="18" charset="0"/>
              </a:rPr>
              <a:t>Financial management: Theory &amp; practice</a:t>
            </a:r>
            <a:r>
              <a:rPr lang="en-US" sz="2400" dirty="0">
                <a:latin typeface="Times New Roman" panose="02020603050405020304" pitchFamily="18" charset="0"/>
                <a:cs typeface="Times New Roman" panose="02020603050405020304" pitchFamily="18" charset="0"/>
              </a:rPr>
              <a:t> (16th ed.). Cengage Learning.</a:t>
            </a:r>
          </a:p>
          <a:p>
            <a:pPr>
              <a:buFont typeface="Wingdings" panose="05000000000000000000" pitchFamily="2" charset="2"/>
              <a:buChar char="Ø"/>
            </a:pPr>
            <a:r>
              <a:rPr lang="en-US" sz="2400" dirty="0" err="1">
                <a:latin typeface="Times New Roman" panose="02020603050405020304" pitchFamily="18" charset="0"/>
                <a:cs typeface="Times New Roman" panose="02020603050405020304" pitchFamily="18" charset="0"/>
              </a:rPr>
              <a:t>Gitman</a:t>
            </a:r>
            <a:r>
              <a:rPr lang="en-US" sz="2400" dirty="0">
                <a:latin typeface="Times New Roman" panose="02020603050405020304" pitchFamily="18" charset="0"/>
                <a:cs typeface="Times New Roman" panose="02020603050405020304" pitchFamily="18" charset="0"/>
              </a:rPr>
              <a:t>, L. J., &amp; </a:t>
            </a:r>
            <a:r>
              <a:rPr lang="en-US" sz="2400" dirty="0" err="1">
                <a:latin typeface="Times New Roman" panose="02020603050405020304" pitchFamily="18" charset="0"/>
                <a:cs typeface="Times New Roman" panose="02020603050405020304" pitchFamily="18" charset="0"/>
              </a:rPr>
              <a:t>Zutter</a:t>
            </a:r>
            <a:r>
              <a:rPr lang="en-US" sz="2400" dirty="0">
                <a:latin typeface="Times New Roman" panose="02020603050405020304" pitchFamily="18" charset="0"/>
                <a:cs typeface="Times New Roman" panose="02020603050405020304" pitchFamily="18" charset="0"/>
              </a:rPr>
              <a:t>, C. J. (2015). </a:t>
            </a:r>
            <a:r>
              <a:rPr lang="en-US" sz="2400" i="1" dirty="0">
                <a:latin typeface="Times New Roman" panose="02020603050405020304" pitchFamily="18" charset="0"/>
                <a:cs typeface="Times New Roman" panose="02020603050405020304" pitchFamily="18" charset="0"/>
              </a:rPr>
              <a:t>Principles of managerial finance</a:t>
            </a:r>
            <a:r>
              <a:rPr lang="en-US" sz="2400" dirty="0">
                <a:latin typeface="Times New Roman" panose="02020603050405020304" pitchFamily="18" charset="0"/>
                <a:cs typeface="Times New Roman" panose="02020603050405020304" pitchFamily="18" charset="0"/>
              </a:rPr>
              <a:t> (14th ed.). </a:t>
            </a:r>
            <a:r>
              <a:rPr lang="en-US" sz="2400">
                <a:latin typeface="Times New Roman" panose="02020603050405020304" pitchFamily="18" charset="0"/>
                <a:cs typeface="Times New Roman" panose="02020603050405020304" pitchFamily="18" charset="0"/>
              </a:rPr>
              <a:t>Pearson.</a:t>
            </a: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498571045"/>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1395</TotalTime>
  <Words>2651</Words>
  <Application>Microsoft Office PowerPoint</Application>
  <PresentationFormat>Widescreen</PresentationFormat>
  <Paragraphs>102</Paragraphs>
  <Slides>33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等线 Light</vt:lpstr>
      <vt:lpstr>맑은 고딕</vt:lpstr>
      <vt:lpstr>Arial</vt:lpstr>
      <vt:lpstr>Times New Roman</vt:lpstr>
      <vt:lpstr>Wingdings</vt:lpstr>
      <vt:lpstr>Office 테마</vt:lpstr>
      <vt:lpstr>디자인 사용자 지정</vt:lpstr>
      <vt:lpstr>BUSINESS ADMINISTRATION</vt:lpstr>
      <vt:lpstr>Unit three objectives  </vt:lpstr>
      <vt:lpstr>Budgeting </vt:lpstr>
      <vt:lpstr>Con’t </vt:lpstr>
      <vt:lpstr>Types of budgeting </vt:lpstr>
      <vt:lpstr>Budgeting techniques </vt:lpstr>
      <vt:lpstr>2. Zero-Based Budgeting (ZBB):</vt:lpstr>
      <vt:lpstr>3. Activity-Based Budgeting (ABB):</vt:lpstr>
      <vt:lpstr>4. Flexible Budgeting:</vt:lpstr>
      <vt:lpstr>5. Rolling Budget:</vt:lpstr>
      <vt:lpstr>Financial analysis in business </vt:lpstr>
      <vt:lpstr>Con’t </vt:lpstr>
      <vt:lpstr>Financial analysis techniques </vt:lpstr>
      <vt:lpstr>2. Vertical Analysis</vt:lpstr>
      <vt:lpstr>3. Ratio Analysis</vt:lpstr>
      <vt:lpstr>4. Trend Analysis</vt:lpstr>
      <vt:lpstr>5. Cash Flow Analysis</vt:lpstr>
      <vt:lpstr>Financial analysis tools </vt:lpstr>
      <vt:lpstr>2. Internal Rate of Return (IRR):</vt:lpstr>
      <vt:lpstr>3. Return on Investment (ROI):</vt:lpstr>
      <vt:lpstr>4. Debt-to-Equity Ratio (D/E):</vt:lpstr>
      <vt:lpstr>Importance of financial analysis in business </vt:lpstr>
      <vt:lpstr>Con’t</vt:lpstr>
      <vt:lpstr>Con’t</vt:lpstr>
      <vt:lpstr>Con’t</vt:lpstr>
      <vt:lpstr>Investment in business </vt:lpstr>
      <vt:lpstr>Con’t </vt:lpstr>
      <vt:lpstr>Con’t </vt:lpstr>
      <vt:lpstr>Why should managers understand different investments </vt:lpstr>
      <vt:lpstr>2. Risk Management</vt:lpstr>
      <vt:lpstr>3. Maximizing Returns</vt:lpstr>
      <vt:lpstr>4. Adapting to Market Conditions.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56</cp:revision>
  <dcterms:created xsi:type="dcterms:W3CDTF">2021-03-22T08:33:16Z</dcterms:created>
  <dcterms:modified xsi:type="dcterms:W3CDTF">2024-10-08T03:22:23Z</dcterms:modified>
</cp:coreProperties>
</file>