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56" r:id="rId3"/>
    <p:sldId id="273" r:id="rId4"/>
    <p:sldId id="274" r:id="rId5"/>
    <p:sldId id="275" r:id="rId6"/>
    <p:sldId id="276"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95" r:id="rId25"/>
    <p:sldId id="296" r:id="rId26"/>
    <p:sldId id="297" r:id="rId27"/>
    <p:sldId id="301" r:id="rId28"/>
    <p:sldId id="302" r:id="rId29"/>
    <p:sldId id="303" r:id="rId30"/>
    <p:sldId id="298" r:id="rId31"/>
    <p:sldId id="299" r:id="rId32"/>
    <p:sldId id="300" r:id="rId33"/>
    <p:sldId id="277" r:id="rId34"/>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2024-10-06</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2024-10-06</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hyperlink" Target="https://www.ama.org/" TargetMode="Externa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BUSINESS ADMINISTRATION</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FOUR – MARKETING IN BUSINESS </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four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marketing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what is marketing research</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Comprehend what is 4Ps in marketing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what is branding in business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Figure out what is consumer behavior and its importance in business </a:t>
            </a: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What is marketing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According to the American Marketing Association (AMA) in (2017) Marketing is the activity, set of institutions, and processes for creating, communicating, delivering, and exchanging offerings that have value for customers, clients, partners, and society at large.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426069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Philip Kotler's Definition (2006) stressed that marketing is the science and art of exploring, creating, and delivering value to satisfy the needs of a target market at a profit. Marketing identifies unfulfilled needs and desires. It defines, measures, and quantifies the size of the identified market and the potential profit.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75080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Marketing concepts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 Production Concept</a:t>
            </a:r>
          </a:p>
          <a:p>
            <a:pPr marL="0" indent="0">
              <a:lnSpc>
                <a:spcPct val="150000"/>
              </a:lnSpc>
              <a:buNone/>
            </a:pPr>
            <a:r>
              <a:rPr lang="en-US" sz="2400" dirty="0">
                <a:latin typeface="Times New Roman" panose="02020603050405020304" pitchFamily="18" charset="0"/>
                <a:cs typeface="Times New Roman" panose="02020603050405020304" pitchFamily="18" charset="0"/>
              </a:rPr>
              <a:t>The production concept assumes that consumers prefer products that are affordable and widely available. Businesses that follow this concept focus on improving production efficiency and distribution to lower costs. This concept works best when demand exceeds supply or when the product is so essential that consumers prioritize availability over specific features. While it was dominant during the early industrial era, today it’s more applicable in industries where cost leadership is crucial.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17910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Product Concept</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product concept emphasizes the quality, performance, and innovation of a product. It operates on the belief that consumers are drawn to superior products and that companies should focus on improving product features. This concept can lead to "marketing myopia," where businesses become too product-focused and neglect changing consumer needs or market trends. Organizations adhering to this concept must balance product improvements with understanding and adapting to customer preferences.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1295145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Selling Concept</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selling concept holds that consumers will not buy enough of a company’s products unless the company undertakes a large-scale selling and promotion effort. This concept is especially prevalent with products that consumers do not think of buying regularly, such as insurance or new technologies. The selling approach is often transactional, aiming for short-term gains rather than long-term relationships, and is sometimes criticized for pushing products that might not meet the customer’s real needs.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25437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Marketing Concept</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marketing concept is customer-oriented, focusing on identifying and meeting the needs and wants of target markets better than competitors. Unlike the selling concept, which is focused on pushing products, the marketing concept seeks to build long-term relationships with customers by delivering superior value. It emphasizes customer satisfaction, integrated marketing efforts, and profitability as the key drivers of business success, ensuring that the organization’s goals are aligned with customer needs.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211206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Marketing research in business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marL="0" indent="0">
              <a:lnSpc>
                <a:spcPct val="150000"/>
              </a:lnSpc>
              <a:buNone/>
            </a:pPr>
            <a:r>
              <a:rPr lang="en-US" b="1" dirty="0">
                <a:latin typeface="Times New Roman" panose="02020603050405020304" pitchFamily="18" charset="0"/>
                <a:cs typeface="Times New Roman" panose="02020603050405020304" pitchFamily="18" charset="0"/>
              </a:rPr>
              <a:t>Marketing research</a:t>
            </a:r>
            <a:r>
              <a:rPr lang="en-US" dirty="0">
                <a:latin typeface="Times New Roman" panose="02020603050405020304" pitchFamily="18" charset="0"/>
                <a:cs typeface="Times New Roman" panose="02020603050405020304" pitchFamily="18" charset="0"/>
              </a:rPr>
              <a:t> in business is the systematic process of gathering, analyzing, and interpreting data about a company's target market, consumers, competitors, and overall market environment. It helps businesses identify opportunities, understand customer preferences, assess the demand for their products, and make informed decisions. </a:t>
            </a: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941721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800" dirty="0">
                <a:latin typeface="Times New Roman" panose="02020603050405020304" pitchFamily="18" charset="0"/>
                <a:cs typeface="Times New Roman" panose="02020603050405020304" pitchFamily="18" charset="0"/>
              </a:rPr>
              <a:t>Marketing research involves various methods, such as surveys, interviews, focus groups, and data analysis, to gather relevant insights. By leveraging this data, companies can tailor their products, pricing, promotional efforts, and distribution strategies to better meet customer needs and enhance their market position.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49958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In a business context, marketing research serves as a critical tool for reducing risks and uncertainties. It enables companies to validate their marketing strategies, optimize product development, and uncover potential market trends before investing heavily in new initiatives.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07778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For example, before launching a new product, a company can use marketing research to test customer responses to different features, identify optimal price points, and gauge competitors' strengths and weaknesses. Ultimately, it supports evidence-based decision-making, helping businesses stay competitive, improve customer satisfaction, and drive profitability.</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438892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Ps in marketing </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dirty="0">
                <a:latin typeface="Times New Roman" panose="02020603050405020304" pitchFamily="18" charset="0"/>
                <a:cs typeface="Times New Roman" panose="02020603050405020304" pitchFamily="18" charset="0"/>
              </a:rPr>
              <a:t>Understanding marketing cannot be done without understanding its 4 core components that is Product, Price, Place, and Promotion which are the fundamental elements of a marketing strategy. They help businesses define and meet customer needs while positioning their offerings effectively in the market. </a:t>
            </a: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94830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1. Product</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product refers to the physical goods or intangible services that a company offers to meet the needs and desires of its target market. It includes the product's features, quality, design, brand, and overall experience. A well-defined product addresses a specific customer need, provides unique value, and differentiates itself from competitors. It also evolves over time, adapting to customer preferences, technological advances, and changes in the market environment.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554402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Key Features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pPr>
            <a:r>
              <a:rPr lang="en-US" sz="2400" b="1" dirty="0">
                <a:latin typeface="Times New Roman" panose="02020603050405020304" pitchFamily="18" charset="0"/>
                <a:cs typeface="Times New Roman" panose="02020603050405020304" pitchFamily="18" charset="0"/>
              </a:rPr>
              <a:t>Core Benefits</a:t>
            </a:r>
            <a:r>
              <a:rPr lang="en-US" sz="2400" dirty="0">
                <a:latin typeface="Times New Roman" panose="02020603050405020304" pitchFamily="18" charset="0"/>
                <a:cs typeface="Times New Roman" panose="02020603050405020304" pitchFamily="18" charset="0"/>
              </a:rPr>
              <a:t>: The main value or solution the product provides to customers.</a:t>
            </a:r>
          </a:p>
          <a:p>
            <a:pPr>
              <a:lnSpc>
                <a:spcPct val="150000"/>
              </a:lnSpc>
            </a:pPr>
            <a:r>
              <a:rPr lang="en-US" sz="2400" b="1" dirty="0">
                <a:latin typeface="Times New Roman" panose="02020603050405020304" pitchFamily="18" charset="0"/>
                <a:cs typeface="Times New Roman" panose="02020603050405020304" pitchFamily="18" charset="0"/>
              </a:rPr>
              <a:t>Product Differentiation</a:t>
            </a:r>
            <a:r>
              <a:rPr lang="en-US" sz="2400" dirty="0">
                <a:latin typeface="Times New Roman" panose="02020603050405020304" pitchFamily="18" charset="0"/>
                <a:cs typeface="Times New Roman" panose="02020603050405020304" pitchFamily="18" charset="0"/>
              </a:rPr>
              <a:t>: Unique features that set the product apart from competitors.</a:t>
            </a:r>
          </a:p>
          <a:p>
            <a:pPr>
              <a:lnSpc>
                <a:spcPct val="150000"/>
              </a:lnSpc>
            </a:pPr>
            <a:r>
              <a:rPr lang="en-US" sz="2400" b="1" dirty="0">
                <a:latin typeface="Times New Roman" panose="02020603050405020304" pitchFamily="18" charset="0"/>
                <a:cs typeface="Times New Roman" panose="02020603050405020304" pitchFamily="18" charset="0"/>
              </a:rPr>
              <a:t>Product Life Cycle</a:t>
            </a:r>
            <a:r>
              <a:rPr lang="en-US" sz="2400" dirty="0">
                <a:latin typeface="Times New Roman" panose="02020603050405020304" pitchFamily="18" charset="0"/>
                <a:cs typeface="Times New Roman" panose="02020603050405020304" pitchFamily="18" charset="0"/>
              </a:rPr>
              <a:t>: The stages a product goes through from introduction to growth, maturity, and decline.</a:t>
            </a:r>
          </a:p>
          <a:p>
            <a:pPr>
              <a:lnSpc>
                <a:spcPct val="150000"/>
              </a:lnSpc>
            </a:pPr>
            <a:r>
              <a:rPr lang="en-US" sz="2400" b="1" dirty="0">
                <a:latin typeface="Times New Roman" panose="02020603050405020304" pitchFamily="18" charset="0"/>
                <a:cs typeface="Times New Roman" panose="02020603050405020304" pitchFamily="18" charset="0"/>
              </a:rPr>
              <a:t>Innovation and Improvements</a:t>
            </a:r>
            <a:r>
              <a:rPr lang="en-US" sz="2400" dirty="0">
                <a:latin typeface="Times New Roman" panose="02020603050405020304" pitchFamily="18" charset="0"/>
                <a:cs typeface="Times New Roman" panose="02020603050405020304" pitchFamily="18" charset="0"/>
              </a:rPr>
              <a:t>: Continuous enhancements to meet evolving customer needs and preferences.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58309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2. Price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Price is the amount of money that customers pay to acquire a product or service. It reflects the perceived value of the product and significantly influences buying decisions. Pricing strategies can vary, including competitive pricing, cost-plus pricing, or value-based pricing, depending on the market and objectives. A well-set price balances customer demand with profitability, considering factors like production costs, competition, and customer willingness to pay. Price elasticity, or the sensitivity of demand to price changes, is also a critical factor in determining the optimal pricing strategy.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989173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Key Features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a:lnSpc>
                <a:spcPct val="150000"/>
              </a:lnSpc>
            </a:pPr>
            <a:r>
              <a:rPr lang="en-US" sz="2400" b="1" dirty="0">
                <a:latin typeface="Times New Roman" panose="02020603050405020304" pitchFamily="18" charset="0"/>
                <a:cs typeface="Times New Roman" panose="02020603050405020304" pitchFamily="18" charset="0"/>
              </a:rPr>
              <a:t>Pricing Strategy</a:t>
            </a:r>
            <a:r>
              <a:rPr lang="en-US" sz="2400" dirty="0">
                <a:latin typeface="Times New Roman" panose="02020603050405020304" pitchFamily="18" charset="0"/>
                <a:cs typeface="Times New Roman" panose="02020603050405020304" pitchFamily="18" charset="0"/>
              </a:rPr>
              <a:t>: Methods such as cost-plus pricing, penetration pricing, or value-based pricing, depending on the market and competition.</a:t>
            </a:r>
          </a:p>
          <a:p>
            <a:pPr>
              <a:lnSpc>
                <a:spcPct val="150000"/>
              </a:lnSpc>
            </a:pPr>
            <a:r>
              <a:rPr lang="en-US" sz="2400" b="1" dirty="0">
                <a:latin typeface="Times New Roman" panose="02020603050405020304" pitchFamily="18" charset="0"/>
                <a:cs typeface="Times New Roman" panose="02020603050405020304" pitchFamily="18" charset="0"/>
              </a:rPr>
              <a:t>Price Elasticity</a:t>
            </a:r>
            <a:r>
              <a:rPr lang="en-US" sz="2400" dirty="0">
                <a:latin typeface="Times New Roman" panose="02020603050405020304" pitchFamily="18" charset="0"/>
                <a:cs typeface="Times New Roman" panose="02020603050405020304" pitchFamily="18" charset="0"/>
              </a:rPr>
              <a:t>: The degree to which price changes impact customer demand.</a:t>
            </a:r>
          </a:p>
          <a:p>
            <a:pPr>
              <a:lnSpc>
                <a:spcPct val="150000"/>
              </a:lnSpc>
            </a:pPr>
            <a:r>
              <a:rPr lang="en-US" sz="2400" b="1" dirty="0">
                <a:latin typeface="Times New Roman" panose="02020603050405020304" pitchFamily="18" charset="0"/>
                <a:cs typeface="Times New Roman" panose="02020603050405020304" pitchFamily="18" charset="0"/>
              </a:rPr>
              <a:t>Discounts and Offers</a:t>
            </a:r>
            <a:r>
              <a:rPr lang="en-US" sz="2400" dirty="0">
                <a:latin typeface="Times New Roman" panose="02020603050405020304" pitchFamily="18" charset="0"/>
                <a:cs typeface="Times New Roman" panose="02020603050405020304" pitchFamily="18" charset="0"/>
              </a:rPr>
              <a:t>: Promotions or reductions that can attract customers but should be balanced to maintain brand value.</a:t>
            </a:r>
          </a:p>
          <a:p>
            <a:pPr>
              <a:lnSpc>
                <a:spcPct val="150000"/>
              </a:lnSpc>
            </a:pPr>
            <a:r>
              <a:rPr lang="en-US" sz="2400" b="1" dirty="0">
                <a:latin typeface="Times New Roman" panose="02020603050405020304" pitchFamily="18" charset="0"/>
                <a:cs typeface="Times New Roman" panose="02020603050405020304" pitchFamily="18" charset="0"/>
              </a:rPr>
              <a:t>Competitor Pricing</a:t>
            </a:r>
            <a:r>
              <a:rPr lang="en-US" sz="2400" dirty="0">
                <a:latin typeface="Times New Roman" panose="02020603050405020304" pitchFamily="18" charset="0"/>
                <a:cs typeface="Times New Roman" panose="02020603050405020304" pitchFamily="18" charset="0"/>
              </a:rPr>
              <a:t>: Adjusting prices in response to how competitors price their products.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94111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3. Place</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Place refers to the distribution strategy a business uses to make its products available to customers, including the physical or online locations where transactions occur. It involves selecting the right distribution channels, managing logistics, and ensuring that products are accessible in the right locations at the right time. The aim is to optimize the supply chain so that customers can easily find and purchase the product, whether through retail stores, e-commerce platforms, or direct sales.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81882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Key Features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10000"/>
          </a:bodyPr>
          <a:lstStyle/>
          <a:p>
            <a:pPr>
              <a:lnSpc>
                <a:spcPct val="150000"/>
              </a:lnSpc>
            </a:pPr>
            <a:r>
              <a:rPr lang="en-US" sz="2400" b="1" dirty="0">
                <a:latin typeface="Times New Roman" panose="02020603050405020304" pitchFamily="18" charset="0"/>
                <a:cs typeface="Times New Roman" panose="02020603050405020304" pitchFamily="18" charset="0"/>
              </a:rPr>
              <a:t>Distribution Channels</a:t>
            </a:r>
            <a:r>
              <a:rPr lang="en-US" sz="2400" dirty="0">
                <a:latin typeface="Times New Roman" panose="02020603050405020304" pitchFamily="18" charset="0"/>
                <a:cs typeface="Times New Roman" panose="02020603050405020304" pitchFamily="18" charset="0"/>
              </a:rPr>
              <a:t>: Methods of delivering the product to the consumer, such as direct selling, retail stores, or e-commerce platforms.</a:t>
            </a:r>
          </a:p>
          <a:p>
            <a:pPr>
              <a:lnSpc>
                <a:spcPct val="150000"/>
              </a:lnSpc>
            </a:pPr>
            <a:r>
              <a:rPr lang="en-US" sz="2400" b="1" dirty="0">
                <a:latin typeface="Times New Roman" panose="02020603050405020304" pitchFamily="18" charset="0"/>
                <a:cs typeface="Times New Roman" panose="02020603050405020304" pitchFamily="18" charset="0"/>
              </a:rPr>
              <a:t>Market Coverage</a:t>
            </a:r>
            <a:r>
              <a:rPr lang="en-US" sz="2400" dirty="0">
                <a:latin typeface="Times New Roman" panose="02020603050405020304" pitchFamily="18" charset="0"/>
                <a:cs typeface="Times New Roman" panose="02020603050405020304" pitchFamily="18" charset="0"/>
              </a:rPr>
              <a:t>: How widely the product is distributed, whether it’s intensive (widely available), selective (specific outlets), or exclusive (limited outlets).</a:t>
            </a:r>
          </a:p>
          <a:p>
            <a:pPr>
              <a:lnSpc>
                <a:spcPct val="150000"/>
              </a:lnSpc>
            </a:pPr>
            <a:r>
              <a:rPr lang="en-US" sz="2400" b="1" dirty="0">
                <a:latin typeface="Times New Roman" panose="02020603050405020304" pitchFamily="18" charset="0"/>
                <a:cs typeface="Times New Roman" panose="02020603050405020304" pitchFamily="18" charset="0"/>
              </a:rPr>
              <a:t>Supply Chain Management</a:t>
            </a:r>
            <a:r>
              <a:rPr lang="en-US" sz="2400" dirty="0">
                <a:latin typeface="Times New Roman" panose="02020603050405020304" pitchFamily="18" charset="0"/>
                <a:cs typeface="Times New Roman" panose="02020603050405020304" pitchFamily="18" charset="0"/>
              </a:rPr>
              <a:t>: The logistics of ensuring the product reaches customers efficiently.</a:t>
            </a:r>
          </a:p>
          <a:p>
            <a:pPr>
              <a:lnSpc>
                <a:spcPct val="150000"/>
              </a:lnSpc>
            </a:pPr>
            <a:r>
              <a:rPr lang="en-US" sz="2400" b="1" dirty="0">
                <a:latin typeface="Times New Roman" panose="02020603050405020304" pitchFamily="18" charset="0"/>
                <a:cs typeface="Times New Roman" panose="02020603050405020304" pitchFamily="18" charset="0"/>
              </a:rPr>
              <a:t>Location and Accessibility</a:t>
            </a:r>
            <a:r>
              <a:rPr lang="en-US" sz="2400" dirty="0">
                <a:latin typeface="Times New Roman" panose="02020603050405020304" pitchFamily="18" charset="0"/>
                <a:cs typeface="Times New Roman" panose="02020603050405020304" pitchFamily="18" charset="0"/>
              </a:rPr>
              <a:t>: Ensuring the product is available in places convenient for the target market.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297839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4. Promotion</a:t>
            </a: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Promotion encompasses all the activities and methods a company uses to communicate its product's value to potential customers. It includes advertising, sales promotions, public relations, direct marketing, and social media efforts aimed at increasing awareness, generating interest, and encouraging purchases. The goal of promotion is to create a compelling message that resonates with the target audience, builds brand recognition, and persuades them to choose the product over competitors. The promotional mix and channels used depend on the product, target market, and business objectives.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662557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Key Features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a:lnSpc>
                <a:spcPct val="150000"/>
              </a:lnSpc>
            </a:pPr>
            <a:r>
              <a:rPr lang="en-US" sz="2400" b="1" dirty="0">
                <a:latin typeface="Times New Roman" panose="02020603050405020304" pitchFamily="18" charset="0"/>
                <a:cs typeface="Times New Roman" panose="02020603050405020304" pitchFamily="18" charset="0"/>
              </a:rPr>
              <a:t>Promotional Mix</a:t>
            </a:r>
            <a:r>
              <a:rPr lang="en-US" sz="2400" dirty="0">
                <a:latin typeface="Times New Roman" panose="02020603050405020304" pitchFamily="18" charset="0"/>
                <a:cs typeface="Times New Roman" panose="02020603050405020304" pitchFamily="18" charset="0"/>
              </a:rPr>
              <a:t>: A combination of advertising, public relations, social media, and direct marketing to reach the target audience.</a:t>
            </a:r>
          </a:p>
          <a:p>
            <a:pPr>
              <a:lnSpc>
                <a:spcPct val="150000"/>
              </a:lnSpc>
            </a:pPr>
            <a:r>
              <a:rPr lang="en-US" sz="2400" b="1" dirty="0">
                <a:latin typeface="Times New Roman" panose="02020603050405020304" pitchFamily="18" charset="0"/>
                <a:cs typeface="Times New Roman" panose="02020603050405020304" pitchFamily="18" charset="0"/>
              </a:rPr>
              <a:t>Messaging and Branding</a:t>
            </a:r>
            <a:r>
              <a:rPr lang="en-US" sz="2400" dirty="0">
                <a:latin typeface="Times New Roman" panose="02020603050405020304" pitchFamily="18" charset="0"/>
                <a:cs typeface="Times New Roman" panose="02020603050405020304" pitchFamily="18" charset="0"/>
              </a:rPr>
              <a:t>: Crafting compelling messages that align with the brand and resonate with the audience.</a:t>
            </a:r>
          </a:p>
          <a:p>
            <a:pPr>
              <a:lnSpc>
                <a:spcPct val="150000"/>
              </a:lnSpc>
            </a:pPr>
            <a:r>
              <a:rPr lang="en-US" sz="2400" b="1" dirty="0">
                <a:latin typeface="Times New Roman" panose="02020603050405020304" pitchFamily="18" charset="0"/>
                <a:cs typeface="Times New Roman" panose="02020603050405020304" pitchFamily="18" charset="0"/>
              </a:rPr>
              <a:t>Advertising Channels</a:t>
            </a:r>
            <a:r>
              <a:rPr lang="en-US" sz="2400" dirty="0">
                <a:latin typeface="Times New Roman" panose="02020603050405020304" pitchFamily="18" charset="0"/>
                <a:cs typeface="Times New Roman" panose="02020603050405020304" pitchFamily="18" charset="0"/>
              </a:rPr>
              <a:t>: Selecting the most effective platforms, such as TV, print, digital, or social media, to communicate with the audience.</a:t>
            </a:r>
          </a:p>
          <a:p>
            <a:pPr>
              <a:lnSpc>
                <a:spcPct val="150000"/>
              </a:lnSpc>
            </a:pPr>
            <a:r>
              <a:rPr lang="en-US" sz="2400" b="1" dirty="0">
                <a:latin typeface="Times New Roman" panose="02020603050405020304" pitchFamily="18" charset="0"/>
                <a:cs typeface="Times New Roman" panose="02020603050405020304" pitchFamily="18" charset="0"/>
              </a:rPr>
              <a:t>Sales Promotions</a:t>
            </a:r>
            <a:r>
              <a:rPr lang="en-US" sz="2400" dirty="0">
                <a:latin typeface="Times New Roman" panose="02020603050405020304" pitchFamily="18" charset="0"/>
                <a:cs typeface="Times New Roman" panose="02020603050405020304" pitchFamily="18" charset="0"/>
              </a:rPr>
              <a:t>: Short-term incentives, such as discounts, coupons, or contests, to boost immediate sales.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386588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Extended Ps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Apart from the traditional </a:t>
            </a:r>
            <a:r>
              <a:rPr lang="en-US" sz="2000" b="1" dirty="0">
                <a:latin typeface="Times New Roman" panose="02020603050405020304" pitchFamily="18" charset="0"/>
                <a:cs typeface="Times New Roman" panose="02020603050405020304" pitchFamily="18" charset="0"/>
              </a:rPr>
              <a:t>4 Ps</a:t>
            </a:r>
            <a:r>
              <a:rPr lang="en-US" sz="2000" dirty="0">
                <a:latin typeface="Times New Roman" panose="02020603050405020304" pitchFamily="18" charset="0"/>
                <a:cs typeface="Times New Roman" panose="02020603050405020304" pitchFamily="18" charset="0"/>
              </a:rPr>
              <a:t> of marketing (Product, Price, Place, Promotion), the concept has been extended to include several other Ps to cover a more holistic view of marketing, especially in services and modern business environments. These additional Ps are:</a:t>
            </a:r>
          </a:p>
          <a:p>
            <a:pPr marL="0" indent="0">
              <a:lnSpc>
                <a:spcPct val="100000"/>
              </a:lnSpc>
              <a:buNone/>
            </a:pPr>
            <a:r>
              <a:rPr lang="en-US" sz="2000" b="1" dirty="0">
                <a:latin typeface="Times New Roman" panose="02020603050405020304" pitchFamily="18" charset="0"/>
                <a:cs typeface="Times New Roman" panose="02020603050405020304" pitchFamily="18" charset="0"/>
              </a:rPr>
              <a:t>1. People:</a:t>
            </a:r>
            <a:endParaRPr lang="en-US" sz="2000" dirty="0">
              <a:latin typeface="Times New Roman" panose="02020603050405020304" pitchFamily="18" charset="0"/>
              <a:cs typeface="Times New Roman" panose="02020603050405020304" pitchFamily="18" charset="0"/>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Refers to everyone involved in the business or the service process, including employees, management, and customers. In service marketing, people are a key differentiator, as interactions with staff or the service experience are vital.</a:t>
            </a:r>
          </a:p>
          <a:p>
            <a:pPr marL="0" indent="0">
              <a:lnSpc>
                <a:spcPct val="100000"/>
              </a:lnSpc>
              <a:buNone/>
            </a:pPr>
            <a:r>
              <a:rPr lang="en-US" sz="2000" b="1" dirty="0">
                <a:latin typeface="Times New Roman" panose="02020603050405020304" pitchFamily="18" charset="0"/>
                <a:cs typeface="Times New Roman" panose="02020603050405020304" pitchFamily="18" charset="0"/>
              </a:rPr>
              <a:t>2. Process:</a:t>
            </a:r>
            <a:endParaRPr lang="en-US" sz="2000" dirty="0">
              <a:latin typeface="Times New Roman" panose="02020603050405020304" pitchFamily="18" charset="0"/>
              <a:cs typeface="Times New Roman" panose="02020603050405020304" pitchFamily="18" charset="0"/>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This focuses on how the service or product is delivered to customers. Efficient processes are important for consistency and quality control, especially in service industries where customer satisfaction depends on smooth service delivery.</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15787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000" b="1" dirty="0">
                <a:latin typeface="Times New Roman" panose="02020603050405020304" pitchFamily="18" charset="0"/>
                <a:cs typeface="Times New Roman" panose="02020603050405020304" pitchFamily="18" charset="0"/>
              </a:rPr>
              <a:t>3. Physical Evidence:</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Physical evidence involves the environment in which the service or product is delivered. This includes the physical surroundings (e.g., the ambiance of a store, online interface design) and tangible elements that customers can perceive, even in intangible service offerings.</a:t>
            </a:r>
          </a:p>
          <a:p>
            <a:pPr marL="0" indent="0">
              <a:lnSpc>
                <a:spcPct val="150000"/>
              </a:lnSpc>
              <a:buNone/>
            </a:pPr>
            <a:r>
              <a:rPr lang="en-US" sz="2000" b="1" dirty="0">
                <a:latin typeface="Times New Roman" panose="02020603050405020304" pitchFamily="18" charset="0"/>
                <a:cs typeface="Times New Roman" panose="02020603050405020304" pitchFamily="18" charset="0"/>
              </a:rPr>
              <a:t>4. Packaging:</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While originally considered part of the product, packaging has taken on a more distinct role in how it influences consumer behavior, brand perception, and the customer experience.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327672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000" b="1" dirty="0">
                <a:latin typeface="Times New Roman" panose="02020603050405020304" pitchFamily="18" charset="0"/>
                <a:cs typeface="Times New Roman" panose="02020603050405020304" pitchFamily="18" charset="0"/>
              </a:rPr>
              <a:t>5. Partnerships:</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Partnerships highlight the growing role of collaboration in business. Brands often partner with other companies, influencers, or technology providers to enhance value or market reach.</a:t>
            </a:r>
          </a:p>
          <a:p>
            <a:pPr marL="0" indent="0">
              <a:lnSpc>
                <a:spcPct val="150000"/>
              </a:lnSpc>
              <a:buNone/>
            </a:pPr>
            <a:r>
              <a:rPr lang="en-US" sz="2000" b="1" dirty="0">
                <a:latin typeface="Times New Roman" panose="02020603050405020304" pitchFamily="18" charset="0"/>
                <a:cs typeface="Times New Roman" panose="02020603050405020304" pitchFamily="18" charset="0"/>
              </a:rPr>
              <a:t>6. Personalization:</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With the advent of digital marketing and big data, personalization has emerged as a significant strategy. Tailoring products, messages, and experiences to individual customer preferences adds value and strengthens customer relationships.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335668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000" b="1" dirty="0">
                <a:latin typeface="Times New Roman" panose="02020603050405020304" pitchFamily="18" charset="0"/>
                <a:cs typeface="Times New Roman" panose="02020603050405020304" pitchFamily="18" charset="0"/>
              </a:rPr>
              <a:t>7. Positioning:</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Positioning emphasizes how a brand is perceived in the minds of consumers. It includes strategies to differentiate the brand from competitors and create a clear, desirable image in the target market.</a:t>
            </a:r>
          </a:p>
          <a:p>
            <a:pPr marL="0" indent="0">
              <a:lnSpc>
                <a:spcPct val="150000"/>
              </a:lnSpc>
              <a:buNone/>
            </a:pPr>
            <a:r>
              <a:rPr lang="en-US" sz="2000" b="1" dirty="0">
                <a:latin typeface="Times New Roman" panose="02020603050405020304" pitchFamily="18" charset="0"/>
                <a:cs typeface="Times New Roman" panose="02020603050405020304" pitchFamily="18" charset="0"/>
              </a:rPr>
              <a:t>8. Performance:</a:t>
            </a: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Refers to the metrics and outcomes used to measure the success of marketing efforts. These can be both financial (ROI, sales growth) and non-financial (brand equity, customer satisfaction).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281899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Branding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Branding is a crucial concept in marketing that involves creating a distinct identity for a product, service, or company, differentiating it from competitors and establishing a unique connection with consumers. Successful branding creates emotional and psychological associations that influence consumer behavior, leading to stronger brand recognition, loyalty, and perceived value.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075495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Key Components of Branding</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buNone/>
            </a:pPr>
            <a:r>
              <a:rPr lang="en-US" sz="2400" b="1" dirty="0">
                <a:latin typeface="Times New Roman" panose="02020603050405020304" pitchFamily="18" charset="0"/>
                <a:cs typeface="Times New Roman" panose="02020603050405020304" pitchFamily="18" charset="0"/>
              </a:rPr>
              <a:t>Brand Identity</a:t>
            </a:r>
            <a:r>
              <a:rPr lang="en-US" sz="2400" dirty="0">
                <a:latin typeface="Times New Roman" panose="02020603050405020304" pitchFamily="18" charset="0"/>
                <a:cs typeface="Times New Roman" panose="02020603050405020304" pitchFamily="18" charset="0"/>
              </a:rPr>
              <a:t>:</a:t>
            </a:r>
          </a:p>
          <a:p>
            <a:pPr>
              <a:lnSpc>
                <a:spcPct val="150000"/>
              </a:lnSpc>
            </a:pPr>
            <a:r>
              <a:rPr lang="en-US" sz="2400" b="1" dirty="0">
                <a:latin typeface="Times New Roman" panose="02020603050405020304" pitchFamily="18" charset="0"/>
                <a:cs typeface="Times New Roman" panose="02020603050405020304" pitchFamily="18" charset="0"/>
              </a:rPr>
              <a:t>Brand Name</a:t>
            </a:r>
            <a:r>
              <a:rPr lang="en-US" sz="2400" dirty="0">
                <a:latin typeface="Times New Roman" panose="02020603050405020304" pitchFamily="18" charset="0"/>
                <a:cs typeface="Times New Roman" panose="02020603050405020304" pitchFamily="18" charset="0"/>
              </a:rPr>
              <a:t>: The name by which a brand is known. It needs to be memorable, easy to pronounce, and reflective of the brand’s values or offerings.</a:t>
            </a:r>
          </a:p>
          <a:p>
            <a:pPr>
              <a:lnSpc>
                <a:spcPct val="150000"/>
              </a:lnSpc>
            </a:pPr>
            <a:r>
              <a:rPr lang="en-US" sz="2400" b="1" dirty="0">
                <a:latin typeface="Times New Roman" panose="02020603050405020304" pitchFamily="18" charset="0"/>
                <a:cs typeface="Times New Roman" panose="02020603050405020304" pitchFamily="18" charset="0"/>
              </a:rPr>
              <a:t>Logo and Symbol</a:t>
            </a:r>
            <a:r>
              <a:rPr lang="en-US" sz="2400" dirty="0">
                <a:latin typeface="Times New Roman" panose="02020603050405020304" pitchFamily="18" charset="0"/>
                <a:cs typeface="Times New Roman" panose="02020603050405020304" pitchFamily="18" charset="0"/>
              </a:rPr>
              <a:t>: The visual representation of the brand, including logos, symbols, and icons. </a:t>
            </a:r>
          </a:p>
          <a:p>
            <a:pPr>
              <a:lnSpc>
                <a:spcPct val="150000"/>
              </a:lnSpc>
            </a:pPr>
            <a:r>
              <a:rPr lang="en-US" sz="2400" b="1" dirty="0">
                <a:latin typeface="Times New Roman" panose="02020603050405020304" pitchFamily="18" charset="0"/>
                <a:cs typeface="Times New Roman" panose="02020603050405020304" pitchFamily="18" charset="0"/>
              </a:rPr>
              <a:t>Tagline</a:t>
            </a:r>
            <a:r>
              <a:rPr lang="en-US" sz="2400" dirty="0">
                <a:latin typeface="Times New Roman" panose="02020603050405020304" pitchFamily="18" charset="0"/>
                <a:cs typeface="Times New Roman" panose="02020603050405020304" pitchFamily="18" charset="0"/>
              </a:rPr>
              <a:t>: A short, catchy phrase that conveys the essence of the brand and resonates with the target audience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6152889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err="1">
                <a:latin typeface="Times New Roman" panose="02020603050405020304" pitchFamily="18" charset="0"/>
                <a:cs typeface="Times New Roman" panose="02020603050405020304" pitchFamily="18" charset="0"/>
              </a:rPr>
              <a:t>Con’t</a:t>
            </a:r>
            <a:r>
              <a:rPr lang="en-US" sz="3600" b="1"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buNone/>
            </a:pPr>
            <a:r>
              <a:rPr lang="en-US" sz="2000" b="1" dirty="0">
                <a:latin typeface="Times New Roman" panose="02020603050405020304" pitchFamily="18" charset="0"/>
                <a:cs typeface="Times New Roman" panose="02020603050405020304" pitchFamily="18" charset="0"/>
              </a:rPr>
              <a:t>Brand Image</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Brand image is the perception of the brand held by consumers. </a:t>
            </a:r>
          </a:p>
          <a:p>
            <a:pPr marL="0" indent="0">
              <a:buNone/>
            </a:pPr>
            <a:r>
              <a:rPr lang="en-US" sz="2000" b="1" dirty="0">
                <a:latin typeface="Times New Roman" panose="02020603050405020304" pitchFamily="18" charset="0"/>
                <a:cs typeface="Times New Roman" panose="02020603050405020304" pitchFamily="18" charset="0"/>
              </a:rPr>
              <a:t>Brand Personality</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Brands often adopt human-like traits (e.g., being youthful, sophisticated, trustworthy, bold) to appeal to consumers. </a:t>
            </a:r>
          </a:p>
          <a:p>
            <a:pPr marL="0" indent="0">
              <a:buNone/>
            </a:pPr>
            <a:r>
              <a:rPr lang="en-US" sz="2000" b="1" dirty="0">
                <a:latin typeface="Times New Roman" panose="02020603050405020304" pitchFamily="18" charset="0"/>
                <a:cs typeface="Times New Roman" panose="02020603050405020304" pitchFamily="18" charset="0"/>
              </a:rPr>
              <a:t>Brand Equity</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Refers to the value a brand adds to a product or service. Strong brand equity means consumers are willing to pay a premium price for the product, remain loyal to it, and recommend it to others. </a:t>
            </a:r>
          </a:p>
          <a:p>
            <a:pPr marL="0" indent="0">
              <a:buNone/>
            </a:pPr>
            <a:r>
              <a:rPr lang="en-US" sz="2000" b="1" dirty="0">
                <a:latin typeface="Times New Roman" panose="02020603050405020304" pitchFamily="18" charset="0"/>
                <a:cs typeface="Times New Roman" panose="02020603050405020304" pitchFamily="18" charset="0"/>
              </a:rPr>
              <a:t>Brand Loyalty</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This is when consumers repeatedly choose the same brand over competitors because of their positive experiences, emotional connection, or trust in its value.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568844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fontScale="90000"/>
          </a:bodyPr>
          <a:lstStyle/>
          <a:p>
            <a:pPr>
              <a:lnSpc>
                <a:spcPct val="150000"/>
              </a:lnSpc>
            </a:pPr>
            <a:r>
              <a:rPr lang="en-US" sz="3600" b="1" dirty="0">
                <a:latin typeface="Times New Roman" panose="02020603050405020304" pitchFamily="18" charset="0"/>
                <a:cs typeface="Times New Roman" panose="02020603050405020304" pitchFamily="18" charset="0"/>
              </a:rPr>
              <a:t>Consumer behavior </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Understanding consumer behavior is crucial for marketers because it helps them identify why consumers make purchasing decisions, how they interact with products, and what influences their preferences. Consumer behavior is the study of the processes individuals or groups go through when selecting, purchasing, using, and disposing of products, services, ideas, or experiences to satisfy their needs and desires.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1091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Key Factors Influencing Consumer Behavior</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Psychological Factors: perception, motivation, learning, </a:t>
            </a:r>
            <a:r>
              <a:rPr lang="en-US" sz="2400" dirty="0" err="1">
                <a:latin typeface="Times New Roman" panose="02020603050405020304" pitchFamily="18" charset="0"/>
                <a:cs typeface="Times New Roman" panose="02020603050405020304" pitchFamily="18" charset="0"/>
              </a:rPr>
              <a:t>etc</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Personal factors: age, occupation, economic status, </a:t>
            </a:r>
            <a:r>
              <a:rPr lang="en-US" sz="2400" dirty="0" err="1">
                <a:latin typeface="Times New Roman" panose="02020603050405020304" pitchFamily="18" charset="0"/>
                <a:cs typeface="Times New Roman" panose="02020603050405020304" pitchFamily="18" charset="0"/>
              </a:rPr>
              <a:t>etc</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Social factors: family, references groups, social status</a:t>
            </a: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Cultural factors: culture, subculture, </a:t>
            </a:r>
            <a:r>
              <a:rPr lang="en-US" sz="2400" dirty="0" err="1">
                <a:latin typeface="Times New Roman" panose="02020603050405020304" pitchFamily="18" charset="0"/>
                <a:cs typeface="Times New Roman" panose="02020603050405020304" pitchFamily="18" charset="0"/>
              </a:rPr>
              <a:t>etc</a:t>
            </a: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Situational Factors: purchase environment, time factor, mood and emotions</a:t>
            </a:r>
          </a:p>
          <a:p>
            <a:pPr>
              <a:lnSpc>
                <a:spcPct val="150000"/>
              </a:lnSpc>
              <a:buFont typeface="Wingdings" panose="05000000000000000000" pitchFamily="2" charset="2"/>
              <a:buChar char="Ø"/>
            </a:pPr>
            <a:endParaRPr lang="en-US" sz="24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580408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sz="3600" b="1" dirty="0">
                <a:latin typeface="Times New Roman" panose="02020603050405020304" pitchFamily="18" charset="0"/>
                <a:cs typeface="Times New Roman" panose="02020603050405020304" pitchFamily="18" charset="0"/>
              </a:rPr>
              <a:t>Importance for Marketers</a:t>
            </a:r>
            <a:endParaRPr 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Autofit/>
          </a:bodyPr>
          <a:lstStyle/>
          <a:p>
            <a:r>
              <a:rPr lang="en-US" sz="2000" b="1" dirty="0">
                <a:latin typeface="Times New Roman" panose="02020603050405020304" pitchFamily="18" charset="0"/>
                <a:cs typeface="Times New Roman" panose="02020603050405020304" pitchFamily="18" charset="0"/>
              </a:rPr>
              <a:t>Product Development</a:t>
            </a:r>
            <a:r>
              <a:rPr lang="en-US" sz="2000" dirty="0">
                <a:latin typeface="Times New Roman" panose="02020603050405020304" pitchFamily="18" charset="0"/>
                <a:cs typeface="Times New Roman" panose="02020603050405020304" pitchFamily="18" charset="0"/>
              </a:rPr>
              <a:t>: Understanding consumer behavior helps businesses create products or services that better meet the needs of their target market.</a:t>
            </a:r>
          </a:p>
          <a:p>
            <a:r>
              <a:rPr lang="en-US" sz="2000" b="1" dirty="0">
                <a:latin typeface="Times New Roman" panose="02020603050405020304" pitchFamily="18" charset="0"/>
                <a:cs typeface="Times New Roman" panose="02020603050405020304" pitchFamily="18" charset="0"/>
              </a:rPr>
              <a:t>Targeting and Segmentation</a:t>
            </a:r>
            <a:r>
              <a:rPr lang="en-US" sz="2000" dirty="0">
                <a:latin typeface="Times New Roman" panose="02020603050405020304" pitchFamily="18" charset="0"/>
                <a:cs typeface="Times New Roman" panose="02020603050405020304" pitchFamily="18" charset="0"/>
              </a:rPr>
              <a:t>: Marketers can divide consumers into segments based on behavior patterns, which allows for more personalized and effective marketing.</a:t>
            </a:r>
          </a:p>
          <a:p>
            <a:r>
              <a:rPr lang="en-US" sz="2000" b="1" dirty="0">
                <a:latin typeface="Times New Roman" panose="02020603050405020304" pitchFamily="18" charset="0"/>
                <a:cs typeface="Times New Roman" panose="02020603050405020304" pitchFamily="18" charset="0"/>
              </a:rPr>
              <a:t>Pricing Strategy</a:t>
            </a:r>
            <a:r>
              <a:rPr lang="en-US" sz="2000" dirty="0">
                <a:latin typeface="Times New Roman" panose="02020603050405020304" pitchFamily="18" charset="0"/>
                <a:cs typeface="Times New Roman" panose="02020603050405020304" pitchFamily="18" charset="0"/>
              </a:rPr>
              <a:t>: Knowing what consumers are willing to pay for specific benefits or experiences helps in setting optimal pricing.</a:t>
            </a:r>
          </a:p>
          <a:p>
            <a:r>
              <a:rPr lang="en-US" sz="2000" b="1" dirty="0">
                <a:latin typeface="Times New Roman" panose="02020603050405020304" pitchFamily="18" charset="0"/>
                <a:cs typeface="Times New Roman" panose="02020603050405020304" pitchFamily="18" charset="0"/>
              </a:rPr>
              <a:t>Communication and Promotion</a:t>
            </a:r>
            <a:r>
              <a:rPr lang="en-US" sz="2000" dirty="0">
                <a:latin typeface="Times New Roman" panose="02020603050405020304" pitchFamily="18" charset="0"/>
                <a:cs typeface="Times New Roman" panose="02020603050405020304" pitchFamily="18" charset="0"/>
              </a:rPr>
              <a:t>: Insights into consumer preferences help shape messaging that resonates with the target audience and influences purchasing decisions.</a:t>
            </a:r>
          </a:p>
          <a:p>
            <a:r>
              <a:rPr lang="en-US" sz="2000" b="1" dirty="0">
                <a:latin typeface="Times New Roman" panose="02020603050405020304" pitchFamily="18" charset="0"/>
                <a:cs typeface="Times New Roman" panose="02020603050405020304" pitchFamily="18" charset="0"/>
              </a:rPr>
              <a:t>Brand Loyalty</a:t>
            </a:r>
            <a:r>
              <a:rPr lang="en-US" sz="2000" dirty="0">
                <a:latin typeface="Times New Roman" panose="02020603050405020304" pitchFamily="18" charset="0"/>
                <a:cs typeface="Times New Roman" panose="02020603050405020304" pitchFamily="18" charset="0"/>
              </a:rPr>
              <a:t>: By understanding what drives consumer satisfaction, businesses can foster loyalty and increase customer lifetime value.</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140285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References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American Marketing Association (2017). </a:t>
            </a:r>
            <a:r>
              <a:rPr lang="en-US" sz="2800" i="1" dirty="0">
                <a:latin typeface="Times New Roman" panose="02020603050405020304" pitchFamily="18" charset="0"/>
                <a:cs typeface="Times New Roman" panose="02020603050405020304" pitchFamily="18" charset="0"/>
              </a:rPr>
              <a:t>Definition of Marketing</a:t>
            </a:r>
            <a:r>
              <a:rPr lang="en-US" sz="2800" dirty="0">
                <a:latin typeface="Times New Roman" panose="02020603050405020304" pitchFamily="18" charset="0"/>
                <a:cs typeface="Times New Roman" panose="02020603050405020304" pitchFamily="18" charset="0"/>
              </a:rPr>
              <a:t>. Retrieved from </a:t>
            </a:r>
            <a:r>
              <a:rPr lang="en-US" sz="2800" u="sng" dirty="0">
                <a:latin typeface="Times New Roman" panose="02020603050405020304" pitchFamily="18" charset="0"/>
                <a:cs typeface="Times New Roman" panose="02020603050405020304" pitchFamily="18" charset="0"/>
                <a:hlinkClick r:id="rId2"/>
              </a:rPr>
              <a:t>https://www.ama.org</a:t>
            </a:r>
            <a:endParaRPr lang="en-US" sz="28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Kotler, P. (2006). </a:t>
            </a:r>
            <a:r>
              <a:rPr lang="en-US" sz="2800" i="1" dirty="0">
                <a:latin typeface="Times New Roman" panose="02020603050405020304" pitchFamily="18" charset="0"/>
                <a:cs typeface="Times New Roman" panose="02020603050405020304" pitchFamily="18" charset="0"/>
              </a:rPr>
              <a:t>Marketing Management (12th ed.)</a:t>
            </a:r>
            <a:r>
              <a:rPr lang="en-US" sz="2800" dirty="0">
                <a:latin typeface="Times New Roman" panose="02020603050405020304" pitchFamily="18" charset="0"/>
                <a:cs typeface="Times New Roman" panose="02020603050405020304" pitchFamily="18" charset="0"/>
              </a:rPr>
              <a:t>. Pearson Education.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686759650"/>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1454</TotalTime>
  <Words>2356</Words>
  <Application>Microsoft Office PowerPoint</Application>
  <PresentationFormat>Widescreen</PresentationFormat>
  <Paragraphs>117</Paragraphs>
  <Slides>32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32</vt:i4>
      </vt:variant>
    </vt:vector>
  </HeadingPairs>
  <TitlesOfParts>
    <vt:vector size="39" baseType="lpstr">
      <vt:lpstr>等线 Light</vt:lpstr>
      <vt:lpstr>맑은 고딕</vt:lpstr>
      <vt:lpstr>Arial</vt:lpstr>
      <vt:lpstr>Times New Roman</vt:lpstr>
      <vt:lpstr>Wingdings</vt:lpstr>
      <vt:lpstr>Office 테마</vt:lpstr>
      <vt:lpstr>디자인 사용자 지정</vt:lpstr>
      <vt:lpstr>BUSINESS ADMINISTRATION</vt:lpstr>
      <vt:lpstr>Unit four objectives  </vt:lpstr>
      <vt:lpstr>What is marketing </vt:lpstr>
      <vt:lpstr>Con’t </vt:lpstr>
      <vt:lpstr>Marketing concepts </vt:lpstr>
      <vt:lpstr>2. Product Concept</vt:lpstr>
      <vt:lpstr>3. Selling Concept</vt:lpstr>
      <vt:lpstr>4. Marketing Concept</vt:lpstr>
      <vt:lpstr>Marketing research in business </vt:lpstr>
      <vt:lpstr>Con’t </vt:lpstr>
      <vt:lpstr>Con’t </vt:lpstr>
      <vt:lpstr>Con’t </vt:lpstr>
      <vt:lpstr>4 Ps in marketing </vt:lpstr>
      <vt:lpstr>1. Product</vt:lpstr>
      <vt:lpstr>Key Features</vt:lpstr>
      <vt:lpstr>2. Price</vt:lpstr>
      <vt:lpstr>Key Features</vt:lpstr>
      <vt:lpstr>3. Place</vt:lpstr>
      <vt:lpstr>Key Features</vt:lpstr>
      <vt:lpstr>4. Promotion</vt:lpstr>
      <vt:lpstr>Key Features</vt:lpstr>
      <vt:lpstr>Extended Ps </vt:lpstr>
      <vt:lpstr>Con’t </vt:lpstr>
      <vt:lpstr>Con’t </vt:lpstr>
      <vt:lpstr>Con’t </vt:lpstr>
      <vt:lpstr>Branding </vt:lpstr>
      <vt:lpstr>Key Components of Branding</vt:lpstr>
      <vt:lpstr>Con’t </vt:lpstr>
      <vt:lpstr>Consumer behavior </vt:lpstr>
      <vt:lpstr>Key Factors Influencing Consumer Behavior</vt:lpstr>
      <vt:lpstr>Importance for Marketers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55</cp:revision>
  <dcterms:created xsi:type="dcterms:W3CDTF">2021-03-22T08:33:16Z</dcterms:created>
  <dcterms:modified xsi:type="dcterms:W3CDTF">2024-10-06T13:52:49Z</dcterms:modified>
</cp:coreProperties>
</file>