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256" r:id="rId3"/>
    <p:sldId id="273" r:id="rId4"/>
    <p:sldId id="274" r:id="rId5"/>
    <p:sldId id="275" r:id="rId6"/>
    <p:sldId id="276" r:id="rId7"/>
    <p:sldId id="278" r:id="rId8"/>
    <p:sldId id="279" r:id="rId9"/>
    <p:sldId id="280" r:id="rId10"/>
    <p:sldId id="281" r:id="rId11"/>
    <p:sldId id="282" r:id="rId12"/>
    <p:sldId id="283" r:id="rId13"/>
    <p:sldId id="284" r:id="rId14"/>
    <p:sldId id="285" r:id="rId15"/>
    <p:sldId id="286" r:id="rId16"/>
    <p:sldId id="287" r:id="rId17"/>
    <p:sldId id="305"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301" r:id="rId32"/>
    <p:sldId id="302" r:id="rId33"/>
    <p:sldId id="303" r:id="rId34"/>
    <p:sldId id="304" r:id="rId35"/>
    <p:sldId id="277" r:id="rId36"/>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2024-10-11</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2024-10-11</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FIVE –OPERATIONS MANAGEMENT IN BUSINESS</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five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what is Supply Chain</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Explain the supply chain process</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 Quality Control</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Comprehend advantages of quality control in business</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Process Optimization and its relevance</a:t>
            </a: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What is supply chain in business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 supply chain consists of all parties involved, directly or indirectly, in fulfilling a customer request. The supply chain includes not only manufacturers and suppliers, but also transporters, warehouses, retailers, and even customers themselves as defined by Chopra, S., &amp; </a:t>
            </a:r>
            <a:r>
              <a:rPr lang="en-US" sz="2400" dirty="0" err="1">
                <a:latin typeface="Times New Roman" panose="02020603050405020304" pitchFamily="18" charset="0"/>
                <a:cs typeface="Times New Roman" panose="02020603050405020304" pitchFamily="18" charset="0"/>
              </a:rPr>
              <a:t>Meindl</a:t>
            </a:r>
            <a:r>
              <a:rPr lang="en-US" sz="2400" dirty="0">
                <a:latin typeface="Times New Roman" panose="02020603050405020304" pitchFamily="18" charset="0"/>
                <a:cs typeface="Times New Roman" panose="02020603050405020304" pitchFamily="18" charset="0"/>
              </a:rPr>
              <a:t>, P. (2016). </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59962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According to Christopher, M. (2016), supply chain is the sequence of processes involved in the production and distribution of a commodity. It involves the movement and storage of raw materials, work-in-process inventory, and finished goods from point of origin to point of consumption.</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757068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 supply chain is a network of organizations that are involved, through upstream and downstream linkages, in different processes and activities that produce value in the form of products and services delivered to the ultimate consumer. Mentzer, J. T., DeWitt, W., Keebler, J. S., Min, S., Nix, N. W., Smith, C. D., &amp; Zacharia, Z. G. (2001). </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38955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Supply chain process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supply chain process in business involves a series of steps that ensure the flow of goods and services from raw material suppliers to the end consumer. These steps are interconnected and aim to optimize efficiency, reduce costs, and meet customer demand. It is very key for any business organization to follow these steps and ensure smooth process of the operation from the raw materials to the end users of the product, </a:t>
            </a:r>
          </a:p>
          <a:p>
            <a:pPr marL="0" indent="0">
              <a:lnSpc>
                <a:spcPct val="150000"/>
              </a:lnSpc>
              <a:buNone/>
            </a:pPr>
            <a:r>
              <a:rPr lang="en-US" altLang="ko-KR" sz="2400" dirty="0">
                <a:latin typeface="Times New Roman" panose="02020603050405020304" pitchFamily="18" charset="0"/>
                <a:cs typeface="Times New Roman" panose="02020603050405020304" pitchFamily="18" charset="0"/>
              </a:rPr>
              <a:t>Bellow if the supply chain process: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42793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1. Planning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Objective</a:t>
            </a:r>
            <a:r>
              <a:rPr lang="en-US" sz="2400" dirty="0">
                <a:latin typeface="Times New Roman" panose="02020603050405020304" pitchFamily="18" charset="0"/>
                <a:cs typeface="Times New Roman" panose="02020603050405020304" pitchFamily="18" charset="0"/>
              </a:rPr>
              <a:t>: To forecast demand, plan production, and manage resources effectively.</a:t>
            </a:r>
          </a:p>
          <a:p>
            <a:pPr lvl="0">
              <a:lnSpc>
                <a:spcPct val="150000"/>
              </a:lnSpc>
            </a:pPr>
            <a:r>
              <a:rPr lang="en-US" sz="2400" b="1" dirty="0">
                <a:latin typeface="Times New Roman" panose="02020603050405020304" pitchFamily="18" charset="0"/>
                <a:cs typeface="Times New Roman" panose="02020603050405020304" pitchFamily="18" charset="0"/>
              </a:rPr>
              <a:t>Activities</a:t>
            </a:r>
            <a:r>
              <a:rPr lang="en-US" sz="2400" dirty="0">
                <a:latin typeface="Times New Roman" panose="02020603050405020304" pitchFamily="18" charset="0"/>
                <a:cs typeface="Times New Roman" panose="02020603050405020304" pitchFamily="18" charset="0"/>
              </a:rPr>
              <a:t>:</a:t>
            </a:r>
          </a:p>
          <a:p>
            <a:pPr lvl="1">
              <a:lnSpc>
                <a:spcPct val="150000"/>
              </a:lnSpc>
            </a:pPr>
            <a:r>
              <a:rPr lang="en-US" sz="2400" dirty="0">
                <a:latin typeface="Times New Roman" panose="02020603050405020304" pitchFamily="18" charset="0"/>
                <a:cs typeface="Times New Roman" panose="02020603050405020304" pitchFamily="18" charset="0"/>
              </a:rPr>
              <a:t>Demand forecasting based on market analysis.</a:t>
            </a:r>
          </a:p>
          <a:p>
            <a:pPr lvl="1">
              <a:lnSpc>
                <a:spcPct val="150000"/>
              </a:lnSpc>
            </a:pPr>
            <a:r>
              <a:rPr lang="en-US" sz="2400" dirty="0">
                <a:latin typeface="Times New Roman" panose="02020603050405020304" pitchFamily="18" charset="0"/>
                <a:cs typeface="Times New Roman" panose="02020603050405020304" pitchFamily="18" charset="0"/>
              </a:rPr>
              <a:t>Capacity planning to ensure production capabilities meet demand.</a:t>
            </a:r>
          </a:p>
          <a:p>
            <a:pPr lvl="1">
              <a:lnSpc>
                <a:spcPct val="150000"/>
              </a:lnSpc>
            </a:pPr>
            <a:r>
              <a:rPr lang="en-US" sz="2400" dirty="0">
                <a:latin typeface="Times New Roman" panose="02020603050405020304" pitchFamily="18" charset="0"/>
                <a:cs typeface="Times New Roman" panose="02020603050405020304" pitchFamily="18" charset="0"/>
              </a:rPr>
              <a:t>Developing inventory management strategies.</a:t>
            </a:r>
          </a:p>
          <a:p>
            <a:pPr lvl="0">
              <a:lnSpc>
                <a:spcPct val="150000"/>
              </a:lnSpc>
            </a:pPr>
            <a:r>
              <a:rPr lang="en-US" sz="2400" b="1" dirty="0">
                <a:latin typeface="Times New Roman" panose="02020603050405020304" pitchFamily="18" charset="0"/>
                <a:cs typeface="Times New Roman" panose="02020603050405020304" pitchFamily="18" charset="0"/>
              </a:rPr>
              <a:t>Tools</a:t>
            </a:r>
            <a:r>
              <a:rPr lang="en-US" sz="2400" dirty="0">
                <a:latin typeface="Times New Roman" panose="02020603050405020304" pitchFamily="18" charset="0"/>
                <a:cs typeface="Times New Roman" panose="02020603050405020304" pitchFamily="18" charset="0"/>
              </a:rPr>
              <a:t>: Enterprise Resource Planning (ERP) systems, demand forecasting software.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89542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2. Sourcing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Objective</a:t>
            </a:r>
            <a:r>
              <a:rPr lang="en-US" sz="2400" dirty="0">
                <a:latin typeface="Times New Roman" panose="02020603050405020304" pitchFamily="18" charset="0"/>
                <a:cs typeface="Times New Roman" panose="02020603050405020304" pitchFamily="18" charset="0"/>
              </a:rPr>
              <a:t>: To find and acquire raw materials or components required for production.</a:t>
            </a:r>
          </a:p>
          <a:p>
            <a:pPr lvl="0">
              <a:lnSpc>
                <a:spcPct val="150000"/>
              </a:lnSpc>
            </a:pPr>
            <a:r>
              <a:rPr lang="en-US" sz="2400" b="1" dirty="0">
                <a:latin typeface="Times New Roman" panose="02020603050405020304" pitchFamily="18" charset="0"/>
                <a:cs typeface="Times New Roman" panose="02020603050405020304" pitchFamily="18" charset="0"/>
              </a:rPr>
              <a:t>Activities</a:t>
            </a:r>
            <a:r>
              <a:rPr lang="en-US" sz="2400" dirty="0">
                <a:latin typeface="Times New Roman" panose="02020603050405020304" pitchFamily="18" charset="0"/>
                <a:cs typeface="Times New Roman" panose="02020603050405020304" pitchFamily="18" charset="0"/>
              </a:rPr>
              <a:t>:</a:t>
            </a:r>
          </a:p>
          <a:p>
            <a:pPr lvl="1">
              <a:lnSpc>
                <a:spcPct val="150000"/>
              </a:lnSpc>
            </a:pPr>
            <a:r>
              <a:rPr lang="en-US" sz="2400" dirty="0">
                <a:latin typeface="Times New Roman" panose="02020603050405020304" pitchFamily="18" charset="0"/>
                <a:cs typeface="Times New Roman" panose="02020603050405020304" pitchFamily="18" charset="0"/>
              </a:rPr>
              <a:t>Supplier selection and management.</a:t>
            </a:r>
          </a:p>
          <a:p>
            <a:pPr lvl="1">
              <a:lnSpc>
                <a:spcPct val="150000"/>
              </a:lnSpc>
            </a:pPr>
            <a:r>
              <a:rPr lang="en-US" sz="2400" dirty="0">
                <a:latin typeface="Times New Roman" panose="02020603050405020304" pitchFamily="18" charset="0"/>
                <a:cs typeface="Times New Roman" panose="02020603050405020304" pitchFamily="18" charset="0"/>
              </a:rPr>
              <a:t>Negotiating contracts and pricing.</a:t>
            </a:r>
          </a:p>
          <a:p>
            <a:pPr lvl="1">
              <a:lnSpc>
                <a:spcPct val="150000"/>
              </a:lnSpc>
            </a:pPr>
            <a:r>
              <a:rPr lang="en-US" sz="2400" dirty="0">
                <a:latin typeface="Times New Roman" panose="02020603050405020304" pitchFamily="18" charset="0"/>
                <a:cs typeface="Times New Roman" panose="02020603050405020304" pitchFamily="18" charset="0"/>
              </a:rPr>
              <a:t>Procuring raw materials, parts, or services.</a:t>
            </a:r>
          </a:p>
          <a:p>
            <a:pPr lvl="0">
              <a:lnSpc>
                <a:spcPct val="150000"/>
              </a:lnSpc>
            </a:pPr>
            <a:r>
              <a:rPr lang="en-US" sz="2400" b="1" dirty="0">
                <a:latin typeface="Times New Roman" panose="02020603050405020304" pitchFamily="18" charset="0"/>
                <a:cs typeface="Times New Roman" panose="02020603050405020304" pitchFamily="18" charset="0"/>
              </a:rPr>
              <a:t>Tools</a:t>
            </a:r>
            <a:r>
              <a:rPr lang="en-US" sz="2400" dirty="0">
                <a:latin typeface="Times New Roman" panose="02020603050405020304" pitchFamily="18" charset="0"/>
                <a:cs typeface="Times New Roman" panose="02020603050405020304" pitchFamily="18" charset="0"/>
              </a:rPr>
              <a:t>: Supplier management systems, procurement software.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77036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Manufacturing/Production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Objective</a:t>
            </a:r>
            <a:r>
              <a:rPr lang="en-US" sz="2400" dirty="0">
                <a:latin typeface="Times New Roman" panose="02020603050405020304" pitchFamily="18" charset="0"/>
                <a:cs typeface="Times New Roman" panose="02020603050405020304" pitchFamily="18" charset="0"/>
              </a:rPr>
              <a:t>: To transform raw materials into finished products.</a:t>
            </a:r>
          </a:p>
          <a:p>
            <a:pPr lvl="0">
              <a:lnSpc>
                <a:spcPct val="150000"/>
              </a:lnSpc>
            </a:pPr>
            <a:r>
              <a:rPr lang="en-US" sz="2400" b="1" dirty="0">
                <a:latin typeface="Times New Roman" panose="02020603050405020304" pitchFamily="18" charset="0"/>
                <a:cs typeface="Times New Roman" panose="02020603050405020304" pitchFamily="18" charset="0"/>
              </a:rPr>
              <a:t>Activities</a:t>
            </a:r>
            <a:r>
              <a:rPr lang="en-US" sz="2400" dirty="0">
                <a:latin typeface="Times New Roman" panose="02020603050405020304" pitchFamily="18" charset="0"/>
                <a:cs typeface="Times New Roman" panose="02020603050405020304" pitchFamily="18" charset="0"/>
              </a:rPr>
              <a:t>:</a:t>
            </a:r>
          </a:p>
          <a:p>
            <a:pPr lvl="1">
              <a:lnSpc>
                <a:spcPct val="150000"/>
              </a:lnSpc>
            </a:pPr>
            <a:r>
              <a:rPr lang="en-US" sz="2400" dirty="0">
                <a:latin typeface="Times New Roman" panose="02020603050405020304" pitchFamily="18" charset="0"/>
                <a:cs typeface="Times New Roman" panose="02020603050405020304" pitchFamily="18" charset="0"/>
              </a:rPr>
              <a:t>Scheduling production runs.</a:t>
            </a:r>
          </a:p>
          <a:p>
            <a:pPr lvl="1">
              <a:lnSpc>
                <a:spcPct val="150000"/>
              </a:lnSpc>
            </a:pPr>
            <a:r>
              <a:rPr lang="en-US" sz="2400" dirty="0">
                <a:latin typeface="Times New Roman" panose="02020603050405020304" pitchFamily="18" charset="0"/>
                <a:cs typeface="Times New Roman" panose="02020603050405020304" pitchFamily="18" charset="0"/>
              </a:rPr>
              <a:t>Assembling or processing goods.</a:t>
            </a:r>
          </a:p>
          <a:p>
            <a:pPr lvl="1">
              <a:lnSpc>
                <a:spcPct val="150000"/>
              </a:lnSpc>
            </a:pPr>
            <a:r>
              <a:rPr lang="en-US" sz="2400" dirty="0">
                <a:latin typeface="Times New Roman" panose="02020603050405020304" pitchFamily="18" charset="0"/>
                <a:cs typeface="Times New Roman" panose="02020603050405020304" pitchFamily="18" charset="0"/>
              </a:rPr>
              <a:t>Quality control to ensure products meet specifications.</a:t>
            </a:r>
          </a:p>
          <a:p>
            <a:pPr lvl="0">
              <a:lnSpc>
                <a:spcPct val="150000"/>
              </a:lnSpc>
            </a:pPr>
            <a:r>
              <a:rPr lang="en-US" sz="2400" b="1" dirty="0">
                <a:latin typeface="Times New Roman" panose="02020603050405020304" pitchFamily="18" charset="0"/>
                <a:cs typeface="Times New Roman" panose="02020603050405020304" pitchFamily="18" charset="0"/>
              </a:rPr>
              <a:t>Tools</a:t>
            </a:r>
            <a:r>
              <a:rPr lang="en-US" sz="2400" dirty="0">
                <a:latin typeface="Times New Roman" panose="02020603050405020304" pitchFamily="18" charset="0"/>
                <a:cs typeface="Times New Roman" panose="02020603050405020304" pitchFamily="18" charset="0"/>
              </a:rPr>
              <a:t>: Manufacturing execution systems (MES), production scheduling software.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49558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70000"/>
              </a:lnSpc>
            </a:pPr>
            <a:r>
              <a:rPr lang="en-US" sz="3600" b="1" dirty="0">
                <a:latin typeface="Times New Roman" panose="02020603050405020304" pitchFamily="18" charset="0"/>
                <a:cs typeface="Times New Roman" panose="02020603050405020304" pitchFamily="18" charset="0"/>
              </a:rPr>
              <a:t>4. Logistics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lvl="0">
              <a:lnSpc>
                <a:spcPct val="170000"/>
              </a:lnSpc>
            </a:pPr>
            <a:r>
              <a:rPr lang="en-US" sz="2400" b="1" dirty="0">
                <a:latin typeface="Times New Roman" panose="02020603050405020304" pitchFamily="18" charset="0"/>
                <a:cs typeface="Times New Roman" panose="02020603050405020304" pitchFamily="18" charset="0"/>
              </a:rPr>
              <a:t>Objective</a:t>
            </a:r>
            <a:r>
              <a:rPr lang="en-US" sz="2400" dirty="0">
                <a:latin typeface="Times New Roman" panose="02020603050405020304" pitchFamily="18" charset="0"/>
                <a:cs typeface="Times New Roman" panose="02020603050405020304" pitchFamily="18" charset="0"/>
              </a:rPr>
              <a:t>: To manage the movement and storage of goods.</a:t>
            </a:r>
          </a:p>
          <a:p>
            <a:pPr lvl="0">
              <a:lnSpc>
                <a:spcPct val="170000"/>
              </a:lnSpc>
            </a:pPr>
            <a:r>
              <a:rPr lang="en-US" sz="2400" b="1" dirty="0">
                <a:latin typeface="Times New Roman" panose="02020603050405020304" pitchFamily="18" charset="0"/>
                <a:cs typeface="Times New Roman" panose="02020603050405020304" pitchFamily="18" charset="0"/>
              </a:rPr>
              <a:t>Activities</a:t>
            </a:r>
            <a:r>
              <a:rPr lang="en-US" sz="2400" dirty="0">
                <a:latin typeface="Times New Roman" panose="02020603050405020304" pitchFamily="18" charset="0"/>
                <a:cs typeface="Times New Roman" panose="02020603050405020304" pitchFamily="18" charset="0"/>
              </a:rPr>
              <a:t>:</a:t>
            </a:r>
          </a:p>
          <a:p>
            <a:pPr lvl="1">
              <a:lnSpc>
                <a:spcPct val="170000"/>
              </a:lnSpc>
            </a:pPr>
            <a:r>
              <a:rPr lang="en-US" sz="2400" dirty="0">
                <a:latin typeface="Times New Roman" panose="02020603050405020304" pitchFamily="18" charset="0"/>
                <a:cs typeface="Times New Roman" panose="02020603050405020304" pitchFamily="18" charset="0"/>
              </a:rPr>
              <a:t>Warehousing: storing raw materials, work-in-process goods, and finished products.</a:t>
            </a:r>
          </a:p>
          <a:p>
            <a:pPr lvl="1">
              <a:lnSpc>
                <a:spcPct val="170000"/>
              </a:lnSpc>
            </a:pPr>
            <a:r>
              <a:rPr lang="en-US" sz="2400" dirty="0">
                <a:latin typeface="Times New Roman" panose="02020603050405020304" pitchFamily="18" charset="0"/>
                <a:cs typeface="Times New Roman" panose="02020603050405020304" pitchFamily="18" charset="0"/>
              </a:rPr>
              <a:t>Transportation: shipping goods to various points in the supply chain.</a:t>
            </a:r>
          </a:p>
          <a:p>
            <a:pPr lvl="1">
              <a:lnSpc>
                <a:spcPct val="170000"/>
              </a:lnSpc>
            </a:pPr>
            <a:r>
              <a:rPr lang="en-US" sz="2400" dirty="0">
                <a:latin typeface="Times New Roman" panose="02020603050405020304" pitchFamily="18" charset="0"/>
                <a:cs typeface="Times New Roman" panose="02020603050405020304" pitchFamily="18" charset="0"/>
              </a:rPr>
              <a:t>Inventory management: tracking stock levels to avoid shortages or surpluses.</a:t>
            </a:r>
          </a:p>
          <a:p>
            <a:pPr lvl="0">
              <a:lnSpc>
                <a:spcPct val="170000"/>
              </a:lnSpc>
            </a:pPr>
            <a:r>
              <a:rPr lang="en-US" sz="2400" b="1" dirty="0">
                <a:latin typeface="Times New Roman" panose="02020603050405020304" pitchFamily="18" charset="0"/>
                <a:cs typeface="Times New Roman" panose="02020603050405020304" pitchFamily="18" charset="0"/>
              </a:rPr>
              <a:t>Tools</a:t>
            </a:r>
            <a:r>
              <a:rPr lang="en-US" sz="2400" dirty="0">
                <a:latin typeface="Times New Roman" panose="02020603050405020304" pitchFamily="18" charset="0"/>
                <a:cs typeface="Times New Roman" panose="02020603050405020304" pitchFamily="18" charset="0"/>
              </a:rPr>
              <a:t>: Warehouse management systems (WMS), transportation management systems (TMS).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675312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5. Delivery and Distribution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Objective</a:t>
            </a:r>
            <a:r>
              <a:rPr lang="en-US" sz="2400" dirty="0">
                <a:latin typeface="Times New Roman" panose="02020603050405020304" pitchFamily="18" charset="0"/>
                <a:cs typeface="Times New Roman" panose="02020603050405020304" pitchFamily="18" charset="0"/>
              </a:rPr>
              <a:t>: To get the finished product to customers.</a:t>
            </a:r>
          </a:p>
          <a:p>
            <a:pPr lvl="0">
              <a:lnSpc>
                <a:spcPct val="150000"/>
              </a:lnSpc>
            </a:pPr>
            <a:r>
              <a:rPr lang="en-US" sz="2400" b="1" dirty="0">
                <a:latin typeface="Times New Roman" panose="02020603050405020304" pitchFamily="18" charset="0"/>
                <a:cs typeface="Times New Roman" panose="02020603050405020304" pitchFamily="18" charset="0"/>
              </a:rPr>
              <a:t>Activities</a:t>
            </a:r>
            <a:r>
              <a:rPr lang="en-US" sz="2400" dirty="0">
                <a:latin typeface="Times New Roman" panose="02020603050405020304" pitchFamily="18" charset="0"/>
                <a:cs typeface="Times New Roman" panose="02020603050405020304" pitchFamily="18" charset="0"/>
              </a:rPr>
              <a:t>:</a:t>
            </a:r>
          </a:p>
          <a:p>
            <a:pPr lvl="1">
              <a:lnSpc>
                <a:spcPct val="150000"/>
              </a:lnSpc>
            </a:pPr>
            <a:r>
              <a:rPr lang="en-US" sz="2400" dirty="0">
                <a:latin typeface="Times New Roman" panose="02020603050405020304" pitchFamily="18" charset="0"/>
                <a:cs typeface="Times New Roman" panose="02020603050405020304" pitchFamily="18" charset="0"/>
              </a:rPr>
              <a:t>Order fulfillment: processing customer orders.</a:t>
            </a:r>
          </a:p>
          <a:p>
            <a:pPr lvl="1">
              <a:lnSpc>
                <a:spcPct val="150000"/>
              </a:lnSpc>
            </a:pPr>
            <a:r>
              <a:rPr lang="en-US" sz="2400" dirty="0">
                <a:latin typeface="Times New Roman" panose="02020603050405020304" pitchFamily="18" charset="0"/>
                <a:cs typeface="Times New Roman" panose="02020603050405020304" pitchFamily="18" charset="0"/>
              </a:rPr>
              <a:t>Distribution: moving products from warehouses to retail stores or directly to customers.</a:t>
            </a:r>
          </a:p>
          <a:p>
            <a:pPr lvl="1">
              <a:lnSpc>
                <a:spcPct val="150000"/>
              </a:lnSpc>
            </a:pPr>
            <a:r>
              <a:rPr lang="en-US" sz="2400" dirty="0">
                <a:latin typeface="Times New Roman" panose="02020603050405020304" pitchFamily="18" charset="0"/>
                <a:cs typeface="Times New Roman" panose="02020603050405020304" pitchFamily="18" charset="0"/>
              </a:rPr>
              <a:t>Last-mile delivery to the final destination.</a:t>
            </a:r>
          </a:p>
          <a:p>
            <a:pPr lvl="0">
              <a:lnSpc>
                <a:spcPct val="150000"/>
              </a:lnSpc>
            </a:pPr>
            <a:r>
              <a:rPr lang="en-US" sz="2400" b="1" dirty="0">
                <a:latin typeface="Times New Roman" panose="02020603050405020304" pitchFamily="18" charset="0"/>
                <a:cs typeface="Times New Roman" panose="02020603050405020304" pitchFamily="18" charset="0"/>
              </a:rPr>
              <a:t>Tools</a:t>
            </a:r>
            <a:r>
              <a:rPr lang="en-US" sz="2400" dirty="0">
                <a:latin typeface="Times New Roman" panose="02020603050405020304" pitchFamily="18" charset="0"/>
                <a:cs typeface="Times New Roman" panose="02020603050405020304" pitchFamily="18" charset="0"/>
              </a:rPr>
              <a:t>: Order management systems (OMS), distribution management systems.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20383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6. Return (Reverse Logistics)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b="1" dirty="0">
                <a:latin typeface="Times New Roman" panose="02020603050405020304" pitchFamily="18" charset="0"/>
                <a:cs typeface="Times New Roman" panose="02020603050405020304" pitchFamily="18" charset="0"/>
              </a:rPr>
              <a:t>Objective</a:t>
            </a:r>
            <a:r>
              <a:rPr lang="en-US" sz="2400" dirty="0">
                <a:latin typeface="Times New Roman" panose="02020603050405020304" pitchFamily="18" charset="0"/>
                <a:cs typeface="Times New Roman" panose="02020603050405020304" pitchFamily="18" charset="0"/>
              </a:rPr>
              <a:t>: To handle returned products, repairs, and recycling.</a:t>
            </a:r>
          </a:p>
          <a:p>
            <a:pPr lvl="0">
              <a:lnSpc>
                <a:spcPct val="150000"/>
              </a:lnSpc>
            </a:pPr>
            <a:r>
              <a:rPr lang="en-US" sz="2400" b="1" dirty="0">
                <a:latin typeface="Times New Roman" panose="02020603050405020304" pitchFamily="18" charset="0"/>
                <a:cs typeface="Times New Roman" panose="02020603050405020304" pitchFamily="18" charset="0"/>
              </a:rPr>
              <a:t>Activities</a:t>
            </a:r>
            <a:r>
              <a:rPr lang="en-US" sz="2400" dirty="0">
                <a:latin typeface="Times New Roman" panose="02020603050405020304" pitchFamily="18" charset="0"/>
                <a:cs typeface="Times New Roman" panose="02020603050405020304" pitchFamily="18" charset="0"/>
              </a:rPr>
              <a:t>:</a:t>
            </a:r>
          </a:p>
          <a:p>
            <a:pPr lvl="1">
              <a:lnSpc>
                <a:spcPct val="150000"/>
              </a:lnSpc>
            </a:pPr>
            <a:r>
              <a:rPr lang="en-US" sz="2400" dirty="0">
                <a:latin typeface="Times New Roman" panose="02020603050405020304" pitchFamily="18" charset="0"/>
                <a:cs typeface="Times New Roman" panose="02020603050405020304" pitchFamily="18" charset="0"/>
              </a:rPr>
              <a:t>Processing product returns from customers.</a:t>
            </a:r>
          </a:p>
          <a:p>
            <a:pPr lvl="1">
              <a:lnSpc>
                <a:spcPct val="150000"/>
              </a:lnSpc>
            </a:pPr>
            <a:r>
              <a:rPr lang="en-US" sz="2400" dirty="0">
                <a:latin typeface="Times New Roman" panose="02020603050405020304" pitchFamily="18" charset="0"/>
                <a:cs typeface="Times New Roman" panose="02020603050405020304" pitchFamily="18" charset="0"/>
              </a:rPr>
              <a:t>Refurbishing or recycling products.</a:t>
            </a:r>
          </a:p>
          <a:p>
            <a:pPr lvl="1">
              <a:lnSpc>
                <a:spcPct val="150000"/>
              </a:lnSpc>
            </a:pPr>
            <a:r>
              <a:rPr lang="en-US" sz="2400" dirty="0">
                <a:latin typeface="Times New Roman" panose="02020603050405020304" pitchFamily="18" charset="0"/>
                <a:cs typeface="Times New Roman" panose="02020603050405020304" pitchFamily="18" charset="0"/>
              </a:rPr>
              <a:t>Managing warranties and repairs.</a:t>
            </a:r>
          </a:p>
          <a:p>
            <a:pPr lvl="0">
              <a:lnSpc>
                <a:spcPct val="150000"/>
              </a:lnSpc>
            </a:pPr>
            <a:r>
              <a:rPr lang="en-US" sz="2400" b="1" dirty="0">
                <a:latin typeface="Times New Roman" panose="02020603050405020304" pitchFamily="18" charset="0"/>
                <a:cs typeface="Times New Roman" panose="02020603050405020304" pitchFamily="18" charset="0"/>
              </a:rPr>
              <a:t>Tools</a:t>
            </a:r>
            <a:r>
              <a:rPr lang="en-US" sz="2400" dirty="0">
                <a:latin typeface="Times New Roman" panose="02020603050405020304" pitchFamily="18" charset="0"/>
                <a:cs typeface="Times New Roman" panose="02020603050405020304" pitchFamily="18" charset="0"/>
              </a:rPr>
              <a:t>: Reverse logistics management systems.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21545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7. Monitoring and Evaluation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lvl="0">
              <a:lnSpc>
                <a:spcPct val="150000"/>
              </a:lnSpc>
            </a:pPr>
            <a:r>
              <a:rPr lang="en-US" sz="2400" b="1" dirty="0">
                <a:latin typeface="Times New Roman" panose="02020603050405020304" pitchFamily="18" charset="0"/>
                <a:cs typeface="Times New Roman" panose="02020603050405020304" pitchFamily="18" charset="0"/>
              </a:rPr>
              <a:t>Objective</a:t>
            </a:r>
            <a:r>
              <a:rPr lang="en-US" sz="2400" dirty="0">
                <a:latin typeface="Times New Roman" panose="02020603050405020304" pitchFamily="18" charset="0"/>
                <a:cs typeface="Times New Roman" panose="02020603050405020304" pitchFamily="18" charset="0"/>
              </a:rPr>
              <a:t>: To continually improve the supply chain process.</a:t>
            </a:r>
          </a:p>
          <a:p>
            <a:pPr lvl="0">
              <a:lnSpc>
                <a:spcPct val="150000"/>
              </a:lnSpc>
            </a:pPr>
            <a:r>
              <a:rPr lang="en-US" sz="2400" b="1" dirty="0">
                <a:latin typeface="Times New Roman" panose="02020603050405020304" pitchFamily="18" charset="0"/>
                <a:cs typeface="Times New Roman" panose="02020603050405020304" pitchFamily="18" charset="0"/>
              </a:rPr>
              <a:t>Activities</a:t>
            </a:r>
            <a:r>
              <a:rPr lang="en-US" sz="2400" dirty="0">
                <a:latin typeface="Times New Roman" panose="02020603050405020304" pitchFamily="18" charset="0"/>
                <a:cs typeface="Times New Roman" panose="02020603050405020304" pitchFamily="18" charset="0"/>
              </a:rPr>
              <a:t>:</a:t>
            </a:r>
          </a:p>
          <a:p>
            <a:pPr lvl="1">
              <a:lnSpc>
                <a:spcPct val="150000"/>
              </a:lnSpc>
            </a:pPr>
            <a:r>
              <a:rPr lang="en-US" sz="2400" dirty="0">
                <a:latin typeface="Times New Roman" panose="02020603050405020304" pitchFamily="18" charset="0"/>
                <a:cs typeface="Times New Roman" panose="02020603050405020304" pitchFamily="18" charset="0"/>
              </a:rPr>
              <a:t>Tracking key performance indicators (KPIs) like delivery times, cost efficiency, and customer satisfaction.</a:t>
            </a:r>
          </a:p>
          <a:p>
            <a:pPr lvl="1">
              <a:lnSpc>
                <a:spcPct val="150000"/>
              </a:lnSpc>
            </a:pPr>
            <a:r>
              <a:rPr lang="en-US" sz="2400" dirty="0">
                <a:latin typeface="Times New Roman" panose="02020603050405020304" pitchFamily="18" charset="0"/>
                <a:cs typeface="Times New Roman" panose="02020603050405020304" pitchFamily="18" charset="0"/>
              </a:rPr>
              <a:t>Analyzing supply chain data for optimization opportunities.</a:t>
            </a:r>
          </a:p>
          <a:p>
            <a:pPr lvl="1">
              <a:lnSpc>
                <a:spcPct val="150000"/>
              </a:lnSpc>
            </a:pPr>
            <a:r>
              <a:rPr lang="en-US" sz="2400" dirty="0">
                <a:latin typeface="Times New Roman" panose="02020603050405020304" pitchFamily="18" charset="0"/>
                <a:cs typeface="Times New Roman" panose="02020603050405020304" pitchFamily="18" charset="0"/>
              </a:rPr>
              <a:t>Implementing improvements based on feedback and performance data.</a:t>
            </a:r>
          </a:p>
          <a:p>
            <a:pPr lvl="0">
              <a:lnSpc>
                <a:spcPct val="150000"/>
              </a:lnSpc>
            </a:pPr>
            <a:r>
              <a:rPr lang="en-US" sz="2400" b="1" dirty="0">
                <a:latin typeface="Times New Roman" panose="02020603050405020304" pitchFamily="18" charset="0"/>
                <a:cs typeface="Times New Roman" panose="02020603050405020304" pitchFamily="18" charset="0"/>
              </a:rPr>
              <a:t>Tools</a:t>
            </a:r>
            <a:r>
              <a:rPr lang="en-US" sz="2400" dirty="0">
                <a:latin typeface="Times New Roman" panose="02020603050405020304" pitchFamily="18" charset="0"/>
                <a:cs typeface="Times New Roman" panose="02020603050405020304" pitchFamily="18" charset="0"/>
              </a:rPr>
              <a:t>: Analytics platforms, supply chain management (SCM) software.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640949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Overall Goal</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supply chain process in business is designed to ensure that products are delivered in the right quantities, at the right time, to the right place, and at the right cost, while maintaining high quality and customer satisfaction.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7928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Process optimization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lvl="0" indent="0">
              <a:lnSpc>
                <a:spcPct val="150000"/>
              </a:lnSpc>
              <a:buNone/>
            </a:pPr>
            <a:r>
              <a:rPr lang="en-US" sz="2400" dirty="0">
                <a:latin typeface="Times New Roman" panose="02020603050405020304" pitchFamily="18" charset="0"/>
                <a:cs typeface="Times New Roman" panose="02020603050405020304" pitchFamily="18" charset="0"/>
              </a:rPr>
              <a:t>Process optimization in business refers to the practice of improving organizational processes to make them more efficient, cost-effective, and productive. The goal is to enhance performance by reducing waste, eliminating bottlenecks, streamlining workflows, and improving the quality of outputs. By optimizing processes, businesses can achieve better resource utilization, faster production times, higher-quality products or services, and improved customer satisfaction.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585675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1. Inspection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dirty="0">
                <a:latin typeface="Times New Roman" panose="02020603050405020304" pitchFamily="18" charset="0"/>
                <a:cs typeface="Times New Roman" panose="02020603050405020304" pitchFamily="18" charset="0"/>
              </a:rPr>
              <a:t>Regular inspections are conducted at different stages of production, from raw materials to finished products.</a:t>
            </a:r>
          </a:p>
          <a:p>
            <a:pPr lvl="0">
              <a:lnSpc>
                <a:spcPct val="150000"/>
              </a:lnSpc>
            </a:pPr>
            <a:r>
              <a:rPr lang="en-US" sz="2400" dirty="0">
                <a:latin typeface="Times New Roman" panose="02020603050405020304" pitchFamily="18" charset="0"/>
                <a:cs typeface="Times New Roman" panose="02020603050405020304" pitchFamily="18" charset="0"/>
              </a:rPr>
              <a:t>Products are checked against specific quality criteria, such as size, function, durability, and appearance.</a:t>
            </a:r>
          </a:p>
          <a:p>
            <a:pPr lvl="0">
              <a:lnSpc>
                <a:spcPct val="150000"/>
              </a:lnSpc>
            </a:pPr>
            <a:r>
              <a:rPr lang="en-US" sz="2400" dirty="0">
                <a:latin typeface="Times New Roman" panose="02020603050405020304" pitchFamily="18" charset="0"/>
                <a:cs typeface="Times New Roman" panose="02020603050405020304" pitchFamily="18" charset="0"/>
              </a:rPr>
              <a:t>Inspections can be manual or automated, depending on the industry and type of product.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45652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Testing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dirty="0">
                <a:latin typeface="Times New Roman" panose="02020603050405020304" pitchFamily="18" charset="0"/>
                <a:cs typeface="Times New Roman" panose="02020603050405020304" pitchFamily="18" charset="0"/>
              </a:rPr>
              <a:t>Products or components undergo tests to ensure they function properly and meet safety or performance standards.</a:t>
            </a:r>
          </a:p>
          <a:p>
            <a:pPr lvl="0">
              <a:lnSpc>
                <a:spcPct val="150000"/>
              </a:lnSpc>
            </a:pPr>
            <a:r>
              <a:rPr lang="en-US" sz="2400" dirty="0">
                <a:latin typeface="Times New Roman" panose="02020603050405020304" pitchFamily="18" charset="0"/>
                <a:cs typeface="Times New Roman" panose="02020603050405020304" pitchFamily="18" charset="0"/>
              </a:rPr>
              <a:t>Testing can include physical tests (e.g., stress tests for durability), chemical tests (e.g., ensuring materials meet environmental regulations), or operational tests (e.g., software testing).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02014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Monitoring Production Processes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dirty="0">
                <a:latin typeface="Times New Roman" panose="02020603050405020304" pitchFamily="18" charset="0"/>
                <a:cs typeface="Times New Roman" panose="02020603050405020304" pitchFamily="18" charset="0"/>
              </a:rPr>
              <a:t>Quality control also involves monitoring the production process to ensure it adheres to standards and reduces the risk of defects.</a:t>
            </a:r>
          </a:p>
          <a:p>
            <a:pPr lvl="0">
              <a:lnSpc>
                <a:spcPct val="150000"/>
              </a:lnSpc>
            </a:pPr>
            <a:r>
              <a:rPr lang="en-US" sz="2400" dirty="0">
                <a:latin typeface="Times New Roman" panose="02020603050405020304" pitchFamily="18" charset="0"/>
                <a:cs typeface="Times New Roman" panose="02020603050405020304" pitchFamily="18" charset="0"/>
              </a:rPr>
              <a:t>This can involve statistical process control (SPC), where data from the production process is analyzed to detect variations that might lead to defects.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79768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Corrective Actions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dirty="0">
                <a:latin typeface="Times New Roman" panose="02020603050405020304" pitchFamily="18" charset="0"/>
                <a:cs typeface="Times New Roman" panose="02020603050405020304" pitchFamily="18" charset="0"/>
              </a:rPr>
              <a:t>When defects are identified, corrective actions are taken to fix the problem and prevent it from recurring.</a:t>
            </a:r>
          </a:p>
          <a:p>
            <a:pPr lvl="0">
              <a:lnSpc>
                <a:spcPct val="150000"/>
              </a:lnSpc>
            </a:pPr>
            <a:r>
              <a:rPr lang="en-US" sz="2400" dirty="0">
                <a:latin typeface="Times New Roman" panose="02020603050405020304" pitchFamily="18" charset="0"/>
                <a:cs typeface="Times New Roman" panose="02020603050405020304" pitchFamily="18" charset="0"/>
              </a:rPr>
              <a:t>This may involve adjusting production methods, retraining staff, or updating quality standards.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352775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5. Continuous Improvement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dirty="0">
                <a:latin typeface="Times New Roman" panose="02020603050405020304" pitchFamily="18" charset="0"/>
                <a:cs typeface="Times New Roman" panose="02020603050405020304" pitchFamily="18" charset="0"/>
              </a:rPr>
              <a:t>Quality control is not a one-time activity; it is an ongoing process aimed at continuously improving product quality.</a:t>
            </a:r>
          </a:p>
          <a:p>
            <a:pPr lvl="0">
              <a:lnSpc>
                <a:spcPct val="150000"/>
              </a:lnSpc>
            </a:pPr>
            <a:r>
              <a:rPr lang="en-US" sz="2400" dirty="0">
                <a:latin typeface="Times New Roman" panose="02020603050405020304" pitchFamily="18" charset="0"/>
                <a:cs typeface="Times New Roman" panose="02020603050405020304" pitchFamily="18" charset="0"/>
              </a:rPr>
              <a:t>Methods like Total Quality Management (TQM), Six Sigma, and Lean Manufacturing focus on minimizing defects and improving processes systematically.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787684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6. Documentation and Reporting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lvl="0">
              <a:lnSpc>
                <a:spcPct val="150000"/>
              </a:lnSpc>
            </a:pPr>
            <a:r>
              <a:rPr lang="en-US" sz="2400" dirty="0">
                <a:latin typeface="Times New Roman" panose="02020603050405020304" pitchFamily="18" charset="0"/>
                <a:cs typeface="Times New Roman" panose="02020603050405020304" pitchFamily="18" charset="0"/>
              </a:rPr>
              <a:t>Quality control processes require detailed documentation, including inspection results, test data, and corrective actions taken.</a:t>
            </a:r>
          </a:p>
          <a:p>
            <a:pPr lvl="0">
              <a:lnSpc>
                <a:spcPct val="150000"/>
              </a:lnSpc>
            </a:pPr>
            <a:r>
              <a:rPr lang="en-US" sz="2400" dirty="0">
                <a:latin typeface="Times New Roman" panose="02020603050405020304" pitchFamily="18" charset="0"/>
                <a:cs typeface="Times New Roman" panose="02020603050405020304" pitchFamily="18" charset="0"/>
              </a:rPr>
              <a:t>This documentation is crucial for audits, regulatory compliance, and traceability.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284164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Importance of Quality Control</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lvl="0">
              <a:lnSpc>
                <a:spcPct val="150000"/>
              </a:lnSpc>
            </a:pPr>
            <a:r>
              <a:rPr lang="en-US" sz="2400" b="1" dirty="0">
                <a:latin typeface="Times New Roman" panose="02020603050405020304" pitchFamily="18" charset="0"/>
                <a:cs typeface="Times New Roman" panose="02020603050405020304" pitchFamily="18" charset="0"/>
              </a:rPr>
              <a:t>Customer Satisfaction</a:t>
            </a:r>
            <a:r>
              <a:rPr lang="en-US" sz="2400" dirty="0">
                <a:latin typeface="Times New Roman" panose="02020603050405020304" pitchFamily="18" charset="0"/>
                <a:cs typeface="Times New Roman" panose="02020603050405020304" pitchFamily="18" charset="0"/>
              </a:rPr>
              <a:t>: Ensures that customers receive products that meet their expectations, improving loyalty and reducing returns.</a:t>
            </a:r>
          </a:p>
          <a:p>
            <a:pPr lvl="0">
              <a:lnSpc>
                <a:spcPct val="150000"/>
              </a:lnSpc>
            </a:pPr>
            <a:r>
              <a:rPr lang="en-US" sz="2400" b="1" dirty="0">
                <a:latin typeface="Times New Roman" panose="02020603050405020304" pitchFamily="18" charset="0"/>
                <a:cs typeface="Times New Roman" panose="02020603050405020304" pitchFamily="18" charset="0"/>
              </a:rPr>
              <a:t>Cost Efficiency</a:t>
            </a:r>
            <a:r>
              <a:rPr lang="en-US" sz="2400" dirty="0">
                <a:latin typeface="Times New Roman" panose="02020603050405020304" pitchFamily="18" charset="0"/>
                <a:cs typeface="Times New Roman" panose="02020603050405020304" pitchFamily="18" charset="0"/>
              </a:rPr>
              <a:t>: Reducing defects lowers the cost of rework, waste, and warranty claims.</a:t>
            </a:r>
          </a:p>
          <a:p>
            <a:pPr lvl="0">
              <a:lnSpc>
                <a:spcPct val="150000"/>
              </a:lnSpc>
            </a:pPr>
            <a:r>
              <a:rPr lang="en-US" sz="2400" b="1" dirty="0">
                <a:latin typeface="Times New Roman" panose="02020603050405020304" pitchFamily="18" charset="0"/>
                <a:cs typeface="Times New Roman" panose="02020603050405020304" pitchFamily="18" charset="0"/>
              </a:rPr>
              <a:t>Regulatory Compliance</a:t>
            </a:r>
            <a:r>
              <a:rPr lang="en-US" sz="2400" dirty="0">
                <a:latin typeface="Times New Roman" panose="02020603050405020304" pitchFamily="18" charset="0"/>
                <a:cs typeface="Times New Roman" panose="02020603050405020304" pitchFamily="18" charset="0"/>
              </a:rPr>
              <a:t>: Many industries, such as pharmaceuticals, automotive, and food, must comply with strict regulations, and QC ensures adherence to these standards.</a:t>
            </a:r>
          </a:p>
          <a:p>
            <a:pPr lvl="0">
              <a:lnSpc>
                <a:spcPct val="150000"/>
              </a:lnSpc>
            </a:pPr>
            <a:r>
              <a:rPr lang="en-US" sz="2400" b="1" dirty="0">
                <a:latin typeface="Times New Roman" panose="02020603050405020304" pitchFamily="18" charset="0"/>
                <a:cs typeface="Times New Roman" panose="02020603050405020304" pitchFamily="18" charset="0"/>
              </a:rPr>
              <a:t>Brand Reputation</a:t>
            </a:r>
            <a:r>
              <a:rPr lang="en-US" sz="2400" dirty="0">
                <a:latin typeface="Times New Roman" panose="02020603050405020304" pitchFamily="18" charset="0"/>
                <a:cs typeface="Times New Roman" panose="02020603050405020304" pitchFamily="18" charset="0"/>
              </a:rPr>
              <a:t>: Consistently delivering high-quality products helps build a positive brand reputation.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33396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Example</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 the automotive industry, quality control may involve testing vehicle components such as brakes or engines under various conditions to ensure they perform safely. If a defect is discovered during a routine check, the issue is addressed, and the affected batch of products may be recalled or fixed before shipment.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303367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Process optimization in Business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Process optimization in business refers to the practice of improving organizational processes to make them more efficient, cost-effective, and productive. The goal is to enhance performance by reducing waste, eliminating bottlenecks, streamlining workflows, and improving the quality of outputs. By optimizing processes, businesses can achieve better resource utilization, faster production times, higher-quality products or services, and improved customer satisfaction.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08010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Key Aspects of Process Optimization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marL="0" indent="0">
              <a:lnSpc>
                <a:spcPct val="150000"/>
              </a:lnSpc>
              <a:buNone/>
            </a:pPr>
            <a:r>
              <a:rPr lang="en-US" sz="2800" b="1" dirty="0">
                <a:latin typeface="Times New Roman" panose="02020603050405020304" pitchFamily="18" charset="0"/>
                <a:cs typeface="Times New Roman" panose="02020603050405020304" pitchFamily="18" charset="0"/>
              </a:rPr>
              <a:t>Identifying Bottlenecks and Inefficiencies</a:t>
            </a:r>
            <a:endParaRPr lang="en-US" sz="2800" dirty="0">
              <a:latin typeface="Times New Roman" panose="02020603050405020304" pitchFamily="18" charset="0"/>
              <a:cs typeface="Times New Roman" panose="02020603050405020304" pitchFamily="18" charset="0"/>
            </a:endParaRPr>
          </a:p>
          <a:p>
            <a:pPr marL="0" indent="0">
              <a:lnSpc>
                <a:spcPct val="150000"/>
              </a:lnSpc>
              <a:buNone/>
            </a:pPr>
            <a:r>
              <a:rPr lang="en-US" sz="2800" dirty="0">
                <a:latin typeface="Times New Roman" panose="02020603050405020304" pitchFamily="18" charset="0"/>
                <a:cs typeface="Times New Roman" panose="02020603050405020304" pitchFamily="18" charset="0"/>
              </a:rPr>
              <a:t>The first step in process optimization is identifying areas where delays, redundancies, or inefficiencies occur. This can involve analyzing production workflows, service delivery processes, or even administrative tasks.</a:t>
            </a:r>
          </a:p>
          <a:p>
            <a:pPr marL="0" indent="0">
              <a:lnSpc>
                <a:spcPct val="150000"/>
              </a:lnSpc>
              <a:buNone/>
            </a:pPr>
            <a:r>
              <a:rPr lang="en-US" sz="2800" dirty="0">
                <a:latin typeface="Times New Roman" panose="02020603050405020304" pitchFamily="18" charset="0"/>
                <a:cs typeface="Times New Roman" panose="02020603050405020304" pitchFamily="18" charset="0"/>
              </a:rPr>
              <a:t>For example, in a manufacturing setting, a bottleneck could be a slow machine or labor shortage that disrupts the overall workflow.</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537223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r>
              <a:rPr lang="en-US" sz="2400" b="1" dirty="0">
                <a:latin typeface="Times New Roman" panose="02020603050405020304" pitchFamily="18" charset="0"/>
                <a:cs typeface="Times New Roman" panose="02020603050405020304" pitchFamily="18" charset="0"/>
              </a:rPr>
              <a:t>Setting Clear Objectives</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Businesses must define the specific goals they want to achieve through optimization. Common objectives include reducing costs, improving product quality, speeding up production, or improving customer service.</a:t>
            </a:r>
          </a:p>
          <a:p>
            <a:r>
              <a:rPr lang="en-US" sz="2400" b="1" dirty="0">
                <a:latin typeface="Times New Roman" panose="02020603050405020304" pitchFamily="18" charset="0"/>
                <a:cs typeface="Times New Roman" panose="02020603050405020304" pitchFamily="18" charset="0"/>
              </a:rPr>
              <a:t>Data Collection and Analysis</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Collecting data on current processes is essential to understanding how they function and where improvements can be made.</a:t>
            </a:r>
          </a:p>
          <a:p>
            <a:pPr marL="0" indent="0">
              <a:buNone/>
            </a:pPr>
            <a:r>
              <a:rPr lang="en-US" sz="2400" dirty="0">
                <a:latin typeface="Times New Roman" panose="02020603050405020304" pitchFamily="18" charset="0"/>
                <a:cs typeface="Times New Roman" panose="02020603050405020304" pitchFamily="18" charset="0"/>
              </a:rPr>
              <a:t>Tools such as process mapping, time-motion studies, and business analytics help businesses identify inefficiencies and opportunities for improvement.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657812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Implementing Automation and Technology</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Many processes can be optimized by introducing automation or advanced technologies. For example, in manufacturing, robotics and machine learning can reduce manual labor and minimize errors.</a:t>
            </a:r>
          </a:p>
          <a:p>
            <a:pPr marL="0" indent="0">
              <a:lnSpc>
                <a:spcPct val="150000"/>
              </a:lnSpc>
              <a:buNone/>
            </a:pPr>
            <a:r>
              <a:rPr lang="en-US" sz="2400" b="1" dirty="0">
                <a:latin typeface="Times New Roman" panose="02020603050405020304" pitchFamily="18" charset="0"/>
                <a:cs typeface="Times New Roman" panose="02020603050405020304" pitchFamily="18" charset="0"/>
              </a:rPr>
              <a:t>Redesigning Processes</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Businesses often need to redesign or re-engineer existing processes to optimize them. This can involve changing workflows, reallocating resources, or simplifying steps.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74449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Benefits of Process Optimization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lnSpc>
                <a:spcPct val="150000"/>
              </a:lnSpc>
            </a:pPr>
            <a:r>
              <a:rPr lang="en-US" sz="2000" b="1" dirty="0">
                <a:latin typeface="Times New Roman" panose="02020603050405020304" pitchFamily="18" charset="0"/>
                <a:cs typeface="Times New Roman" panose="02020603050405020304" pitchFamily="18" charset="0"/>
              </a:rPr>
              <a:t>Cost Reduction</a:t>
            </a:r>
            <a:r>
              <a:rPr lang="en-US" sz="2000" dirty="0">
                <a:latin typeface="Times New Roman" panose="02020603050405020304" pitchFamily="18" charset="0"/>
                <a:cs typeface="Times New Roman" panose="02020603050405020304" pitchFamily="18" charset="0"/>
              </a:rPr>
              <a:t>: By eliminating waste, streamlining workflows, and reducing inefficiencies, businesses can lower operational costs, which directly impacts profitability.</a:t>
            </a:r>
          </a:p>
          <a:p>
            <a:pPr>
              <a:lnSpc>
                <a:spcPct val="150000"/>
              </a:lnSpc>
            </a:pPr>
            <a:r>
              <a:rPr lang="en-US" sz="2000" b="1" dirty="0">
                <a:latin typeface="Times New Roman" panose="02020603050405020304" pitchFamily="18" charset="0"/>
                <a:cs typeface="Times New Roman" panose="02020603050405020304" pitchFamily="18" charset="0"/>
              </a:rPr>
              <a:t>Increased Productivity</a:t>
            </a:r>
            <a:r>
              <a:rPr lang="en-US" sz="2000" dirty="0">
                <a:latin typeface="Times New Roman" panose="02020603050405020304" pitchFamily="18" charset="0"/>
                <a:cs typeface="Times New Roman" panose="02020603050405020304" pitchFamily="18" charset="0"/>
              </a:rPr>
              <a:t>: Optimized processes lead to faster production or service delivery times, allowing businesses to produce more output or serve more customers in the same amount of time.</a:t>
            </a:r>
          </a:p>
          <a:p>
            <a:pPr>
              <a:lnSpc>
                <a:spcPct val="150000"/>
              </a:lnSpc>
            </a:pPr>
            <a:r>
              <a:rPr lang="en-US" sz="2000" b="1" dirty="0">
                <a:latin typeface="Times New Roman" panose="02020603050405020304" pitchFamily="18" charset="0"/>
                <a:cs typeface="Times New Roman" panose="02020603050405020304" pitchFamily="18" charset="0"/>
              </a:rPr>
              <a:t>Improved Quality</a:t>
            </a:r>
            <a:r>
              <a:rPr lang="en-US" sz="2000" dirty="0">
                <a:latin typeface="Times New Roman" panose="02020603050405020304" pitchFamily="18" charset="0"/>
                <a:cs typeface="Times New Roman" panose="02020603050405020304" pitchFamily="18" charset="0"/>
              </a:rPr>
              <a:t>: Reducing errors and variability in processes can improve the quality of products or services, leading to higher customer satisfaction and fewer returns or complaints.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13439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err="1">
                <a:latin typeface="Times New Roman" panose="02020603050405020304" pitchFamily="18" charset="0"/>
                <a:cs typeface="Times New Roman" panose="02020603050405020304" pitchFamily="18" charset="0"/>
              </a:rPr>
              <a:t>Con’t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lnSpc>
                <a:spcPct val="150000"/>
              </a:lnSpc>
            </a:pPr>
            <a:r>
              <a:rPr lang="en-US" sz="2000" b="1" dirty="0">
                <a:latin typeface="Times New Roman" panose="02020603050405020304" pitchFamily="18" charset="0"/>
                <a:cs typeface="Times New Roman" panose="02020603050405020304" pitchFamily="18" charset="0"/>
              </a:rPr>
              <a:t>Better Resource Utilization</a:t>
            </a:r>
            <a:r>
              <a:rPr lang="en-US" sz="2000" dirty="0">
                <a:latin typeface="Times New Roman" panose="02020603050405020304" pitchFamily="18" charset="0"/>
                <a:cs typeface="Times New Roman" panose="02020603050405020304" pitchFamily="18" charset="0"/>
              </a:rPr>
              <a:t>: Process optimization helps businesses use their resources whether people, materials, or equipment more efficiently, maximizing output while minimizing input.</a:t>
            </a:r>
          </a:p>
          <a:p>
            <a:pPr>
              <a:lnSpc>
                <a:spcPct val="150000"/>
              </a:lnSpc>
            </a:pPr>
            <a:r>
              <a:rPr lang="en-US" sz="2000" b="1" dirty="0">
                <a:latin typeface="Times New Roman" panose="02020603050405020304" pitchFamily="18" charset="0"/>
                <a:cs typeface="Times New Roman" panose="02020603050405020304" pitchFamily="18" charset="0"/>
              </a:rPr>
              <a:t>Faster Time-to-Market</a:t>
            </a:r>
            <a:r>
              <a:rPr lang="en-US" sz="2000" dirty="0">
                <a:latin typeface="Times New Roman" panose="02020603050405020304" pitchFamily="18" charset="0"/>
                <a:cs typeface="Times New Roman" panose="02020603050405020304" pitchFamily="18" charset="0"/>
              </a:rPr>
              <a:t>: In competitive industries, optimized processes enable businesses to bring new products or services to market more quickly, giving them a competitive edge.</a:t>
            </a:r>
          </a:p>
          <a:p>
            <a:pPr>
              <a:lnSpc>
                <a:spcPct val="150000"/>
              </a:lnSpc>
            </a:pPr>
            <a:r>
              <a:rPr lang="en-US" sz="2000" b="1" dirty="0">
                <a:latin typeface="Times New Roman" panose="02020603050405020304" pitchFamily="18" charset="0"/>
                <a:cs typeface="Times New Roman" panose="02020603050405020304" pitchFamily="18" charset="0"/>
              </a:rPr>
              <a:t>Enhanced Customer Satisfaction</a:t>
            </a:r>
            <a:r>
              <a:rPr lang="en-US" sz="2000" dirty="0">
                <a:latin typeface="Times New Roman" panose="02020603050405020304" pitchFamily="18" charset="0"/>
                <a:cs typeface="Times New Roman" panose="02020603050405020304" pitchFamily="18" charset="0"/>
              </a:rPr>
              <a:t>: Faster delivery times, consistent quality, and reduced errors result in a better customer experience, which can improve loyalty and drive repeat business.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072300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Process Optimization Methods and Techniques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lnSpc>
                <a:spcPct val="150000"/>
              </a:lnSpc>
            </a:pPr>
            <a:r>
              <a:rPr lang="en-US" sz="2000" b="1" dirty="0">
                <a:latin typeface="Times New Roman" panose="02020603050405020304" pitchFamily="18" charset="0"/>
                <a:cs typeface="Times New Roman" panose="02020603050405020304" pitchFamily="18" charset="0"/>
              </a:rPr>
              <a:t>Lean Manufacturing</a:t>
            </a:r>
            <a:r>
              <a:rPr lang="en-US" sz="2000" dirty="0">
                <a:latin typeface="Times New Roman" panose="02020603050405020304" pitchFamily="18" charset="0"/>
                <a:cs typeface="Times New Roman" panose="02020603050405020304" pitchFamily="18" charset="0"/>
              </a:rPr>
              <a:t>: Focuses on eliminating waste (non-value-added activities) and improving process flow.</a:t>
            </a:r>
          </a:p>
          <a:p>
            <a:pPr>
              <a:lnSpc>
                <a:spcPct val="150000"/>
              </a:lnSpc>
            </a:pPr>
            <a:r>
              <a:rPr lang="en-US" sz="2000" b="1" dirty="0">
                <a:latin typeface="Times New Roman" panose="02020603050405020304" pitchFamily="18" charset="0"/>
                <a:cs typeface="Times New Roman" panose="02020603050405020304" pitchFamily="18" charset="0"/>
              </a:rPr>
              <a:t>Six Sigma</a:t>
            </a:r>
            <a:r>
              <a:rPr lang="en-US" sz="2000" dirty="0">
                <a:latin typeface="Times New Roman" panose="02020603050405020304" pitchFamily="18" charset="0"/>
                <a:cs typeface="Times New Roman" panose="02020603050405020304" pitchFamily="18" charset="0"/>
              </a:rPr>
              <a:t>: Uses statistical analysis to reduce process variation and improve quality.</a:t>
            </a:r>
          </a:p>
          <a:p>
            <a:pPr>
              <a:lnSpc>
                <a:spcPct val="150000"/>
              </a:lnSpc>
            </a:pPr>
            <a:r>
              <a:rPr lang="en-US" sz="2000" b="1" dirty="0">
                <a:latin typeface="Times New Roman" panose="02020603050405020304" pitchFamily="18" charset="0"/>
                <a:cs typeface="Times New Roman" panose="02020603050405020304" pitchFamily="18" charset="0"/>
              </a:rPr>
              <a:t>Total Quality Management (TQM)</a:t>
            </a:r>
            <a:r>
              <a:rPr lang="en-US" sz="2000" dirty="0">
                <a:latin typeface="Times New Roman" panose="02020603050405020304" pitchFamily="18" charset="0"/>
                <a:cs typeface="Times New Roman" panose="02020603050405020304" pitchFamily="18" charset="0"/>
              </a:rPr>
              <a:t>: Focuses on continuous improvement of products, services, and processes by involving all employees.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961270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lnSpc>
                <a:spcPct val="150000"/>
              </a:lnSpc>
            </a:pPr>
            <a:r>
              <a:rPr lang="en-US" sz="2000" b="1" dirty="0">
                <a:latin typeface="Times New Roman" panose="02020603050405020304" pitchFamily="18" charset="0"/>
                <a:cs typeface="Times New Roman" panose="02020603050405020304" pitchFamily="18" charset="0"/>
              </a:rPr>
              <a:t>Business Process Reengineering (BPR)</a:t>
            </a:r>
            <a:r>
              <a:rPr lang="en-US" sz="2000" dirty="0">
                <a:latin typeface="Times New Roman" panose="02020603050405020304" pitchFamily="18" charset="0"/>
                <a:cs typeface="Times New Roman" panose="02020603050405020304" pitchFamily="18" charset="0"/>
              </a:rPr>
              <a:t>: A more radical approach where processes are redesigned from the ground up to achieve dramatic improvements.</a:t>
            </a:r>
          </a:p>
          <a:p>
            <a:pPr>
              <a:lnSpc>
                <a:spcPct val="150000"/>
              </a:lnSpc>
            </a:pPr>
            <a:r>
              <a:rPr lang="en-US" sz="2000" b="1" dirty="0">
                <a:latin typeface="Times New Roman" panose="02020603050405020304" pitchFamily="18" charset="0"/>
                <a:cs typeface="Times New Roman" panose="02020603050405020304" pitchFamily="18" charset="0"/>
              </a:rPr>
              <a:t>Kaizen</a:t>
            </a:r>
            <a:r>
              <a:rPr lang="en-US" sz="2000" dirty="0">
                <a:latin typeface="Times New Roman" panose="02020603050405020304" pitchFamily="18" charset="0"/>
                <a:cs typeface="Times New Roman" panose="02020603050405020304" pitchFamily="18" charset="0"/>
              </a:rPr>
              <a:t>: A Japanese term meaning "continuous improvement." It encourages small, incremental changes over time to optimize processes.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989227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Example:</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 an e-commerce business, process optimization might involve automating the order fulfillment system. By integrating warehouse management software with shipping platforms, the company can reduce manual data entry, speed up packing and shipping times, and minimize errors in shipping addresses, all of which can improve customer satisfaction and reduce operational costs.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259411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Conclusion</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Process optimization in business is essential for staying competitive, increasing profitability, and improving operational efficiency. By continuously refining processes through the use of data, technology, and best practices, businesses can maintain high performance and adapt to changing market conditions.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561191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References</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Chopra, S., &amp; </a:t>
            </a:r>
            <a:r>
              <a:rPr lang="en-US" sz="2400" dirty="0" err="1">
                <a:latin typeface="Times New Roman" panose="02020603050405020304" pitchFamily="18" charset="0"/>
                <a:cs typeface="Times New Roman" panose="02020603050405020304" pitchFamily="18" charset="0"/>
              </a:rPr>
              <a:t>Meindl</a:t>
            </a:r>
            <a:r>
              <a:rPr lang="en-US" sz="2400" dirty="0">
                <a:latin typeface="Times New Roman" panose="02020603050405020304" pitchFamily="18" charset="0"/>
                <a:cs typeface="Times New Roman" panose="02020603050405020304" pitchFamily="18" charset="0"/>
              </a:rPr>
              <a:t>, P. (2016). </a:t>
            </a:r>
            <a:r>
              <a:rPr lang="en-US" sz="2400" i="1" dirty="0">
                <a:latin typeface="Times New Roman" panose="02020603050405020304" pitchFamily="18" charset="0"/>
                <a:cs typeface="Times New Roman" panose="02020603050405020304" pitchFamily="18" charset="0"/>
              </a:rPr>
              <a:t>Supply Chain Management: Strategy, Planning, and Operation</a:t>
            </a:r>
            <a:r>
              <a:rPr lang="en-US" sz="2400" dirty="0">
                <a:latin typeface="Times New Roman" panose="02020603050405020304" pitchFamily="18" charset="0"/>
                <a:cs typeface="Times New Roman" panose="02020603050405020304" pitchFamily="18" charset="0"/>
              </a:rPr>
              <a:t> (6th ed.). Pearson.</a:t>
            </a: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Christopher, M. (2016). </a:t>
            </a:r>
            <a:r>
              <a:rPr lang="en-US" sz="2400" i="1" dirty="0">
                <a:latin typeface="Times New Roman" panose="02020603050405020304" pitchFamily="18" charset="0"/>
                <a:cs typeface="Times New Roman" panose="02020603050405020304" pitchFamily="18" charset="0"/>
              </a:rPr>
              <a:t>Logistics &amp; Supply Chain Management</a:t>
            </a:r>
            <a:r>
              <a:rPr lang="en-US" sz="2400" dirty="0">
                <a:latin typeface="Times New Roman" panose="02020603050405020304" pitchFamily="18" charset="0"/>
                <a:cs typeface="Times New Roman" panose="02020603050405020304" pitchFamily="18" charset="0"/>
              </a:rPr>
              <a:t> (5th ed.). Pearson.</a:t>
            </a: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Mentzer, J. T., DeWitt, W., Keebler, J. S., Min, S., Nix, N. W., Smith, C. D., &amp; Zacharia, Z. G. (2001). </a:t>
            </a:r>
            <a:r>
              <a:rPr lang="en-US" sz="2400" i="1" dirty="0">
                <a:latin typeface="Times New Roman" panose="02020603050405020304" pitchFamily="18" charset="0"/>
                <a:cs typeface="Times New Roman" panose="02020603050405020304" pitchFamily="18" charset="0"/>
              </a:rPr>
              <a:t>Defining Supply Chain Management</a:t>
            </a:r>
            <a:r>
              <a:rPr lang="en-US" sz="2400" dirty="0">
                <a:latin typeface="Times New Roman" panose="02020603050405020304" pitchFamily="18" charset="0"/>
                <a:cs typeface="Times New Roman" panose="02020603050405020304" pitchFamily="18" charset="0"/>
              </a:rPr>
              <a:t>. Journal of Business Logistics, 22(2), 1-25.</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90720357"/>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1940</TotalTime>
  <Words>2037</Words>
  <Application>Microsoft Office PowerPoint</Application>
  <PresentationFormat>Widescreen</PresentationFormat>
  <Paragraphs>139</Paragraphs>
  <Slides>34</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34</vt:i4>
      </vt:variant>
    </vt:vector>
  </HeadingPairs>
  <TitlesOfParts>
    <vt:vector size="41" baseType="lpstr">
      <vt:lpstr>等线 Light</vt:lpstr>
      <vt:lpstr>맑은 고딕</vt:lpstr>
      <vt:lpstr>Arial</vt:lpstr>
      <vt:lpstr>Times New Roman</vt:lpstr>
      <vt:lpstr>Wingdings</vt:lpstr>
      <vt:lpstr>Office 테마</vt:lpstr>
      <vt:lpstr>디자인 사용자 지정</vt:lpstr>
      <vt:lpstr>BUSINESS ADMINISTRATION</vt:lpstr>
      <vt:lpstr>Unit five objectives  </vt:lpstr>
      <vt:lpstr>What is supply chain in business</vt:lpstr>
      <vt:lpstr>con’t </vt:lpstr>
      <vt:lpstr>con’t </vt:lpstr>
      <vt:lpstr>Supply chain process </vt:lpstr>
      <vt:lpstr>1. Planning</vt:lpstr>
      <vt:lpstr>2. Sourcing</vt:lpstr>
      <vt:lpstr>3. Manufacturing/Production</vt:lpstr>
      <vt:lpstr>4. Logistics</vt:lpstr>
      <vt:lpstr>5. Delivery and Distribution</vt:lpstr>
      <vt:lpstr>6. Return (Reverse Logistics)</vt:lpstr>
      <vt:lpstr>7. Monitoring and Evaluation</vt:lpstr>
      <vt:lpstr>Overall Goal</vt:lpstr>
      <vt:lpstr>Process optimization</vt:lpstr>
      <vt:lpstr>1. Inspection</vt:lpstr>
      <vt:lpstr>2. Testing</vt:lpstr>
      <vt:lpstr>3. Monitoring Production Processes</vt:lpstr>
      <vt:lpstr>4. Corrective Actions</vt:lpstr>
      <vt:lpstr>5. Continuous Improvement</vt:lpstr>
      <vt:lpstr>6. Documentation and Reporting</vt:lpstr>
      <vt:lpstr>Importance of Quality Control</vt:lpstr>
      <vt:lpstr>Example</vt:lpstr>
      <vt:lpstr>Process optimization in Business </vt:lpstr>
      <vt:lpstr>Key Aspects of Process Optimization</vt:lpstr>
      <vt:lpstr>Con’t</vt:lpstr>
      <vt:lpstr>Con’t</vt:lpstr>
      <vt:lpstr>Benefits of Process Optimization</vt:lpstr>
      <vt:lpstr>Con’t</vt:lpstr>
      <vt:lpstr>Process Optimization Methods and Techniques</vt:lpstr>
      <vt:lpstr>Con’t </vt:lpstr>
      <vt:lpstr>Example:</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54</cp:revision>
  <dcterms:created xsi:type="dcterms:W3CDTF">2021-03-22T08:33:16Z</dcterms:created>
  <dcterms:modified xsi:type="dcterms:W3CDTF">2024-10-11T13:42:42Z</dcterms:modified>
</cp:coreProperties>
</file>