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3"/>
  </p:notesMasterIdLst>
  <p:sldIdLst>
    <p:sldId id="256" r:id="rId3"/>
    <p:sldId id="273" r:id="rId4"/>
    <p:sldId id="274" r:id="rId5"/>
    <p:sldId id="276" r:id="rId6"/>
    <p:sldId id="277" r:id="rId7"/>
    <p:sldId id="278" r:id="rId8"/>
    <p:sldId id="279" r:id="rId9"/>
    <p:sldId id="280" r:id="rId10"/>
    <p:sldId id="281" r:id="rId11"/>
    <p:sldId id="282" r:id="rId12"/>
    <p:sldId id="283" r:id="rId13"/>
    <p:sldId id="284" r:id="rId14"/>
    <p:sldId id="285" r:id="rId15"/>
    <p:sldId id="286" r:id="rId16"/>
    <p:sldId id="287" r:id="rId17"/>
    <p:sldId id="288" r:id="rId18"/>
    <p:sldId id="289" r:id="rId19"/>
    <p:sldId id="291" r:id="rId20"/>
    <p:sldId id="292" r:id="rId21"/>
    <p:sldId id="293" r:id="rId22"/>
    <p:sldId id="294" r:id="rId23"/>
    <p:sldId id="295" r:id="rId24"/>
    <p:sldId id="296" r:id="rId25"/>
    <p:sldId id="297" r:id="rId26"/>
    <p:sldId id="298" r:id="rId27"/>
    <p:sldId id="299" r:id="rId28"/>
    <p:sldId id="300" r:id="rId29"/>
    <p:sldId id="301" r:id="rId30"/>
    <p:sldId id="302" r:id="rId31"/>
    <p:sldId id="275" r:id="rId32"/>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9" autoAdjust="0"/>
    <p:restoredTop sz="96529" autoAdjust="0"/>
  </p:normalViewPr>
  <p:slideViewPr>
    <p:cSldViewPr snapToGrid="0">
      <p:cViewPr varScale="1">
        <p:scale>
          <a:sx n="85" d="100"/>
          <a:sy n="85" d="100"/>
        </p:scale>
        <p:origin x="499" y="67"/>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7" d="100"/>
          <a:sy n="87" d="100"/>
        </p:scale>
        <p:origin x="3840"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38" Type="http://schemas.microsoft.com/office/2016/11/relationships/changesInfo" Target="changesInfos/changesInfo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userId="955ad2da3e9c358a" providerId="LiveId" clId="{8009FA5D-DD7C-4A78-88A8-BFC4C87ED0BD}"/>
    <pc:docChg chg="delSld">
      <pc:chgData name="" userId="955ad2da3e9c358a" providerId="LiveId" clId="{8009FA5D-DD7C-4A78-88A8-BFC4C87ED0BD}" dt="2024-11-11T01:10:11.367" v="0" actId="2696"/>
      <pc:docMkLst>
        <pc:docMk/>
      </pc:docMkLst>
      <pc:sldChg chg="del">
        <pc:chgData name="" userId="955ad2da3e9c358a" providerId="LiveId" clId="{8009FA5D-DD7C-4A78-88A8-BFC4C87ED0BD}" dt="2024-11-11T01:10:11.367" v="0" actId="2696"/>
        <pc:sldMkLst>
          <pc:docMk/>
          <pc:sldMk cId="564183074" sldId="29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B971AA-7CE2-47C8-9304-8308EB1994DE}" type="datetimeFigureOut">
              <a:rPr lang="ko-KR" altLang="en-US" smtClean="0"/>
              <a:t>2024-11-10</a:t>
            </a:fld>
            <a:endParaRPr lang="ko-KR" altLang="en-US"/>
          </a:p>
        </p:txBody>
      </p:sp>
      <p:sp>
        <p:nvSpPr>
          <p:cNvPr id="4" name="슬라이드 이미지 개체 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D5775B-DA74-4592-8850-FE5A6C11227D}" type="slidenum">
              <a:rPr lang="ko-KR" altLang="en-US" smtClean="0"/>
              <a:t>‹#›</a:t>
            </a:fld>
            <a:endParaRPr lang="ko-KR" altLang="en-US"/>
          </a:p>
        </p:txBody>
      </p:sp>
    </p:spTree>
    <p:extLst>
      <p:ext uri="{BB962C8B-B14F-4D97-AF65-F5344CB8AC3E}">
        <p14:creationId xmlns:p14="http://schemas.microsoft.com/office/powerpoint/2010/main" val="68406021"/>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397CB9-4855-4B6E-95B4-C908903ABF2C}"/>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B7214784-DB56-4D2F-9585-03FD99EAD4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834F048F-CDA1-4327-A73E-C37C3F90BC0A}"/>
              </a:ext>
            </a:extLst>
          </p:cNvPr>
          <p:cNvSpPr>
            <a:spLocks noGrp="1"/>
          </p:cNvSpPr>
          <p:nvPr>
            <p:ph type="dt" sz="half" idx="10"/>
          </p:nvPr>
        </p:nvSpPr>
        <p:spPr/>
        <p:txBody>
          <a:bodyPr/>
          <a:lstStyle/>
          <a:p>
            <a:fld id="{1ACB0EE3-0E23-4BE6-B36A-1120829A5DD2}" type="datetimeFigureOut">
              <a:rPr lang="ko-KR" altLang="en-US" smtClean="0"/>
              <a:t>2024-11-10</a:t>
            </a:fld>
            <a:endParaRPr lang="ko-KR" altLang="en-US"/>
          </a:p>
        </p:txBody>
      </p:sp>
      <p:sp>
        <p:nvSpPr>
          <p:cNvPr id="5" name="바닥글 개체 틀 4">
            <a:extLst>
              <a:ext uri="{FF2B5EF4-FFF2-40B4-BE49-F238E27FC236}">
                <a16:creationId xmlns:a16="http://schemas.microsoft.com/office/drawing/2014/main" id="{EE17DC48-BBD0-4E13-84F0-17912EE7DD1A}"/>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05CB0C4-6C83-4B11-959B-C76365ADF68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942231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9298AB-6DB2-403A-BE9D-154365B5E75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208D847B-C1A2-4044-BE06-0755C532E394}"/>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8B7FD19-D206-441A-AC3B-C03A328DC8CE}"/>
              </a:ext>
            </a:extLst>
          </p:cNvPr>
          <p:cNvSpPr>
            <a:spLocks noGrp="1"/>
          </p:cNvSpPr>
          <p:nvPr>
            <p:ph type="dt" sz="half" idx="10"/>
          </p:nvPr>
        </p:nvSpPr>
        <p:spPr/>
        <p:txBody>
          <a:bodyPr/>
          <a:lstStyle/>
          <a:p>
            <a:fld id="{1ACB0EE3-0E23-4BE6-B36A-1120829A5DD2}" type="datetimeFigureOut">
              <a:rPr lang="ko-KR" altLang="en-US" smtClean="0"/>
              <a:t>2024-11-10</a:t>
            </a:fld>
            <a:endParaRPr lang="ko-KR" altLang="en-US"/>
          </a:p>
        </p:txBody>
      </p:sp>
      <p:sp>
        <p:nvSpPr>
          <p:cNvPr id="5" name="바닥글 개체 틀 4">
            <a:extLst>
              <a:ext uri="{FF2B5EF4-FFF2-40B4-BE49-F238E27FC236}">
                <a16:creationId xmlns:a16="http://schemas.microsoft.com/office/drawing/2014/main" id="{6DDC61C1-905B-47FA-91E0-EB28CA948A4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B50211B2-1E5D-45E3-8546-4551A04DF1C2}"/>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4984013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CE6162B-361E-40DE-AC81-1D037DD6736D}"/>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A4E0EDCD-4C88-4AB7-8D1B-813775C2DD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94950A16-35A1-408B-9DF2-1294552B6242}"/>
              </a:ext>
            </a:extLst>
          </p:cNvPr>
          <p:cNvSpPr>
            <a:spLocks noGrp="1"/>
          </p:cNvSpPr>
          <p:nvPr>
            <p:ph type="dt" sz="half" idx="10"/>
          </p:nvPr>
        </p:nvSpPr>
        <p:spPr/>
        <p:txBody>
          <a:bodyPr/>
          <a:lstStyle/>
          <a:p>
            <a:fld id="{1ACB0EE3-0E23-4BE6-B36A-1120829A5DD2}" type="datetimeFigureOut">
              <a:rPr lang="ko-KR" altLang="en-US" smtClean="0"/>
              <a:t>2024-11-10</a:t>
            </a:fld>
            <a:endParaRPr lang="ko-KR" altLang="en-US"/>
          </a:p>
        </p:txBody>
      </p:sp>
      <p:sp>
        <p:nvSpPr>
          <p:cNvPr id="5" name="바닥글 개체 틀 4">
            <a:extLst>
              <a:ext uri="{FF2B5EF4-FFF2-40B4-BE49-F238E27FC236}">
                <a16:creationId xmlns:a16="http://schemas.microsoft.com/office/drawing/2014/main" id="{E26899B6-0FFF-4691-862E-192BCD97BA7C}"/>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FF8A9262-7E9B-491A-9693-3E6682E9A89C}"/>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264706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29ED31-5455-4F92-A7B5-6C5FA423E615}"/>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8DF90BC2-6CD5-478D-A46B-3516CCB01263}"/>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A6E50D20-6F8F-459C-92DC-2377F357241C}"/>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7218AF93-6AAA-424F-8466-754DAFBAF82A}"/>
              </a:ext>
            </a:extLst>
          </p:cNvPr>
          <p:cNvSpPr>
            <a:spLocks noGrp="1"/>
          </p:cNvSpPr>
          <p:nvPr>
            <p:ph type="dt" sz="half" idx="10"/>
          </p:nvPr>
        </p:nvSpPr>
        <p:spPr/>
        <p:txBody>
          <a:bodyPr/>
          <a:lstStyle/>
          <a:p>
            <a:fld id="{1ACB0EE3-0E23-4BE6-B36A-1120829A5DD2}" type="datetimeFigureOut">
              <a:rPr lang="ko-KR" altLang="en-US" smtClean="0"/>
              <a:t>2024-11-10</a:t>
            </a:fld>
            <a:endParaRPr lang="ko-KR" altLang="en-US"/>
          </a:p>
        </p:txBody>
      </p:sp>
      <p:sp>
        <p:nvSpPr>
          <p:cNvPr id="6" name="바닥글 개체 틀 5">
            <a:extLst>
              <a:ext uri="{FF2B5EF4-FFF2-40B4-BE49-F238E27FC236}">
                <a16:creationId xmlns:a16="http://schemas.microsoft.com/office/drawing/2014/main" id="{D5DE05C1-ABE1-4DA7-8AF3-1BDE19FE713D}"/>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EE22CC71-8050-4B76-B9FE-CB95A381B234}"/>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842453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5FBEDD1-D158-4917-934B-D216EE54B92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AC6CB11A-8D8F-451D-B866-5FFCC3E952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B83FCD9-4983-4862-A0DD-4869936E028D}"/>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444C5411-75DE-4A9A-9F35-F9EFF30794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23F255A3-102D-4BF5-9A92-F3DB8B03F594}"/>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9F0F81C2-BD81-4A59-826A-89C8E4231D1E}"/>
              </a:ext>
            </a:extLst>
          </p:cNvPr>
          <p:cNvSpPr>
            <a:spLocks noGrp="1"/>
          </p:cNvSpPr>
          <p:nvPr>
            <p:ph type="dt" sz="half" idx="10"/>
          </p:nvPr>
        </p:nvSpPr>
        <p:spPr/>
        <p:txBody>
          <a:bodyPr/>
          <a:lstStyle/>
          <a:p>
            <a:fld id="{1ACB0EE3-0E23-4BE6-B36A-1120829A5DD2}" type="datetimeFigureOut">
              <a:rPr lang="ko-KR" altLang="en-US" smtClean="0"/>
              <a:t>2024-11-10</a:t>
            </a:fld>
            <a:endParaRPr lang="ko-KR" altLang="en-US"/>
          </a:p>
        </p:txBody>
      </p:sp>
      <p:sp>
        <p:nvSpPr>
          <p:cNvPr id="8" name="바닥글 개체 틀 7">
            <a:extLst>
              <a:ext uri="{FF2B5EF4-FFF2-40B4-BE49-F238E27FC236}">
                <a16:creationId xmlns:a16="http://schemas.microsoft.com/office/drawing/2014/main" id="{6297B11B-0419-4587-ADF8-2E8D5605A92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C703C8CA-E7BD-4B42-9699-14D5D5B94FFE}"/>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651773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298712BF-289A-492A-B54C-6FDAA6597145}"/>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531B5380-AC9A-476E-AAA8-3A4C5EC4D1BB}"/>
              </a:ext>
            </a:extLst>
          </p:cNvPr>
          <p:cNvSpPr>
            <a:spLocks noGrp="1"/>
          </p:cNvSpPr>
          <p:nvPr>
            <p:ph type="dt" sz="half" idx="10"/>
          </p:nvPr>
        </p:nvSpPr>
        <p:spPr/>
        <p:txBody>
          <a:bodyPr/>
          <a:lstStyle/>
          <a:p>
            <a:fld id="{1ACB0EE3-0E23-4BE6-B36A-1120829A5DD2}" type="datetimeFigureOut">
              <a:rPr lang="ko-KR" altLang="en-US" smtClean="0"/>
              <a:t>2024-11-10</a:t>
            </a:fld>
            <a:endParaRPr lang="ko-KR" altLang="en-US"/>
          </a:p>
        </p:txBody>
      </p:sp>
      <p:sp>
        <p:nvSpPr>
          <p:cNvPr id="4" name="바닥글 개체 틀 3">
            <a:extLst>
              <a:ext uri="{FF2B5EF4-FFF2-40B4-BE49-F238E27FC236}">
                <a16:creationId xmlns:a16="http://schemas.microsoft.com/office/drawing/2014/main" id="{C6DF1998-07A9-4F8F-888A-7F286BD46AF6}"/>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3C4C30FD-DB92-491A-BAD5-3DEB201ECA51}"/>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042636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8F344AD4-90C3-4E63-A912-A1CED0D5E95A}"/>
              </a:ext>
            </a:extLst>
          </p:cNvPr>
          <p:cNvSpPr>
            <a:spLocks noGrp="1"/>
          </p:cNvSpPr>
          <p:nvPr>
            <p:ph type="dt" sz="half" idx="10"/>
          </p:nvPr>
        </p:nvSpPr>
        <p:spPr/>
        <p:txBody>
          <a:bodyPr/>
          <a:lstStyle/>
          <a:p>
            <a:fld id="{1ACB0EE3-0E23-4BE6-B36A-1120829A5DD2}" type="datetimeFigureOut">
              <a:rPr lang="ko-KR" altLang="en-US" smtClean="0"/>
              <a:t>2024-11-10</a:t>
            </a:fld>
            <a:endParaRPr lang="ko-KR" altLang="en-US"/>
          </a:p>
        </p:txBody>
      </p:sp>
      <p:sp>
        <p:nvSpPr>
          <p:cNvPr id="3" name="바닥글 개체 틀 2">
            <a:extLst>
              <a:ext uri="{FF2B5EF4-FFF2-40B4-BE49-F238E27FC236}">
                <a16:creationId xmlns:a16="http://schemas.microsoft.com/office/drawing/2014/main" id="{93CD29B7-14A8-46C5-930C-209E31C1EF73}"/>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64BA9318-3000-46F6-8E9B-F16AEA373FD6}"/>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554451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A9C9D859-93DB-4EE5-8017-6537B4A39CCC}"/>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395352F3-3D3C-4E09-8A8C-2A5A62B648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01E42C41-FE47-445B-99B3-A6C582FE34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7E631969-6E3D-4B4A-9172-FC19404C611A}"/>
              </a:ext>
            </a:extLst>
          </p:cNvPr>
          <p:cNvSpPr>
            <a:spLocks noGrp="1"/>
          </p:cNvSpPr>
          <p:nvPr>
            <p:ph type="dt" sz="half" idx="10"/>
          </p:nvPr>
        </p:nvSpPr>
        <p:spPr/>
        <p:txBody>
          <a:bodyPr/>
          <a:lstStyle/>
          <a:p>
            <a:fld id="{1ACB0EE3-0E23-4BE6-B36A-1120829A5DD2}" type="datetimeFigureOut">
              <a:rPr lang="ko-KR" altLang="en-US" smtClean="0"/>
              <a:t>2024-11-10</a:t>
            </a:fld>
            <a:endParaRPr lang="ko-KR" altLang="en-US"/>
          </a:p>
        </p:txBody>
      </p:sp>
      <p:sp>
        <p:nvSpPr>
          <p:cNvPr id="6" name="바닥글 개체 틀 5">
            <a:extLst>
              <a:ext uri="{FF2B5EF4-FFF2-40B4-BE49-F238E27FC236}">
                <a16:creationId xmlns:a16="http://schemas.microsoft.com/office/drawing/2014/main" id="{30F5DDA2-47F1-4856-A044-0395EC507D2F}"/>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115C633A-AB11-4633-B485-CEF6A2C388C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115997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DBA8F77-5ABE-4C43-8D5D-9F9E907AE18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0AA44B95-22A6-4A00-8444-5AA777E401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F720E65C-13D6-401B-94B9-026F9747DF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68876F32-037C-4EF4-894C-4957CB8000B4}"/>
              </a:ext>
            </a:extLst>
          </p:cNvPr>
          <p:cNvSpPr>
            <a:spLocks noGrp="1"/>
          </p:cNvSpPr>
          <p:nvPr>
            <p:ph type="dt" sz="half" idx="10"/>
          </p:nvPr>
        </p:nvSpPr>
        <p:spPr/>
        <p:txBody>
          <a:bodyPr/>
          <a:lstStyle/>
          <a:p>
            <a:fld id="{1ACB0EE3-0E23-4BE6-B36A-1120829A5DD2}" type="datetimeFigureOut">
              <a:rPr lang="ko-KR" altLang="en-US" smtClean="0"/>
              <a:t>2024-11-10</a:t>
            </a:fld>
            <a:endParaRPr lang="ko-KR" altLang="en-US"/>
          </a:p>
        </p:txBody>
      </p:sp>
      <p:sp>
        <p:nvSpPr>
          <p:cNvPr id="6" name="바닥글 개체 틀 5">
            <a:extLst>
              <a:ext uri="{FF2B5EF4-FFF2-40B4-BE49-F238E27FC236}">
                <a16:creationId xmlns:a16="http://schemas.microsoft.com/office/drawing/2014/main" id="{4BF22B97-EB37-45E4-ABAF-89400FCC60A6}"/>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AA61E473-4735-4A29-AED3-8E5C7B4B5269}"/>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083501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4605A7-A54D-4730-B147-831209A66028}"/>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5BFD2356-FEF4-4A1E-8AC2-0843BA3CB9FF}"/>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F6D735E-2095-4B4B-87B3-8C41D692E3C8}"/>
              </a:ext>
            </a:extLst>
          </p:cNvPr>
          <p:cNvSpPr>
            <a:spLocks noGrp="1"/>
          </p:cNvSpPr>
          <p:nvPr>
            <p:ph type="dt" sz="half" idx="10"/>
          </p:nvPr>
        </p:nvSpPr>
        <p:spPr/>
        <p:txBody>
          <a:bodyPr/>
          <a:lstStyle/>
          <a:p>
            <a:fld id="{1ACB0EE3-0E23-4BE6-B36A-1120829A5DD2}" type="datetimeFigureOut">
              <a:rPr lang="ko-KR" altLang="en-US" smtClean="0"/>
              <a:t>2024-11-10</a:t>
            </a:fld>
            <a:endParaRPr lang="ko-KR" altLang="en-US"/>
          </a:p>
        </p:txBody>
      </p:sp>
      <p:sp>
        <p:nvSpPr>
          <p:cNvPr id="5" name="바닥글 개체 틀 4">
            <a:extLst>
              <a:ext uri="{FF2B5EF4-FFF2-40B4-BE49-F238E27FC236}">
                <a16:creationId xmlns:a16="http://schemas.microsoft.com/office/drawing/2014/main" id="{41AA726D-69DB-4C71-BF1B-4BD86F15AD5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4F73CE-51D2-4B05-8563-10E129D4AF03}"/>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8822586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8B96D4DE-B2EE-45C4-8CEA-B1D77A71C3A3}"/>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A26963FA-6C86-402A-A819-405C2069E98C}"/>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CEC84EE6-FADF-4E9D-B718-B5C4E4C585EF}"/>
              </a:ext>
            </a:extLst>
          </p:cNvPr>
          <p:cNvSpPr>
            <a:spLocks noGrp="1"/>
          </p:cNvSpPr>
          <p:nvPr>
            <p:ph type="dt" sz="half" idx="10"/>
          </p:nvPr>
        </p:nvSpPr>
        <p:spPr/>
        <p:txBody>
          <a:bodyPr/>
          <a:lstStyle/>
          <a:p>
            <a:fld id="{1ACB0EE3-0E23-4BE6-B36A-1120829A5DD2}" type="datetimeFigureOut">
              <a:rPr lang="ko-KR" altLang="en-US" smtClean="0"/>
              <a:t>2024-11-10</a:t>
            </a:fld>
            <a:endParaRPr lang="ko-KR" altLang="en-US"/>
          </a:p>
        </p:txBody>
      </p:sp>
      <p:sp>
        <p:nvSpPr>
          <p:cNvPr id="5" name="바닥글 개체 틀 4">
            <a:extLst>
              <a:ext uri="{FF2B5EF4-FFF2-40B4-BE49-F238E27FC236}">
                <a16:creationId xmlns:a16="http://schemas.microsoft.com/office/drawing/2014/main" id="{15E2AD7F-80B5-4428-91E1-83F9F1574B2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67827E35-1D33-4EB4-8DAC-FD6A21AB0565}"/>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7297241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9065235-BD97-4C55-B221-0C205A5DDC34}"/>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F5725BD4-88A1-4350-A39F-4747208790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2A3ADF9C-2F50-40CA-A8C7-3368AEC1C2CD}"/>
              </a:ext>
            </a:extLst>
          </p:cNvPr>
          <p:cNvSpPr>
            <a:spLocks noGrp="1"/>
          </p:cNvSpPr>
          <p:nvPr>
            <p:ph type="dt" sz="half" idx="10"/>
          </p:nvPr>
        </p:nvSpPr>
        <p:spPr/>
        <p:txBody>
          <a:bodyPr/>
          <a:lstStyle/>
          <a:p>
            <a:fld id="{0490DC03-551A-4995-8FF9-CBE0541BF8F8}" type="datetimeFigureOut">
              <a:rPr lang="ko-KR" altLang="en-US" smtClean="0"/>
              <a:t>2024-11-10</a:t>
            </a:fld>
            <a:endParaRPr lang="ko-KR" altLang="en-US"/>
          </a:p>
        </p:txBody>
      </p:sp>
      <p:sp>
        <p:nvSpPr>
          <p:cNvPr id="5" name="바닥글 개체 틀 4">
            <a:extLst>
              <a:ext uri="{FF2B5EF4-FFF2-40B4-BE49-F238E27FC236}">
                <a16:creationId xmlns:a16="http://schemas.microsoft.com/office/drawing/2014/main" id="{8E8B192C-A6A0-4788-A04F-7E54D761FE52}"/>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EF15D58-944C-4349-82AF-AFE20BDA3A72}"/>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3223762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893B4B68-F26B-4F31-86F5-E957E897E040}"/>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A94DA10B-70E0-45D3-AAC9-B8865225102F}"/>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6D113C2-8537-49D2-9F8B-52FA27E1F87C}"/>
              </a:ext>
            </a:extLst>
          </p:cNvPr>
          <p:cNvSpPr>
            <a:spLocks noGrp="1"/>
          </p:cNvSpPr>
          <p:nvPr>
            <p:ph type="dt" sz="half" idx="10"/>
          </p:nvPr>
        </p:nvSpPr>
        <p:spPr/>
        <p:txBody>
          <a:bodyPr/>
          <a:lstStyle/>
          <a:p>
            <a:fld id="{0490DC03-551A-4995-8FF9-CBE0541BF8F8}" type="datetimeFigureOut">
              <a:rPr lang="ko-KR" altLang="en-US" smtClean="0"/>
              <a:t>2024-11-10</a:t>
            </a:fld>
            <a:endParaRPr lang="ko-KR" altLang="en-US"/>
          </a:p>
        </p:txBody>
      </p:sp>
      <p:sp>
        <p:nvSpPr>
          <p:cNvPr id="5" name="바닥글 개체 틀 4">
            <a:extLst>
              <a:ext uri="{FF2B5EF4-FFF2-40B4-BE49-F238E27FC236}">
                <a16:creationId xmlns:a16="http://schemas.microsoft.com/office/drawing/2014/main" id="{2E0BA71C-F160-4B11-965B-2D8E11D93AD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2B08DFB6-0320-43DC-BCF7-BB11AF0C8D0F}"/>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15567803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6DA4089-14F7-4D52-BB73-A8E5F6651DE6}"/>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45211F41-5F0D-4506-97FB-596C927A54A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6AD83355-EAF4-480F-A9BF-A6FFF1C9AF76}"/>
              </a:ext>
            </a:extLst>
          </p:cNvPr>
          <p:cNvSpPr>
            <a:spLocks noGrp="1"/>
          </p:cNvSpPr>
          <p:nvPr>
            <p:ph type="dt" sz="half" idx="10"/>
          </p:nvPr>
        </p:nvSpPr>
        <p:spPr/>
        <p:txBody>
          <a:bodyPr/>
          <a:lstStyle/>
          <a:p>
            <a:fld id="{0490DC03-551A-4995-8FF9-CBE0541BF8F8}" type="datetimeFigureOut">
              <a:rPr lang="ko-KR" altLang="en-US" smtClean="0"/>
              <a:t>2024-11-10</a:t>
            </a:fld>
            <a:endParaRPr lang="ko-KR" altLang="en-US"/>
          </a:p>
        </p:txBody>
      </p:sp>
      <p:sp>
        <p:nvSpPr>
          <p:cNvPr id="5" name="바닥글 개체 틀 4">
            <a:extLst>
              <a:ext uri="{FF2B5EF4-FFF2-40B4-BE49-F238E27FC236}">
                <a16:creationId xmlns:a16="http://schemas.microsoft.com/office/drawing/2014/main" id="{EDABEEE4-6B84-45F1-9690-6B595C61A134}"/>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3C457FD1-4870-4204-9559-C2A05B7F6B7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569858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D4C49A12-0E83-4B19-8943-1A44213AA6F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FCC080EB-2649-40CD-9B78-7ED76AC1BA31}"/>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FD43F33A-FB65-4C28-A0A5-75C49ECE3C4D}"/>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F0FCD63F-B8F4-4B55-A814-292478B6A059}"/>
              </a:ext>
            </a:extLst>
          </p:cNvPr>
          <p:cNvSpPr>
            <a:spLocks noGrp="1"/>
          </p:cNvSpPr>
          <p:nvPr>
            <p:ph type="dt" sz="half" idx="10"/>
          </p:nvPr>
        </p:nvSpPr>
        <p:spPr/>
        <p:txBody>
          <a:bodyPr/>
          <a:lstStyle/>
          <a:p>
            <a:fld id="{0490DC03-551A-4995-8FF9-CBE0541BF8F8}" type="datetimeFigureOut">
              <a:rPr lang="ko-KR" altLang="en-US" smtClean="0"/>
              <a:t>2024-11-10</a:t>
            </a:fld>
            <a:endParaRPr lang="ko-KR" altLang="en-US"/>
          </a:p>
        </p:txBody>
      </p:sp>
      <p:sp>
        <p:nvSpPr>
          <p:cNvPr id="6" name="바닥글 개체 틀 5">
            <a:extLst>
              <a:ext uri="{FF2B5EF4-FFF2-40B4-BE49-F238E27FC236}">
                <a16:creationId xmlns:a16="http://schemas.microsoft.com/office/drawing/2014/main" id="{66371A8D-EEB9-44C3-970B-A95BCA0F240C}"/>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68BB948D-73DA-4E29-BFAD-C5D852DA89B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807536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2D6AC55-9BBD-4323-82B9-D5C0985FB67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24A1B58D-7EE5-4348-977A-EE8F132F23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3B7FA71-2C67-4C7C-B9CD-664E1C07FB78}"/>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21C0C581-2A24-47B4-83C6-46BC5A5258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FE77333E-3E56-45C3-9409-0E6728CF68E8}"/>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067596C8-18A3-4E3E-ABEA-BE26CAFCF24C}"/>
              </a:ext>
            </a:extLst>
          </p:cNvPr>
          <p:cNvSpPr>
            <a:spLocks noGrp="1"/>
          </p:cNvSpPr>
          <p:nvPr>
            <p:ph type="dt" sz="half" idx="10"/>
          </p:nvPr>
        </p:nvSpPr>
        <p:spPr/>
        <p:txBody>
          <a:bodyPr/>
          <a:lstStyle/>
          <a:p>
            <a:fld id="{0490DC03-551A-4995-8FF9-CBE0541BF8F8}" type="datetimeFigureOut">
              <a:rPr lang="ko-KR" altLang="en-US" smtClean="0"/>
              <a:t>2024-11-10</a:t>
            </a:fld>
            <a:endParaRPr lang="ko-KR" altLang="en-US"/>
          </a:p>
        </p:txBody>
      </p:sp>
      <p:sp>
        <p:nvSpPr>
          <p:cNvPr id="8" name="바닥글 개체 틀 7">
            <a:extLst>
              <a:ext uri="{FF2B5EF4-FFF2-40B4-BE49-F238E27FC236}">
                <a16:creationId xmlns:a16="http://schemas.microsoft.com/office/drawing/2014/main" id="{B95C60D0-E4B9-4564-BECD-5862FD723B0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5FC3D23C-0ABF-4F72-8C31-BF6CF011B6A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368418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76AAA6C-0EF4-4ABD-8584-D33871C8C484}"/>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A36D0AA5-E43C-41A4-9CA6-1E8FD7B23EB4}"/>
              </a:ext>
            </a:extLst>
          </p:cNvPr>
          <p:cNvSpPr>
            <a:spLocks noGrp="1"/>
          </p:cNvSpPr>
          <p:nvPr>
            <p:ph type="dt" sz="half" idx="10"/>
          </p:nvPr>
        </p:nvSpPr>
        <p:spPr/>
        <p:txBody>
          <a:bodyPr/>
          <a:lstStyle/>
          <a:p>
            <a:fld id="{0490DC03-551A-4995-8FF9-CBE0541BF8F8}" type="datetimeFigureOut">
              <a:rPr lang="ko-KR" altLang="en-US" smtClean="0"/>
              <a:t>2024-11-10</a:t>
            </a:fld>
            <a:endParaRPr lang="ko-KR" altLang="en-US"/>
          </a:p>
        </p:txBody>
      </p:sp>
      <p:sp>
        <p:nvSpPr>
          <p:cNvPr id="4" name="바닥글 개체 틀 3">
            <a:extLst>
              <a:ext uri="{FF2B5EF4-FFF2-40B4-BE49-F238E27FC236}">
                <a16:creationId xmlns:a16="http://schemas.microsoft.com/office/drawing/2014/main" id="{E6245BC4-4434-47AE-85C6-1D62E7A87E24}"/>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9AB4DF50-680A-4CE5-834E-E6E0DA0B287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5184983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9A7D1356-BCCC-4BB7-9E18-2B0C28A6C82F}"/>
              </a:ext>
            </a:extLst>
          </p:cNvPr>
          <p:cNvSpPr>
            <a:spLocks noGrp="1"/>
          </p:cNvSpPr>
          <p:nvPr>
            <p:ph type="dt" sz="half" idx="10"/>
          </p:nvPr>
        </p:nvSpPr>
        <p:spPr/>
        <p:txBody>
          <a:bodyPr/>
          <a:lstStyle/>
          <a:p>
            <a:fld id="{0490DC03-551A-4995-8FF9-CBE0541BF8F8}" type="datetimeFigureOut">
              <a:rPr lang="ko-KR" altLang="en-US" smtClean="0"/>
              <a:t>2024-11-10</a:t>
            </a:fld>
            <a:endParaRPr lang="ko-KR" altLang="en-US"/>
          </a:p>
        </p:txBody>
      </p:sp>
      <p:sp>
        <p:nvSpPr>
          <p:cNvPr id="3" name="바닥글 개체 틀 2">
            <a:extLst>
              <a:ext uri="{FF2B5EF4-FFF2-40B4-BE49-F238E27FC236}">
                <a16:creationId xmlns:a16="http://schemas.microsoft.com/office/drawing/2014/main" id="{09162AF9-B9CA-4BC9-8142-2BDA109D5E0F}"/>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806C8464-2652-444E-8290-B112C34F2E0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955125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33F4BEF-AA3F-4AD2-B3AE-2964CCC16C6E}"/>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417335BB-344D-43AE-B5EB-9FDF553C66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9ECFD596-5D86-467F-A08A-9864EA82DB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CC593B7F-D4D2-4030-A0E4-566562372CA9}"/>
              </a:ext>
            </a:extLst>
          </p:cNvPr>
          <p:cNvSpPr>
            <a:spLocks noGrp="1"/>
          </p:cNvSpPr>
          <p:nvPr>
            <p:ph type="dt" sz="half" idx="10"/>
          </p:nvPr>
        </p:nvSpPr>
        <p:spPr/>
        <p:txBody>
          <a:bodyPr/>
          <a:lstStyle/>
          <a:p>
            <a:fld id="{0490DC03-551A-4995-8FF9-CBE0541BF8F8}" type="datetimeFigureOut">
              <a:rPr lang="ko-KR" altLang="en-US" smtClean="0"/>
              <a:t>2024-11-10</a:t>
            </a:fld>
            <a:endParaRPr lang="ko-KR" altLang="en-US"/>
          </a:p>
        </p:txBody>
      </p:sp>
      <p:sp>
        <p:nvSpPr>
          <p:cNvPr id="6" name="바닥글 개체 틀 5">
            <a:extLst>
              <a:ext uri="{FF2B5EF4-FFF2-40B4-BE49-F238E27FC236}">
                <a16:creationId xmlns:a16="http://schemas.microsoft.com/office/drawing/2014/main" id="{DA6D4EA6-13FD-4652-8D40-1606A8B3D528}"/>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326DC96D-4AD8-4882-AE04-A11B797C0531}"/>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403884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5D9F5DC-94AA-4398-AFD4-B13BAAFF349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C116BCD3-E993-4301-8DC7-FEC2E65014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936C7FD7-465A-4055-AED1-A441D2D901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F79187A6-57EE-4DD0-93C6-8DF4BC0C340D}"/>
              </a:ext>
            </a:extLst>
          </p:cNvPr>
          <p:cNvSpPr>
            <a:spLocks noGrp="1"/>
          </p:cNvSpPr>
          <p:nvPr>
            <p:ph type="dt" sz="half" idx="10"/>
          </p:nvPr>
        </p:nvSpPr>
        <p:spPr/>
        <p:txBody>
          <a:bodyPr/>
          <a:lstStyle/>
          <a:p>
            <a:fld id="{0490DC03-551A-4995-8FF9-CBE0541BF8F8}" type="datetimeFigureOut">
              <a:rPr lang="ko-KR" altLang="en-US" smtClean="0"/>
              <a:t>2024-11-10</a:t>
            </a:fld>
            <a:endParaRPr lang="ko-KR" altLang="en-US"/>
          </a:p>
        </p:txBody>
      </p:sp>
      <p:sp>
        <p:nvSpPr>
          <p:cNvPr id="6" name="바닥글 개체 틀 5">
            <a:extLst>
              <a:ext uri="{FF2B5EF4-FFF2-40B4-BE49-F238E27FC236}">
                <a16:creationId xmlns:a16="http://schemas.microsoft.com/office/drawing/2014/main" id="{D6453AFC-4DFC-4003-B7C3-5267E5FEB379}"/>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4174E0A4-D0FD-4190-BE80-22F3C310BC3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57637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B59F1E-9C25-4EE0-943F-A64D81207EE4}"/>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1ECCAD0D-BD88-452E-B46C-F6D5E469D250}"/>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526B0E0-2EE4-490C-9765-9FEDBD376DD7}"/>
              </a:ext>
            </a:extLst>
          </p:cNvPr>
          <p:cNvSpPr>
            <a:spLocks noGrp="1"/>
          </p:cNvSpPr>
          <p:nvPr>
            <p:ph type="dt" sz="half" idx="10"/>
          </p:nvPr>
        </p:nvSpPr>
        <p:spPr/>
        <p:txBody>
          <a:bodyPr/>
          <a:lstStyle/>
          <a:p>
            <a:fld id="{0490DC03-551A-4995-8FF9-CBE0541BF8F8}" type="datetimeFigureOut">
              <a:rPr lang="ko-KR" altLang="en-US" smtClean="0"/>
              <a:t>2024-11-10</a:t>
            </a:fld>
            <a:endParaRPr lang="ko-KR" altLang="en-US"/>
          </a:p>
        </p:txBody>
      </p:sp>
      <p:sp>
        <p:nvSpPr>
          <p:cNvPr id="5" name="바닥글 개체 틀 4">
            <a:extLst>
              <a:ext uri="{FF2B5EF4-FFF2-40B4-BE49-F238E27FC236}">
                <a16:creationId xmlns:a16="http://schemas.microsoft.com/office/drawing/2014/main" id="{55BEE19E-3A58-4174-8437-922EC74A1C8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75838C-889B-43BB-87ED-179181542C35}"/>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2581291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B978B594-426C-4BBB-ACDD-3286FA6CD67D}"/>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F0DBAB7B-B481-4EEE-9B3B-F25E16556A00}"/>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BFB025EA-3AC7-4705-9E04-16F04B9D35AF}"/>
              </a:ext>
            </a:extLst>
          </p:cNvPr>
          <p:cNvSpPr>
            <a:spLocks noGrp="1"/>
          </p:cNvSpPr>
          <p:nvPr>
            <p:ph type="dt" sz="half" idx="10"/>
          </p:nvPr>
        </p:nvSpPr>
        <p:spPr/>
        <p:txBody>
          <a:bodyPr/>
          <a:lstStyle/>
          <a:p>
            <a:fld id="{0490DC03-551A-4995-8FF9-CBE0541BF8F8}" type="datetimeFigureOut">
              <a:rPr lang="ko-KR" altLang="en-US" smtClean="0"/>
              <a:t>2024-11-10</a:t>
            </a:fld>
            <a:endParaRPr lang="ko-KR" altLang="en-US"/>
          </a:p>
        </p:txBody>
      </p:sp>
      <p:sp>
        <p:nvSpPr>
          <p:cNvPr id="5" name="바닥글 개체 틀 4">
            <a:extLst>
              <a:ext uri="{FF2B5EF4-FFF2-40B4-BE49-F238E27FC236}">
                <a16:creationId xmlns:a16="http://schemas.microsoft.com/office/drawing/2014/main" id="{B4C161F6-946D-465E-8DF5-39FA9232EE03}"/>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5496F929-F30A-402D-9407-9E0447CA0293}"/>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17815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630F02D5-02EA-485A-A3C0-AC8E986986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60213A60-E247-4E1E-9514-D2D6988287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36F35A7D-588A-48A3-8708-A120361C10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CB0EE3-0E23-4BE6-B36A-1120829A5DD2}" type="datetimeFigureOut">
              <a:rPr lang="ko-KR" altLang="en-US" smtClean="0"/>
              <a:t>2024-11-10</a:t>
            </a:fld>
            <a:endParaRPr lang="ko-KR" altLang="en-US"/>
          </a:p>
        </p:txBody>
      </p:sp>
      <p:sp>
        <p:nvSpPr>
          <p:cNvPr id="5" name="바닥글 개체 틀 4">
            <a:extLst>
              <a:ext uri="{FF2B5EF4-FFF2-40B4-BE49-F238E27FC236}">
                <a16:creationId xmlns:a16="http://schemas.microsoft.com/office/drawing/2014/main" id="{3A4E2273-2C83-41EA-923D-8A72E137A5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C9CBA229-BAE8-4714-A890-9C3C57EC12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163242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C8B7458F-C3AD-43F7-82AA-64A38BA82E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4FD21282-8C9B-4A4D-B808-1D2B33DD43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F1E41817-1CCE-4D71-98EE-D1D78384CD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90DC03-551A-4995-8FF9-CBE0541BF8F8}" type="datetimeFigureOut">
              <a:rPr lang="ko-KR" altLang="en-US" smtClean="0"/>
              <a:t>2024-11-10</a:t>
            </a:fld>
            <a:endParaRPr lang="ko-KR" altLang="en-US"/>
          </a:p>
        </p:txBody>
      </p:sp>
      <p:sp>
        <p:nvSpPr>
          <p:cNvPr id="5" name="바닥글 개체 틀 4">
            <a:extLst>
              <a:ext uri="{FF2B5EF4-FFF2-40B4-BE49-F238E27FC236}">
                <a16:creationId xmlns:a16="http://schemas.microsoft.com/office/drawing/2014/main" id="{19DF62ED-6916-4D1B-BA31-9D16061BFC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E7718C79-23F1-4441-BC97-2E93F8BFEE8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14365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EA1E64D-A33D-43A8-AADE-7C3AEC3C9656}"/>
              </a:ext>
            </a:extLst>
          </p:cNvPr>
          <p:cNvSpPr>
            <a:spLocks noGrp="1"/>
          </p:cNvSpPr>
          <p:nvPr>
            <p:ph type="ctrTitle"/>
          </p:nvPr>
        </p:nvSpPr>
        <p:spPr>
          <a:xfrm>
            <a:off x="416121" y="1415648"/>
            <a:ext cx="11475308" cy="1213101"/>
          </a:xfrm>
        </p:spPr>
        <p:txBody>
          <a:bodyPr>
            <a:noAutofit/>
          </a:bodyPr>
          <a:lstStyle/>
          <a:p>
            <a:r>
              <a:rPr lang="en-US" altLang="zh-CN"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BUSINESS ADMINISTRATION</a:t>
            </a:r>
            <a:endParaRPr lang="ko-KR" altLang="en-US"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p:txBody>
      </p:sp>
      <p:sp>
        <p:nvSpPr>
          <p:cNvPr id="3" name="부제목 2">
            <a:extLst>
              <a:ext uri="{FF2B5EF4-FFF2-40B4-BE49-F238E27FC236}">
                <a16:creationId xmlns:a16="http://schemas.microsoft.com/office/drawing/2014/main" id="{8759A75E-E2F8-492C-9B0E-FC77F12C6DED}"/>
              </a:ext>
            </a:extLst>
          </p:cNvPr>
          <p:cNvSpPr>
            <a:spLocks noGrp="1"/>
          </p:cNvSpPr>
          <p:nvPr>
            <p:ph type="subTitle" idx="1"/>
          </p:nvPr>
        </p:nvSpPr>
        <p:spPr>
          <a:xfrm>
            <a:off x="2986421" y="4422807"/>
            <a:ext cx="5492562" cy="1514885"/>
          </a:xfrm>
        </p:spPr>
        <p:txBody>
          <a:bodyPr/>
          <a:lstStyle/>
          <a:p>
            <a:r>
              <a:rPr lang="en-US" altLang="ko-KR" dirty="0">
                <a:latin typeface="Times New Roman" panose="02020603050405020304" pitchFamily="18" charset="0"/>
                <a:cs typeface="Times New Roman" panose="02020603050405020304" pitchFamily="18" charset="0"/>
              </a:rPr>
              <a:t>KUMI UNIVERSITY </a:t>
            </a:r>
          </a:p>
          <a:p>
            <a:r>
              <a:rPr lang="en-US" altLang="ko-KR" dirty="0">
                <a:latin typeface="Times New Roman" panose="02020603050405020304" pitchFamily="18" charset="0"/>
                <a:cs typeface="Times New Roman" panose="02020603050405020304" pitchFamily="18" charset="0"/>
              </a:rPr>
              <a:t>LECTURER: MUGISHA PATRICK  </a:t>
            </a:r>
          </a:p>
        </p:txBody>
      </p:sp>
      <p:sp>
        <p:nvSpPr>
          <p:cNvPr id="5" name="부제목 2">
            <a:extLst>
              <a:ext uri="{FF2B5EF4-FFF2-40B4-BE49-F238E27FC236}">
                <a16:creationId xmlns:a16="http://schemas.microsoft.com/office/drawing/2014/main" id="{8759A75E-E2F8-492C-9B0E-FC77F12C6DED}"/>
              </a:ext>
            </a:extLst>
          </p:cNvPr>
          <p:cNvSpPr txBox="1">
            <a:spLocks/>
          </p:cNvSpPr>
          <p:nvPr/>
        </p:nvSpPr>
        <p:spPr>
          <a:xfrm>
            <a:off x="2036619" y="3265348"/>
            <a:ext cx="8030095" cy="849451"/>
          </a:xfrm>
          <a:prstGeom prst="rect">
            <a:avLst/>
          </a:prstGeom>
        </p:spPr>
        <p:txBody>
          <a:bodyPr vert="horz" lIns="91440" tIns="45720" rIns="91440" bIns="45720" rtlCol="0">
            <a:noAutofit/>
          </a:bodyPr>
          <a:lstStyle>
            <a:lvl1pPr marL="0" indent="0" algn="ctr" defTabSz="914400" rtl="0" eaLnBrk="1" latinLnBrk="1"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1"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1"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ltLang="ko-KR">
                <a:latin typeface="Times New Roman" panose="02020603050405020304" pitchFamily="18" charset="0"/>
                <a:cs typeface="Times New Roman" panose="02020603050405020304" pitchFamily="18" charset="0"/>
              </a:rPr>
              <a:t>WEEK ELEVEN </a:t>
            </a:r>
            <a:r>
              <a:rPr lang="en-US" altLang="ko-KR" dirty="0">
                <a:latin typeface="Times New Roman" panose="02020603050405020304" pitchFamily="18" charset="0"/>
                <a:cs typeface="Times New Roman" panose="02020603050405020304" pitchFamily="18" charset="0"/>
              </a:rPr>
              <a:t>– LEADERSHIP DEVELOPMENT IN ORGANIZATIONS</a:t>
            </a:r>
            <a:endParaRPr lang="ko-KR"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40127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Unit eleven objectives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altLang="ko-KR" sz="2000" dirty="0">
                <a:latin typeface="Times New Roman" panose="02020603050405020304" pitchFamily="18" charset="0"/>
                <a:cs typeface="Times New Roman" panose="02020603050405020304" pitchFamily="18" charset="0"/>
              </a:rPr>
              <a:t>At the end of this session, you will be able to: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Know what is leadership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Understand different Leadership Styles</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Explain decision making in organizations and its process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Explicate Emotional Intelligence and its relevance in organizations </a:t>
            </a:r>
          </a:p>
          <a:p>
            <a:pPr marL="0" indent="0">
              <a:buNone/>
            </a:pPr>
            <a:endParaRPr lang="en-US" altLang="ko-KR" sz="2000" dirty="0">
              <a:latin typeface="Arial" panose="020B0604020202020204" pitchFamily="34" charset="0"/>
              <a:cs typeface="Arial" panose="020B0604020202020204" pitchFamily="34" charset="0"/>
            </a:endParaRPr>
          </a:p>
          <a:p>
            <a:pPr marL="0" indent="0">
              <a:buNone/>
            </a:pPr>
            <a:endParaRPr lang="en-US" altLang="ko-KR" sz="2000" dirty="0">
              <a:latin typeface="Arial" panose="020B0604020202020204" pitchFamily="34" charset="0"/>
              <a:cs typeface="Arial" panose="020B060402020202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610142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a:latin typeface="Times New Roman" panose="02020603050405020304" pitchFamily="18" charset="0"/>
                <a:cs typeface="Times New Roman" panose="02020603050405020304" pitchFamily="18" charset="0"/>
              </a:rPr>
              <a:t>Definition of leadership</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Leadership is the process of influencing the activities of an organized group toward goal achievement as per Stogdill, R. M. (1950). Also Robbins, S. P., &amp; Judge, T. A. (2012) opined that Leadership is the ability to influence a group toward the achievement of a vision or set of goals, especially by inspiring and motivating followers.</a:t>
            </a: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4536380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err="1">
                <a:latin typeface="Times New Roman" panose="02020603050405020304" pitchFamily="18" charset="0"/>
                <a:cs typeface="Times New Roman" panose="02020603050405020304" pitchFamily="18" charset="0"/>
              </a:rPr>
              <a:t>Con’t</a:t>
            </a:r>
            <a:r>
              <a:rPr lang="en-US" altLang="ko-KR" sz="3600" b="1" dirty="0">
                <a:latin typeface="Times New Roman" panose="02020603050405020304" pitchFamily="18" charset="0"/>
                <a:cs typeface="Times New Roman" panose="02020603050405020304" pitchFamily="18" charset="0"/>
              </a:rPr>
              <a:t>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lvl="0" indent="0">
              <a:lnSpc>
                <a:spcPct val="150000"/>
              </a:lnSpc>
              <a:buNone/>
            </a:pPr>
            <a:r>
              <a:rPr lang="en-US" sz="2400" dirty="0">
                <a:latin typeface="Times New Roman" panose="02020603050405020304" pitchFamily="18" charset="0"/>
                <a:cs typeface="Times New Roman" panose="02020603050405020304" pitchFamily="18" charset="0"/>
              </a:rPr>
              <a:t>Heifetz, R., </a:t>
            </a:r>
            <a:r>
              <a:rPr lang="en-US" sz="2400" dirty="0" err="1">
                <a:latin typeface="Times New Roman" panose="02020603050405020304" pitchFamily="18" charset="0"/>
                <a:cs typeface="Times New Roman" panose="02020603050405020304" pitchFamily="18" charset="0"/>
              </a:rPr>
              <a:t>Grashow</a:t>
            </a:r>
            <a:r>
              <a:rPr lang="en-US" sz="2400" dirty="0">
                <a:latin typeface="Times New Roman" panose="02020603050405020304" pitchFamily="18" charset="0"/>
                <a:cs typeface="Times New Roman" panose="02020603050405020304" pitchFamily="18" charset="0"/>
              </a:rPr>
              <a:t>, A., &amp; </a:t>
            </a:r>
            <a:r>
              <a:rPr lang="en-US" sz="2400" dirty="0" err="1">
                <a:latin typeface="Times New Roman" panose="02020603050405020304" pitchFamily="18" charset="0"/>
                <a:cs typeface="Times New Roman" panose="02020603050405020304" pitchFamily="18" charset="0"/>
              </a:rPr>
              <a:t>Linsky</a:t>
            </a:r>
            <a:r>
              <a:rPr lang="en-US" sz="2400" dirty="0">
                <a:latin typeface="Times New Roman" panose="02020603050405020304" pitchFamily="18" charset="0"/>
                <a:cs typeface="Times New Roman" panose="02020603050405020304" pitchFamily="18" charset="0"/>
              </a:rPr>
              <a:t>, M. (2009) defined Leadership as the activity of mobilizing people to tackle tough problems and thrive. Additionally Greenleaf, R. K. (1977) stressed that Leadership is the capacity to put the needs of others first, emphasizing service to followers and focusing on their development and well-being.</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1440219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a:latin typeface="Times New Roman" panose="02020603050405020304" pitchFamily="18" charset="0"/>
                <a:cs typeface="Times New Roman" panose="02020603050405020304" pitchFamily="18" charset="0"/>
              </a:rPr>
              <a:t>Leadership styles</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a:bodyPr>
          <a:lstStyle/>
          <a:p>
            <a:pPr marL="0" lvl="0" indent="0">
              <a:lnSpc>
                <a:spcPct val="150000"/>
              </a:lnSpc>
              <a:buNone/>
            </a:pPr>
            <a:r>
              <a:rPr lang="en-US" sz="2400" b="1" dirty="0">
                <a:latin typeface="Times New Roman" panose="02020603050405020304" pitchFamily="18" charset="0"/>
                <a:cs typeface="Times New Roman" panose="02020603050405020304" pitchFamily="18" charset="0"/>
              </a:rPr>
              <a:t>Autocratic Leadership</a:t>
            </a:r>
            <a:r>
              <a:rPr lang="en-US" sz="2400" dirty="0">
                <a:latin typeface="Times New Roman" panose="02020603050405020304" pitchFamily="18" charset="0"/>
                <a:cs typeface="Times New Roman" panose="02020603050405020304" pitchFamily="18" charset="0"/>
              </a:rPr>
              <a:t>: Autocratic leaders make decisions independently, maintaining strict control over tasks and team direction. This style can be effective in situations that require quick decision-making or in highly regulated environments, but it may limit team input and creativity.</a:t>
            </a:r>
          </a:p>
          <a:p>
            <a:pPr lvl="1">
              <a:lnSpc>
                <a:spcPct val="150000"/>
              </a:lnSpc>
            </a:pPr>
            <a:r>
              <a:rPr lang="en-US" sz="2400" i="1" dirty="0">
                <a:latin typeface="Times New Roman" panose="02020603050405020304" pitchFamily="18" charset="0"/>
                <a:cs typeface="Times New Roman" panose="02020603050405020304" pitchFamily="18" charset="0"/>
              </a:rPr>
              <a:t>Advantages</a:t>
            </a:r>
            <a:r>
              <a:rPr lang="en-US" sz="2400" dirty="0">
                <a:latin typeface="Times New Roman" panose="02020603050405020304" pitchFamily="18" charset="0"/>
                <a:cs typeface="Times New Roman" panose="02020603050405020304" pitchFamily="18" charset="0"/>
              </a:rPr>
              <a:t>: Quick decision-making, clear direction, strong control over processes.</a:t>
            </a:r>
          </a:p>
          <a:p>
            <a:pPr lvl="1">
              <a:lnSpc>
                <a:spcPct val="150000"/>
              </a:lnSpc>
            </a:pPr>
            <a:r>
              <a:rPr lang="en-US" sz="2400" i="1" dirty="0">
                <a:latin typeface="Times New Roman" panose="02020603050405020304" pitchFamily="18" charset="0"/>
                <a:cs typeface="Times New Roman" panose="02020603050405020304" pitchFamily="18" charset="0"/>
              </a:rPr>
              <a:t>Disadvantages</a:t>
            </a:r>
            <a:r>
              <a:rPr lang="en-US" sz="2400" dirty="0">
                <a:latin typeface="Times New Roman" panose="02020603050405020304" pitchFamily="18" charset="0"/>
                <a:cs typeface="Times New Roman" panose="02020603050405020304" pitchFamily="18" charset="0"/>
              </a:rPr>
              <a:t>: Low team morale, limited creativity, high turnover if employees feel undervalued.</a:t>
            </a:r>
          </a:p>
          <a:p>
            <a:pPr marL="0" lvl="0" indent="0">
              <a:lnSpc>
                <a:spcPct val="150000"/>
              </a:lnSpc>
              <a:buNone/>
            </a:pPr>
            <a:endParaRPr lang="en-US"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9883745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err="1">
                <a:latin typeface="Times New Roman" panose="02020603050405020304" pitchFamily="18" charset="0"/>
                <a:cs typeface="Times New Roman" panose="02020603050405020304" pitchFamily="18" charset="0"/>
              </a:rPr>
              <a:t>Con’t</a:t>
            </a:r>
            <a:r>
              <a:rPr lang="en-US" altLang="ko-KR" sz="3600" b="1" dirty="0">
                <a:latin typeface="Times New Roman" panose="02020603050405020304" pitchFamily="18" charset="0"/>
                <a:cs typeface="Times New Roman" panose="02020603050405020304" pitchFamily="18" charset="0"/>
              </a:rPr>
              <a:t>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a:bodyPr>
          <a:lstStyle/>
          <a:p>
            <a:pPr marL="0" lvl="0" indent="0">
              <a:lnSpc>
                <a:spcPct val="150000"/>
              </a:lnSpc>
              <a:buNone/>
            </a:pPr>
            <a:r>
              <a:rPr lang="en-US" sz="2400" b="1" dirty="0">
                <a:latin typeface="Times New Roman" panose="02020603050405020304" pitchFamily="18" charset="0"/>
                <a:cs typeface="Times New Roman" panose="02020603050405020304" pitchFamily="18" charset="0"/>
              </a:rPr>
              <a:t>Democratic Leadership</a:t>
            </a:r>
            <a:r>
              <a:rPr lang="en-US" sz="2400" dirty="0">
                <a:latin typeface="Times New Roman" panose="02020603050405020304" pitchFamily="18" charset="0"/>
                <a:cs typeface="Times New Roman" panose="02020603050405020304" pitchFamily="18" charset="0"/>
              </a:rPr>
              <a:t>: Also known as participative leadership, this style involves leaders who encourage team input on decisions, promoting collaboration and shared responsibility. While it can increase team engagement and satisfaction, it may slow down the decision-making process.</a:t>
            </a:r>
          </a:p>
          <a:p>
            <a:pPr lvl="1">
              <a:lnSpc>
                <a:spcPct val="150000"/>
              </a:lnSpc>
            </a:pPr>
            <a:r>
              <a:rPr lang="en-US" sz="2400" i="1" dirty="0">
                <a:latin typeface="Times New Roman" panose="02020603050405020304" pitchFamily="18" charset="0"/>
                <a:cs typeface="Times New Roman" panose="02020603050405020304" pitchFamily="18" charset="0"/>
              </a:rPr>
              <a:t>Advantages</a:t>
            </a:r>
            <a:r>
              <a:rPr lang="en-US" sz="2400" dirty="0">
                <a:latin typeface="Times New Roman" panose="02020603050405020304" pitchFamily="18" charset="0"/>
                <a:cs typeface="Times New Roman" panose="02020603050405020304" pitchFamily="18" charset="0"/>
              </a:rPr>
              <a:t>: High team morale, encourages creativity, stronger commitment to decisions.</a:t>
            </a:r>
          </a:p>
          <a:p>
            <a:pPr lvl="1">
              <a:lnSpc>
                <a:spcPct val="150000"/>
              </a:lnSpc>
            </a:pPr>
            <a:r>
              <a:rPr lang="en-US" sz="2400" i="1" dirty="0">
                <a:latin typeface="Times New Roman" panose="02020603050405020304" pitchFamily="18" charset="0"/>
                <a:cs typeface="Times New Roman" panose="02020603050405020304" pitchFamily="18" charset="0"/>
              </a:rPr>
              <a:t>Disadvantages</a:t>
            </a:r>
            <a:r>
              <a:rPr lang="en-US" sz="2400" dirty="0">
                <a:latin typeface="Times New Roman" panose="02020603050405020304" pitchFamily="18" charset="0"/>
                <a:cs typeface="Times New Roman" panose="02020603050405020304" pitchFamily="18" charset="0"/>
              </a:rPr>
              <a:t>: Slower decision-making, potential for conflict in diverse teams, risk of unclear responsibility.</a:t>
            </a:r>
          </a:p>
          <a:p>
            <a:pPr lvl="0">
              <a:lnSpc>
                <a:spcPct val="150000"/>
              </a:lnSpc>
            </a:pPr>
            <a:endParaRPr lang="en-US"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2091926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err="1">
                <a:latin typeface="Times New Roman" panose="02020603050405020304" pitchFamily="18" charset="0"/>
                <a:cs typeface="Times New Roman" panose="02020603050405020304" pitchFamily="18" charset="0"/>
              </a:rPr>
              <a:t>Con’t</a:t>
            </a:r>
            <a:r>
              <a:rPr lang="en-US" altLang="ko-KR" sz="3600" b="1" dirty="0">
                <a:latin typeface="Times New Roman" panose="02020603050405020304" pitchFamily="18" charset="0"/>
                <a:cs typeface="Times New Roman" panose="02020603050405020304" pitchFamily="18" charset="0"/>
              </a:rPr>
              <a:t>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a:bodyPr>
          <a:lstStyle/>
          <a:p>
            <a:pPr marL="0" lvl="0" indent="0">
              <a:lnSpc>
                <a:spcPct val="150000"/>
              </a:lnSpc>
              <a:buNone/>
            </a:pPr>
            <a:r>
              <a:rPr lang="en-US" sz="2400" b="1" dirty="0">
                <a:latin typeface="Times New Roman" panose="02020603050405020304" pitchFamily="18" charset="0"/>
                <a:cs typeface="Times New Roman" panose="02020603050405020304" pitchFamily="18" charset="0"/>
              </a:rPr>
              <a:t>Transformational Leadership</a:t>
            </a:r>
            <a:r>
              <a:rPr lang="en-US" sz="2400" dirty="0">
                <a:latin typeface="Times New Roman" panose="02020603050405020304" pitchFamily="18" charset="0"/>
                <a:cs typeface="Times New Roman" panose="02020603050405020304" pitchFamily="18" charset="0"/>
              </a:rPr>
              <a:t>: Transformational leaders inspire and motivate followers by setting a vision and encouraging innovation and growth. They focus on the development of their team members, creating an environment that promotes change and aligns individual goals with organizational goals.</a:t>
            </a:r>
          </a:p>
          <a:p>
            <a:pPr lvl="1">
              <a:lnSpc>
                <a:spcPct val="150000"/>
              </a:lnSpc>
            </a:pPr>
            <a:r>
              <a:rPr lang="en-US" sz="2400" i="1" dirty="0">
                <a:latin typeface="Times New Roman" panose="02020603050405020304" pitchFamily="18" charset="0"/>
                <a:cs typeface="Times New Roman" panose="02020603050405020304" pitchFamily="18" charset="0"/>
              </a:rPr>
              <a:t>Advantages</a:t>
            </a:r>
            <a:r>
              <a:rPr lang="en-US" sz="2400" dirty="0">
                <a:latin typeface="Times New Roman" panose="02020603050405020304" pitchFamily="18" charset="0"/>
                <a:cs typeface="Times New Roman" panose="02020603050405020304" pitchFamily="18" charset="0"/>
              </a:rPr>
              <a:t>: High team engagement, encourages innovation, promotes growth.</a:t>
            </a:r>
          </a:p>
          <a:p>
            <a:pPr lvl="1">
              <a:lnSpc>
                <a:spcPct val="150000"/>
              </a:lnSpc>
            </a:pPr>
            <a:r>
              <a:rPr lang="en-US" sz="2400" i="1" dirty="0">
                <a:latin typeface="Times New Roman" panose="02020603050405020304" pitchFamily="18" charset="0"/>
                <a:cs typeface="Times New Roman" panose="02020603050405020304" pitchFamily="18" charset="0"/>
              </a:rPr>
              <a:t>Disadvantages</a:t>
            </a:r>
            <a:r>
              <a:rPr lang="en-US" sz="2400" dirty="0">
                <a:latin typeface="Times New Roman" panose="02020603050405020304" pitchFamily="18" charset="0"/>
                <a:cs typeface="Times New Roman" panose="02020603050405020304" pitchFamily="18" charset="0"/>
              </a:rPr>
              <a:t>: Can lead to burnout, needs high emotional intelligence, may be impractical for routine tasks.</a:t>
            </a:r>
          </a:p>
          <a:p>
            <a:pPr lvl="0">
              <a:lnSpc>
                <a:spcPct val="150000"/>
              </a:lnSpc>
            </a:pPr>
            <a:endParaRPr lang="en-US"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2918027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err="1">
                <a:latin typeface="Times New Roman" panose="02020603050405020304" pitchFamily="18" charset="0"/>
                <a:cs typeface="Times New Roman" panose="02020603050405020304" pitchFamily="18" charset="0"/>
              </a:rPr>
              <a:t>Con’t</a:t>
            </a:r>
            <a:r>
              <a:rPr lang="en-US" altLang="ko-KR" sz="3600" b="1" dirty="0">
                <a:latin typeface="Times New Roman" panose="02020603050405020304" pitchFamily="18" charset="0"/>
                <a:cs typeface="Times New Roman" panose="02020603050405020304" pitchFamily="18" charset="0"/>
              </a:rPr>
              <a:t>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lvl="0" indent="0">
              <a:lnSpc>
                <a:spcPct val="150000"/>
              </a:lnSpc>
              <a:buNone/>
            </a:pPr>
            <a:r>
              <a:rPr lang="en-US" sz="2400" b="1" dirty="0">
                <a:latin typeface="Times New Roman" panose="02020603050405020304" pitchFamily="18" charset="0"/>
                <a:cs typeface="Times New Roman" panose="02020603050405020304" pitchFamily="18" charset="0"/>
              </a:rPr>
              <a:t>Transactional Leadership</a:t>
            </a:r>
            <a:r>
              <a:rPr lang="en-US" sz="2400" dirty="0">
                <a:latin typeface="Times New Roman" panose="02020603050405020304" pitchFamily="18" charset="0"/>
                <a:cs typeface="Times New Roman" panose="02020603050405020304" pitchFamily="18" charset="0"/>
              </a:rPr>
              <a:t>: This style is based on a system of rewards and punishments to achieve compliance and performance. Transactional leaders are often effective in structured, routine environments, though the focus on rewards may limit intrinsic motivation and creativity.</a:t>
            </a:r>
          </a:p>
          <a:p>
            <a:pPr lvl="1">
              <a:lnSpc>
                <a:spcPct val="150000"/>
              </a:lnSpc>
            </a:pPr>
            <a:r>
              <a:rPr lang="en-US" sz="2400" i="1" dirty="0">
                <a:latin typeface="Times New Roman" panose="02020603050405020304" pitchFamily="18" charset="0"/>
                <a:cs typeface="Times New Roman" panose="02020603050405020304" pitchFamily="18" charset="0"/>
              </a:rPr>
              <a:t>Advantages</a:t>
            </a:r>
            <a:r>
              <a:rPr lang="en-US" sz="2400" dirty="0">
                <a:latin typeface="Times New Roman" panose="02020603050405020304" pitchFamily="18" charset="0"/>
                <a:cs typeface="Times New Roman" panose="02020603050405020304" pitchFamily="18" charset="0"/>
              </a:rPr>
              <a:t>: Clear structure, strong focus on achieving goals, effective in stable environments.</a:t>
            </a:r>
          </a:p>
          <a:p>
            <a:pPr lvl="1">
              <a:lnSpc>
                <a:spcPct val="150000"/>
              </a:lnSpc>
            </a:pPr>
            <a:r>
              <a:rPr lang="en-US" sz="2400" i="1" dirty="0">
                <a:latin typeface="Times New Roman" panose="02020603050405020304" pitchFamily="18" charset="0"/>
                <a:cs typeface="Times New Roman" panose="02020603050405020304" pitchFamily="18" charset="0"/>
              </a:rPr>
              <a:t>Disadvantages</a:t>
            </a:r>
            <a:r>
              <a:rPr lang="en-US" sz="2400" dirty="0">
                <a:latin typeface="Times New Roman" panose="02020603050405020304" pitchFamily="18" charset="0"/>
                <a:cs typeface="Times New Roman" panose="02020603050405020304" pitchFamily="18" charset="0"/>
              </a:rPr>
              <a:t>: Limited creativity, reliance on rewards may reduce intrinsic motivation, can feel impersonal.</a:t>
            </a:r>
          </a:p>
          <a:p>
            <a:pPr lvl="0">
              <a:lnSpc>
                <a:spcPct val="150000"/>
              </a:lnSpc>
            </a:pPr>
            <a:endParaRPr lang="en-US"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8336983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err="1">
                <a:latin typeface="Times New Roman" panose="02020603050405020304" pitchFamily="18" charset="0"/>
                <a:cs typeface="Times New Roman" panose="02020603050405020304" pitchFamily="18" charset="0"/>
              </a:rPr>
              <a:t>Con’t</a:t>
            </a:r>
            <a:r>
              <a:rPr lang="en-US" altLang="ko-KR" sz="3600" b="1" dirty="0">
                <a:latin typeface="Times New Roman" panose="02020603050405020304" pitchFamily="18" charset="0"/>
                <a:cs typeface="Times New Roman" panose="02020603050405020304" pitchFamily="18" charset="0"/>
              </a:rPr>
              <a:t>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10000"/>
          </a:bodyPr>
          <a:lstStyle/>
          <a:p>
            <a:pPr marL="0" lvl="0" indent="0">
              <a:lnSpc>
                <a:spcPct val="150000"/>
              </a:lnSpc>
              <a:buNone/>
            </a:pPr>
            <a:r>
              <a:rPr lang="en-US" sz="2400" b="1" dirty="0">
                <a:latin typeface="Times New Roman" panose="02020603050405020304" pitchFamily="18" charset="0"/>
                <a:cs typeface="Times New Roman" panose="02020603050405020304" pitchFamily="18" charset="0"/>
              </a:rPr>
              <a:t>Servant Leadership</a:t>
            </a:r>
            <a:r>
              <a:rPr lang="en-US" sz="2400" dirty="0">
                <a:latin typeface="Times New Roman" panose="02020603050405020304" pitchFamily="18" charset="0"/>
                <a:cs typeface="Times New Roman" panose="02020603050405020304" pitchFamily="18" charset="0"/>
              </a:rPr>
              <a:t>: Servant leaders prioritize the needs and well-being of their followers, fostering a supportive environment and empowering individuals to reach their potential. This style enhances team morale and loyalty, though it may not be as effective in situations where fast decision-making is critical.</a:t>
            </a:r>
          </a:p>
          <a:p>
            <a:pPr lvl="1">
              <a:lnSpc>
                <a:spcPct val="150000"/>
              </a:lnSpc>
            </a:pPr>
            <a:r>
              <a:rPr lang="en-US" sz="2400" i="1" dirty="0">
                <a:latin typeface="Times New Roman" panose="02020603050405020304" pitchFamily="18" charset="0"/>
                <a:cs typeface="Times New Roman" panose="02020603050405020304" pitchFamily="18" charset="0"/>
              </a:rPr>
              <a:t>Advantages</a:t>
            </a:r>
            <a:r>
              <a:rPr lang="en-US" sz="2400" dirty="0">
                <a:latin typeface="Times New Roman" panose="02020603050405020304" pitchFamily="18" charset="0"/>
                <a:cs typeface="Times New Roman" panose="02020603050405020304" pitchFamily="18" charset="0"/>
              </a:rPr>
              <a:t>: Builds loyalty, boosts morale, fosters a supportive environment.</a:t>
            </a:r>
          </a:p>
          <a:p>
            <a:pPr lvl="1">
              <a:lnSpc>
                <a:spcPct val="150000"/>
              </a:lnSpc>
            </a:pPr>
            <a:r>
              <a:rPr lang="en-US" sz="2400" i="1" dirty="0">
                <a:latin typeface="Times New Roman" panose="02020603050405020304" pitchFamily="18" charset="0"/>
                <a:cs typeface="Times New Roman" panose="02020603050405020304" pitchFamily="18" charset="0"/>
              </a:rPr>
              <a:t>Disadvantages</a:t>
            </a:r>
            <a:r>
              <a:rPr lang="en-US" sz="2400" dirty="0">
                <a:latin typeface="Times New Roman" panose="02020603050405020304" pitchFamily="18" charset="0"/>
                <a:cs typeface="Times New Roman" panose="02020603050405020304" pitchFamily="18" charset="0"/>
              </a:rPr>
              <a:t>: Time-consuming, may lack authority in emergencies, can blur boundaries with team.</a:t>
            </a:r>
          </a:p>
          <a:p>
            <a:pPr lvl="0">
              <a:lnSpc>
                <a:spcPct val="150000"/>
              </a:lnSpc>
            </a:pPr>
            <a:endParaRPr lang="en-US"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4220277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err="1">
                <a:latin typeface="Times New Roman" panose="02020603050405020304" pitchFamily="18" charset="0"/>
                <a:cs typeface="Times New Roman" panose="02020603050405020304" pitchFamily="18" charset="0"/>
              </a:rPr>
              <a:t>Con’t</a:t>
            </a:r>
            <a:r>
              <a:rPr lang="en-US" altLang="ko-KR" sz="3600" b="1" dirty="0">
                <a:latin typeface="Times New Roman" panose="02020603050405020304" pitchFamily="18" charset="0"/>
                <a:cs typeface="Times New Roman" panose="02020603050405020304" pitchFamily="18" charset="0"/>
              </a:rPr>
              <a:t>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a:bodyPr>
          <a:lstStyle/>
          <a:p>
            <a:pPr marL="0" lvl="0" indent="0">
              <a:lnSpc>
                <a:spcPct val="150000"/>
              </a:lnSpc>
              <a:buNone/>
            </a:pPr>
            <a:r>
              <a:rPr lang="en-US" sz="2400" b="1" dirty="0">
                <a:latin typeface="Times New Roman" panose="02020603050405020304" pitchFamily="18" charset="0"/>
                <a:cs typeface="Times New Roman" panose="02020603050405020304" pitchFamily="18" charset="0"/>
              </a:rPr>
              <a:t>Laissez-faire Leadership</a:t>
            </a:r>
            <a:r>
              <a:rPr lang="en-US" sz="2400" dirty="0">
                <a:latin typeface="Times New Roman" panose="02020603050405020304" pitchFamily="18" charset="0"/>
                <a:cs typeface="Times New Roman" panose="02020603050405020304" pitchFamily="18" charset="0"/>
              </a:rPr>
              <a:t>: In this hands-off style, leaders provide minimal direction, allowing team members to make decisions independently. This approach can foster creativity and autonomy, but it requires a highly skilled and motivated team to avoid a lack of structure and accountability.</a:t>
            </a:r>
          </a:p>
          <a:p>
            <a:pPr lvl="1">
              <a:lnSpc>
                <a:spcPct val="150000"/>
              </a:lnSpc>
            </a:pPr>
            <a:r>
              <a:rPr lang="en-US" sz="2400" i="1" dirty="0">
                <a:latin typeface="Times New Roman" panose="02020603050405020304" pitchFamily="18" charset="0"/>
                <a:cs typeface="Times New Roman" panose="02020603050405020304" pitchFamily="18" charset="0"/>
              </a:rPr>
              <a:t>Advantages</a:t>
            </a:r>
            <a:r>
              <a:rPr lang="en-US" sz="2400" dirty="0">
                <a:latin typeface="Times New Roman" panose="02020603050405020304" pitchFamily="18" charset="0"/>
                <a:cs typeface="Times New Roman" panose="02020603050405020304" pitchFamily="18" charset="0"/>
              </a:rPr>
              <a:t>: Encourages autonomy, fosters creativity, boosts motivation for skilled teams.</a:t>
            </a:r>
          </a:p>
          <a:p>
            <a:pPr lvl="1">
              <a:lnSpc>
                <a:spcPct val="150000"/>
              </a:lnSpc>
            </a:pPr>
            <a:r>
              <a:rPr lang="en-US" sz="2400" i="1" dirty="0">
                <a:latin typeface="Times New Roman" panose="02020603050405020304" pitchFamily="18" charset="0"/>
                <a:cs typeface="Times New Roman" panose="02020603050405020304" pitchFamily="18" charset="0"/>
              </a:rPr>
              <a:t>Disadvantages</a:t>
            </a:r>
            <a:r>
              <a:rPr lang="en-US" sz="2400" dirty="0">
                <a:latin typeface="Times New Roman" panose="02020603050405020304" pitchFamily="18" charset="0"/>
                <a:cs typeface="Times New Roman" panose="02020603050405020304" pitchFamily="18" charset="0"/>
              </a:rPr>
              <a:t>: Can lead to lack of direction, lower accountability, may be ineffective with inexperienced teams.</a:t>
            </a:r>
          </a:p>
          <a:p>
            <a:pPr lvl="0">
              <a:lnSpc>
                <a:spcPct val="150000"/>
              </a:lnSpc>
            </a:pPr>
            <a:endParaRPr lang="en-US"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0281217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err="1">
                <a:latin typeface="Times New Roman" panose="02020603050405020304" pitchFamily="18" charset="0"/>
                <a:cs typeface="Times New Roman" panose="02020603050405020304" pitchFamily="18" charset="0"/>
              </a:rPr>
              <a:t>Con’t</a:t>
            </a:r>
            <a:r>
              <a:rPr lang="en-US" altLang="ko-KR" sz="3600" b="1" dirty="0">
                <a:latin typeface="Times New Roman" panose="02020603050405020304" pitchFamily="18" charset="0"/>
                <a:cs typeface="Times New Roman" panose="02020603050405020304" pitchFamily="18" charset="0"/>
              </a:rPr>
              <a:t>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a:bodyPr>
          <a:lstStyle/>
          <a:p>
            <a:pPr marL="0" lvl="0" indent="0">
              <a:lnSpc>
                <a:spcPct val="150000"/>
              </a:lnSpc>
              <a:buNone/>
            </a:pPr>
            <a:r>
              <a:rPr lang="en-US" sz="2400" b="1" dirty="0">
                <a:latin typeface="Times New Roman" panose="02020603050405020304" pitchFamily="18" charset="0"/>
                <a:cs typeface="Times New Roman" panose="02020603050405020304" pitchFamily="18" charset="0"/>
              </a:rPr>
              <a:t>Situational Leadership</a:t>
            </a:r>
            <a:r>
              <a:rPr lang="en-US" sz="2400" dirty="0">
                <a:latin typeface="Times New Roman" panose="02020603050405020304" pitchFamily="18" charset="0"/>
                <a:cs typeface="Times New Roman" panose="02020603050405020304" pitchFamily="18" charset="0"/>
              </a:rPr>
              <a:t>: Situational leaders adapt their style to meet the needs of different team members and the demands of the situation. They may shift between supportive, directive, or hands-off approaches depending on circumstances, making this a flexible and highly adaptive style.</a:t>
            </a:r>
          </a:p>
          <a:p>
            <a:pPr lvl="1">
              <a:lnSpc>
                <a:spcPct val="150000"/>
              </a:lnSpc>
            </a:pPr>
            <a:r>
              <a:rPr lang="en-US" sz="2400" i="1" dirty="0">
                <a:latin typeface="Times New Roman" panose="02020603050405020304" pitchFamily="18" charset="0"/>
                <a:cs typeface="Times New Roman" panose="02020603050405020304" pitchFamily="18" charset="0"/>
              </a:rPr>
              <a:t>Advantages</a:t>
            </a:r>
            <a:r>
              <a:rPr lang="en-US" sz="2400" dirty="0">
                <a:latin typeface="Times New Roman" panose="02020603050405020304" pitchFamily="18" charset="0"/>
                <a:cs typeface="Times New Roman" panose="02020603050405020304" pitchFamily="18" charset="0"/>
              </a:rPr>
              <a:t>: Highly flexible, responsive to changing needs, supports team development.</a:t>
            </a:r>
          </a:p>
          <a:p>
            <a:pPr lvl="1">
              <a:lnSpc>
                <a:spcPct val="150000"/>
              </a:lnSpc>
            </a:pPr>
            <a:r>
              <a:rPr lang="en-US" sz="2400" i="1" dirty="0">
                <a:latin typeface="Times New Roman" panose="02020603050405020304" pitchFamily="18" charset="0"/>
                <a:cs typeface="Times New Roman" panose="02020603050405020304" pitchFamily="18" charset="0"/>
              </a:rPr>
              <a:t>Disadvantages</a:t>
            </a:r>
            <a:r>
              <a:rPr lang="en-US" sz="2400" dirty="0">
                <a:latin typeface="Times New Roman" panose="02020603050405020304" pitchFamily="18" charset="0"/>
                <a:cs typeface="Times New Roman" panose="02020603050405020304" pitchFamily="18" charset="0"/>
              </a:rPr>
              <a:t>: Requires strong judgment, can create inconsistency, may confuse team members without clarity.</a:t>
            </a:r>
          </a:p>
          <a:p>
            <a:pPr lvl="0">
              <a:lnSpc>
                <a:spcPct val="150000"/>
              </a:lnSpc>
            </a:pPr>
            <a:endParaRPr lang="en-US"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3333913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a:latin typeface="Times New Roman" panose="02020603050405020304" pitchFamily="18" charset="0"/>
                <a:cs typeface="Times New Roman" panose="02020603050405020304" pitchFamily="18" charset="0"/>
              </a:rPr>
              <a:t>Decision making in business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Decision-making in business is the process of choosing a course of action from multiple alternatives to achieve specific goals. It involves gathering relevant information, analyzing options, and assessing potential outcomes, risks, and impacts on various aspects of the business. Decision-making is essential for effective management and often occurs at all levels of a company from strategic decisions by top executives to operational choices by managers and team members.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9869005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a:latin typeface="Times New Roman" panose="02020603050405020304" pitchFamily="18" charset="0"/>
                <a:cs typeface="Times New Roman" panose="02020603050405020304" pitchFamily="18" charset="0"/>
              </a:rPr>
              <a:t>Key aspects of decision-making in business</a:t>
            </a:r>
            <a:endParaRPr lang="en-US"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Types of Decisions</a:t>
            </a:r>
            <a:r>
              <a:rPr lang="en-US" sz="2400" dirty="0">
                <a:latin typeface="Times New Roman" panose="02020603050405020304" pitchFamily="18" charset="0"/>
                <a:cs typeface="Times New Roman" panose="02020603050405020304" pitchFamily="18" charset="0"/>
              </a:rPr>
              <a:t>: Decisions can be strategic (long-term direction and policies), tactical (medium-term actions to implement strategies), or operational (day-to-day tasks).</a:t>
            </a:r>
          </a:p>
          <a:p>
            <a:pPr lvl="0">
              <a:lnSpc>
                <a:spcPct val="150000"/>
              </a:lnSpc>
            </a:pPr>
            <a:r>
              <a:rPr lang="en-US" sz="2400" b="1" dirty="0">
                <a:latin typeface="Times New Roman" panose="02020603050405020304" pitchFamily="18" charset="0"/>
                <a:cs typeface="Times New Roman" panose="02020603050405020304" pitchFamily="18" charset="0"/>
              </a:rPr>
              <a:t>Decision-Making Models</a:t>
            </a:r>
            <a:r>
              <a:rPr lang="en-US" sz="2400" dirty="0">
                <a:latin typeface="Times New Roman" panose="02020603050405020304" pitchFamily="18" charset="0"/>
                <a:cs typeface="Times New Roman" panose="02020603050405020304" pitchFamily="18" charset="0"/>
              </a:rPr>
              <a:t>: Common approaches include rational decision-making (using systematic analysis), intuitive decision-making (based on experience and gut feelings), and collaborative decision-making (involving team input and consensus-building).</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8738981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err="1">
                <a:latin typeface="Times New Roman" panose="02020603050405020304" pitchFamily="18" charset="0"/>
                <a:cs typeface="Times New Roman" panose="02020603050405020304" pitchFamily="18" charset="0"/>
              </a:rPr>
              <a:t>Con’t</a:t>
            </a:r>
            <a:endParaRPr lang="en-US"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000" b="1" dirty="0">
                <a:latin typeface="Times New Roman" panose="02020603050405020304" pitchFamily="18" charset="0"/>
                <a:cs typeface="Times New Roman" panose="02020603050405020304" pitchFamily="18" charset="0"/>
              </a:rPr>
              <a:t>Factors Influencing Decisions</a:t>
            </a:r>
            <a:r>
              <a:rPr lang="en-US" sz="2000" dirty="0">
                <a:latin typeface="Times New Roman" panose="02020603050405020304" pitchFamily="18" charset="0"/>
                <a:cs typeface="Times New Roman" panose="02020603050405020304" pitchFamily="18" charset="0"/>
              </a:rPr>
              <a:t>: Decisions are affected by external factors like market trends, regulations, and competitor actions, as well as internal factors such as company resources, culture, and values.</a:t>
            </a:r>
          </a:p>
          <a:p>
            <a:pPr lvl="0">
              <a:lnSpc>
                <a:spcPct val="150000"/>
              </a:lnSpc>
            </a:pPr>
            <a:r>
              <a:rPr lang="en-US" sz="2000" b="1" dirty="0">
                <a:latin typeface="Times New Roman" panose="02020603050405020304" pitchFamily="18" charset="0"/>
                <a:cs typeface="Times New Roman" panose="02020603050405020304" pitchFamily="18" charset="0"/>
              </a:rPr>
              <a:t>Tools and Techniques</a:t>
            </a:r>
            <a:r>
              <a:rPr lang="en-US" sz="2000" dirty="0">
                <a:latin typeface="Times New Roman" panose="02020603050405020304" pitchFamily="18" charset="0"/>
                <a:cs typeface="Times New Roman" panose="02020603050405020304" pitchFamily="18" charset="0"/>
              </a:rPr>
              <a:t>: Decision-making tools like SWOT analysis, cost-benefit analysis, and decision trees help businesses assess options objectively and forecast potential outcomes.</a:t>
            </a:r>
          </a:p>
          <a:p>
            <a:pPr>
              <a:lnSpc>
                <a:spcPct val="150000"/>
              </a:lnSpc>
            </a:pPr>
            <a:r>
              <a:rPr lang="en-US" sz="2000" b="1" dirty="0">
                <a:latin typeface="Times New Roman" panose="02020603050405020304" pitchFamily="18" charset="0"/>
                <a:cs typeface="Times New Roman" panose="02020603050405020304" pitchFamily="18" charset="0"/>
              </a:rPr>
              <a:t>Risk and Uncertainty</a:t>
            </a:r>
            <a:r>
              <a:rPr lang="en-US" sz="2000" dirty="0">
                <a:latin typeface="Times New Roman" panose="02020603050405020304" pitchFamily="18" charset="0"/>
                <a:cs typeface="Times New Roman" panose="02020603050405020304" pitchFamily="18" charset="0"/>
              </a:rPr>
              <a:t>: Business decisions often involve risk, as outcomes are not always predictable. Risk management strategies, such as scenario planning and contingency planning, help mitigate uncertainties.</a:t>
            </a:r>
          </a:p>
          <a:p>
            <a:pPr lvl="0">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653329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a:latin typeface="Times New Roman" panose="02020603050405020304" pitchFamily="18" charset="0"/>
                <a:cs typeface="Times New Roman" panose="02020603050405020304" pitchFamily="18" charset="0"/>
              </a:rPr>
              <a:t>Decision making process </a:t>
            </a:r>
            <a:endParaRPr lang="en-US"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Identify the Problem or Opportunity</a:t>
            </a:r>
            <a:r>
              <a:rPr lang="en-US" sz="2400" dirty="0">
                <a:latin typeface="Times New Roman" panose="02020603050405020304" pitchFamily="18" charset="0"/>
                <a:cs typeface="Times New Roman" panose="02020603050405020304" pitchFamily="18" charset="0"/>
              </a:rPr>
              <a:t>: Clearly define the issue or opportunity that requires a decision. Understanding the problem’s scope and impact is essential to guide the decision-making process.</a:t>
            </a:r>
          </a:p>
          <a:p>
            <a:pPr lvl="0">
              <a:lnSpc>
                <a:spcPct val="150000"/>
              </a:lnSpc>
            </a:pPr>
            <a:r>
              <a:rPr lang="en-US" sz="2400" b="1" dirty="0">
                <a:latin typeface="Times New Roman" panose="02020603050405020304" pitchFamily="18" charset="0"/>
                <a:cs typeface="Times New Roman" panose="02020603050405020304" pitchFamily="18" charset="0"/>
              </a:rPr>
              <a:t>Gather Information</a:t>
            </a:r>
            <a:r>
              <a:rPr lang="en-US" sz="2400" dirty="0">
                <a:latin typeface="Times New Roman" panose="02020603050405020304" pitchFamily="18" charset="0"/>
                <a:cs typeface="Times New Roman" panose="02020603050405020304" pitchFamily="18" charset="0"/>
              </a:rPr>
              <a:t>: Collect relevant data and information from internal and external sources to better understand the situation. This may involve market research, financial analysis, and consultations with stakeholders.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6591125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err="1">
                <a:latin typeface="Times New Roman" panose="02020603050405020304" pitchFamily="18" charset="0"/>
                <a:cs typeface="Times New Roman" panose="02020603050405020304" pitchFamily="18" charset="0"/>
              </a:rPr>
              <a:t>Con’t</a:t>
            </a:r>
            <a:r>
              <a:rPr lang="en-US" b="1"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Identify Alternatives</a:t>
            </a:r>
            <a:r>
              <a:rPr lang="en-US" sz="2400" dirty="0">
                <a:latin typeface="Times New Roman" panose="02020603050405020304" pitchFamily="18" charset="0"/>
                <a:cs typeface="Times New Roman" panose="02020603050405020304" pitchFamily="18" charset="0"/>
              </a:rPr>
              <a:t>: Brainstorm and list possible solutions or courses of action. This step involves considering various options to ensure a wide range of potential choices.</a:t>
            </a:r>
          </a:p>
          <a:p>
            <a:pPr lvl="0">
              <a:lnSpc>
                <a:spcPct val="150000"/>
              </a:lnSpc>
            </a:pPr>
            <a:r>
              <a:rPr lang="en-US" sz="2400" b="1" dirty="0">
                <a:latin typeface="Times New Roman" panose="02020603050405020304" pitchFamily="18" charset="0"/>
                <a:cs typeface="Times New Roman" panose="02020603050405020304" pitchFamily="18" charset="0"/>
              </a:rPr>
              <a:t>Evaluate Alternatives</a:t>
            </a:r>
            <a:r>
              <a:rPr lang="en-US" sz="2400" dirty="0">
                <a:latin typeface="Times New Roman" panose="02020603050405020304" pitchFamily="18" charset="0"/>
                <a:cs typeface="Times New Roman" panose="02020603050405020304" pitchFamily="18" charset="0"/>
              </a:rPr>
              <a:t>: Assess each alternative based on criteria such as costs, benefits, feasibility, and alignment with business goals. Tools like SWOT analysis, cost-benefit analysis, or decision matrices can be helpful in comparing options.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7830015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err="1">
                <a:latin typeface="Times New Roman" panose="02020603050405020304" pitchFamily="18" charset="0"/>
                <a:cs typeface="Times New Roman" panose="02020603050405020304" pitchFamily="18" charset="0"/>
              </a:rPr>
              <a:t>Con’t</a:t>
            </a:r>
            <a:r>
              <a:rPr lang="en-US" b="1"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Choose the Best Alternative</a:t>
            </a:r>
            <a:r>
              <a:rPr lang="en-US" sz="2400" dirty="0">
                <a:latin typeface="Times New Roman" panose="02020603050405020304" pitchFamily="18" charset="0"/>
                <a:cs typeface="Times New Roman" panose="02020603050405020304" pitchFamily="18" charset="0"/>
              </a:rPr>
              <a:t>: Select the option that best solves the problem or takes advantage of the opportunity, based on analysis and alignment with business objectives.</a:t>
            </a:r>
          </a:p>
          <a:p>
            <a:pPr lvl="0">
              <a:lnSpc>
                <a:spcPct val="150000"/>
              </a:lnSpc>
            </a:pPr>
            <a:r>
              <a:rPr lang="en-US" sz="2400" b="1" dirty="0">
                <a:latin typeface="Times New Roman" panose="02020603050405020304" pitchFamily="18" charset="0"/>
                <a:cs typeface="Times New Roman" panose="02020603050405020304" pitchFamily="18" charset="0"/>
              </a:rPr>
              <a:t>Implement the Decision</a:t>
            </a:r>
            <a:r>
              <a:rPr lang="en-US" sz="2400" dirty="0">
                <a:latin typeface="Times New Roman" panose="02020603050405020304" pitchFamily="18" charset="0"/>
                <a:cs typeface="Times New Roman" panose="02020603050405020304" pitchFamily="18" charset="0"/>
              </a:rPr>
              <a:t>: Put the chosen alternative into action by developing a detailed plan. This may include assigning roles, setting timelines, and allocating resources to ensure effective execution.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8530848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err="1">
                <a:latin typeface="Times New Roman" panose="02020603050405020304" pitchFamily="18" charset="0"/>
                <a:cs typeface="Times New Roman" panose="02020603050405020304" pitchFamily="18" charset="0"/>
              </a:rPr>
              <a:t>Con’t</a:t>
            </a:r>
            <a:r>
              <a:rPr lang="en-US" b="1"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Monitor and Evaluate</a:t>
            </a:r>
            <a:r>
              <a:rPr lang="en-US" sz="2400" dirty="0">
                <a:latin typeface="Times New Roman" panose="02020603050405020304" pitchFamily="18" charset="0"/>
                <a:cs typeface="Times New Roman" panose="02020603050405020304" pitchFamily="18" charset="0"/>
              </a:rPr>
              <a:t>: After implementation, track progress and evaluate the outcomes. Monitoring allows the business to make adjustments if needed and learn from the experience for future decisions.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7705094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a:latin typeface="Times New Roman" panose="02020603050405020304" pitchFamily="18" charset="0"/>
                <a:cs typeface="Times New Roman" panose="02020603050405020304" pitchFamily="18" charset="0"/>
              </a:rPr>
              <a:t>Importance of decision making </a:t>
            </a:r>
            <a:endParaRPr lang="en-US"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buNone/>
            </a:pPr>
            <a:r>
              <a:rPr lang="en-US" sz="2400" dirty="0">
                <a:latin typeface="Times New Roman" panose="02020603050405020304" pitchFamily="18" charset="0"/>
                <a:cs typeface="Times New Roman" panose="02020603050405020304" pitchFamily="18" charset="0"/>
              </a:rPr>
              <a:t>Decision-making is crucial in business as it directly impacts a company’s success, growth, and sustainability. Effective decision-making allows businesses to navigate challenges, capitalize on opportunities, and create competitive advantages. </a:t>
            </a:r>
          </a:p>
          <a:p>
            <a:pPr lvl="0"/>
            <a:r>
              <a:rPr lang="en-US" sz="2400" b="1" dirty="0">
                <a:latin typeface="Times New Roman" panose="02020603050405020304" pitchFamily="18" charset="0"/>
                <a:cs typeface="Times New Roman" panose="02020603050405020304" pitchFamily="18" charset="0"/>
              </a:rPr>
              <a:t>Drives Strategic Direction</a:t>
            </a:r>
            <a:r>
              <a:rPr lang="en-US" sz="2400" dirty="0">
                <a:latin typeface="Times New Roman" panose="02020603050405020304" pitchFamily="18" charset="0"/>
                <a:cs typeface="Times New Roman" panose="02020603050405020304" pitchFamily="18" charset="0"/>
              </a:rPr>
              <a:t>: Decisions determine the long-term direction of a company, setting its vision, mission, and goals. Strategic decisions about new markets, product launches, or mergers can shape the company’s future and influence its competitive position.</a:t>
            </a:r>
          </a:p>
          <a:p>
            <a:pPr lvl="0"/>
            <a:r>
              <a:rPr lang="en-US" sz="2400" b="1" dirty="0">
                <a:latin typeface="Times New Roman" panose="02020603050405020304" pitchFamily="18" charset="0"/>
                <a:cs typeface="Times New Roman" panose="02020603050405020304" pitchFamily="18" charset="0"/>
              </a:rPr>
              <a:t>Enhances Resource Allocation</a:t>
            </a:r>
            <a:r>
              <a:rPr lang="en-US" sz="2400" dirty="0">
                <a:latin typeface="Times New Roman" panose="02020603050405020304" pitchFamily="18" charset="0"/>
                <a:cs typeface="Times New Roman" panose="02020603050405020304" pitchFamily="18" charset="0"/>
              </a:rPr>
              <a:t>: Businesses have limited resources, including time, capital, and talent. Effective decision-making ensures that these resources are allocated wisely, optimizing investments in high-impact projects and minimizing waste on less valuable initiatives.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919731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err="1">
                <a:latin typeface="Times New Roman" panose="02020603050405020304" pitchFamily="18" charset="0"/>
                <a:cs typeface="Times New Roman" panose="02020603050405020304" pitchFamily="18" charset="0"/>
              </a:rPr>
              <a:t>Con’t</a:t>
            </a:r>
            <a:endParaRPr lang="en-US"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a:bodyPr>
          <a:lstStyle/>
          <a:p>
            <a:pPr lvl="0">
              <a:lnSpc>
                <a:spcPct val="150000"/>
              </a:lnSpc>
            </a:pPr>
            <a:r>
              <a:rPr lang="en-US" sz="2400" b="1" dirty="0">
                <a:latin typeface="Times New Roman" panose="02020603050405020304" pitchFamily="18" charset="0"/>
                <a:cs typeface="Times New Roman" panose="02020603050405020304" pitchFamily="18" charset="0"/>
              </a:rPr>
              <a:t>Fosters Adaptability and Resilience</a:t>
            </a:r>
            <a:r>
              <a:rPr lang="en-US" sz="2400" dirty="0">
                <a:latin typeface="Times New Roman" panose="02020603050405020304" pitchFamily="18" charset="0"/>
                <a:cs typeface="Times New Roman" panose="02020603050405020304" pitchFamily="18" charset="0"/>
              </a:rPr>
              <a:t>: Decision-making helps businesses respond to changing market conditions, customer demands, and external challenges. Agile decision-making allows companies to pivot, innovate, and adapt to emerging trends, ensuring long-term resilience.</a:t>
            </a:r>
          </a:p>
          <a:p>
            <a:pPr lvl="0">
              <a:lnSpc>
                <a:spcPct val="150000"/>
              </a:lnSpc>
            </a:pPr>
            <a:r>
              <a:rPr lang="en-US" sz="2400" b="1" dirty="0">
                <a:latin typeface="Times New Roman" panose="02020603050405020304" pitchFamily="18" charset="0"/>
                <a:cs typeface="Times New Roman" panose="02020603050405020304" pitchFamily="18" charset="0"/>
              </a:rPr>
              <a:t>Improves Operational Efficiency</a:t>
            </a:r>
            <a:r>
              <a:rPr lang="en-US" sz="2400" dirty="0">
                <a:latin typeface="Times New Roman" panose="02020603050405020304" pitchFamily="18" charset="0"/>
                <a:cs typeface="Times New Roman" panose="02020603050405020304" pitchFamily="18" charset="0"/>
              </a:rPr>
              <a:t>: Decisions regarding processes, workflow improvements, and technology use directly impact operational efficiency. Effective decisions streamline operations, reduce costs, and improve productivity, contributing to overall profitability.</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4207653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err="1">
                <a:latin typeface="Times New Roman" panose="02020603050405020304" pitchFamily="18" charset="0"/>
                <a:cs typeface="Times New Roman" panose="02020603050405020304" pitchFamily="18" charset="0"/>
              </a:rPr>
              <a:t>Con’t</a:t>
            </a:r>
            <a:r>
              <a:rPr lang="en-US" b="1"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a:bodyPr>
          <a:lstStyle/>
          <a:p>
            <a:pPr lvl="0">
              <a:lnSpc>
                <a:spcPct val="150000"/>
              </a:lnSpc>
            </a:pPr>
            <a:r>
              <a:rPr lang="en-US" sz="2400" b="1" dirty="0">
                <a:latin typeface="Times New Roman" panose="02020603050405020304" pitchFamily="18" charset="0"/>
                <a:cs typeface="Times New Roman" panose="02020603050405020304" pitchFamily="18" charset="0"/>
              </a:rPr>
              <a:t>Risk Management</a:t>
            </a:r>
            <a:r>
              <a:rPr lang="en-US" sz="2400" dirty="0">
                <a:latin typeface="Times New Roman" panose="02020603050405020304" pitchFamily="18" charset="0"/>
                <a:cs typeface="Times New Roman" panose="02020603050405020304" pitchFamily="18" charset="0"/>
              </a:rPr>
              <a:t>: Good decision-making involves assessing and mitigating risks, helping businesses avoid costly mistakes. By identifying potential threats and preparing responses, companies can protect themselves against losses and ensure smoother operations.</a:t>
            </a:r>
          </a:p>
          <a:p>
            <a:pPr lvl="0">
              <a:lnSpc>
                <a:spcPct val="150000"/>
              </a:lnSpc>
            </a:pPr>
            <a:r>
              <a:rPr lang="en-US" sz="2400" b="1" dirty="0">
                <a:latin typeface="Times New Roman" panose="02020603050405020304" pitchFamily="18" charset="0"/>
                <a:cs typeface="Times New Roman" panose="02020603050405020304" pitchFamily="18" charset="0"/>
              </a:rPr>
              <a:t>Enhances Employee Engagement and Morale</a:t>
            </a:r>
            <a:r>
              <a:rPr lang="en-US" sz="2400" dirty="0">
                <a:latin typeface="Times New Roman" panose="02020603050405020304" pitchFamily="18" charset="0"/>
                <a:cs typeface="Times New Roman" panose="02020603050405020304" pitchFamily="18" charset="0"/>
              </a:rPr>
              <a:t>: Inclusive and transparent decision-making can boost team morale and employee engagement. When employees are involved or kept informed in the decision process, they feel valued and more motivated, fostering a positive work culture.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6632920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err="1">
                <a:latin typeface="Times New Roman" panose="02020603050405020304" pitchFamily="18" charset="0"/>
                <a:cs typeface="Times New Roman" panose="02020603050405020304" pitchFamily="18" charset="0"/>
              </a:rPr>
              <a:t>Con’t</a:t>
            </a:r>
            <a:r>
              <a:rPr lang="en-US" b="1"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Improves Customer Satisfaction</a:t>
            </a:r>
            <a:r>
              <a:rPr lang="en-US" sz="2400" dirty="0">
                <a:latin typeface="Times New Roman" panose="02020603050405020304" pitchFamily="18" charset="0"/>
                <a:cs typeface="Times New Roman" panose="02020603050405020304" pitchFamily="18" charset="0"/>
              </a:rPr>
              <a:t>: Decisions regarding product quality, service delivery, and customer relations influence customer satisfaction and loyalty. Effective decisions that prioritize customer needs and expectations can enhance a company’s reputation and retain a loyal customer base.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6527827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a:latin typeface="Times New Roman" panose="02020603050405020304" pitchFamily="18" charset="0"/>
                <a:cs typeface="Times New Roman" panose="02020603050405020304" pitchFamily="18" charset="0"/>
              </a:rPr>
              <a:t>Emotional intelligence </a:t>
            </a:r>
            <a:endParaRPr lang="en-US"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Emotional intelligence (EI) in business refers to the ability of individuals to recognize, understand, manage, and effectively use emotions in themselves and others to enhance decision-making, communication, and collaboration. EI is a vital skill for leaders, managers, and employees because it fosters a positive work environment, strengthens relationships, and boosts productivity. </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9336081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a:latin typeface="Times New Roman" panose="02020603050405020304" pitchFamily="18" charset="0"/>
                <a:cs typeface="Times New Roman" panose="02020603050405020304" pitchFamily="18" charset="0"/>
              </a:rPr>
              <a:t>Components of emotional intelligence </a:t>
            </a:r>
            <a:endParaRPr lang="en-US"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Self-Awareness</a:t>
            </a:r>
            <a:r>
              <a:rPr lang="en-US" sz="2400" dirty="0">
                <a:latin typeface="Times New Roman" panose="02020603050405020304" pitchFamily="18" charset="0"/>
                <a:cs typeface="Times New Roman" panose="02020603050405020304" pitchFamily="18" charset="0"/>
              </a:rPr>
              <a:t>: Understanding one’s own emotions, strengths, and weaknesses. Self-aware individuals can assess how their emotions impact their thoughts and actions, which helps in making balanced decisions and maintaining composure under stress.</a:t>
            </a:r>
          </a:p>
          <a:p>
            <a:pPr lvl="0">
              <a:lnSpc>
                <a:spcPct val="150000"/>
              </a:lnSpc>
            </a:pPr>
            <a:r>
              <a:rPr lang="en-US" sz="2400" b="1" dirty="0">
                <a:latin typeface="Times New Roman" panose="02020603050405020304" pitchFamily="18" charset="0"/>
                <a:cs typeface="Times New Roman" panose="02020603050405020304" pitchFamily="18" charset="0"/>
              </a:rPr>
              <a:t>Self-Regulation</a:t>
            </a:r>
            <a:r>
              <a:rPr lang="en-US" sz="2400" dirty="0">
                <a:latin typeface="Times New Roman" panose="02020603050405020304" pitchFamily="18" charset="0"/>
                <a:cs typeface="Times New Roman" panose="02020603050405020304" pitchFamily="18" charset="0"/>
              </a:rPr>
              <a:t>: Managing and controlling one’s emotions to adapt to changing situations. This skill allows individuals to stay calm and make rational decisions, especially in high-stress situations or when facing challenges.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0215527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err="1">
                <a:latin typeface="Times New Roman" panose="02020603050405020304" pitchFamily="18" charset="0"/>
                <a:cs typeface="Times New Roman" panose="02020603050405020304" pitchFamily="18" charset="0"/>
              </a:rPr>
              <a:t>Con’t</a:t>
            </a:r>
            <a:r>
              <a:rPr lang="en-US" b="1"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Motivation</a:t>
            </a:r>
            <a:r>
              <a:rPr lang="en-US" sz="2400" dirty="0">
                <a:latin typeface="Times New Roman" panose="02020603050405020304" pitchFamily="18" charset="0"/>
                <a:cs typeface="Times New Roman" panose="02020603050405020304" pitchFamily="18" charset="0"/>
              </a:rPr>
              <a:t>: Harnessing emotions to stay focused, set goals, and persevere through obstacles. Motivated employees are typically more resilient and proactive, driving personal and organizational success.</a:t>
            </a:r>
          </a:p>
          <a:p>
            <a:pPr lvl="0">
              <a:lnSpc>
                <a:spcPct val="150000"/>
              </a:lnSpc>
            </a:pPr>
            <a:r>
              <a:rPr lang="en-US" sz="2400" b="1" dirty="0">
                <a:latin typeface="Times New Roman" panose="02020603050405020304" pitchFamily="18" charset="0"/>
                <a:cs typeface="Times New Roman" panose="02020603050405020304" pitchFamily="18" charset="0"/>
              </a:rPr>
              <a:t>Empathy</a:t>
            </a:r>
            <a:r>
              <a:rPr lang="en-US" sz="2400" dirty="0">
                <a:latin typeface="Times New Roman" panose="02020603050405020304" pitchFamily="18" charset="0"/>
                <a:cs typeface="Times New Roman" panose="02020603050405020304" pitchFamily="18" charset="0"/>
              </a:rPr>
              <a:t>: Understanding and sharing the feelings of others. Empathy enables managers and team members to connect with one another, anticipate needs, and respond supportively, improving team cohesion and communication.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3781872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err="1">
                <a:latin typeface="Times New Roman" panose="02020603050405020304" pitchFamily="18" charset="0"/>
                <a:cs typeface="Times New Roman" panose="02020603050405020304" pitchFamily="18" charset="0"/>
              </a:rPr>
              <a:t>Con’t</a:t>
            </a:r>
            <a:r>
              <a:rPr lang="en-US" b="1"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Social Skills</a:t>
            </a:r>
            <a:r>
              <a:rPr lang="en-US" sz="2400" dirty="0">
                <a:latin typeface="Times New Roman" panose="02020603050405020304" pitchFamily="18" charset="0"/>
                <a:cs typeface="Times New Roman" panose="02020603050405020304" pitchFamily="18" charset="0"/>
              </a:rPr>
              <a:t>: Building and maintaining healthy relationships, managing conflicts, and leading with influence. Strong social skills enhance collaboration, foster trust, and improve interpersonal relationships, contributing to a more productive and harmonious workplace.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3376722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a:latin typeface="Times New Roman" panose="02020603050405020304" pitchFamily="18" charset="0"/>
                <a:cs typeface="Times New Roman" panose="02020603050405020304" pitchFamily="18" charset="0"/>
              </a:rPr>
              <a:t>Importance of emotional intelligence </a:t>
            </a:r>
            <a:endParaRPr lang="en-US"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20000"/>
          </a:bodyPr>
          <a:lstStyle/>
          <a:p>
            <a:pPr lvl="0">
              <a:lnSpc>
                <a:spcPct val="150000"/>
              </a:lnSpc>
            </a:pPr>
            <a:r>
              <a:rPr lang="en-US" sz="2400" b="1" dirty="0">
                <a:latin typeface="Times New Roman" panose="02020603050405020304" pitchFamily="18" charset="0"/>
                <a:cs typeface="Times New Roman" panose="02020603050405020304" pitchFamily="18" charset="0"/>
              </a:rPr>
              <a:t>Improves Leadership Effectiveness</a:t>
            </a:r>
            <a:r>
              <a:rPr lang="en-US" sz="2400" dirty="0">
                <a:latin typeface="Times New Roman" panose="02020603050405020304" pitchFamily="18" charset="0"/>
                <a:cs typeface="Times New Roman" panose="02020603050405020304" pitchFamily="18" charset="0"/>
              </a:rPr>
              <a:t>: Managers with high EI are more effective leaders because they can understand their own emotions and recognize how these affect others. This self-awareness allows them to make balanced decisions, communicate openly, and inspire trust and loyalty among employees.</a:t>
            </a:r>
          </a:p>
          <a:p>
            <a:pPr lvl="0">
              <a:lnSpc>
                <a:spcPct val="150000"/>
              </a:lnSpc>
            </a:pPr>
            <a:r>
              <a:rPr lang="en-US" sz="2400" b="1" dirty="0">
                <a:latin typeface="Times New Roman" panose="02020603050405020304" pitchFamily="18" charset="0"/>
                <a:cs typeface="Times New Roman" panose="02020603050405020304" pitchFamily="18" charset="0"/>
              </a:rPr>
              <a:t>Enhances Team Collaboration and Communication</a:t>
            </a:r>
            <a:r>
              <a:rPr lang="en-US" sz="2400" dirty="0">
                <a:latin typeface="Times New Roman" panose="02020603050405020304" pitchFamily="18" charset="0"/>
                <a:cs typeface="Times New Roman" panose="02020603050405020304" pitchFamily="18" charset="0"/>
              </a:rPr>
              <a:t>: EI helps managers foster a collaborative environment where employees feel comfortable sharing ideas and feedback. Managers who empathize with their teams create open lines of communication, reducing misunderstandings and boosting team morale.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0612302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err="1">
                <a:latin typeface="Times New Roman" panose="02020603050405020304" pitchFamily="18" charset="0"/>
                <a:cs typeface="Times New Roman" panose="02020603050405020304" pitchFamily="18" charset="0"/>
              </a:rPr>
              <a:t>Con’t</a:t>
            </a:r>
            <a:r>
              <a:rPr lang="en-US" b="1"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10000"/>
          </a:bodyPr>
          <a:lstStyle/>
          <a:p>
            <a:pPr lvl="0">
              <a:lnSpc>
                <a:spcPct val="150000"/>
              </a:lnSpc>
            </a:pPr>
            <a:r>
              <a:rPr lang="en-US" sz="2400" b="1" dirty="0">
                <a:latin typeface="Times New Roman" panose="02020603050405020304" pitchFamily="18" charset="0"/>
                <a:cs typeface="Times New Roman" panose="02020603050405020304" pitchFamily="18" charset="0"/>
              </a:rPr>
              <a:t>Increases Employee Motivation and Retention</a:t>
            </a:r>
            <a:r>
              <a:rPr lang="en-US" sz="2400" dirty="0">
                <a:latin typeface="Times New Roman" panose="02020603050405020304" pitchFamily="18" charset="0"/>
                <a:cs typeface="Times New Roman" panose="02020603050405020304" pitchFamily="18" charset="0"/>
              </a:rPr>
              <a:t>: Managers with strong EI can identify and support individual employee needs, making employees feel valued and motivated. This leads to higher job satisfaction and reduced turnover, as employees are more likely to stay with a company where they feel supported and understood.</a:t>
            </a:r>
          </a:p>
          <a:p>
            <a:pPr lvl="0">
              <a:lnSpc>
                <a:spcPct val="150000"/>
              </a:lnSpc>
            </a:pPr>
            <a:r>
              <a:rPr lang="en-US" sz="2400" b="1" dirty="0">
                <a:latin typeface="Times New Roman" panose="02020603050405020304" pitchFamily="18" charset="0"/>
                <a:cs typeface="Times New Roman" panose="02020603050405020304" pitchFamily="18" charset="0"/>
              </a:rPr>
              <a:t>Improves Conflict Resolution</a:t>
            </a:r>
            <a:r>
              <a:rPr lang="en-US" sz="2400" dirty="0">
                <a:latin typeface="Times New Roman" panose="02020603050405020304" pitchFamily="18" charset="0"/>
                <a:cs typeface="Times New Roman" panose="02020603050405020304" pitchFamily="18" charset="0"/>
              </a:rPr>
              <a:t>: EI equips managers with the skills to handle conflicts constructively by understanding different perspectives and managing emotions calmly. This approach prevents conflicts from escalating, promoting a more harmonious and productive work environment.</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1029046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err="1">
                <a:latin typeface="Times New Roman" panose="02020603050405020304" pitchFamily="18" charset="0"/>
                <a:cs typeface="Times New Roman" panose="02020603050405020304" pitchFamily="18" charset="0"/>
              </a:rPr>
              <a:t>Con’t</a:t>
            </a:r>
            <a:r>
              <a:rPr lang="en-US" b="1"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10000"/>
          </a:bodyPr>
          <a:lstStyle/>
          <a:p>
            <a:pPr lvl="0">
              <a:lnSpc>
                <a:spcPct val="150000"/>
              </a:lnSpc>
            </a:pPr>
            <a:r>
              <a:rPr lang="en-US" sz="2400" b="1" dirty="0">
                <a:latin typeface="Times New Roman" panose="02020603050405020304" pitchFamily="18" charset="0"/>
                <a:cs typeface="Times New Roman" panose="02020603050405020304" pitchFamily="18" charset="0"/>
              </a:rPr>
              <a:t>Strengthens Customer Relations</a:t>
            </a:r>
            <a:r>
              <a:rPr lang="en-US" sz="2400" dirty="0">
                <a:latin typeface="Times New Roman" panose="02020603050405020304" pitchFamily="18" charset="0"/>
                <a:cs typeface="Times New Roman" panose="02020603050405020304" pitchFamily="18" charset="0"/>
              </a:rPr>
              <a:t>: Emotionally intelligent managers are better at understanding and addressing customer needs. By modeling empathy and active listening, they can build customer trust and loyalty, enhancing the company’s reputation and customer satisfaction.</a:t>
            </a:r>
          </a:p>
          <a:p>
            <a:pPr lvl="0">
              <a:lnSpc>
                <a:spcPct val="150000"/>
              </a:lnSpc>
            </a:pPr>
            <a:r>
              <a:rPr lang="en-US" sz="2400" b="1" dirty="0">
                <a:latin typeface="Times New Roman" panose="02020603050405020304" pitchFamily="18" charset="0"/>
                <a:cs typeface="Times New Roman" panose="02020603050405020304" pitchFamily="18" charset="0"/>
              </a:rPr>
              <a:t>Boosts Adaptability and Resilience</a:t>
            </a:r>
            <a:r>
              <a:rPr lang="en-US" sz="2400" dirty="0">
                <a:latin typeface="Times New Roman" panose="02020603050405020304" pitchFamily="18" charset="0"/>
                <a:cs typeface="Times New Roman" panose="02020603050405020304" pitchFamily="18" charset="0"/>
              </a:rPr>
              <a:t>: Managers with high EI are better equipped to handle stress and change, maintaining a positive attitude and steady focus. This adaptability helps teams stay resilient in the face of challenges and navigate change more effectively, which is essential in today’s fast-paced business environment.</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0523755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a:latin typeface="Times New Roman" panose="02020603050405020304" pitchFamily="18" charset="0"/>
                <a:cs typeface="Times New Roman" panose="02020603050405020304" pitchFamily="18" charset="0"/>
              </a:rPr>
              <a:t>References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Stogdill, R. M. (1950). </a:t>
            </a:r>
            <a:r>
              <a:rPr lang="en-US" sz="2000" i="1" dirty="0">
                <a:latin typeface="Times New Roman" panose="02020603050405020304" pitchFamily="18" charset="0"/>
                <a:cs typeface="Times New Roman" panose="02020603050405020304" pitchFamily="18" charset="0"/>
              </a:rPr>
              <a:t>Leadership, membership, and organization.</a:t>
            </a:r>
            <a:r>
              <a:rPr lang="en-US" sz="2000" dirty="0">
                <a:latin typeface="Times New Roman" panose="02020603050405020304" pitchFamily="18" charset="0"/>
                <a:cs typeface="Times New Roman" panose="02020603050405020304" pitchFamily="18" charset="0"/>
              </a:rPr>
              <a:t> Psychological Bulletin, 47(1), 1-14.</a:t>
            </a:r>
          </a:p>
          <a:p>
            <a:pPr>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Robbins, S. P., &amp; Judge, T. A. (2012). </a:t>
            </a:r>
            <a:r>
              <a:rPr lang="en-US" sz="2000" i="1" dirty="0">
                <a:latin typeface="Times New Roman" panose="02020603050405020304" pitchFamily="18" charset="0"/>
                <a:cs typeface="Times New Roman" panose="02020603050405020304" pitchFamily="18" charset="0"/>
              </a:rPr>
              <a:t>Organizational Behavior</a:t>
            </a:r>
            <a:r>
              <a:rPr lang="en-US" sz="2000" dirty="0">
                <a:latin typeface="Times New Roman" panose="02020603050405020304" pitchFamily="18" charset="0"/>
                <a:cs typeface="Times New Roman" panose="02020603050405020304" pitchFamily="18" charset="0"/>
              </a:rPr>
              <a:t> (15th ed.). Pearson.</a:t>
            </a:r>
          </a:p>
          <a:p>
            <a:pPr>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Heifetz, R., </a:t>
            </a:r>
            <a:r>
              <a:rPr lang="en-US" sz="2000" dirty="0" err="1">
                <a:latin typeface="Times New Roman" panose="02020603050405020304" pitchFamily="18" charset="0"/>
                <a:cs typeface="Times New Roman" panose="02020603050405020304" pitchFamily="18" charset="0"/>
              </a:rPr>
              <a:t>Grashow</a:t>
            </a:r>
            <a:r>
              <a:rPr lang="en-US" sz="2000" dirty="0">
                <a:latin typeface="Times New Roman" panose="02020603050405020304" pitchFamily="18" charset="0"/>
                <a:cs typeface="Times New Roman" panose="02020603050405020304" pitchFamily="18" charset="0"/>
              </a:rPr>
              <a:t>, A., &amp; </a:t>
            </a:r>
            <a:r>
              <a:rPr lang="en-US" sz="2000" dirty="0" err="1">
                <a:latin typeface="Times New Roman" panose="02020603050405020304" pitchFamily="18" charset="0"/>
                <a:cs typeface="Times New Roman" panose="02020603050405020304" pitchFamily="18" charset="0"/>
              </a:rPr>
              <a:t>Linsky</a:t>
            </a:r>
            <a:r>
              <a:rPr lang="en-US" sz="2000" dirty="0">
                <a:latin typeface="Times New Roman" panose="02020603050405020304" pitchFamily="18" charset="0"/>
                <a:cs typeface="Times New Roman" panose="02020603050405020304" pitchFamily="18" charset="0"/>
              </a:rPr>
              <a:t>, M. (2009). </a:t>
            </a:r>
            <a:r>
              <a:rPr lang="en-US" sz="2000" i="1" dirty="0">
                <a:latin typeface="Times New Roman" panose="02020603050405020304" pitchFamily="18" charset="0"/>
                <a:cs typeface="Times New Roman" panose="02020603050405020304" pitchFamily="18" charset="0"/>
              </a:rPr>
              <a:t>The Practice of Adaptive Leadership: Tools and Tactics for Changing Your Organization and the World.</a:t>
            </a:r>
            <a:r>
              <a:rPr lang="en-US" sz="2000" dirty="0">
                <a:latin typeface="Times New Roman" panose="02020603050405020304" pitchFamily="18" charset="0"/>
                <a:cs typeface="Times New Roman" panose="02020603050405020304" pitchFamily="18" charset="0"/>
              </a:rPr>
              <a:t> Harvard Business Press.</a:t>
            </a:r>
          </a:p>
          <a:p>
            <a:pPr>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Greenleaf, R. K. (1977). </a:t>
            </a:r>
            <a:r>
              <a:rPr lang="en-US" sz="2000" i="1" dirty="0">
                <a:latin typeface="Times New Roman" panose="02020603050405020304" pitchFamily="18" charset="0"/>
                <a:cs typeface="Times New Roman" panose="02020603050405020304" pitchFamily="18" charset="0"/>
              </a:rPr>
              <a:t>Servant Leadership: A Journey into the Nature of Legitimate Power and Greatness.</a:t>
            </a:r>
            <a:r>
              <a:rPr lang="en-US" sz="2000" dirty="0">
                <a:latin typeface="Times New Roman" panose="02020603050405020304" pitchFamily="18" charset="0"/>
                <a:cs typeface="Times New Roman" panose="02020603050405020304" pitchFamily="18" charset="0"/>
              </a:rPr>
              <a:t> Paulist Press.</a:t>
            </a:r>
          </a:p>
          <a:p>
            <a:pPr>
              <a:lnSpc>
                <a:spcPct val="150000"/>
              </a:lnSpc>
              <a:buFont typeface="Wingdings" panose="05000000000000000000" pitchFamily="2" charset="2"/>
              <a:buChar char="Ø"/>
            </a:pPr>
            <a:endParaRPr lang="en-US" altLang="ko-KR" sz="20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385189171"/>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디자인 사용자 지정">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1437</TotalTime>
  <Words>2170</Words>
  <Application>Microsoft Office PowerPoint</Application>
  <PresentationFormat>Widescreen</PresentationFormat>
  <Paragraphs>98</Paragraphs>
  <Slides>30</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30</vt:i4>
      </vt:variant>
    </vt:vector>
  </HeadingPairs>
  <TitlesOfParts>
    <vt:vector size="37" baseType="lpstr">
      <vt:lpstr>等线 Light</vt:lpstr>
      <vt:lpstr>맑은 고딕</vt:lpstr>
      <vt:lpstr>Arial</vt:lpstr>
      <vt:lpstr>Times New Roman</vt:lpstr>
      <vt:lpstr>Wingdings</vt:lpstr>
      <vt:lpstr>Office 테마</vt:lpstr>
      <vt:lpstr>디자인 사용자 지정</vt:lpstr>
      <vt:lpstr>BUSINESS ADMINISTRATION</vt:lpstr>
      <vt:lpstr>Unit eleven objectives  </vt:lpstr>
      <vt:lpstr>Definition of leadership</vt:lpstr>
      <vt:lpstr>Con’t </vt:lpstr>
      <vt:lpstr>Leadership styles</vt:lpstr>
      <vt:lpstr>Con’t </vt:lpstr>
      <vt:lpstr>Con’t </vt:lpstr>
      <vt:lpstr>Con’t </vt:lpstr>
      <vt:lpstr>Con’t </vt:lpstr>
      <vt:lpstr>Con’t </vt:lpstr>
      <vt:lpstr>Con’t </vt:lpstr>
      <vt:lpstr>Decision making in business </vt:lpstr>
      <vt:lpstr>Key aspects of decision-making in business</vt:lpstr>
      <vt:lpstr>Con’t</vt:lpstr>
      <vt:lpstr>Decision making process </vt:lpstr>
      <vt:lpstr>Con’t </vt:lpstr>
      <vt:lpstr>Con’t </vt:lpstr>
      <vt:lpstr>Con’t </vt:lpstr>
      <vt:lpstr>Importance of decision making </vt:lpstr>
      <vt:lpstr>Con’t</vt:lpstr>
      <vt:lpstr>Con’t </vt:lpstr>
      <vt:lpstr>Con’t </vt:lpstr>
      <vt:lpstr>Emotional intelligence </vt:lpstr>
      <vt:lpstr>Components of emotional intelligence </vt:lpstr>
      <vt:lpstr>Con’t </vt:lpstr>
      <vt:lpstr>Con’t </vt:lpstr>
      <vt:lpstr>Importance of emotional intelligence </vt:lpstr>
      <vt:lpstr>Con’t </vt:lpstr>
      <vt:lpstr>Con’t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2021 KNOU UNESCO-UNITWIN Kick-off Webinar</dc:title>
  <dc:creator>SAMSUNG</dc:creator>
  <cp:lastModifiedBy>MUGISHA PARTICK</cp:lastModifiedBy>
  <cp:revision>53</cp:revision>
  <dcterms:created xsi:type="dcterms:W3CDTF">2021-03-22T08:33:16Z</dcterms:created>
  <dcterms:modified xsi:type="dcterms:W3CDTF">2024-11-11T01:48:38Z</dcterms:modified>
</cp:coreProperties>
</file>